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9" r:id="rId1"/>
  </p:sldMasterIdLst>
  <p:notesMasterIdLst>
    <p:notesMasterId r:id="rId24"/>
  </p:notesMasterIdLst>
  <p:handoutMasterIdLst>
    <p:handoutMasterId r:id="rId25"/>
  </p:handoutMasterIdLst>
  <p:sldIdLst>
    <p:sldId id="524" r:id="rId2"/>
    <p:sldId id="858" r:id="rId3"/>
    <p:sldId id="885" r:id="rId4"/>
    <p:sldId id="859" r:id="rId5"/>
    <p:sldId id="882" r:id="rId6"/>
    <p:sldId id="869" r:id="rId7"/>
    <p:sldId id="860" r:id="rId8"/>
    <p:sldId id="886" r:id="rId9"/>
    <p:sldId id="875" r:id="rId10"/>
    <p:sldId id="874" r:id="rId11"/>
    <p:sldId id="887" r:id="rId12"/>
    <p:sldId id="877" r:id="rId13"/>
    <p:sldId id="866" r:id="rId14"/>
    <p:sldId id="889" r:id="rId15"/>
    <p:sldId id="880" r:id="rId16"/>
    <p:sldId id="890" r:id="rId17"/>
    <p:sldId id="883" r:id="rId18"/>
    <p:sldId id="884" r:id="rId19"/>
    <p:sldId id="894" r:id="rId20"/>
    <p:sldId id="854" r:id="rId21"/>
    <p:sldId id="855" r:id="rId22"/>
    <p:sldId id="857" r:id="rId23"/>
  </p:sldIdLst>
  <p:sldSz cx="9144000" cy="6858000" type="screen4x3"/>
  <p:notesSz cx="6954838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33CC"/>
    <a:srgbClr val="FF6699"/>
    <a:srgbClr val="993300"/>
    <a:srgbClr val="0066CC"/>
    <a:srgbClr val="00FF99"/>
    <a:srgbClr val="CC0000"/>
    <a:srgbClr val="0066FF"/>
    <a:srgbClr val="0066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65720" autoAdjust="0"/>
  </p:normalViewPr>
  <p:slideViewPr>
    <p:cSldViewPr>
      <p:cViewPr varScale="1">
        <p:scale>
          <a:sx n="40" d="100"/>
          <a:sy n="40" d="100"/>
        </p:scale>
        <p:origin x="-19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291" cy="46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6" tIns="45753" rIns="91506" bIns="4575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40548" y="0"/>
            <a:ext cx="3014290" cy="46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6" tIns="45753" rIns="91506" bIns="4575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3325"/>
            <a:ext cx="3014291" cy="46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6" tIns="45753" rIns="91506" bIns="4575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40548" y="8773325"/>
            <a:ext cx="3014290" cy="46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6" tIns="45753" rIns="91506" bIns="4575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6D647EFB-0F91-40D7-8946-B724E619F7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5459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291" cy="46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6" tIns="45753" rIns="91506" bIns="4575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40548" y="0"/>
            <a:ext cx="3014290" cy="46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6" tIns="45753" rIns="91506" bIns="4575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8400" y="692150"/>
            <a:ext cx="4616450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6259" y="4385874"/>
            <a:ext cx="5102322" cy="4158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6" tIns="45753" rIns="91506" bIns="457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3325"/>
            <a:ext cx="3014291" cy="46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6" tIns="45753" rIns="91506" bIns="4575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0548" y="8773325"/>
            <a:ext cx="3014290" cy="46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6" tIns="45753" rIns="91506" bIns="4575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A58F5CE8-4498-4391-A8EB-0C944D4667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659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F5CE8-4498-4391-A8EB-0C944D4667D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6546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6F66F6-C2BB-5A41-96B3-8AF0EE9338B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43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F5CE8-4498-4391-A8EB-0C944D4667D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226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F5CE8-4498-4391-A8EB-0C944D4667D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F5CE8-4498-4391-A8EB-0C944D4667D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337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F5CE8-4498-4391-A8EB-0C944D4667D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F5CE8-4498-4391-A8EB-0C944D4667D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F5CE8-4498-4391-A8EB-0C944D4667D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860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F5CE8-4498-4391-A8EB-0C944D4667D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1385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E6614-CED2-4DA7-A095-30F838DB49E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666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AF4A23-6B36-40EF-8552-26234BE279B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54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8BA46F-5963-4CC8-B953-156602471202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08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80F0BA-2649-4CD1-868E-994D712CCDB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65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4B772-8032-4B13-A003-6B69ACCA69F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851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656CD7-3FD5-40AF-BA35-A9D2595B43D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30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E70A6F-8A62-4738-BE84-EEED89FCE7F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30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48CC92-8D6F-4FDD-843B-BE64F13C155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397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76493E-EEFC-4B86-9AA6-41C09E76EA6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740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E06F04-4015-4F9A-BFDB-D3DC09A04F2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672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8D4668-D00A-4A97-A1D5-DA4A63E0BCC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711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F78EF0-F85C-4DA0-BCAD-89C4EDFBC39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302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0DAD18E-A6AE-4A91-88B8-B4ED58FA58B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5/23/2016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67DFC0D3-6BC7-4476-96DD-17F02B0183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099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/>
              <a:t>An overview of current global human dimension methods: integrated assessment models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Brian O’Neill, NCAR</a:t>
            </a:r>
          </a:p>
          <a:p>
            <a:r>
              <a:rPr lang="en-US" sz="2800" dirty="0" smtClean="0"/>
              <a:t>Workshop on Linking </a:t>
            </a:r>
            <a:r>
              <a:rPr lang="en-US" sz="2800" dirty="0"/>
              <a:t>Earth System Dynamics and Social System </a:t>
            </a:r>
            <a:r>
              <a:rPr lang="en-US" sz="2800" dirty="0" smtClean="0"/>
              <a:t>Modeling</a:t>
            </a:r>
            <a:br>
              <a:rPr lang="en-US" sz="2800" dirty="0" smtClean="0"/>
            </a:br>
            <a:r>
              <a:rPr lang="en-US" sz="2800" dirty="0" smtClean="0"/>
              <a:t>23-25 </a:t>
            </a:r>
            <a:r>
              <a:rPr lang="en-US" sz="2800" dirty="0"/>
              <a:t>May 2016, Boulder, Colorado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992243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Multiple Household Types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31504"/>
            <a:ext cx="7200800" cy="506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499824" y="6488668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O’Neill et al., 2010. </a:t>
            </a:r>
            <a:r>
              <a:rPr lang="en-US" dirty="0" err="1" smtClean="0"/>
              <a:t>iPETS</a:t>
            </a:r>
            <a:r>
              <a:rPr lang="en-US" dirty="0" smtClean="0"/>
              <a:t> model.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76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Household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957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MIT US model</a:t>
            </a:r>
          </a:p>
          <a:p>
            <a:pPr marL="0" indent="0">
              <a:buNone/>
            </a:pPr>
            <a:r>
              <a:rPr lang="en-US" dirty="0" smtClean="0"/>
              <a:t>15,000+ households as individual agents</a:t>
            </a:r>
          </a:p>
          <a:p>
            <a:pPr marL="0" indent="0">
              <a:buNone/>
            </a:pPr>
            <a:r>
              <a:rPr lang="en-US" dirty="0" smtClean="0"/>
              <a:t>Implications of cap and trade scheme</a:t>
            </a:r>
          </a:p>
          <a:p>
            <a:pPr marL="0" indent="0">
              <a:buNone/>
            </a:pPr>
            <a:r>
              <a:rPr lang="en-US" dirty="0" smtClean="0"/>
              <a:t>Variations in effects within groups can swamp across-group effects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00" y="1772816"/>
            <a:ext cx="49911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60490" y="6488668"/>
            <a:ext cx="2283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Rausch et al., 2011.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73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5976" y="5445224"/>
            <a:ext cx="1564640" cy="923330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square" tIns="182880" bIns="182880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Production</a:t>
            </a:r>
            <a:br>
              <a:rPr lang="en-US" dirty="0" smtClean="0"/>
            </a:br>
            <a:r>
              <a:rPr lang="en-US" dirty="0" smtClean="0"/>
              <a:t>Data</a:t>
            </a:r>
          </a:p>
        </p:txBody>
      </p:sp>
      <p:grpSp>
        <p:nvGrpSpPr>
          <p:cNvPr id="3" name="Group 39"/>
          <p:cNvGrpSpPr/>
          <p:nvPr/>
        </p:nvGrpSpPr>
        <p:grpSpPr>
          <a:xfrm>
            <a:off x="3124200" y="1739478"/>
            <a:ext cx="2819400" cy="1761530"/>
            <a:chOff x="2895600" y="152400"/>
            <a:chExt cx="2819400" cy="1761530"/>
          </a:xfrm>
        </p:grpSpPr>
        <p:sp>
          <p:nvSpPr>
            <p:cNvPr id="22" name="TextBox 21"/>
            <p:cNvSpPr txBox="1"/>
            <p:nvPr/>
          </p:nvSpPr>
          <p:spPr>
            <a:xfrm>
              <a:off x="2895600" y="152400"/>
              <a:ext cx="1676400" cy="92333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tIns="182880" bIns="182880" rtlCol="0">
              <a:spAutoFit/>
            </a:bodyPr>
            <a:lstStyle/>
            <a:p>
              <a:pPr algn="ctr"/>
              <a:r>
                <a:rPr lang="en-US" dirty="0" smtClean="0"/>
                <a:t>Region 9</a:t>
              </a:r>
            </a:p>
            <a:p>
              <a:pPr algn="ctr"/>
              <a:r>
                <a:rPr lang="en-US" dirty="0" smtClean="0"/>
                <a:t>IA Model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581400" y="676870"/>
              <a:ext cx="1676400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tIns="182880" bIns="182880" rtlCol="0">
              <a:spAutoFit/>
            </a:bodyPr>
            <a:lstStyle/>
            <a:p>
              <a:pPr algn="ctr"/>
              <a:r>
                <a:rPr lang="en-US" dirty="0" smtClean="0"/>
                <a:t>PET Model</a:t>
              </a:r>
            </a:p>
            <a:p>
              <a:pPr algn="ctr"/>
              <a:r>
                <a:rPr lang="en-US" dirty="0" smtClean="0"/>
                <a:t>Region 1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10000" y="838200"/>
              <a:ext cx="1676400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tIns="182880" bIns="182880" rtlCol="0">
              <a:spAutoFit/>
            </a:bodyPr>
            <a:lstStyle/>
            <a:p>
              <a:pPr algn="ctr"/>
              <a:r>
                <a:rPr lang="en-US" dirty="0" smtClean="0"/>
                <a:t>PET Model</a:t>
              </a:r>
            </a:p>
            <a:p>
              <a:pPr algn="ctr"/>
              <a:r>
                <a:rPr lang="en-US" dirty="0" smtClean="0"/>
                <a:t>Region 1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038600" y="990600"/>
              <a:ext cx="1676400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tIns="182880" bIns="182880" rtlCol="0">
              <a:spAutoFit/>
            </a:bodyPr>
            <a:lstStyle/>
            <a:p>
              <a:pPr algn="ctr"/>
              <a:r>
                <a:rPr lang="en-US" dirty="0" smtClean="0"/>
                <a:t>Region 1</a:t>
              </a:r>
            </a:p>
            <a:p>
              <a:pPr algn="ctr"/>
              <a:r>
                <a:rPr lang="en-US" dirty="0" smtClean="0"/>
                <a:t>IA Model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4648200" y="228600"/>
              <a:ext cx="1066800" cy="762000"/>
            </a:xfrm>
            <a:prstGeom prst="line">
              <a:avLst/>
            </a:prstGeom>
            <a:ln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971800" y="228600"/>
              <a:ext cx="1066800" cy="762000"/>
            </a:xfrm>
            <a:prstGeom prst="line">
              <a:avLst/>
            </a:prstGeom>
            <a:ln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5907291" y="116632"/>
            <a:ext cx="21210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u="sng" dirty="0" smtClean="0"/>
              <a:t>Industry Outcomes</a:t>
            </a:r>
          </a:p>
          <a:p>
            <a:pPr algn="r"/>
            <a:r>
              <a:rPr lang="en-US" dirty="0" smtClean="0"/>
              <a:t>Production</a:t>
            </a:r>
            <a:br>
              <a:rPr lang="en-US" dirty="0" smtClean="0"/>
            </a:br>
            <a:r>
              <a:rPr lang="en-US" dirty="0" smtClean="0"/>
              <a:t> Demand for inputs</a:t>
            </a:r>
          </a:p>
          <a:p>
            <a:pPr algn="r"/>
            <a:r>
              <a:rPr lang="en-US" dirty="0" smtClean="0"/>
              <a:t>(including land)</a:t>
            </a:r>
            <a:endParaRPr lang="en-US" dirty="0"/>
          </a:p>
        </p:txBody>
      </p:sp>
      <p:sp>
        <p:nvSpPr>
          <p:cNvPr id="33" name="Down Arrow 32"/>
          <p:cNvSpPr/>
          <p:nvPr/>
        </p:nvSpPr>
        <p:spPr>
          <a:xfrm rot="16200000">
            <a:off x="6210300" y="2615778"/>
            <a:ext cx="304800" cy="685800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 rot="16200000">
            <a:off x="3429000" y="2349078"/>
            <a:ext cx="304800" cy="1219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4" name="Straight Arrow Connector 173"/>
          <p:cNvCxnSpPr/>
          <p:nvPr/>
        </p:nvCxnSpPr>
        <p:spPr>
          <a:xfrm rot="5400000" flipH="1" flipV="1">
            <a:off x="1905794" y="3739212"/>
            <a:ext cx="6096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 bwMode="auto">
          <a:xfrm flipH="1">
            <a:off x="3347864" y="5805264"/>
            <a:ext cx="792088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25" name="TextBox 124"/>
          <p:cNvSpPr txBox="1"/>
          <p:nvPr/>
        </p:nvSpPr>
        <p:spPr>
          <a:xfrm>
            <a:off x="971600" y="116632"/>
            <a:ext cx="25955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Industry Characteristics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Input mix (initial)</a:t>
            </a:r>
            <a:br>
              <a:rPr lang="en-US" dirty="0" smtClean="0"/>
            </a:br>
            <a:r>
              <a:rPr lang="en-US" dirty="0" smtClean="0"/>
              <a:t>Productivities</a:t>
            </a:r>
          </a:p>
          <a:p>
            <a:r>
              <a:rPr lang="en-US" dirty="0" smtClean="0"/>
              <a:t>Production structure </a:t>
            </a:r>
            <a:br>
              <a:rPr lang="en-US" dirty="0" smtClean="0"/>
            </a:br>
            <a:r>
              <a:rPr lang="en-US" dirty="0" smtClean="0"/>
              <a:t>Substitution</a:t>
            </a:r>
            <a:endParaRPr lang="en-US" dirty="0"/>
          </a:p>
        </p:txBody>
      </p:sp>
      <p:grpSp>
        <p:nvGrpSpPr>
          <p:cNvPr id="4" name="Group 127"/>
          <p:cNvGrpSpPr/>
          <p:nvPr/>
        </p:nvGrpSpPr>
        <p:grpSpPr>
          <a:xfrm>
            <a:off x="1620540" y="2205360"/>
            <a:ext cx="1114822" cy="1079624"/>
            <a:chOff x="1620540" y="836712"/>
            <a:chExt cx="1114822" cy="1079624"/>
          </a:xfrm>
        </p:grpSpPr>
        <p:sp>
          <p:nvSpPr>
            <p:cNvPr id="133" name="Freeform 51"/>
            <p:cNvSpPr>
              <a:spLocks noEditPoints="1"/>
            </p:cNvSpPr>
            <p:nvPr/>
          </p:nvSpPr>
          <p:spPr bwMode="auto">
            <a:xfrm>
              <a:off x="1620540" y="1340768"/>
              <a:ext cx="395610" cy="503560"/>
            </a:xfrm>
            <a:custGeom>
              <a:avLst/>
              <a:gdLst>
                <a:gd name="T0" fmla="*/ 134 w 762"/>
                <a:gd name="T1" fmla="*/ 360 h 652"/>
                <a:gd name="T2" fmla="*/ 102 w 762"/>
                <a:gd name="T3" fmla="*/ 0 h 652"/>
                <a:gd name="T4" fmla="*/ 24 w 762"/>
                <a:gd name="T5" fmla="*/ 8 h 652"/>
                <a:gd name="T6" fmla="*/ 0 w 762"/>
                <a:gd name="T7" fmla="*/ 652 h 652"/>
                <a:gd name="T8" fmla="*/ 762 w 762"/>
                <a:gd name="T9" fmla="*/ 652 h 652"/>
                <a:gd name="T10" fmla="*/ 762 w 762"/>
                <a:gd name="T11" fmla="*/ 360 h 652"/>
                <a:gd name="T12" fmla="*/ 134 w 762"/>
                <a:gd name="T13" fmla="*/ 360 h 652"/>
                <a:gd name="T14" fmla="*/ 246 w 762"/>
                <a:gd name="T15" fmla="*/ 544 h 652"/>
                <a:gd name="T16" fmla="*/ 182 w 762"/>
                <a:gd name="T17" fmla="*/ 544 h 652"/>
                <a:gd name="T18" fmla="*/ 182 w 762"/>
                <a:gd name="T19" fmla="*/ 444 h 652"/>
                <a:gd name="T20" fmla="*/ 246 w 762"/>
                <a:gd name="T21" fmla="*/ 444 h 652"/>
                <a:gd name="T22" fmla="*/ 246 w 762"/>
                <a:gd name="T23" fmla="*/ 544 h 652"/>
                <a:gd name="T24" fmla="*/ 366 w 762"/>
                <a:gd name="T25" fmla="*/ 544 h 652"/>
                <a:gd name="T26" fmla="*/ 300 w 762"/>
                <a:gd name="T27" fmla="*/ 544 h 652"/>
                <a:gd name="T28" fmla="*/ 300 w 762"/>
                <a:gd name="T29" fmla="*/ 444 h 652"/>
                <a:gd name="T30" fmla="*/ 366 w 762"/>
                <a:gd name="T31" fmla="*/ 444 h 652"/>
                <a:gd name="T32" fmla="*/ 366 w 762"/>
                <a:gd name="T33" fmla="*/ 544 h 652"/>
                <a:gd name="T34" fmla="*/ 484 w 762"/>
                <a:gd name="T35" fmla="*/ 544 h 652"/>
                <a:gd name="T36" fmla="*/ 420 w 762"/>
                <a:gd name="T37" fmla="*/ 544 h 652"/>
                <a:gd name="T38" fmla="*/ 420 w 762"/>
                <a:gd name="T39" fmla="*/ 444 h 652"/>
                <a:gd name="T40" fmla="*/ 484 w 762"/>
                <a:gd name="T41" fmla="*/ 444 h 652"/>
                <a:gd name="T42" fmla="*/ 484 w 762"/>
                <a:gd name="T43" fmla="*/ 544 h 652"/>
                <a:gd name="T44" fmla="*/ 602 w 762"/>
                <a:gd name="T45" fmla="*/ 544 h 652"/>
                <a:gd name="T46" fmla="*/ 538 w 762"/>
                <a:gd name="T47" fmla="*/ 544 h 652"/>
                <a:gd name="T48" fmla="*/ 538 w 762"/>
                <a:gd name="T49" fmla="*/ 444 h 652"/>
                <a:gd name="T50" fmla="*/ 602 w 762"/>
                <a:gd name="T51" fmla="*/ 444 h 652"/>
                <a:gd name="T52" fmla="*/ 602 w 762"/>
                <a:gd name="T53" fmla="*/ 544 h 652"/>
                <a:gd name="T54" fmla="*/ 720 w 762"/>
                <a:gd name="T55" fmla="*/ 544 h 652"/>
                <a:gd name="T56" fmla="*/ 656 w 762"/>
                <a:gd name="T57" fmla="*/ 544 h 652"/>
                <a:gd name="T58" fmla="*/ 656 w 762"/>
                <a:gd name="T59" fmla="*/ 444 h 652"/>
                <a:gd name="T60" fmla="*/ 720 w 762"/>
                <a:gd name="T61" fmla="*/ 444 h 652"/>
                <a:gd name="T62" fmla="*/ 720 w 762"/>
                <a:gd name="T63" fmla="*/ 544 h 6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62"/>
                <a:gd name="T97" fmla="*/ 0 h 652"/>
                <a:gd name="T98" fmla="*/ 762 w 762"/>
                <a:gd name="T99" fmla="*/ 652 h 6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62" h="652">
                  <a:moveTo>
                    <a:pt x="134" y="360"/>
                  </a:moveTo>
                  <a:lnTo>
                    <a:pt x="102" y="0"/>
                  </a:lnTo>
                  <a:lnTo>
                    <a:pt x="24" y="8"/>
                  </a:lnTo>
                  <a:lnTo>
                    <a:pt x="0" y="652"/>
                  </a:lnTo>
                  <a:lnTo>
                    <a:pt x="762" y="652"/>
                  </a:lnTo>
                  <a:lnTo>
                    <a:pt x="762" y="360"/>
                  </a:lnTo>
                  <a:lnTo>
                    <a:pt x="134" y="360"/>
                  </a:lnTo>
                  <a:close/>
                  <a:moveTo>
                    <a:pt x="246" y="544"/>
                  </a:moveTo>
                  <a:lnTo>
                    <a:pt x="182" y="544"/>
                  </a:lnTo>
                  <a:lnTo>
                    <a:pt x="182" y="444"/>
                  </a:lnTo>
                  <a:lnTo>
                    <a:pt x="246" y="444"/>
                  </a:lnTo>
                  <a:lnTo>
                    <a:pt x="246" y="544"/>
                  </a:lnTo>
                  <a:close/>
                  <a:moveTo>
                    <a:pt x="366" y="544"/>
                  </a:moveTo>
                  <a:lnTo>
                    <a:pt x="300" y="544"/>
                  </a:lnTo>
                  <a:lnTo>
                    <a:pt x="300" y="444"/>
                  </a:lnTo>
                  <a:lnTo>
                    <a:pt x="366" y="444"/>
                  </a:lnTo>
                  <a:lnTo>
                    <a:pt x="366" y="544"/>
                  </a:lnTo>
                  <a:close/>
                  <a:moveTo>
                    <a:pt x="484" y="544"/>
                  </a:moveTo>
                  <a:lnTo>
                    <a:pt x="420" y="544"/>
                  </a:lnTo>
                  <a:lnTo>
                    <a:pt x="420" y="444"/>
                  </a:lnTo>
                  <a:lnTo>
                    <a:pt x="484" y="444"/>
                  </a:lnTo>
                  <a:lnTo>
                    <a:pt x="484" y="544"/>
                  </a:lnTo>
                  <a:close/>
                  <a:moveTo>
                    <a:pt x="602" y="544"/>
                  </a:moveTo>
                  <a:lnTo>
                    <a:pt x="538" y="544"/>
                  </a:lnTo>
                  <a:lnTo>
                    <a:pt x="538" y="444"/>
                  </a:lnTo>
                  <a:lnTo>
                    <a:pt x="602" y="444"/>
                  </a:lnTo>
                  <a:lnTo>
                    <a:pt x="602" y="544"/>
                  </a:lnTo>
                  <a:close/>
                  <a:moveTo>
                    <a:pt x="720" y="544"/>
                  </a:moveTo>
                  <a:lnTo>
                    <a:pt x="656" y="544"/>
                  </a:lnTo>
                  <a:lnTo>
                    <a:pt x="656" y="444"/>
                  </a:lnTo>
                  <a:lnTo>
                    <a:pt x="720" y="444"/>
                  </a:lnTo>
                  <a:lnTo>
                    <a:pt x="720" y="544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64008" tIns="32004" rIns="64008" bIns="32004"/>
            <a:lstStyle/>
            <a:p>
              <a:endParaRPr lang="en-US"/>
            </a:p>
          </p:txBody>
        </p:sp>
        <p:sp>
          <p:nvSpPr>
            <p:cNvPr id="134" name="Freeform 51"/>
            <p:cNvSpPr>
              <a:spLocks noEditPoints="1"/>
            </p:cNvSpPr>
            <p:nvPr/>
          </p:nvSpPr>
          <p:spPr bwMode="auto">
            <a:xfrm>
              <a:off x="1772940" y="836712"/>
              <a:ext cx="395610" cy="503560"/>
            </a:xfrm>
            <a:custGeom>
              <a:avLst/>
              <a:gdLst>
                <a:gd name="T0" fmla="*/ 134 w 762"/>
                <a:gd name="T1" fmla="*/ 360 h 652"/>
                <a:gd name="T2" fmla="*/ 102 w 762"/>
                <a:gd name="T3" fmla="*/ 0 h 652"/>
                <a:gd name="T4" fmla="*/ 24 w 762"/>
                <a:gd name="T5" fmla="*/ 8 h 652"/>
                <a:gd name="T6" fmla="*/ 0 w 762"/>
                <a:gd name="T7" fmla="*/ 652 h 652"/>
                <a:gd name="T8" fmla="*/ 762 w 762"/>
                <a:gd name="T9" fmla="*/ 652 h 652"/>
                <a:gd name="T10" fmla="*/ 762 w 762"/>
                <a:gd name="T11" fmla="*/ 360 h 652"/>
                <a:gd name="T12" fmla="*/ 134 w 762"/>
                <a:gd name="T13" fmla="*/ 360 h 652"/>
                <a:gd name="T14" fmla="*/ 246 w 762"/>
                <a:gd name="T15" fmla="*/ 544 h 652"/>
                <a:gd name="T16" fmla="*/ 182 w 762"/>
                <a:gd name="T17" fmla="*/ 544 h 652"/>
                <a:gd name="T18" fmla="*/ 182 w 762"/>
                <a:gd name="T19" fmla="*/ 444 h 652"/>
                <a:gd name="T20" fmla="*/ 246 w 762"/>
                <a:gd name="T21" fmla="*/ 444 h 652"/>
                <a:gd name="T22" fmla="*/ 246 w 762"/>
                <a:gd name="T23" fmla="*/ 544 h 652"/>
                <a:gd name="T24" fmla="*/ 366 w 762"/>
                <a:gd name="T25" fmla="*/ 544 h 652"/>
                <a:gd name="T26" fmla="*/ 300 w 762"/>
                <a:gd name="T27" fmla="*/ 544 h 652"/>
                <a:gd name="T28" fmla="*/ 300 w 762"/>
                <a:gd name="T29" fmla="*/ 444 h 652"/>
                <a:gd name="T30" fmla="*/ 366 w 762"/>
                <a:gd name="T31" fmla="*/ 444 h 652"/>
                <a:gd name="T32" fmla="*/ 366 w 762"/>
                <a:gd name="T33" fmla="*/ 544 h 652"/>
                <a:gd name="T34" fmla="*/ 484 w 762"/>
                <a:gd name="T35" fmla="*/ 544 h 652"/>
                <a:gd name="T36" fmla="*/ 420 w 762"/>
                <a:gd name="T37" fmla="*/ 544 h 652"/>
                <a:gd name="T38" fmla="*/ 420 w 762"/>
                <a:gd name="T39" fmla="*/ 444 h 652"/>
                <a:gd name="T40" fmla="*/ 484 w 762"/>
                <a:gd name="T41" fmla="*/ 444 h 652"/>
                <a:gd name="T42" fmla="*/ 484 w 762"/>
                <a:gd name="T43" fmla="*/ 544 h 652"/>
                <a:gd name="T44" fmla="*/ 602 w 762"/>
                <a:gd name="T45" fmla="*/ 544 h 652"/>
                <a:gd name="T46" fmla="*/ 538 w 762"/>
                <a:gd name="T47" fmla="*/ 544 h 652"/>
                <a:gd name="T48" fmla="*/ 538 w 762"/>
                <a:gd name="T49" fmla="*/ 444 h 652"/>
                <a:gd name="T50" fmla="*/ 602 w 762"/>
                <a:gd name="T51" fmla="*/ 444 h 652"/>
                <a:gd name="T52" fmla="*/ 602 w 762"/>
                <a:gd name="T53" fmla="*/ 544 h 652"/>
                <a:gd name="T54" fmla="*/ 720 w 762"/>
                <a:gd name="T55" fmla="*/ 544 h 652"/>
                <a:gd name="T56" fmla="*/ 656 w 762"/>
                <a:gd name="T57" fmla="*/ 544 h 652"/>
                <a:gd name="T58" fmla="*/ 656 w 762"/>
                <a:gd name="T59" fmla="*/ 444 h 652"/>
                <a:gd name="T60" fmla="*/ 720 w 762"/>
                <a:gd name="T61" fmla="*/ 444 h 652"/>
                <a:gd name="T62" fmla="*/ 720 w 762"/>
                <a:gd name="T63" fmla="*/ 544 h 6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62"/>
                <a:gd name="T97" fmla="*/ 0 h 652"/>
                <a:gd name="T98" fmla="*/ 762 w 762"/>
                <a:gd name="T99" fmla="*/ 652 h 6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62" h="652">
                  <a:moveTo>
                    <a:pt x="134" y="360"/>
                  </a:moveTo>
                  <a:lnTo>
                    <a:pt x="102" y="0"/>
                  </a:lnTo>
                  <a:lnTo>
                    <a:pt x="24" y="8"/>
                  </a:lnTo>
                  <a:lnTo>
                    <a:pt x="0" y="652"/>
                  </a:lnTo>
                  <a:lnTo>
                    <a:pt x="762" y="652"/>
                  </a:lnTo>
                  <a:lnTo>
                    <a:pt x="762" y="360"/>
                  </a:lnTo>
                  <a:lnTo>
                    <a:pt x="134" y="360"/>
                  </a:lnTo>
                  <a:close/>
                  <a:moveTo>
                    <a:pt x="246" y="544"/>
                  </a:moveTo>
                  <a:lnTo>
                    <a:pt x="182" y="544"/>
                  </a:lnTo>
                  <a:lnTo>
                    <a:pt x="182" y="444"/>
                  </a:lnTo>
                  <a:lnTo>
                    <a:pt x="246" y="444"/>
                  </a:lnTo>
                  <a:lnTo>
                    <a:pt x="246" y="544"/>
                  </a:lnTo>
                  <a:close/>
                  <a:moveTo>
                    <a:pt x="366" y="544"/>
                  </a:moveTo>
                  <a:lnTo>
                    <a:pt x="300" y="544"/>
                  </a:lnTo>
                  <a:lnTo>
                    <a:pt x="300" y="444"/>
                  </a:lnTo>
                  <a:lnTo>
                    <a:pt x="366" y="444"/>
                  </a:lnTo>
                  <a:lnTo>
                    <a:pt x="366" y="544"/>
                  </a:lnTo>
                  <a:close/>
                  <a:moveTo>
                    <a:pt x="484" y="544"/>
                  </a:moveTo>
                  <a:lnTo>
                    <a:pt x="420" y="544"/>
                  </a:lnTo>
                  <a:lnTo>
                    <a:pt x="420" y="444"/>
                  </a:lnTo>
                  <a:lnTo>
                    <a:pt x="484" y="444"/>
                  </a:lnTo>
                  <a:lnTo>
                    <a:pt x="484" y="544"/>
                  </a:lnTo>
                  <a:close/>
                  <a:moveTo>
                    <a:pt x="602" y="544"/>
                  </a:moveTo>
                  <a:lnTo>
                    <a:pt x="538" y="544"/>
                  </a:lnTo>
                  <a:lnTo>
                    <a:pt x="538" y="444"/>
                  </a:lnTo>
                  <a:lnTo>
                    <a:pt x="602" y="444"/>
                  </a:lnTo>
                  <a:lnTo>
                    <a:pt x="602" y="544"/>
                  </a:lnTo>
                  <a:close/>
                  <a:moveTo>
                    <a:pt x="720" y="544"/>
                  </a:moveTo>
                  <a:lnTo>
                    <a:pt x="656" y="544"/>
                  </a:lnTo>
                  <a:lnTo>
                    <a:pt x="656" y="444"/>
                  </a:lnTo>
                  <a:lnTo>
                    <a:pt x="720" y="444"/>
                  </a:lnTo>
                  <a:lnTo>
                    <a:pt x="720" y="544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64008" tIns="32004" rIns="64008" bIns="32004"/>
            <a:lstStyle/>
            <a:p>
              <a:endParaRPr lang="en-US"/>
            </a:p>
          </p:txBody>
        </p:sp>
        <p:sp>
          <p:nvSpPr>
            <p:cNvPr id="135" name="Freeform 51"/>
            <p:cNvSpPr>
              <a:spLocks noEditPoints="1"/>
            </p:cNvSpPr>
            <p:nvPr/>
          </p:nvSpPr>
          <p:spPr bwMode="auto">
            <a:xfrm>
              <a:off x="2339752" y="1052736"/>
              <a:ext cx="395610" cy="503560"/>
            </a:xfrm>
            <a:custGeom>
              <a:avLst/>
              <a:gdLst>
                <a:gd name="T0" fmla="*/ 134 w 762"/>
                <a:gd name="T1" fmla="*/ 360 h 652"/>
                <a:gd name="T2" fmla="*/ 102 w 762"/>
                <a:gd name="T3" fmla="*/ 0 h 652"/>
                <a:gd name="T4" fmla="*/ 24 w 762"/>
                <a:gd name="T5" fmla="*/ 8 h 652"/>
                <a:gd name="T6" fmla="*/ 0 w 762"/>
                <a:gd name="T7" fmla="*/ 652 h 652"/>
                <a:gd name="T8" fmla="*/ 762 w 762"/>
                <a:gd name="T9" fmla="*/ 652 h 652"/>
                <a:gd name="T10" fmla="*/ 762 w 762"/>
                <a:gd name="T11" fmla="*/ 360 h 652"/>
                <a:gd name="T12" fmla="*/ 134 w 762"/>
                <a:gd name="T13" fmla="*/ 360 h 652"/>
                <a:gd name="T14" fmla="*/ 246 w 762"/>
                <a:gd name="T15" fmla="*/ 544 h 652"/>
                <a:gd name="T16" fmla="*/ 182 w 762"/>
                <a:gd name="T17" fmla="*/ 544 h 652"/>
                <a:gd name="T18" fmla="*/ 182 w 762"/>
                <a:gd name="T19" fmla="*/ 444 h 652"/>
                <a:gd name="T20" fmla="*/ 246 w 762"/>
                <a:gd name="T21" fmla="*/ 444 h 652"/>
                <a:gd name="T22" fmla="*/ 246 w 762"/>
                <a:gd name="T23" fmla="*/ 544 h 652"/>
                <a:gd name="T24" fmla="*/ 366 w 762"/>
                <a:gd name="T25" fmla="*/ 544 h 652"/>
                <a:gd name="T26" fmla="*/ 300 w 762"/>
                <a:gd name="T27" fmla="*/ 544 h 652"/>
                <a:gd name="T28" fmla="*/ 300 w 762"/>
                <a:gd name="T29" fmla="*/ 444 h 652"/>
                <a:gd name="T30" fmla="*/ 366 w 762"/>
                <a:gd name="T31" fmla="*/ 444 h 652"/>
                <a:gd name="T32" fmla="*/ 366 w 762"/>
                <a:gd name="T33" fmla="*/ 544 h 652"/>
                <a:gd name="T34" fmla="*/ 484 w 762"/>
                <a:gd name="T35" fmla="*/ 544 h 652"/>
                <a:gd name="T36" fmla="*/ 420 w 762"/>
                <a:gd name="T37" fmla="*/ 544 h 652"/>
                <a:gd name="T38" fmla="*/ 420 w 762"/>
                <a:gd name="T39" fmla="*/ 444 h 652"/>
                <a:gd name="T40" fmla="*/ 484 w 762"/>
                <a:gd name="T41" fmla="*/ 444 h 652"/>
                <a:gd name="T42" fmla="*/ 484 w 762"/>
                <a:gd name="T43" fmla="*/ 544 h 652"/>
                <a:gd name="T44" fmla="*/ 602 w 762"/>
                <a:gd name="T45" fmla="*/ 544 h 652"/>
                <a:gd name="T46" fmla="*/ 538 w 762"/>
                <a:gd name="T47" fmla="*/ 544 h 652"/>
                <a:gd name="T48" fmla="*/ 538 w 762"/>
                <a:gd name="T49" fmla="*/ 444 h 652"/>
                <a:gd name="T50" fmla="*/ 602 w 762"/>
                <a:gd name="T51" fmla="*/ 444 h 652"/>
                <a:gd name="T52" fmla="*/ 602 w 762"/>
                <a:gd name="T53" fmla="*/ 544 h 652"/>
                <a:gd name="T54" fmla="*/ 720 w 762"/>
                <a:gd name="T55" fmla="*/ 544 h 652"/>
                <a:gd name="T56" fmla="*/ 656 w 762"/>
                <a:gd name="T57" fmla="*/ 544 h 652"/>
                <a:gd name="T58" fmla="*/ 656 w 762"/>
                <a:gd name="T59" fmla="*/ 444 h 652"/>
                <a:gd name="T60" fmla="*/ 720 w 762"/>
                <a:gd name="T61" fmla="*/ 444 h 652"/>
                <a:gd name="T62" fmla="*/ 720 w 762"/>
                <a:gd name="T63" fmla="*/ 544 h 6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62"/>
                <a:gd name="T97" fmla="*/ 0 h 652"/>
                <a:gd name="T98" fmla="*/ 762 w 762"/>
                <a:gd name="T99" fmla="*/ 652 h 6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62" h="652">
                  <a:moveTo>
                    <a:pt x="134" y="360"/>
                  </a:moveTo>
                  <a:lnTo>
                    <a:pt x="102" y="0"/>
                  </a:lnTo>
                  <a:lnTo>
                    <a:pt x="24" y="8"/>
                  </a:lnTo>
                  <a:lnTo>
                    <a:pt x="0" y="652"/>
                  </a:lnTo>
                  <a:lnTo>
                    <a:pt x="762" y="652"/>
                  </a:lnTo>
                  <a:lnTo>
                    <a:pt x="762" y="360"/>
                  </a:lnTo>
                  <a:lnTo>
                    <a:pt x="134" y="360"/>
                  </a:lnTo>
                  <a:close/>
                  <a:moveTo>
                    <a:pt x="246" y="544"/>
                  </a:moveTo>
                  <a:lnTo>
                    <a:pt x="182" y="544"/>
                  </a:lnTo>
                  <a:lnTo>
                    <a:pt x="182" y="444"/>
                  </a:lnTo>
                  <a:lnTo>
                    <a:pt x="246" y="444"/>
                  </a:lnTo>
                  <a:lnTo>
                    <a:pt x="246" y="544"/>
                  </a:lnTo>
                  <a:close/>
                  <a:moveTo>
                    <a:pt x="366" y="544"/>
                  </a:moveTo>
                  <a:lnTo>
                    <a:pt x="300" y="544"/>
                  </a:lnTo>
                  <a:lnTo>
                    <a:pt x="300" y="444"/>
                  </a:lnTo>
                  <a:lnTo>
                    <a:pt x="366" y="444"/>
                  </a:lnTo>
                  <a:lnTo>
                    <a:pt x="366" y="544"/>
                  </a:lnTo>
                  <a:close/>
                  <a:moveTo>
                    <a:pt x="484" y="544"/>
                  </a:moveTo>
                  <a:lnTo>
                    <a:pt x="420" y="544"/>
                  </a:lnTo>
                  <a:lnTo>
                    <a:pt x="420" y="444"/>
                  </a:lnTo>
                  <a:lnTo>
                    <a:pt x="484" y="444"/>
                  </a:lnTo>
                  <a:lnTo>
                    <a:pt x="484" y="544"/>
                  </a:lnTo>
                  <a:close/>
                  <a:moveTo>
                    <a:pt x="602" y="544"/>
                  </a:moveTo>
                  <a:lnTo>
                    <a:pt x="538" y="544"/>
                  </a:lnTo>
                  <a:lnTo>
                    <a:pt x="538" y="444"/>
                  </a:lnTo>
                  <a:lnTo>
                    <a:pt x="602" y="444"/>
                  </a:lnTo>
                  <a:lnTo>
                    <a:pt x="602" y="544"/>
                  </a:lnTo>
                  <a:close/>
                  <a:moveTo>
                    <a:pt x="720" y="544"/>
                  </a:moveTo>
                  <a:lnTo>
                    <a:pt x="656" y="544"/>
                  </a:lnTo>
                  <a:lnTo>
                    <a:pt x="656" y="444"/>
                  </a:lnTo>
                  <a:lnTo>
                    <a:pt x="720" y="444"/>
                  </a:lnTo>
                  <a:lnTo>
                    <a:pt x="720" y="544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64008" tIns="32004" rIns="64008" bIns="32004"/>
            <a:lstStyle/>
            <a:p>
              <a:endParaRPr lang="en-US"/>
            </a:p>
          </p:txBody>
        </p:sp>
        <p:sp>
          <p:nvSpPr>
            <p:cNvPr id="139" name="Freeform 51"/>
            <p:cNvSpPr>
              <a:spLocks noEditPoints="1"/>
            </p:cNvSpPr>
            <p:nvPr/>
          </p:nvSpPr>
          <p:spPr bwMode="auto">
            <a:xfrm>
              <a:off x="2016150" y="1124744"/>
              <a:ext cx="395610" cy="503560"/>
            </a:xfrm>
            <a:custGeom>
              <a:avLst/>
              <a:gdLst>
                <a:gd name="T0" fmla="*/ 134 w 762"/>
                <a:gd name="T1" fmla="*/ 360 h 652"/>
                <a:gd name="T2" fmla="*/ 102 w 762"/>
                <a:gd name="T3" fmla="*/ 0 h 652"/>
                <a:gd name="T4" fmla="*/ 24 w 762"/>
                <a:gd name="T5" fmla="*/ 8 h 652"/>
                <a:gd name="T6" fmla="*/ 0 w 762"/>
                <a:gd name="T7" fmla="*/ 652 h 652"/>
                <a:gd name="T8" fmla="*/ 762 w 762"/>
                <a:gd name="T9" fmla="*/ 652 h 652"/>
                <a:gd name="T10" fmla="*/ 762 w 762"/>
                <a:gd name="T11" fmla="*/ 360 h 652"/>
                <a:gd name="T12" fmla="*/ 134 w 762"/>
                <a:gd name="T13" fmla="*/ 360 h 652"/>
                <a:gd name="T14" fmla="*/ 246 w 762"/>
                <a:gd name="T15" fmla="*/ 544 h 652"/>
                <a:gd name="T16" fmla="*/ 182 w 762"/>
                <a:gd name="T17" fmla="*/ 544 h 652"/>
                <a:gd name="T18" fmla="*/ 182 w 762"/>
                <a:gd name="T19" fmla="*/ 444 h 652"/>
                <a:gd name="T20" fmla="*/ 246 w 762"/>
                <a:gd name="T21" fmla="*/ 444 h 652"/>
                <a:gd name="T22" fmla="*/ 246 w 762"/>
                <a:gd name="T23" fmla="*/ 544 h 652"/>
                <a:gd name="T24" fmla="*/ 366 w 762"/>
                <a:gd name="T25" fmla="*/ 544 h 652"/>
                <a:gd name="T26" fmla="*/ 300 w 762"/>
                <a:gd name="T27" fmla="*/ 544 h 652"/>
                <a:gd name="T28" fmla="*/ 300 w 762"/>
                <a:gd name="T29" fmla="*/ 444 h 652"/>
                <a:gd name="T30" fmla="*/ 366 w 762"/>
                <a:gd name="T31" fmla="*/ 444 h 652"/>
                <a:gd name="T32" fmla="*/ 366 w 762"/>
                <a:gd name="T33" fmla="*/ 544 h 652"/>
                <a:gd name="T34" fmla="*/ 484 w 762"/>
                <a:gd name="T35" fmla="*/ 544 h 652"/>
                <a:gd name="T36" fmla="*/ 420 w 762"/>
                <a:gd name="T37" fmla="*/ 544 h 652"/>
                <a:gd name="T38" fmla="*/ 420 w 762"/>
                <a:gd name="T39" fmla="*/ 444 h 652"/>
                <a:gd name="T40" fmla="*/ 484 w 762"/>
                <a:gd name="T41" fmla="*/ 444 h 652"/>
                <a:gd name="T42" fmla="*/ 484 w 762"/>
                <a:gd name="T43" fmla="*/ 544 h 652"/>
                <a:gd name="T44" fmla="*/ 602 w 762"/>
                <a:gd name="T45" fmla="*/ 544 h 652"/>
                <a:gd name="T46" fmla="*/ 538 w 762"/>
                <a:gd name="T47" fmla="*/ 544 h 652"/>
                <a:gd name="T48" fmla="*/ 538 w 762"/>
                <a:gd name="T49" fmla="*/ 444 h 652"/>
                <a:gd name="T50" fmla="*/ 602 w 762"/>
                <a:gd name="T51" fmla="*/ 444 h 652"/>
                <a:gd name="T52" fmla="*/ 602 w 762"/>
                <a:gd name="T53" fmla="*/ 544 h 652"/>
                <a:gd name="T54" fmla="*/ 720 w 762"/>
                <a:gd name="T55" fmla="*/ 544 h 652"/>
                <a:gd name="T56" fmla="*/ 656 w 762"/>
                <a:gd name="T57" fmla="*/ 544 h 652"/>
                <a:gd name="T58" fmla="*/ 656 w 762"/>
                <a:gd name="T59" fmla="*/ 444 h 652"/>
                <a:gd name="T60" fmla="*/ 720 w 762"/>
                <a:gd name="T61" fmla="*/ 444 h 652"/>
                <a:gd name="T62" fmla="*/ 720 w 762"/>
                <a:gd name="T63" fmla="*/ 544 h 6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62"/>
                <a:gd name="T97" fmla="*/ 0 h 652"/>
                <a:gd name="T98" fmla="*/ 762 w 762"/>
                <a:gd name="T99" fmla="*/ 652 h 6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62" h="652">
                  <a:moveTo>
                    <a:pt x="134" y="360"/>
                  </a:moveTo>
                  <a:lnTo>
                    <a:pt x="102" y="0"/>
                  </a:lnTo>
                  <a:lnTo>
                    <a:pt x="24" y="8"/>
                  </a:lnTo>
                  <a:lnTo>
                    <a:pt x="0" y="652"/>
                  </a:lnTo>
                  <a:lnTo>
                    <a:pt x="762" y="652"/>
                  </a:lnTo>
                  <a:lnTo>
                    <a:pt x="762" y="360"/>
                  </a:lnTo>
                  <a:lnTo>
                    <a:pt x="134" y="360"/>
                  </a:lnTo>
                  <a:close/>
                  <a:moveTo>
                    <a:pt x="246" y="544"/>
                  </a:moveTo>
                  <a:lnTo>
                    <a:pt x="182" y="544"/>
                  </a:lnTo>
                  <a:lnTo>
                    <a:pt x="182" y="444"/>
                  </a:lnTo>
                  <a:lnTo>
                    <a:pt x="246" y="444"/>
                  </a:lnTo>
                  <a:lnTo>
                    <a:pt x="246" y="544"/>
                  </a:lnTo>
                  <a:close/>
                  <a:moveTo>
                    <a:pt x="366" y="544"/>
                  </a:moveTo>
                  <a:lnTo>
                    <a:pt x="300" y="544"/>
                  </a:lnTo>
                  <a:lnTo>
                    <a:pt x="300" y="444"/>
                  </a:lnTo>
                  <a:lnTo>
                    <a:pt x="366" y="444"/>
                  </a:lnTo>
                  <a:lnTo>
                    <a:pt x="366" y="544"/>
                  </a:lnTo>
                  <a:close/>
                  <a:moveTo>
                    <a:pt x="484" y="544"/>
                  </a:moveTo>
                  <a:lnTo>
                    <a:pt x="420" y="544"/>
                  </a:lnTo>
                  <a:lnTo>
                    <a:pt x="420" y="444"/>
                  </a:lnTo>
                  <a:lnTo>
                    <a:pt x="484" y="444"/>
                  </a:lnTo>
                  <a:lnTo>
                    <a:pt x="484" y="544"/>
                  </a:lnTo>
                  <a:close/>
                  <a:moveTo>
                    <a:pt x="602" y="544"/>
                  </a:moveTo>
                  <a:lnTo>
                    <a:pt x="538" y="544"/>
                  </a:lnTo>
                  <a:lnTo>
                    <a:pt x="538" y="444"/>
                  </a:lnTo>
                  <a:lnTo>
                    <a:pt x="602" y="444"/>
                  </a:lnTo>
                  <a:lnTo>
                    <a:pt x="602" y="544"/>
                  </a:lnTo>
                  <a:close/>
                  <a:moveTo>
                    <a:pt x="720" y="544"/>
                  </a:moveTo>
                  <a:lnTo>
                    <a:pt x="656" y="544"/>
                  </a:lnTo>
                  <a:lnTo>
                    <a:pt x="656" y="444"/>
                  </a:lnTo>
                  <a:lnTo>
                    <a:pt x="720" y="444"/>
                  </a:lnTo>
                  <a:lnTo>
                    <a:pt x="720" y="544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64008" tIns="32004" rIns="64008" bIns="32004"/>
            <a:lstStyle/>
            <a:p>
              <a:endParaRPr lang="en-US"/>
            </a:p>
          </p:txBody>
        </p:sp>
        <p:sp>
          <p:nvSpPr>
            <p:cNvPr id="141" name="Freeform 51"/>
            <p:cNvSpPr>
              <a:spLocks noEditPoints="1"/>
            </p:cNvSpPr>
            <p:nvPr/>
          </p:nvSpPr>
          <p:spPr bwMode="auto">
            <a:xfrm>
              <a:off x="2195736" y="1412776"/>
              <a:ext cx="395610" cy="503560"/>
            </a:xfrm>
            <a:custGeom>
              <a:avLst/>
              <a:gdLst>
                <a:gd name="T0" fmla="*/ 134 w 762"/>
                <a:gd name="T1" fmla="*/ 360 h 652"/>
                <a:gd name="T2" fmla="*/ 102 w 762"/>
                <a:gd name="T3" fmla="*/ 0 h 652"/>
                <a:gd name="T4" fmla="*/ 24 w 762"/>
                <a:gd name="T5" fmla="*/ 8 h 652"/>
                <a:gd name="T6" fmla="*/ 0 w 762"/>
                <a:gd name="T7" fmla="*/ 652 h 652"/>
                <a:gd name="T8" fmla="*/ 762 w 762"/>
                <a:gd name="T9" fmla="*/ 652 h 652"/>
                <a:gd name="T10" fmla="*/ 762 w 762"/>
                <a:gd name="T11" fmla="*/ 360 h 652"/>
                <a:gd name="T12" fmla="*/ 134 w 762"/>
                <a:gd name="T13" fmla="*/ 360 h 652"/>
                <a:gd name="T14" fmla="*/ 246 w 762"/>
                <a:gd name="T15" fmla="*/ 544 h 652"/>
                <a:gd name="T16" fmla="*/ 182 w 762"/>
                <a:gd name="T17" fmla="*/ 544 h 652"/>
                <a:gd name="T18" fmla="*/ 182 w 762"/>
                <a:gd name="T19" fmla="*/ 444 h 652"/>
                <a:gd name="T20" fmla="*/ 246 w 762"/>
                <a:gd name="T21" fmla="*/ 444 h 652"/>
                <a:gd name="T22" fmla="*/ 246 w 762"/>
                <a:gd name="T23" fmla="*/ 544 h 652"/>
                <a:gd name="T24" fmla="*/ 366 w 762"/>
                <a:gd name="T25" fmla="*/ 544 h 652"/>
                <a:gd name="T26" fmla="*/ 300 w 762"/>
                <a:gd name="T27" fmla="*/ 544 h 652"/>
                <a:gd name="T28" fmla="*/ 300 w 762"/>
                <a:gd name="T29" fmla="*/ 444 h 652"/>
                <a:gd name="T30" fmla="*/ 366 w 762"/>
                <a:gd name="T31" fmla="*/ 444 h 652"/>
                <a:gd name="T32" fmla="*/ 366 w 762"/>
                <a:gd name="T33" fmla="*/ 544 h 652"/>
                <a:gd name="T34" fmla="*/ 484 w 762"/>
                <a:gd name="T35" fmla="*/ 544 h 652"/>
                <a:gd name="T36" fmla="*/ 420 w 762"/>
                <a:gd name="T37" fmla="*/ 544 h 652"/>
                <a:gd name="T38" fmla="*/ 420 w 762"/>
                <a:gd name="T39" fmla="*/ 444 h 652"/>
                <a:gd name="T40" fmla="*/ 484 w 762"/>
                <a:gd name="T41" fmla="*/ 444 h 652"/>
                <a:gd name="T42" fmla="*/ 484 w 762"/>
                <a:gd name="T43" fmla="*/ 544 h 652"/>
                <a:gd name="T44" fmla="*/ 602 w 762"/>
                <a:gd name="T45" fmla="*/ 544 h 652"/>
                <a:gd name="T46" fmla="*/ 538 w 762"/>
                <a:gd name="T47" fmla="*/ 544 h 652"/>
                <a:gd name="T48" fmla="*/ 538 w 762"/>
                <a:gd name="T49" fmla="*/ 444 h 652"/>
                <a:gd name="T50" fmla="*/ 602 w 762"/>
                <a:gd name="T51" fmla="*/ 444 h 652"/>
                <a:gd name="T52" fmla="*/ 602 w 762"/>
                <a:gd name="T53" fmla="*/ 544 h 652"/>
                <a:gd name="T54" fmla="*/ 720 w 762"/>
                <a:gd name="T55" fmla="*/ 544 h 652"/>
                <a:gd name="T56" fmla="*/ 656 w 762"/>
                <a:gd name="T57" fmla="*/ 544 h 652"/>
                <a:gd name="T58" fmla="*/ 656 w 762"/>
                <a:gd name="T59" fmla="*/ 444 h 652"/>
                <a:gd name="T60" fmla="*/ 720 w 762"/>
                <a:gd name="T61" fmla="*/ 444 h 652"/>
                <a:gd name="T62" fmla="*/ 720 w 762"/>
                <a:gd name="T63" fmla="*/ 544 h 6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62"/>
                <a:gd name="T97" fmla="*/ 0 h 652"/>
                <a:gd name="T98" fmla="*/ 762 w 762"/>
                <a:gd name="T99" fmla="*/ 652 h 6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62" h="652">
                  <a:moveTo>
                    <a:pt x="134" y="360"/>
                  </a:moveTo>
                  <a:lnTo>
                    <a:pt x="102" y="0"/>
                  </a:lnTo>
                  <a:lnTo>
                    <a:pt x="24" y="8"/>
                  </a:lnTo>
                  <a:lnTo>
                    <a:pt x="0" y="652"/>
                  </a:lnTo>
                  <a:lnTo>
                    <a:pt x="762" y="652"/>
                  </a:lnTo>
                  <a:lnTo>
                    <a:pt x="762" y="360"/>
                  </a:lnTo>
                  <a:lnTo>
                    <a:pt x="134" y="360"/>
                  </a:lnTo>
                  <a:close/>
                  <a:moveTo>
                    <a:pt x="246" y="544"/>
                  </a:moveTo>
                  <a:lnTo>
                    <a:pt x="182" y="544"/>
                  </a:lnTo>
                  <a:lnTo>
                    <a:pt x="182" y="444"/>
                  </a:lnTo>
                  <a:lnTo>
                    <a:pt x="246" y="444"/>
                  </a:lnTo>
                  <a:lnTo>
                    <a:pt x="246" y="544"/>
                  </a:lnTo>
                  <a:close/>
                  <a:moveTo>
                    <a:pt x="366" y="544"/>
                  </a:moveTo>
                  <a:lnTo>
                    <a:pt x="300" y="544"/>
                  </a:lnTo>
                  <a:lnTo>
                    <a:pt x="300" y="444"/>
                  </a:lnTo>
                  <a:lnTo>
                    <a:pt x="366" y="444"/>
                  </a:lnTo>
                  <a:lnTo>
                    <a:pt x="366" y="544"/>
                  </a:lnTo>
                  <a:close/>
                  <a:moveTo>
                    <a:pt x="484" y="544"/>
                  </a:moveTo>
                  <a:lnTo>
                    <a:pt x="420" y="544"/>
                  </a:lnTo>
                  <a:lnTo>
                    <a:pt x="420" y="444"/>
                  </a:lnTo>
                  <a:lnTo>
                    <a:pt x="484" y="444"/>
                  </a:lnTo>
                  <a:lnTo>
                    <a:pt x="484" y="544"/>
                  </a:lnTo>
                  <a:close/>
                  <a:moveTo>
                    <a:pt x="602" y="544"/>
                  </a:moveTo>
                  <a:lnTo>
                    <a:pt x="538" y="544"/>
                  </a:lnTo>
                  <a:lnTo>
                    <a:pt x="538" y="444"/>
                  </a:lnTo>
                  <a:lnTo>
                    <a:pt x="602" y="444"/>
                  </a:lnTo>
                  <a:lnTo>
                    <a:pt x="602" y="544"/>
                  </a:lnTo>
                  <a:close/>
                  <a:moveTo>
                    <a:pt x="720" y="544"/>
                  </a:moveTo>
                  <a:lnTo>
                    <a:pt x="656" y="544"/>
                  </a:lnTo>
                  <a:lnTo>
                    <a:pt x="656" y="444"/>
                  </a:lnTo>
                  <a:lnTo>
                    <a:pt x="720" y="444"/>
                  </a:lnTo>
                  <a:lnTo>
                    <a:pt x="720" y="544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64008" tIns="32004" rIns="64008" bIns="32004"/>
            <a:lstStyle/>
            <a:p>
              <a:endParaRPr lang="en-US"/>
            </a:p>
          </p:txBody>
        </p:sp>
      </p:grpSp>
      <p:grpSp>
        <p:nvGrpSpPr>
          <p:cNvPr id="5" name="Group 141"/>
          <p:cNvGrpSpPr/>
          <p:nvPr/>
        </p:nvGrpSpPr>
        <p:grpSpPr>
          <a:xfrm>
            <a:off x="7489626" y="2204864"/>
            <a:ext cx="1114822" cy="1079624"/>
            <a:chOff x="1620540" y="836712"/>
            <a:chExt cx="1114822" cy="1079624"/>
          </a:xfrm>
        </p:grpSpPr>
        <p:sp>
          <p:nvSpPr>
            <p:cNvPr id="146" name="Freeform 51"/>
            <p:cNvSpPr>
              <a:spLocks noEditPoints="1"/>
            </p:cNvSpPr>
            <p:nvPr/>
          </p:nvSpPr>
          <p:spPr bwMode="auto">
            <a:xfrm>
              <a:off x="1620540" y="1340768"/>
              <a:ext cx="395610" cy="503560"/>
            </a:xfrm>
            <a:custGeom>
              <a:avLst/>
              <a:gdLst>
                <a:gd name="T0" fmla="*/ 134 w 762"/>
                <a:gd name="T1" fmla="*/ 360 h 652"/>
                <a:gd name="T2" fmla="*/ 102 w 762"/>
                <a:gd name="T3" fmla="*/ 0 h 652"/>
                <a:gd name="T4" fmla="*/ 24 w 762"/>
                <a:gd name="T5" fmla="*/ 8 h 652"/>
                <a:gd name="T6" fmla="*/ 0 w 762"/>
                <a:gd name="T7" fmla="*/ 652 h 652"/>
                <a:gd name="T8" fmla="*/ 762 w 762"/>
                <a:gd name="T9" fmla="*/ 652 h 652"/>
                <a:gd name="T10" fmla="*/ 762 w 762"/>
                <a:gd name="T11" fmla="*/ 360 h 652"/>
                <a:gd name="T12" fmla="*/ 134 w 762"/>
                <a:gd name="T13" fmla="*/ 360 h 652"/>
                <a:gd name="T14" fmla="*/ 246 w 762"/>
                <a:gd name="T15" fmla="*/ 544 h 652"/>
                <a:gd name="T16" fmla="*/ 182 w 762"/>
                <a:gd name="T17" fmla="*/ 544 h 652"/>
                <a:gd name="T18" fmla="*/ 182 w 762"/>
                <a:gd name="T19" fmla="*/ 444 h 652"/>
                <a:gd name="T20" fmla="*/ 246 w 762"/>
                <a:gd name="T21" fmla="*/ 444 h 652"/>
                <a:gd name="T22" fmla="*/ 246 w 762"/>
                <a:gd name="T23" fmla="*/ 544 h 652"/>
                <a:gd name="T24" fmla="*/ 366 w 762"/>
                <a:gd name="T25" fmla="*/ 544 h 652"/>
                <a:gd name="T26" fmla="*/ 300 w 762"/>
                <a:gd name="T27" fmla="*/ 544 h 652"/>
                <a:gd name="T28" fmla="*/ 300 w 762"/>
                <a:gd name="T29" fmla="*/ 444 h 652"/>
                <a:gd name="T30" fmla="*/ 366 w 762"/>
                <a:gd name="T31" fmla="*/ 444 h 652"/>
                <a:gd name="T32" fmla="*/ 366 w 762"/>
                <a:gd name="T33" fmla="*/ 544 h 652"/>
                <a:gd name="T34" fmla="*/ 484 w 762"/>
                <a:gd name="T35" fmla="*/ 544 h 652"/>
                <a:gd name="T36" fmla="*/ 420 w 762"/>
                <a:gd name="T37" fmla="*/ 544 h 652"/>
                <a:gd name="T38" fmla="*/ 420 w 762"/>
                <a:gd name="T39" fmla="*/ 444 h 652"/>
                <a:gd name="T40" fmla="*/ 484 w 762"/>
                <a:gd name="T41" fmla="*/ 444 h 652"/>
                <a:gd name="T42" fmla="*/ 484 w 762"/>
                <a:gd name="T43" fmla="*/ 544 h 652"/>
                <a:gd name="T44" fmla="*/ 602 w 762"/>
                <a:gd name="T45" fmla="*/ 544 h 652"/>
                <a:gd name="T46" fmla="*/ 538 w 762"/>
                <a:gd name="T47" fmla="*/ 544 h 652"/>
                <a:gd name="T48" fmla="*/ 538 w 762"/>
                <a:gd name="T49" fmla="*/ 444 h 652"/>
                <a:gd name="T50" fmla="*/ 602 w 762"/>
                <a:gd name="T51" fmla="*/ 444 h 652"/>
                <a:gd name="T52" fmla="*/ 602 w 762"/>
                <a:gd name="T53" fmla="*/ 544 h 652"/>
                <a:gd name="T54" fmla="*/ 720 w 762"/>
                <a:gd name="T55" fmla="*/ 544 h 652"/>
                <a:gd name="T56" fmla="*/ 656 w 762"/>
                <a:gd name="T57" fmla="*/ 544 h 652"/>
                <a:gd name="T58" fmla="*/ 656 w 762"/>
                <a:gd name="T59" fmla="*/ 444 h 652"/>
                <a:gd name="T60" fmla="*/ 720 w 762"/>
                <a:gd name="T61" fmla="*/ 444 h 652"/>
                <a:gd name="T62" fmla="*/ 720 w 762"/>
                <a:gd name="T63" fmla="*/ 544 h 6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62"/>
                <a:gd name="T97" fmla="*/ 0 h 652"/>
                <a:gd name="T98" fmla="*/ 762 w 762"/>
                <a:gd name="T99" fmla="*/ 652 h 6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62" h="652">
                  <a:moveTo>
                    <a:pt x="134" y="360"/>
                  </a:moveTo>
                  <a:lnTo>
                    <a:pt x="102" y="0"/>
                  </a:lnTo>
                  <a:lnTo>
                    <a:pt x="24" y="8"/>
                  </a:lnTo>
                  <a:lnTo>
                    <a:pt x="0" y="652"/>
                  </a:lnTo>
                  <a:lnTo>
                    <a:pt x="762" y="652"/>
                  </a:lnTo>
                  <a:lnTo>
                    <a:pt x="762" y="360"/>
                  </a:lnTo>
                  <a:lnTo>
                    <a:pt x="134" y="360"/>
                  </a:lnTo>
                  <a:close/>
                  <a:moveTo>
                    <a:pt x="246" y="544"/>
                  </a:moveTo>
                  <a:lnTo>
                    <a:pt x="182" y="544"/>
                  </a:lnTo>
                  <a:lnTo>
                    <a:pt x="182" y="444"/>
                  </a:lnTo>
                  <a:lnTo>
                    <a:pt x="246" y="444"/>
                  </a:lnTo>
                  <a:lnTo>
                    <a:pt x="246" y="544"/>
                  </a:lnTo>
                  <a:close/>
                  <a:moveTo>
                    <a:pt x="366" y="544"/>
                  </a:moveTo>
                  <a:lnTo>
                    <a:pt x="300" y="544"/>
                  </a:lnTo>
                  <a:lnTo>
                    <a:pt x="300" y="444"/>
                  </a:lnTo>
                  <a:lnTo>
                    <a:pt x="366" y="444"/>
                  </a:lnTo>
                  <a:lnTo>
                    <a:pt x="366" y="544"/>
                  </a:lnTo>
                  <a:close/>
                  <a:moveTo>
                    <a:pt x="484" y="544"/>
                  </a:moveTo>
                  <a:lnTo>
                    <a:pt x="420" y="544"/>
                  </a:lnTo>
                  <a:lnTo>
                    <a:pt x="420" y="444"/>
                  </a:lnTo>
                  <a:lnTo>
                    <a:pt x="484" y="444"/>
                  </a:lnTo>
                  <a:lnTo>
                    <a:pt x="484" y="544"/>
                  </a:lnTo>
                  <a:close/>
                  <a:moveTo>
                    <a:pt x="602" y="544"/>
                  </a:moveTo>
                  <a:lnTo>
                    <a:pt x="538" y="544"/>
                  </a:lnTo>
                  <a:lnTo>
                    <a:pt x="538" y="444"/>
                  </a:lnTo>
                  <a:lnTo>
                    <a:pt x="602" y="444"/>
                  </a:lnTo>
                  <a:lnTo>
                    <a:pt x="602" y="544"/>
                  </a:lnTo>
                  <a:close/>
                  <a:moveTo>
                    <a:pt x="720" y="544"/>
                  </a:moveTo>
                  <a:lnTo>
                    <a:pt x="656" y="544"/>
                  </a:lnTo>
                  <a:lnTo>
                    <a:pt x="656" y="444"/>
                  </a:lnTo>
                  <a:lnTo>
                    <a:pt x="720" y="444"/>
                  </a:lnTo>
                  <a:lnTo>
                    <a:pt x="720" y="54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64008" tIns="32004" rIns="64008" bIns="32004"/>
            <a:lstStyle/>
            <a:p>
              <a:endParaRPr lang="en-US"/>
            </a:p>
          </p:txBody>
        </p:sp>
        <p:sp>
          <p:nvSpPr>
            <p:cNvPr id="147" name="Freeform 51"/>
            <p:cNvSpPr>
              <a:spLocks noEditPoints="1"/>
            </p:cNvSpPr>
            <p:nvPr/>
          </p:nvSpPr>
          <p:spPr bwMode="auto">
            <a:xfrm>
              <a:off x="1772940" y="836712"/>
              <a:ext cx="395610" cy="503560"/>
            </a:xfrm>
            <a:custGeom>
              <a:avLst/>
              <a:gdLst>
                <a:gd name="T0" fmla="*/ 134 w 762"/>
                <a:gd name="T1" fmla="*/ 360 h 652"/>
                <a:gd name="T2" fmla="*/ 102 w 762"/>
                <a:gd name="T3" fmla="*/ 0 h 652"/>
                <a:gd name="T4" fmla="*/ 24 w 762"/>
                <a:gd name="T5" fmla="*/ 8 h 652"/>
                <a:gd name="T6" fmla="*/ 0 w 762"/>
                <a:gd name="T7" fmla="*/ 652 h 652"/>
                <a:gd name="T8" fmla="*/ 762 w 762"/>
                <a:gd name="T9" fmla="*/ 652 h 652"/>
                <a:gd name="T10" fmla="*/ 762 w 762"/>
                <a:gd name="T11" fmla="*/ 360 h 652"/>
                <a:gd name="T12" fmla="*/ 134 w 762"/>
                <a:gd name="T13" fmla="*/ 360 h 652"/>
                <a:gd name="T14" fmla="*/ 246 w 762"/>
                <a:gd name="T15" fmla="*/ 544 h 652"/>
                <a:gd name="T16" fmla="*/ 182 w 762"/>
                <a:gd name="T17" fmla="*/ 544 h 652"/>
                <a:gd name="T18" fmla="*/ 182 w 762"/>
                <a:gd name="T19" fmla="*/ 444 h 652"/>
                <a:gd name="T20" fmla="*/ 246 w 762"/>
                <a:gd name="T21" fmla="*/ 444 h 652"/>
                <a:gd name="T22" fmla="*/ 246 w 762"/>
                <a:gd name="T23" fmla="*/ 544 h 652"/>
                <a:gd name="T24" fmla="*/ 366 w 762"/>
                <a:gd name="T25" fmla="*/ 544 h 652"/>
                <a:gd name="T26" fmla="*/ 300 w 762"/>
                <a:gd name="T27" fmla="*/ 544 h 652"/>
                <a:gd name="T28" fmla="*/ 300 w 762"/>
                <a:gd name="T29" fmla="*/ 444 h 652"/>
                <a:gd name="T30" fmla="*/ 366 w 762"/>
                <a:gd name="T31" fmla="*/ 444 h 652"/>
                <a:gd name="T32" fmla="*/ 366 w 762"/>
                <a:gd name="T33" fmla="*/ 544 h 652"/>
                <a:gd name="T34" fmla="*/ 484 w 762"/>
                <a:gd name="T35" fmla="*/ 544 h 652"/>
                <a:gd name="T36" fmla="*/ 420 w 762"/>
                <a:gd name="T37" fmla="*/ 544 h 652"/>
                <a:gd name="T38" fmla="*/ 420 w 762"/>
                <a:gd name="T39" fmla="*/ 444 h 652"/>
                <a:gd name="T40" fmla="*/ 484 w 762"/>
                <a:gd name="T41" fmla="*/ 444 h 652"/>
                <a:gd name="T42" fmla="*/ 484 w 762"/>
                <a:gd name="T43" fmla="*/ 544 h 652"/>
                <a:gd name="T44" fmla="*/ 602 w 762"/>
                <a:gd name="T45" fmla="*/ 544 h 652"/>
                <a:gd name="T46" fmla="*/ 538 w 762"/>
                <a:gd name="T47" fmla="*/ 544 h 652"/>
                <a:gd name="T48" fmla="*/ 538 w 762"/>
                <a:gd name="T49" fmla="*/ 444 h 652"/>
                <a:gd name="T50" fmla="*/ 602 w 762"/>
                <a:gd name="T51" fmla="*/ 444 h 652"/>
                <a:gd name="T52" fmla="*/ 602 w 762"/>
                <a:gd name="T53" fmla="*/ 544 h 652"/>
                <a:gd name="T54" fmla="*/ 720 w 762"/>
                <a:gd name="T55" fmla="*/ 544 h 652"/>
                <a:gd name="T56" fmla="*/ 656 w 762"/>
                <a:gd name="T57" fmla="*/ 544 h 652"/>
                <a:gd name="T58" fmla="*/ 656 w 762"/>
                <a:gd name="T59" fmla="*/ 444 h 652"/>
                <a:gd name="T60" fmla="*/ 720 w 762"/>
                <a:gd name="T61" fmla="*/ 444 h 652"/>
                <a:gd name="T62" fmla="*/ 720 w 762"/>
                <a:gd name="T63" fmla="*/ 544 h 6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62"/>
                <a:gd name="T97" fmla="*/ 0 h 652"/>
                <a:gd name="T98" fmla="*/ 762 w 762"/>
                <a:gd name="T99" fmla="*/ 652 h 6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62" h="652">
                  <a:moveTo>
                    <a:pt x="134" y="360"/>
                  </a:moveTo>
                  <a:lnTo>
                    <a:pt x="102" y="0"/>
                  </a:lnTo>
                  <a:lnTo>
                    <a:pt x="24" y="8"/>
                  </a:lnTo>
                  <a:lnTo>
                    <a:pt x="0" y="652"/>
                  </a:lnTo>
                  <a:lnTo>
                    <a:pt x="762" y="652"/>
                  </a:lnTo>
                  <a:lnTo>
                    <a:pt x="762" y="360"/>
                  </a:lnTo>
                  <a:lnTo>
                    <a:pt x="134" y="360"/>
                  </a:lnTo>
                  <a:close/>
                  <a:moveTo>
                    <a:pt x="246" y="544"/>
                  </a:moveTo>
                  <a:lnTo>
                    <a:pt x="182" y="544"/>
                  </a:lnTo>
                  <a:lnTo>
                    <a:pt x="182" y="444"/>
                  </a:lnTo>
                  <a:lnTo>
                    <a:pt x="246" y="444"/>
                  </a:lnTo>
                  <a:lnTo>
                    <a:pt x="246" y="544"/>
                  </a:lnTo>
                  <a:close/>
                  <a:moveTo>
                    <a:pt x="366" y="544"/>
                  </a:moveTo>
                  <a:lnTo>
                    <a:pt x="300" y="544"/>
                  </a:lnTo>
                  <a:lnTo>
                    <a:pt x="300" y="444"/>
                  </a:lnTo>
                  <a:lnTo>
                    <a:pt x="366" y="444"/>
                  </a:lnTo>
                  <a:lnTo>
                    <a:pt x="366" y="544"/>
                  </a:lnTo>
                  <a:close/>
                  <a:moveTo>
                    <a:pt x="484" y="544"/>
                  </a:moveTo>
                  <a:lnTo>
                    <a:pt x="420" y="544"/>
                  </a:lnTo>
                  <a:lnTo>
                    <a:pt x="420" y="444"/>
                  </a:lnTo>
                  <a:lnTo>
                    <a:pt x="484" y="444"/>
                  </a:lnTo>
                  <a:lnTo>
                    <a:pt x="484" y="544"/>
                  </a:lnTo>
                  <a:close/>
                  <a:moveTo>
                    <a:pt x="602" y="544"/>
                  </a:moveTo>
                  <a:lnTo>
                    <a:pt x="538" y="544"/>
                  </a:lnTo>
                  <a:lnTo>
                    <a:pt x="538" y="444"/>
                  </a:lnTo>
                  <a:lnTo>
                    <a:pt x="602" y="444"/>
                  </a:lnTo>
                  <a:lnTo>
                    <a:pt x="602" y="544"/>
                  </a:lnTo>
                  <a:close/>
                  <a:moveTo>
                    <a:pt x="720" y="544"/>
                  </a:moveTo>
                  <a:lnTo>
                    <a:pt x="656" y="544"/>
                  </a:lnTo>
                  <a:lnTo>
                    <a:pt x="656" y="444"/>
                  </a:lnTo>
                  <a:lnTo>
                    <a:pt x="720" y="444"/>
                  </a:lnTo>
                  <a:lnTo>
                    <a:pt x="720" y="54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64008" tIns="32004" rIns="64008" bIns="32004"/>
            <a:lstStyle/>
            <a:p>
              <a:endParaRPr lang="en-US"/>
            </a:p>
          </p:txBody>
        </p:sp>
        <p:sp>
          <p:nvSpPr>
            <p:cNvPr id="148" name="Freeform 51"/>
            <p:cNvSpPr>
              <a:spLocks noEditPoints="1"/>
            </p:cNvSpPr>
            <p:nvPr/>
          </p:nvSpPr>
          <p:spPr bwMode="auto">
            <a:xfrm>
              <a:off x="2339752" y="1052736"/>
              <a:ext cx="395610" cy="503560"/>
            </a:xfrm>
            <a:custGeom>
              <a:avLst/>
              <a:gdLst>
                <a:gd name="T0" fmla="*/ 134 w 762"/>
                <a:gd name="T1" fmla="*/ 360 h 652"/>
                <a:gd name="T2" fmla="*/ 102 w 762"/>
                <a:gd name="T3" fmla="*/ 0 h 652"/>
                <a:gd name="T4" fmla="*/ 24 w 762"/>
                <a:gd name="T5" fmla="*/ 8 h 652"/>
                <a:gd name="T6" fmla="*/ 0 w 762"/>
                <a:gd name="T7" fmla="*/ 652 h 652"/>
                <a:gd name="T8" fmla="*/ 762 w 762"/>
                <a:gd name="T9" fmla="*/ 652 h 652"/>
                <a:gd name="T10" fmla="*/ 762 w 762"/>
                <a:gd name="T11" fmla="*/ 360 h 652"/>
                <a:gd name="T12" fmla="*/ 134 w 762"/>
                <a:gd name="T13" fmla="*/ 360 h 652"/>
                <a:gd name="T14" fmla="*/ 246 w 762"/>
                <a:gd name="T15" fmla="*/ 544 h 652"/>
                <a:gd name="T16" fmla="*/ 182 w 762"/>
                <a:gd name="T17" fmla="*/ 544 h 652"/>
                <a:gd name="T18" fmla="*/ 182 w 762"/>
                <a:gd name="T19" fmla="*/ 444 h 652"/>
                <a:gd name="T20" fmla="*/ 246 w 762"/>
                <a:gd name="T21" fmla="*/ 444 h 652"/>
                <a:gd name="T22" fmla="*/ 246 w 762"/>
                <a:gd name="T23" fmla="*/ 544 h 652"/>
                <a:gd name="T24" fmla="*/ 366 w 762"/>
                <a:gd name="T25" fmla="*/ 544 h 652"/>
                <a:gd name="T26" fmla="*/ 300 w 762"/>
                <a:gd name="T27" fmla="*/ 544 h 652"/>
                <a:gd name="T28" fmla="*/ 300 w 762"/>
                <a:gd name="T29" fmla="*/ 444 h 652"/>
                <a:gd name="T30" fmla="*/ 366 w 762"/>
                <a:gd name="T31" fmla="*/ 444 h 652"/>
                <a:gd name="T32" fmla="*/ 366 w 762"/>
                <a:gd name="T33" fmla="*/ 544 h 652"/>
                <a:gd name="T34" fmla="*/ 484 w 762"/>
                <a:gd name="T35" fmla="*/ 544 h 652"/>
                <a:gd name="T36" fmla="*/ 420 w 762"/>
                <a:gd name="T37" fmla="*/ 544 h 652"/>
                <a:gd name="T38" fmla="*/ 420 w 762"/>
                <a:gd name="T39" fmla="*/ 444 h 652"/>
                <a:gd name="T40" fmla="*/ 484 w 762"/>
                <a:gd name="T41" fmla="*/ 444 h 652"/>
                <a:gd name="T42" fmla="*/ 484 w 762"/>
                <a:gd name="T43" fmla="*/ 544 h 652"/>
                <a:gd name="T44" fmla="*/ 602 w 762"/>
                <a:gd name="T45" fmla="*/ 544 h 652"/>
                <a:gd name="T46" fmla="*/ 538 w 762"/>
                <a:gd name="T47" fmla="*/ 544 h 652"/>
                <a:gd name="T48" fmla="*/ 538 w 762"/>
                <a:gd name="T49" fmla="*/ 444 h 652"/>
                <a:gd name="T50" fmla="*/ 602 w 762"/>
                <a:gd name="T51" fmla="*/ 444 h 652"/>
                <a:gd name="T52" fmla="*/ 602 w 762"/>
                <a:gd name="T53" fmla="*/ 544 h 652"/>
                <a:gd name="T54" fmla="*/ 720 w 762"/>
                <a:gd name="T55" fmla="*/ 544 h 652"/>
                <a:gd name="T56" fmla="*/ 656 w 762"/>
                <a:gd name="T57" fmla="*/ 544 h 652"/>
                <a:gd name="T58" fmla="*/ 656 w 762"/>
                <a:gd name="T59" fmla="*/ 444 h 652"/>
                <a:gd name="T60" fmla="*/ 720 w 762"/>
                <a:gd name="T61" fmla="*/ 444 h 652"/>
                <a:gd name="T62" fmla="*/ 720 w 762"/>
                <a:gd name="T63" fmla="*/ 544 h 6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62"/>
                <a:gd name="T97" fmla="*/ 0 h 652"/>
                <a:gd name="T98" fmla="*/ 762 w 762"/>
                <a:gd name="T99" fmla="*/ 652 h 6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62" h="652">
                  <a:moveTo>
                    <a:pt x="134" y="360"/>
                  </a:moveTo>
                  <a:lnTo>
                    <a:pt x="102" y="0"/>
                  </a:lnTo>
                  <a:lnTo>
                    <a:pt x="24" y="8"/>
                  </a:lnTo>
                  <a:lnTo>
                    <a:pt x="0" y="652"/>
                  </a:lnTo>
                  <a:lnTo>
                    <a:pt x="762" y="652"/>
                  </a:lnTo>
                  <a:lnTo>
                    <a:pt x="762" y="360"/>
                  </a:lnTo>
                  <a:lnTo>
                    <a:pt x="134" y="360"/>
                  </a:lnTo>
                  <a:close/>
                  <a:moveTo>
                    <a:pt x="246" y="544"/>
                  </a:moveTo>
                  <a:lnTo>
                    <a:pt x="182" y="544"/>
                  </a:lnTo>
                  <a:lnTo>
                    <a:pt x="182" y="444"/>
                  </a:lnTo>
                  <a:lnTo>
                    <a:pt x="246" y="444"/>
                  </a:lnTo>
                  <a:lnTo>
                    <a:pt x="246" y="544"/>
                  </a:lnTo>
                  <a:close/>
                  <a:moveTo>
                    <a:pt x="366" y="544"/>
                  </a:moveTo>
                  <a:lnTo>
                    <a:pt x="300" y="544"/>
                  </a:lnTo>
                  <a:lnTo>
                    <a:pt x="300" y="444"/>
                  </a:lnTo>
                  <a:lnTo>
                    <a:pt x="366" y="444"/>
                  </a:lnTo>
                  <a:lnTo>
                    <a:pt x="366" y="544"/>
                  </a:lnTo>
                  <a:close/>
                  <a:moveTo>
                    <a:pt x="484" y="544"/>
                  </a:moveTo>
                  <a:lnTo>
                    <a:pt x="420" y="544"/>
                  </a:lnTo>
                  <a:lnTo>
                    <a:pt x="420" y="444"/>
                  </a:lnTo>
                  <a:lnTo>
                    <a:pt x="484" y="444"/>
                  </a:lnTo>
                  <a:lnTo>
                    <a:pt x="484" y="544"/>
                  </a:lnTo>
                  <a:close/>
                  <a:moveTo>
                    <a:pt x="602" y="544"/>
                  </a:moveTo>
                  <a:lnTo>
                    <a:pt x="538" y="544"/>
                  </a:lnTo>
                  <a:lnTo>
                    <a:pt x="538" y="444"/>
                  </a:lnTo>
                  <a:lnTo>
                    <a:pt x="602" y="444"/>
                  </a:lnTo>
                  <a:lnTo>
                    <a:pt x="602" y="544"/>
                  </a:lnTo>
                  <a:close/>
                  <a:moveTo>
                    <a:pt x="720" y="544"/>
                  </a:moveTo>
                  <a:lnTo>
                    <a:pt x="656" y="544"/>
                  </a:lnTo>
                  <a:lnTo>
                    <a:pt x="656" y="444"/>
                  </a:lnTo>
                  <a:lnTo>
                    <a:pt x="720" y="444"/>
                  </a:lnTo>
                  <a:lnTo>
                    <a:pt x="720" y="54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64008" tIns="32004" rIns="64008" bIns="32004"/>
            <a:lstStyle/>
            <a:p>
              <a:endParaRPr lang="en-US"/>
            </a:p>
          </p:txBody>
        </p:sp>
        <p:sp>
          <p:nvSpPr>
            <p:cNvPr id="149" name="Freeform 51"/>
            <p:cNvSpPr>
              <a:spLocks noEditPoints="1"/>
            </p:cNvSpPr>
            <p:nvPr/>
          </p:nvSpPr>
          <p:spPr bwMode="auto">
            <a:xfrm>
              <a:off x="2016150" y="1124744"/>
              <a:ext cx="395610" cy="503560"/>
            </a:xfrm>
            <a:custGeom>
              <a:avLst/>
              <a:gdLst>
                <a:gd name="T0" fmla="*/ 134 w 762"/>
                <a:gd name="T1" fmla="*/ 360 h 652"/>
                <a:gd name="T2" fmla="*/ 102 w 762"/>
                <a:gd name="T3" fmla="*/ 0 h 652"/>
                <a:gd name="T4" fmla="*/ 24 w 762"/>
                <a:gd name="T5" fmla="*/ 8 h 652"/>
                <a:gd name="T6" fmla="*/ 0 w 762"/>
                <a:gd name="T7" fmla="*/ 652 h 652"/>
                <a:gd name="T8" fmla="*/ 762 w 762"/>
                <a:gd name="T9" fmla="*/ 652 h 652"/>
                <a:gd name="T10" fmla="*/ 762 w 762"/>
                <a:gd name="T11" fmla="*/ 360 h 652"/>
                <a:gd name="T12" fmla="*/ 134 w 762"/>
                <a:gd name="T13" fmla="*/ 360 h 652"/>
                <a:gd name="T14" fmla="*/ 246 w 762"/>
                <a:gd name="T15" fmla="*/ 544 h 652"/>
                <a:gd name="T16" fmla="*/ 182 w 762"/>
                <a:gd name="T17" fmla="*/ 544 h 652"/>
                <a:gd name="T18" fmla="*/ 182 w 762"/>
                <a:gd name="T19" fmla="*/ 444 h 652"/>
                <a:gd name="T20" fmla="*/ 246 w 762"/>
                <a:gd name="T21" fmla="*/ 444 h 652"/>
                <a:gd name="T22" fmla="*/ 246 w 762"/>
                <a:gd name="T23" fmla="*/ 544 h 652"/>
                <a:gd name="T24" fmla="*/ 366 w 762"/>
                <a:gd name="T25" fmla="*/ 544 h 652"/>
                <a:gd name="T26" fmla="*/ 300 w 762"/>
                <a:gd name="T27" fmla="*/ 544 h 652"/>
                <a:gd name="T28" fmla="*/ 300 w 762"/>
                <a:gd name="T29" fmla="*/ 444 h 652"/>
                <a:gd name="T30" fmla="*/ 366 w 762"/>
                <a:gd name="T31" fmla="*/ 444 h 652"/>
                <a:gd name="T32" fmla="*/ 366 w 762"/>
                <a:gd name="T33" fmla="*/ 544 h 652"/>
                <a:gd name="T34" fmla="*/ 484 w 762"/>
                <a:gd name="T35" fmla="*/ 544 h 652"/>
                <a:gd name="T36" fmla="*/ 420 w 762"/>
                <a:gd name="T37" fmla="*/ 544 h 652"/>
                <a:gd name="T38" fmla="*/ 420 w 762"/>
                <a:gd name="T39" fmla="*/ 444 h 652"/>
                <a:gd name="T40" fmla="*/ 484 w 762"/>
                <a:gd name="T41" fmla="*/ 444 h 652"/>
                <a:gd name="T42" fmla="*/ 484 w 762"/>
                <a:gd name="T43" fmla="*/ 544 h 652"/>
                <a:gd name="T44" fmla="*/ 602 w 762"/>
                <a:gd name="T45" fmla="*/ 544 h 652"/>
                <a:gd name="T46" fmla="*/ 538 w 762"/>
                <a:gd name="T47" fmla="*/ 544 h 652"/>
                <a:gd name="T48" fmla="*/ 538 w 762"/>
                <a:gd name="T49" fmla="*/ 444 h 652"/>
                <a:gd name="T50" fmla="*/ 602 w 762"/>
                <a:gd name="T51" fmla="*/ 444 h 652"/>
                <a:gd name="T52" fmla="*/ 602 w 762"/>
                <a:gd name="T53" fmla="*/ 544 h 652"/>
                <a:gd name="T54" fmla="*/ 720 w 762"/>
                <a:gd name="T55" fmla="*/ 544 h 652"/>
                <a:gd name="T56" fmla="*/ 656 w 762"/>
                <a:gd name="T57" fmla="*/ 544 h 652"/>
                <a:gd name="T58" fmla="*/ 656 w 762"/>
                <a:gd name="T59" fmla="*/ 444 h 652"/>
                <a:gd name="T60" fmla="*/ 720 w 762"/>
                <a:gd name="T61" fmla="*/ 444 h 652"/>
                <a:gd name="T62" fmla="*/ 720 w 762"/>
                <a:gd name="T63" fmla="*/ 544 h 6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62"/>
                <a:gd name="T97" fmla="*/ 0 h 652"/>
                <a:gd name="T98" fmla="*/ 762 w 762"/>
                <a:gd name="T99" fmla="*/ 652 h 6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62" h="652">
                  <a:moveTo>
                    <a:pt x="134" y="360"/>
                  </a:moveTo>
                  <a:lnTo>
                    <a:pt x="102" y="0"/>
                  </a:lnTo>
                  <a:lnTo>
                    <a:pt x="24" y="8"/>
                  </a:lnTo>
                  <a:lnTo>
                    <a:pt x="0" y="652"/>
                  </a:lnTo>
                  <a:lnTo>
                    <a:pt x="762" y="652"/>
                  </a:lnTo>
                  <a:lnTo>
                    <a:pt x="762" y="360"/>
                  </a:lnTo>
                  <a:lnTo>
                    <a:pt x="134" y="360"/>
                  </a:lnTo>
                  <a:close/>
                  <a:moveTo>
                    <a:pt x="246" y="544"/>
                  </a:moveTo>
                  <a:lnTo>
                    <a:pt x="182" y="544"/>
                  </a:lnTo>
                  <a:lnTo>
                    <a:pt x="182" y="444"/>
                  </a:lnTo>
                  <a:lnTo>
                    <a:pt x="246" y="444"/>
                  </a:lnTo>
                  <a:lnTo>
                    <a:pt x="246" y="544"/>
                  </a:lnTo>
                  <a:close/>
                  <a:moveTo>
                    <a:pt x="366" y="544"/>
                  </a:moveTo>
                  <a:lnTo>
                    <a:pt x="300" y="544"/>
                  </a:lnTo>
                  <a:lnTo>
                    <a:pt x="300" y="444"/>
                  </a:lnTo>
                  <a:lnTo>
                    <a:pt x="366" y="444"/>
                  </a:lnTo>
                  <a:lnTo>
                    <a:pt x="366" y="544"/>
                  </a:lnTo>
                  <a:close/>
                  <a:moveTo>
                    <a:pt x="484" y="544"/>
                  </a:moveTo>
                  <a:lnTo>
                    <a:pt x="420" y="544"/>
                  </a:lnTo>
                  <a:lnTo>
                    <a:pt x="420" y="444"/>
                  </a:lnTo>
                  <a:lnTo>
                    <a:pt x="484" y="444"/>
                  </a:lnTo>
                  <a:lnTo>
                    <a:pt x="484" y="544"/>
                  </a:lnTo>
                  <a:close/>
                  <a:moveTo>
                    <a:pt x="602" y="544"/>
                  </a:moveTo>
                  <a:lnTo>
                    <a:pt x="538" y="544"/>
                  </a:lnTo>
                  <a:lnTo>
                    <a:pt x="538" y="444"/>
                  </a:lnTo>
                  <a:lnTo>
                    <a:pt x="602" y="444"/>
                  </a:lnTo>
                  <a:lnTo>
                    <a:pt x="602" y="544"/>
                  </a:lnTo>
                  <a:close/>
                  <a:moveTo>
                    <a:pt x="720" y="544"/>
                  </a:moveTo>
                  <a:lnTo>
                    <a:pt x="656" y="544"/>
                  </a:lnTo>
                  <a:lnTo>
                    <a:pt x="656" y="444"/>
                  </a:lnTo>
                  <a:lnTo>
                    <a:pt x="720" y="444"/>
                  </a:lnTo>
                  <a:lnTo>
                    <a:pt x="720" y="54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64008" tIns="32004" rIns="64008" bIns="32004"/>
            <a:lstStyle/>
            <a:p>
              <a:endParaRPr lang="en-US"/>
            </a:p>
          </p:txBody>
        </p:sp>
        <p:sp>
          <p:nvSpPr>
            <p:cNvPr id="150" name="Freeform 51"/>
            <p:cNvSpPr>
              <a:spLocks noEditPoints="1"/>
            </p:cNvSpPr>
            <p:nvPr/>
          </p:nvSpPr>
          <p:spPr bwMode="auto">
            <a:xfrm>
              <a:off x="2195736" y="1412776"/>
              <a:ext cx="395610" cy="503560"/>
            </a:xfrm>
            <a:custGeom>
              <a:avLst/>
              <a:gdLst>
                <a:gd name="T0" fmla="*/ 134 w 762"/>
                <a:gd name="T1" fmla="*/ 360 h 652"/>
                <a:gd name="T2" fmla="*/ 102 w 762"/>
                <a:gd name="T3" fmla="*/ 0 h 652"/>
                <a:gd name="T4" fmla="*/ 24 w 762"/>
                <a:gd name="T5" fmla="*/ 8 h 652"/>
                <a:gd name="T6" fmla="*/ 0 w 762"/>
                <a:gd name="T7" fmla="*/ 652 h 652"/>
                <a:gd name="T8" fmla="*/ 762 w 762"/>
                <a:gd name="T9" fmla="*/ 652 h 652"/>
                <a:gd name="T10" fmla="*/ 762 w 762"/>
                <a:gd name="T11" fmla="*/ 360 h 652"/>
                <a:gd name="T12" fmla="*/ 134 w 762"/>
                <a:gd name="T13" fmla="*/ 360 h 652"/>
                <a:gd name="T14" fmla="*/ 246 w 762"/>
                <a:gd name="T15" fmla="*/ 544 h 652"/>
                <a:gd name="T16" fmla="*/ 182 w 762"/>
                <a:gd name="T17" fmla="*/ 544 h 652"/>
                <a:gd name="T18" fmla="*/ 182 w 762"/>
                <a:gd name="T19" fmla="*/ 444 h 652"/>
                <a:gd name="T20" fmla="*/ 246 w 762"/>
                <a:gd name="T21" fmla="*/ 444 h 652"/>
                <a:gd name="T22" fmla="*/ 246 w 762"/>
                <a:gd name="T23" fmla="*/ 544 h 652"/>
                <a:gd name="T24" fmla="*/ 366 w 762"/>
                <a:gd name="T25" fmla="*/ 544 h 652"/>
                <a:gd name="T26" fmla="*/ 300 w 762"/>
                <a:gd name="T27" fmla="*/ 544 h 652"/>
                <a:gd name="T28" fmla="*/ 300 w 762"/>
                <a:gd name="T29" fmla="*/ 444 h 652"/>
                <a:gd name="T30" fmla="*/ 366 w 762"/>
                <a:gd name="T31" fmla="*/ 444 h 652"/>
                <a:gd name="T32" fmla="*/ 366 w 762"/>
                <a:gd name="T33" fmla="*/ 544 h 652"/>
                <a:gd name="T34" fmla="*/ 484 w 762"/>
                <a:gd name="T35" fmla="*/ 544 h 652"/>
                <a:gd name="T36" fmla="*/ 420 w 762"/>
                <a:gd name="T37" fmla="*/ 544 h 652"/>
                <a:gd name="T38" fmla="*/ 420 w 762"/>
                <a:gd name="T39" fmla="*/ 444 h 652"/>
                <a:gd name="T40" fmla="*/ 484 w 762"/>
                <a:gd name="T41" fmla="*/ 444 h 652"/>
                <a:gd name="T42" fmla="*/ 484 w 762"/>
                <a:gd name="T43" fmla="*/ 544 h 652"/>
                <a:gd name="T44" fmla="*/ 602 w 762"/>
                <a:gd name="T45" fmla="*/ 544 h 652"/>
                <a:gd name="T46" fmla="*/ 538 w 762"/>
                <a:gd name="T47" fmla="*/ 544 h 652"/>
                <a:gd name="T48" fmla="*/ 538 w 762"/>
                <a:gd name="T49" fmla="*/ 444 h 652"/>
                <a:gd name="T50" fmla="*/ 602 w 762"/>
                <a:gd name="T51" fmla="*/ 444 h 652"/>
                <a:gd name="T52" fmla="*/ 602 w 762"/>
                <a:gd name="T53" fmla="*/ 544 h 652"/>
                <a:gd name="T54" fmla="*/ 720 w 762"/>
                <a:gd name="T55" fmla="*/ 544 h 652"/>
                <a:gd name="T56" fmla="*/ 656 w 762"/>
                <a:gd name="T57" fmla="*/ 544 h 652"/>
                <a:gd name="T58" fmla="*/ 656 w 762"/>
                <a:gd name="T59" fmla="*/ 444 h 652"/>
                <a:gd name="T60" fmla="*/ 720 w 762"/>
                <a:gd name="T61" fmla="*/ 444 h 652"/>
                <a:gd name="T62" fmla="*/ 720 w 762"/>
                <a:gd name="T63" fmla="*/ 544 h 6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62"/>
                <a:gd name="T97" fmla="*/ 0 h 652"/>
                <a:gd name="T98" fmla="*/ 762 w 762"/>
                <a:gd name="T99" fmla="*/ 652 h 6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62" h="652">
                  <a:moveTo>
                    <a:pt x="134" y="360"/>
                  </a:moveTo>
                  <a:lnTo>
                    <a:pt x="102" y="0"/>
                  </a:lnTo>
                  <a:lnTo>
                    <a:pt x="24" y="8"/>
                  </a:lnTo>
                  <a:lnTo>
                    <a:pt x="0" y="652"/>
                  </a:lnTo>
                  <a:lnTo>
                    <a:pt x="762" y="652"/>
                  </a:lnTo>
                  <a:lnTo>
                    <a:pt x="762" y="360"/>
                  </a:lnTo>
                  <a:lnTo>
                    <a:pt x="134" y="360"/>
                  </a:lnTo>
                  <a:close/>
                  <a:moveTo>
                    <a:pt x="246" y="544"/>
                  </a:moveTo>
                  <a:lnTo>
                    <a:pt x="182" y="544"/>
                  </a:lnTo>
                  <a:lnTo>
                    <a:pt x="182" y="444"/>
                  </a:lnTo>
                  <a:lnTo>
                    <a:pt x="246" y="444"/>
                  </a:lnTo>
                  <a:lnTo>
                    <a:pt x="246" y="544"/>
                  </a:lnTo>
                  <a:close/>
                  <a:moveTo>
                    <a:pt x="366" y="544"/>
                  </a:moveTo>
                  <a:lnTo>
                    <a:pt x="300" y="544"/>
                  </a:lnTo>
                  <a:lnTo>
                    <a:pt x="300" y="444"/>
                  </a:lnTo>
                  <a:lnTo>
                    <a:pt x="366" y="444"/>
                  </a:lnTo>
                  <a:lnTo>
                    <a:pt x="366" y="544"/>
                  </a:lnTo>
                  <a:close/>
                  <a:moveTo>
                    <a:pt x="484" y="544"/>
                  </a:moveTo>
                  <a:lnTo>
                    <a:pt x="420" y="544"/>
                  </a:lnTo>
                  <a:lnTo>
                    <a:pt x="420" y="444"/>
                  </a:lnTo>
                  <a:lnTo>
                    <a:pt x="484" y="444"/>
                  </a:lnTo>
                  <a:lnTo>
                    <a:pt x="484" y="544"/>
                  </a:lnTo>
                  <a:close/>
                  <a:moveTo>
                    <a:pt x="602" y="544"/>
                  </a:moveTo>
                  <a:lnTo>
                    <a:pt x="538" y="544"/>
                  </a:lnTo>
                  <a:lnTo>
                    <a:pt x="538" y="444"/>
                  </a:lnTo>
                  <a:lnTo>
                    <a:pt x="602" y="444"/>
                  </a:lnTo>
                  <a:lnTo>
                    <a:pt x="602" y="544"/>
                  </a:lnTo>
                  <a:close/>
                  <a:moveTo>
                    <a:pt x="720" y="544"/>
                  </a:moveTo>
                  <a:lnTo>
                    <a:pt x="656" y="544"/>
                  </a:lnTo>
                  <a:lnTo>
                    <a:pt x="656" y="444"/>
                  </a:lnTo>
                  <a:lnTo>
                    <a:pt x="720" y="444"/>
                  </a:lnTo>
                  <a:lnTo>
                    <a:pt x="720" y="54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64008" tIns="32004" rIns="64008" bIns="32004"/>
            <a:lstStyle/>
            <a:p>
              <a:endParaRPr lang="en-US"/>
            </a:p>
          </p:txBody>
        </p:sp>
      </p:grpSp>
      <p:grpSp>
        <p:nvGrpSpPr>
          <p:cNvPr id="6" name="Group 177"/>
          <p:cNvGrpSpPr/>
          <p:nvPr/>
        </p:nvGrpSpPr>
        <p:grpSpPr>
          <a:xfrm>
            <a:off x="899592" y="1844824"/>
            <a:ext cx="2160240" cy="1511672"/>
            <a:chOff x="899592" y="1844824"/>
            <a:chExt cx="2160240" cy="1511672"/>
          </a:xfrm>
        </p:grpSpPr>
        <p:sp>
          <p:nvSpPr>
            <p:cNvPr id="163" name="Freeform 51"/>
            <p:cNvSpPr>
              <a:spLocks noEditPoints="1"/>
            </p:cNvSpPr>
            <p:nvPr/>
          </p:nvSpPr>
          <p:spPr bwMode="auto">
            <a:xfrm>
              <a:off x="1340024" y="2493392"/>
              <a:ext cx="395610" cy="503560"/>
            </a:xfrm>
            <a:custGeom>
              <a:avLst/>
              <a:gdLst>
                <a:gd name="T0" fmla="*/ 134 w 762"/>
                <a:gd name="T1" fmla="*/ 360 h 652"/>
                <a:gd name="T2" fmla="*/ 102 w 762"/>
                <a:gd name="T3" fmla="*/ 0 h 652"/>
                <a:gd name="T4" fmla="*/ 24 w 762"/>
                <a:gd name="T5" fmla="*/ 8 h 652"/>
                <a:gd name="T6" fmla="*/ 0 w 762"/>
                <a:gd name="T7" fmla="*/ 652 h 652"/>
                <a:gd name="T8" fmla="*/ 762 w 762"/>
                <a:gd name="T9" fmla="*/ 652 h 652"/>
                <a:gd name="T10" fmla="*/ 762 w 762"/>
                <a:gd name="T11" fmla="*/ 360 h 652"/>
                <a:gd name="T12" fmla="*/ 134 w 762"/>
                <a:gd name="T13" fmla="*/ 360 h 652"/>
                <a:gd name="T14" fmla="*/ 246 w 762"/>
                <a:gd name="T15" fmla="*/ 544 h 652"/>
                <a:gd name="T16" fmla="*/ 182 w 762"/>
                <a:gd name="T17" fmla="*/ 544 h 652"/>
                <a:gd name="T18" fmla="*/ 182 w 762"/>
                <a:gd name="T19" fmla="*/ 444 h 652"/>
                <a:gd name="T20" fmla="*/ 246 w 762"/>
                <a:gd name="T21" fmla="*/ 444 h 652"/>
                <a:gd name="T22" fmla="*/ 246 w 762"/>
                <a:gd name="T23" fmla="*/ 544 h 652"/>
                <a:gd name="T24" fmla="*/ 366 w 762"/>
                <a:gd name="T25" fmla="*/ 544 h 652"/>
                <a:gd name="T26" fmla="*/ 300 w 762"/>
                <a:gd name="T27" fmla="*/ 544 h 652"/>
                <a:gd name="T28" fmla="*/ 300 w 762"/>
                <a:gd name="T29" fmla="*/ 444 h 652"/>
                <a:gd name="T30" fmla="*/ 366 w 762"/>
                <a:gd name="T31" fmla="*/ 444 h 652"/>
                <a:gd name="T32" fmla="*/ 366 w 762"/>
                <a:gd name="T33" fmla="*/ 544 h 652"/>
                <a:gd name="T34" fmla="*/ 484 w 762"/>
                <a:gd name="T35" fmla="*/ 544 h 652"/>
                <a:gd name="T36" fmla="*/ 420 w 762"/>
                <a:gd name="T37" fmla="*/ 544 h 652"/>
                <a:gd name="T38" fmla="*/ 420 w 762"/>
                <a:gd name="T39" fmla="*/ 444 h 652"/>
                <a:gd name="T40" fmla="*/ 484 w 762"/>
                <a:gd name="T41" fmla="*/ 444 h 652"/>
                <a:gd name="T42" fmla="*/ 484 w 762"/>
                <a:gd name="T43" fmla="*/ 544 h 652"/>
                <a:gd name="T44" fmla="*/ 602 w 762"/>
                <a:gd name="T45" fmla="*/ 544 h 652"/>
                <a:gd name="T46" fmla="*/ 538 w 762"/>
                <a:gd name="T47" fmla="*/ 544 h 652"/>
                <a:gd name="T48" fmla="*/ 538 w 762"/>
                <a:gd name="T49" fmla="*/ 444 h 652"/>
                <a:gd name="T50" fmla="*/ 602 w 762"/>
                <a:gd name="T51" fmla="*/ 444 h 652"/>
                <a:gd name="T52" fmla="*/ 602 w 762"/>
                <a:gd name="T53" fmla="*/ 544 h 652"/>
                <a:gd name="T54" fmla="*/ 720 w 762"/>
                <a:gd name="T55" fmla="*/ 544 h 652"/>
                <a:gd name="T56" fmla="*/ 656 w 762"/>
                <a:gd name="T57" fmla="*/ 544 h 652"/>
                <a:gd name="T58" fmla="*/ 656 w 762"/>
                <a:gd name="T59" fmla="*/ 444 h 652"/>
                <a:gd name="T60" fmla="*/ 720 w 762"/>
                <a:gd name="T61" fmla="*/ 444 h 652"/>
                <a:gd name="T62" fmla="*/ 720 w 762"/>
                <a:gd name="T63" fmla="*/ 544 h 6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62"/>
                <a:gd name="T97" fmla="*/ 0 h 652"/>
                <a:gd name="T98" fmla="*/ 762 w 762"/>
                <a:gd name="T99" fmla="*/ 652 h 6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62" h="652">
                  <a:moveTo>
                    <a:pt x="134" y="360"/>
                  </a:moveTo>
                  <a:lnTo>
                    <a:pt x="102" y="0"/>
                  </a:lnTo>
                  <a:lnTo>
                    <a:pt x="24" y="8"/>
                  </a:lnTo>
                  <a:lnTo>
                    <a:pt x="0" y="652"/>
                  </a:lnTo>
                  <a:lnTo>
                    <a:pt x="762" y="652"/>
                  </a:lnTo>
                  <a:lnTo>
                    <a:pt x="762" y="360"/>
                  </a:lnTo>
                  <a:lnTo>
                    <a:pt x="134" y="360"/>
                  </a:lnTo>
                  <a:close/>
                  <a:moveTo>
                    <a:pt x="246" y="544"/>
                  </a:moveTo>
                  <a:lnTo>
                    <a:pt x="182" y="544"/>
                  </a:lnTo>
                  <a:lnTo>
                    <a:pt x="182" y="444"/>
                  </a:lnTo>
                  <a:lnTo>
                    <a:pt x="246" y="444"/>
                  </a:lnTo>
                  <a:lnTo>
                    <a:pt x="246" y="544"/>
                  </a:lnTo>
                  <a:close/>
                  <a:moveTo>
                    <a:pt x="366" y="544"/>
                  </a:moveTo>
                  <a:lnTo>
                    <a:pt x="300" y="544"/>
                  </a:lnTo>
                  <a:lnTo>
                    <a:pt x="300" y="444"/>
                  </a:lnTo>
                  <a:lnTo>
                    <a:pt x="366" y="444"/>
                  </a:lnTo>
                  <a:lnTo>
                    <a:pt x="366" y="544"/>
                  </a:lnTo>
                  <a:close/>
                  <a:moveTo>
                    <a:pt x="484" y="544"/>
                  </a:moveTo>
                  <a:lnTo>
                    <a:pt x="420" y="544"/>
                  </a:lnTo>
                  <a:lnTo>
                    <a:pt x="420" y="444"/>
                  </a:lnTo>
                  <a:lnTo>
                    <a:pt x="484" y="444"/>
                  </a:lnTo>
                  <a:lnTo>
                    <a:pt x="484" y="544"/>
                  </a:lnTo>
                  <a:close/>
                  <a:moveTo>
                    <a:pt x="602" y="544"/>
                  </a:moveTo>
                  <a:lnTo>
                    <a:pt x="538" y="544"/>
                  </a:lnTo>
                  <a:lnTo>
                    <a:pt x="538" y="444"/>
                  </a:lnTo>
                  <a:lnTo>
                    <a:pt x="602" y="444"/>
                  </a:lnTo>
                  <a:lnTo>
                    <a:pt x="602" y="544"/>
                  </a:lnTo>
                  <a:close/>
                  <a:moveTo>
                    <a:pt x="720" y="544"/>
                  </a:moveTo>
                  <a:lnTo>
                    <a:pt x="656" y="544"/>
                  </a:lnTo>
                  <a:lnTo>
                    <a:pt x="656" y="444"/>
                  </a:lnTo>
                  <a:lnTo>
                    <a:pt x="720" y="444"/>
                  </a:lnTo>
                  <a:lnTo>
                    <a:pt x="720" y="544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64008" tIns="32004" rIns="64008" bIns="32004"/>
            <a:lstStyle/>
            <a:p>
              <a:endParaRPr lang="en-US"/>
            </a:p>
          </p:txBody>
        </p:sp>
        <p:grpSp>
          <p:nvGrpSpPr>
            <p:cNvPr id="7" name="Group 165"/>
            <p:cNvGrpSpPr/>
            <p:nvPr/>
          </p:nvGrpSpPr>
          <p:grpSpPr>
            <a:xfrm>
              <a:off x="899592" y="1844824"/>
              <a:ext cx="2160240" cy="1511672"/>
              <a:chOff x="899592" y="1844824"/>
              <a:chExt cx="2160240" cy="1511672"/>
            </a:xfrm>
          </p:grpSpPr>
          <p:sp>
            <p:nvSpPr>
              <p:cNvPr id="165" name="Freeform 51"/>
              <p:cNvSpPr>
                <a:spLocks noEditPoints="1"/>
              </p:cNvSpPr>
              <p:nvPr/>
            </p:nvSpPr>
            <p:spPr bwMode="auto">
              <a:xfrm>
                <a:off x="899592" y="1917328"/>
                <a:ext cx="395610" cy="503560"/>
              </a:xfrm>
              <a:custGeom>
                <a:avLst/>
                <a:gdLst>
                  <a:gd name="T0" fmla="*/ 134 w 762"/>
                  <a:gd name="T1" fmla="*/ 360 h 652"/>
                  <a:gd name="T2" fmla="*/ 102 w 762"/>
                  <a:gd name="T3" fmla="*/ 0 h 652"/>
                  <a:gd name="T4" fmla="*/ 24 w 762"/>
                  <a:gd name="T5" fmla="*/ 8 h 652"/>
                  <a:gd name="T6" fmla="*/ 0 w 762"/>
                  <a:gd name="T7" fmla="*/ 652 h 652"/>
                  <a:gd name="T8" fmla="*/ 762 w 762"/>
                  <a:gd name="T9" fmla="*/ 652 h 652"/>
                  <a:gd name="T10" fmla="*/ 762 w 762"/>
                  <a:gd name="T11" fmla="*/ 360 h 652"/>
                  <a:gd name="T12" fmla="*/ 134 w 762"/>
                  <a:gd name="T13" fmla="*/ 360 h 652"/>
                  <a:gd name="T14" fmla="*/ 246 w 762"/>
                  <a:gd name="T15" fmla="*/ 544 h 652"/>
                  <a:gd name="T16" fmla="*/ 182 w 762"/>
                  <a:gd name="T17" fmla="*/ 544 h 652"/>
                  <a:gd name="T18" fmla="*/ 182 w 762"/>
                  <a:gd name="T19" fmla="*/ 444 h 652"/>
                  <a:gd name="T20" fmla="*/ 246 w 762"/>
                  <a:gd name="T21" fmla="*/ 444 h 652"/>
                  <a:gd name="T22" fmla="*/ 246 w 762"/>
                  <a:gd name="T23" fmla="*/ 544 h 652"/>
                  <a:gd name="T24" fmla="*/ 366 w 762"/>
                  <a:gd name="T25" fmla="*/ 544 h 652"/>
                  <a:gd name="T26" fmla="*/ 300 w 762"/>
                  <a:gd name="T27" fmla="*/ 544 h 652"/>
                  <a:gd name="T28" fmla="*/ 300 w 762"/>
                  <a:gd name="T29" fmla="*/ 444 h 652"/>
                  <a:gd name="T30" fmla="*/ 366 w 762"/>
                  <a:gd name="T31" fmla="*/ 444 h 652"/>
                  <a:gd name="T32" fmla="*/ 366 w 762"/>
                  <a:gd name="T33" fmla="*/ 544 h 652"/>
                  <a:gd name="T34" fmla="*/ 484 w 762"/>
                  <a:gd name="T35" fmla="*/ 544 h 652"/>
                  <a:gd name="T36" fmla="*/ 420 w 762"/>
                  <a:gd name="T37" fmla="*/ 544 h 652"/>
                  <a:gd name="T38" fmla="*/ 420 w 762"/>
                  <a:gd name="T39" fmla="*/ 444 h 652"/>
                  <a:gd name="T40" fmla="*/ 484 w 762"/>
                  <a:gd name="T41" fmla="*/ 444 h 652"/>
                  <a:gd name="T42" fmla="*/ 484 w 762"/>
                  <a:gd name="T43" fmla="*/ 544 h 652"/>
                  <a:gd name="T44" fmla="*/ 602 w 762"/>
                  <a:gd name="T45" fmla="*/ 544 h 652"/>
                  <a:gd name="T46" fmla="*/ 538 w 762"/>
                  <a:gd name="T47" fmla="*/ 544 h 652"/>
                  <a:gd name="T48" fmla="*/ 538 w 762"/>
                  <a:gd name="T49" fmla="*/ 444 h 652"/>
                  <a:gd name="T50" fmla="*/ 602 w 762"/>
                  <a:gd name="T51" fmla="*/ 444 h 652"/>
                  <a:gd name="T52" fmla="*/ 602 w 762"/>
                  <a:gd name="T53" fmla="*/ 544 h 652"/>
                  <a:gd name="T54" fmla="*/ 720 w 762"/>
                  <a:gd name="T55" fmla="*/ 544 h 652"/>
                  <a:gd name="T56" fmla="*/ 656 w 762"/>
                  <a:gd name="T57" fmla="*/ 544 h 652"/>
                  <a:gd name="T58" fmla="*/ 656 w 762"/>
                  <a:gd name="T59" fmla="*/ 444 h 652"/>
                  <a:gd name="T60" fmla="*/ 720 w 762"/>
                  <a:gd name="T61" fmla="*/ 444 h 652"/>
                  <a:gd name="T62" fmla="*/ 720 w 762"/>
                  <a:gd name="T63" fmla="*/ 544 h 6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62"/>
                  <a:gd name="T97" fmla="*/ 0 h 652"/>
                  <a:gd name="T98" fmla="*/ 762 w 762"/>
                  <a:gd name="T99" fmla="*/ 652 h 6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62" h="652">
                    <a:moveTo>
                      <a:pt x="134" y="360"/>
                    </a:moveTo>
                    <a:lnTo>
                      <a:pt x="102" y="0"/>
                    </a:lnTo>
                    <a:lnTo>
                      <a:pt x="24" y="8"/>
                    </a:lnTo>
                    <a:lnTo>
                      <a:pt x="0" y="652"/>
                    </a:lnTo>
                    <a:lnTo>
                      <a:pt x="762" y="652"/>
                    </a:lnTo>
                    <a:lnTo>
                      <a:pt x="762" y="360"/>
                    </a:lnTo>
                    <a:lnTo>
                      <a:pt x="134" y="360"/>
                    </a:lnTo>
                    <a:close/>
                    <a:moveTo>
                      <a:pt x="246" y="544"/>
                    </a:moveTo>
                    <a:lnTo>
                      <a:pt x="182" y="544"/>
                    </a:lnTo>
                    <a:lnTo>
                      <a:pt x="182" y="444"/>
                    </a:lnTo>
                    <a:lnTo>
                      <a:pt x="246" y="444"/>
                    </a:lnTo>
                    <a:lnTo>
                      <a:pt x="246" y="544"/>
                    </a:lnTo>
                    <a:close/>
                    <a:moveTo>
                      <a:pt x="366" y="544"/>
                    </a:moveTo>
                    <a:lnTo>
                      <a:pt x="300" y="544"/>
                    </a:lnTo>
                    <a:lnTo>
                      <a:pt x="300" y="444"/>
                    </a:lnTo>
                    <a:lnTo>
                      <a:pt x="366" y="444"/>
                    </a:lnTo>
                    <a:lnTo>
                      <a:pt x="366" y="544"/>
                    </a:lnTo>
                    <a:close/>
                    <a:moveTo>
                      <a:pt x="484" y="544"/>
                    </a:moveTo>
                    <a:lnTo>
                      <a:pt x="420" y="544"/>
                    </a:lnTo>
                    <a:lnTo>
                      <a:pt x="420" y="444"/>
                    </a:lnTo>
                    <a:lnTo>
                      <a:pt x="484" y="444"/>
                    </a:lnTo>
                    <a:lnTo>
                      <a:pt x="484" y="544"/>
                    </a:lnTo>
                    <a:close/>
                    <a:moveTo>
                      <a:pt x="602" y="544"/>
                    </a:moveTo>
                    <a:lnTo>
                      <a:pt x="538" y="544"/>
                    </a:lnTo>
                    <a:lnTo>
                      <a:pt x="538" y="444"/>
                    </a:lnTo>
                    <a:lnTo>
                      <a:pt x="602" y="444"/>
                    </a:lnTo>
                    <a:lnTo>
                      <a:pt x="602" y="544"/>
                    </a:lnTo>
                    <a:close/>
                    <a:moveTo>
                      <a:pt x="720" y="544"/>
                    </a:moveTo>
                    <a:lnTo>
                      <a:pt x="656" y="544"/>
                    </a:lnTo>
                    <a:lnTo>
                      <a:pt x="656" y="444"/>
                    </a:lnTo>
                    <a:lnTo>
                      <a:pt x="720" y="444"/>
                    </a:lnTo>
                    <a:lnTo>
                      <a:pt x="720" y="54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64008" tIns="32004" rIns="64008" bIns="32004"/>
              <a:lstStyle/>
              <a:p>
                <a:endParaRPr lang="en-US"/>
              </a:p>
            </p:txBody>
          </p:sp>
          <p:sp>
            <p:nvSpPr>
              <p:cNvPr id="157" name="Freeform 51"/>
              <p:cNvSpPr>
                <a:spLocks noEditPoints="1"/>
              </p:cNvSpPr>
              <p:nvPr/>
            </p:nvSpPr>
            <p:spPr bwMode="auto">
              <a:xfrm>
                <a:off x="2664222" y="2852936"/>
                <a:ext cx="395610" cy="503560"/>
              </a:xfrm>
              <a:custGeom>
                <a:avLst/>
                <a:gdLst>
                  <a:gd name="T0" fmla="*/ 134 w 762"/>
                  <a:gd name="T1" fmla="*/ 360 h 652"/>
                  <a:gd name="T2" fmla="*/ 102 w 762"/>
                  <a:gd name="T3" fmla="*/ 0 h 652"/>
                  <a:gd name="T4" fmla="*/ 24 w 762"/>
                  <a:gd name="T5" fmla="*/ 8 h 652"/>
                  <a:gd name="T6" fmla="*/ 0 w 762"/>
                  <a:gd name="T7" fmla="*/ 652 h 652"/>
                  <a:gd name="T8" fmla="*/ 762 w 762"/>
                  <a:gd name="T9" fmla="*/ 652 h 652"/>
                  <a:gd name="T10" fmla="*/ 762 w 762"/>
                  <a:gd name="T11" fmla="*/ 360 h 652"/>
                  <a:gd name="T12" fmla="*/ 134 w 762"/>
                  <a:gd name="T13" fmla="*/ 360 h 652"/>
                  <a:gd name="T14" fmla="*/ 246 w 762"/>
                  <a:gd name="T15" fmla="*/ 544 h 652"/>
                  <a:gd name="T16" fmla="*/ 182 w 762"/>
                  <a:gd name="T17" fmla="*/ 544 h 652"/>
                  <a:gd name="T18" fmla="*/ 182 w 762"/>
                  <a:gd name="T19" fmla="*/ 444 h 652"/>
                  <a:gd name="T20" fmla="*/ 246 w 762"/>
                  <a:gd name="T21" fmla="*/ 444 h 652"/>
                  <a:gd name="T22" fmla="*/ 246 w 762"/>
                  <a:gd name="T23" fmla="*/ 544 h 652"/>
                  <a:gd name="T24" fmla="*/ 366 w 762"/>
                  <a:gd name="T25" fmla="*/ 544 h 652"/>
                  <a:gd name="T26" fmla="*/ 300 w 762"/>
                  <a:gd name="T27" fmla="*/ 544 h 652"/>
                  <a:gd name="T28" fmla="*/ 300 w 762"/>
                  <a:gd name="T29" fmla="*/ 444 h 652"/>
                  <a:gd name="T30" fmla="*/ 366 w 762"/>
                  <a:gd name="T31" fmla="*/ 444 h 652"/>
                  <a:gd name="T32" fmla="*/ 366 w 762"/>
                  <a:gd name="T33" fmla="*/ 544 h 652"/>
                  <a:gd name="T34" fmla="*/ 484 w 762"/>
                  <a:gd name="T35" fmla="*/ 544 h 652"/>
                  <a:gd name="T36" fmla="*/ 420 w 762"/>
                  <a:gd name="T37" fmla="*/ 544 h 652"/>
                  <a:gd name="T38" fmla="*/ 420 w 762"/>
                  <a:gd name="T39" fmla="*/ 444 h 652"/>
                  <a:gd name="T40" fmla="*/ 484 w 762"/>
                  <a:gd name="T41" fmla="*/ 444 h 652"/>
                  <a:gd name="T42" fmla="*/ 484 w 762"/>
                  <a:gd name="T43" fmla="*/ 544 h 652"/>
                  <a:gd name="T44" fmla="*/ 602 w 762"/>
                  <a:gd name="T45" fmla="*/ 544 h 652"/>
                  <a:gd name="T46" fmla="*/ 538 w 762"/>
                  <a:gd name="T47" fmla="*/ 544 h 652"/>
                  <a:gd name="T48" fmla="*/ 538 w 762"/>
                  <a:gd name="T49" fmla="*/ 444 h 652"/>
                  <a:gd name="T50" fmla="*/ 602 w 762"/>
                  <a:gd name="T51" fmla="*/ 444 h 652"/>
                  <a:gd name="T52" fmla="*/ 602 w 762"/>
                  <a:gd name="T53" fmla="*/ 544 h 652"/>
                  <a:gd name="T54" fmla="*/ 720 w 762"/>
                  <a:gd name="T55" fmla="*/ 544 h 652"/>
                  <a:gd name="T56" fmla="*/ 656 w 762"/>
                  <a:gd name="T57" fmla="*/ 544 h 652"/>
                  <a:gd name="T58" fmla="*/ 656 w 762"/>
                  <a:gd name="T59" fmla="*/ 444 h 652"/>
                  <a:gd name="T60" fmla="*/ 720 w 762"/>
                  <a:gd name="T61" fmla="*/ 444 h 652"/>
                  <a:gd name="T62" fmla="*/ 720 w 762"/>
                  <a:gd name="T63" fmla="*/ 544 h 6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62"/>
                  <a:gd name="T97" fmla="*/ 0 h 652"/>
                  <a:gd name="T98" fmla="*/ 762 w 762"/>
                  <a:gd name="T99" fmla="*/ 652 h 6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62" h="652">
                    <a:moveTo>
                      <a:pt x="134" y="360"/>
                    </a:moveTo>
                    <a:lnTo>
                      <a:pt x="102" y="0"/>
                    </a:lnTo>
                    <a:lnTo>
                      <a:pt x="24" y="8"/>
                    </a:lnTo>
                    <a:lnTo>
                      <a:pt x="0" y="652"/>
                    </a:lnTo>
                    <a:lnTo>
                      <a:pt x="762" y="652"/>
                    </a:lnTo>
                    <a:lnTo>
                      <a:pt x="762" y="360"/>
                    </a:lnTo>
                    <a:lnTo>
                      <a:pt x="134" y="360"/>
                    </a:lnTo>
                    <a:close/>
                    <a:moveTo>
                      <a:pt x="246" y="544"/>
                    </a:moveTo>
                    <a:lnTo>
                      <a:pt x="182" y="544"/>
                    </a:lnTo>
                    <a:lnTo>
                      <a:pt x="182" y="444"/>
                    </a:lnTo>
                    <a:lnTo>
                      <a:pt x="246" y="444"/>
                    </a:lnTo>
                    <a:lnTo>
                      <a:pt x="246" y="544"/>
                    </a:lnTo>
                    <a:close/>
                    <a:moveTo>
                      <a:pt x="366" y="544"/>
                    </a:moveTo>
                    <a:lnTo>
                      <a:pt x="300" y="544"/>
                    </a:lnTo>
                    <a:lnTo>
                      <a:pt x="300" y="444"/>
                    </a:lnTo>
                    <a:lnTo>
                      <a:pt x="366" y="444"/>
                    </a:lnTo>
                    <a:lnTo>
                      <a:pt x="366" y="544"/>
                    </a:lnTo>
                    <a:close/>
                    <a:moveTo>
                      <a:pt x="484" y="544"/>
                    </a:moveTo>
                    <a:lnTo>
                      <a:pt x="420" y="544"/>
                    </a:lnTo>
                    <a:lnTo>
                      <a:pt x="420" y="444"/>
                    </a:lnTo>
                    <a:lnTo>
                      <a:pt x="484" y="444"/>
                    </a:lnTo>
                    <a:lnTo>
                      <a:pt x="484" y="544"/>
                    </a:lnTo>
                    <a:close/>
                    <a:moveTo>
                      <a:pt x="602" y="544"/>
                    </a:moveTo>
                    <a:lnTo>
                      <a:pt x="538" y="544"/>
                    </a:lnTo>
                    <a:lnTo>
                      <a:pt x="538" y="444"/>
                    </a:lnTo>
                    <a:lnTo>
                      <a:pt x="602" y="444"/>
                    </a:lnTo>
                    <a:lnTo>
                      <a:pt x="602" y="544"/>
                    </a:lnTo>
                    <a:close/>
                    <a:moveTo>
                      <a:pt x="720" y="544"/>
                    </a:moveTo>
                    <a:lnTo>
                      <a:pt x="656" y="544"/>
                    </a:lnTo>
                    <a:lnTo>
                      <a:pt x="656" y="444"/>
                    </a:lnTo>
                    <a:lnTo>
                      <a:pt x="720" y="444"/>
                    </a:lnTo>
                    <a:lnTo>
                      <a:pt x="720" y="54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64008" tIns="32004" rIns="64008" bIns="32004"/>
              <a:lstStyle/>
              <a:p>
                <a:endParaRPr lang="en-US"/>
              </a:p>
            </p:txBody>
          </p:sp>
          <p:sp>
            <p:nvSpPr>
              <p:cNvPr id="158" name="Freeform 51"/>
              <p:cNvSpPr>
                <a:spLocks noEditPoints="1"/>
              </p:cNvSpPr>
              <p:nvPr/>
            </p:nvSpPr>
            <p:spPr bwMode="auto">
              <a:xfrm>
                <a:off x="2520206" y="2132856"/>
                <a:ext cx="395610" cy="503560"/>
              </a:xfrm>
              <a:custGeom>
                <a:avLst/>
                <a:gdLst>
                  <a:gd name="T0" fmla="*/ 134 w 762"/>
                  <a:gd name="T1" fmla="*/ 360 h 652"/>
                  <a:gd name="T2" fmla="*/ 102 w 762"/>
                  <a:gd name="T3" fmla="*/ 0 h 652"/>
                  <a:gd name="T4" fmla="*/ 24 w 762"/>
                  <a:gd name="T5" fmla="*/ 8 h 652"/>
                  <a:gd name="T6" fmla="*/ 0 w 762"/>
                  <a:gd name="T7" fmla="*/ 652 h 652"/>
                  <a:gd name="T8" fmla="*/ 762 w 762"/>
                  <a:gd name="T9" fmla="*/ 652 h 652"/>
                  <a:gd name="T10" fmla="*/ 762 w 762"/>
                  <a:gd name="T11" fmla="*/ 360 h 652"/>
                  <a:gd name="T12" fmla="*/ 134 w 762"/>
                  <a:gd name="T13" fmla="*/ 360 h 652"/>
                  <a:gd name="T14" fmla="*/ 246 w 762"/>
                  <a:gd name="T15" fmla="*/ 544 h 652"/>
                  <a:gd name="T16" fmla="*/ 182 w 762"/>
                  <a:gd name="T17" fmla="*/ 544 h 652"/>
                  <a:gd name="T18" fmla="*/ 182 w 762"/>
                  <a:gd name="T19" fmla="*/ 444 h 652"/>
                  <a:gd name="T20" fmla="*/ 246 w 762"/>
                  <a:gd name="T21" fmla="*/ 444 h 652"/>
                  <a:gd name="T22" fmla="*/ 246 w 762"/>
                  <a:gd name="T23" fmla="*/ 544 h 652"/>
                  <a:gd name="T24" fmla="*/ 366 w 762"/>
                  <a:gd name="T25" fmla="*/ 544 h 652"/>
                  <a:gd name="T26" fmla="*/ 300 w 762"/>
                  <a:gd name="T27" fmla="*/ 544 h 652"/>
                  <a:gd name="T28" fmla="*/ 300 w 762"/>
                  <a:gd name="T29" fmla="*/ 444 h 652"/>
                  <a:gd name="T30" fmla="*/ 366 w 762"/>
                  <a:gd name="T31" fmla="*/ 444 h 652"/>
                  <a:gd name="T32" fmla="*/ 366 w 762"/>
                  <a:gd name="T33" fmla="*/ 544 h 652"/>
                  <a:gd name="T34" fmla="*/ 484 w 762"/>
                  <a:gd name="T35" fmla="*/ 544 h 652"/>
                  <a:gd name="T36" fmla="*/ 420 w 762"/>
                  <a:gd name="T37" fmla="*/ 544 h 652"/>
                  <a:gd name="T38" fmla="*/ 420 w 762"/>
                  <a:gd name="T39" fmla="*/ 444 h 652"/>
                  <a:gd name="T40" fmla="*/ 484 w 762"/>
                  <a:gd name="T41" fmla="*/ 444 h 652"/>
                  <a:gd name="T42" fmla="*/ 484 w 762"/>
                  <a:gd name="T43" fmla="*/ 544 h 652"/>
                  <a:gd name="T44" fmla="*/ 602 w 762"/>
                  <a:gd name="T45" fmla="*/ 544 h 652"/>
                  <a:gd name="T46" fmla="*/ 538 w 762"/>
                  <a:gd name="T47" fmla="*/ 544 h 652"/>
                  <a:gd name="T48" fmla="*/ 538 w 762"/>
                  <a:gd name="T49" fmla="*/ 444 h 652"/>
                  <a:gd name="T50" fmla="*/ 602 w 762"/>
                  <a:gd name="T51" fmla="*/ 444 h 652"/>
                  <a:gd name="T52" fmla="*/ 602 w 762"/>
                  <a:gd name="T53" fmla="*/ 544 h 652"/>
                  <a:gd name="T54" fmla="*/ 720 w 762"/>
                  <a:gd name="T55" fmla="*/ 544 h 652"/>
                  <a:gd name="T56" fmla="*/ 656 w 762"/>
                  <a:gd name="T57" fmla="*/ 544 h 652"/>
                  <a:gd name="T58" fmla="*/ 656 w 762"/>
                  <a:gd name="T59" fmla="*/ 444 h 652"/>
                  <a:gd name="T60" fmla="*/ 720 w 762"/>
                  <a:gd name="T61" fmla="*/ 444 h 652"/>
                  <a:gd name="T62" fmla="*/ 720 w 762"/>
                  <a:gd name="T63" fmla="*/ 544 h 6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62"/>
                  <a:gd name="T97" fmla="*/ 0 h 652"/>
                  <a:gd name="T98" fmla="*/ 762 w 762"/>
                  <a:gd name="T99" fmla="*/ 652 h 6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62" h="652">
                    <a:moveTo>
                      <a:pt x="134" y="360"/>
                    </a:moveTo>
                    <a:lnTo>
                      <a:pt x="102" y="0"/>
                    </a:lnTo>
                    <a:lnTo>
                      <a:pt x="24" y="8"/>
                    </a:lnTo>
                    <a:lnTo>
                      <a:pt x="0" y="652"/>
                    </a:lnTo>
                    <a:lnTo>
                      <a:pt x="762" y="652"/>
                    </a:lnTo>
                    <a:lnTo>
                      <a:pt x="762" y="360"/>
                    </a:lnTo>
                    <a:lnTo>
                      <a:pt x="134" y="360"/>
                    </a:lnTo>
                    <a:close/>
                    <a:moveTo>
                      <a:pt x="246" y="544"/>
                    </a:moveTo>
                    <a:lnTo>
                      <a:pt x="182" y="544"/>
                    </a:lnTo>
                    <a:lnTo>
                      <a:pt x="182" y="444"/>
                    </a:lnTo>
                    <a:lnTo>
                      <a:pt x="246" y="444"/>
                    </a:lnTo>
                    <a:lnTo>
                      <a:pt x="246" y="544"/>
                    </a:lnTo>
                    <a:close/>
                    <a:moveTo>
                      <a:pt x="366" y="544"/>
                    </a:moveTo>
                    <a:lnTo>
                      <a:pt x="300" y="544"/>
                    </a:lnTo>
                    <a:lnTo>
                      <a:pt x="300" y="444"/>
                    </a:lnTo>
                    <a:lnTo>
                      <a:pt x="366" y="444"/>
                    </a:lnTo>
                    <a:lnTo>
                      <a:pt x="366" y="544"/>
                    </a:lnTo>
                    <a:close/>
                    <a:moveTo>
                      <a:pt x="484" y="544"/>
                    </a:moveTo>
                    <a:lnTo>
                      <a:pt x="420" y="544"/>
                    </a:lnTo>
                    <a:lnTo>
                      <a:pt x="420" y="444"/>
                    </a:lnTo>
                    <a:lnTo>
                      <a:pt x="484" y="444"/>
                    </a:lnTo>
                    <a:lnTo>
                      <a:pt x="484" y="544"/>
                    </a:lnTo>
                    <a:close/>
                    <a:moveTo>
                      <a:pt x="602" y="544"/>
                    </a:moveTo>
                    <a:lnTo>
                      <a:pt x="538" y="544"/>
                    </a:lnTo>
                    <a:lnTo>
                      <a:pt x="538" y="444"/>
                    </a:lnTo>
                    <a:lnTo>
                      <a:pt x="602" y="444"/>
                    </a:lnTo>
                    <a:lnTo>
                      <a:pt x="602" y="544"/>
                    </a:lnTo>
                    <a:close/>
                    <a:moveTo>
                      <a:pt x="720" y="544"/>
                    </a:moveTo>
                    <a:lnTo>
                      <a:pt x="656" y="544"/>
                    </a:lnTo>
                    <a:lnTo>
                      <a:pt x="656" y="444"/>
                    </a:lnTo>
                    <a:lnTo>
                      <a:pt x="720" y="444"/>
                    </a:lnTo>
                    <a:lnTo>
                      <a:pt x="720" y="54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64008" tIns="32004" rIns="64008" bIns="32004"/>
              <a:lstStyle/>
              <a:p>
                <a:endParaRPr lang="en-US"/>
              </a:p>
            </p:txBody>
          </p:sp>
          <p:sp>
            <p:nvSpPr>
              <p:cNvPr id="160" name="Freeform 51"/>
              <p:cNvSpPr>
                <a:spLocks noEditPoints="1"/>
              </p:cNvSpPr>
              <p:nvPr/>
            </p:nvSpPr>
            <p:spPr bwMode="auto">
              <a:xfrm>
                <a:off x="2051720" y="1844824"/>
                <a:ext cx="395610" cy="503560"/>
              </a:xfrm>
              <a:custGeom>
                <a:avLst/>
                <a:gdLst>
                  <a:gd name="T0" fmla="*/ 134 w 762"/>
                  <a:gd name="T1" fmla="*/ 360 h 652"/>
                  <a:gd name="T2" fmla="*/ 102 w 762"/>
                  <a:gd name="T3" fmla="*/ 0 h 652"/>
                  <a:gd name="T4" fmla="*/ 24 w 762"/>
                  <a:gd name="T5" fmla="*/ 8 h 652"/>
                  <a:gd name="T6" fmla="*/ 0 w 762"/>
                  <a:gd name="T7" fmla="*/ 652 h 652"/>
                  <a:gd name="T8" fmla="*/ 762 w 762"/>
                  <a:gd name="T9" fmla="*/ 652 h 652"/>
                  <a:gd name="T10" fmla="*/ 762 w 762"/>
                  <a:gd name="T11" fmla="*/ 360 h 652"/>
                  <a:gd name="T12" fmla="*/ 134 w 762"/>
                  <a:gd name="T13" fmla="*/ 360 h 652"/>
                  <a:gd name="T14" fmla="*/ 246 w 762"/>
                  <a:gd name="T15" fmla="*/ 544 h 652"/>
                  <a:gd name="T16" fmla="*/ 182 w 762"/>
                  <a:gd name="T17" fmla="*/ 544 h 652"/>
                  <a:gd name="T18" fmla="*/ 182 w 762"/>
                  <a:gd name="T19" fmla="*/ 444 h 652"/>
                  <a:gd name="T20" fmla="*/ 246 w 762"/>
                  <a:gd name="T21" fmla="*/ 444 h 652"/>
                  <a:gd name="T22" fmla="*/ 246 w 762"/>
                  <a:gd name="T23" fmla="*/ 544 h 652"/>
                  <a:gd name="T24" fmla="*/ 366 w 762"/>
                  <a:gd name="T25" fmla="*/ 544 h 652"/>
                  <a:gd name="T26" fmla="*/ 300 w 762"/>
                  <a:gd name="T27" fmla="*/ 544 h 652"/>
                  <a:gd name="T28" fmla="*/ 300 w 762"/>
                  <a:gd name="T29" fmla="*/ 444 h 652"/>
                  <a:gd name="T30" fmla="*/ 366 w 762"/>
                  <a:gd name="T31" fmla="*/ 444 h 652"/>
                  <a:gd name="T32" fmla="*/ 366 w 762"/>
                  <a:gd name="T33" fmla="*/ 544 h 652"/>
                  <a:gd name="T34" fmla="*/ 484 w 762"/>
                  <a:gd name="T35" fmla="*/ 544 h 652"/>
                  <a:gd name="T36" fmla="*/ 420 w 762"/>
                  <a:gd name="T37" fmla="*/ 544 h 652"/>
                  <a:gd name="T38" fmla="*/ 420 w 762"/>
                  <a:gd name="T39" fmla="*/ 444 h 652"/>
                  <a:gd name="T40" fmla="*/ 484 w 762"/>
                  <a:gd name="T41" fmla="*/ 444 h 652"/>
                  <a:gd name="T42" fmla="*/ 484 w 762"/>
                  <a:gd name="T43" fmla="*/ 544 h 652"/>
                  <a:gd name="T44" fmla="*/ 602 w 762"/>
                  <a:gd name="T45" fmla="*/ 544 h 652"/>
                  <a:gd name="T46" fmla="*/ 538 w 762"/>
                  <a:gd name="T47" fmla="*/ 544 h 652"/>
                  <a:gd name="T48" fmla="*/ 538 w 762"/>
                  <a:gd name="T49" fmla="*/ 444 h 652"/>
                  <a:gd name="T50" fmla="*/ 602 w 762"/>
                  <a:gd name="T51" fmla="*/ 444 h 652"/>
                  <a:gd name="T52" fmla="*/ 602 w 762"/>
                  <a:gd name="T53" fmla="*/ 544 h 652"/>
                  <a:gd name="T54" fmla="*/ 720 w 762"/>
                  <a:gd name="T55" fmla="*/ 544 h 652"/>
                  <a:gd name="T56" fmla="*/ 656 w 762"/>
                  <a:gd name="T57" fmla="*/ 544 h 652"/>
                  <a:gd name="T58" fmla="*/ 656 w 762"/>
                  <a:gd name="T59" fmla="*/ 444 h 652"/>
                  <a:gd name="T60" fmla="*/ 720 w 762"/>
                  <a:gd name="T61" fmla="*/ 444 h 652"/>
                  <a:gd name="T62" fmla="*/ 720 w 762"/>
                  <a:gd name="T63" fmla="*/ 544 h 6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62"/>
                  <a:gd name="T97" fmla="*/ 0 h 652"/>
                  <a:gd name="T98" fmla="*/ 762 w 762"/>
                  <a:gd name="T99" fmla="*/ 652 h 6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62" h="652">
                    <a:moveTo>
                      <a:pt x="134" y="360"/>
                    </a:moveTo>
                    <a:lnTo>
                      <a:pt x="102" y="0"/>
                    </a:lnTo>
                    <a:lnTo>
                      <a:pt x="24" y="8"/>
                    </a:lnTo>
                    <a:lnTo>
                      <a:pt x="0" y="652"/>
                    </a:lnTo>
                    <a:lnTo>
                      <a:pt x="762" y="652"/>
                    </a:lnTo>
                    <a:lnTo>
                      <a:pt x="762" y="360"/>
                    </a:lnTo>
                    <a:lnTo>
                      <a:pt x="134" y="360"/>
                    </a:lnTo>
                    <a:close/>
                    <a:moveTo>
                      <a:pt x="246" y="544"/>
                    </a:moveTo>
                    <a:lnTo>
                      <a:pt x="182" y="544"/>
                    </a:lnTo>
                    <a:lnTo>
                      <a:pt x="182" y="444"/>
                    </a:lnTo>
                    <a:lnTo>
                      <a:pt x="246" y="444"/>
                    </a:lnTo>
                    <a:lnTo>
                      <a:pt x="246" y="544"/>
                    </a:lnTo>
                    <a:close/>
                    <a:moveTo>
                      <a:pt x="366" y="544"/>
                    </a:moveTo>
                    <a:lnTo>
                      <a:pt x="300" y="544"/>
                    </a:lnTo>
                    <a:lnTo>
                      <a:pt x="300" y="444"/>
                    </a:lnTo>
                    <a:lnTo>
                      <a:pt x="366" y="444"/>
                    </a:lnTo>
                    <a:lnTo>
                      <a:pt x="366" y="544"/>
                    </a:lnTo>
                    <a:close/>
                    <a:moveTo>
                      <a:pt x="484" y="544"/>
                    </a:moveTo>
                    <a:lnTo>
                      <a:pt x="420" y="544"/>
                    </a:lnTo>
                    <a:lnTo>
                      <a:pt x="420" y="444"/>
                    </a:lnTo>
                    <a:lnTo>
                      <a:pt x="484" y="444"/>
                    </a:lnTo>
                    <a:lnTo>
                      <a:pt x="484" y="544"/>
                    </a:lnTo>
                    <a:close/>
                    <a:moveTo>
                      <a:pt x="602" y="544"/>
                    </a:moveTo>
                    <a:lnTo>
                      <a:pt x="538" y="544"/>
                    </a:lnTo>
                    <a:lnTo>
                      <a:pt x="538" y="444"/>
                    </a:lnTo>
                    <a:lnTo>
                      <a:pt x="602" y="444"/>
                    </a:lnTo>
                    <a:lnTo>
                      <a:pt x="602" y="544"/>
                    </a:lnTo>
                    <a:close/>
                    <a:moveTo>
                      <a:pt x="720" y="544"/>
                    </a:moveTo>
                    <a:lnTo>
                      <a:pt x="656" y="544"/>
                    </a:lnTo>
                    <a:lnTo>
                      <a:pt x="656" y="444"/>
                    </a:lnTo>
                    <a:lnTo>
                      <a:pt x="720" y="444"/>
                    </a:lnTo>
                    <a:lnTo>
                      <a:pt x="720" y="54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64008" tIns="32004" rIns="64008" bIns="32004"/>
              <a:lstStyle/>
              <a:p>
                <a:endParaRPr lang="en-US"/>
              </a:p>
            </p:txBody>
          </p:sp>
          <p:sp>
            <p:nvSpPr>
              <p:cNvPr id="161" name="Freeform 51"/>
              <p:cNvSpPr>
                <a:spLocks noEditPoints="1"/>
              </p:cNvSpPr>
              <p:nvPr/>
            </p:nvSpPr>
            <p:spPr bwMode="auto">
              <a:xfrm>
                <a:off x="1475656" y="1844824"/>
                <a:ext cx="395610" cy="503560"/>
              </a:xfrm>
              <a:custGeom>
                <a:avLst/>
                <a:gdLst>
                  <a:gd name="T0" fmla="*/ 134 w 762"/>
                  <a:gd name="T1" fmla="*/ 360 h 652"/>
                  <a:gd name="T2" fmla="*/ 102 w 762"/>
                  <a:gd name="T3" fmla="*/ 0 h 652"/>
                  <a:gd name="T4" fmla="*/ 24 w 762"/>
                  <a:gd name="T5" fmla="*/ 8 h 652"/>
                  <a:gd name="T6" fmla="*/ 0 w 762"/>
                  <a:gd name="T7" fmla="*/ 652 h 652"/>
                  <a:gd name="T8" fmla="*/ 762 w 762"/>
                  <a:gd name="T9" fmla="*/ 652 h 652"/>
                  <a:gd name="T10" fmla="*/ 762 w 762"/>
                  <a:gd name="T11" fmla="*/ 360 h 652"/>
                  <a:gd name="T12" fmla="*/ 134 w 762"/>
                  <a:gd name="T13" fmla="*/ 360 h 652"/>
                  <a:gd name="T14" fmla="*/ 246 w 762"/>
                  <a:gd name="T15" fmla="*/ 544 h 652"/>
                  <a:gd name="T16" fmla="*/ 182 w 762"/>
                  <a:gd name="T17" fmla="*/ 544 h 652"/>
                  <a:gd name="T18" fmla="*/ 182 w 762"/>
                  <a:gd name="T19" fmla="*/ 444 h 652"/>
                  <a:gd name="T20" fmla="*/ 246 w 762"/>
                  <a:gd name="T21" fmla="*/ 444 h 652"/>
                  <a:gd name="T22" fmla="*/ 246 w 762"/>
                  <a:gd name="T23" fmla="*/ 544 h 652"/>
                  <a:gd name="T24" fmla="*/ 366 w 762"/>
                  <a:gd name="T25" fmla="*/ 544 h 652"/>
                  <a:gd name="T26" fmla="*/ 300 w 762"/>
                  <a:gd name="T27" fmla="*/ 544 h 652"/>
                  <a:gd name="T28" fmla="*/ 300 w 762"/>
                  <a:gd name="T29" fmla="*/ 444 h 652"/>
                  <a:gd name="T30" fmla="*/ 366 w 762"/>
                  <a:gd name="T31" fmla="*/ 444 h 652"/>
                  <a:gd name="T32" fmla="*/ 366 w 762"/>
                  <a:gd name="T33" fmla="*/ 544 h 652"/>
                  <a:gd name="T34" fmla="*/ 484 w 762"/>
                  <a:gd name="T35" fmla="*/ 544 h 652"/>
                  <a:gd name="T36" fmla="*/ 420 w 762"/>
                  <a:gd name="T37" fmla="*/ 544 h 652"/>
                  <a:gd name="T38" fmla="*/ 420 w 762"/>
                  <a:gd name="T39" fmla="*/ 444 h 652"/>
                  <a:gd name="T40" fmla="*/ 484 w 762"/>
                  <a:gd name="T41" fmla="*/ 444 h 652"/>
                  <a:gd name="T42" fmla="*/ 484 w 762"/>
                  <a:gd name="T43" fmla="*/ 544 h 652"/>
                  <a:gd name="T44" fmla="*/ 602 w 762"/>
                  <a:gd name="T45" fmla="*/ 544 h 652"/>
                  <a:gd name="T46" fmla="*/ 538 w 762"/>
                  <a:gd name="T47" fmla="*/ 544 h 652"/>
                  <a:gd name="T48" fmla="*/ 538 w 762"/>
                  <a:gd name="T49" fmla="*/ 444 h 652"/>
                  <a:gd name="T50" fmla="*/ 602 w 762"/>
                  <a:gd name="T51" fmla="*/ 444 h 652"/>
                  <a:gd name="T52" fmla="*/ 602 w 762"/>
                  <a:gd name="T53" fmla="*/ 544 h 652"/>
                  <a:gd name="T54" fmla="*/ 720 w 762"/>
                  <a:gd name="T55" fmla="*/ 544 h 652"/>
                  <a:gd name="T56" fmla="*/ 656 w 762"/>
                  <a:gd name="T57" fmla="*/ 544 h 652"/>
                  <a:gd name="T58" fmla="*/ 656 w 762"/>
                  <a:gd name="T59" fmla="*/ 444 h 652"/>
                  <a:gd name="T60" fmla="*/ 720 w 762"/>
                  <a:gd name="T61" fmla="*/ 444 h 652"/>
                  <a:gd name="T62" fmla="*/ 720 w 762"/>
                  <a:gd name="T63" fmla="*/ 544 h 6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62"/>
                  <a:gd name="T97" fmla="*/ 0 h 652"/>
                  <a:gd name="T98" fmla="*/ 762 w 762"/>
                  <a:gd name="T99" fmla="*/ 652 h 6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62" h="652">
                    <a:moveTo>
                      <a:pt x="134" y="360"/>
                    </a:moveTo>
                    <a:lnTo>
                      <a:pt x="102" y="0"/>
                    </a:lnTo>
                    <a:lnTo>
                      <a:pt x="24" y="8"/>
                    </a:lnTo>
                    <a:lnTo>
                      <a:pt x="0" y="652"/>
                    </a:lnTo>
                    <a:lnTo>
                      <a:pt x="762" y="652"/>
                    </a:lnTo>
                    <a:lnTo>
                      <a:pt x="762" y="360"/>
                    </a:lnTo>
                    <a:lnTo>
                      <a:pt x="134" y="360"/>
                    </a:lnTo>
                    <a:close/>
                    <a:moveTo>
                      <a:pt x="246" y="544"/>
                    </a:moveTo>
                    <a:lnTo>
                      <a:pt x="182" y="544"/>
                    </a:lnTo>
                    <a:lnTo>
                      <a:pt x="182" y="444"/>
                    </a:lnTo>
                    <a:lnTo>
                      <a:pt x="246" y="444"/>
                    </a:lnTo>
                    <a:lnTo>
                      <a:pt x="246" y="544"/>
                    </a:lnTo>
                    <a:close/>
                    <a:moveTo>
                      <a:pt x="366" y="544"/>
                    </a:moveTo>
                    <a:lnTo>
                      <a:pt x="300" y="544"/>
                    </a:lnTo>
                    <a:lnTo>
                      <a:pt x="300" y="444"/>
                    </a:lnTo>
                    <a:lnTo>
                      <a:pt x="366" y="444"/>
                    </a:lnTo>
                    <a:lnTo>
                      <a:pt x="366" y="544"/>
                    </a:lnTo>
                    <a:close/>
                    <a:moveTo>
                      <a:pt x="484" y="544"/>
                    </a:moveTo>
                    <a:lnTo>
                      <a:pt x="420" y="544"/>
                    </a:lnTo>
                    <a:lnTo>
                      <a:pt x="420" y="444"/>
                    </a:lnTo>
                    <a:lnTo>
                      <a:pt x="484" y="444"/>
                    </a:lnTo>
                    <a:lnTo>
                      <a:pt x="484" y="544"/>
                    </a:lnTo>
                    <a:close/>
                    <a:moveTo>
                      <a:pt x="602" y="544"/>
                    </a:moveTo>
                    <a:lnTo>
                      <a:pt x="538" y="544"/>
                    </a:lnTo>
                    <a:lnTo>
                      <a:pt x="538" y="444"/>
                    </a:lnTo>
                    <a:lnTo>
                      <a:pt x="602" y="444"/>
                    </a:lnTo>
                    <a:lnTo>
                      <a:pt x="602" y="544"/>
                    </a:lnTo>
                    <a:close/>
                    <a:moveTo>
                      <a:pt x="720" y="544"/>
                    </a:moveTo>
                    <a:lnTo>
                      <a:pt x="656" y="544"/>
                    </a:lnTo>
                    <a:lnTo>
                      <a:pt x="656" y="444"/>
                    </a:lnTo>
                    <a:lnTo>
                      <a:pt x="720" y="444"/>
                    </a:lnTo>
                    <a:lnTo>
                      <a:pt x="720" y="54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64008" tIns="32004" rIns="64008" bIns="32004"/>
              <a:lstStyle/>
              <a:p>
                <a:endParaRPr lang="en-US"/>
              </a:p>
            </p:txBody>
          </p:sp>
          <p:sp>
            <p:nvSpPr>
              <p:cNvPr id="162" name="Freeform 51"/>
              <p:cNvSpPr>
                <a:spLocks noEditPoints="1"/>
              </p:cNvSpPr>
              <p:nvPr/>
            </p:nvSpPr>
            <p:spPr bwMode="auto">
              <a:xfrm>
                <a:off x="1187624" y="2133352"/>
                <a:ext cx="395610" cy="503560"/>
              </a:xfrm>
              <a:custGeom>
                <a:avLst/>
                <a:gdLst>
                  <a:gd name="T0" fmla="*/ 134 w 762"/>
                  <a:gd name="T1" fmla="*/ 360 h 652"/>
                  <a:gd name="T2" fmla="*/ 102 w 762"/>
                  <a:gd name="T3" fmla="*/ 0 h 652"/>
                  <a:gd name="T4" fmla="*/ 24 w 762"/>
                  <a:gd name="T5" fmla="*/ 8 h 652"/>
                  <a:gd name="T6" fmla="*/ 0 w 762"/>
                  <a:gd name="T7" fmla="*/ 652 h 652"/>
                  <a:gd name="T8" fmla="*/ 762 w 762"/>
                  <a:gd name="T9" fmla="*/ 652 h 652"/>
                  <a:gd name="T10" fmla="*/ 762 w 762"/>
                  <a:gd name="T11" fmla="*/ 360 h 652"/>
                  <a:gd name="T12" fmla="*/ 134 w 762"/>
                  <a:gd name="T13" fmla="*/ 360 h 652"/>
                  <a:gd name="T14" fmla="*/ 246 w 762"/>
                  <a:gd name="T15" fmla="*/ 544 h 652"/>
                  <a:gd name="T16" fmla="*/ 182 w 762"/>
                  <a:gd name="T17" fmla="*/ 544 h 652"/>
                  <a:gd name="T18" fmla="*/ 182 w 762"/>
                  <a:gd name="T19" fmla="*/ 444 h 652"/>
                  <a:gd name="T20" fmla="*/ 246 w 762"/>
                  <a:gd name="T21" fmla="*/ 444 h 652"/>
                  <a:gd name="T22" fmla="*/ 246 w 762"/>
                  <a:gd name="T23" fmla="*/ 544 h 652"/>
                  <a:gd name="T24" fmla="*/ 366 w 762"/>
                  <a:gd name="T25" fmla="*/ 544 h 652"/>
                  <a:gd name="T26" fmla="*/ 300 w 762"/>
                  <a:gd name="T27" fmla="*/ 544 h 652"/>
                  <a:gd name="T28" fmla="*/ 300 w 762"/>
                  <a:gd name="T29" fmla="*/ 444 h 652"/>
                  <a:gd name="T30" fmla="*/ 366 w 762"/>
                  <a:gd name="T31" fmla="*/ 444 h 652"/>
                  <a:gd name="T32" fmla="*/ 366 w 762"/>
                  <a:gd name="T33" fmla="*/ 544 h 652"/>
                  <a:gd name="T34" fmla="*/ 484 w 762"/>
                  <a:gd name="T35" fmla="*/ 544 h 652"/>
                  <a:gd name="T36" fmla="*/ 420 w 762"/>
                  <a:gd name="T37" fmla="*/ 544 h 652"/>
                  <a:gd name="T38" fmla="*/ 420 w 762"/>
                  <a:gd name="T39" fmla="*/ 444 h 652"/>
                  <a:gd name="T40" fmla="*/ 484 w 762"/>
                  <a:gd name="T41" fmla="*/ 444 h 652"/>
                  <a:gd name="T42" fmla="*/ 484 w 762"/>
                  <a:gd name="T43" fmla="*/ 544 h 652"/>
                  <a:gd name="T44" fmla="*/ 602 w 762"/>
                  <a:gd name="T45" fmla="*/ 544 h 652"/>
                  <a:gd name="T46" fmla="*/ 538 w 762"/>
                  <a:gd name="T47" fmla="*/ 544 h 652"/>
                  <a:gd name="T48" fmla="*/ 538 w 762"/>
                  <a:gd name="T49" fmla="*/ 444 h 652"/>
                  <a:gd name="T50" fmla="*/ 602 w 762"/>
                  <a:gd name="T51" fmla="*/ 444 h 652"/>
                  <a:gd name="T52" fmla="*/ 602 w 762"/>
                  <a:gd name="T53" fmla="*/ 544 h 652"/>
                  <a:gd name="T54" fmla="*/ 720 w 762"/>
                  <a:gd name="T55" fmla="*/ 544 h 652"/>
                  <a:gd name="T56" fmla="*/ 656 w 762"/>
                  <a:gd name="T57" fmla="*/ 544 h 652"/>
                  <a:gd name="T58" fmla="*/ 656 w 762"/>
                  <a:gd name="T59" fmla="*/ 444 h 652"/>
                  <a:gd name="T60" fmla="*/ 720 w 762"/>
                  <a:gd name="T61" fmla="*/ 444 h 652"/>
                  <a:gd name="T62" fmla="*/ 720 w 762"/>
                  <a:gd name="T63" fmla="*/ 544 h 6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62"/>
                  <a:gd name="T97" fmla="*/ 0 h 652"/>
                  <a:gd name="T98" fmla="*/ 762 w 762"/>
                  <a:gd name="T99" fmla="*/ 652 h 6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62" h="652">
                    <a:moveTo>
                      <a:pt x="134" y="360"/>
                    </a:moveTo>
                    <a:lnTo>
                      <a:pt x="102" y="0"/>
                    </a:lnTo>
                    <a:lnTo>
                      <a:pt x="24" y="8"/>
                    </a:lnTo>
                    <a:lnTo>
                      <a:pt x="0" y="652"/>
                    </a:lnTo>
                    <a:lnTo>
                      <a:pt x="762" y="652"/>
                    </a:lnTo>
                    <a:lnTo>
                      <a:pt x="762" y="360"/>
                    </a:lnTo>
                    <a:lnTo>
                      <a:pt x="134" y="360"/>
                    </a:lnTo>
                    <a:close/>
                    <a:moveTo>
                      <a:pt x="246" y="544"/>
                    </a:moveTo>
                    <a:lnTo>
                      <a:pt x="182" y="544"/>
                    </a:lnTo>
                    <a:lnTo>
                      <a:pt x="182" y="444"/>
                    </a:lnTo>
                    <a:lnTo>
                      <a:pt x="246" y="444"/>
                    </a:lnTo>
                    <a:lnTo>
                      <a:pt x="246" y="544"/>
                    </a:lnTo>
                    <a:close/>
                    <a:moveTo>
                      <a:pt x="366" y="544"/>
                    </a:moveTo>
                    <a:lnTo>
                      <a:pt x="300" y="544"/>
                    </a:lnTo>
                    <a:lnTo>
                      <a:pt x="300" y="444"/>
                    </a:lnTo>
                    <a:lnTo>
                      <a:pt x="366" y="444"/>
                    </a:lnTo>
                    <a:lnTo>
                      <a:pt x="366" y="544"/>
                    </a:lnTo>
                    <a:close/>
                    <a:moveTo>
                      <a:pt x="484" y="544"/>
                    </a:moveTo>
                    <a:lnTo>
                      <a:pt x="420" y="544"/>
                    </a:lnTo>
                    <a:lnTo>
                      <a:pt x="420" y="444"/>
                    </a:lnTo>
                    <a:lnTo>
                      <a:pt x="484" y="444"/>
                    </a:lnTo>
                    <a:lnTo>
                      <a:pt x="484" y="544"/>
                    </a:lnTo>
                    <a:close/>
                    <a:moveTo>
                      <a:pt x="602" y="544"/>
                    </a:moveTo>
                    <a:lnTo>
                      <a:pt x="538" y="544"/>
                    </a:lnTo>
                    <a:lnTo>
                      <a:pt x="538" y="444"/>
                    </a:lnTo>
                    <a:lnTo>
                      <a:pt x="602" y="444"/>
                    </a:lnTo>
                    <a:lnTo>
                      <a:pt x="602" y="544"/>
                    </a:lnTo>
                    <a:close/>
                    <a:moveTo>
                      <a:pt x="720" y="544"/>
                    </a:moveTo>
                    <a:lnTo>
                      <a:pt x="656" y="544"/>
                    </a:lnTo>
                    <a:lnTo>
                      <a:pt x="656" y="444"/>
                    </a:lnTo>
                    <a:lnTo>
                      <a:pt x="720" y="444"/>
                    </a:lnTo>
                    <a:lnTo>
                      <a:pt x="720" y="54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64008" tIns="32004" rIns="64008" bIns="32004"/>
              <a:lstStyle/>
              <a:p>
                <a:endParaRPr lang="en-US"/>
              </a:p>
            </p:txBody>
          </p:sp>
          <p:sp>
            <p:nvSpPr>
              <p:cNvPr id="164" name="Freeform 51"/>
              <p:cNvSpPr>
                <a:spLocks noEditPoints="1"/>
              </p:cNvSpPr>
              <p:nvPr/>
            </p:nvSpPr>
            <p:spPr bwMode="auto">
              <a:xfrm>
                <a:off x="971600" y="2781424"/>
                <a:ext cx="395610" cy="503560"/>
              </a:xfrm>
              <a:custGeom>
                <a:avLst/>
                <a:gdLst>
                  <a:gd name="T0" fmla="*/ 134 w 762"/>
                  <a:gd name="T1" fmla="*/ 360 h 652"/>
                  <a:gd name="T2" fmla="*/ 102 w 762"/>
                  <a:gd name="T3" fmla="*/ 0 h 652"/>
                  <a:gd name="T4" fmla="*/ 24 w 762"/>
                  <a:gd name="T5" fmla="*/ 8 h 652"/>
                  <a:gd name="T6" fmla="*/ 0 w 762"/>
                  <a:gd name="T7" fmla="*/ 652 h 652"/>
                  <a:gd name="T8" fmla="*/ 762 w 762"/>
                  <a:gd name="T9" fmla="*/ 652 h 652"/>
                  <a:gd name="T10" fmla="*/ 762 w 762"/>
                  <a:gd name="T11" fmla="*/ 360 h 652"/>
                  <a:gd name="T12" fmla="*/ 134 w 762"/>
                  <a:gd name="T13" fmla="*/ 360 h 652"/>
                  <a:gd name="T14" fmla="*/ 246 w 762"/>
                  <a:gd name="T15" fmla="*/ 544 h 652"/>
                  <a:gd name="T16" fmla="*/ 182 w 762"/>
                  <a:gd name="T17" fmla="*/ 544 h 652"/>
                  <a:gd name="T18" fmla="*/ 182 w 762"/>
                  <a:gd name="T19" fmla="*/ 444 h 652"/>
                  <a:gd name="T20" fmla="*/ 246 w 762"/>
                  <a:gd name="T21" fmla="*/ 444 h 652"/>
                  <a:gd name="T22" fmla="*/ 246 w 762"/>
                  <a:gd name="T23" fmla="*/ 544 h 652"/>
                  <a:gd name="T24" fmla="*/ 366 w 762"/>
                  <a:gd name="T25" fmla="*/ 544 h 652"/>
                  <a:gd name="T26" fmla="*/ 300 w 762"/>
                  <a:gd name="T27" fmla="*/ 544 h 652"/>
                  <a:gd name="T28" fmla="*/ 300 w 762"/>
                  <a:gd name="T29" fmla="*/ 444 h 652"/>
                  <a:gd name="T30" fmla="*/ 366 w 762"/>
                  <a:gd name="T31" fmla="*/ 444 h 652"/>
                  <a:gd name="T32" fmla="*/ 366 w 762"/>
                  <a:gd name="T33" fmla="*/ 544 h 652"/>
                  <a:gd name="T34" fmla="*/ 484 w 762"/>
                  <a:gd name="T35" fmla="*/ 544 h 652"/>
                  <a:gd name="T36" fmla="*/ 420 w 762"/>
                  <a:gd name="T37" fmla="*/ 544 h 652"/>
                  <a:gd name="T38" fmla="*/ 420 w 762"/>
                  <a:gd name="T39" fmla="*/ 444 h 652"/>
                  <a:gd name="T40" fmla="*/ 484 w 762"/>
                  <a:gd name="T41" fmla="*/ 444 h 652"/>
                  <a:gd name="T42" fmla="*/ 484 w 762"/>
                  <a:gd name="T43" fmla="*/ 544 h 652"/>
                  <a:gd name="T44" fmla="*/ 602 w 762"/>
                  <a:gd name="T45" fmla="*/ 544 h 652"/>
                  <a:gd name="T46" fmla="*/ 538 w 762"/>
                  <a:gd name="T47" fmla="*/ 544 h 652"/>
                  <a:gd name="T48" fmla="*/ 538 w 762"/>
                  <a:gd name="T49" fmla="*/ 444 h 652"/>
                  <a:gd name="T50" fmla="*/ 602 w 762"/>
                  <a:gd name="T51" fmla="*/ 444 h 652"/>
                  <a:gd name="T52" fmla="*/ 602 w 762"/>
                  <a:gd name="T53" fmla="*/ 544 h 652"/>
                  <a:gd name="T54" fmla="*/ 720 w 762"/>
                  <a:gd name="T55" fmla="*/ 544 h 652"/>
                  <a:gd name="T56" fmla="*/ 656 w 762"/>
                  <a:gd name="T57" fmla="*/ 544 h 652"/>
                  <a:gd name="T58" fmla="*/ 656 w 762"/>
                  <a:gd name="T59" fmla="*/ 444 h 652"/>
                  <a:gd name="T60" fmla="*/ 720 w 762"/>
                  <a:gd name="T61" fmla="*/ 444 h 652"/>
                  <a:gd name="T62" fmla="*/ 720 w 762"/>
                  <a:gd name="T63" fmla="*/ 544 h 6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62"/>
                  <a:gd name="T97" fmla="*/ 0 h 652"/>
                  <a:gd name="T98" fmla="*/ 762 w 762"/>
                  <a:gd name="T99" fmla="*/ 652 h 6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62" h="652">
                    <a:moveTo>
                      <a:pt x="134" y="360"/>
                    </a:moveTo>
                    <a:lnTo>
                      <a:pt x="102" y="0"/>
                    </a:lnTo>
                    <a:lnTo>
                      <a:pt x="24" y="8"/>
                    </a:lnTo>
                    <a:lnTo>
                      <a:pt x="0" y="652"/>
                    </a:lnTo>
                    <a:lnTo>
                      <a:pt x="762" y="652"/>
                    </a:lnTo>
                    <a:lnTo>
                      <a:pt x="762" y="360"/>
                    </a:lnTo>
                    <a:lnTo>
                      <a:pt x="134" y="360"/>
                    </a:lnTo>
                    <a:close/>
                    <a:moveTo>
                      <a:pt x="246" y="544"/>
                    </a:moveTo>
                    <a:lnTo>
                      <a:pt x="182" y="544"/>
                    </a:lnTo>
                    <a:lnTo>
                      <a:pt x="182" y="444"/>
                    </a:lnTo>
                    <a:lnTo>
                      <a:pt x="246" y="444"/>
                    </a:lnTo>
                    <a:lnTo>
                      <a:pt x="246" y="544"/>
                    </a:lnTo>
                    <a:close/>
                    <a:moveTo>
                      <a:pt x="366" y="544"/>
                    </a:moveTo>
                    <a:lnTo>
                      <a:pt x="300" y="544"/>
                    </a:lnTo>
                    <a:lnTo>
                      <a:pt x="300" y="444"/>
                    </a:lnTo>
                    <a:lnTo>
                      <a:pt x="366" y="444"/>
                    </a:lnTo>
                    <a:lnTo>
                      <a:pt x="366" y="544"/>
                    </a:lnTo>
                    <a:close/>
                    <a:moveTo>
                      <a:pt x="484" y="544"/>
                    </a:moveTo>
                    <a:lnTo>
                      <a:pt x="420" y="544"/>
                    </a:lnTo>
                    <a:lnTo>
                      <a:pt x="420" y="444"/>
                    </a:lnTo>
                    <a:lnTo>
                      <a:pt x="484" y="444"/>
                    </a:lnTo>
                    <a:lnTo>
                      <a:pt x="484" y="544"/>
                    </a:lnTo>
                    <a:close/>
                    <a:moveTo>
                      <a:pt x="602" y="544"/>
                    </a:moveTo>
                    <a:lnTo>
                      <a:pt x="538" y="544"/>
                    </a:lnTo>
                    <a:lnTo>
                      <a:pt x="538" y="444"/>
                    </a:lnTo>
                    <a:lnTo>
                      <a:pt x="602" y="444"/>
                    </a:lnTo>
                    <a:lnTo>
                      <a:pt x="602" y="544"/>
                    </a:lnTo>
                    <a:close/>
                    <a:moveTo>
                      <a:pt x="720" y="544"/>
                    </a:moveTo>
                    <a:lnTo>
                      <a:pt x="656" y="544"/>
                    </a:lnTo>
                    <a:lnTo>
                      <a:pt x="656" y="444"/>
                    </a:lnTo>
                    <a:lnTo>
                      <a:pt x="720" y="444"/>
                    </a:lnTo>
                    <a:lnTo>
                      <a:pt x="720" y="54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64008" tIns="32004" rIns="64008" bIns="32004"/>
              <a:lstStyle/>
              <a:p>
                <a:endParaRPr lang="en-US"/>
              </a:p>
            </p:txBody>
          </p:sp>
        </p:grpSp>
      </p:grpSp>
      <p:grpSp>
        <p:nvGrpSpPr>
          <p:cNvPr id="8" name="Group 179"/>
          <p:cNvGrpSpPr/>
          <p:nvPr/>
        </p:nvGrpSpPr>
        <p:grpSpPr>
          <a:xfrm>
            <a:off x="6732240" y="1844824"/>
            <a:ext cx="2160240" cy="1511672"/>
            <a:chOff x="6732240" y="1844824"/>
            <a:chExt cx="2160240" cy="1511672"/>
          </a:xfrm>
        </p:grpSpPr>
        <p:grpSp>
          <p:nvGrpSpPr>
            <p:cNvPr id="9" name="Group 166"/>
            <p:cNvGrpSpPr/>
            <p:nvPr/>
          </p:nvGrpSpPr>
          <p:grpSpPr>
            <a:xfrm>
              <a:off x="6732240" y="1844824"/>
              <a:ext cx="2160240" cy="1511672"/>
              <a:chOff x="899592" y="1844824"/>
              <a:chExt cx="2160240" cy="1511672"/>
            </a:xfrm>
          </p:grpSpPr>
          <p:sp>
            <p:nvSpPr>
              <p:cNvPr id="168" name="Freeform 51"/>
              <p:cNvSpPr>
                <a:spLocks noEditPoints="1"/>
              </p:cNvSpPr>
              <p:nvPr/>
            </p:nvSpPr>
            <p:spPr bwMode="auto">
              <a:xfrm>
                <a:off x="899592" y="1917328"/>
                <a:ext cx="395610" cy="503560"/>
              </a:xfrm>
              <a:custGeom>
                <a:avLst/>
                <a:gdLst>
                  <a:gd name="T0" fmla="*/ 134 w 762"/>
                  <a:gd name="T1" fmla="*/ 360 h 652"/>
                  <a:gd name="T2" fmla="*/ 102 w 762"/>
                  <a:gd name="T3" fmla="*/ 0 h 652"/>
                  <a:gd name="T4" fmla="*/ 24 w 762"/>
                  <a:gd name="T5" fmla="*/ 8 h 652"/>
                  <a:gd name="T6" fmla="*/ 0 w 762"/>
                  <a:gd name="T7" fmla="*/ 652 h 652"/>
                  <a:gd name="T8" fmla="*/ 762 w 762"/>
                  <a:gd name="T9" fmla="*/ 652 h 652"/>
                  <a:gd name="T10" fmla="*/ 762 w 762"/>
                  <a:gd name="T11" fmla="*/ 360 h 652"/>
                  <a:gd name="T12" fmla="*/ 134 w 762"/>
                  <a:gd name="T13" fmla="*/ 360 h 652"/>
                  <a:gd name="T14" fmla="*/ 246 w 762"/>
                  <a:gd name="T15" fmla="*/ 544 h 652"/>
                  <a:gd name="T16" fmla="*/ 182 w 762"/>
                  <a:gd name="T17" fmla="*/ 544 h 652"/>
                  <a:gd name="T18" fmla="*/ 182 w 762"/>
                  <a:gd name="T19" fmla="*/ 444 h 652"/>
                  <a:gd name="T20" fmla="*/ 246 w 762"/>
                  <a:gd name="T21" fmla="*/ 444 h 652"/>
                  <a:gd name="T22" fmla="*/ 246 w 762"/>
                  <a:gd name="T23" fmla="*/ 544 h 652"/>
                  <a:gd name="T24" fmla="*/ 366 w 762"/>
                  <a:gd name="T25" fmla="*/ 544 h 652"/>
                  <a:gd name="T26" fmla="*/ 300 w 762"/>
                  <a:gd name="T27" fmla="*/ 544 h 652"/>
                  <a:gd name="T28" fmla="*/ 300 w 762"/>
                  <a:gd name="T29" fmla="*/ 444 h 652"/>
                  <a:gd name="T30" fmla="*/ 366 w 762"/>
                  <a:gd name="T31" fmla="*/ 444 h 652"/>
                  <a:gd name="T32" fmla="*/ 366 w 762"/>
                  <a:gd name="T33" fmla="*/ 544 h 652"/>
                  <a:gd name="T34" fmla="*/ 484 w 762"/>
                  <a:gd name="T35" fmla="*/ 544 h 652"/>
                  <a:gd name="T36" fmla="*/ 420 w 762"/>
                  <a:gd name="T37" fmla="*/ 544 h 652"/>
                  <a:gd name="T38" fmla="*/ 420 w 762"/>
                  <a:gd name="T39" fmla="*/ 444 h 652"/>
                  <a:gd name="T40" fmla="*/ 484 w 762"/>
                  <a:gd name="T41" fmla="*/ 444 h 652"/>
                  <a:gd name="T42" fmla="*/ 484 w 762"/>
                  <a:gd name="T43" fmla="*/ 544 h 652"/>
                  <a:gd name="T44" fmla="*/ 602 w 762"/>
                  <a:gd name="T45" fmla="*/ 544 h 652"/>
                  <a:gd name="T46" fmla="*/ 538 w 762"/>
                  <a:gd name="T47" fmla="*/ 544 h 652"/>
                  <a:gd name="T48" fmla="*/ 538 w 762"/>
                  <a:gd name="T49" fmla="*/ 444 h 652"/>
                  <a:gd name="T50" fmla="*/ 602 w 762"/>
                  <a:gd name="T51" fmla="*/ 444 h 652"/>
                  <a:gd name="T52" fmla="*/ 602 w 762"/>
                  <a:gd name="T53" fmla="*/ 544 h 652"/>
                  <a:gd name="T54" fmla="*/ 720 w 762"/>
                  <a:gd name="T55" fmla="*/ 544 h 652"/>
                  <a:gd name="T56" fmla="*/ 656 w 762"/>
                  <a:gd name="T57" fmla="*/ 544 h 652"/>
                  <a:gd name="T58" fmla="*/ 656 w 762"/>
                  <a:gd name="T59" fmla="*/ 444 h 652"/>
                  <a:gd name="T60" fmla="*/ 720 w 762"/>
                  <a:gd name="T61" fmla="*/ 444 h 652"/>
                  <a:gd name="T62" fmla="*/ 720 w 762"/>
                  <a:gd name="T63" fmla="*/ 544 h 6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62"/>
                  <a:gd name="T97" fmla="*/ 0 h 652"/>
                  <a:gd name="T98" fmla="*/ 762 w 762"/>
                  <a:gd name="T99" fmla="*/ 652 h 6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62" h="652">
                    <a:moveTo>
                      <a:pt x="134" y="360"/>
                    </a:moveTo>
                    <a:lnTo>
                      <a:pt x="102" y="0"/>
                    </a:lnTo>
                    <a:lnTo>
                      <a:pt x="24" y="8"/>
                    </a:lnTo>
                    <a:lnTo>
                      <a:pt x="0" y="652"/>
                    </a:lnTo>
                    <a:lnTo>
                      <a:pt x="762" y="652"/>
                    </a:lnTo>
                    <a:lnTo>
                      <a:pt x="762" y="360"/>
                    </a:lnTo>
                    <a:lnTo>
                      <a:pt x="134" y="360"/>
                    </a:lnTo>
                    <a:close/>
                    <a:moveTo>
                      <a:pt x="246" y="544"/>
                    </a:moveTo>
                    <a:lnTo>
                      <a:pt x="182" y="544"/>
                    </a:lnTo>
                    <a:lnTo>
                      <a:pt x="182" y="444"/>
                    </a:lnTo>
                    <a:lnTo>
                      <a:pt x="246" y="444"/>
                    </a:lnTo>
                    <a:lnTo>
                      <a:pt x="246" y="544"/>
                    </a:lnTo>
                    <a:close/>
                    <a:moveTo>
                      <a:pt x="366" y="544"/>
                    </a:moveTo>
                    <a:lnTo>
                      <a:pt x="300" y="544"/>
                    </a:lnTo>
                    <a:lnTo>
                      <a:pt x="300" y="444"/>
                    </a:lnTo>
                    <a:lnTo>
                      <a:pt x="366" y="444"/>
                    </a:lnTo>
                    <a:lnTo>
                      <a:pt x="366" y="544"/>
                    </a:lnTo>
                    <a:close/>
                    <a:moveTo>
                      <a:pt x="484" y="544"/>
                    </a:moveTo>
                    <a:lnTo>
                      <a:pt x="420" y="544"/>
                    </a:lnTo>
                    <a:lnTo>
                      <a:pt x="420" y="444"/>
                    </a:lnTo>
                    <a:lnTo>
                      <a:pt x="484" y="444"/>
                    </a:lnTo>
                    <a:lnTo>
                      <a:pt x="484" y="544"/>
                    </a:lnTo>
                    <a:close/>
                    <a:moveTo>
                      <a:pt x="602" y="544"/>
                    </a:moveTo>
                    <a:lnTo>
                      <a:pt x="538" y="544"/>
                    </a:lnTo>
                    <a:lnTo>
                      <a:pt x="538" y="444"/>
                    </a:lnTo>
                    <a:lnTo>
                      <a:pt x="602" y="444"/>
                    </a:lnTo>
                    <a:lnTo>
                      <a:pt x="602" y="544"/>
                    </a:lnTo>
                    <a:close/>
                    <a:moveTo>
                      <a:pt x="720" y="544"/>
                    </a:moveTo>
                    <a:lnTo>
                      <a:pt x="656" y="544"/>
                    </a:lnTo>
                    <a:lnTo>
                      <a:pt x="656" y="444"/>
                    </a:lnTo>
                    <a:lnTo>
                      <a:pt x="720" y="444"/>
                    </a:lnTo>
                    <a:lnTo>
                      <a:pt x="720" y="54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64008" tIns="32004" rIns="64008" bIns="32004"/>
              <a:lstStyle/>
              <a:p>
                <a:endParaRPr lang="en-US"/>
              </a:p>
            </p:txBody>
          </p:sp>
          <p:sp>
            <p:nvSpPr>
              <p:cNvPr id="170" name="Freeform 51"/>
              <p:cNvSpPr>
                <a:spLocks noEditPoints="1"/>
              </p:cNvSpPr>
              <p:nvPr/>
            </p:nvSpPr>
            <p:spPr bwMode="auto">
              <a:xfrm>
                <a:off x="2664222" y="2852936"/>
                <a:ext cx="395610" cy="503560"/>
              </a:xfrm>
              <a:custGeom>
                <a:avLst/>
                <a:gdLst>
                  <a:gd name="T0" fmla="*/ 134 w 762"/>
                  <a:gd name="T1" fmla="*/ 360 h 652"/>
                  <a:gd name="T2" fmla="*/ 102 w 762"/>
                  <a:gd name="T3" fmla="*/ 0 h 652"/>
                  <a:gd name="T4" fmla="*/ 24 w 762"/>
                  <a:gd name="T5" fmla="*/ 8 h 652"/>
                  <a:gd name="T6" fmla="*/ 0 w 762"/>
                  <a:gd name="T7" fmla="*/ 652 h 652"/>
                  <a:gd name="T8" fmla="*/ 762 w 762"/>
                  <a:gd name="T9" fmla="*/ 652 h 652"/>
                  <a:gd name="T10" fmla="*/ 762 w 762"/>
                  <a:gd name="T11" fmla="*/ 360 h 652"/>
                  <a:gd name="T12" fmla="*/ 134 w 762"/>
                  <a:gd name="T13" fmla="*/ 360 h 652"/>
                  <a:gd name="T14" fmla="*/ 246 w 762"/>
                  <a:gd name="T15" fmla="*/ 544 h 652"/>
                  <a:gd name="T16" fmla="*/ 182 w 762"/>
                  <a:gd name="T17" fmla="*/ 544 h 652"/>
                  <a:gd name="T18" fmla="*/ 182 w 762"/>
                  <a:gd name="T19" fmla="*/ 444 h 652"/>
                  <a:gd name="T20" fmla="*/ 246 w 762"/>
                  <a:gd name="T21" fmla="*/ 444 h 652"/>
                  <a:gd name="T22" fmla="*/ 246 w 762"/>
                  <a:gd name="T23" fmla="*/ 544 h 652"/>
                  <a:gd name="T24" fmla="*/ 366 w 762"/>
                  <a:gd name="T25" fmla="*/ 544 h 652"/>
                  <a:gd name="T26" fmla="*/ 300 w 762"/>
                  <a:gd name="T27" fmla="*/ 544 h 652"/>
                  <a:gd name="T28" fmla="*/ 300 w 762"/>
                  <a:gd name="T29" fmla="*/ 444 h 652"/>
                  <a:gd name="T30" fmla="*/ 366 w 762"/>
                  <a:gd name="T31" fmla="*/ 444 h 652"/>
                  <a:gd name="T32" fmla="*/ 366 w 762"/>
                  <a:gd name="T33" fmla="*/ 544 h 652"/>
                  <a:gd name="T34" fmla="*/ 484 w 762"/>
                  <a:gd name="T35" fmla="*/ 544 h 652"/>
                  <a:gd name="T36" fmla="*/ 420 w 762"/>
                  <a:gd name="T37" fmla="*/ 544 h 652"/>
                  <a:gd name="T38" fmla="*/ 420 w 762"/>
                  <a:gd name="T39" fmla="*/ 444 h 652"/>
                  <a:gd name="T40" fmla="*/ 484 w 762"/>
                  <a:gd name="T41" fmla="*/ 444 h 652"/>
                  <a:gd name="T42" fmla="*/ 484 w 762"/>
                  <a:gd name="T43" fmla="*/ 544 h 652"/>
                  <a:gd name="T44" fmla="*/ 602 w 762"/>
                  <a:gd name="T45" fmla="*/ 544 h 652"/>
                  <a:gd name="T46" fmla="*/ 538 w 762"/>
                  <a:gd name="T47" fmla="*/ 544 h 652"/>
                  <a:gd name="T48" fmla="*/ 538 w 762"/>
                  <a:gd name="T49" fmla="*/ 444 h 652"/>
                  <a:gd name="T50" fmla="*/ 602 w 762"/>
                  <a:gd name="T51" fmla="*/ 444 h 652"/>
                  <a:gd name="T52" fmla="*/ 602 w 762"/>
                  <a:gd name="T53" fmla="*/ 544 h 652"/>
                  <a:gd name="T54" fmla="*/ 720 w 762"/>
                  <a:gd name="T55" fmla="*/ 544 h 652"/>
                  <a:gd name="T56" fmla="*/ 656 w 762"/>
                  <a:gd name="T57" fmla="*/ 544 h 652"/>
                  <a:gd name="T58" fmla="*/ 656 w 762"/>
                  <a:gd name="T59" fmla="*/ 444 h 652"/>
                  <a:gd name="T60" fmla="*/ 720 w 762"/>
                  <a:gd name="T61" fmla="*/ 444 h 652"/>
                  <a:gd name="T62" fmla="*/ 720 w 762"/>
                  <a:gd name="T63" fmla="*/ 544 h 6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62"/>
                  <a:gd name="T97" fmla="*/ 0 h 652"/>
                  <a:gd name="T98" fmla="*/ 762 w 762"/>
                  <a:gd name="T99" fmla="*/ 652 h 6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62" h="652">
                    <a:moveTo>
                      <a:pt x="134" y="360"/>
                    </a:moveTo>
                    <a:lnTo>
                      <a:pt x="102" y="0"/>
                    </a:lnTo>
                    <a:lnTo>
                      <a:pt x="24" y="8"/>
                    </a:lnTo>
                    <a:lnTo>
                      <a:pt x="0" y="652"/>
                    </a:lnTo>
                    <a:lnTo>
                      <a:pt x="762" y="652"/>
                    </a:lnTo>
                    <a:lnTo>
                      <a:pt x="762" y="360"/>
                    </a:lnTo>
                    <a:lnTo>
                      <a:pt x="134" y="360"/>
                    </a:lnTo>
                    <a:close/>
                    <a:moveTo>
                      <a:pt x="246" y="544"/>
                    </a:moveTo>
                    <a:lnTo>
                      <a:pt x="182" y="544"/>
                    </a:lnTo>
                    <a:lnTo>
                      <a:pt x="182" y="444"/>
                    </a:lnTo>
                    <a:lnTo>
                      <a:pt x="246" y="444"/>
                    </a:lnTo>
                    <a:lnTo>
                      <a:pt x="246" y="544"/>
                    </a:lnTo>
                    <a:close/>
                    <a:moveTo>
                      <a:pt x="366" y="544"/>
                    </a:moveTo>
                    <a:lnTo>
                      <a:pt x="300" y="544"/>
                    </a:lnTo>
                    <a:lnTo>
                      <a:pt x="300" y="444"/>
                    </a:lnTo>
                    <a:lnTo>
                      <a:pt x="366" y="444"/>
                    </a:lnTo>
                    <a:lnTo>
                      <a:pt x="366" y="544"/>
                    </a:lnTo>
                    <a:close/>
                    <a:moveTo>
                      <a:pt x="484" y="544"/>
                    </a:moveTo>
                    <a:lnTo>
                      <a:pt x="420" y="544"/>
                    </a:lnTo>
                    <a:lnTo>
                      <a:pt x="420" y="444"/>
                    </a:lnTo>
                    <a:lnTo>
                      <a:pt x="484" y="444"/>
                    </a:lnTo>
                    <a:lnTo>
                      <a:pt x="484" y="544"/>
                    </a:lnTo>
                    <a:close/>
                    <a:moveTo>
                      <a:pt x="602" y="544"/>
                    </a:moveTo>
                    <a:lnTo>
                      <a:pt x="538" y="544"/>
                    </a:lnTo>
                    <a:lnTo>
                      <a:pt x="538" y="444"/>
                    </a:lnTo>
                    <a:lnTo>
                      <a:pt x="602" y="444"/>
                    </a:lnTo>
                    <a:lnTo>
                      <a:pt x="602" y="544"/>
                    </a:lnTo>
                    <a:close/>
                    <a:moveTo>
                      <a:pt x="720" y="544"/>
                    </a:moveTo>
                    <a:lnTo>
                      <a:pt x="656" y="544"/>
                    </a:lnTo>
                    <a:lnTo>
                      <a:pt x="656" y="444"/>
                    </a:lnTo>
                    <a:lnTo>
                      <a:pt x="720" y="444"/>
                    </a:lnTo>
                    <a:lnTo>
                      <a:pt x="720" y="54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64008" tIns="32004" rIns="64008" bIns="32004"/>
              <a:lstStyle/>
              <a:p>
                <a:endParaRPr lang="en-US"/>
              </a:p>
            </p:txBody>
          </p:sp>
          <p:sp>
            <p:nvSpPr>
              <p:cNvPr id="171" name="Freeform 51"/>
              <p:cNvSpPr>
                <a:spLocks noEditPoints="1"/>
              </p:cNvSpPr>
              <p:nvPr/>
            </p:nvSpPr>
            <p:spPr bwMode="auto">
              <a:xfrm>
                <a:off x="2520206" y="2132856"/>
                <a:ext cx="395610" cy="503560"/>
              </a:xfrm>
              <a:custGeom>
                <a:avLst/>
                <a:gdLst>
                  <a:gd name="T0" fmla="*/ 134 w 762"/>
                  <a:gd name="T1" fmla="*/ 360 h 652"/>
                  <a:gd name="T2" fmla="*/ 102 w 762"/>
                  <a:gd name="T3" fmla="*/ 0 h 652"/>
                  <a:gd name="T4" fmla="*/ 24 w 762"/>
                  <a:gd name="T5" fmla="*/ 8 h 652"/>
                  <a:gd name="T6" fmla="*/ 0 w 762"/>
                  <a:gd name="T7" fmla="*/ 652 h 652"/>
                  <a:gd name="T8" fmla="*/ 762 w 762"/>
                  <a:gd name="T9" fmla="*/ 652 h 652"/>
                  <a:gd name="T10" fmla="*/ 762 w 762"/>
                  <a:gd name="T11" fmla="*/ 360 h 652"/>
                  <a:gd name="T12" fmla="*/ 134 w 762"/>
                  <a:gd name="T13" fmla="*/ 360 h 652"/>
                  <a:gd name="T14" fmla="*/ 246 w 762"/>
                  <a:gd name="T15" fmla="*/ 544 h 652"/>
                  <a:gd name="T16" fmla="*/ 182 w 762"/>
                  <a:gd name="T17" fmla="*/ 544 h 652"/>
                  <a:gd name="T18" fmla="*/ 182 w 762"/>
                  <a:gd name="T19" fmla="*/ 444 h 652"/>
                  <a:gd name="T20" fmla="*/ 246 w 762"/>
                  <a:gd name="T21" fmla="*/ 444 h 652"/>
                  <a:gd name="T22" fmla="*/ 246 w 762"/>
                  <a:gd name="T23" fmla="*/ 544 h 652"/>
                  <a:gd name="T24" fmla="*/ 366 w 762"/>
                  <a:gd name="T25" fmla="*/ 544 h 652"/>
                  <a:gd name="T26" fmla="*/ 300 w 762"/>
                  <a:gd name="T27" fmla="*/ 544 h 652"/>
                  <a:gd name="T28" fmla="*/ 300 w 762"/>
                  <a:gd name="T29" fmla="*/ 444 h 652"/>
                  <a:gd name="T30" fmla="*/ 366 w 762"/>
                  <a:gd name="T31" fmla="*/ 444 h 652"/>
                  <a:gd name="T32" fmla="*/ 366 w 762"/>
                  <a:gd name="T33" fmla="*/ 544 h 652"/>
                  <a:gd name="T34" fmla="*/ 484 w 762"/>
                  <a:gd name="T35" fmla="*/ 544 h 652"/>
                  <a:gd name="T36" fmla="*/ 420 w 762"/>
                  <a:gd name="T37" fmla="*/ 544 h 652"/>
                  <a:gd name="T38" fmla="*/ 420 w 762"/>
                  <a:gd name="T39" fmla="*/ 444 h 652"/>
                  <a:gd name="T40" fmla="*/ 484 w 762"/>
                  <a:gd name="T41" fmla="*/ 444 h 652"/>
                  <a:gd name="T42" fmla="*/ 484 w 762"/>
                  <a:gd name="T43" fmla="*/ 544 h 652"/>
                  <a:gd name="T44" fmla="*/ 602 w 762"/>
                  <a:gd name="T45" fmla="*/ 544 h 652"/>
                  <a:gd name="T46" fmla="*/ 538 w 762"/>
                  <a:gd name="T47" fmla="*/ 544 h 652"/>
                  <a:gd name="T48" fmla="*/ 538 w 762"/>
                  <a:gd name="T49" fmla="*/ 444 h 652"/>
                  <a:gd name="T50" fmla="*/ 602 w 762"/>
                  <a:gd name="T51" fmla="*/ 444 h 652"/>
                  <a:gd name="T52" fmla="*/ 602 w 762"/>
                  <a:gd name="T53" fmla="*/ 544 h 652"/>
                  <a:gd name="T54" fmla="*/ 720 w 762"/>
                  <a:gd name="T55" fmla="*/ 544 h 652"/>
                  <a:gd name="T56" fmla="*/ 656 w 762"/>
                  <a:gd name="T57" fmla="*/ 544 h 652"/>
                  <a:gd name="T58" fmla="*/ 656 w 762"/>
                  <a:gd name="T59" fmla="*/ 444 h 652"/>
                  <a:gd name="T60" fmla="*/ 720 w 762"/>
                  <a:gd name="T61" fmla="*/ 444 h 652"/>
                  <a:gd name="T62" fmla="*/ 720 w 762"/>
                  <a:gd name="T63" fmla="*/ 544 h 6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62"/>
                  <a:gd name="T97" fmla="*/ 0 h 652"/>
                  <a:gd name="T98" fmla="*/ 762 w 762"/>
                  <a:gd name="T99" fmla="*/ 652 h 6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62" h="652">
                    <a:moveTo>
                      <a:pt x="134" y="360"/>
                    </a:moveTo>
                    <a:lnTo>
                      <a:pt x="102" y="0"/>
                    </a:lnTo>
                    <a:lnTo>
                      <a:pt x="24" y="8"/>
                    </a:lnTo>
                    <a:lnTo>
                      <a:pt x="0" y="652"/>
                    </a:lnTo>
                    <a:lnTo>
                      <a:pt x="762" y="652"/>
                    </a:lnTo>
                    <a:lnTo>
                      <a:pt x="762" y="360"/>
                    </a:lnTo>
                    <a:lnTo>
                      <a:pt x="134" y="360"/>
                    </a:lnTo>
                    <a:close/>
                    <a:moveTo>
                      <a:pt x="246" y="544"/>
                    </a:moveTo>
                    <a:lnTo>
                      <a:pt x="182" y="544"/>
                    </a:lnTo>
                    <a:lnTo>
                      <a:pt x="182" y="444"/>
                    </a:lnTo>
                    <a:lnTo>
                      <a:pt x="246" y="444"/>
                    </a:lnTo>
                    <a:lnTo>
                      <a:pt x="246" y="544"/>
                    </a:lnTo>
                    <a:close/>
                    <a:moveTo>
                      <a:pt x="366" y="544"/>
                    </a:moveTo>
                    <a:lnTo>
                      <a:pt x="300" y="544"/>
                    </a:lnTo>
                    <a:lnTo>
                      <a:pt x="300" y="444"/>
                    </a:lnTo>
                    <a:lnTo>
                      <a:pt x="366" y="444"/>
                    </a:lnTo>
                    <a:lnTo>
                      <a:pt x="366" y="544"/>
                    </a:lnTo>
                    <a:close/>
                    <a:moveTo>
                      <a:pt x="484" y="544"/>
                    </a:moveTo>
                    <a:lnTo>
                      <a:pt x="420" y="544"/>
                    </a:lnTo>
                    <a:lnTo>
                      <a:pt x="420" y="444"/>
                    </a:lnTo>
                    <a:lnTo>
                      <a:pt x="484" y="444"/>
                    </a:lnTo>
                    <a:lnTo>
                      <a:pt x="484" y="544"/>
                    </a:lnTo>
                    <a:close/>
                    <a:moveTo>
                      <a:pt x="602" y="544"/>
                    </a:moveTo>
                    <a:lnTo>
                      <a:pt x="538" y="544"/>
                    </a:lnTo>
                    <a:lnTo>
                      <a:pt x="538" y="444"/>
                    </a:lnTo>
                    <a:lnTo>
                      <a:pt x="602" y="444"/>
                    </a:lnTo>
                    <a:lnTo>
                      <a:pt x="602" y="544"/>
                    </a:lnTo>
                    <a:close/>
                    <a:moveTo>
                      <a:pt x="720" y="544"/>
                    </a:moveTo>
                    <a:lnTo>
                      <a:pt x="656" y="544"/>
                    </a:lnTo>
                    <a:lnTo>
                      <a:pt x="656" y="444"/>
                    </a:lnTo>
                    <a:lnTo>
                      <a:pt x="720" y="444"/>
                    </a:lnTo>
                    <a:lnTo>
                      <a:pt x="720" y="54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64008" tIns="32004" rIns="64008" bIns="32004"/>
              <a:lstStyle/>
              <a:p>
                <a:endParaRPr lang="en-US"/>
              </a:p>
            </p:txBody>
          </p:sp>
          <p:sp>
            <p:nvSpPr>
              <p:cNvPr id="172" name="Freeform 51"/>
              <p:cNvSpPr>
                <a:spLocks noEditPoints="1"/>
              </p:cNvSpPr>
              <p:nvPr/>
            </p:nvSpPr>
            <p:spPr bwMode="auto">
              <a:xfrm>
                <a:off x="2051720" y="1844824"/>
                <a:ext cx="395610" cy="503560"/>
              </a:xfrm>
              <a:custGeom>
                <a:avLst/>
                <a:gdLst>
                  <a:gd name="T0" fmla="*/ 134 w 762"/>
                  <a:gd name="T1" fmla="*/ 360 h 652"/>
                  <a:gd name="T2" fmla="*/ 102 w 762"/>
                  <a:gd name="T3" fmla="*/ 0 h 652"/>
                  <a:gd name="T4" fmla="*/ 24 w 762"/>
                  <a:gd name="T5" fmla="*/ 8 h 652"/>
                  <a:gd name="T6" fmla="*/ 0 w 762"/>
                  <a:gd name="T7" fmla="*/ 652 h 652"/>
                  <a:gd name="T8" fmla="*/ 762 w 762"/>
                  <a:gd name="T9" fmla="*/ 652 h 652"/>
                  <a:gd name="T10" fmla="*/ 762 w 762"/>
                  <a:gd name="T11" fmla="*/ 360 h 652"/>
                  <a:gd name="T12" fmla="*/ 134 w 762"/>
                  <a:gd name="T13" fmla="*/ 360 h 652"/>
                  <a:gd name="T14" fmla="*/ 246 w 762"/>
                  <a:gd name="T15" fmla="*/ 544 h 652"/>
                  <a:gd name="T16" fmla="*/ 182 w 762"/>
                  <a:gd name="T17" fmla="*/ 544 h 652"/>
                  <a:gd name="T18" fmla="*/ 182 w 762"/>
                  <a:gd name="T19" fmla="*/ 444 h 652"/>
                  <a:gd name="T20" fmla="*/ 246 w 762"/>
                  <a:gd name="T21" fmla="*/ 444 h 652"/>
                  <a:gd name="T22" fmla="*/ 246 w 762"/>
                  <a:gd name="T23" fmla="*/ 544 h 652"/>
                  <a:gd name="T24" fmla="*/ 366 w 762"/>
                  <a:gd name="T25" fmla="*/ 544 h 652"/>
                  <a:gd name="T26" fmla="*/ 300 w 762"/>
                  <a:gd name="T27" fmla="*/ 544 h 652"/>
                  <a:gd name="T28" fmla="*/ 300 w 762"/>
                  <a:gd name="T29" fmla="*/ 444 h 652"/>
                  <a:gd name="T30" fmla="*/ 366 w 762"/>
                  <a:gd name="T31" fmla="*/ 444 h 652"/>
                  <a:gd name="T32" fmla="*/ 366 w 762"/>
                  <a:gd name="T33" fmla="*/ 544 h 652"/>
                  <a:gd name="T34" fmla="*/ 484 w 762"/>
                  <a:gd name="T35" fmla="*/ 544 h 652"/>
                  <a:gd name="T36" fmla="*/ 420 w 762"/>
                  <a:gd name="T37" fmla="*/ 544 h 652"/>
                  <a:gd name="T38" fmla="*/ 420 w 762"/>
                  <a:gd name="T39" fmla="*/ 444 h 652"/>
                  <a:gd name="T40" fmla="*/ 484 w 762"/>
                  <a:gd name="T41" fmla="*/ 444 h 652"/>
                  <a:gd name="T42" fmla="*/ 484 w 762"/>
                  <a:gd name="T43" fmla="*/ 544 h 652"/>
                  <a:gd name="T44" fmla="*/ 602 w 762"/>
                  <a:gd name="T45" fmla="*/ 544 h 652"/>
                  <a:gd name="T46" fmla="*/ 538 w 762"/>
                  <a:gd name="T47" fmla="*/ 544 h 652"/>
                  <a:gd name="T48" fmla="*/ 538 w 762"/>
                  <a:gd name="T49" fmla="*/ 444 h 652"/>
                  <a:gd name="T50" fmla="*/ 602 w 762"/>
                  <a:gd name="T51" fmla="*/ 444 h 652"/>
                  <a:gd name="T52" fmla="*/ 602 w 762"/>
                  <a:gd name="T53" fmla="*/ 544 h 652"/>
                  <a:gd name="T54" fmla="*/ 720 w 762"/>
                  <a:gd name="T55" fmla="*/ 544 h 652"/>
                  <a:gd name="T56" fmla="*/ 656 w 762"/>
                  <a:gd name="T57" fmla="*/ 544 h 652"/>
                  <a:gd name="T58" fmla="*/ 656 w 762"/>
                  <a:gd name="T59" fmla="*/ 444 h 652"/>
                  <a:gd name="T60" fmla="*/ 720 w 762"/>
                  <a:gd name="T61" fmla="*/ 444 h 652"/>
                  <a:gd name="T62" fmla="*/ 720 w 762"/>
                  <a:gd name="T63" fmla="*/ 544 h 6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62"/>
                  <a:gd name="T97" fmla="*/ 0 h 652"/>
                  <a:gd name="T98" fmla="*/ 762 w 762"/>
                  <a:gd name="T99" fmla="*/ 652 h 6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62" h="652">
                    <a:moveTo>
                      <a:pt x="134" y="360"/>
                    </a:moveTo>
                    <a:lnTo>
                      <a:pt x="102" y="0"/>
                    </a:lnTo>
                    <a:lnTo>
                      <a:pt x="24" y="8"/>
                    </a:lnTo>
                    <a:lnTo>
                      <a:pt x="0" y="652"/>
                    </a:lnTo>
                    <a:lnTo>
                      <a:pt x="762" y="652"/>
                    </a:lnTo>
                    <a:lnTo>
                      <a:pt x="762" y="360"/>
                    </a:lnTo>
                    <a:lnTo>
                      <a:pt x="134" y="360"/>
                    </a:lnTo>
                    <a:close/>
                    <a:moveTo>
                      <a:pt x="246" y="544"/>
                    </a:moveTo>
                    <a:lnTo>
                      <a:pt x="182" y="544"/>
                    </a:lnTo>
                    <a:lnTo>
                      <a:pt x="182" y="444"/>
                    </a:lnTo>
                    <a:lnTo>
                      <a:pt x="246" y="444"/>
                    </a:lnTo>
                    <a:lnTo>
                      <a:pt x="246" y="544"/>
                    </a:lnTo>
                    <a:close/>
                    <a:moveTo>
                      <a:pt x="366" y="544"/>
                    </a:moveTo>
                    <a:lnTo>
                      <a:pt x="300" y="544"/>
                    </a:lnTo>
                    <a:lnTo>
                      <a:pt x="300" y="444"/>
                    </a:lnTo>
                    <a:lnTo>
                      <a:pt x="366" y="444"/>
                    </a:lnTo>
                    <a:lnTo>
                      <a:pt x="366" y="544"/>
                    </a:lnTo>
                    <a:close/>
                    <a:moveTo>
                      <a:pt x="484" y="544"/>
                    </a:moveTo>
                    <a:lnTo>
                      <a:pt x="420" y="544"/>
                    </a:lnTo>
                    <a:lnTo>
                      <a:pt x="420" y="444"/>
                    </a:lnTo>
                    <a:lnTo>
                      <a:pt x="484" y="444"/>
                    </a:lnTo>
                    <a:lnTo>
                      <a:pt x="484" y="544"/>
                    </a:lnTo>
                    <a:close/>
                    <a:moveTo>
                      <a:pt x="602" y="544"/>
                    </a:moveTo>
                    <a:lnTo>
                      <a:pt x="538" y="544"/>
                    </a:lnTo>
                    <a:lnTo>
                      <a:pt x="538" y="444"/>
                    </a:lnTo>
                    <a:lnTo>
                      <a:pt x="602" y="444"/>
                    </a:lnTo>
                    <a:lnTo>
                      <a:pt x="602" y="544"/>
                    </a:lnTo>
                    <a:close/>
                    <a:moveTo>
                      <a:pt x="720" y="544"/>
                    </a:moveTo>
                    <a:lnTo>
                      <a:pt x="656" y="544"/>
                    </a:lnTo>
                    <a:lnTo>
                      <a:pt x="656" y="444"/>
                    </a:lnTo>
                    <a:lnTo>
                      <a:pt x="720" y="444"/>
                    </a:lnTo>
                    <a:lnTo>
                      <a:pt x="720" y="54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64008" tIns="32004" rIns="64008" bIns="32004"/>
              <a:lstStyle/>
              <a:p>
                <a:endParaRPr lang="en-US"/>
              </a:p>
            </p:txBody>
          </p:sp>
          <p:sp>
            <p:nvSpPr>
              <p:cNvPr id="173" name="Freeform 51"/>
              <p:cNvSpPr>
                <a:spLocks noEditPoints="1"/>
              </p:cNvSpPr>
              <p:nvPr/>
            </p:nvSpPr>
            <p:spPr bwMode="auto">
              <a:xfrm>
                <a:off x="1475656" y="1844824"/>
                <a:ext cx="395610" cy="503560"/>
              </a:xfrm>
              <a:custGeom>
                <a:avLst/>
                <a:gdLst>
                  <a:gd name="T0" fmla="*/ 134 w 762"/>
                  <a:gd name="T1" fmla="*/ 360 h 652"/>
                  <a:gd name="T2" fmla="*/ 102 w 762"/>
                  <a:gd name="T3" fmla="*/ 0 h 652"/>
                  <a:gd name="T4" fmla="*/ 24 w 762"/>
                  <a:gd name="T5" fmla="*/ 8 h 652"/>
                  <a:gd name="T6" fmla="*/ 0 w 762"/>
                  <a:gd name="T7" fmla="*/ 652 h 652"/>
                  <a:gd name="T8" fmla="*/ 762 w 762"/>
                  <a:gd name="T9" fmla="*/ 652 h 652"/>
                  <a:gd name="T10" fmla="*/ 762 w 762"/>
                  <a:gd name="T11" fmla="*/ 360 h 652"/>
                  <a:gd name="T12" fmla="*/ 134 w 762"/>
                  <a:gd name="T13" fmla="*/ 360 h 652"/>
                  <a:gd name="T14" fmla="*/ 246 w 762"/>
                  <a:gd name="T15" fmla="*/ 544 h 652"/>
                  <a:gd name="T16" fmla="*/ 182 w 762"/>
                  <a:gd name="T17" fmla="*/ 544 h 652"/>
                  <a:gd name="T18" fmla="*/ 182 w 762"/>
                  <a:gd name="T19" fmla="*/ 444 h 652"/>
                  <a:gd name="T20" fmla="*/ 246 w 762"/>
                  <a:gd name="T21" fmla="*/ 444 h 652"/>
                  <a:gd name="T22" fmla="*/ 246 w 762"/>
                  <a:gd name="T23" fmla="*/ 544 h 652"/>
                  <a:gd name="T24" fmla="*/ 366 w 762"/>
                  <a:gd name="T25" fmla="*/ 544 h 652"/>
                  <a:gd name="T26" fmla="*/ 300 w 762"/>
                  <a:gd name="T27" fmla="*/ 544 h 652"/>
                  <a:gd name="T28" fmla="*/ 300 w 762"/>
                  <a:gd name="T29" fmla="*/ 444 h 652"/>
                  <a:gd name="T30" fmla="*/ 366 w 762"/>
                  <a:gd name="T31" fmla="*/ 444 h 652"/>
                  <a:gd name="T32" fmla="*/ 366 w 762"/>
                  <a:gd name="T33" fmla="*/ 544 h 652"/>
                  <a:gd name="T34" fmla="*/ 484 w 762"/>
                  <a:gd name="T35" fmla="*/ 544 h 652"/>
                  <a:gd name="T36" fmla="*/ 420 w 762"/>
                  <a:gd name="T37" fmla="*/ 544 h 652"/>
                  <a:gd name="T38" fmla="*/ 420 w 762"/>
                  <a:gd name="T39" fmla="*/ 444 h 652"/>
                  <a:gd name="T40" fmla="*/ 484 w 762"/>
                  <a:gd name="T41" fmla="*/ 444 h 652"/>
                  <a:gd name="T42" fmla="*/ 484 w 762"/>
                  <a:gd name="T43" fmla="*/ 544 h 652"/>
                  <a:gd name="T44" fmla="*/ 602 w 762"/>
                  <a:gd name="T45" fmla="*/ 544 h 652"/>
                  <a:gd name="T46" fmla="*/ 538 w 762"/>
                  <a:gd name="T47" fmla="*/ 544 h 652"/>
                  <a:gd name="T48" fmla="*/ 538 w 762"/>
                  <a:gd name="T49" fmla="*/ 444 h 652"/>
                  <a:gd name="T50" fmla="*/ 602 w 762"/>
                  <a:gd name="T51" fmla="*/ 444 h 652"/>
                  <a:gd name="T52" fmla="*/ 602 w 762"/>
                  <a:gd name="T53" fmla="*/ 544 h 652"/>
                  <a:gd name="T54" fmla="*/ 720 w 762"/>
                  <a:gd name="T55" fmla="*/ 544 h 652"/>
                  <a:gd name="T56" fmla="*/ 656 w 762"/>
                  <a:gd name="T57" fmla="*/ 544 h 652"/>
                  <a:gd name="T58" fmla="*/ 656 w 762"/>
                  <a:gd name="T59" fmla="*/ 444 h 652"/>
                  <a:gd name="T60" fmla="*/ 720 w 762"/>
                  <a:gd name="T61" fmla="*/ 444 h 652"/>
                  <a:gd name="T62" fmla="*/ 720 w 762"/>
                  <a:gd name="T63" fmla="*/ 544 h 6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62"/>
                  <a:gd name="T97" fmla="*/ 0 h 652"/>
                  <a:gd name="T98" fmla="*/ 762 w 762"/>
                  <a:gd name="T99" fmla="*/ 652 h 6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62" h="652">
                    <a:moveTo>
                      <a:pt x="134" y="360"/>
                    </a:moveTo>
                    <a:lnTo>
                      <a:pt x="102" y="0"/>
                    </a:lnTo>
                    <a:lnTo>
                      <a:pt x="24" y="8"/>
                    </a:lnTo>
                    <a:lnTo>
                      <a:pt x="0" y="652"/>
                    </a:lnTo>
                    <a:lnTo>
                      <a:pt x="762" y="652"/>
                    </a:lnTo>
                    <a:lnTo>
                      <a:pt x="762" y="360"/>
                    </a:lnTo>
                    <a:lnTo>
                      <a:pt x="134" y="360"/>
                    </a:lnTo>
                    <a:close/>
                    <a:moveTo>
                      <a:pt x="246" y="544"/>
                    </a:moveTo>
                    <a:lnTo>
                      <a:pt x="182" y="544"/>
                    </a:lnTo>
                    <a:lnTo>
                      <a:pt x="182" y="444"/>
                    </a:lnTo>
                    <a:lnTo>
                      <a:pt x="246" y="444"/>
                    </a:lnTo>
                    <a:lnTo>
                      <a:pt x="246" y="544"/>
                    </a:lnTo>
                    <a:close/>
                    <a:moveTo>
                      <a:pt x="366" y="544"/>
                    </a:moveTo>
                    <a:lnTo>
                      <a:pt x="300" y="544"/>
                    </a:lnTo>
                    <a:lnTo>
                      <a:pt x="300" y="444"/>
                    </a:lnTo>
                    <a:lnTo>
                      <a:pt x="366" y="444"/>
                    </a:lnTo>
                    <a:lnTo>
                      <a:pt x="366" y="544"/>
                    </a:lnTo>
                    <a:close/>
                    <a:moveTo>
                      <a:pt x="484" y="544"/>
                    </a:moveTo>
                    <a:lnTo>
                      <a:pt x="420" y="544"/>
                    </a:lnTo>
                    <a:lnTo>
                      <a:pt x="420" y="444"/>
                    </a:lnTo>
                    <a:lnTo>
                      <a:pt x="484" y="444"/>
                    </a:lnTo>
                    <a:lnTo>
                      <a:pt x="484" y="544"/>
                    </a:lnTo>
                    <a:close/>
                    <a:moveTo>
                      <a:pt x="602" y="544"/>
                    </a:moveTo>
                    <a:lnTo>
                      <a:pt x="538" y="544"/>
                    </a:lnTo>
                    <a:lnTo>
                      <a:pt x="538" y="444"/>
                    </a:lnTo>
                    <a:lnTo>
                      <a:pt x="602" y="444"/>
                    </a:lnTo>
                    <a:lnTo>
                      <a:pt x="602" y="544"/>
                    </a:lnTo>
                    <a:close/>
                    <a:moveTo>
                      <a:pt x="720" y="544"/>
                    </a:moveTo>
                    <a:lnTo>
                      <a:pt x="656" y="544"/>
                    </a:lnTo>
                    <a:lnTo>
                      <a:pt x="656" y="444"/>
                    </a:lnTo>
                    <a:lnTo>
                      <a:pt x="720" y="444"/>
                    </a:lnTo>
                    <a:lnTo>
                      <a:pt x="720" y="54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64008" tIns="32004" rIns="64008" bIns="32004"/>
              <a:lstStyle/>
              <a:p>
                <a:endParaRPr lang="en-US"/>
              </a:p>
            </p:txBody>
          </p:sp>
          <p:sp>
            <p:nvSpPr>
              <p:cNvPr id="175" name="Freeform 51"/>
              <p:cNvSpPr>
                <a:spLocks noEditPoints="1"/>
              </p:cNvSpPr>
              <p:nvPr/>
            </p:nvSpPr>
            <p:spPr bwMode="auto">
              <a:xfrm>
                <a:off x="1187624" y="2133352"/>
                <a:ext cx="395610" cy="503560"/>
              </a:xfrm>
              <a:custGeom>
                <a:avLst/>
                <a:gdLst>
                  <a:gd name="T0" fmla="*/ 134 w 762"/>
                  <a:gd name="T1" fmla="*/ 360 h 652"/>
                  <a:gd name="T2" fmla="*/ 102 w 762"/>
                  <a:gd name="T3" fmla="*/ 0 h 652"/>
                  <a:gd name="T4" fmla="*/ 24 w 762"/>
                  <a:gd name="T5" fmla="*/ 8 h 652"/>
                  <a:gd name="T6" fmla="*/ 0 w 762"/>
                  <a:gd name="T7" fmla="*/ 652 h 652"/>
                  <a:gd name="T8" fmla="*/ 762 w 762"/>
                  <a:gd name="T9" fmla="*/ 652 h 652"/>
                  <a:gd name="T10" fmla="*/ 762 w 762"/>
                  <a:gd name="T11" fmla="*/ 360 h 652"/>
                  <a:gd name="T12" fmla="*/ 134 w 762"/>
                  <a:gd name="T13" fmla="*/ 360 h 652"/>
                  <a:gd name="T14" fmla="*/ 246 w 762"/>
                  <a:gd name="T15" fmla="*/ 544 h 652"/>
                  <a:gd name="T16" fmla="*/ 182 w 762"/>
                  <a:gd name="T17" fmla="*/ 544 h 652"/>
                  <a:gd name="T18" fmla="*/ 182 w 762"/>
                  <a:gd name="T19" fmla="*/ 444 h 652"/>
                  <a:gd name="T20" fmla="*/ 246 w 762"/>
                  <a:gd name="T21" fmla="*/ 444 h 652"/>
                  <a:gd name="T22" fmla="*/ 246 w 762"/>
                  <a:gd name="T23" fmla="*/ 544 h 652"/>
                  <a:gd name="T24" fmla="*/ 366 w 762"/>
                  <a:gd name="T25" fmla="*/ 544 h 652"/>
                  <a:gd name="T26" fmla="*/ 300 w 762"/>
                  <a:gd name="T27" fmla="*/ 544 h 652"/>
                  <a:gd name="T28" fmla="*/ 300 w 762"/>
                  <a:gd name="T29" fmla="*/ 444 h 652"/>
                  <a:gd name="T30" fmla="*/ 366 w 762"/>
                  <a:gd name="T31" fmla="*/ 444 h 652"/>
                  <a:gd name="T32" fmla="*/ 366 w 762"/>
                  <a:gd name="T33" fmla="*/ 544 h 652"/>
                  <a:gd name="T34" fmla="*/ 484 w 762"/>
                  <a:gd name="T35" fmla="*/ 544 h 652"/>
                  <a:gd name="T36" fmla="*/ 420 w 762"/>
                  <a:gd name="T37" fmla="*/ 544 h 652"/>
                  <a:gd name="T38" fmla="*/ 420 w 762"/>
                  <a:gd name="T39" fmla="*/ 444 h 652"/>
                  <a:gd name="T40" fmla="*/ 484 w 762"/>
                  <a:gd name="T41" fmla="*/ 444 h 652"/>
                  <a:gd name="T42" fmla="*/ 484 w 762"/>
                  <a:gd name="T43" fmla="*/ 544 h 652"/>
                  <a:gd name="T44" fmla="*/ 602 w 762"/>
                  <a:gd name="T45" fmla="*/ 544 h 652"/>
                  <a:gd name="T46" fmla="*/ 538 w 762"/>
                  <a:gd name="T47" fmla="*/ 544 h 652"/>
                  <a:gd name="T48" fmla="*/ 538 w 762"/>
                  <a:gd name="T49" fmla="*/ 444 h 652"/>
                  <a:gd name="T50" fmla="*/ 602 w 762"/>
                  <a:gd name="T51" fmla="*/ 444 h 652"/>
                  <a:gd name="T52" fmla="*/ 602 w 762"/>
                  <a:gd name="T53" fmla="*/ 544 h 652"/>
                  <a:gd name="T54" fmla="*/ 720 w 762"/>
                  <a:gd name="T55" fmla="*/ 544 h 652"/>
                  <a:gd name="T56" fmla="*/ 656 w 762"/>
                  <a:gd name="T57" fmla="*/ 544 h 652"/>
                  <a:gd name="T58" fmla="*/ 656 w 762"/>
                  <a:gd name="T59" fmla="*/ 444 h 652"/>
                  <a:gd name="T60" fmla="*/ 720 w 762"/>
                  <a:gd name="T61" fmla="*/ 444 h 652"/>
                  <a:gd name="T62" fmla="*/ 720 w 762"/>
                  <a:gd name="T63" fmla="*/ 544 h 6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62"/>
                  <a:gd name="T97" fmla="*/ 0 h 652"/>
                  <a:gd name="T98" fmla="*/ 762 w 762"/>
                  <a:gd name="T99" fmla="*/ 652 h 6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62" h="652">
                    <a:moveTo>
                      <a:pt x="134" y="360"/>
                    </a:moveTo>
                    <a:lnTo>
                      <a:pt x="102" y="0"/>
                    </a:lnTo>
                    <a:lnTo>
                      <a:pt x="24" y="8"/>
                    </a:lnTo>
                    <a:lnTo>
                      <a:pt x="0" y="652"/>
                    </a:lnTo>
                    <a:lnTo>
                      <a:pt x="762" y="652"/>
                    </a:lnTo>
                    <a:lnTo>
                      <a:pt x="762" y="360"/>
                    </a:lnTo>
                    <a:lnTo>
                      <a:pt x="134" y="360"/>
                    </a:lnTo>
                    <a:close/>
                    <a:moveTo>
                      <a:pt x="246" y="544"/>
                    </a:moveTo>
                    <a:lnTo>
                      <a:pt x="182" y="544"/>
                    </a:lnTo>
                    <a:lnTo>
                      <a:pt x="182" y="444"/>
                    </a:lnTo>
                    <a:lnTo>
                      <a:pt x="246" y="444"/>
                    </a:lnTo>
                    <a:lnTo>
                      <a:pt x="246" y="544"/>
                    </a:lnTo>
                    <a:close/>
                    <a:moveTo>
                      <a:pt x="366" y="544"/>
                    </a:moveTo>
                    <a:lnTo>
                      <a:pt x="300" y="544"/>
                    </a:lnTo>
                    <a:lnTo>
                      <a:pt x="300" y="444"/>
                    </a:lnTo>
                    <a:lnTo>
                      <a:pt x="366" y="444"/>
                    </a:lnTo>
                    <a:lnTo>
                      <a:pt x="366" y="544"/>
                    </a:lnTo>
                    <a:close/>
                    <a:moveTo>
                      <a:pt x="484" y="544"/>
                    </a:moveTo>
                    <a:lnTo>
                      <a:pt x="420" y="544"/>
                    </a:lnTo>
                    <a:lnTo>
                      <a:pt x="420" y="444"/>
                    </a:lnTo>
                    <a:lnTo>
                      <a:pt x="484" y="444"/>
                    </a:lnTo>
                    <a:lnTo>
                      <a:pt x="484" y="544"/>
                    </a:lnTo>
                    <a:close/>
                    <a:moveTo>
                      <a:pt x="602" y="544"/>
                    </a:moveTo>
                    <a:lnTo>
                      <a:pt x="538" y="544"/>
                    </a:lnTo>
                    <a:lnTo>
                      <a:pt x="538" y="444"/>
                    </a:lnTo>
                    <a:lnTo>
                      <a:pt x="602" y="444"/>
                    </a:lnTo>
                    <a:lnTo>
                      <a:pt x="602" y="544"/>
                    </a:lnTo>
                    <a:close/>
                    <a:moveTo>
                      <a:pt x="720" y="544"/>
                    </a:moveTo>
                    <a:lnTo>
                      <a:pt x="656" y="544"/>
                    </a:lnTo>
                    <a:lnTo>
                      <a:pt x="656" y="444"/>
                    </a:lnTo>
                    <a:lnTo>
                      <a:pt x="720" y="444"/>
                    </a:lnTo>
                    <a:lnTo>
                      <a:pt x="720" y="54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64008" tIns="32004" rIns="64008" bIns="32004"/>
              <a:lstStyle/>
              <a:p>
                <a:endParaRPr lang="en-US"/>
              </a:p>
            </p:txBody>
          </p:sp>
          <p:sp>
            <p:nvSpPr>
              <p:cNvPr id="177" name="Freeform 51"/>
              <p:cNvSpPr>
                <a:spLocks noEditPoints="1"/>
              </p:cNvSpPr>
              <p:nvPr/>
            </p:nvSpPr>
            <p:spPr bwMode="auto">
              <a:xfrm>
                <a:off x="971600" y="2781424"/>
                <a:ext cx="395610" cy="503560"/>
              </a:xfrm>
              <a:custGeom>
                <a:avLst/>
                <a:gdLst>
                  <a:gd name="T0" fmla="*/ 134 w 762"/>
                  <a:gd name="T1" fmla="*/ 360 h 652"/>
                  <a:gd name="T2" fmla="*/ 102 w 762"/>
                  <a:gd name="T3" fmla="*/ 0 h 652"/>
                  <a:gd name="T4" fmla="*/ 24 w 762"/>
                  <a:gd name="T5" fmla="*/ 8 h 652"/>
                  <a:gd name="T6" fmla="*/ 0 w 762"/>
                  <a:gd name="T7" fmla="*/ 652 h 652"/>
                  <a:gd name="T8" fmla="*/ 762 w 762"/>
                  <a:gd name="T9" fmla="*/ 652 h 652"/>
                  <a:gd name="T10" fmla="*/ 762 w 762"/>
                  <a:gd name="T11" fmla="*/ 360 h 652"/>
                  <a:gd name="T12" fmla="*/ 134 w 762"/>
                  <a:gd name="T13" fmla="*/ 360 h 652"/>
                  <a:gd name="T14" fmla="*/ 246 w 762"/>
                  <a:gd name="T15" fmla="*/ 544 h 652"/>
                  <a:gd name="T16" fmla="*/ 182 w 762"/>
                  <a:gd name="T17" fmla="*/ 544 h 652"/>
                  <a:gd name="T18" fmla="*/ 182 w 762"/>
                  <a:gd name="T19" fmla="*/ 444 h 652"/>
                  <a:gd name="T20" fmla="*/ 246 w 762"/>
                  <a:gd name="T21" fmla="*/ 444 h 652"/>
                  <a:gd name="T22" fmla="*/ 246 w 762"/>
                  <a:gd name="T23" fmla="*/ 544 h 652"/>
                  <a:gd name="T24" fmla="*/ 366 w 762"/>
                  <a:gd name="T25" fmla="*/ 544 h 652"/>
                  <a:gd name="T26" fmla="*/ 300 w 762"/>
                  <a:gd name="T27" fmla="*/ 544 h 652"/>
                  <a:gd name="T28" fmla="*/ 300 w 762"/>
                  <a:gd name="T29" fmla="*/ 444 h 652"/>
                  <a:gd name="T30" fmla="*/ 366 w 762"/>
                  <a:gd name="T31" fmla="*/ 444 h 652"/>
                  <a:gd name="T32" fmla="*/ 366 w 762"/>
                  <a:gd name="T33" fmla="*/ 544 h 652"/>
                  <a:gd name="T34" fmla="*/ 484 w 762"/>
                  <a:gd name="T35" fmla="*/ 544 h 652"/>
                  <a:gd name="T36" fmla="*/ 420 w 762"/>
                  <a:gd name="T37" fmla="*/ 544 h 652"/>
                  <a:gd name="T38" fmla="*/ 420 w 762"/>
                  <a:gd name="T39" fmla="*/ 444 h 652"/>
                  <a:gd name="T40" fmla="*/ 484 w 762"/>
                  <a:gd name="T41" fmla="*/ 444 h 652"/>
                  <a:gd name="T42" fmla="*/ 484 w 762"/>
                  <a:gd name="T43" fmla="*/ 544 h 652"/>
                  <a:gd name="T44" fmla="*/ 602 w 762"/>
                  <a:gd name="T45" fmla="*/ 544 h 652"/>
                  <a:gd name="T46" fmla="*/ 538 w 762"/>
                  <a:gd name="T47" fmla="*/ 544 h 652"/>
                  <a:gd name="T48" fmla="*/ 538 w 762"/>
                  <a:gd name="T49" fmla="*/ 444 h 652"/>
                  <a:gd name="T50" fmla="*/ 602 w 762"/>
                  <a:gd name="T51" fmla="*/ 444 h 652"/>
                  <a:gd name="T52" fmla="*/ 602 w 762"/>
                  <a:gd name="T53" fmla="*/ 544 h 652"/>
                  <a:gd name="T54" fmla="*/ 720 w 762"/>
                  <a:gd name="T55" fmla="*/ 544 h 652"/>
                  <a:gd name="T56" fmla="*/ 656 w 762"/>
                  <a:gd name="T57" fmla="*/ 544 h 652"/>
                  <a:gd name="T58" fmla="*/ 656 w 762"/>
                  <a:gd name="T59" fmla="*/ 444 h 652"/>
                  <a:gd name="T60" fmla="*/ 720 w 762"/>
                  <a:gd name="T61" fmla="*/ 444 h 652"/>
                  <a:gd name="T62" fmla="*/ 720 w 762"/>
                  <a:gd name="T63" fmla="*/ 544 h 6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62"/>
                  <a:gd name="T97" fmla="*/ 0 h 652"/>
                  <a:gd name="T98" fmla="*/ 762 w 762"/>
                  <a:gd name="T99" fmla="*/ 652 h 6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62" h="652">
                    <a:moveTo>
                      <a:pt x="134" y="360"/>
                    </a:moveTo>
                    <a:lnTo>
                      <a:pt x="102" y="0"/>
                    </a:lnTo>
                    <a:lnTo>
                      <a:pt x="24" y="8"/>
                    </a:lnTo>
                    <a:lnTo>
                      <a:pt x="0" y="652"/>
                    </a:lnTo>
                    <a:lnTo>
                      <a:pt x="762" y="652"/>
                    </a:lnTo>
                    <a:lnTo>
                      <a:pt x="762" y="360"/>
                    </a:lnTo>
                    <a:lnTo>
                      <a:pt x="134" y="360"/>
                    </a:lnTo>
                    <a:close/>
                    <a:moveTo>
                      <a:pt x="246" y="544"/>
                    </a:moveTo>
                    <a:lnTo>
                      <a:pt x="182" y="544"/>
                    </a:lnTo>
                    <a:lnTo>
                      <a:pt x="182" y="444"/>
                    </a:lnTo>
                    <a:lnTo>
                      <a:pt x="246" y="444"/>
                    </a:lnTo>
                    <a:lnTo>
                      <a:pt x="246" y="544"/>
                    </a:lnTo>
                    <a:close/>
                    <a:moveTo>
                      <a:pt x="366" y="544"/>
                    </a:moveTo>
                    <a:lnTo>
                      <a:pt x="300" y="544"/>
                    </a:lnTo>
                    <a:lnTo>
                      <a:pt x="300" y="444"/>
                    </a:lnTo>
                    <a:lnTo>
                      <a:pt x="366" y="444"/>
                    </a:lnTo>
                    <a:lnTo>
                      <a:pt x="366" y="544"/>
                    </a:lnTo>
                    <a:close/>
                    <a:moveTo>
                      <a:pt x="484" y="544"/>
                    </a:moveTo>
                    <a:lnTo>
                      <a:pt x="420" y="544"/>
                    </a:lnTo>
                    <a:lnTo>
                      <a:pt x="420" y="444"/>
                    </a:lnTo>
                    <a:lnTo>
                      <a:pt x="484" y="444"/>
                    </a:lnTo>
                    <a:lnTo>
                      <a:pt x="484" y="544"/>
                    </a:lnTo>
                    <a:close/>
                    <a:moveTo>
                      <a:pt x="602" y="544"/>
                    </a:moveTo>
                    <a:lnTo>
                      <a:pt x="538" y="544"/>
                    </a:lnTo>
                    <a:lnTo>
                      <a:pt x="538" y="444"/>
                    </a:lnTo>
                    <a:lnTo>
                      <a:pt x="602" y="444"/>
                    </a:lnTo>
                    <a:lnTo>
                      <a:pt x="602" y="544"/>
                    </a:lnTo>
                    <a:close/>
                    <a:moveTo>
                      <a:pt x="720" y="544"/>
                    </a:moveTo>
                    <a:lnTo>
                      <a:pt x="656" y="544"/>
                    </a:lnTo>
                    <a:lnTo>
                      <a:pt x="656" y="444"/>
                    </a:lnTo>
                    <a:lnTo>
                      <a:pt x="720" y="444"/>
                    </a:lnTo>
                    <a:lnTo>
                      <a:pt x="720" y="54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64008" tIns="32004" rIns="64008" bIns="32004"/>
              <a:lstStyle/>
              <a:p>
                <a:endParaRPr lang="en-US"/>
              </a:p>
            </p:txBody>
          </p:sp>
        </p:grpSp>
        <p:sp>
          <p:nvSpPr>
            <p:cNvPr id="179" name="Freeform 51"/>
            <p:cNvSpPr>
              <a:spLocks noEditPoints="1"/>
            </p:cNvSpPr>
            <p:nvPr/>
          </p:nvSpPr>
          <p:spPr bwMode="auto">
            <a:xfrm>
              <a:off x="7200726" y="2492896"/>
              <a:ext cx="395610" cy="503560"/>
            </a:xfrm>
            <a:custGeom>
              <a:avLst/>
              <a:gdLst>
                <a:gd name="T0" fmla="*/ 134 w 762"/>
                <a:gd name="T1" fmla="*/ 360 h 652"/>
                <a:gd name="T2" fmla="*/ 102 w 762"/>
                <a:gd name="T3" fmla="*/ 0 h 652"/>
                <a:gd name="T4" fmla="*/ 24 w 762"/>
                <a:gd name="T5" fmla="*/ 8 h 652"/>
                <a:gd name="T6" fmla="*/ 0 w 762"/>
                <a:gd name="T7" fmla="*/ 652 h 652"/>
                <a:gd name="T8" fmla="*/ 762 w 762"/>
                <a:gd name="T9" fmla="*/ 652 h 652"/>
                <a:gd name="T10" fmla="*/ 762 w 762"/>
                <a:gd name="T11" fmla="*/ 360 h 652"/>
                <a:gd name="T12" fmla="*/ 134 w 762"/>
                <a:gd name="T13" fmla="*/ 360 h 652"/>
                <a:gd name="T14" fmla="*/ 246 w 762"/>
                <a:gd name="T15" fmla="*/ 544 h 652"/>
                <a:gd name="T16" fmla="*/ 182 w 762"/>
                <a:gd name="T17" fmla="*/ 544 h 652"/>
                <a:gd name="T18" fmla="*/ 182 w 762"/>
                <a:gd name="T19" fmla="*/ 444 h 652"/>
                <a:gd name="T20" fmla="*/ 246 w 762"/>
                <a:gd name="T21" fmla="*/ 444 h 652"/>
                <a:gd name="T22" fmla="*/ 246 w 762"/>
                <a:gd name="T23" fmla="*/ 544 h 652"/>
                <a:gd name="T24" fmla="*/ 366 w 762"/>
                <a:gd name="T25" fmla="*/ 544 h 652"/>
                <a:gd name="T26" fmla="*/ 300 w 762"/>
                <a:gd name="T27" fmla="*/ 544 h 652"/>
                <a:gd name="T28" fmla="*/ 300 w 762"/>
                <a:gd name="T29" fmla="*/ 444 h 652"/>
                <a:gd name="T30" fmla="*/ 366 w 762"/>
                <a:gd name="T31" fmla="*/ 444 h 652"/>
                <a:gd name="T32" fmla="*/ 366 w 762"/>
                <a:gd name="T33" fmla="*/ 544 h 652"/>
                <a:gd name="T34" fmla="*/ 484 w 762"/>
                <a:gd name="T35" fmla="*/ 544 h 652"/>
                <a:gd name="T36" fmla="*/ 420 w 762"/>
                <a:gd name="T37" fmla="*/ 544 h 652"/>
                <a:gd name="T38" fmla="*/ 420 w 762"/>
                <a:gd name="T39" fmla="*/ 444 h 652"/>
                <a:gd name="T40" fmla="*/ 484 w 762"/>
                <a:gd name="T41" fmla="*/ 444 h 652"/>
                <a:gd name="T42" fmla="*/ 484 w 762"/>
                <a:gd name="T43" fmla="*/ 544 h 652"/>
                <a:gd name="T44" fmla="*/ 602 w 762"/>
                <a:gd name="T45" fmla="*/ 544 h 652"/>
                <a:gd name="T46" fmla="*/ 538 w 762"/>
                <a:gd name="T47" fmla="*/ 544 h 652"/>
                <a:gd name="T48" fmla="*/ 538 w 762"/>
                <a:gd name="T49" fmla="*/ 444 h 652"/>
                <a:gd name="T50" fmla="*/ 602 w 762"/>
                <a:gd name="T51" fmla="*/ 444 h 652"/>
                <a:gd name="T52" fmla="*/ 602 w 762"/>
                <a:gd name="T53" fmla="*/ 544 h 652"/>
                <a:gd name="T54" fmla="*/ 720 w 762"/>
                <a:gd name="T55" fmla="*/ 544 h 652"/>
                <a:gd name="T56" fmla="*/ 656 w 762"/>
                <a:gd name="T57" fmla="*/ 544 h 652"/>
                <a:gd name="T58" fmla="*/ 656 w 762"/>
                <a:gd name="T59" fmla="*/ 444 h 652"/>
                <a:gd name="T60" fmla="*/ 720 w 762"/>
                <a:gd name="T61" fmla="*/ 444 h 652"/>
                <a:gd name="T62" fmla="*/ 720 w 762"/>
                <a:gd name="T63" fmla="*/ 544 h 6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62"/>
                <a:gd name="T97" fmla="*/ 0 h 652"/>
                <a:gd name="T98" fmla="*/ 762 w 762"/>
                <a:gd name="T99" fmla="*/ 652 h 6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62" h="652">
                  <a:moveTo>
                    <a:pt x="134" y="360"/>
                  </a:moveTo>
                  <a:lnTo>
                    <a:pt x="102" y="0"/>
                  </a:lnTo>
                  <a:lnTo>
                    <a:pt x="24" y="8"/>
                  </a:lnTo>
                  <a:lnTo>
                    <a:pt x="0" y="652"/>
                  </a:lnTo>
                  <a:lnTo>
                    <a:pt x="762" y="652"/>
                  </a:lnTo>
                  <a:lnTo>
                    <a:pt x="762" y="360"/>
                  </a:lnTo>
                  <a:lnTo>
                    <a:pt x="134" y="360"/>
                  </a:lnTo>
                  <a:close/>
                  <a:moveTo>
                    <a:pt x="246" y="544"/>
                  </a:moveTo>
                  <a:lnTo>
                    <a:pt x="182" y="544"/>
                  </a:lnTo>
                  <a:lnTo>
                    <a:pt x="182" y="444"/>
                  </a:lnTo>
                  <a:lnTo>
                    <a:pt x="246" y="444"/>
                  </a:lnTo>
                  <a:lnTo>
                    <a:pt x="246" y="544"/>
                  </a:lnTo>
                  <a:close/>
                  <a:moveTo>
                    <a:pt x="366" y="544"/>
                  </a:moveTo>
                  <a:lnTo>
                    <a:pt x="300" y="544"/>
                  </a:lnTo>
                  <a:lnTo>
                    <a:pt x="300" y="444"/>
                  </a:lnTo>
                  <a:lnTo>
                    <a:pt x="366" y="444"/>
                  </a:lnTo>
                  <a:lnTo>
                    <a:pt x="366" y="544"/>
                  </a:lnTo>
                  <a:close/>
                  <a:moveTo>
                    <a:pt x="484" y="544"/>
                  </a:moveTo>
                  <a:lnTo>
                    <a:pt x="420" y="544"/>
                  </a:lnTo>
                  <a:lnTo>
                    <a:pt x="420" y="444"/>
                  </a:lnTo>
                  <a:lnTo>
                    <a:pt x="484" y="444"/>
                  </a:lnTo>
                  <a:lnTo>
                    <a:pt x="484" y="544"/>
                  </a:lnTo>
                  <a:close/>
                  <a:moveTo>
                    <a:pt x="602" y="544"/>
                  </a:moveTo>
                  <a:lnTo>
                    <a:pt x="538" y="544"/>
                  </a:lnTo>
                  <a:lnTo>
                    <a:pt x="538" y="444"/>
                  </a:lnTo>
                  <a:lnTo>
                    <a:pt x="602" y="444"/>
                  </a:lnTo>
                  <a:lnTo>
                    <a:pt x="602" y="544"/>
                  </a:lnTo>
                  <a:close/>
                  <a:moveTo>
                    <a:pt x="720" y="544"/>
                  </a:moveTo>
                  <a:lnTo>
                    <a:pt x="656" y="544"/>
                  </a:lnTo>
                  <a:lnTo>
                    <a:pt x="656" y="444"/>
                  </a:lnTo>
                  <a:lnTo>
                    <a:pt x="720" y="444"/>
                  </a:lnTo>
                  <a:lnTo>
                    <a:pt x="720" y="54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64008" tIns="32004" rIns="64008" bIns="32004"/>
            <a:lstStyle/>
            <a:p>
              <a:endParaRPr lang="en-US"/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6368906" y="4039904"/>
            <a:ext cx="232627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New Types?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Large </a:t>
            </a:r>
            <a:r>
              <a:rPr lang="en-US" dirty="0" err="1" smtClean="0"/>
              <a:t>vs</a:t>
            </a:r>
            <a:r>
              <a:rPr lang="en-US" dirty="0" smtClean="0"/>
              <a:t> small scale</a:t>
            </a:r>
          </a:p>
          <a:p>
            <a:r>
              <a:rPr lang="en-US" dirty="0" smtClean="0"/>
              <a:t>(e.g., HH production)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Access to trade</a:t>
            </a:r>
          </a:p>
          <a:p>
            <a:r>
              <a:rPr lang="en-US" dirty="0" smtClean="0"/>
              <a:t>Sub-region</a:t>
            </a:r>
          </a:p>
          <a:p>
            <a:r>
              <a:rPr lang="en-US" dirty="0" smtClean="0"/>
              <a:t>(e.g., Frontier)</a:t>
            </a:r>
            <a:br>
              <a:rPr lang="en-US" dirty="0" smtClean="0"/>
            </a:br>
            <a:endParaRPr lang="en-US" dirty="0" smtClean="0"/>
          </a:p>
        </p:txBody>
      </p:sp>
      <p:grpSp>
        <p:nvGrpSpPr>
          <p:cNvPr id="10" name="Group 183"/>
          <p:cNvGrpSpPr/>
          <p:nvPr/>
        </p:nvGrpSpPr>
        <p:grpSpPr>
          <a:xfrm>
            <a:off x="1219200" y="4082534"/>
            <a:ext cx="2656582" cy="1938258"/>
            <a:chOff x="1219200" y="4082534"/>
            <a:chExt cx="2656582" cy="1938258"/>
          </a:xfrm>
        </p:grpSpPr>
        <p:grpSp>
          <p:nvGrpSpPr>
            <p:cNvPr id="11" name="Group 155"/>
            <p:cNvGrpSpPr/>
            <p:nvPr/>
          </p:nvGrpSpPr>
          <p:grpSpPr>
            <a:xfrm>
              <a:off x="1331640" y="4581128"/>
              <a:ext cx="1691754" cy="1439664"/>
              <a:chOff x="5112494" y="4221584"/>
              <a:chExt cx="1691754" cy="1439664"/>
            </a:xfrm>
          </p:grpSpPr>
          <p:sp>
            <p:nvSpPr>
              <p:cNvPr id="152" name="Freeform 51"/>
              <p:cNvSpPr>
                <a:spLocks noEditPoints="1"/>
              </p:cNvSpPr>
              <p:nvPr/>
            </p:nvSpPr>
            <p:spPr bwMode="auto">
              <a:xfrm>
                <a:off x="5112494" y="4221584"/>
                <a:ext cx="539626" cy="575568"/>
              </a:xfrm>
              <a:custGeom>
                <a:avLst/>
                <a:gdLst>
                  <a:gd name="T0" fmla="*/ 134 w 762"/>
                  <a:gd name="T1" fmla="*/ 360 h 652"/>
                  <a:gd name="T2" fmla="*/ 102 w 762"/>
                  <a:gd name="T3" fmla="*/ 0 h 652"/>
                  <a:gd name="T4" fmla="*/ 24 w 762"/>
                  <a:gd name="T5" fmla="*/ 8 h 652"/>
                  <a:gd name="T6" fmla="*/ 0 w 762"/>
                  <a:gd name="T7" fmla="*/ 652 h 652"/>
                  <a:gd name="T8" fmla="*/ 762 w 762"/>
                  <a:gd name="T9" fmla="*/ 652 h 652"/>
                  <a:gd name="T10" fmla="*/ 762 w 762"/>
                  <a:gd name="T11" fmla="*/ 360 h 652"/>
                  <a:gd name="T12" fmla="*/ 134 w 762"/>
                  <a:gd name="T13" fmla="*/ 360 h 652"/>
                  <a:gd name="T14" fmla="*/ 246 w 762"/>
                  <a:gd name="T15" fmla="*/ 544 h 652"/>
                  <a:gd name="T16" fmla="*/ 182 w 762"/>
                  <a:gd name="T17" fmla="*/ 544 h 652"/>
                  <a:gd name="T18" fmla="*/ 182 w 762"/>
                  <a:gd name="T19" fmla="*/ 444 h 652"/>
                  <a:gd name="T20" fmla="*/ 246 w 762"/>
                  <a:gd name="T21" fmla="*/ 444 h 652"/>
                  <a:gd name="T22" fmla="*/ 246 w 762"/>
                  <a:gd name="T23" fmla="*/ 544 h 652"/>
                  <a:gd name="T24" fmla="*/ 366 w 762"/>
                  <a:gd name="T25" fmla="*/ 544 h 652"/>
                  <a:gd name="T26" fmla="*/ 300 w 762"/>
                  <a:gd name="T27" fmla="*/ 544 h 652"/>
                  <a:gd name="T28" fmla="*/ 300 w 762"/>
                  <a:gd name="T29" fmla="*/ 444 h 652"/>
                  <a:gd name="T30" fmla="*/ 366 w 762"/>
                  <a:gd name="T31" fmla="*/ 444 h 652"/>
                  <a:gd name="T32" fmla="*/ 366 w 762"/>
                  <a:gd name="T33" fmla="*/ 544 h 652"/>
                  <a:gd name="T34" fmla="*/ 484 w 762"/>
                  <a:gd name="T35" fmla="*/ 544 h 652"/>
                  <a:gd name="T36" fmla="*/ 420 w 762"/>
                  <a:gd name="T37" fmla="*/ 544 h 652"/>
                  <a:gd name="T38" fmla="*/ 420 w 762"/>
                  <a:gd name="T39" fmla="*/ 444 h 652"/>
                  <a:gd name="T40" fmla="*/ 484 w 762"/>
                  <a:gd name="T41" fmla="*/ 444 h 652"/>
                  <a:gd name="T42" fmla="*/ 484 w 762"/>
                  <a:gd name="T43" fmla="*/ 544 h 652"/>
                  <a:gd name="T44" fmla="*/ 602 w 762"/>
                  <a:gd name="T45" fmla="*/ 544 h 652"/>
                  <a:gd name="T46" fmla="*/ 538 w 762"/>
                  <a:gd name="T47" fmla="*/ 544 h 652"/>
                  <a:gd name="T48" fmla="*/ 538 w 762"/>
                  <a:gd name="T49" fmla="*/ 444 h 652"/>
                  <a:gd name="T50" fmla="*/ 602 w 762"/>
                  <a:gd name="T51" fmla="*/ 444 h 652"/>
                  <a:gd name="T52" fmla="*/ 602 w 762"/>
                  <a:gd name="T53" fmla="*/ 544 h 652"/>
                  <a:gd name="T54" fmla="*/ 720 w 762"/>
                  <a:gd name="T55" fmla="*/ 544 h 652"/>
                  <a:gd name="T56" fmla="*/ 656 w 762"/>
                  <a:gd name="T57" fmla="*/ 544 h 652"/>
                  <a:gd name="T58" fmla="*/ 656 w 762"/>
                  <a:gd name="T59" fmla="*/ 444 h 652"/>
                  <a:gd name="T60" fmla="*/ 720 w 762"/>
                  <a:gd name="T61" fmla="*/ 444 h 652"/>
                  <a:gd name="T62" fmla="*/ 720 w 762"/>
                  <a:gd name="T63" fmla="*/ 544 h 6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62"/>
                  <a:gd name="T97" fmla="*/ 0 h 652"/>
                  <a:gd name="T98" fmla="*/ 762 w 762"/>
                  <a:gd name="T99" fmla="*/ 652 h 6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62" h="652">
                    <a:moveTo>
                      <a:pt x="134" y="360"/>
                    </a:moveTo>
                    <a:lnTo>
                      <a:pt x="102" y="0"/>
                    </a:lnTo>
                    <a:lnTo>
                      <a:pt x="24" y="8"/>
                    </a:lnTo>
                    <a:lnTo>
                      <a:pt x="0" y="652"/>
                    </a:lnTo>
                    <a:lnTo>
                      <a:pt x="762" y="652"/>
                    </a:lnTo>
                    <a:lnTo>
                      <a:pt x="762" y="360"/>
                    </a:lnTo>
                    <a:lnTo>
                      <a:pt x="134" y="360"/>
                    </a:lnTo>
                    <a:close/>
                    <a:moveTo>
                      <a:pt x="246" y="544"/>
                    </a:moveTo>
                    <a:lnTo>
                      <a:pt x="182" y="544"/>
                    </a:lnTo>
                    <a:lnTo>
                      <a:pt x="182" y="444"/>
                    </a:lnTo>
                    <a:lnTo>
                      <a:pt x="246" y="444"/>
                    </a:lnTo>
                    <a:lnTo>
                      <a:pt x="246" y="544"/>
                    </a:lnTo>
                    <a:close/>
                    <a:moveTo>
                      <a:pt x="366" y="544"/>
                    </a:moveTo>
                    <a:lnTo>
                      <a:pt x="300" y="544"/>
                    </a:lnTo>
                    <a:lnTo>
                      <a:pt x="300" y="444"/>
                    </a:lnTo>
                    <a:lnTo>
                      <a:pt x="366" y="444"/>
                    </a:lnTo>
                    <a:lnTo>
                      <a:pt x="366" y="544"/>
                    </a:lnTo>
                    <a:close/>
                    <a:moveTo>
                      <a:pt x="484" y="544"/>
                    </a:moveTo>
                    <a:lnTo>
                      <a:pt x="420" y="544"/>
                    </a:lnTo>
                    <a:lnTo>
                      <a:pt x="420" y="444"/>
                    </a:lnTo>
                    <a:lnTo>
                      <a:pt x="484" y="444"/>
                    </a:lnTo>
                    <a:lnTo>
                      <a:pt x="484" y="544"/>
                    </a:lnTo>
                    <a:close/>
                    <a:moveTo>
                      <a:pt x="602" y="544"/>
                    </a:moveTo>
                    <a:lnTo>
                      <a:pt x="538" y="544"/>
                    </a:lnTo>
                    <a:lnTo>
                      <a:pt x="538" y="444"/>
                    </a:lnTo>
                    <a:lnTo>
                      <a:pt x="602" y="444"/>
                    </a:lnTo>
                    <a:lnTo>
                      <a:pt x="602" y="544"/>
                    </a:lnTo>
                    <a:close/>
                    <a:moveTo>
                      <a:pt x="720" y="544"/>
                    </a:moveTo>
                    <a:lnTo>
                      <a:pt x="656" y="544"/>
                    </a:lnTo>
                    <a:lnTo>
                      <a:pt x="656" y="444"/>
                    </a:lnTo>
                    <a:lnTo>
                      <a:pt x="720" y="444"/>
                    </a:lnTo>
                    <a:lnTo>
                      <a:pt x="720" y="54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64008" tIns="32004" rIns="64008" bIns="32004"/>
              <a:lstStyle/>
              <a:p>
                <a:endParaRPr lang="en-US"/>
              </a:p>
            </p:txBody>
          </p:sp>
          <p:sp>
            <p:nvSpPr>
              <p:cNvPr id="153" name="Freeform 51"/>
              <p:cNvSpPr>
                <a:spLocks noEditPoints="1"/>
              </p:cNvSpPr>
              <p:nvPr/>
            </p:nvSpPr>
            <p:spPr bwMode="auto">
              <a:xfrm>
                <a:off x="5688558" y="4653632"/>
                <a:ext cx="539626" cy="575568"/>
              </a:xfrm>
              <a:custGeom>
                <a:avLst/>
                <a:gdLst>
                  <a:gd name="T0" fmla="*/ 134 w 762"/>
                  <a:gd name="T1" fmla="*/ 360 h 652"/>
                  <a:gd name="T2" fmla="*/ 102 w 762"/>
                  <a:gd name="T3" fmla="*/ 0 h 652"/>
                  <a:gd name="T4" fmla="*/ 24 w 762"/>
                  <a:gd name="T5" fmla="*/ 8 h 652"/>
                  <a:gd name="T6" fmla="*/ 0 w 762"/>
                  <a:gd name="T7" fmla="*/ 652 h 652"/>
                  <a:gd name="T8" fmla="*/ 762 w 762"/>
                  <a:gd name="T9" fmla="*/ 652 h 652"/>
                  <a:gd name="T10" fmla="*/ 762 w 762"/>
                  <a:gd name="T11" fmla="*/ 360 h 652"/>
                  <a:gd name="T12" fmla="*/ 134 w 762"/>
                  <a:gd name="T13" fmla="*/ 360 h 652"/>
                  <a:gd name="T14" fmla="*/ 246 w 762"/>
                  <a:gd name="T15" fmla="*/ 544 h 652"/>
                  <a:gd name="T16" fmla="*/ 182 w 762"/>
                  <a:gd name="T17" fmla="*/ 544 h 652"/>
                  <a:gd name="T18" fmla="*/ 182 w 762"/>
                  <a:gd name="T19" fmla="*/ 444 h 652"/>
                  <a:gd name="T20" fmla="*/ 246 w 762"/>
                  <a:gd name="T21" fmla="*/ 444 h 652"/>
                  <a:gd name="T22" fmla="*/ 246 w 762"/>
                  <a:gd name="T23" fmla="*/ 544 h 652"/>
                  <a:gd name="T24" fmla="*/ 366 w 762"/>
                  <a:gd name="T25" fmla="*/ 544 h 652"/>
                  <a:gd name="T26" fmla="*/ 300 w 762"/>
                  <a:gd name="T27" fmla="*/ 544 h 652"/>
                  <a:gd name="T28" fmla="*/ 300 w 762"/>
                  <a:gd name="T29" fmla="*/ 444 h 652"/>
                  <a:gd name="T30" fmla="*/ 366 w 762"/>
                  <a:gd name="T31" fmla="*/ 444 h 652"/>
                  <a:gd name="T32" fmla="*/ 366 w 762"/>
                  <a:gd name="T33" fmla="*/ 544 h 652"/>
                  <a:gd name="T34" fmla="*/ 484 w 762"/>
                  <a:gd name="T35" fmla="*/ 544 h 652"/>
                  <a:gd name="T36" fmla="*/ 420 w 762"/>
                  <a:gd name="T37" fmla="*/ 544 h 652"/>
                  <a:gd name="T38" fmla="*/ 420 w 762"/>
                  <a:gd name="T39" fmla="*/ 444 h 652"/>
                  <a:gd name="T40" fmla="*/ 484 w 762"/>
                  <a:gd name="T41" fmla="*/ 444 h 652"/>
                  <a:gd name="T42" fmla="*/ 484 w 762"/>
                  <a:gd name="T43" fmla="*/ 544 h 652"/>
                  <a:gd name="T44" fmla="*/ 602 w 762"/>
                  <a:gd name="T45" fmla="*/ 544 h 652"/>
                  <a:gd name="T46" fmla="*/ 538 w 762"/>
                  <a:gd name="T47" fmla="*/ 544 h 652"/>
                  <a:gd name="T48" fmla="*/ 538 w 762"/>
                  <a:gd name="T49" fmla="*/ 444 h 652"/>
                  <a:gd name="T50" fmla="*/ 602 w 762"/>
                  <a:gd name="T51" fmla="*/ 444 h 652"/>
                  <a:gd name="T52" fmla="*/ 602 w 762"/>
                  <a:gd name="T53" fmla="*/ 544 h 652"/>
                  <a:gd name="T54" fmla="*/ 720 w 762"/>
                  <a:gd name="T55" fmla="*/ 544 h 652"/>
                  <a:gd name="T56" fmla="*/ 656 w 762"/>
                  <a:gd name="T57" fmla="*/ 544 h 652"/>
                  <a:gd name="T58" fmla="*/ 656 w 762"/>
                  <a:gd name="T59" fmla="*/ 444 h 652"/>
                  <a:gd name="T60" fmla="*/ 720 w 762"/>
                  <a:gd name="T61" fmla="*/ 444 h 652"/>
                  <a:gd name="T62" fmla="*/ 720 w 762"/>
                  <a:gd name="T63" fmla="*/ 544 h 6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62"/>
                  <a:gd name="T97" fmla="*/ 0 h 652"/>
                  <a:gd name="T98" fmla="*/ 762 w 762"/>
                  <a:gd name="T99" fmla="*/ 652 h 6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62" h="652">
                    <a:moveTo>
                      <a:pt x="134" y="360"/>
                    </a:moveTo>
                    <a:lnTo>
                      <a:pt x="102" y="0"/>
                    </a:lnTo>
                    <a:lnTo>
                      <a:pt x="24" y="8"/>
                    </a:lnTo>
                    <a:lnTo>
                      <a:pt x="0" y="652"/>
                    </a:lnTo>
                    <a:lnTo>
                      <a:pt x="762" y="652"/>
                    </a:lnTo>
                    <a:lnTo>
                      <a:pt x="762" y="360"/>
                    </a:lnTo>
                    <a:lnTo>
                      <a:pt x="134" y="360"/>
                    </a:lnTo>
                    <a:close/>
                    <a:moveTo>
                      <a:pt x="246" y="544"/>
                    </a:moveTo>
                    <a:lnTo>
                      <a:pt x="182" y="544"/>
                    </a:lnTo>
                    <a:lnTo>
                      <a:pt x="182" y="444"/>
                    </a:lnTo>
                    <a:lnTo>
                      <a:pt x="246" y="444"/>
                    </a:lnTo>
                    <a:lnTo>
                      <a:pt x="246" y="544"/>
                    </a:lnTo>
                    <a:close/>
                    <a:moveTo>
                      <a:pt x="366" y="544"/>
                    </a:moveTo>
                    <a:lnTo>
                      <a:pt x="300" y="544"/>
                    </a:lnTo>
                    <a:lnTo>
                      <a:pt x="300" y="444"/>
                    </a:lnTo>
                    <a:lnTo>
                      <a:pt x="366" y="444"/>
                    </a:lnTo>
                    <a:lnTo>
                      <a:pt x="366" y="544"/>
                    </a:lnTo>
                    <a:close/>
                    <a:moveTo>
                      <a:pt x="484" y="544"/>
                    </a:moveTo>
                    <a:lnTo>
                      <a:pt x="420" y="544"/>
                    </a:lnTo>
                    <a:lnTo>
                      <a:pt x="420" y="444"/>
                    </a:lnTo>
                    <a:lnTo>
                      <a:pt x="484" y="444"/>
                    </a:lnTo>
                    <a:lnTo>
                      <a:pt x="484" y="544"/>
                    </a:lnTo>
                    <a:close/>
                    <a:moveTo>
                      <a:pt x="602" y="544"/>
                    </a:moveTo>
                    <a:lnTo>
                      <a:pt x="538" y="544"/>
                    </a:lnTo>
                    <a:lnTo>
                      <a:pt x="538" y="444"/>
                    </a:lnTo>
                    <a:lnTo>
                      <a:pt x="602" y="444"/>
                    </a:lnTo>
                    <a:lnTo>
                      <a:pt x="602" y="544"/>
                    </a:lnTo>
                    <a:close/>
                    <a:moveTo>
                      <a:pt x="720" y="544"/>
                    </a:moveTo>
                    <a:lnTo>
                      <a:pt x="656" y="544"/>
                    </a:lnTo>
                    <a:lnTo>
                      <a:pt x="656" y="444"/>
                    </a:lnTo>
                    <a:lnTo>
                      <a:pt x="720" y="444"/>
                    </a:lnTo>
                    <a:lnTo>
                      <a:pt x="720" y="54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64008" tIns="32004" rIns="64008" bIns="32004"/>
              <a:lstStyle/>
              <a:p>
                <a:endParaRPr lang="en-US"/>
              </a:p>
            </p:txBody>
          </p:sp>
          <p:sp>
            <p:nvSpPr>
              <p:cNvPr id="154" name="Freeform 51"/>
              <p:cNvSpPr>
                <a:spLocks noEditPoints="1"/>
              </p:cNvSpPr>
              <p:nvPr/>
            </p:nvSpPr>
            <p:spPr bwMode="auto">
              <a:xfrm>
                <a:off x="6264622" y="5085680"/>
                <a:ext cx="539626" cy="575568"/>
              </a:xfrm>
              <a:custGeom>
                <a:avLst/>
                <a:gdLst>
                  <a:gd name="T0" fmla="*/ 134 w 762"/>
                  <a:gd name="T1" fmla="*/ 360 h 652"/>
                  <a:gd name="T2" fmla="*/ 102 w 762"/>
                  <a:gd name="T3" fmla="*/ 0 h 652"/>
                  <a:gd name="T4" fmla="*/ 24 w 762"/>
                  <a:gd name="T5" fmla="*/ 8 h 652"/>
                  <a:gd name="T6" fmla="*/ 0 w 762"/>
                  <a:gd name="T7" fmla="*/ 652 h 652"/>
                  <a:gd name="T8" fmla="*/ 762 w 762"/>
                  <a:gd name="T9" fmla="*/ 652 h 652"/>
                  <a:gd name="T10" fmla="*/ 762 w 762"/>
                  <a:gd name="T11" fmla="*/ 360 h 652"/>
                  <a:gd name="T12" fmla="*/ 134 w 762"/>
                  <a:gd name="T13" fmla="*/ 360 h 652"/>
                  <a:gd name="T14" fmla="*/ 246 w 762"/>
                  <a:gd name="T15" fmla="*/ 544 h 652"/>
                  <a:gd name="T16" fmla="*/ 182 w 762"/>
                  <a:gd name="T17" fmla="*/ 544 h 652"/>
                  <a:gd name="T18" fmla="*/ 182 w 762"/>
                  <a:gd name="T19" fmla="*/ 444 h 652"/>
                  <a:gd name="T20" fmla="*/ 246 w 762"/>
                  <a:gd name="T21" fmla="*/ 444 h 652"/>
                  <a:gd name="T22" fmla="*/ 246 w 762"/>
                  <a:gd name="T23" fmla="*/ 544 h 652"/>
                  <a:gd name="T24" fmla="*/ 366 w 762"/>
                  <a:gd name="T25" fmla="*/ 544 h 652"/>
                  <a:gd name="T26" fmla="*/ 300 w 762"/>
                  <a:gd name="T27" fmla="*/ 544 h 652"/>
                  <a:gd name="T28" fmla="*/ 300 w 762"/>
                  <a:gd name="T29" fmla="*/ 444 h 652"/>
                  <a:gd name="T30" fmla="*/ 366 w 762"/>
                  <a:gd name="T31" fmla="*/ 444 h 652"/>
                  <a:gd name="T32" fmla="*/ 366 w 762"/>
                  <a:gd name="T33" fmla="*/ 544 h 652"/>
                  <a:gd name="T34" fmla="*/ 484 w 762"/>
                  <a:gd name="T35" fmla="*/ 544 h 652"/>
                  <a:gd name="T36" fmla="*/ 420 w 762"/>
                  <a:gd name="T37" fmla="*/ 544 h 652"/>
                  <a:gd name="T38" fmla="*/ 420 w 762"/>
                  <a:gd name="T39" fmla="*/ 444 h 652"/>
                  <a:gd name="T40" fmla="*/ 484 w 762"/>
                  <a:gd name="T41" fmla="*/ 444 h 652"/>
                  <a:gd name="T42" fmla="*/ 484 w 762"/>
                  <a:gd name="T43" fmla="*/ 544 h 652"/>
                  <a:gd name="T44" fmla="*/ 602 w 762"/>
                  <a:gd name="T45" fmla="*/ 544 h 652"/>
                  <a:gd name="T46" fmla="*/ 538 w 762"/>
                  <a:gd name="T47" fmla="*/ 544 h 652"/>
                  <a:gd name="T48" fmla="*/ 538 w 762"/>
                  <a:gd name="T49" fmla="*/ 444 h 652"/>
                  <a:gd name="T50" fmla="*/ 602 w 762"/>
                  <a:gd name="T51" fmla="*/ 444 h 652"/>
                  <a:gd name="T52" fmla="*/ 602 w 762"/>
                  <a:gd name="T53" fmla="*/ 544 h 652"/>
                  <a:gd name="T54" fmla="*/ 720 w 762"/>
                  <a:gd name="T55" fmla="*/ 544 h 652"/>
                  <a:gd name="T56" fmla="*/ 656 w 762"/>
                  <a:gd name="T57" fmla="*/ 544 h 652"/>
                  <a:gd name="T58" fmla="*/ 656 w 762"/>
                  <a:gd name="T59" fmla="*/ 444 h 652"/>
                  <a:gd name="T60" fmla="*/ 720 w 762"/>
                  <a:gd name="T61" fmla="*/ 444 h 652"/>
                  <a:gd name="T62" fmla="*/ 720 w 762"/>
                  <a:gd name="T63" fmla="*/ 544 h 6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62"/>
                  <a:gd name="T97" fmla="*/ 0 h 652"/>
                  <a:gd name="T98" fmla="*/ 762 w 762"/>
                  <a:gd name="T99" fmla="*/ 652 h 6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62" h="652">
                    <a:moveTo>
                      <a:pt x="134" y="360"/>
                    </a:moveTo>
                    <a:lnTo>
                      <a:pt x="102" y="0"/>
                    </a:lnTo>
                    <a:lnTo>
                      <a:pt x="24" y="8"/>
                    </a:lnTo>
                    <a:lnTo>
                      <a:pt x="0" y="652"/>
                    </a:lnTo>
                    <a:lnTo>
                      <a:pt x="762" y="652"/>
                    </a:lnTo>
                    <a:lnTo>
                      <a:pt x="762" y="360"/>
                    </a:lnTo>
                    <a:lnTo>
                      <a:pt x="134" y="360"/>
                    </a:lnTo>
                    <a:close/>
                    <a:moveTo>
                      <a:pt x="246" y="544"/>
                    </a:moveTo>
                    <a:lnTo>
                      <a:pt x="182" y="544"/>
                    </a:lnTo>
                    <a:lnTo>
                      <a:pt x="182" y="444"/>
                    </a:lnTo>
                    <a:lnTo>
                      <a:pt x="246" y="444"/>
                    </a:lnTo>
                    <a:lnTo>
                      <a:pt x="246" y="544"/>
                    </a:lnTo>
                    <a:close/>
                    <a:moveTo>
                      <a:pt x="366" y="544"/>
                    </a:moveTo>
                    <a:lnTo>
                      <a:pt x="300" y="544"/>
                    </a:lnTo>
                    <a:lnTo>
                      <a:pt x="300" y="444"/>
                    </a:lnTo>
                    <a:lnTo>
                      <a:pt x="366" y="444"/>
                    </a:lnTo>
                    <a:lnTo>
                      <a:pt x="366" y="544"/>
                    </a:lnTo>
                    <a:close/>
                    <a:moveTo>
                      <a:pt x="484" y="544"/>
                    </a:moveTo>
                    <a:lnTo>
                      <a:pt x="420" y="544"/>
                    </a:lnTo>
                    <a:lnTo>
                      <a:pt x="420" y="444"/>
                    </a:lnTo>
                    <a:lnTo>
                      <a:pt x="484" y="444"/>
                    </a:lnTo>
                    <a:lnTo>
                      <a:pt x="484" y="544"/>
                    </a:lnTo>
                    <a:close/>
                    <a:moveTo>
                      <a:pt x="602" y="544"/>
                    </a:moveTo>
                    <a:lnTo>
                      <a:pt x="538" y="544"/>
                    </a:lnTo>
                    <a:lnTo>
                      <a:pt x="538" y="444"/>
                    </a:lnTo>
                    <a:lnTo>
                      <a:pt x="602" y="444"/>
                    </a:lnTo>
                    <a:lnTo>
                      <a:pt x="602" y="544"/>
                    </a:lnTo>
                    <a:close/>
                    <a:moveTo>
                      <a:pt x="720" y="544"/>
                    </a:moveTo>
                    <a:lnTo>
                      <a:pt x="656" y="544"/>
                    </a:lnTo>
                    <a:lnTo>
                      <a:pt x="656" y="444"/>
                    </a:lnTo>
                    <a:lnTo>
                      <a:pt x="720" y="444"/>
                    </a:lnTo>
                    <a:lnTo>
                      <a:pt x="720" y="54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64008" tIns="32004" rIns="64008" bIns="32004"/>
              <a:lstStyle/>
              <a:p>
                <a:endParaRPr lang="en-US"/>
              </a:p>
            </p:txBody>
          </p:sp>
        </p:grpSp>
        <p:grpSp>
          <p:nvGrpSpPr>
            <p:cNvPr id="12" name="Group 182"/>
            <p:cNvGrpSpPr/>
            <p:nvPr/>
          </p:nvGrpSpPr>
          <p:grpSpPr>
            <a:xfrm>
              <a:off x="1219200" y="4082534"/>
              <a:ext cx="2656582" cy="1002650"/>
              <a:chOff x="1219200" y="4082534"/>
              <a:chExt cx="2656582" cy="1002650"/>
            </a:xfrm>
          </p:grpSpPr>
          <p:sp>
            <p:nvSpPr>
              <p:cNvPr id="169" name="TextBox 168"/>
              <p:cNvSpPr txBox="1"/>
              <p:nvPr/>
            </p:nvSpPr>
            <p:spPr>
              <a:xfrm>
                <a:off x="1219200" y="4082534"/>
                <a:ext cx="25786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u="sng" dirty="0" smtClean="0"/>
                  <a:t>Characteristics by Type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689924" y="4425806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Product, </a:t>
                </a:r>
                <a:endParaRPr lang="en-US" dirty="0"/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2182113" y="4715852"/>
                <a:ext cx="16936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Technology, …</a:t>
                </a:r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8024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33" grpId="0" animBg="1"/>
      <p:bldP spid="34" grpId="0" animBg="1"/>
      <p:bldP spid="125" grpId="0"/>
      <p:bldP spid="18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Coupling human and natural systems in IAMs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1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124" b="14645"/>
          <a:stretch/>
        </p:blipFill>
        <p:spPr bwMode="auto">
          <a:xfrm>
            <a:off x="181834" y="1412776"/>
            <a:ext cx="6336704" cy="4716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18538" y="6485818"/>
            <a:ext cx="2625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dirty="0" smtClean="0"/>
              <a:t>an </a:t>
            </a:r>
            <a:r>
              <a:rPr lang="en-US" dirty="0" err="1" smtClean="0"/>
              <a:t>Vuuren</a:t>
            </a:r>
            <a:r>
              <a:rPr lang="en-US" dirty="0" smtClean="0"/>
              <a:t> et al., 2012.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 to coupling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08304" y="1516142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Examples</a:t>
            </a:r>
            <a:endParaRPr lang="en-US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6991429" y="1995194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THESIS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8264" y="3165942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Climate model emulation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0053" y="436510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Urban, ag </a:t>
            </a:r>
            <a:r>
              <a:rPr lang="en-US" dirty="0" err="1" smtClean="0"/>
              <a:t>mgmt</a:t>
            </a:r>
            <a:r>
              <a:rPr lang="en-US" dirty="0" smtClean="0"/>
              <a:t> in ESMs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88514" y="5445224"/>
            <a:ext cx="1697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IMAGE-CNRM</a:t>
            </a:r>
          </a:p>
          <a:p>
            <a:r>
              <a:rPr lang="en-US" dirty="0" smtClean="0"/>
              <a:t>GCAM-CESM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51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GCAM-CESM (</a:t>
            </a:r>
            <a:r>
              <a:rPr lang="en-US" dirty="0" err="1" smtClean="0"/>
              <a:t>iESM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7" y="1484784"/>
            <a:ext cx="7286625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69507" y="64486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Collins et al., 2015.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7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iESM</a:t>
            </a:r>
            <a:r>
              <a:rPr lang="en-US" dirty="0" smtClean="0"/>
              <a:t> result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425" y="1916832"/>
            <a:ext cx="5457825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69507" y="6448600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Jones et al., 2015.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31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5268"/>
            <a:ext cx="6696744" cy="658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201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738116"/>
              </p:ext>
            </p:extLst>
          </p:nvPr>
        </p:nvGraphicFramePr>
        <p:xfrm>
          <a:off x="337039" y="1752600"/>
          <a:ext cx="8484578" cy="3635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0038"/>
                <a:gridCol w="1708635"/>
                <a:gridCol w="1708635"/>
                <a:gridCol w="1708635"/>
                <a:gridCol w="1708635"/>
              </a:tblGrid>
              <a:tr h="9326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Spatial</a:t>
                      </a:r>
                      <a:br>
                        <a:rPr lang="en-US" sz="2400" dirty="0">
                          <a:effectLst/>
                        </a:rPr>
                      </a:br>
                      <a:r>
                        <a:rPr lang="en-US" sz="2400" dirty="0">
                          <a:effectLst/>
                        </a:rPr>
                        <a:t>Distribution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Properties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IAM Consistency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Impact Assessment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/>
                    </a:solidFill>
                  </a:tcPr>
                </a:tc>
              </a:tr>
              <a:tr h="6756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Population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Spatial population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Population</a:t>
                      </a:r>
                      <a:r>
                        <a:rPr lang="en-US" sz="17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characteristics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756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Urban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</a:rPr>
                        <a:t>Spatial urban land cover</a:t>
                      </a:r>
                      <a:r>
                        <a:rPr lang="en-US" sz="1700" dirty="0">
                          <a:effectLst/>
                        </a:rPr>
                        <a:t> 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</a:rPr>
                        <a:t>Building</a:t>
                      </a:r>
                      <a:r>
                        <a:rPr lang="en-US" sz="1700" baseline="0" dirty="0" smtClean="0">
                          <a:effectLst/>
                        </a:rPr>
                        <a:t> properties</a:t>
                      </a:r>
                      <a:r>
                        <a:rPr lang="en-US" sz="1700" dirty="0">
                          <a:effectLst/>
                        </a:rPr>
                        <a:t> 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</a:rPr>
                        <a:t>Building</a:t>
                      </a:r>
                      <a:r>
                        <a:rPr lang="en-US" sz="1700" baseline="0" dirty="0" smtClean="0">
                          <a:effectLst/>
                        </a:rPr>
                        <a:t> </a:t>
                      </a:r>
                      <a:r>
                        <a:rPr lang="en-US" sz="1700" dirty="0" smtClean="0">
                          <a:effectLst/>
                        </a:rPr>
                        <a:t>energy use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Heat</a:t>
                      </a:r>
                      <a:r>
                        <a:rPr lang="en-US" sz="17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wave exposure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756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Agriculture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 </a:t>
                      </a:r>
                      <a:r>
                        <a:rPr lang="en-US" sz="1700" dirty="0" smtClean="0">
                          <a:effectLst/>
                        </a:rPr>
                        <a:t>Spatial ag land use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</a:rPr>
                        <a:t>Crop type and management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Crop</a:t>
                      </a:r>
                      <a:r>
                        <a:rPr lang="en-US" sz="17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yield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 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756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Forest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</a:rPr>
                        <a:t>Spatial forestry</a:t>
                      </a:r>
                      <a:r>
                        <a:rPr lang="en-US" sz="1700" baseline="0" dirty="0" smtClean="0">
                          <a:effectLst/>
                        </a:rPr>
                        <a:t> </a:t>
                      </a:r>
                      <a:r>
                        <a:rPr lang="en-US" sz="1700" dirty="0" smtClean="0">
                          <a:effectLst/>
                        </a:rPr>
                        <a:t>land use</a:t>
                      </a:r>
                      <a:r>
                        <a:rPr lang="en-US" sz="1700" dirty="0">
                          <a:effectLst/>
                        </a:rPr>
                        <a:t> 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</a:rPr>
                        <a:t>Forest type and management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</a:rPr>
                        <a:t>Forest yield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 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THESIS 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79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4557" y="1198995"/>
            <a:ext cx="43588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Impacts, 2061-2080, RCP8.5, SSP5</a:t>
            </a:r>
          </a:p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Nine world regions</a:t>
            </a:r>
            <a:endParaRPr lang="en-US" sz="2000" b="1" dirty="0"/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16" y="1428411"/>
            <a:ext cx="3600400" cy="136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219361" y="998940"/>
            <a:ext cx="2245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CLM Crop Modeling</a:t>
            </a:r>
            <a:endParaRPr lang="en-US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2476236" y="2862808"/>
            <a:ext cx="13962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Levis et al., 2016</a:t>
            </a:r>
            <a:endParaRPr lang="en-US" sz="1400" dirty="0"/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1" y="3575245"/>
            <a:ext cx="3456384" cy="237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207452" y="3195029"/>
            <a:ext cx="39085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iPETS</a:t>
            </a:r>
            <a:r>
              <a:rPr lang="en-US" sz="2000" dirty="0" smtClean="0"/>
              <a:t> Integrated Assessment Model</a:t>
            </a:r>
            <a:endParaRPr lang="en-US" sz="2000" dirty="0"/>
          </a:p>
        </p:txBody>
      </p:sp>
      <p:sp>
        <p:nvSpPr>
          <p:cNvPr id="41" name="TextBox 40"/>
          <p:cNvSpPr txBox="1"/>
          <p:nvPr/>
        </p:nvSpPr>
        <p:spPr>
          <a:xfrm>
            <a:off x="2458011" y="5951658"/>
            <a:ext cx="1537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Ren et al., </a:t>
            </a:r>
            <a:r>
              <a:rPr lang="en-US" sz="1400" dirty="0" err="1" smtClean="0"/>
              <a:t>subm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42" name="Freeform 41"/>
          <p:cNvSpPr/>
          <p:nvPr/>
        </p:nvSpPr>
        <p:spPr>
          <a:xfrm>
            <a:off x="3926634" y="3393694"/>
            <a:ext cx="791308" cy="615462"/>
          </a:xfrm>
          <a:custGeom>
            <a:avLst/>
            <a:gdLst>
              <a:gd name="connsiteX0" fmla="*/ 0 w 791308"/>
              <a:gd name="connsiteY0" fmla="*/ 615462 h 615462"/>
              <a:gd name="connsiteX1" fmla="*/ 281354 w 791308"/>
              <a:gd name="connsiteY1" fmla="*/ 140677 h 615462"/>
              <a:gd name="connsiteX2" fmla="*/ 791308 w 791308"/>
              <a:gd name="connsiteY2" fmla="*/ 0 h 61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1308" h="615462">
                <a:moveTo>
                  <a:pt x="0" y="615462"/>
                </a:moveTo>
                <a:cubicBezTo>
                  <a:pt x="74734" y="429358"/>
                  <a:pt x="149469" y="243254"/>
                  <a:pt x="281354" y="140677"/>
                </a:cubicBezTo>
                <a:cubicBezTo>
                  <a:pt x="413239" y="38100"/>
                  <a:pt x="602273" y="19050"/>
                  <a:pt x="791308" y="0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 flipV="1">
            <a:off x="3904111" y="2642318"/>
            <a:ext cx="791308" cy="615462"/>
          </a:xfrm>
          <a:custGeom>
            <a:avLst/>
            <a:gdLst>
              <a:gd name="connsiteX0" fmla="*/ 0 w 791308"/>
              <a:gd name="connsiteY0" fmla="*/ 615462 h 615462"/>
              <a:gd name="connsiteX1" fmla="*/ 281354 w 791308"/>
              <a:gd name="connsiteY1" fmla="*/ 140677 h 615462"/>
              <a:gd name="connsiteX2" fmla="*/ 791308 w 791308"/>
              <a:gd name="connsiteY2" fmla="*/ 0 h 61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1308" h="615462">
                <a:moveTo>
                  <a:pt x="0" y="615462"/>
                </a:moveTo>
                <a:cubicBezTo>
                  <a:pt x="74734" y="429358"/>
                  <a:pt x="149469" y="243254"/>
                  <a:pt x="281354" y="140677"/>
                </a:cubicBezTo>
                <a:cubicBezTo>
                  <a:pt x="413239" y="38100"/>
                  <a:pt x="602273" y="19050"/>
                  <a:pt x="791308" y="0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5204865" y="2063601"/>
            <a:ext cx="3484385" cy="3658705"/>
            <a:chOff x="5204865" y="2063601"/>
            <a:chExt cx="3484385" cy="3658705"/>
          </a:xfrm>
        </p:grpSpPr>
        <p:grpSp>
          <p:nvGrpSpPr>
            <p:cNvPr id="13" name="Group 12"/>
            <p:cNvGrpSpPr/>
            <p:nvPr/>
          </p:nvGrpSpPr>
          <p:grpSpPr>
            <a:xfrm>
              <a:off x="5204865" y="2063601"/>
              <a:ext cx="3484385" cy="3658705"/>
              <a:chOff x="5275205" y="2063601"/>
              <a:chExt cx="3484385" cy="3658705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5275205" y="2064895"/>
                <a:ext cx="2607494" cy="3657411"/>
                <a:chOff x="3321668" y="1845606"/>
                <a:chExt cx="2607494" cy="3657411"/>
              </a:xfrm>
            </p:grpSpPr>
            <p:grpSp>
              <p:nvGrpSpPr>
                <p:cNvPr id="3" name="Group 2"/>
                <p:cNvGrpSpPr/>
                <p:nvPr/>
              </p:nvGrpSpPr>
              <p:grpSpPr>
                <a:xfrm>
                  <a:off x="3321668" y="1845606"/>
                  <a:ext cx="2500664" cy="3657411"/>
                  <a:chOff x="1286867" y="1530051"/>
                  <a:chExt cx="2500664" cy="3657411"/>
                </a:xfrm>
              </p:grpSpPr>
              <p:pic>
                <p:nvPicPr>
                  <p:cNvPr id="2" name="Picture 1"/>
                  <p:cNvPicPr>
                    <a:picLocks noChangeAspect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78656" b="19997"/>
                  <a:stretch/>
                </p:blipFill>
                <p:spPr>
                  <a:xfrm>
                    <a:off x="1286867" y="1530051"/>
                    <a:ext cx="1579425" cy="3657411"/>
                  </a:xfrm>
                  <a:prstGeom prst="rect">
                    <a:avLst/>
                  </a:prstGeom>
                </p:spPr>
              </p:pic>
              <p:pic>
                <p:nvPicPr>
                  <p:cNvPr id="12" name="Picture 11"/>
                  <p:cNvPicPr>
                    <a:picLocks noChangeAspect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7470" r="40081" b="19997"/>
                  <a:stretch/>
                </p:blipFill>
                <p:spPr>
                  <a:xfrm>
                    <a:off x="2866292" y="1530051"/>
                    <a:ext cx="921239" cy="3657411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5" name="TextBox 14"/>
                <p:cNvSpPr txBox="1"/>
                <p:nvPr/>
              </p:nvSpPr>
              <p:spPr>
                <a:xfrm>
                  <a:off x="4111380" y="3668505"/>
                  <a:ext cx="63632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Yield</a:t>
                  </a:r>
                  <a:endParaRPr lang="en-US" dirty="0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5025963" y="4207821"/>
                  <a:ext cx="90319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Crop prices</a:t>
                  </a:r>
                  <a:endParaRPr lang="en-US" dirty="0"/>
                </a:p>
              </p:txBody>
            </p:sp>
          </p:grp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462" r="14007" b="19969"/>
              <a:stretch/>
            </p:blipFill>
            <p:spPr>
              <a:xfrm>
                <a:off x="7758284" y="2063601"/>
                <a:ext cx="1001306" cy="3658705"/>
              </a:xfrm>
              <a:prstGeom prst="rect">
                <a:avLst/>
              </a:prstGeom>
            </p:spPr>
          </p:pic>
        </p:grpSp>
        <p:sp>
          <p:nvSpPr>
            <p:cNvPr id="44" name="TextBox 43"/>
            <p:cNvSpPr txBox="1"/>
            <p:nvPr/>
          </p:nvSpPr>
          <p:spPr>
            <a:xfrm>
              <a:off x="7905641" y="3612335"/>
              <a:ext cx="7787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Crop land</a:t>
              </a:r>
              <a:endParaRPr lang="en-US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869507" y="6448600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Ren et al., 2015.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21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IAM?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39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Justification for coupling:</a:t>
            </a:r>
            <a:br>
              <a:rPr lang="en-US" dirty="0" smtClean="0"/>
            </a:br>
            <a:r>
              <a:rPr lang="en-US" dirty="0" smtClean="0"/>
              <a:t>Land use &lt;-&gt; climate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Insufficient:</a:t>
            </a:r>
          </a:p>
          <a:p>
            <a:pPr marL="400050" lvl="1" indent="0">
              <a:buNone/>
            </a:pPr>
            <a:r>
              <a:rPr lang="en-US" dirty="0" smtClean="0"/>
              <a:t>Does land use change affect climate?</a:t>
            </a:r>
          </a:p>
          <a:p>
            <a:pPr marL="400050" lvl="1" indent="0">
              <a:buNone/>
            </a:pPr>
            <a:r>
              <a:rPr lang="en-US" dirty="0" smtClean="0"/>
              <a:t>Does climate affect land use decisions?</a:t>
            </a:r>
          </a:p>
          <a:p>
            <a:pPr marL="400050" lvl="1" indent="0">
              <a:buNone/>
            </a:pPr>
            <a:r>
              <a:rPr lang="en-US" dirty="0" smtClean="0"/>
              <a:t>Even if both are true, coupling not necessarily required.</a:t>
            </a:r>
          </a:p>
          <a:p>
            <a:pPr marL="0" indent="0">
              <a:buNone/>
            </a:pPr>
            <a:r>
              <a:rPr lang="en-US" dirty="0" smtClean="0"/>
              <a:t>Sufficient:</a:t>
            </a:r>
          </a:p>
          <a:p>
            <a:pPr marL="400050" lvl="1" indent="0">
              <a:buNone/>
            </a:pPr>
            <a:r>
              <a:rPr lang="en-US" dirty="0" smtClean="0"/>
              <a:t>Is the climate effect of a plausible amount of land use change large enough to cause a change the original land use decision that is substantial compared to other uncertainties in the problem?</a:t>
            </a:r>
          </a:p>
          <a:p>
            <a:pPr marL="0" indent="0">
              <a:buNone/>
            </a:pPr>
            <a:r>
              <a:rPr lang="en-US" dirty="0" smtClean="0"/>
              <a:t>To answer this question, the highest priority step is not to couple the models, especially if coupling is difficult</a:t>
            </a:r>
          </a:p>
        </p:txBody>
      </p:sp>
    </p:spTree>
    <p:extLst>
      <p:ext uri="{BB962C8B-B14F-4D97-AF65-F5344CB8AC3E}">
        <p14:creationId xmlns:p14="http://schemas.microsoft.com/office/powerpoint/2010/main" val="131455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Decision making</a:t>
            </a:r>
          </a:p>
          <a:p>
            <a:pPr lvl="1"/>
            <a:r>
              <a:rPr lang="en-US" dirty="0" smtClean="0"/>
              <a:t>New types of producers, consumers, or other institutions</a:t>
            </a:r>
          </a:p>
          <a:p>
            <a:pPr lvl="1"/>
            <a:r>
              <a:rPr lang="en-US" dirty="0" smtClean="0"/>
              <a:t>Additional scales</a:t>
            </a:r>
          </a:p>
          <a:p>
            <a:pPr lvl="1"/>
            <a:r>
              <a:rPr lang="en-US" dirty="0" smtClean="0"/>
              <a:t>Change in rules by which they interact</a:t>
            </a:r>
          </a:p>
          <a:p>
            <a:pPr marL="0" indent="0">
              <a:buNone/>
            </a:pPr>
            <a:r>
              <a:rPr lang="en-US" dirty="0" smtClean="0"/>
              <a:t>Coupling human-earth systems</a:t>
            </a:r>
          </a:p>
          <a:p>
            <a:pPr lvl="1"/>
            <a:r>
              <a:rPr lang="en-US" dirty="0" smtClean="0"/>
              <a:t>Systematic investigation of one-way influences</a:t>
            </a:r>
          </a:p>
          <a:p>
            <a:pPr lvl="1"/>
            <a:r>
              <a:rPr lang="en-US" dirty="0" smtClean="0"/>
              <a:t>Two-way coupling at regional scales</a:t>
            </a:r>
          </a:p>
          <a:p>
            <a:pPr lvl="1"/>
            <a:r>
              <a:rPr lang="en-US" dirty="0" smtClean="0"/>
              <a:t>Two-way coupling at global scales for the intrepid</a:t>
            </a:r>
          </a:p>
          <a:p>
            <a:pPr marL="0" indent="0">
              <a:buNone/>
            </a:pPr>
            <a:r>
              <a:rPr lang="en-US" dirty="0" smtClean="0"/>
              <a:t>In general</a:t>
            </a:r>
          </a:p>
          <a:p>
            <a:pPr lvl="1"/>
            <a:r>
              <a:rPr lang="en-US" dirty="0" smtClean="0"/>
              <a:t>Identify specific research question, and hypothesis for why a new type of model or approach is needed to address it</a:t>
            </a:r>
          </a:p>
          <a:p>
            <a:pPr lvl="1"/>
            <a:r>
              <a:rPr lang="en-US" dirty="0" smtClean="0"/>
              <a:t>Consider multiple possible approaches to coupling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030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354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45" y="404664"/>
            <a:ext cx="8387680" cy="6022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49519" y="6488668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Janetos</a:t>
            </a:r>
            <a:r>
              <a:rPr lang="en-US" dirty="0" smtClean="0"/>
              <a:t> et al., 2009, DOE.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7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348388" cy="31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62933" y="3429000"/>
            <a:ext cx="6145571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0" y="6488668"/>
            <a:ext cx="8071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Figures from IMAGE model, from </a:t>
            </a:r>
            <a:r>
              <a:rPr lang="en-US" dirty="0" err="1" smtClean="0"/>
              <a:t>Bouwman</a:t>
            </a:r>
            <a:r>
              <a:rPr lang="en-US" dirty="0" smtClean="0"/>
              <a:t>, </a:t>
            </a:r>
            <a:r>
              <a:rPr lang="en-US" dirty="0" err="1" smtClean="0"/>
              <a:t>Kram</a:t>
            </a:r>
            <a:r>
              <a:rPr lang="en-US" dirty="0" smtClean="0"/>
              <a:t> and Klein </a:t>
            </a:r>
            <a:r>
              <a:rPr lang="en-US" dirty="0" err="1" smtClean="0"/>
              <a:t>Goldewijk</a:t>
            </a:r>
            <a:r>
              <a:rPr lang="en-US" dirty="0" smtClean="0"/>
              <a:t>, 2006.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748690" y="476672"/>
            <a:ext cx="228780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Global scale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Decadal to century</a:t>
            </a:r>
            <a:br>
              <a:rPr lang="en-US" dirty="0" smtClean="0"/>
            </a:br>
            <a:r>
              <a:rPr lang="en-US" dirty="0" smtClean="0"/>
              <a:t>   timescale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Insights into</a:t>
            </a:r>
            <a:br>
              <a:rPr lang="en-US" dirty="0" smtClean="0"/>
            </a:br>
            <a:r>
              <a:rPr lang="en-US" dirty="0" smtClean="0"/>
              <a:t>  questions at</a:t>
            </a:r>
            <a:br>
              <a:rPr lang="en-US" dirty="0" smtClean="0"/>
            </a:br>
            <a:r>
              <a:rPr lang="en-US" dirty="0" smtClean="0"/>
              <a:t>  level of nation+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Climate change</a:t>
            </a:r>
            <a:br>
              <a:rPr lang="en-US" dirty="0" smtClean="0"/>
            </a:br>
            <a:r>
              <a:rPr lang="en-US" dirty="0" smtClean="0"/>
              <a:t>  mitigation, impacts,</a:t>
            </a:r>
            <a:br>
              <a:rPr lang="en-US" dirty="0" smtClean="0"/>
            </a:br>
            <a:r>
              <a:rPr lang="en-US" dirty="0" smtClean="0"/>
              <a:t>  adaptation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528" y="3501008"/>
            <a:ext cx="265970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Some factors/processes</a:t>
            </a:r>
            <a:br>
              <a:rPr lang="en-US" dirty="0" smtClean="0"/>
            </a:br>
            <a:r>
              <a:rPr lang="en-US" dirty="0" smtClean="0"/>
              <a:t>represented at finer</a:t>
            </a:r>
            <a:br>
              <a:rPr lang="en-US" dirty="0" smtClean="0"/>
            </a:br>
            <a:r>
              <a:rPr lang="en-US" dirty="0" smtClean="0"/>
              <a:t>resolution:</a:t>
            </a:r>
            <a:br>
              <a:rPr lang="en-US" dirty="0" smtClean="0"/>
            </a:br>
            <a:r>
              <a:rPr lang="en-US" dirty="0" smtClean="0"/>
              <a:t>    soils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smtClean="0">
                <a:solidFill>
                  <a:srgbClr val="FF0000"/>
                </a:solidFill>
              </a:rPr>
              <a:t>climate</a:t>
            </a:r>
            <a:r>
              <a:rPr lang="en-US" dirty="0" smtClean="0"/>
              <a:t>    </a:t>
            </a:r>
            <a:br>
              <a:rPr lang="en-US" dirty="0" smtClean="0"/>
            </a:br>
            <a:r>
              <a:rPr lang="en-US" dirty="0" smtClean="0"/>
              <a:t>    population</a:t>
            </a:r>
            <a:br>
              <a:rPr lang="en-US" dirty="0" smtClean="0"/>
            </a:br>
            <a:r>
              <a:rPr lang="en-US" dirty="0" smtClean="0"/>
              <a:t>    urban extent</a:t>
            </a:r>
            <a:br>
              <a:rPr lang="en-US" dirty="0" smtClean="0"/>
            </a:br>
            <a:r>
              <a:rPr lang="en-US" dirty="0" smtClean="0"/>
              <a:t>    GDP</a:t>
            </a:r>
            <a:br>
              <a:rPr lang="en-US" dirty="0" smtClean="0"/>
            </a:br>
            <a:r>
              <a:rPr lang="en-US" dirty="0" smtClean="0"/>
              <a:t>    land use</a:t>
            </a:r>
            <a:br>
              <a:rPr lang="en-US" dirty="0" smtClean="0"/>
            </a:br>
            <a:r>
              <a:rPr lang="en-US" dirty="0" smtClean="0"/>
              <a:t>    emissions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8700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701911" y="18864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en-GB" altLang="en-US" dirty="0" smtClean="0"/>
              <a:t>Model structure and components</a:t>
            </a:r>
          </a:p>
        </p:txBody>
      </p:sp>
      <p:sp>
        <p:nvSpPr>
          <p:cNvPr id="59" name="Title 1"/>
          <p:cNvSpPr txBox="1">
            <a:spLocks/>
          </p:cNvSpPr>
          <p:nvPr/>
        </p:nvSpPr>
        <p:spPr bwMode="auto">
          <a:xfrm>
            <a:off x="3620691" y="836712"/>
            <a:ext cx="2248222" cy="791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BC"/>
                </a:solidFill>
                <a:latin typeface="+mn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BC"/>
                </a:solidFill>
                <a:latin typeface="Calibri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BC"/>
                </a:solidFill>
                <a:latin typeface="Calibri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BC"/>
                </a:solidFill>
                <a:latin typeface="Calibri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BC"/>
                </a:solidFill>
                <a:latin typeface="Calibri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BC"/>
                </a:solidFill>
                <a:latin typeface="Times New Roman" pitchFamily="18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BC"/>
                </a:solidFill>
                <a:latin typeface="Times New Roman" pitchFamily="18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BC"/>
                </a:solidFill>
                <a:latin typeface="Times New Roman" pitchFamily="18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BC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r>
              <a:rPr lang="en-GB" altLang="en-US" kern="0" dirty="0" err="1" smtClean="0">
                <a:solidFill>
                  <a:schemeClr val="tx1"/>
                </a:solidFill>
              </a:rPr>
              <a:t>iPETS</a:t>
            </a:r>
            <a:endParaRPr lang="en-GB" altLang="en-US" kern="0" dirty="0" smtClean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9552" y="980728"/>
            <a:ext cx="8208912" cy="5400600"/>
            <a:chOff x="539552" y="980728"/>
            <a:chExt cx="8208912" cy="5400600"/>
          </a:xfrm>
        </p:grpSpPr>
        <p:grpSp>
          <p:nvGrpSpPr>
            <p:cNvPr id="5" name="Group 4"/>
            <p:cNvGrpSpPr/>
            <p:nvPr/>
          </p:nvGrpSpPr>
          <p:grpSpPr>
            <a:xfrm>
              <a:off x="539552" y="980728"/>
              <a:ext cx="8208912" cy="5400600"/>
              <a:chOff x="657225" y="1066800"/>
              <a:chExt cx="8208912" cy="5400600"/>
            </a:xfrm>
          </p:grpSpPr>
          <p:sp>
            <p:nvSpPr>
              <p:cNvPr id="6" name="AutoShape 7"/>
              <p:cNvSpPr>
                <a:spLocks noChangeArrowheads="1"/>
              </p:cNvSpPr>
              <p:nvPr/>
            </p:nvSpPr>
            <p:spPr bwMode="auto">
              <a:xfrm>
                <a:off x="5963840" y="3124200"/>
                <a:ext cx="454025" cy="1143000"/>
              </a:xfrm>
              <a:prstGeom prst="upArrow">
                <a:avLst>
                  <a:gd name="adj1" fmla="val 50000"/>
                  <a:gd name="adj2" fmla="val 62937"/>
                </a:avLst>
              </a:prstGeom>
              <a:gradFill rotWithShape="1">
                <a:gsLst>
                  <a:gs pos="0">
                    <a:srgbClr val="DA0000"/>
                  </a:gs>
                  <a:gs pos="100000">
                    <a:schemeClr val="tx1"/>
                  </a:gs>
                </a:gsLst>
                <a:lin ang="5400000" scaled="1"/>
              </a:gradFill>
              <a:ln w="6350" algn="ctr">
                <a:noFill/>
                <a:miter lim="800000"/>
                <a:headEnd/>
                <a:tailEnd/>
              </a:ln>
            </p:spPr>
            <p:txBody>
              <a:bodyPr wrap="none" lIns="91435" tIns="45718" rIns="91435" bIns="45718" anchor="ctr"/>
              <a:lstStyle/>
              <a:p>
                <a:endParaRPr lang="en-US">
                  <a:latin typeface="Century Gothic" pitchFamily="34" charset="0"/>
                </a:endParaRPr>
              </a:p>
            </p:txBody>
          </p:sp>
          <p:sp>
            <p:nvSpPr>
              <p:cNvPr id="7" name="AutoShape 8"/>
              <p:cNvSpPr>
                <a:spLocks noChangeArrowheads="1"/>
              </p:cNvSpPr>
              <p:nvPr/>
            </p:nvSpPr>
            <p:spPr bwMode="auto">
              <a:xfrm>
                <a:off x="1600200" y="3227388"/>
                <a:ext cx="452438" cy="1079500"/>
              </a:xfrm>
              <a:prstGeom prst="upArrow">
                <a:avLst>
                  <a:gd name="adj1" fmla="val 50000"/>
                  <a:gd name="adj2" fmla="val 59649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tx1"/>
                  </a:gs>
                </a:gsLst>
                <a:lin ang="5400000" scaled="1"/>
              </a:gradFill>
              <a:ln w="635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435" tIns="45718" rIns="91435" bIns="45718" anchor="ctr"/>
              <a:lstStyle/>
              <a:p>
                <a:endParaRPr lang="en-US">
                  <a:latin typeface="Century Gothic" pitchFamily="34" charset="0"/>
                </a:endParaRPr>
              </a:p>
            </p:txBody>
          </p:sp>
          <p:sp>
            <p:nvSpPr>
              <p:cNvPr id="8" name="AutoShape 9"/>
              <p:cNvSpPr>
                <a:spLocks noChangeArrowheads="1"/>
              </p:cNvSpPr>
              <p:nvPr/>
            </p:nvSpPr>
            <p:spPr bwMode="auto">
              <a:xfrm>
                <a:off x="2025650" y="3227388"/>
                <a:ext cx="452438" cy="1079500"/>
              </a:xfrm>
              <a:prstGeom prst="downArrow">
                <a:avLst>
                  <a:gd name="adj1" fmla="val 50000"/>
                  <a:gd name="adj2" fmla="val 59649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rgbClr val="339966"/>
                  </a:gs>
                </a:gsLst>
                <a:lin ang="5400000" scaled="1"/>
              </a:gradFill>
              <a:ln w="635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435" tIns="45718" rIns="91435" bIns="45718" anchor="ctr"/>
              <a:lstStyle/>
              <a:p>
                <a:endParaRPr lang="en-US">
                  <a:latin typeface="Century Gothic" pitchFamily="34" charset="0"/>
                </a:endParaRPr>
              </a:p>
            </p:txBody>
          </p:sp>
          <p:sp>
            <p:nvSpPr>
              <p:cNvPr id="9" name="AutoShape 10"/>
              <p:cNvSpPr>
                <a:spLocks noChangeArrowheads="1"/>
              </p:cNvSpPr>
              <p:nvPr/>
            </p:nvSpPr>
            <p:spPr bwMode="auto">
              <a:xfrm rot="-3558957">
                <a:off x="4013201" y="2728912"/>
                <a:ext cx="601662" cy="1979613"/>
              </a:xfrm>
              <a:prstGeom prst="downArrow">
                <a:avLst>
                  <a:gd name="adj1" fmla="val 47694"/>
                  <a:gd name="adj2" fmla="val 53147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rgbClr val="339966"/>
                  </a:gs>
                </a:gsLst>
                <a:lin ang="5400000" scaled="1"/>
              </a:gradFill>
              <a:ln w="635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lIns="91435" tIns="45718" rIns="91435" bIns="45718" anchor="ctr"/>
              <a:lstStyle/>
              <a:p>
                <a:endParaRPr lang="en-US">
                  <a:latin typeface="Century Gothic" pitchFamily="34" charset="0"/>
                </a:endParaRPr>
              </a:p>
            </p:txBody>
          </p:sp>
          <p:sp>
            <p:nvSpPr>
              <p:cNvPr id="10" name="Text Box 12"/>
              <p:cNvSpPr txBox="1">
                <a:spLocks noChangeArrowheads="1"/>
              </p:cNvSpPr>
              <p:nvPr/>
            </p:nvSpPr>
            <p:spPr bwMode="auto">
              <a:xfrm>
                <a:off x="776288" y="3462338"/>
                <a:ext cx="815975" cy="609600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tx2">
                        <a:lumMod val="85000"/>
                        <a:lumOff val="15000"/>
                      </a:schemeClr>
                    </a:solidFill>
                    <a:latin typeface="Century Gothic" pitchFamily="34" charset="0"/>
                    <a:ea typeface="MS PGothic" pitchFamily="34" charset="-128"/>
                    <a:cs typeface="Times New Roman" pitchFamily="18" charset="0"/>
                  </a:rPr>
                  <a:t>Final</a:t>
                </a:r>
                <a:br>
                  <a:rPr lang="en-US" sz="2000" b="1" dirty="0">
                    <a:solidFill>
                      <a:schemeClr val="tx2">
                        <a:lumMod val="85000"/>
                        <a:lumOff val="15000"/>
                      </a:schemeClr>
                    </a:solidFill>
                    <a:latin typeface="Century Gothic" pitchFamily="34" charset="0"/>
                    <a:ea typeface="MS PGothic" pitchFamily="34" charset="-128"/>
                    <a:cs typeface="Times New Roman" pitchFamily="18" charset="0"/>
                  </a:rPr>
                </a:br>
                <a:r>
                  <a:rPr lang="en-US" sz="2000" b="1" dirty="0">
                    <a:solidFill>
                      <a:schemeClr val="tx2">
                        <a:lumMod val="85000"/>
                        <a:lumOff val="15000"/>
                      </a:schemeClr>
                    </a:solidFill>
                    <a:latin typeface="Century Gothic" pitchFamily="34" charset="0"/>
                    <a:ea typeface="MS PGothic" pitchFamily="34" charset="-128"/>
                    <a:cs typeface="Times New Roman" pitchFamily="18" charset="0"/>
                  </a:rPr>
                  <a:t>Goods</a:t>
                </a:r>
              </a:p>
            </p:txBody>
          </p:sp>
          <p:sp>
            <p:nvSpPr>
              <p:cNvPr id="11" name="AutoShape 13"/>
              <p:cNvSpPr>
                <a:spLocks noChangeArrowheads="1"/>
              </p:cNvSpPr>
              <p:nvPr/>
            </p:nvSpPr>
            <p:spPr bwMode="auto">
              <a:xfrm rot="10800000">
                <a:off x="3644900" y="5122863"/>
                <a:ext cx="998538" cy="601662"/>
              </a:xfrm>
              <a:prstGeom prst="rightArrow">
                <a:avLst>
                  <a:gd name="adj1" fmla="val 50000"/>
                  <a:gd name="adj2" fmla="val 41491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rgbClr val="66667B"/>
                  </a:gs>
                </a:gsLst>
                <a:lin ang="0" scaled="1"/>
              </a:gradFill>
              <a:ln w="635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lIns="91435" tIns="45718" rIns="91435" bIns="45718" anchor="ctr"/>
              <a:lstStyle/>
              <a:p>
                <a:endParaRPr lang="en-US">
                  <a:latin typeface="Century Gothic" pitchFamily="34" charset="0"/>
                </a:endParaRPr>
              </a:p>
            </p:txBody>
          </p:sp>
          <p:sp>
            <p:nvSpPr>
              <p:cNvPr id="12" name="Text Box 14"/>
              <p:cNvSpPr txBox="1">
                <a:spLocks noChangeArrowheads="1"/>
              </p:cNvSpPr>
              <p:nvPr/>
            </p:nvSpPr>
            <p:spPr bwMode="auto">
              <a:xfrm>
                <a:off x="3965575" y="5675312"/>
                <a:ext cx="966788" cy="615553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itchFamily="34" charset="0"/>
                    <a:ea typeface="MS PGothic" pitchFamily="34" charset="-128"/>
                    <a:cs typeface="Times New Roman" pitchFamily="18" charset="0"/>
                  </a:rPr>
                  <a:t>Energy</a:t>
                </a:r>
              </a:p>
              <a:p>
                <a:r>
                  <a:rPr lang="en-US" sz="20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itchFamily="34" charset="0"/>
                    <a:ea typeface="MS PGothic" pitchFamily="34" charset="-128"/>
                    <a:cs typeface="Times New Roman" pitchFamily="18" charset="0"/>
                  </a:rPr>
                  <a:t>Agric.</a:t>
                </a:r>
                <a:endParaRPr lang="en-US" sz="2000" b="1" dirty="0">
                  <a:solidFill>
                    <a:schemeClr val="accent3">
                      <a:lumMod val="50000"/>
                    </a:schemeClr>
                  </a:solidFill>
                  <a:latin typeface="Century Gothic" pitchFamily="34" charset="0"/>
                  <a:ea typeface="MS PGothic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13" name="Text Box 16"/>
              <p:cNvSpPr txBox="1">
                <a:spLocks noChangeArrowheads="1"/>
              </p:cNvSpPr>
              <p:nvPr/>
            </p:nvSpPr>
            <p:spPr bwMode="auto">
              <a:xfrm>
                <a:off x="3965575" y="4883224"/>
                <a:ext cx="1154113" cy="307777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accent3">
                        <a:lumMod val="50000"/>
                      </a:schemeClr>
                    </a:solidFill>
                    <a:latin typeface="Century Gothic" pitchFamily="34" charset="0"/>
                    <a:ea typeface="MS PGothic" pitchFamily="34" charset="-128"/>
                    <a:cs typeface="Times New Roman" pitchFamily="18" charset="0"/>
                  </a:rPr>
                  <a:t>Materials</a:t>
                </a:r>
                <a:endParaRPr lang="en-US" sz="2000" b="1" dirty="0">
                  <a:solidFill>
                    <a:schemeClr val="accent3">
                      <a:lumMod val="50000"/>
                    </a:schemeClr>
                  </a:solidFill>
                  <a:latin typeface="Century Gothic" pitchFamily="34" charset="0"/>
                  <a:ea typeface="MS PGothic" pitchFamily="34" charset="-128"/>
                  <a:cs typeface="Times New Roman" pitchFamily="18" charset="0"/>
                </a:endParaRPr>
              </a:p>
            </p:txBody>
          </p:sp>
          <p:grpSp>
            <p:nvGrpSpPr>
              <p:cNvPr id="14" name="Group 83"/>
              <p:cNvGrpSpPr>
                <a:grpSpLocks/>
              </p:cNvGrpSpPr>
              <p:nvPr/>
            </p:nvGrpSpPr>
            <p:grpSpPr bwMode="auto">
              <a:xfrm>
                <a:off x="4876800" y="1676400"/>
                <a:ext cx="1912938" cy="1260475"/>
                <a:chOff x="5946" y="959"/>
                <a:chExt cx="1928" cy="953"/>
              </a:xfrm>
            </p:grpSpPr>
            <p:sp>
              <p:nvSpPr>
                <p:cNvPr id="55" name="Oval 72"/>
                <p:cNvSpPr>
                  <a:spLocks noChangeArrowheads="1"/>
                </p:cNvSpPr>
                <p:nvPr/>
              </p:nvSpPr>
              <p:spPr bwMode="auto">
                <a:xfrm>
                  <a:off x="5946" y="1100"/>
                  <a:ext cx="1221" cy="725"/>
                </a:xfrm>
                <a:prstGeom prst="ellipse">
                  <a:avLst/>
                </a:prstGeom>
                <a:solidFill>
                  <a:srgbClr val="DA0000"/>
                </a:solidFill>
                <a:ln w="12700" cap="sq" algn="ctr">
                  <a:noFill/>
                  <a:round/>
                  <a:headEnd/>
                  <a:tailEnd/>
                </a:ln>
              </p:spPr>
              <p:txBody>
                <a:bodyPr wrap="none" lIns="64008" tIns="32004" rIns="64008" bIns="32004" anchor="ctr"/>
                <a:lstStyle/>
                <a:p>
                  <a:pPr defTabSz="639763"/>
                  <a:endParaRPr lang="en-US">
                    <a:latin typeface="Century Gothic" pitchFamily="34" charset="0"/>
                  </a:endParaRPr>
                </a:p>
              </p:txBody>
            </p:sp>
            <p:sp>
              <p:nvSpPr>
                <p:cNvPr id="56" name="Oval 73"/>
                <p:cNvSpPr>
                  <a:spLocks noChangeArrowheads="1"/>
                </p:cNvSpPr>
                <p:nvPr/>
              </p:nvSpPr>
              <p:spPr bwMode="auto">
                <a:xfrm>
                  <a:off x="6745" y="1327"/>
                  <a:ext cx="986" cy="585"/>
                </a:xfrm>
                <a:prstGeom prst="ellipse">
                  <a:avLst/>
                </a:prstGeom>
                <a:solidFill>
                  <a:srgbClr val="DA0000"/>
                </a:solidFill>
                <a:ln w="12700" cap="sq" algn="ctr">
                  <a:noFill/>
                  <a:round/>
                  <a:headEnd/>
                  <a:tailEnd/>
                </a:ln>
              </p:spPr>
              <p:txBody>
                <a:bodyPr wrap="none" lIns="64008" tIns="32004" rIns="64008" bIns="32004" anchor="ctr"/>
                <a:lstStyle/>
                <a:p>
                  <a:pPr defTabSz="639763"/>
                  <a:endParaRPr lang="en-US">
                    <a:latin typeface="Century Gothic" pitchFamily="34" charset="0"/>
                  </a:endParaRPr>
                </a:p>
              </p:txBody>
            </p:sp>
            <p:sp>
              <p:nvSpPr>
                <p:cNvPr id="57" name="Oval 74"/>
                <p:cNvSpPr>
                  <a:spLocks noChangeArrowheads="1"/>
                </p:cNvSpPr>
                <p:nvPr/>
              </p:nvSpPr>
              <p:spPr bwMode="auto">
                <a:xfrm>
                  <a:off x="6888" y="959"/>
                  <a:ext cx="986" cy="676"/>
                </a:xfrm>
                <a:prstGeom prst="ellipse">
                  <a:avLst/>
                </a:prstGeom>
                <a:solidFill>
                  <a:srgbClr val="DA0000"/>
                </a:solidFill>
                <a:ln w="12700" cap="sq" algn="ctr">
                  <a:noFill/>
                  <a:round/>
                  <a:headEnd/>
                  <a:tailEnd/>
                </a:ln>
              </p:spPr>
              <p:txBody>
                <a:bodyPr wrap="none" lIns="64008" tIns="32004" rIns="64008" bIns="32004" anchor="ctr"/>
                <a:lstStyle/>
                <a:p>
                  <a:pPr defTabSz="639763"/>
                  <a:endParaRPr lang="en-US">
                    <a:latin typeface="Century Gothic" pitchFamily="34" charset="0"/>
                  </a:endParaRPr>
                </a:p>
              </p:txBody>
            </p:sp>
            <p:sp>
              <p:nvSpPr>
                <p:cNvPr id="58" name="Rectangle 71"/>
                <p:cNvSpPr>
                  <a:spLocks noChangeArrowheads="1"/>
                </p:cNvSpPr>
                <p:nvPr/>
              </p:nvSpPr>
              <p:spPr bwMode="auto">
                <a:xfrm>
                  <a:off x="6056" y="1306"/>
                  <a:ext cx="1525" cy="308"/>
                </a:xfrm>
                <a:prstGeom prst="rect">
                  <a:avLst/>
                </a:prstGeom>
                <a:noFill/>
                <a:ln w="12700" cap="sq" algn="ctr">
                  <a:noFill/>
                  <a:miter lim="800000"/>
                  <a:headEnd/>
                  <a:tailEnd/>
                </a:ln>
              </p:spPr>
              <p:txBody>
                <a:bodyPr wrap="none" lIns="64008" tIns="32004" rIns="64008" bIns="32004">
                  <a:spAutoFit/>
                </a:bodyPr>
                <a:lstStyle/>
                <a:p>
                  <a:pPr algn="ctr"/>
                  <a:r>
                    <a:rPr lang="en-US" b="1">
                      <a:solidFill>
                        <a:srgbClr val="FFFFFF"/>
                      </a:solidFill>
                      <a:latin typeface="Century Gothic" pitchFamily="34" charset="0"/>
                    </a:rPr>
                    <a:t>CO</a:t>
                  </a:r>
                  <a:r>
                    <a:rPr lang="en-US" b="1" baseline="-25000">
                      <a:solidFill>
                        <a:srgbClr val="FFFFFF"/>
                      </a:solidFill>
                      <a:latin typeface="Century Gothic" pitchFamily="34" charset="0"/>
                    </a:rPr>
                    <a:t>2</a:t>
                  </a:r>
                  <a:r>
                    <a:rPr lang="en-US" b="1">
                      <a:solidFill>
                        <a:srgbClr val="FFFFFF"/>
                      </a:solidFill>
                      <a:latin typeface="Century Gothic" pitchFamily="34" charset="0"/>
                    </a:rPr>
                    <a:t> Emissions</a:t>
                  </a:r>
                </a:p>
              </p:txBody>
            </p:sp>
          </p:grpSp>
          <p:grpSp>
            <p:nvGrpSpPr>
              <p:cNvPr id="15" name="Group 49"/>
              <p:cNvGrpSpPr>
                <a:grpSpLocks/>
              </p:cNvGrpSpPr>
              <p:nvPr/>
            </p:nvGrpSpPr>
            <p:grpSpPr bwMode="auto">
              <a:xfrm>
                <a:off x="657225" y="4379913"/>
                <a:ext cx="2789238" cy="2049462"/>
                <a:chOff x="414" y="2759"/>
                <a:chExt cx="1757" cy="1291"/>
              </a:xfrm>
            </p:grpSpPr>
            <p:grpSp>
              <p:nvGrpSpPr>
                <p:cNvPr id="49" name="Group 53"/>
                <p:cNvGrpSpPr>
                  <a:grpSpLocks/>
                </p:cNvGrpSpPr>
                <p:nvPr/>
              </p:nvGrpSpPr>
              <p:grpSpPr bwMode="auto">
                <a:xfrm>
                  <a:off x="1069" y="2808"/>
                  <a:ext cx="476" cy="544"/>
                  <a:chOff x="4653" y="-652"/>
                  <a:chExt cx="762" cy="652"/>
                </a:xfrm>
              </p:grpSpPr>
              <p:sp>
                <p:nvSpPr>
                  <p:cNvPr id="53" name="Freeform 50"/>
                  <p:cNvSpPr>
                    <a:spLocks/>
                  </p:cNvSpPr>
                  <p:nvPr/>
                </p:nvSpPr>
                <p:spPr bwMode="auto">
                  <a:xfrm>
                    <a:off x="4808" y="-395"/>
                    <a:ext cx="600" cy="66"/>
                  </a:xfrm>
                  <a:custGeom>
                    <a:avLst/>
                    <a:gdLst>
                      <a:gd name="T0" fmla="*/ 0 w 600"/>
                      <a:gd name="T1" fmla="*/ 66 h 66"/>
                      <a:gd name="T2" fmla="*/ 62 w 600"/>
                      <a:gd name="T3" fmla="*/ 0 h 66"/>
                      <a:gd name="T4" fmla="*/ 558 w 600"/>
                      <a:gd name="T5" fmla="*/ 0 h 66"/>
                      <a:gd name="T6" fmla="*/ 600 w 600"/>
                      <a:gd name="T7" fmla="*/ 66 h 66"/>
                      <a:gd name="T8" fmla="*/ 0 w 600"/>
                      <a:gd name="T9" fmla="*/ 66 h 66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600"/>
                      <a:gd name="T16" fmla="*/ 0 h 66"/>
                      <a:gd name="T17" fmla="*/ 600 w 600"/>
                      <a:gd name="T18" fmla="*/ 66 h 6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600" h="66">
                        <a:moveTo>
                          <a:pt x="0" y="66"/>
                        </a:moveTo>
                        <a:lnTo>
                          <a:pt x="62" y="0"/>
                        </a:lnTo>
                        <a:lnTo>
                          <a:pt x="558" y="0"/>
                        </a:lnTo>
                        <a:lnTo>
                          <a:pt x="600" y="66"/>
                        </a:lnTo>
                        <a:lnTo>
                          <a:pt x="0" y="66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lIns="64008" tIns="32004" rIns="64008" bIns="32004"/>
                  <a:lstStyle/>
                  <a:p>
                    <a:endParaRPr lang="en-US"/>
                  </a:p>
                </p:txBody>
              </p:sp>
              <p:sp>
                <p:nvSpPr>
                  <p:cNvPr id="54" name="Freeform 51"/>
                  <p:cNvSpPr>
                    <a:spLocks noEditPoints="1"/>
                  </p:cNvSpPr>
                  <p:nvPr/>
                </p:nvSpPr>
                <p:spPr bwMode="auto">
                  <a:xfrm>
                    <a:off x="4653" y="-652"/>
                    <a:ext cx="762" cy="652"/>
                  </a:xfrm>
                  <a:custGeom>
                    <a:avLst/>
                    <a:gdLst>
                      <a:gd name="T0" fmla="*/ 134 w 762"/>
                      <a:gd name="T1" fmla="*/ 360 h 652"/>
                      <a:gd name="T2" fmla="*/ 102 w 762"/>
                      <a:gd name="T3" fmla="*/ 0 h 652"/>
                      <a:gd name="T4" fmla="*/ 24 w 762"/>
                      <a:gd name="T5" fmla="*/ 8 h 652"/>
                      <a:gd name="T6" fmla="*/ 0 w 762"/>
                      <a:gd name="T7" fmla="*/ 652 h 652"/>
                      <a:gd name="T8" fmla="*/ 762 w 762"/>
                      <a:gd name="T9" fmla="*/ 652 h 652"/>
                      <a:gd name="T10" fmla="*/ 762 w 762"/>
                      <a:gd name="T11" fmla="*/ 360 h 652"/>
                      <a:gd name="T12" fmla="*/ 134 w 762"/>
                      <a:gd name="T13" fmla="*/ 360 h 652"/>
                      <a:gd name="T14" fmla="*/ 246 w 762"/>
                      <a:gd name="T15" fmla="*/ 544 h 652"/>
                      <a:gd name="T16" fmla="*/ 182 w 762"/>
                      <a:gd name="T17" fmla="*/ 544 h 652"/>
                      <a:gd name="T18" fmla="*/ 182 w 762"/>
                      <a:gd name="T19" fmla="*/ 444 h 652"/>
                      <a:gd name="T20" fmla="*/ 246 w 762"/>
                      <a:gd name="T21" fmla="*/ 444 h 652"/>
                      <a:gd name="T22" fmla="*/ 246 w 762"/>
                      <a:gd name="T23" fmla="*/ 544 h 652"/>
                      <a:gd name="T24" fmla="*/ 366 w 762"/>
                      <a:gd name="T25" fmla="*/ 544 h 652"/>
                      <a:gd name="T26" fmla="*/ 300 w 762"/>
                      <a:gd name="T27" fmla="*/ 544 h 652"/>
                      <a:gd name="T28" fmla="*/ 300 w 762"/>
                      <a:gd name="T29" fmla="*/ 444 h 652"/>
                      <a:gd name="T30" fmla="*/ 366 w 762"/>
                      <a:gd name="T31" fmla="*/ 444 h 652"/>
                      <a:gd name="T32" fmla="*/ 366 w 762"/>
                      <a:gd name="T33" fmla="*/ 544 h 652"/>
                      <a:gd name="T34" fmla="*/ 484 w 762"/>
                      <a:gd name="T35" fmla="*/ 544 h 652"/>
                      <a:gd name="T36" fmla="*/ 420 w 762"/>
                      <a:gd name="T37" fmla="*/ 544 h 652"/>
                      <a:gd name="T38" fmla="*/ 420 w 762"/>
                      <a:gd name="T39" fmla="*/ 444 h 652"/>
                      <a:gd name="T40" fmla="*/ 484 w 762"/>
                      <a:gd name="T41" fmla="*/ 444 h 652"/>
                      <a:gd name="T42" fmla="*/ 484 w 762"/>
                      <a:gd name="T43" fmla="*/ 544 h 652"/>
                      <a:gd name="T44" fmla="*/ 602 w 762"/>
                      <a:gd name="T45" fmla="*/ 544 h 652"/>
                      <a:gd name="T46" fmla="*/ 538 w 762"/>
                      <a:gd name="T47" fmla="*/ 544 h 652"/>
                      <a:gd name="T48" fmla="*/ 538 w 762"/>
                      <a:gd name="T49" fmla="*/ 444 h 652"/>
                      <a:gd name="T50" fmla="*/ 602 w 762"/>
                      <a:gd name="T51" fmla="*/ 444 h 652"/>
                      <a:gd name="T52" fmla="*/ 602 w 762"/>
                      <a:gd name="T53" fmla="*/ 544 h 652"/>
                      <a:gd name="T54" fmla="*/ 720 w 762"/>
                      <a:gd name="T55" fmla="*/ 544 h 652"/>
                      <a:gd name="T56" fmla="*/ 656 w 762"/>
                      <a:gd name="T57" fmla="*/ 544 h 652"/>
                      <a:gd name="T58" fmla="*/ 656 w 762"/>
                      <a:gd name="T59" fmla="*/ 444 h 652"/>
                      <a:gd name="T60" fmla="*/ 720 w 762"/>
                      <a:gd name="T61" fmla="*/ 444 h 652"/>
                      <a:gd name="T62" fmla="*/ 720 w 762"/>
                      <a:gd name="T63" fmla="*/ 544 h 65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762"/>
                      <a:gd name="T97" fmla="*/ 0 h 652"/>
                      <a:gd name="T98" fmla="*/ 762 w 762"/>
                      <a:gd name="T99" fmla="*/ 652 h 65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762" h="652">
                        <a:moveTo>
                          <a:pt x="134" y="360"/>
                        </a:moveTo>
                        <a:lnTo>
                          <a:pt x="102" y="0"/>
                        </a:lnTo>
                        <a:lnTo>
                          <a:pt x="24" y="8"/>
                        </a:lnTo>
                        <a:lnTo>
                          <a:pt x="0" y="652"/>
                        </a:lnTo>
                        <a:lnTo>
                          <a:pt x="762" y="652"/>
                        </a:lnTo>
                        <a:lnTo>
                          <a:pt x="762" y="360"/>
                        </a:lnTo>
                        <a:lnTo>
                          <a:pt x="134" y="360"/>
                        </a:lnTo>
                        <a:close/>
                        <a:moveTo>
                          <a:pt x="246" y="544"/>
                        </a:moveTo>
                        <a:lnTo>
                          <a:pt x="182" y="544"/>
                        </a:lnTo>
                        <a:lnTo>
                          <a:pt x="182" y="444"/>
                        </a:lnTo>
                        <a:lnTo>
                          <a:pt x="246" y="444"/>
                        </a:lnTo>
                        <a:lnTo>
                          <a:pt x="246" y="544"/>
                        </a:lnTo>
                        <a:close/>
                        <a:moveTo>
                          <a:pt x="366" y="544"/>
                        </a:moveTo>
                        <a:lnTo>
                          <a:pt x="300" y="544"/>
                        </a:lnTo>
                        <a:lnTo>
                          <a:pt x="300" y="444"/>
                        </a:lnTo>
                        <a:lnTo>
                          <a:pt x="366" y="444"/>
                        </a:lnTo>
                        <a:lnTo>
                          <a:pt x="366" y="544"/>
                        </a:lnTo>
                        <a:close/>
                        <a:moveTo>
                          <a:pt x="484" y="544"/>
                        </a:moveTo>
                        <a:lnTo>
                          <a:pt x="420" y="544"/>
                        </a:lnTo>
                        <a:lnTo>
                          <a:pt x="420" y="444"/>
                        </a:lnTo>
                        <a:lnTo>
                          <a:pt x="484" y="444"/>
                        </a:lnTo>
                        <a:lnTo>
                          <a:pt x="484" y="544"/>
                        </a:lnTo>
                        <a:close/>
                        <a:moveTo>
                          <a:pt x="602" y="544"/>
                        </a:moveTo>
                        <a:lnTo>
                          <a:pt x="538" y="544"/>
                        </a:lnTo>
                        <a:lnTo>
                          <a:pt x="538" y="444"/>
                        </a:lnTo>
                        <a:lnTo>
                          <a:pt x="602" y="444"/>
                        </a:lnTo>
                        <a:lnTo>
                          <a:pt x="602" y="544"/>
                        </a:lnTo>
                        <a:close/>
                        <a:moveTo>
                          <a:pt x="720" y="544"/>
                        </a:moveTo>
                        <a:lnTo>
                          <a:pt x="656" y="544"/>
                        </a:lnTo>
                        <a:lnTo>
                          <a:pt x="656" y="444"/>
                        </a:lnTo>
                        <a:lnTo>
                          <a:pt x="720" y="444"/>
                        </a:lnTo>
                        <a:lnTo>
                          <a:pt x="720" y="544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</p:spPr>
                <p:txBody>
                  <a:bodyPr lIns="64008" tIns="32004" rIns="64008" bIns="32004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0" name="Rectangle 4"/>
                <p:cNvSpPr>
                  <a:spLocks noChangeArrowheads="1"/>
                </p:cNvSpPr>
                <p:nvPr/>
              </p:nvSpPr>
              <p:spPr bwMode="auto">
                <a:xfrm>
                  <a:off x="499" y="3578"/>
                  <a:ext cx="1615" cy="390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>
                  <a:spAutoFit/>
                </a:bodyPr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500" dirty="0">
                      <a:latin typeface="Century Gothic" pitchFamily="34" charset="0"/>
                      <a:ea typeface="MS PGothic" pitchFamily="34" charset="-128"/>
                      <a:cs typeface="Times New Roman" pitchFamily="18" charset="0"/>
                    </a:rPr>
                    <a:t>Consumption, Investment,</a:t>
                  </a:r>
                </a:p>
                <a:p>
                  <a:pPr algn="ctr">
                    <a:lnSpc>
                      <a:spcPct val="90000"/>
                    </a:lnSpc>
                  </a:pPr>
                  <a:r>
                    <a:rPr lang="en-US" sz="1500" dirty="0">
                      <a:latin typeface="Century Gothic" pitchFamily="34" charset="0"/>
                      <a:ea typeface="MS PGothic" pitchFamily="34" charset="-128"/>
                      <a:cs typeface="Times New Roman" pitchFamily="18" charset="0"/>
                    </a:rPr>
                    <a:t>Government, Exports/ Imports</a:t>
                  </a:r>
                </a:p>
              </p:txBody>
            </p:sp>
            <p:sp>
              <p:nvSpPr>
                <p:cNvPr id="51" name="Rectangle 55"/>
                <p:cNvSpPr>
                  <a:spLocks noChangeArrowheads="1"/>
                </p:cNvSpPr>
                <p:nvPr/>
              </p:nvSpPr>
              <p:spPr bwMode="auto">
                <a:xfrm>
                  <a:off x="529" y="3390"/>
                  <a:ext cx="1556" cy="173"/>
                </a:xfrm>
                <a:prstGeom prst="rect">
                  <a:avLst/>
                </a:prstGeom>
                <a:noFill/>
                <a:ln w="12700" cap="sq" algn="ctr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chemeClr val="bg2">
                          <a:lumMod val="10000"/>
                        </a:schemeClr>
                      </a:solidFill>
                      <a:latin typeface="Century Gothic" pitchFamily="34" charset="0"/>
                    </a:rPr>
                    <a:t>Final Goods Producers</a:t>
                  </a:r>
                </a:p>
              </p:txBody>
            </p:sp>
            <p:sp>
              <p:nvSpPr>
                <p:cNvPr id="52" name="AutoShape 77"/>
                <p:cNvSpPr>
                  <a:spLocks noChangeArrowheads="1"/>
                </p:cNvSpPr>
                <p:nvPr/>
              </p:nvSpPr>
              <p:spPr bwMode="auto">
                <a:xfrm>
                  <a:off x="414" y="2759"/>
                  <a:ext cx="1757" cy="1291"/>
                </a:xfrm>
                <a:prstGeom prst="roundRect">
                  <a:avLst>
                    <a:gd name="adj" fmla="val 16667"/>
                  </a:avLst>
                </a:prstGeom>
                <a:noFill/>
                <a:ln w="12700" cap="sq" algn="ctr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 wrap="none" lIns="64008" tIns="32004" rIns="64008" bIns="32004" anchor="ctr"/>
                <a:lstStyle/>
                <a:p>
                  <a:pPr defTabSz="639763"/>
                  <a:endParaRPr lang="en-US">
                    <a:latin typeface="Century Gothic" pitchFamily="34" charset="0"/>
                  </a:endParaRPr>
                </a:p>
              </p:txBody>
            </p:sp>
          </p:grpSp>
          <p:grpSp>
            <p:nvGrpSpPr>
              <p:cNvPr id="16" name="Group 84"/>
              <p:cNvGrpSpPr>
                <a:grpSpLocks/>
              </p:cNvGrpSpPr>
              <p:nvPr/>
            </p:nvGrpSpPr>
            <p:grpSpPr bwMode="auto">
              <a:xfrm>
                <a:off x="657225" y="1066800"/>
                <a:ext cx="2789238" cy="2049463"/>
                <a:chOff x="662" y="806"/>
                <a:chExt cx="2812" cy="1549"/>
              </a:xfrm>
            </p:grpSpPr>
            <p:sp>
              <p:nvSpPr>
                <p:cNvPr id="38" name="Rectangle 4"/>
                <p:cNvSpPr>
                  <a:spLocks noChangeArrowheads="1"/>
                </p:cNvSpPr>
                <p:nvPr/>
              </p:nvSpPr>
              <p:spPr bwMode="auto">
                <a:xfrm>
                  <a:off x="956" y="1911"/>
                  <a:ext cx="2268" cy="312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>
                  <a:spAutoFit/>
                </a:bodyPr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500" dirty="0">
                      <a:solidFill>
                        <a:srgbClr val="00B050"/>
                      </a:solidFill>
                      <a:latin typeface="Century Gothic" pitchFamily="34" charset="0"/>
                      <a:ea typeface="MS PGothic" pitchFamily="34" charset="-128"/>
                      <a:cs typeface="Times New Roman" pitchFamily="18" charset="0"/>
                    </a:rPr>
                    <a:t>Consumption &amp; Savings</a:t>
                  </a:r>
                </a:p>
                <a:p>
                  <a:pPr algn="ctr">
                    <a:lnSpc>
                      <a:spcPct val="90000"/>
                    </a:lnSpc>
                  </a:pPr>
                  <a:r>
                    <a:rPr lang="en-US" sz="1500" dirty="0">
                      <a:solidFill>
                        <a:srgbClr val="00B050"/>
                      </a:solidFill>
                      <a:latin typeface="Century Gothic" pitchFamily="34" charset="0"/>
                      <a:ea typeface="MS PGothic" pitchFamily="34" charset="-128"/>
                      <a:cs typeface="Times New Roman" pitchFamily="18" charset="0"/>
                    </a:rPr>
                    <a:t>Capital &amp; Labor</a:t>
                  </a:r>
                </a:p>
              </p:txBody>
            </p:sp>
            <p:grpSp>
              <p:nvGrpSpPr>
                <p:cNvPr id="39" name="Group 28"/>
                <p:cNvGrpSpPr>
                  <a:grpSpLocks/>
                </p:cNvGrpSpPr>
                <p:nvPr/>
              </p:nvGrpSpPr>
              <p:grpSpPr bwMode="auto">
                <a:xfrm>
                  <a:off x="1614" y="1122"/>
                  <a:ext cx="953" cy="495"/>
                  <a:chOff x="-333" y="511"/>
                  <a:chExt cx="1312" cy="681"/>
                </a:xfrm>
              </p:grpSpPr>
              <p:sp>
                <p:nvSpPr>
                  <p:cNvPr id="42" name="Freeform 19"/>
                  <p:cNvSpPr>
                    <a:spLocks noEditPoints="1"/>
                  </p:cNvSpPr>
                  <p:nvPr/>
                </p:nvSpPr>
                <p:spPr bwMode="auto">
                  <a:xfrm>
                    <a:off x="502" y="642"/>
                    <a:ext cx="230" cy="550"/>
                  </a:xfrm>
                  <a:custGeom>
                    <a:avLst/>
                    <a:gdLst>
                      <a:gd name="T0" fmla="*/ 191 w 224"/>
                      <a:gd name="T1" fmla="*/ 4 h 990"/>
                      <a:gd name="T2" fmla="*/ 173 w 224"/>
                      <a:gd name="T3" fmla="*/ 1 h 990"/>
                      <a:gd name="T4" fmla="*/ 140 w 224"/>
                      <a:gd name="T5" fmla="*/ 1 h 990"/>
                      <a:gd name="T6" fmla="*/ 115 w 224"/>
                      <a:gd name="T7" fmla="*/ 1 h 990"/>
                      <a:gd name="T8" fmla="*/ 82 w 224"/>
                      <a:gd name="T9" fmla="*/ 1 h 990"/>
                      <a:gd name="T10" fmla="*/ 66 w 224"/>
                      <a:gd name="T11" fmla="*/ 4 h 990"/>
                      <a:gd name="T12" fmla="*/ 66 w 224"/>
                      <a:gd name="T13" fmla="*/ 6 h 990"/>
                      <a:gd name="T14" fmla="*/ 82 w 224"/>
                      <a:gd name="T15" fmla="*/ 8 h 990"/>
                      <a:gd name="T16" fmla="*/ 115 w 224"/>
                      <a:gd name="T17" fmla="*/ 10 h 990"/>
                      <a:gd name="T18" fmla="*/ 140 w 224"/>
                      <a:gd name="T19" fmla="*/ 10 h 990"/>
                      <a:gd name="T20" fmla="*/ 173 w 224"/>
                      <a:gd name="T21" fmla="*/ 8 h 990"/>
                      <a:gd name="T22" fmla="*/ 191 w 224"/>
                      <a:gd name="T23" fmla="*/ 6 h 990"/>
                      <a:gd name="T24" fmla="*/ 14 w 224"/>
                      <a:gd name="T25" fmla="*/ 11 h 990"/>
                      <a:gd name="T26" fmla="*/ 5 w 224"/>
                      <a:gd name="T27" fmla="*/ 12 h 990"/>
                      <a:gd name="T28" fmla="*/ 0 w 224"/>
                      <a:gd name="T29" fmla="*/ 13 h 990"/>
                      <a:gd name="T30" fmla="*/ 0 w 224"/>
                      <a:gd name="T31" fmla="*/ 24 h 990"/>
                      <a:gd name="T32" fmla="*/ 0 w 224"/>
                      <a:gd name="T33" fmla="*/ 27 h 990"/>
                      <a:gd name="T34" fmla="*/ 6 w 224"/>
                      <a:gd name="T35" fmla="*/ 29 h 990"/>
                      <a:gd name="T36" fmla="*/ 15 w 224"/>
                      <a:gd name="T37" fmla="*/ 29 h 990"/>
                      <a:gd name="T38" fmla="*/ 31 w 224"/>
                      <a:gd name="T39" fmla="*/ 29 h 990"/>
                      <a:gd name="T40" fmla="*/ 43 w 224"/>
                      <a:gd name="T41" fmla="*/ 29 h 990"/>
                      <a:gd name="T42" fmla="*/ 46 w 224"/>
                      <a:gd name="T43" fmla="*/ 26 h 990"/>
                      <a:gd name="T44" fmla="*/ 46 w 224"/>
                      <a:gd name="T45" fmla="*/ 21 h 990"/>
                      <a:gd name="T46" fmla="*/ 48 w 224"/>
                      <a:gd name="T47" fmla="*/ 19 h 990"/>
                      <a:gd name="T48" fmla="*/ 51 w 224"/>
                      <a:gd name="T49" fmla="*/ 19 h 990"/>
                      <a:gd name="T50" fmla="*/ 53 w 224"/>
                      <a:gd name="T51" fmla="*/ 21 h 990"/>
                      <a:gd name="T52" fmla="*/ 53 w 224"/>
                      <a:gd name="T53" fmla="*/ 50 h 990"/>
                      <a:gd name="T54" fmla="*/ 56 w 224"/>
                      <a:gd name="T55" fmla="*/ 51 h 990"/>
                      <a:gd name="T56" fmla="*/ 74 w 224"/>
                      <a:gd name="T57" fmla="*/ 52 h 990"/>
                      <a:gd name="T58" fmla="*/ 87 w 224"/>
                      <a:gd name="T59" fmla="*/ 52 h 990"/>
                      <a:gd name="T60" fmla="*/ 112 w 224"/>
                      <a:gd name="T61" fmla="*/ 52 h 990"/>
                      <a:gd name="T62" fmla="*/ 121 w 224"/>
                      <a:gd name="T63" fmla="*/ 51 h 990"/>
                      <a:gd name="T64" fmla="*/ 123 w 224"/>
                      <a:gd name="T65" fmla="*/ 37 h 990"/>
                      <a:gd name="T66" fmla="*/ 125 w 224"/>
                      <a:gd name="T67" fmla="*/ 35 h 990"/>
                      <a:gd name="T68" fmla="*/ 126 w 224"/>
                      <a:gd name="T69" fmla="*/ 11 h 990"/>
                      <a:gd name="T70" fmla="*/ 43 w 224"/>
                      <a:gd name="T71" fmla="*/ 11 h 990"/>
                      <a:gd name="T72" fmla="*/ 26 w 224"/>
                      <a:gd name="T73" fmla="*/ 11 h 990"/>
                      <a:gd name="T74" fmla="*/ 14 w 224"/>
                      <a:gd name="T75" fmla="*/ 11 h 990"/>
                      <a:gd name="T76" fmla="*/ 254 w 224"/>
                      <a:gd name="T77" fmla="*/ 17 h 990"/>
                      <a:gd name="T78" fmla="*/ 253 w 224"/>
                      <a:gd name="T79" fmla="*/ 13 h 990"/>
                      <a:gd name="T80" fmla="*/ 245 w 224"/>
                      <a:gd name="T81" fmla="*/ 12 h 990"/>
                      <a:gd name="T82" fmla="*/ 236 w 224"/>
                      <a:gd name="T83" fmla="*/ 11 h 990"/>
                      <a:gd name="T84" fmla="*/ 221 w 224"/>
                      <a:gd name="T85" fmla="*/ 11 h 990"/>
                      <a:gd name="T86" fmla="*/ 200 w 224"/>
                      <a:gd name="T87" fmla="*/ 11 h 990"/>
                      <a:gd name="T88" fmla="*/ 126 w 224"/>
                      <a:gd name="T89" fmla="*/ 35 h 990"/>
                      <a:gd name="T90" fmla="*/ 130 w 224"/>
                      <a:gd name="T91" fmla="*/ 37 h 990"/>
                      <a:gd name="T92" fmla="*/ 131 w 224"/>
                      <a:gd name="T93" fmla="*/ 51 h 990"/>
                      <a:gd name="T94" fmla="*/ 139 w 224"/>
                      <a:gd name="T95" fmla="*/ 52 h 990"/>
                      <a:gd name="T96" fmla="*/ 159 w 224"/>
                      <a:gd name="T97" fmla="*/ 52 h 990"/>
                      <a:gd name="T98" fmla="*/ 174 w 224"/>
                      <a:gd name="T99" fmla="*/ 52 h 990"/>
                      <a:gd name="T100" fmla="*/ 194 w 224"/>
                      <a:gd name="T101" fmla="*/ 52 h 990"/>
                      <a:gd name="T102" fmla="*/ 200 w 224"/>
                      <a:gd name="T103" fmla="*/ 51 h 990"/>
                      <a:gd name="T104" fmla="*/ 200 w 224"/>
                      <a:gd name="T105" fmla="*/ 21 h 990"/>
                      <a:gd name="T106" fmla="*/ 201 w 224"/>
                      <a:gd name="T107" fmla="*/ 19 h 990"/>
                      <a:gd name="T108" fmla="*/ 204 w 224"/>
                      <a:gd name="T109" fmla="*/ 19 h 990"/>
                      <a:gd name="T110" fmla="*/ 207 w 224"/>
                      <a:gd name="T111" fmla="*/ 19 h 990"/>
                      <a:gd name="T112" fmla="*/ 207 w 224"/>
                      <a:gd name="T113" fmla="*/ 26 h 990"/>
                      <a:gd name="T114" fmla="*/ 208 w 224"/>
                      <a:gd name="T115" fmla="*/ 28 h 990"/>
                      <a:gd name="T116" fmla="*/ 219 w 224"/>
                      <a:gd name="T117" fmla="*/ 29 h 990"/>
                      <a:gd name="T118" fmla="*/ 233 w 224"/>
                      <a:gd name="T119" fmla="*/ 29 h 990"/>
                      <a:gd name="T120" fmla="*/ 245 w 224"/>
                      <a:gd name="T121" fmla="*/ 29 h 990"/>
                      <a:gd name="T122" fmla="*/ 254 w 224"/>
                      <a:gd name="T123" fmla="*/ 28 h 990"/>
                      <a:gd name="T124" fmla="*/ 254 w 224"/>
                      <a:gd name="T125" fmla="*/ 24 h 990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60000 65536"/>
                      <a:gd name="T187" fmla="*/ 0 60000 65536"/>
                      <a:gd name="T188" fmla="*/ 0 60000 65536"/>
                      <a:gd name="T189" fmla="*/ 0 w 224"/>
                      <a:gd name="T190" fmla="*/ 0 h 990"/>
                      <a:gd name="T191" fmla="*/ 224 w 224"/>
                      <a:gd name="T192" fmla="*/ 990 h 990"/>
                    </a:gdLst>
                    <a:ahLst/>
                    <a:cxnLst>
                      <a:cxn ang="T126">
                        <a:pos x="T0" y="T1"/>
                      </a:cxn>
                      <a:cxn ang="T127">
                        <a:pos x="T2" y="T3"/>
                      </a:cxn>
                      <a:cxn ang="T128">
                        <a:pos x="T4" y="T5"/>
                      </a:cxn>
                      <a:cxn ang="T129">
                        <a:pos x="T6" y="T7"/>
                      </a:cxn>
                      <a:cxn ang="T130">
                        <a:pos x="T8" y="T9"/>
                      </a:cxn>
                      <a:cxn ang="T131">
                        <a:pos x="T10" y="T11"/>
                      </a:cxn>
                      <a:cxn ang="T132">
                        <a:pos x="T12" y="T13"/>
                      </a:cxn>
                      <a:cxn ang="T133">
                        <a:pos x="T14" y="T15"/>
                      </a:cxn>
                      <a:cxn ang="T134">
                        <a:pos x="T16" y="T17"/>
                      </a:cxn>
                      <a:cxn ang="T135">
                        <a:pos x="T18" y="T19"/>
                      </a:cxn>
                      <a:cxn ang="T136">
                        <a:pos x="T20" y="T21"/>
                      </a:cxn>
                      <a:cxn ang="T137">
                        <a:pos x="T22" y="T23"/>
                      </a:cxn>
                      <a:cxn ang="T138">
                        <a:pos x="T24" y="T25"/>
                      </a:cxn>
                      <a:cxn ang="T139">
                        <a:pos x="T26" y="T27"/>
                      </a:cxn>
                      <a:cxn ang="T140">
                        <a:pos x="T28" y="T29"/>
                      </a:cxn>
                      <a:cxn ang="T141">
                        <a:pos x="T30" y="T31"/>
                      </a:cxn>
                      <a:cxn ang="T142">
                        <a:pos x="T32" y="T33"/>
                      </a:cxn>
                      <a:cxn ang="T143">
                        <a:pos x="T34" y="T35"/>
                      </a:cxn>
                      <a:cxn ang="T144">
                        <a:pos x="T36" y="T37"/>
                      </a:cxn>
                      <a:cxn ang="T145">
                        <a:pos x="T38" y="T39"/>
                      </a:cxn>
                      <a:cxn ang="T146">
                        <a:pos x="T40" y="T41"/>
                      </a:cxn>
                      <a:cxn ang="T147">
                        <a:pos x="T42" y="T43"/>
                      </a:cxn>
                      <a:cxn ang="T148">
                        <a:pos x="T44" y="T45"/>
                      </a:cxn>
                      <a:cxn ang="T149">
                        <a:pos x="T46" y="T47"/>
                      </a:cxn>
                      <a:cxn ang="T150">
                        <a:pos x="T48" y="T49"/>
                      </a:cxn>
                      <a:cxn ang="T151">
                        <a:pos x="T50" y="T51"/>
                      </a:cxn>
                      <a:cxn ang="T152">
                        <a:pos x="T52" y="T53"/>
                      </a:cxn>
                      <a:cxn ang="T153">
                        <a:pos x="T54" y="T55"/>
                      </a:cxn>
                      <a:cxn ang="T154">
                        <a:pos x="T56" y="T57"/>
                      </a:cxn>
                      <a:cxn ang="T155">
                        <a:pos x="T58" y="T59"/>
                      </a:cxn>
                      <a:cxn ang="T156">
                        <a:pos x="T60" y="T61"/>
                      </a:cxn>
                      <a:cxn ang="T157">
                        <a:pos x="T62" y="T63"/>
                      </a:cxn>
                      <a:cxn ang="T158">
                        <a:pos x="T64" y="T65"/>
                      </a:cxn>
                      <a:cxn ang="T159">
                        <a:pos x="T66" y="T67"/>
                      </a:cxn>
                      <a:cxn ang="T160">
                        <a:pos x="T68" y="T69"/>
                      </a:cxn>
                      <a:cxn ang="T161">
                        <a:pos x="T70" y="T71"/>
                      </a:cxn>
                      <a:cxn ang="T162">
                        <a:pos x="T72" y="T73"/>
                      </a:cxn>
                      <a:cxn ang="T163">
                        <a:pos x="T74" y="T75"/>
                      </a:cxn>
                      <a:cxn ang="T164">
                        <a:pos x="T76" y="T77"/>
                      </a:cxn>
                      <a:cxn ang="T165">
                        <a:pos x="T78" y="T79"/>
                      </a:cxn>
                      <a:cxn ang="T166">
                        <a:pos x="T80" y="T81"/>
                      </a:cxn>
                      <a:cxn ang="T167">
                        <a:pos x="T82" y="T83"/>
                      </a:cxn>
                      <a:cxn ang="T168">
                        <a:pos x="T84" y="T85"/>
                      </a:cxn>
                      <a:cxn ang="T169">
                        <a:pos x="T86" y="T87"/>
                      </a:cxn>
                      <a:cxn ang="T170">
                        <a:pos x="T88" y="T89"/>
                      </a:cxn>
                      <a:cxn ang="T171">
                        <a:pos x="T90" y="T91"/>
                      </a:cxn>
                      <a:cxn ang="T172">
                        <a:pos x="T92" y="T93"/>
                      </a:cxn>
                      <a:cxn ang="T173">
                        <a:pos x="T94" y="T95"/>
                      </a:cxn>
                      <a:cxn ang="T174">
                        <a:pos x="T96" y="T97"/>
                      </a:cxn>
                      <a:cxn ang="T175">
                        <a:pos x="T98" y="T99"/>
                      </a:cxn>
                      <a:cxn ang="T176">
                        <a:pos x="T100" y="T101"/>
                      </a:cxn>
                      <a:cxn ang="T177">
                        <a:pos x="T102" y="T103"/>
                      </a:cxn>
                      <a:cxn ang="T178">
                        <a:pos x="T104" y="T105"/>
                      </a:cxn>
                      <a:cxn ang="T179">
                        <a:pos x="T106" y="T107"/>
                      </a:cxn>
                      <a:cxn ang="T180">
                        <a:pos x="T108" y="T109"/>
                      </a:cxn>
                      <a:cxn ang="T181">
                        <a:pos x="T110" y="T111"/>
                      </a:cxn>
                      <a:cxn ang="T182">
                        <a:pos x="T112" y="T113"/>
                      </a:cxn>
                      <a:cxn ang="T183">
                        <a:pos x="T114" y="T115"/>
                      </a:cxn>
                      <a:cxn ang="T184">
                        <a:pos x="T116" y="T117"/>
                      </a:cxn>
                      <a:cxn ang="T185">
                        <a:pos x="T118" y="T119"/>
                      </a:cxn>
                      <a:cxn ang="T186">
                        <a:pos x="T120" y="T121"/>
                      </a:cxn>
                      <a:cxn ang="T187">
                        <a:pos x="T122" y="T123"/>
                      </a:cxn>
                      <a:cxn ang="T188">
                        <a:pos x="T124" y="T125"/>
                      </a:cxn>
                    </a:cxnLst>
                    <a:rect l="T189" t="T190" r="T191" b="T192"/>
                    <a:pathLst>
                      <a:path w="224" h="990">
                        <a:moveTo>
                          <a:pt x="169" y="93"/>
                        </a:moveTo>
                        <a:lnTo>
                          <a:pt x="169" y="93"/>
                        </a:lnTo>
                        <a:lnTo>
                          <a:pt x="167" y="75"/>
                        </a:lnTo>
                        <a:lnTo>
                          <a:pt x="164" y="56"/>
                        </a:lnTo>
                        <a:lnTo>
                          <a:pt x="158" y="41"/>
                        </a:lnTo>
                        <a:lnTo>
                          <a:pt x="152" y="27"/>
                        </a:lnTo>
                        <a:lnTo>
                          <a:pt x="144" y="15"/>
                        </a:lnTo>
                        <a:lnTo>
                          <a:pt x="133" y="7"/>
                        </a:lnTo>
                        <a:lnTo>
                          <a:pt x="123" y="2"/>
                        </a:lnTo>
                        <a:lnTo>
                          <a:pt x="111" y="0"/>
                        </a:lnTo>
                        <a:lnTo>
                          <a:pt x="100" y="2"/>
                        </a:lnTo>
                        <a:lnTo>
                          <a:pt x="90" y="7"/>
                        </a:lnTo>
                        <a:lnTo>
                          <a:pt x="80" y="15"/>
                        </a:lnTo>
                        <a:lnTo>
                          <a:pt x="72" y="27"/>
                        </a:lnTo>
                        <a:lnTo>
                          <a:pt x="65" y="41"/>
                        </a:lnTo>
                        <a:lnTo>
                          <a:pt x="59" y="56"/>
                        </a:lnTo>
                        <a:lnTo>
                          <a:pt x="56" y="75"/>
                        </a:lnTo>
                        <a:lnTo>
                          <a:pt x="55" y="93"/>
                        </a:lnTo>
                        <a:lnTo>
                          <a:pt x="56" y="112"/>
                        </a:lnTo>
                        <a:lnTo>
                          <a:pt x="59" y="131"/>
                        </a:lnTo>
                        <a:lnTo>
                          <a:pt x="65" y="146"/>
                        </a:lnTo>
                        <a:lnTo>
                          <a:pt x="72" y="159"/>
                        </a:lnTo>
                        <a:lnTo>
                          <a:pt x="80" y="171"/>
                        </a:lnTo>
                        <a:lnTo>
                          <a:pt x="90" y="180"/>
                        </a:lnTo>
                        <a:lnTo>
                          <a:pt x="100" y="185"/>
                        </a:lnTo>
                        <a:lnTo>
                          <a:pt x="111" y="188"/>
                        </a:lnTo>
                        <a:lnTo>
                          <a:pt x="123" y="185"/>
                        </a:lnTo>
                        <a:lnTo>
                          <a:pt x="133" y="180"/>
                        </a:lnTo>
                        <a:lnTo>
                          <a:pt x="144" y="171"/>
                        </a:lnTo>
                        <a:lnTo>
                          <a:pt x="152" y="159"/>
                        </a:lnTo>
                        <a:lnTo>
                          <a:pt x="158" y="146"/>
                        </a:lnTo>
                        <a:lnTo>
                          <a:pt x="164" y="131"/>
                        </a:lnTo>
                        <a:lnTo>
                          <a:pt x="167" y="112"/>
                        </a:lnTo>
                        <a:lnTo>
                          <a:pt x="169" y="93"/>
                        </a:lnTo>
                        <a:close/>
                        <a:moveTo>
                          <a:pt x="14" y="210"/>
                        </a:moveTo>
                        <a:lnTo>
                          <a:pt x="14" y="210"/>
                        </a:lnTo>
                        <a:lnTo>
                          <a:pt x="8" y="220"/>
                        </a:lnTo>
                        <a:lnTo>
                          <a:pt x="5" y="229"/>
                        </a:lnTo>
                        <a:lnTo>
                          <a:pt x="2" y="236"/>
                        </a:lnTo>
                        <a:lnTo>
                          <a:pt x="1" y="246"/>
                        </a:lnTo>
                        <a:lnTo>
                          <a:pt x="0" y="258"/>
                        </a:lnTo>
                        <a:lnTo>
                          <a:pt x="0" y="273"/>
                        </a:lnTo>
                        <a:lnTo>
                          <a:pt x="0" y="317"/>
                        </a:lnTo>
                        <a:lnTo>
                          <a:pt x="0" y="464"/>
                        </a:lnTo>
                        <a:lnTo>
                          <a:pt x="0" y="495"/>
                        </a:lnTo>
                        <a:lnTo>
                          <a:pt x="0" y="512"/>
                        </a:lnTo>
                        <a:lnTo>
                          <a:pt x="1" y="527"/>
                        </a:lnTo>
                        <a:lnTo>
                          <a:pt x="3" y="541"/>
                        </a:lnTo>
                        <a:lnTo>
                          <a:pt x="6" y="551"/>
                        </a:lnTo>
                        <a:lnTo>
                          <a:pt x="8" y="556"/>
                        </a:lnTo>
                        <a:lnTo>
                          <a:pt x="11" y="558"/>
                        </a:lnTo>
                        <a:lnTo>
                          <a:pt x="15" y="561"/>
                        </a:lnTo>
                        <a:lnTo>
                          <a:pt x="19" y="561"/>
                        </a:lnTo>
                        <a:lnTo>
                          <a:pt x="26" y="559"/>
                        </a:lnTo>
                        <a:lnTo>
                          <a:pt x="31" y="556"/>
                        </a:lnTo>
                        <a:lnTo>
                          <a:pt x="35" y="551"/>
                        </a:lnTo>
                        <a:lnTo>
                          <a:pt x="38" y="544"/>
                        </a:lnTo>
                        <a:lnTo>
                          <a:pt x="40" y="534"/>
                        </a:lnTo>
                        <a:lnTo>
                          <a:pt x="41" y="524"/>
                        </a:lnTo>
                        <a:lnTo>
                          <a:pt x="41" y="497"/>
                        </a:lnTo>
                        <a:lnTo>
                          <a:pt x="41" y="397"/>
                        </a:lnTo>
                        <a:lnTo>
                          <a:pt x="41" y="363"/>
                        </a:lnTo>
                        <a:lnTo>
                          <a:pt x="42" y="358"/>
                        </a:lnTo>
                        <a:lnTo>
                          <a:pt x="43" y="356"/>
                        </a:lnTo>
                        <a:lnTo>
                          <a:pt x="44" y="356"/>
                        </a:lnTo>
                        <a:lnTo>
                          <a:pt x="46" y="356"/>
                        </a:lnTo>
                        <a:lnTo>
                          <a:pt x="47" y="361"/>
                        </a:lnTo>
                        <a:lnTo>
                          <a:pt x="48" y="371"/>
                        </a:lnTo>
                        <a:lnTo>
                          <a:pt x="48" y="393"/>
                        </a:lnTo>
                        <a:lnTo>
                          <a:pt x="48" y="941"/>
                        </a:lnTo>
                        <a:lnTo>
                          <a:pt x="48" y="949"/>
                        </a:lnTo>
                        <a:lnTo>
                          <a:pt x="49" y="958"/>
                        </a:lnTo>
                        <a:lnTo>
                          <a:pt x="51" y="966"/>
                        </a:lnTo>
                        <a:lnTo>
                          <a:pt x="54" y="975"/>
                        </a:lnTo>
                        <a:lnTo>
                          <a:pt x="58" y="982"/>
                        </a:lnTo>
                        <a:lnTo>
                          <a:pt x="64" y="987"/>
                        </a:lnTo>
                        <a:lnTo>
                          <a:pt x="70" y="990"/>
                        </a:lnTo>
                        <a:lnTo>
                          <a:pt x="77" y="990"/>
                        </a:lnTo>
                        <a:lnTo>
                          <a:pt x="85" y="990"/>
                        </a:lnTo>
                        <a:lnTo>
                          <a:pt x="92" y="987"/>
                        </a:lnTo>
                        <a:lnTo>
                          <a:pt x="97" y="983"/>
                        </a:lnTo>
                        <a:lnTo>
                          <a:pt x="101" y="976"/>
                        </a:lnTo>
                        <a:lnTo>
                          <a:pt x="104" y="970"/>
                        </a:lnTo>
                        <a:lnTo>
                          <a:pt x="106" y="963"/>
                        </a:lnTo>
                        <a:lnTo>
                          <a:pt x="108" y="954"/>
                        </a:lnTo>
                        <a:lnTo>
                          <a:pt x="108" y="946"/>
                        </a:lnTo>
                        <a:lnTo>
                          <a:pt x="108" y="693"/>
                        </a:lnTo>
                        <a:lnTo>
                          <a:pt x="109" y="668"/>
                        </a:lnTo>
                        <a:lnTo>
                          <a:pt x="110" y="661"/>
                        </a:lnTo>
                        <a:lnTo>
                          <a:pt x="111" y="658"/>
                        </a:lnTo>
                        <a:lnTo>
                          <a:pt x="111" y="197"/>
                        </a:lnTo>
                        <a:lnTo>
                          <a:pt x="48" y="197"/>
                        </a:lnTo>
                        <a:lnTo>
                          <a:pt x="38" y="197"/>
                        </a:lnTo>
                        <a:lnTo>
                          <a:pt x="29" y="197"/>
                        </a:lnTo>
                        <a:lnTo>
                          <a:pt x="25" y="198"/>
                        </a:lnTo>
                        <a:lnTo>
                          <a:pt x="21" y="202"/>
                        </a:lnTo>
                        <a:lnTo>
                          <a:pt x="17" y="205"/>
                        </a:lnTo>
                        <a:lnTo>
                          <a:pt x="14" y="210"/>
                        </a:lnTo>
                        <a:close/>
                        <a:moveTo>
                          <a:pt x="223" y="464"/>
                        </a:moveTo>
                        <a:lnTo>
                          <a:pt x="223" y="317"/>
                        </a:lnTo>
                        <a:lnTo>
                          <a:pt x="223" y="273"/>
                        </a:lnTo>
                        <a:lnTo>
                          <a:pt x="223" y="258"/>
                        </a:lnTo>
                        <a:lnTo>
                          <a:pt x="222" y="246"/>
                        </a:lnTo>
                        <a:lnTo>
                          <a:pt x="221" y="236"/>
                        </a:lnTo>
                        <a:lnTo>
                          <a:pt x="219" y="229"/>
                        </a:lnTo>
                        <a:lnTo>
                          <a:pt x="215" y="220"/>
                        </a:lnTo>
                        <a:lnTo>
                          <a:pt x="210" y="210"/>
                        </a:lnTo>
                        <a:lnTo>
                          <a:pt x="206" y="205"/>
                        </a:lnTo>
                        <a:lnTo>
                          <a:pt x="202" y="202"/>
                        </a:lnTo>
                        <a:lnTo>
                          <a:pt x="198" y="198"/>
                        </a:lnTo>
                        <a:lnTo>
                          <a:pt x="194" y="197"/>
                        </a:lnTo>
                        <a:lnTo>
                          <a:pt x="185" y="197"/>
                        </a:lnTo>
                        <a:lnTo>
                          <a:pt x="175" y="197"/>
                        </a:lnTo>
                        <a:lnTo>
                          <a:pt x="111" y="197"/>
                        </a:lnTo>
                        <a:lnTo>
                          <a:pt x="111" y="658"/>
                        </a:lnTo>
                        <a:lnTo>
                          <a:pt x="114" y="661"/>
                        </a:lnTo>
                        <a:lnTo>
                          <a:pt x="115" y="668"/>
                        </a:lnTo>
                        <a:lnTo>
                          <a:pt x="115" y="693"/>
                        </a:lnTo>
                        <a:lnTo>
                          <a:pt x="115" y="946"/>
                        </a:lnTo>
                        <a:lnTo>
                          <a:pt x="116" y="954"/>
                        </a:lnTo>
                        <a:lnTo>
                          <a:pt x="117" y="963"/>
                        </a:lnTo>
                        <a:lnTo>
                          <a:pt x="119" y="970"/>
                        </a:lnTo>
                        <a:lnTo>
                          <a:pt x="122" y="976"/>
                        </a:lnTo>
                        <a:lnTo>
                          <a:pt x="126" y="983"/>
                        </a:lnTo>
                        <a:lnTo>
                          <a:pt x="131" y="987"/>
                        </a:lnTo>
                        <a:lnTo>
                          <a:pt x="139" y="990"/>
                        </a:lnTo>
                        <a:lnTo>
                          <a:pt x="146" y="990"/>
                        </a:lnTo>
                        <a:lnTo>
                          <a:pt x="153" y="990"/>
                        </a:lnTo>
                        <a:lnTo>
                          <a:pt x="159" y="987"/>
                        </a:lnTo>
                        <a:lnTo>
                          <a:pt x="165" y="982"/>
                        </a:lnTo>
                        <a:lnTo>
                          <a:pt x="169" y="975"/>
                        </a:lnTo>
                        <a:lnTo>
                          <a:pt x="172" y="966"/>
                        </a:lnTo>
                        <a:lnTo>
                          <a:pt x="174" y="958"/>
                        </a:lnTo>
                        <a:lnTo>
                          <a:pt x="175" y="949"/>
                        </a:lnTo>
                        <a:lnTo>
                          <a:pt x="175" y="941"/>
                        </a:lnTo>
                        <a:lnTo>
                          <a:pt x="175" y="393"/>
                        </a:lnTo>
                        <a:lnTo>
                          <a:pt x="175" y="371"/>
                        </a:lnTo>
                        <a:lnTo>
                          <a:pt x="176" y="361"/>
                        </a:lnTo>
                        <a:lnTo>
                          <a:pt x="177" y="356"/>
                        </a:lnTo>
                        <a:lnTo>
                          <a:pt x="179" y="356"/>
                        </a:lnTo>
                        <a:lnTo>
                          <a:pt x="181" y="356"/>
                        </a:lnTo>
                        <a:lnTo>
                          <a:pt x="182" y="358"/>
                        </a:lnTo>
                        <a:lnTo>
                          <a:pt x="182" y="363"/>
                        </a:lnTo>
                        <a:lnTo>
                          <a:pt x="182" y="397"/>
                        </a:lnTo>
                        <a:lnTo>
                          <a:pt x="182" y="497"/>
                        </a:lnTo>
                        <a:lnTo>
                          <a:pt x="183" y="524"/>
                        </a:lnTo>
                        <a:lnTo>
                          <a:pt x="183" y="534"/>
                        </a:lnTo>
                        <a:lnTo>
                          <a:pt x="185" y="544"/>
                        </a:lnTo>
                        <a:lnTo>
                          <a:pt x="188" y="551"/>
                        </a:lnTo>
                        <a:lnTo>
                          <a:pt x="192" y="556"/>
                        </a:lnTo>
                        <a:lnTo>
                          <a:pt x="197" y="559"/>
                        </a:lnTo>
                        <a:lnTo>
                          <a:pt x="204" y="561"/>
                        </a:lnTo>
                        <a:lnTo>
                          <a:pt x="208" y="561"/>
                        </a:lnTo>
                        <a:lnTo>
                          <a:pt x="211" y="558"/>
                        </a:lnTo>
                        <a:lnTo>
                          <a:pt x="215" y="556"/>
                        </a:lnTo>
                        <a:lnTo>
                          <a:pt x="217" y="551"/>
                        </a:lnTo>
                        <a:lnTo>
                          <a:pt x="221" y="541"/>
                        </a:lnTo>
                        <a:lnTo>
                          <a:pt x="223" y="527"/>
                        </a:lnTo>
                        <a:lnTo>
                          <a:pt x="223" y="512"/>
                        </a:lnTo>
                        <a:lnTo>
                          <a:pt x="224" y="495"/>
                        </a:lnTo>
                        <a:lnTo>
                          <a:pt x="223" y="464"/>
                        </a:lnTo>
                        <a:close/>
                      </a:path>
                    </a:pathLst>
                  </a:custGeom>
                  <a:solidFill>
                    <a:srgbClr val="33996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lIns="64008" tIns="32004" rIns="64008" bIns="32004"/>
                  <a:lstStyle/>
                  <a:p>
                    <a:endParaRPr lang="en-US"/>
                  </a:p>
                </p:txBody>
              </p:sp>
              <p:sp>
                <p:nvSpPr>
                  <p:cNvPr id="43" name="Freeform 20"/>
                  <p:cNvSpPr>
                    <a:spLocks noEditPoints="1"/>
                  </p:cNvSpPr>
                  <p:nvPr/>
                </p:nvSpPr>
                <p:spPr bwMode="auto">
                  <a:xfrm>
                    <a:off x="206" y="642"/>
                    <a:ext cx="230" cy="550"/>
                  </a:xfrm>
                  <a:custGeom>
                    <a:avLst/>
                    <a:gdLst>
                      <a:gd name="T0" fmla="*/ 191 w 224"/>
                      <a:gd name="T1" fmla="*/ 4 h 990"/>
                      <a:gd name="T2" fmla="*/ 173 w 224"/>
                      <a:gd name="T3" fmla="*/ 1 h 990"/>
                      <a:gd name="T4" fmla="*/ 140 w 224"/>
                      <a:gd name="T5" fmla="*/ 1 h 990"/>
                      <a:gd name="T6" fmla="*/ 115 w 224"/>
                      <a:gd name="T7" fmla="*/ 1 h 990"/>
                      <a:gd name="T8" fmla="*/ 82 w 224"/>
                      <a:gd name="T9" fmla="*/ 1 h 990"/>
                      <a:gd name="T10" fmla="*/ 66 w 224"/>
                      <a:gd name="T11" fmla="*/ 4 h 990"/>
                      <a:gd name="T12" fmla="*/ 66 w 224"/>
                      <a:gd name="T13" fmla="*/ 6 h 990"/>
                      <a:gd name="T14" fmla="*/ 82 w 224"/>
                      <a:gd name="T15" fmla="*/ 8 h 990"/>
                      <a:gd name="T16" fmla="*/ 115 w 224"/>
                      <a:gd name="T17" fmla="*/ 10 h 990"/>
                      <a:gd name="T18" fmla="*/ 140 w 224"/>
                      <a:gd name="T19" fmla="*/ 10 h 990"/>
                      <a:gd name="T20" fmla="*/ 173 w 224"/>
                      <a:gd name="T21" fmla="*/ 8 h 990"/>
                      <a:gd name="T22" fmla="*/ 191 w 224"/>
                      <a:gd name="T23" fmla="*/ 6 h 990"/>
                      <a:gd name="T24" fmla="*/ 14 w 224"/>
                      <a:gd name="T25" fmla="*/ 11 h 990"/>
                      <a:gd name="T26" fmla="*/ 5 w 224"/>
                      <a:gd name="T27" fmla="*/ 12 h 990"/>
                      <a:gd name="T28" fmla="*/ 0 w 224"/>
                      <a:gd name="T29" fmla="*/ 13 h 990"/>
                      <a:gd name="T30" fmla="*/ 0 w 224"/>
                      <a:gd name="T31" fmla="*/ 24 h 990"/>
                      <a:gd name="T32" fmla="*/ 0 w 224"/>
                      <a:gd name="T33" fmla="*/ 27 h 990"/>
                      <a:gd name="T34" fmla="*/ 6 w 224"/>
                      <a:gd name="T35" fmla="*/ 29 h 990"/>
                      <a:gd name="T36" fmla="*/ 15 w 224"/>
                      <a:gd name="T37" fmla="*/ 29 h 990"/>
                      <a:gd name="T38" fmla="*/ 31 w 224"/>
                      <a:gd name="T39" fmla="*/ 29 h 990"/>
                      <a:gd name="T40" fmla="*/ 43 w 224"/>
                      <a:gd name="T41" fmla="*/ 29 h 990"/>
                      <a:gd name="T42" fmla="*/ 46 w 224"/>
                      <a:gd name="T43" fmla="*/ 26 h 990"/>
                      <a:gd name="T44" fmla="*/ 46 w 224"/>
                      <a:gd name="T45" fmla="*/ 21 h 990"/>
                      <a:gd name="T46" fmla="*/ 48 w 224"/>
                      <a:gd name="T47" fmla="*/ 19 h 990"/>
                      <a:gd name="T48" fmla="*/ 51 w 224"/>
                      <a:gd name="T49" fmla="*/ 19 h 990"/>
                      <a:gd name="T50" fmla="*/ 53 w 224"/>
                      <a:gd name="T51" fmla="*/ 21 h 990"/>
                      <a:gd name="T52" fmla="*/ 53 w 224"/>
                      <a:gd name="T53" fmla="*/ 50 h 990"/>
                      <a:gd name="T54" fmla="*/ 56 w 224"/>
                      <a:gd name="T55" fmla="*/ 51 h 990"/>
                      <a:gd name="T56" fmla="*/ 74 w 224"/>
                      <a:gd name="T57" fmla="*/ 52 h 990"/>
                      <a:gd name="T58" fmla="*/ 87 w 224"/>
                      <a:gd name="T59" fmla="*/ 52 h 990"/>
                      <a:gd name="T60" fmla="*/ 112 w 224"/>
                      <a:gd name="T61" fmla="*/ 52 h 990"/>
                      <a:gd name="T62" fmla="*/ 121 w 224"/>
                      <a:gd name="T63" fmla="*/ 51 h 990"/>
                      <a:gd name="T64" fmla="*/ 123 w 224"/>
                      <a:gd name="T65" fmla="*/ 37 h 990"/>
                      <a:gd name="T66" fmla="*/ 125 w 224"/>
                      <a:gd name="T67" fmla="*/ 35 h 990"/>
                      <a:gd name="T68" fmla="*/ 126 w 224"/>
                      <a:gd name="T69" fmla="*/ 11 h 990"/>
                      <a:gd name="T70" fmla="*/ 43 w 224"/>
                      <a:gd name="T71" fmla="*/ 11 h 990"/>
                      <a:gd name="T72" fmla="*/ 26 w 224"/>
                      <a:gd name="T73" fmla="*/ 11 h 990"/>
                      <a:gd name="T74" fmla="*/ 14 w 224"/>
                      <a:gd name="T75" fmla="*/ 11 h 990"/>
                      <a:gd name="T76" fmla="*/ 254 w 224"/>
                      <a:gd name="T77" fmla="*/ 17 h 990"/>
                      <a:gd name="T78" fmla="*/ 253 w 224"/>
                      <a:gd name="T79" fmla="*/ 13 h 990"/>
                      <a:gd name="T80" fmla="*/ 245 w 224"/>
                      <a:gd name="T81" fmla="*/ 12 h 990"/>
                      <a:gd name="T82" fmla="*/ 236 w 224"/>
                      <a:gd name="T83" fmla="*/ 11 h 990"/>
                      <a:gd name="T84" fmla="*/ 221 w 224"/>
                      <a:gd name="T85" fmla="*/ 11 h 990"/>
                      <a:gd name="T86" fmla="*/ 200 w 224"/>
                      <a:gd name="T87" fmla="*/ 11 h 990"/>
                      <a:gd name="T88" fmla="*/ 126 w 224"/>
                      <a:gd name="T89" fmla="*/ 35 h 990"/>
                      <a:gd name="T90" fmla="*/ 130 w 224"/>
                      <a:gd name="T91" fmla="*/ 37 h 990"/>
                      <a:gd name="T92" fmla="*/ 131 w 224"/>
                      <a:gd name="T93" fmla="*/ 51 h 990"/>
                      <a:gd name="T94" fmla="*/ 139 w 224"/>
                      <a:gd name="T95" fmla="*/ 52 h 990"/>
                      <a:gd name="T96" fmla="*/ 159 w 224"/>
                      <a:gd name="T97" fmla="*/ 52 h 990"/>
                      <a:gd name="T98" fmla="*/ 174 w 224"/>
                      <a:gd name="T99" fmla="*/ 52 h 990"/>
                      <a:gd name="T100" fmla="*/ 194 w 224"/>
                      <a:gd name="T101" fmla="*/ 52 h 990"/>
                      <a:gd name="T102" fmla="*/ 200 w 224"/>
                      <a:gd name="T103" fmla="*/ 51 h 990"/>
                      <a:gd name="T104" fmla="*/ 200 w 224"/>
                      <a:gd name="T105" fmla="*/ 21 h 990"/>
                      <a:gd name="T106" fmla="*/ 201 w 224"/>
                      <a:gd name="T107" fmla="*/ 19 h 990"/>
                      <a:gd name="T108" fmla="*/ 204 w 224"/>
                      <a:gd name="T109" fmla="*/ 19 h 990"/>
                      <a:gd name="T110" fmla="*/ 207 w 224"/>
                      <a:gd name="T111" fmla="*/ 19 h 990"/>
                      <a:gd name="T112" fmla="*/ 207 w 224"/>
                      <a:gd name="T113" fmla="*/ 26 h 990"/>
                      <a:gd name="T114" fmla="*/ 208 w 224"/>
                      <a:gd name="T115" fmla="*/ 28 h 990"/>
                      <a:gd name="T116" fmla="*/ 219 w 224"/>
                      <a:gd name="T117" fmla="*/ 29 h 990"/>
                      <a:gd name="T118" fmla="*/ 233 w 224"/>
                      <a:gd name="T119" fmla="*/ 29 h 990"/>
                      <a:gd name="T120" fmla="*/ 245 w 224"/>
                      <a:gd name="T121" fmla="*/ 29 h 990"/>
                      <a:gd name="T122" fmla="*/ 254 w 224"/>
                      <a:gd name="T123" fmla="*/ 28 h 990"/>
                      <a:gd name="T124" fmla="*/ 254 w 224"/>
                      <a:gd name="T125" fmla="*/ 24 h 990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60000 65536"/>
                      <a:gd name="T187" fmla="*/ 0 60000 65536"/>
                      <a:gd name="T188" fmla="*/ 0 60000 65536"/>
                      <a:gd name="T189" fmla="*/ 0 w 224"/>
                      <a:gd name="T190" fmla="*/ 0 h 990"/>
                      <a:gd name="T191" fmla="*/ 224 w 224"/>
                      <a:gd name="T192" fmla="*/ 990 h 990"/>
                    </a:gdLst>
                    <a:ahLst/>
                    <a:cxnLst>
                      <a:cxn ang="T126">
                        <a:pos x="T0" y="T1"/>
                      </a:cxn>
                      <a:cxn ang="T127">
                        <a:pos x="T2" y="T3"/>
                      </a:cxn>
                      <a:cxn ang="T128">
                        <a:pos x="T4" y="T5"/>
                      </a:cxn>
                      <a:cxn ang="T129">
                        <a:pos x="T6" y="T7"/>
                      </a:cxn>
                      <a:cxn ang="T130">
                        <a:pos x="T8" y="T9"/>
                      </a:cxn>
                      <a:cxn ang="T131">
                        <a:pos x="T10" y="T11"/>
                      </a:cxn>
                      <a:cxn ang="T132">
                        <a:pos x="T12" y="T13"/>
                      </a:cxn>
                      <a:cxn ang="T133">
                        <a:pos x="T14" y="T15"/>
                      </a:cxn>
                      <a:cxn ang="T134">
                        <a:pos x="T16" y="T17"/>
                      </a:cxn>
                      <a:cxn ang="T135">
                        <a:pos x="T18" y="T19"/>
                      </a:cxn>
                      <a:cxn ang="T136">
                        <a:pos x="T20" y="T21"/>
                      </a:cxn>
                      <a:cxn ang="T137">
                        <a:pos x="T22" y="T23"/>
                      </a:cxn>
                      <a:cxn ang="T138">
                        <a:pos x="T24" y="T25"/>
                      </a:cxn>
                      <a:cxn ang="T139">
                        <a:pos x="T26" y="T27"/>
                      </a:cxn>
                      <a:cxn ang="T140">
                        <a:pos x="T28" y="T29"/>
                      </a:cxn>
                      <a:cxn ang="T141">
                        <a:pos x="T30" y="T31"/>
                      </a:cxn>
                      <a:cxn ang="T142">
                        <a:pos x="T32" y="T33"/>
                      </a:cxn>
                      <a:cxn ang="T143">
                        <a:pos x="T34" y="T35"/>
                      </a:cxn>
                      <a:cxn ang="T144">
                        <a:pos x="T36" y="T37"/>
                      </a:cxn>
                      <a:cxn ang="T145">
                        <a:pos x="T38" y="T39"/>
                      </a:cxn>
                      <a:cxn ang="T146">
                        <a:pos x="T40" y="T41"/>
                      </a:cxn>
                      <a:cxn ang="T147">
                        <a:pos x="T42" y="T43"/>
                      </a:cxn>
                      <a:cxn ang="T148">
                        <a:pos x="T44" y="T45"/>
                      </a:cxn>
                      <a:cxn ang="T149">
                        <a:pos x="T46" y="T47"/>
                      </a:cxn>
                      <a:cxn ang="T150">
                        <a:pos x="T48" y="T49"/>
                      </a:cxn>
                      <a:cxn ang="T151">
                        <a:pos x="T50" y="T51"/>
                      </a:cxn>
                      <a:cxn ang="T152">
                        <a:pos x="T52" y="T53"/>
                      </a:cxn>
                      <a:cxn ang="T153">
                        <a:pos x="T54" y="T55"/>
                      </a:cxn>
                      <a:cxn ang="T154">
                        <a:pos x="T56" y="T57"/>
                      </a:cxn>
                      <a:cxn ang="T155">
                        <a:pos x="T58" y="T59"/>
                      </a:cxn>
                      <a:cxn ang="T156">
                        <a:pos x="T60" y="T61"/>
                      </a:cxn>
                      <a:cxn ang="T157">
                        <a:pos x="T62" y="T63"/>
                      </a:cxn>
                      <a:cxn ang="T158">
                        <a:pos x="T64" y="T65"/>
                      </a:cxn>
                      <a:cxn ang="T159">
                        <a:pos x="T66" y="T67"/>
                      </a:cxn>
                      <a:cxn ang="T160">
                        <a:pos x="T68" y="T69"/>
                      </a:cxn>
                      <a:cxn ang="T161">
                        <a:pos x="T70" y="T71"/>
                      </a:cxn>
                      <a:cxn ang="T162">
                        <a:pos x="T72" y="T73"/>
                      </a:cxn>
                      <a:cxn ang="T163">
                        <a:pos x="T74" y="T75"/>
                      </a:cxn>
                      <a:cxn ang="T164">
                        <a:pos x="T76" y="T77"/>
                      </a:cxn>
                      <a:cxn ang="T165">
                        <a:pos x="T78" y="T79"/>
                      </a:cxn>
                      <a:cxn ang="T166">
                        <a:pos x="T80" y="T81"/>
                      </a:cxn>
                      <a:cxn ang="T167">
                        <a:pos x="T82" y="T83"/>
                      </a:cxn>
                      <a:cxn ang="T168">
                        <a:pos x="T84" y="T85"/>
                      </a:cxn>
                      <a:cxn ang="T169">
                        <a:pos x="T86" y="T87"/>
                      </a:cxn>
                      <a:cxn ang="T170">
                        <a:pos x="T88" y="T89"/>
                      </a:cxn>
                      <a:cxn ang="T171">
                        <a:pos x="T90" y="T91"/>
                      </a:cxn>
                      <a:cxn ang="T172">
                        <a:pos x="T92" y="T93"/>
                      </a:cxn>
                      <a:cxn ang="T173">
                        <a:pos x="T94" y="T95"/>
                      </a:cxn>
                      <a:cxn ang="T174">
                        <a:pos x="T96" y="T97"/>
                      </a:cxn>
                      <a:cxn ang="T175">
                        <a:pos x="T98" y="T99"/>
                      </a:cxn>
                      <a:cxn ang="T176">
                        <a:pos x="T100" y="T101"/>
                      </a:cxn>
                      <a:cxn ang="T177">
                        <a:pos x="T102" y="T103"/>
                      </a:cxn>
                      <a:cxn ang="T178">
                        <a:pos x="T104" y="T105"/>
                      </a:cxn>
                      <a:cxn ang="T179">
                        <a:pos x="T106" y="T107"/>
                      </a:cxn>
                      <a:cxn ang="T180">
                        <a:pos x="T108" y="T109"/>
                      </a:cxn>
                      <a:cxn ang="T181">
                        <a:pos x="T110" y="T111"/>
                      </a:cxn>
                      <a:cxn ang="T182">
                        <a:pos x="T112" y="T113"/>
                      </a:cxn>
                      <a:cxn ang="T183">
                        <a:pos x="T114" y="T115"/>
                      </a:cxn>
                      <a:cxn ang="T184">
                        <a:pos x="T116" y="T117"/>
                      </a:cxn>
                      <a:cxn ang="T185">
                        <a:pos x="T118" y="T119"/>
                      </a:cxn>
                      <a:cxn ang="T186">
                        <a:pos x="T120" y="T121"/>
                      </a:cxn>
                      <a:cxn ang="T187">
                        <a:pos x="T122" y="T123"/>
                      </a:cxn>
                      <a:cxn ang="T188">
                        <a:pos x="T124" y="T125"/>
                      </a:cxn>
                    </a:cxnLst>
                    <a:rect l="T189" t="T190" r="T191" b="T192"/>
                    <a:pathLst>
                      <a:path w="224" h="990">
                        <a:moveTo>
                          <a:pt x="169" y="93"/>
                        </a:moveTo>
                        <a:lnTo>
                          <a:pt x="169" y="93"/>
                        </a:lnTo>
                        <a:lnTo>
                          <a:pt x="167" y="75"/>
                        </a:lnTo>
                        <a:lnTo>
                          <a:pt x="164" y="56"/>
                        </a:lnTo>
                        <a:lnTo>
                          <a:pt x="158" y="41"/>
                        </a:lnTo>
                        <a:lnTo>
                          <a:pt x="152" y="27"/>
                        </a:lnTo>
                        <a:lnTo>
                          <a:pt x="144" y="15"/>
                        </a:lnTo>
                        <a:lnTo>
                          <a:pt x="133" y="7"/>
                        </a:lnTo>
                        <a:lnTo>
                          <a:pt x="123" y="2"/>
                        </a:lnTo>
                        <a:lnTo>
                          <a:pt x="111" y="0"/>
                        </a:lnTo>
                        <a:lnTo>
                          <a:pt x="100" y="2"/>
                        </a:lnTo>
                        <a:lnTo>
                          <a:pt x="90" y="7"/>
                        </a:lnTo>
                        <a:lnTo>
                          <a:pt x="80" y="15"/>
                        </a:lnTo>
                        <a:lnTo>
                          <a:pt x="72" y="27"/>
                        </a:lnTo>
                        <a:lnTo>
                          <a:pt x="65" y="41"/>
                        </a:lnTo>
                        <a:lnTo>
                          <a:pt x="59" y="56"/>
                        </a:lnTo>
                        <a:lnTo>
                          <a:pt x="56" y="75"/>
                        </a:lnTo>
                        <a:lnTo>
                          <a:pt x="55" y="93"/>
                        </a:lnTo>
                        <a:lnTo>
                          <a:pt x="56" y="112"/>
                        </a:lnTo>
                        <a:lnTo>
                          <a:pt x="59" y="131"/>
                        </a:lnTo>
                        <a:lnTo>
                          <a:pt x="65" y="146"/>
                        </a:lnTo>
                        <a:lnTo>
                          <a:pt x="72" y="159"/>
                        </a:lnTo>
                        <a:lnTo>
                          <a:pt x="80" y="171"/>
                        </a:lnTo>
                        <a:lnTo>
                          <a:pt x="90" y="180"/>
                        </a:lnTo>
                        <a:lnTo>
                          <a:pt x="100" y="185"/>
                        </a:lnTo>
                        <a:lnTo>
                          <a:pt x="111" y="188"/>
                        </a:lnTo>
                        <a:lnTo>
                          <a:pt x="123" y="185"/>
                        </a:lnTo>
                        <a:lnTo>
                          <a:pt x="133" y="180"/>
                        </a:lnTo>
                        <a:lnTo>
                          <a:pt x="144" y="171"/>
                        </a:lnTo>
                        <a:lnTo>
                          <a:pt x="152" y="159"/>
                        </a:lnTo>
                        <a:lnTo>
                          <a:pt x="158" y="146"/>
                        </a:lnTo>
                        <a:lnTo>
                          <a:pt x="164" y="131"/>
                        </a:lnTo>
                        <a:lnTo>
                          <a:pt x="167" y="112"/>
                        </a:lnTo>
                        <a:lnTo>
                          <a:pt x="169" y="93"/>
                        </a:lnTo>
                        <a:close/>
                        <a:moveTo>
                          <a:pt x="14" y="210"/>
                        </a:moveTo>
                        <a:lnTo>
                          <a:pt x="14" y="210"/>
                        </a:lnTo>
                        <a:lnTo>
                          <a:pt x="8" y="220"/>
                        </a:lnTo>
                        <a:lnTo>
                          <a:pt x="5" y="229"/>
                        </a:lnTo>
                        <a:lnTo>
                          <a:pt x="2" y="236"/>
                        </a:lnTo>
                        <a:lnTo>
                          <a:pt x="1" y="246"/>
                        </a:lnTo>
                        <a:lnTo>
                          <a:pt x="0" y="258"/>
                        </a:lnTo>
                        <a:lnTo>
                          <a:pt x="0" y="273"/>
                        </a:lnTo>
                        <a:lnTo>
                          <a:pt x="0" y="317"/>
                        </a:lnTo>
                        <a:lnTo>
                          <a:pt x="0" y="464"/>
                        </a:lnTo>
                        <a:lnTo>
                          <a:pt x="0" y="495"/>
                        </a:lnTo>
                        <a:lnTo>
                          <a:pt x="0" y="512"/>
                        </a:lnTo>
                        <a:lnTo>
                          <a:pt x="1" y="527"/>
                        </a:lnTo>
                        <a:lnTo>
                          <a:pt x="3" y="541"/>
                        </a:lnTo>
                        <a:lnTo>
                          <a:pt x="6" y="551"/>
                        </a:lnTo>
                        <a:lnTo>
                          <a:pt x="8" y="556"/>
                        </a:lnTo>
                        <a:lnTo>
                          <a:pt x="11" y="558"/>
                        </a:lnTo>
                        <a:lnTo>
                          <a:pt x="15" y="561"/>
                        </a:lnTo>
                        <a:lnTo>
                          <a:pt x="19" y="561"/>
                        </a:lnTo>
                        <a:lnTo>
                          <a:pt x="26" y="559"/>
                        </a:lnTo>
                        <a:lnTo>
                          <a:pt x="31" y="556"/>
                        </a:lnTo>
                        <a:lnTo>
                          <a:pt x="35" y="551"/>
                        </a:lnTo>
                        <a:lnTo>
                          <a:pt x="38" y="544"/>
                        </a:lnTo>
                        <a:lnTo>
                          <a:pt x="40" y="534"/>
                        </a:lnTo>
                        <a:lnTo>
                          <a:pt x="41" y="524"/>
                        </a:lnTo>
                        <a:lnTo>
                          <a:pt x="41" y="497"/>
                        </a:lnTo>
                        <a:lnTo>
                          <a:pt x="41" y="397"/>
                        </a:lnTo>
                        <a:lnTo>
                          <a:pt x="41" y="363"/>
                        </a:lnTo>
                        <a:lnTo>
                          <a:pt x="42" y="358"/>
                        </a:lnTo>
                        <a:lnTo>
                          <a:pt x="43" y="356"/>
                        </a:lnTo>
                        <a:lnTo>
                          <a:pt x="44" y="356"/>
                        </a:lnTo>
                        <a:lnTo>
                          <a:pt x="46" y="356"/>
                        </a:lnTo>
                        <a:lnTo>
                          <a:pt x="47" y="361"/>
                        </a:lnTo>
                        <a:lnTo>
                          <a:pt x="48" y="371"/>
                        </a:lnTo>
                        <a:lnTo>
                          <a:pt x="48" y="393"/>
                        </a:lnTo>
                        <a:lnTo>
                          <a:pt x="48" y="941"/>
                        </a:lnTo>
                        <a:lnTo>
                          <a:pt x="48" y="949"/>
                        </a:lnTo>
                        <a:lnTo>
                          <a:pt x="49" y="958"/>
                        </a:lnTo>
                        <a:lnTo>
                          <a:pt x="51" y="966"/>
                        </a:lnTo>
                        <a:lnTo>
                          <a:pt x="54" y="975"/>
                        </a:lnTo>
                        <a:lnTo>
                          <a:pt x="58" y="982"/>
                        </a:lnTo>
                        <a:lnTo>
                          <a:pt x="64" y="987"/>
                        </a:lnTo>
                        <a:lnTo>
                          <a:pt x="70" y="990"/>
                        </a:lnTo>
                        <a:lnTo>
                          <a:pt x="77" y="990"/>
                        </a:lnTo>
                        <a:lnTo>
                          <a:pt x="85" y="990"/>
                        </a:lnTo>
                        <a:lnTo>
                          <a:pt x="92" y="987"/>
                        </a:lnTo>
                        <a:lnTo>
                          <a:pt x="97" y="983"/>
                        </a:lnTo>
                        <a:lnTo>
                          <a:pt x="101" y="976"/>
                        </a:lnTo>
                        <a:lnTo>
                          <a:pt x="104" y="970"/>
                        </a:lnTo>
                        <a:lnTo>
                          <a:pt x="106" y="963"/>
                        </a:lnTo>
                        <a:lnTo>
                          <a:pt x="108" y="954"/>
                        </a:lnTo>
                        <a:lnTo>
                          <a:pt x="108" y="946"/>
                        </a:lnTo>
                        <a:lnTo>
                          <a:pt x="108" y="693"/>
                        </a:lnTo>
                        <a:lnTo>
                          <a:pt x="109" y="668"/>
                        </a:lnTo>
                        <a:lnTo>
                          <a:pt x="110" y="661"/>
                        </a:lnTo>
                        <a:lnTo>
                          <a:pt x="111" y="658"/>
                        </a:lnTo>
                        <a:lnTo>
                          <a:pt x="111" y="197"/>
                        </a:lnTo>
                        <a:lnTo>
                          <a:pt x="48" y="197"/>
                        </a:lnTo>
                        <a:lnTo>
                          <a:pt x="38" y="197"/>
                        </a:lnTo>
                        <a:lnTo>
                          <a:pt x="29" y="197"/>
                        </a:lnTo>
                        <a:lnTo>
                          <a:pt x="25" y="198"/>
                        </a:lnTo>
                        <a:lnTo>
                          <a:pt x="21" y="202"/>
                        </a:lnTo>
                        <a:lnTo>
                          <a:pt x="17" y="205"/>
                        </a:lnTo>
                        <a:lnTo>
                          <a:pt x="14" y="210"/>
                        </a:lnTo>
                        <a:close/>
                        <a:moveTo>
                          <a:pt x="223" y="464"/>
                        </a:moveTo>
                        <a:lnTo>
                          <a:pt x="223" y="317"/>
                        </a:lnTo>
                        <a:lnTo>
                          <a:pt x="223" y="273"/>
                        </a:lnTo>
                        <a:lnTo>
                          <a:pt x="223" y="258"/>
                        </a:lnTo>
                        <a:lnTo>
                          <a:pt x="222" y="246"/>
                        </a:lnTo>
                        <a:lnTo>
                          <a:pt x="221" y="236"/>
                        </a:lnTo>
                        <a:lnTo>
                          <a:pt x="219" y="229"/>
                        </a:lnTo>
                        <a:lnTo>
                          <a:pt x="215" y="220"/>
                        </a:lnTo>
                        <a:lnTo>
                          <a:pt x="210" y="210"/>
                        </a:lnTo>
                        <a:lnTo>
                          <a:pt x="206" y="205"/>
                        </a:lnTo>
                        <a:lnTo>
                          <a:pt x="202" y="202"/>
                        </a:lnTo>
                        <a:lnTo>
                          <a:pt x="198" y="198"/>
                        </a:lnTo>
                        <a:lnTo>
                          <a:pt x="194" y="197"/>
                        </a:lnTo>
                        <a:lnTo>
                          <a:pt x="185" y="197"/>
                        </a:lnTo>
                        <a:lnTo>
                          <a:pt x="175" y="197"/>
                        </a:lnTo>
                        <a:lnTo>
                          <a:pt x="111" y="197"/>
                        </a:lnTo>
                        <a:lnTo>
                          <a:pt x="111" y="658"/>
                        </a:lnTo>
                        <a:lnTo>
                          <a:pt x="114" y="661"/>
                        </a:lnTo>
                        <a:lnTo>
                          <a:pt x="115" y="668"/>
                        </a:lnTo>
                        <a:lnTo>
                          <a:pt x="115" y="693"/>
                        </a:lnTo>
                        <a:lnTo>
                          <a:pt x="115" y="946"/>
                        </a:lnTo>
                        <a:lnTo>
                          <a:pt x="116" y="954"/>
                        </a:lnTo>
                        <a:lnTo>
                          <a:pt x="117" y="963"/>
                        </a:lnTo>
                        <a:lnTo>
                          <a:pt x="119" y="970"/>
                        </a:lnTo>
                        <a:lnTo>
                          <a:pt x="122" y="976"/>
                        </a:lnTo>
                        <a:lnTo>
                          <a:pt x="126" y="983"/>
                        </a:lnTo>
                        <a:lnTo>
                          <a:pt x="131" y="987"/>
                        </a:lnTo>
                        <a:lnTo>
                          <a:pt x="139" y="990"/>
                        </a:lnTo>
                        <a:lnTo>
                          <a:pt x="146" y="990"/>
                        </a:lnTo>
                        <a:lnTo>
                          <a:pt x="153" y="990"/>
                        </a:lnTo>
                        <a:lnTo>
                          <a:pt x="159" y="987"/>
                        </a:lnTo>
                        <a:lnTo>
                          <a:pt x="165" y="982"/>
                        </a:lnTo>
                        <a:lnTo>
                          <a:pt x="169" y="975"/>
                        </a:lnTo>
                        <a:lnTo>
                          <a:pt x="172" y="966"/>
                        </a:lnTo>
                        <a:lnTo>
                          <a:pt x="174" y="958"/>
                        </a:lnTo>
                        <a:lnTo>
                          <a:pt x="175" y="949"/>
                        </a:lnTo>
                        <a:lnTo>
                          <a:pt x="175" y="941"/>
                        </a:lnTo>
                        <a:lnTo>
                          <a:pt x="175" y="393"/>
                        </a:lnTo>
                        <a:lnTo>
                          <a:pt x="175" y="371"/>
                        </a:lnTo>
                        <a:lnTo>
                          <a:pt x="176" y="361"/>
                        </a:lnTo>
                        <a:lnTo>
                          <a:pt x="177" y="356"/>
                        </a:lnTo>
                        <a:lnTo>
                          <a:pt x="179" y="356"/>
                        </a:lnTo>
                        <a:lnTo>
                          <a:pt x="181" y="356"/>
                        </a:lnTo>
                        <a:lnTo>
                          <a:pt x="182" y="358"/>
                        </a:lnTo>
                        <a:lnTo>
                          <a:pt x="182" y="363"/>
                        </a:lnTo>
                        <a:lnTo>
                          <a:pt x="182" y="397"/>
                        </a:lnTo>
                        <a:lnTo>
                          <a:pt x="182" y="497"/>
                        </a:lnTo>
                        <a:lnTo>
                          <a:pt x="183" y="524"/>
                        </a:lnTo>
                        <a:lnTo>
                          <a:pt x="183" y="534"/>
                        </a:lnTo>
                        <a:lnTo>
                          <a:pt x="185" y="544"/>
                        </a:lnTo>
                        <a:lnTo>
                          <a:pt x="188" y="551"/>
                        </a:lnTo>
                        <a:lnTo>
                          <a:pt x="192" y="556"/>
                        </a:lnTo>
                        <a:lnTo>
                          <a:pt x="197" y="559"/>
                        </a:lnTo>
                        <a:lnTo>
                          <a:pt x="204" y="561"/>
                        </a:lnTo>
                        <a:lnTo>
                          <a:pt x="208" y="561"/>
                        </a:lnTo>
                        <a:lnTo>
                          <a:pt x="211" y="558"/>
                        </a:lnTo>
                        <a:lnTo>
                          <a:pt x="215" y="556"/>
                        </a:lnTo>
                        <a:lnTo>
                          <a:pt x="217" y="551"/>
                        </a:lnTo>
                        <a:lnTo>
                          <a:pt x="221" y="541"/>
                        </a:lnTo>
                        <a:lnTo>
                          <a:pt x="223" y="527"/>
                        </a:lnTo>
                        <a:lnTo>
                          <a:pt x="223" y="512"/>
                        </a:lnTo>
                        <a:lnTo>
                          <a:pt x="224" y="495"/>
                        </a:lnTo>
                        <a:lnTo>
                          <a:pt x="223" y="464"/>
                        </a:lnTo>
                        <a:close/>
                      </a:path>
                    </a:pathLst>
                  </a:custGeom>
                  <a:solidFill>
                    <a:srgbClr val="33996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lIns="64008" tIns="32004" rIns="64008" bIns="32004"/>
                  <a:lstStyle/>
                  <a:p>
                    <a:endParaRPr lang="en-US"/>
                  </a:p>
                </p:txBody>
              </p:sp>
              <p:sp>
                <p:nvSpPr>
                  <p:cNvPr id="44" name="Freeform 21"/>
                  <p:cNvSpPr>
                    <a:spLocks noEditPoints="1"/>
                  </p:cNvSpPr>
                  <p:nvPr/>
                </p:nvSpPr>
                <p:spPr bwMode="auto">
                  <a:xfrm>
                    <a:off x="-90" y="642"/>
                    <a:ext cx="230" cy="550"/>
                  </a:xfrm>
                  <a:custGeom>
                    <a:avLst/>
                    <a:gdLst>
                      <a:gd name="T0" fmla="*/ 191 w 224"/>
                      <a:gd name="T1" fmla="*/ 4 h 990"/>
                      <a:gd name="T2" fmla="*/ 173 w 224"/>
                      <a:gd name="T3" fmla="*/ 1 h 990"/>
                      <a:gd name="T4" fmla="*/ 140 w 224"/>
                      <a:gd name="T5" fmla="*/ 1 h 990"/>
                      <a:gd name="T6" fmla="*/ 115 w 224"/>
                      <a:gd name="T7" fmla="*/ 1 h 990"/>
                      <a:gd name="T8" fmla="*/ 82 w 224"/>
                      <a:gd name="T9" fmla="*/ 1 h 990"/>
                      <a:gd name="T10" fmla="*/ 66 w 224"/>
                      <a:gd name="T11" fmla="*/ 4 h 990"/>
                      <a:gd name="T12" fmla="*/ 66 w 224"/>
                      <a:gd name="T13" fmla="*/ 6 h 990"/>
                      <a:gd name="T14" fmla="*/ 82 w 224"/>
                      <a:gd name="T15" fmla="*/ 8 h 990"/>
                      <a:gd name="T16" fmla="*/ 115 w 224"/>
                      <a:gd name="T17" fmla="*/ 10 h 990"/>
                      <a:gd name="T18" fmla="*/ 140 w 224"/>
                      <a:gd name="T19" fmla="*/ 10 h 990"/>
                      <a:gd name="T20" fmla="*/ 173 w 224"/>
                      <a:gd name="T21" fmla="*/ 8 h 990"/>
                      <a:gd name="T22" fmla="*/ 191 w 224"/>
                      <a:gd name="T23" fmla="*/ 6 h 990"/>
                      <a:gd name="T24" fmla="*/ 14 w 224"/>
                      <a:gd name="T25" fmla="*/ 11 h 990"/>
                      <a:gd name="T26" fmla="*/ 5 w 224"/>
                      <a:gd name="T27" fmla="*/ 12 h 990"/>
                      <a:gd name="T28" fmla="*/ 0 w 224"/>
                      <a:gd name="T29" fmla="*/ 13 h 990"/>
                      <a:gd name="T30" fmla="*/ 0 w 224"/>
                      <a:gd name="T31" fmla="*/ 24 h 990"/>
                      <a:gd name="T32" fmla="*/ 0 w 224"/>
                      <a:gd name="T33" fmla="*/ 27 h 990"/>
                      <a:gd name="T34" fmla="*/ 6 w 224"/>
                      <a:gd name="T35" fmla="*/ 29 h 990"/>
                      <a:gd name="T36" fmla="*/ 15 w 224"/>
                      <a:gd name="T37" fmla="*/ 29 h 990"/>
                      <a:gd name="T38" fmla="*/ 31 w 224"/>
                      <a:gd name="T39" fmla="*/ 29 h 990"/>
                      <a:gd name="T40" fmla="*/ 43 w 224"/>
                      <a:gd name="T41" fmla="*/ 29 h 990"/>
                      <a:gd name="T42" fmla="*/ 46 w 224"/>
                      <a:gd name="T43" fmla="*/ 26 h 990"/>
                      <a:gd name="T44" fmla="*/ 46 w 224"/>
                      <a:gd name="T45" fmla="*/ 21 h 990"/>
                      <a:gd name="T46" fmla="*/ 48 w 224"/>
                      <a:gd name="T47" fmla="*/ 19 h 990"/>
                      <a:gd name="T48" fmla="*/ 51 w 224"/>
                      <a:gd name="T49" fmla="*/ 19 h 990"/>
                      <a:gd name="T50" fmla="*/ 53 w 224"/>
                      <a:gd name="T51" fmla="*/ 21 h 990"/>
                      <a:gd name="T52" fmla="*/ 53 w 224"/>
                      <a:gd name="T53" fmla="*/ 50 h 990"/>
                      <a:gd name="T54" fmla="*/ 56 w 224"/>
                      <a:gd name="T55" fmla="*/ 51 h 990"/>
                      <a:gd name="T56" fmla="*/ 74 w 224"/>
                      <a:gd name="T57" fmla="*/ 52 h 990"/>
                      <a:gd name="T58" fmla="*/ 87 w 224"/>
                      <a:gd name="T59" fmla="*/ 52 h 990"/>
                      <a:gd name="T60" fmla="*/ 112 w 224"/>
                      <a:gd name="T61" fmla="*/ 52 h 990"/>
                      <a:gd name="T62" fmla="*/ 121 w 224"/>
                      <a:gd name="T63" fmla="*/ 51 h 990"/>
                      <a:gd name="T64" fmla="*/ 123 w 224"/>
                      <a:gd name="T65" fmla="*/ 37 h 990"/>
                      <a:gd name="T66" fmla="*/ 125 w 224"/>
                      <a:gd name="T67" fmla="*/ 35 h 990"/>
                      <a:gd name="T68" fmla="*/ 126 w 224"/>
                      <a:gd name="T69" fmla="*/ 11 h 990"/>
                      <a:gd name="T70" fmla="*/ 43 w 224"/>
                      <a:gd name="T71" fmla="*/ 11 h 990"/>
                      <a:gd name="T72" fmla="*/ 26 w 224"/>
                      <a:gd name="T73" fmla="*/ 11 h 990"/>
                      <a:gd name="T74" fmla="*/ 14 w 224"/>
                      <a:gd name="T75" fmla="*/ 11 h 990"/>
                      <a:gd name="T76" fmla="*/ 254 w 224"/>
                      <a:gd name="T77" fmla="*/ 17 h 990"/>
                      <a:gd name="T78" fmla="*/ 253 w 224"/>
                      <a:gd name="T79" fmla="*/ 13 h 990"/>
                      <a:gd name="T80" fmla="*/ 245 w 224"/>
                      <a:gd name="T81" fmla="*/ 12 h 990"/>
                      <a:gd name="T82" fmla="*/ 236 w 224"/>
                      <a:gd name="T83" fmla="*/ 11 h 990"/>
                      <a:gd name="T84" fmla="*/ 221 w 224"/>
                      <a:gd name="T85" fmla="*/ 11 h 990"/>
                      <a:gd name="T86" fmla="*/ 200 w 224"/>
                      <a:gd name="T87" fmla="*/ 11 h 990"/>
                      <a:gd name="T88" fmla="*/ 126 w 224"/>
                      <a:gd name="T89" fmla="*/ 35 h 990"/>
                      <a:gd name="T90" fmla="*/ 130 w 224"/>
                      <a:gd name="T91" fmla="*/ 37 h 990"/>
                      <a:gd name="T92" fmla="*/ 131 w 224"/>
                      <a:gd name="T93" fmla="*/ 51 h 990"/>
                      <a:gd name="T94" fmla="*/ 139 w 224"/>
                      <a:gd name="T95" fmla="*/ 52 h 990"/>
                      <a:gd name="T96" fmla="*/ 159 w 224"/>
                      <a:gd name="T97" fmla="*/ 52 h 990"/>
                      <a:gd name="T98" fmla="*/ 174 w 224"/>
                      <a:gd name="T99" fmla="*/ 52 h 990"/>
                      <a:gd name="T100" fmla="*/ 194 w 224"/>
                      <a:gd name="T101" fmla="*/ 52 h 990"/>
                      <a:gd name="T102" fmla="*/ 200 w 224"/>
                      <a:gd name="T103" fmla="*/ 51 h 990"/>
                      <a:gd name="T104" fmla="*/ 200 w 224"/>
                      <a:gd name="T105" fmla="*/ 21 h 990"/>
                      <a:gd name="T106" fmla="*/ 201 w 224"/>
                      <a:gd name="T107" fmla="*/ 19 h 990"/>
                      <a:gd name="T108" fmla="*/ 204 w 224"/>
                      <a:gd name="T109" fmla="*/ 19 h 990"/>
                      <a:gd name="T110" fmla="*/ 207 w 224"/>
                      <a:gd name="T111" fmla="*/ 19 h 990"/>
                      <a:gd name="T112" fmla="*/ 207 w 224"/>
                      <a:gd name="T113" fmla="*/ 26 h 990"/>
                      <a:gd name="T114" fmla="*/ 208 w 224"/>
                      <a:gd name="T115" fmla="*/ 28 h 990"/>
                      <a:gd name="T116" fmla="*/ 219 w 224"/>
                      <a:gd name="T117" fmla="*/ 29 h 990"/>
                      <a:gd name="T118" fmla="*/ 233 w 224"/>
                      <a:gd name="T119" fmla="*/ 29 h 990"/>
                      <a:gd name="T120" fmla="*/ 245 w 224"/>
                      <a:gd name="T121" fmla="*/ 29 h 990"/>
                      <a:gd name="T122" fmla="*/ 254 w 224"/>
                      <a:gd name="T123" fmla="*/ 28 h 990"/>
                      <a:gd name="T124" fmla="*/ 254 w 224"/>
                      <a:gd name="T125" fmla="*/ 24 h 990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60000 65536"/>
                      <a:gd name="T187" fmla="*/ 0 60000 65536"/>
                      <a:gd name="T188" fmla="*/ 0 60000 65536"/>
                      <a:gd name="T189" fmla="*/ 0 w 224"/>
                      <a:gd name="T190" fmla="*/ 0 h 990"/>
                      <a:gd name="T191" fmla="*/ 224 w 224"/>
                      <a:gd name="T192" fmla="*/ 990 h 990"/>
                    </a:gdLst>
                    <a:ahLst/>
                    <a:cxnLst>
                      <a:cxn ang="T126">
                        <a:pos x="T0" y="T1"/>
                      </a:cxn>
                      <a:cxn ang="T127">
                        <a:pos x="T2" y="T3"/>
                      </a:cxn>
                      <a:cxn ang="T128">
                        <a:pos x="T4" y="T5"/>
                      </a:cxn>
                      <a:cxn ang="T129">
                        <a:pos x="T6" y="T7"/>
                      </a:cxn>
                      <a:cxn ang="T130">
                        <a:pos x="T8" y="T9"/>
                      </a:cxn>
                      <a:cxn ang="T131">
                        <a:pos x="T10" y="T11"/>
                      </a:cxn>
                      <a:cxn ang="T132">
                        <a:pos x="T12" y="T13"/>
                      </a:cxn>
                      <a:cxn ang="T133">
                        <a:pos x="T14" y="T15"/>
                      </a:cxn>
                      <a:cxn ang="T134">
                        <a:pos x="T16" y="T17"/>
                      </a:cxn>
                      <a:cxn ang="T135">
                        <a:pos x="T18" y="T19"/>
                      </a:cxn>
                      <a:cxn ang="T136">
                        <a:pos x="T20" y="T21"/>
                      </a:cxn>
                      <a:cxn ang="T137">
                        <a:pos x="T22" y="T23"/>
                      </a:cxn>
                      <a:cxn ang="T138">
                        <a:pos x="T24" y="T25"/>
                      </a:cxn>
                      <a:cxn ang="T139">
                        <a:pos x="T26" y="T27"/>
                      </a:cxn>
                      <a:cxn ang="T140">
                        <a:pos x="T28" y="T29"/>
                      </a:cxn>
                      <a:cxn ang="T141">
                        <a:pos x="T30" y="T31"/>
                      </a:cxn>
                      <a:cxn ang="T142">
                        <a:pos x="T32" y="T33"/>
                      </a:cxn>
                      <a:cxn ang="T143">
                        <a:pos x="T34" y="T35"/>
                      </a:cxn>
                      <a:cxn ang="T144">
                        <a:pos x="T36" y="T37"/>
                      </a:cxn>
                      <a:cxn ang="T145">
                        <a:pos x="T38" y="T39"/>
                      </a:cxn>
                      <a:cxn ang="T146">
                        <a:pos x="T40" y="T41"/>
                      </a:cxn>
                      <a:cxn ang="T147">
                        <a:pos x="T42" y="T43"/>
                      </a:cxn>
                      <a:cxn ang="T148">
                        <a:pos x="T44" y="T45"/>
                      </a:cxn>
                      <a:cxn ang="T149">
                        <a:pos x="T46" y="T47"/>
                      </a:cxn>
                      <a:cxn ang="T150">
                        <a:pos x="T48" y="T49"/>
                      </a:cxn>
                      <a:cxn ang="T151">
                        <a:pos x="T50" y="T51"/>
                      </a:cxn>
                      <a:cxn ang="T152">
                        <a:pos x="T52" y="T53"/>
                      </a:cxn>
                      <a:cxn ang="T153">
                        <a:pos x="T54" y="T55"/>
                      </a:cxn>
                      <a:cxn ang="T154">
                        <a:pos x="T56" y="T57"/>
                      </a:cxn>
                      <a:cxn ang="T155">
                        <a:pos x="T58" y="T59"/>
                      </a:cxn>
                      <a:cxn ang="T156">
                        <a:pos x="T60" y="T61"/>
                      </a:cxn>
                      <a:cxn ang="T157">
                        <a:pos x="T62" y="T63"/>
                      </a:cxn>
                      <a:cxn ang="T158">
                        <a:pos x="T64" y="T65"/>
                      </a:cxn>
                      <a:cxn ang="T159">
                        <a:pos x="T66" y="T67"/>
                      </a:cxn>
                      <a:cxn ang="T160">
                        <a:pos x="T68" y="T69"/>
                      </a:cxn>
                      <a:cxn ang="T161">
                        <a:pos x="T70" y="T71"/>
                      </a:cxn>
                      <a:cxn ang="T162">
                        <a:pos x="T72" y="T73"/>
                      </a:cxn>
                      <a:cxn ang="T163">
                        <a:pos x="T74" y="T75"/>
                      </a:cxn>
                      <a:cxn ang="T164">
                        <a:pos x="T76" y="T77"/>
                      </a:cxn>
                      <a:cxn ang="T165">
                        <a:pos x="T78" y="T79"/>
                      </a:cxn>
                      <a:cxn ang="T166">
                        <a:pos x="T80" y="T81"/>
                      </a:cxn>
                      <a:cxn ang="T167">
                        <a:pos x="T82" y="T83"/>
                      </a:cxn>
                      <a:cxn ang="T168">
                        <a:pos x="T84" y="T85"/>
                      </a:cxn>
                      <a:cxn ang="T169">
                        <a:pos x="T86" y="T87"/>
                      </a:cxn>
                      <a:cxn ang="T170">
                        <a:pos x="T88" y="T89"/>
                      </a:cxn>
                      <a:cxn ang="T171">
                        <a:pos x="T90" y="T91"/>
                      </a:cxn>
                      <a:cxn ang="T172">
                        <a:pos x="T92" y="T93"/>
                      </a:cxn>
                      <a:cxn ang="T173">
                        <a:pos x="T94" y="T95"/>
                      </a:cxn>
                      <a:cxn ang="T174">
                        <a:pos x="T96" y="T97"/>
                      </a:cxn>
                      <a:cxn ang="T175">
                        <a:pos x="T98" y="T99"/>
                      </a:cxn>
                      <a:cxn ang="T176">
                        <a:pos x="T100" y="T101"/>
                      </a:cxn>
                      <a:cxn ang="T177">
                        <a:pos x="T102" y="T103"/>
                      </a:cxn>
                      <a:cxn ang="T178">
                        <a:pos x="T104" y="T105"/>
                      </a:cxn>
                      <a:cxn ang="T179">
                        <a:pos x="T106" y="T107"/>
                      </a:cxn>
                      <a:cxn ang="T180">
                        <a:pos x="T108" y="T109"/>
                      </a:cxn>
                      <a:cxn ang="T181">
                        <a:pos x="T110" y="T111"/>
                      </a:cxn>
                      <a:cxn ang="T182">
                        <a:pos x="T112" y="T113"/>
                      </a:cxn>
                      <a:cxn ang="T183">
                        <a:pos x="T114" y="T115"/>
                      </a:cxn>
                      <a:cxn ang="T184">
                        <a:pos x="T116" y="T117"/>
                      </a:cxn>
                      <a:cxn ang="T185">
                        <a:pos x="T118" y="T119"/>
                      </a:cxn>
                      <a:cxn ang="T186">
                        <a:pos x="T120" y="T121"/>
                      </a:cxn>
                      <a:cxn ang="T187">
                        <a:pos x="T122" y="T123"/>
                      </a:cxn>
                      <a:cxn ang="T188">
                        <a:pos x="T124" y="T125"/>
                      </a:cxn>
                    </a:cxnLst>
                    <a:rect l="T189" t="T190" r="T191" b="T192"/>
                    <a:pathLst>
                      <a:path w="224" h="990">
                        <a:moveTo>
                          <a:pt x="169" y="93"/>
                        </a:moveTo>
                        <a:lnTo>
                          <a:pt x="169" y="93"/>
                        </a:lnTo>
                        <a:lnTo>
                          <a:pt x="167" y="75"/>
                        </a:lnTo>
                        <a:lnTo>
                          <a:pt x="164" y="56"/>
                        </a:lnTo>
                        <a:lnTo>
                          <a:pt x="158" y="41"/>
                        </a:lnTo>
                        <a:lnTo>
                          <a:pt x="152" y="27"/>
                        </a:lnTo>
                        <a:lnTo>
                          <a:pt x="144" y="15"/>
                        </a:lnTo>
                        <a:lnTo>
                          <a:pt x="133" y="7"/>
                        </a:lnTo>
                        <a:lnTo>
                          <a:pt x="123" y="2"/>
                        </a:lnTo>
                        <a:lnTo>
                          <a:pt x="111" y="0"/>
                        </a:lnTo>
                        <a:lnTo>
                          <a:pt x="100" y="2"/>
                        </a:lnTo>
                        <a:lnTo>
                          <a:pt x="90" y="7"/>
                        </a:lnTo>
                        <a:lnTo>
                          <a:pt x="80" y="15"/>
                        </a:lnTo>
                        <a:lnTo>
                          <a:pt x="72" y="27"/>
                        </a:lnTo>
                        <a:lnTo>
                          <a:pt x="65" y="41"/>
                        </a:lnTo>
                        <a:lnTo>
                          <a:pt x="59" y="56"/>
                        </a:lnTo>
                        <a:lnTo>
                          <a:pt x="56" y="75"/>
                        </a:lnTo>
                        <a:lnTo>
                          <a:pt x="55" y="93"/>
                        </a:lnTo>
                        <a:lnTo>
                          <a:pt x="56" y="112"/>
                        </a:lnTo>
                        <a:lnTo>
                          <a:pt x="59" y="131"/>
                        </a:lnTo>
                        <a:lnTo>
                          <a:pt x="65" y="146"/>
                        </a:lnTo>
                        <a:lnTo>
                          <a:pt x="72" y="159"/>
                        </a:lnTo>
                        <a:lnTo>
                          <a:pt x="80" y="171"/>
                        </a:lnTo>
                        <a:lnTo>
                          <a:pt x="90" y="180"/>
                        </a:lnTo>
                        <a:lnTo>
                          <a:pt x="100" y="185"/>
                        </a:lnTo>
                        <a:lnTo>
                          <a:pt x="111" y="188"/>
                        </a:lnTo>
                        <a:lnTo>
                          <a:pt x="123" y="185"/>
                        </a:lnTo>
                        <a:lnTo>
                          <a:pt x="133" y="180"/>
                        </a:lnTo>
                        <a:lnTo>
                          <a:pt x="144" y="171"/>
                        </a:lnTo>
                        <a:lnTo>
                          <a:pt x="152" y="159"/>
                        </a:lnTo>
                        <a:lnTo>
                          <a:pt x="158" y="146"/>
                        </a:lnTo>
                        <a:lnTo>
                          <a:pt x="164" y="131"/>
                        </a:lnTo>
                        <a:lnTo>
                          <a:pt x="167" y="112"/>
                        </a:lnTo>
                        <a:lnTo>
                          <a:pt x="169" y="93"/>
                        </a:lnTo>
                        <a:close/>
                        <a:moveTo>
                          <a:pt x="14" y="210"/>
                        </a:moveTo>
                        <a:lnTo>
                          <a:pt x="14" y="210"/>
                        </a:lnTo>
                        <a:lnTo>
                          <a:pt x="8" y="220"/>
                        </a:lnTo>
                        <a:lnTo>
                          <a:pt x="5" y="229"/>
                        </a:lnTo>
                        <a:lnTo>
                          <a:pt x="2" y="236"/>
                        </a:lnTo>
                        <a:lnTo>
                          <a:pt x="1" y="246"/>
                        </a:lnTo>
                        <a:lnTo>
                          <a:pt x="0" y="258"/>
                        </a:lnTo>
                        <a:lnTo>
                          <a:pt x="0" y="273"/>
                        </a:lnTo>
                        <a:lnTo>
                          <a:pt x="0" y="317"/>
                        </a:lnTo>
                        <a:lnTo>
                          <a:pt x="0" y="464"/>
                        </a:lnTo>
                        <a:lnTo>
                          <a:pt x="0" y="495"/>
                        </a:lnTo>
                        <a:lnTo>
                          <a:pt x="0" y="512"/>
                        </a:lnTo>
                        <a:lnTo>
                          <a:pt x="1" y="527"/>
                        </a:lnTo>
                        <a:lnTo>
                          <a:pt x="3" y="541"/>
                        </a:lnTo>
                        <a:lnTo>
                          <a:pt x="6" y="551"/>
                        </a:lnTo>
                        <a:lnTo>
                          <a:pt x="8" y="556"/>
                        </a:lnTo>
                        <a:lnTo>
                          <a:pt x="11" y="558"/>
                        </a:lnTo>
                        <a:lnTo>
                          <a:pt x="15" y="561"/>
                        </a:lnTo>
                        <a:lnTo>
                          <a:pt x="19" y="561"/>
                        </a:lnTo>
                        <a:lnTo>
                          <a:pt x="26" y="559"/>
                        </a:lnTo>
                        <a:lnTo>
                          <a:pt x="31" y="556"/>
                        </a:lnTo>
                        <a:lnTo>
                          <a:pt x="35" y="551"/>
                        </a:lnTo>
                        <a:lnTo>
                          <a:pt x="38" y="544"/>
                        </a:lnTo>
                        <a:lnTo>
                          <a:pt x="40" y="534"/>
                        </a:lnTo>
                        <a:lnTo>
                          <a:pt x="41" y="524"/>
                        </a:lnTo>
                        <a:lnTo>
                          <a:pt x="41" y="497"/>
                        </a:lnTo>
                        <a:lnTo>
                          <a:pt x="41" y="397"/>
                        </a:lnTo>
                        <a:lnTo>
                          <a:pt x="41" y="363"/>
                        </a:lnTo>
                        <a:lnTo>
                          <a:pt x="42" y="358"/>
                        </a:lnTo>
                        <a:lnTo>
                          <a:pt x="43" y="356"/>
                        </a:lnTo>
                        <a:lnTo>
                          <a:pt x="44" y="356"/>
                        </a:lnTo>
                        <a:lnTo>
                          <a:pt x="46" y="356"/>
                        </a:lnTo>
                        <a:lnTo>
                          <a:pt x="47" y="361"/>
                        </a:lnTo>
                        <a:lnTo>
                          <a:pt x="48" y="371"/>
                        </a:lnTo>
                        <a:lnTo>
                          <a:pt x="48" y="393"/>
                        </a:lnTo>
                        <a:lnTo>
                          <a:pt x="48" y="941"/>
                        </a:lnTo>
                        <a:lnTo>
                          <a:pt x="48" y="949"/>
                        </a:lnTo>
                        <a:lnTo>
                          <a:pt x="49" y="958"/>
                        </a:lnTo>
                        <a:lnTo>
                          <a:pt x="51" y="966"/>
                        </a:lnTo>
                        <a:lnTo>
                          <a:pt x="54" y="975"/>
                        </a:lnTo>
                        <a:lnTo>
                          <a:pt x="58" y="982"/>
                        </a:lnTo>
                        <a:lnTo>
                          <a:pt x="64" y="987"/>
                        </a:lnTo>
                        <a:lnTo>
                          <a:pt x="70" y="990"/>
                        </a:lnTo>
                        <a:lnTo>
                          <a:pt x="77" y="990"/>
                        </a:lnTo>
                        <a:lnTo>
                          <a:pt x="85" y="990"/>
                        </a:lnTo>
                        <a:lnTo>
                          <a:pt x="92" y="987"/>
                        </a:lnTo>
                        <a:lnTo>
                          <a:pt x="97" y="983"/>
                        </a:lnTo>
                        <a:lnTo>
                          <a:pt x="101" y="976"/>
                        </a:lnTo>
                        <a:lnTo>
                          <a:pt x="104" y="970"/>
                        </a:lnTo>
                        <a:lnTo>
                          <a:pt x="106" y="963"/>
                        </a:lnTo>
                        <a:lnTo>
                          <a:pt x="108" y="954"/>
                        </a:lnTo>
                        <a:lnTo>
                          <a:pt x="108" y="946"/>
                        </a:lnTo>
                        <a:lnTo>
                          <a:pt x="108" y="693"/>
                        </a:lnTo>
                        <a:lnTo>
                          <a:pt x="109" y="668"/>
                        </a:lnTo>
                        <a:lnTo>
                          <a:pt x="110" y="661"/>
                        </a:lnTo>
                        <a:lnTo>
                          <a:pt x="111" y="658"/>
                        </a:lnTo>
                        <a:lnTo>
                          <a:pt x="111" y="197"/>
                        </a:lnTo>
                        <a:lnTo>
                          <a:pt x="48" y="197"/>
                        </a:lnTo>
                        <a:lnTo>
                          <a:pt x="38" y="197"/>
                        </a:lnTo>
                        <a:lnTo>
                          <a:pt x="29" y="197"/>
                        </a:lnTo>
                        <a:lnTo>
                          <a:pt x="25" y="198"/>
                        </a:lnTo>
                        <a:lnTo>
                          <a:pt x="21" y="202"/>
                        </a:lnTo>
                        <a:lnTo>
                          <a:pt x="17" y="205"/>
                        </a:lnTo>
                        <a:lnTo>
                          <a:pt x="14" y="210"/>
                        </a:lnTo>
                        <a:close/>
                        <a:moveTo>
                          <a:pt x="223" y="464"/>
                        </a:moveTo>
                        <a:lnTo>
                          <a:pt x="223" y="317"/>
                        </a:lnTo>
                        <a:lnTo>
                          <a:pt x="223" y="273"/>
                        </a:lnTo>
                        <a:lnTo>
                          <a:pt x="223" y="258"/>
                        </a:lnTo>
                        <a:lnTo>
                          <a:pt x="222" y="246"/>
                        </a:lnTo>
                        <a:lnTo>
                          <a:pt x="221" y="236"/>
                        </a:lnTo>
                        <a:lnTo>
                          <a:pt x="219" y="229"/>
                        </a:lnTo>
                        <a:lnTo>
                          <a:pt x="215" y="220"/>
                        </a:lnTo>
                        <a:lnTo>
                          <a:pt x="210" y="210"/>
                        </a:lnTo>
                        <a:lnTo>
                          <a:pt x="206" y="205"/>
                        </a:lnTo>
                        <a:lnTo>
                          <a:pt x="202" y="202"/>
                        </a:lnTo>
                        <a:lnTo>
                          <a:pt x="198" y="198"/>
                        </a:lnTo>
                        <a:lnTo>
                          <a:pt x="194" y="197"/>
                        </a:lnTo>
                        <a:lnTo>
                          <a:pt x="185" y="197"/>
                        </a:lnTo>
                        <a:lnTo>
                          <a:pt x="175" y="197"/>
                        </a:lnTo>
                        <a:lnTo>
                          <a:pt x="111" y="197"/>
                        </a:lnTo>
                        <a:lnTo>
                          <a:pt x="111" y="658"/>
                        </a:lnTo>
                        <a:lnTo>
                          <a:pt x="114" y="661"/>
                        </a:lnTo>
                        <a:lnTo>
                          <a:pt x="115" y="668"/>
                        </a:lnTo>
                        <a:lnTo>
                          <a:pt x="115" y="693"/>
                        </a:lnTo>
                        <a:lnTo>
                          <a:pt x="115" y="946"/>
                        </a:lnTo>
                        <a:lnTo>
                          <a:pt x="116" y="954"/>
                        </a:lnTo>
                        <a:lnTo>
                          <a:pt x="117" y="963"/>
                        </a:lnTo>
                        <a:lnTo>
                          <a:pt x="119" y="970"/>
                        </a:lnTo>
                        <a:lnTo>
                          <a:pt x="122" y="976"/>
                        </a:lnTo>
                        <a:lnTo>
                          <a:pt x="126" y="983"/>
                        </a:lnTo>
                        <a:lnTo>
                          <a:pt x="131" y="987"/>
                        </a:lnTo>
                        <a:lnTo>
                          <a:pt x="139" y="990"/>
                        </a:lnTo>
                        <a:lnTo>
                          <a:pt x="146" y="990"/>
                        </a:lnTo>
                        <a:lnTo>
                          <a:pt x="153" y="990"/>
                        </a:lnTo>
                        <a:lnTo>
                          <a:pt x="159" y="987"/>
                        </a:lnTo>
                        <a:lnTo>
                          <a:pt x="165" y="982"/>
                        </a:lnTo>
                        <a:lnTo>
                          <a:pt x="169" y="975"/>
                        </a:lnTo>
                        <a:lnTo>
                          <a:pt x="172" y="966"/>
                        </a:lnTo>
                        <a:lnTo>
                          <a:pt x="174" y="958"/>
                        </a:lnTo>
                        <a:lnTo>
                          <a:pt x="175" y="949"/>
                        </a:lnTo>
                        <a:lnTo>
                          <a:pt x="175" y="941"/>
                        </a:lnTo>
                        <a:lnTo>
                          <a:pt x="175" y="393"/>
                        </a:lnTo>
                        <a:lnTo>
                          <a:pt x="175" y="371"/>
                        </a:lnTo>
                        <a:lnTo>
                          <a:pt x="176" y="361"/>
                        </a:lnTo>
                        <a:lnTo>
                          <a:pt x="177" y="356"/>
                        </a:lnTo>
                        <a:lnTo>
                          <a:pt x="179" y="356"/>
                        </a:lnTo>
                        <a:lnTo>
                          <a:pt x="181" y="356"/>
                        </a:lnTo>
                        <a:lnTo>
                          <a:pt x="182" y="358"/>
                        </a:lnTo>
                        <a:lnTo>
                          <a:pt x="182" y="363"/>
                        </a:lnTo>
                        <a:lnTo>
                          <a:pt x="182" y="397"/>
                        </a:lnTo>
                        <a:lnTo>
                          <a:pt x="182" y="497"/>
                        </a:lnTo>
                        <a:lnTo>
                          <a:pt x="183" y="524"/>
                        </a:lnTo>
                        <a:lnTo>
                          <a:pt x="183" y="534"/>
                        </a:lnTo>
                        <a:lnTo>
                          <a:pt x="185" y="544"/>
                        </a:lnTo>
                        <a:lnTo>
                          <a:pt x="188" y="551"/>
                        </a:lnTo>
                        <a:lnTo>
                          <a:pt x="192" y="556"/>
                        </a:lnTo>
                        <a:lnTo>
                          <a:pt x="197" y="559"/>
                        </a:lnTo>
                        <a:lnTo>
                          <a:pt x="204" y="561"/>
                        </a:lnTo>
                        <a:lnTo>
                          <a:pt x="208" y="561"/>
                        </a:lnTo>
                        <a:lnTo>
                          <a:pt x="211" y="558"/>
                        </a:lnTo>
                        <a:lnTo>
                          <a:pt x="215" y="556"/>
                        </a:lnTo>
                        <a:lnTo>
                          <a:pt x="217" y="551"/>
                        </a:lnTo>
                        <a:lnTo>
                          <a:pt x="221" y="541"/>
                        </a:lnTo>
                        <a:lnTo>
                          <a:pt x="223" y="527"/>
                        </a:lnTo>
                        <a:lnTo>
                          <a:pt x="223" y="512"/>
                        </a:lnTo>
                        <a:lnTo>
                          <a:pt x="224" y="495"/>
                        </a:lnTo>
                        <a:lnTo>
                          <a:pt x="223" y="464"/>
                        </a:lnTo>
                        <a:close/>
                      </a:path>
                    </a:pathLst>
                  </a:custGeom>
                  <a:solidFill>
                    <a:srgbClr val="33996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lIns="64008" tIns="32004" rIns="64008" bIns="32004"/>
                  <a:lstStyle/>
                  <a:p>
                    <a:endParaRPr lang="en-US"/>
                  </a:p>
                </p:txBody>
              </p:sp>
              <p:sp>
                <p:nvSpPr>
                  <p:cNvPr id="45" name="AutoShape 22"/>
                  <p:cNvSpPr>
                    <a:spLocks noChangeArrowheads="1"/>
                  </p:cNvSpPr>
                  <p:nvPr/>
                </p:nvSpPr>
                <p:spPr bwMode="auto">
                  <a:xfrm>
                    <a:off x="-201" y="648"/>
                    <a:ext cx="46" cy="544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9966"/>
                  </a:solidFill>
                  <a:ln w="12700" cap="sq" algn="ctr">
                    <a:noFill/>
                    <a:round/>
                    <a:headEnd/>
                    <a:tailEnd/>
                  </a:ln>
                </p:spPr>
                <p:txBody>
                  <a:bodyPr wrap="none" lIns="64008" tIns="32004" rIns="64008" bIns="32004" anchor="ctr"/>
                  <a:lstStyle/>
                  <a:p>
                    <a:pPr defTabSz="639763"/>
                    <a:endParaRPr lang="en-US">
                      <a:latin typeface="Century Gothic" pitchFamily="34" charset="0"/>
                    </a:endParaRPr>
                  </a:p>
                </p:txBody>
              </p:sp>
              <p:sp>
                <p:nvSpPr>
                  <p:cNvPr id="46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798" y="648"/>
                    <a:ext cx="46" cy="544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9966"/>
                  </a:solidFill>
                  <a:ln w="12700" cap="sq" algn="ctr">
                    <a:noFill/>
                    <a:round/>
                    <a:headEnd/>
                    <a:tailEnd/>
                  </a:ln>
                </p:spPr>
                <p:txBody>
                  <a:bodyPr wrap="none" lIns="64008" tIns="32004" rIns="64008" bIns="32004" anchor="ctr"/>
                  <a:lstStyle/>
                  <a:p>
                    <a:pPr defTabSz="639763"/>
                    <a:endParaRPr lang="en-US">
                      <a:latin typeface="Century Gothic" pitchFamily="34" charset="0"/>
                    </a:endParaRPr>
                  </a:p>
                </p:txBody>
              </p:sp>
              <p:sp>
                <p:nvSpPr>
                  <p:cNvPr id="47" name="AutoShape 25"/>
                  <p:cNvSpPr>
                    <a:spLocks noChangeArrowheads="1"/>
                  </p:cNvSpPr>
                  <p:nvPr/>
                </p:nvSpPr>
                <p:spPr bwMode="auto">
                  <a:xfrm rot="3600000">
                    <a:off x="4" y="174"/>
                    <a:ext cx="46" cy="720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9966"/>
                  </a:solidFill>
                  <a:ln w="12700" cap="sq" algn="ctr">
                    <a:noFill/>
                    <a:round/>
                    <a:headEnd/>
                    <a:tailEnd/>
                  </a:ln>
                </p:spPr>
                <p:txBody>
                  <a:bodyPr wrap="none" lIns="64008" tIns="32004" rIns="64008" bIns="32004" anchor="ctr"/>
                  <a:lstStyle/>
                  <a:p>
                    <a:pPr defTabSz="639763"/>
                    <a:endParaRPr lang="en-US">
                      <a:latin typeface="Century Gothic" pitchFamily="34" charset="0"/>
                    </a:endParaRPr>
                  </a:p>
                </p:txBody>
              </p:sp>
              <p:sp>
                <p:nvSpPr>
                  <p:cNvPr id="48" name="AutoShape 26"/>
                  <p:cNvSpPr>
                    <a:spLocks noChangeArrowheads="1"/>
                  </p:cNvSpPr>
                  <p:nvPr/>
                </p:nvSpPr>
                <p:spPr bwMode="auto">
                  <a:xfrm rot="-3600000">
                    <a:off x="596" y="174"/>
                    <a:ext cx="46" cy="720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339966"/>
                  </a:solidFill>
                  <a:ln w="12700" cap="sq" algn="ctr">
                    <a:noFill/>
                    <a:round/>
                    <a:headEnd/>
                    <a:tailEnd/>
                  </a:ln>
                </p:spPr>
                <p:txBody>
                  <a:bodyPr wrap="none" lIns="64008" tIns="32004" rIns="64008" bIns="32004" anchor="ctr"/>
                  <a:lstStyle/>
                  <a:p>
                    <a:pPr defTabSz="639763"/>
                    <a:endParaRPr lang="en-US">
                      <a:latin typeface="Century Gothic" pitchFamily="34" charset="0"/>
                    </a:endParaRPr>
                  </a:p>
                </p:txBody>
              </p:sp>
            </p:grpSp>
            <p:sp>
              <p:nvSpPr>
                <p:cNvPr id="40" name="Rectangle 46"/>
                <p:cNvSpPr>
                  <a:spLocks noChangeArrowheads="1"/>
                </p:cNvSpPr>
                <p:nvPr/>
              </p:nvSpPr>
              <p:spPr bwMode="auto">
                <a:xfrm>
                  <a:off x="1510" y="1668"/>
                  <a:ext cx="1161" cy="250"/>
                </a:xfrm>
                <a:prstGeom prst="rect">
                  <a:avLst/>
                </a:prstGeom>
                <a:noFill/>
                <a:ln w="12700" cap="sq" algn="ctr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ctr"/>
                  <a:r>
                    <a:rPr lang="en-US" b="1">
                      <a:solidFill>
                        <a:srgbClr val="339966"/>
                      </a:solidFill>
                      <a:latin typeface="Century Gothic" pitchFamily="34" charset="0"/>
                    </a:rPr>
                    <a:t>Households</a:t>
                  </a:r>
                </a:p>
              </p:txBody>
            </p:sp>
            <p:sp>
              <p:nvSpPr>
                <p:cNvPr id="41" name="AutoShape 78"/>
                <p:cNvSpPr>
                  <a:spLocks noChangeArrowheads="1"/>
                </p:cNvSpPr>
                <p:nvPr/>
              </p:nvSpPr>
              <p:spPr bwMode="auto">
                <a:xfrm>
                  <a:off x="662" y="806"/>
                  <a:ext cx="2812" cy="1549"/>
                </a:xfrm>
                <a:prstGeom prst="roundRect">
                  <a:avLst>
                    <a:gd name="adj" fmla="val 16667"/>
                  </a:avLst>
                </a:prstGeom>
                <a:noFill/>
                <a:ln w="12700" cap="sq" algn="ctr">
                  <a:solidFill>
                    <a:srgbClr val="339966"/>
                  </a:solidFill>
                  <a:round/>
                  <a:headEnd/>
                  <a:tailEnd/>
                </a:ln>
              </p:spPr>
              <p:txBody>
                <a:bodyPr wrap="none" lIns="64008" tIns="32004" rIns="64008" bIns="32004" anchor="ctr"/>
                <a:lstStyle/>
                <a:p>
                  <a:pPr defTabSz="639763"/>
                  <a:endParaRPr lang="en-US">
                    <a:latin typeface="Century Gothic" pitchFamily="34" charset="0"/>
                  </a:endParaRPr>
                </a:p>
              </p:txBody>
            </p:sp>
          </p:grpSp>
          <p:grpSp>
            <p:nvGrpSpPr>
              <p:cNvPr id="17" name="Group 86"/>
              <p:cNvGrpSpPr>
                <a:grpSpLocks/>
              </p:cNvGrpSpPr>
              <p:nvPr/>
            </p:nvGrpSpPr>
            <p:grpSpPr bwMode="auto">
              <a:xfrm>
                <a:off x="5184775" y="4316413"/>
                <a:ext cx="3419475" cy="2136775"/>
                <a:chOff x="5288" y="3311"/>
                <a:chExt cx="3266" cy="1549"/>
              </a:xfrm>
            </p:grpSpPr>
            <p:sp>
              <p:nvSpPr>
                <p:cNvPr id="28" name="Rectangle 4"/>
                <p:cNvSpPr>
                  <a:spLocks noChangeArrowheads="1"/>
                </p:cNvSpPr>
                <p:nvPr/>
              </p:nvSpPr>
              <p:spPr bwMode="auto">
                <a:xfrm>
                  <a:off x="5576" y="4270"/>
                  <a:ext cx="2584" cy="281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>
                  <a:spAutoFit/>
                </a:bodyPr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sz="1400" dirty="0" smtClean="0">
                      <a:latin typeface="Century Gothic" pitchFamily="34" charset="0"/>
                      <a:ea typeface="MS PGothic" pitchFamily="34" charset="-128"/>
                      <a:cs typeface="Times New Roman" pitchFamily="18" charset="0"/>
                    </a:rPr>
                    <a:t>Oil, Gas</a:t>
                  </a:r>
                  <a:r>
                    <a:rPr lang="en-US" sz="1400" dirty="0">
                      <a:latin typeface="Century Gothic" pitchFamily="34" charset="0"/>
                      <a:ea typeface="MS PGothic" pitchFamily="34" charset="-128"/>
                      <a:cs typeface="Times New Roman" pitchFamily="18" charset="0"/>
                    </a:rPr>
                    <a:t>, Coal, Electricity</a:t>
                  </a:r>
                </a:p>
                <a:p>
                  <a:pPr algn="ctr">
                    <a:lnSpc>
                      <a:spcPct val="90000"/>
                    </a:lnSpc>
                  </a:pPr>
                  <a:r>
                    <a:rPr lang="en-US" sz="1400" dirty="0">
                      <a:latin typeface="Century Gothic" pitchFamily="34" charset="0"/>
                      <a:ea typeface="MS PGothic" pitchFamily="34" charset="-128"/>
                      <a:cs typeface="Times New Roman" pitchFamily="18" charset="0"/>
                    </a:rPr>
                    <a:t>Refined Fuels</a:t>
                  </a:r>
                  <a:r>
                    <a:rPr lang="en-US" sz="1400" dirty="0" smtClean="0">
                      <a:latin typeface="Century Gothic" pitchFamily="34" charset="0"/>
                      <a:ea typeface="MS PGothic" pitchFamily="34" charset="-128"/>
                      <a:cs typeface="Times New Roman" pitchFamily="18" charset="0"/>
                    </a:rPr>
                    <a:t>,</a:t>
                  </a:r>
                  <a:endParaRPr lang="en-US" sz="1400" dirty="0">
                    <a:latin typeface="Century Gothic" pitchFamily="34" charset="0"/>
                    <a:ea typeface="MS PGothic" pitchFamily="34" charset="-128"/>
                    <a:cs typeface="Times New Roman" pitchFamily="18" charset="0"/>
                  </a:endParaRPr>
                </a:p>
              </p:txBody>
            </p:sp>
            <p:sp>
              <p:nvSpPr>
                <p:cNvPr id="29" name="Rectangle 57"/>
                <p:cNvSpPr>
                  <a:spLocks noChangeArrowheads="1"/>
                </p:cNvSpPr>
                <p:nvPr/>
              </p:nvSpPr>
              <p:spPr bwMode="auto">
                <a:xfrm>
                  <a:off x="5466" y="4068"/>
                  <a:ext cx="2909" cy="178"/>
                </a:xfrm>
                <a:prstGeom prst="rect">
                  <a:avLst/>
                </a:prstGeom>
                <a:noFill/>
                <a:ln w="12700" cap="sq" algn="ctr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ctr"/>
                  <a:r>
                    <a:rPr lang="en-US" sz="1600" b="1" dirty="0">
                      <a:latin typeface="Century Gothic" pitchFamily="34" charset="0"/>
                    </a:rPr>
                    <a:t>Intermediate Goods Producers</a:t>
                  </a:r>
                </a:p>
              </p:txBody>
            </p:sp>
            <p:grpSp>
              <p:nvGrpSpPr>
                <p:cNvPr id="30" name="Group 70"/>
                <p:cNvGrpSpPr>
                  <a:grpSpLocks/>
                </p:cNvGrpSpPr>
                <p:nvPr/>
              </p:nvGrpSpPr>
              <p:grpSpPr bwMode="auto">
                <a:xfrm>
                  <a:off x="5863" y="3360"/>
                  <a:ext cx="1335" cy="632"/>
                  <a:chOff x="5727" y="3454"/>
                  <a:chExt cx="1629" cy="772"/>
                </a:xfrm>
              </p:grpSpPr>
              <p:sp>
                <p:nvSpPr>
                  <p:cNvPr id="32" name="Freeform 61"/>
                  <p:cNvSpPr>
                    <a:spLocks noEditPoints="1"/>
                  </p:cNvSpPr>
                  <p:nvPr/>
                </p:nvSpPr>
                <p:spPr bwMode="auto">
                  <a:xfrm>
                    <a:off x="5727" y="3535"/>
                    <a:ext cx="649" cy="691"/>
                  </a:xfrm>
                  <a:custGeom>
                    <a:avLst/>
                    <a:gdLst>
                      <a:gd name="T0" fmla="*/ 0 w 1106"/>
                      <a:gd name="T1" fmla="*/ 46 h 1328"/>
                      <a:gd name="T2" fmla="*/ 15 w 1106"/>
                      <a:gd name="T3" fmla="*/ 0 h 1328"/>
                      <a:gd name="T4" fmla="*/ 58 w 1106"/>
                      <a:gd name="T5" fmla="*/ 6 h 1328"/>
                      <a:gd name="T6" fmla="*/ 66 w 1106"/>
                      <a:gd name="T7" fmla="*/ 9 h 1328"/>
                      <a:gd name="T8" fmla="*/ 71 w 1106"/>
                      <a:gd name="T9" fmla="*/ 12 h 1328"/>
                      <a:gd name="T10" fmla="*/ 75 w 1106"/>
                      <a:gd name="T11" fmla="*/ 15 h 1328"/>
                      <a:gd name="T12" fmla="*/ 77 w 1106"/>
                      <a:gd name="T13" fmla="*/ 18 h 1328"/>
                      <a:gd name="T14" fmla="*/ 77 w 1106"/>
                      <a:gd name="T15" fmla="*/ 41 h 1328"/>
                      <a:gd name="T16" fmla="*/ 76 w 1106"/>
                      <a:gd name="T17" fmla="*/ 43 h 1328"/>
                      <a:gd name="T18" fmla="*/ 75 w 1106"/>
                      <a:gd name="T19" fmla="*/ 43 h 1328"/>
                      <a:gd name="T20" fmla="*/ 70 w 1106"/>
                      <a:gd name="T21" fmla="*/ 44 h 1328"/>
                      <a:gd name="T22" fmla="*/ 68 w 1106"/>
                      <a:gd name="T23" fmla="*/ 44 h 1328"/>
                      <a:gd name="T24" fmla="*/ 65 w 1106"/>
                      <a:gd name="T25" fmla="*/ 44 h 1328"/>
                      <a:gd name="T26" fmla="*/ 63 w 1106"/>
                      <a:gd name="T27" fmla="*/ 42 h 1328"/>
                      <a:gd name="T28" fmla="*/ 62 w 1106"/>
                      <a:gd name="T29" fmla="*/ 39 h 1328"/>
                      <a:gd name="T30" fmla="*/ 62 w 1106"/>
                      <a:gd name="T31" fmla="*/ 32 h 1328"/>
                      <a:gd name="T32" fmla="*/ 61 w 1106"/>
                      <a:gd name="T33" fmla="*/ 29 h 1328"/>
                      <a:gd name="T34" fmla="*/ 60 w 1106"/>
                      <a:gd name="T35" fmla="*/ 28 h 1328"/>
                      <a:gd name="T36" fmla="*/ 73 w 1106"/>
                      <a:gd name="T37" fmla="*/ 46 h 1328"/>
                      <a:gd name="T38" fmla="*/ 15 w 1106"/>
                      <a:gd name="T39" fmla="*/ 17 h 1328"/>
                      <a:gd name="T40" fmla="*/ 15 w 1106"/>
                      <a:gd name="T41" fmla="*/ 4 h 1328"/>
                      <a:gd name="T42" fmla="*/ 58 w 1106"/>
                      <a:gd name="T43" fmla="*/ 16 h 1328"/>
                      <a:gd name="T44" fmla="*/ 58 w 1106"/>
                      <a:gd name="T45" fmla="*/ 24 h 1328"/>
                      <a:gd name="T46" fmla="*/ 63 w 1106"/>
                      <a:gd name="T47" fmla="*/ 27 h 1328"/>
                      <a:gd name="T48" fmla="*/ 65 w 1106"/>
                      <a:gd name="T49" fmla="*/ 28 h 1328"/>
                      <a:gd name="T50" fmla="*/ 66 w 1106"/>
                      <a:gd name="T51" fmla="*/ 31 h 1328"/>
                      <a:gd name="T52" fmla="*/ 66 w 1106"/>
                      <a:gd name="T53" fmla="*/ 37 h 1328"/>
                      <a:gd name="T54" fmla="*/ 66 w 1106"/>
                      <a:gd name="T55" fmla="*/ 41 h 1328"/>
                      <a:gd name="T56" fmla="*/ 67 w 1106"/>
                      <a:gd name="T57" fmla="*/ 42 h 1328"/>
                      <a:gd name="T58" fmla="*/ 69 w 1106"/>
                      <a:gd name="T59" fmla="*/ 43 h 1328"/>
                      <a:gd name="T60" fmla="*/ 70 w 1106"/>
                      <a:gd name="T61" fmla="*/ 43 h 1328"/>
                      <a:gd name="T62" fmla="*/ 72 w 1106"/>
                      <a:gd name="T63" fmla="*/ 42 h 1328"/>
                      <a:gd name="T64" fmla="*/ 73 w 1106"/>
                      <a:gd name="T65" fmla="*/ 41 h 1328"/>
                      <a:gd name="T66" fmla="*/ 74 w 1106"/>
                      <a:gd name="T67" fmla="*/ 40 h 1328"/>
                      <a:gd name="T68" fmla="*/ 74 w 1106"/>
                      <a:gd name="T69" fmla="*/ 26 h 1328"/>
                      <a:gd name="T70" fmla="*/ 74 w 1106"/>
                      <a:gd name="T71" fmla="*/ 25 h 1328"/>
                      <a:gd name="T72" fmla="*/ 72 w 1106"/>
                      <a:gd name="T73" fmla="*/ 24 h 1328"/>
                      <a:gd name="T74" fmla="*/ 70 w 1106"/>
                      <a:gd name="T75" fmla="*/ 23 h 1328"/>
                      <a:gd name="T76" fmla="*/ 67 w 1106"/>
                      <a:gd name="T77" fmla="*/ 22 h 1328"/>
                      <a:gd name="T78" fmla="*/ 66 w 1106"/>
                      <a:gd name="T79" fmla="*/ 21 h 1328"/>
                      <a:gd name="T80" fmla="*/ 66 w 1106"/>
                      <a:gd name="T81" fmla="*/ 19 h 1328"/>
                      <a:gd name="T82" fmla="*/ 66 w 1106"/>
                      <a:gd name="T83" fmla="*/ 17 h 1328"/>
                      <a:gd name="T84" fmla="*/ 65 w 1106"/>
                      <a:gd name="T85" fmla="*/ 13 h 1328"/>
                      <a:gd name="T86" fmla="*/ 62 w 1106"/>
                      <a:gd name="T87" fmla="*/ 10 h 1328"/>
                      <a:gd name="T88" fmla="*/ 58 w 1106"/>
                      <a:gd name="T89" fmla="*/ 9 h 1328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1106"/>
                      <a:gd name="T136" fmla="*/ 0 h 1328"/>
                      <a:gd name="T137" fmla="*/ 1106 w 1106"/>
                      <a:gd name="T138" fmla="*/ 1328 h 1328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1106" h="1328">
                        <a:moveTo>
                          <a:pt x="1050" y="1328"/>
                        </a:moveTo>
                        <a:lnTo>
                          <a:pt x="0" y="1326"/>
                        </a:lnTo>
                        <a:lnTo>
                          <a:pt x="0" y="1224"/>
                        </a:lnTo>
                        <a:lnTo>
                          <a:pt x="162" y="1224"/>
                        </a:lnTo>
                        <a:lnTo>
                          <a:pt x="162" y="58"/>
                        </a:lnTo>
                        <a:lnTo>
                          <a:pt x="224" y="0"/>
                        </a:lnTo>
                        <a:lnTo>
                          <a:pt x="770" y="0"/>
                        </a:lnTo>
                        <a:lnTo>
                          <a:pt x="832" y="60"/>
                        </a:lnTo>
                        <a:lnTo>
                          <a:pt x="832" y="160"/>
                        </a:lnTo>
                        <a:lnTo>
                          <a:pt x="894" y="204"/>
                        </a:lnTo>
                        <a:lnTo>
                          <a:pt x="948" y="246"/>
                        </a:lnTo>
                        <a:lnTo>
                          <a:pt x="990" y="282"/>
                        </a:lnTo>
                        <a:lnTo>
                          <a:pt x="1022" y="314"/>
                        </a:lnTo>
                        <a:lnTo>
                          <a:pt x="1042" y="338"/>
                        </a:lnTo>
                        <a:lnTo>
                          <a:pt x="1058" y="362"/>
                        </a:lnTo>
                        <a:lnTo>
                          <a:pt x="1074" y="386"/>
                        </a:lnTo>
                        <a:lnTo>
                          <a:pt x="1086" y="412"/>
                        </a:lnTo>
                        <a:lnTo>
                          <a:pt x="1094" y="438"/>
                        </a:lnTo>
                        <a:lnTo>
                          <a:pt x="1102" y="462"/>
                        </a:lnTo>
                        <a:lnTo>
                          <a:pt x="1106" y="490"/>
                        </a:lnTo>
                        <a:lnTo>
                          <a:pt x="1106" y="516"/>
                        </a:lnTo>
                        <a:lnTo>
                          <a:pt x="1106" y="1080"/>
                        </a:lnTo>
                        <a:lnTo>
                          <a:pt x="1104" y="1096"/>
                        </a:lnTo>
                        <a:lnTo>
                          <a:pt x="1098" y="1110"/>
                        </a:lnTo>
                        <a:lnTo>
                          <a:pt x="1088" y="1124"/>
                        </a:lnTo>
                        <a:lnTo>
                          <a:pt x="1072" y="1136"/>
                        </a:lnTo>
                        <a:lnTo>
                          <a:pt x="1056" y="1146"/>
                        </a:lnTo>
                        <a:lnTo>
                          <a:pt x="1036" y="1154"/>
                        </a:lnTo>
                        <a:lnTo>
                          <a:pt x="1018" y="1158"/>
                        </a:lnTo>
                        <a:lnTo>
                          <a:pt x="998" y="1160"/>
                        </a:lnTo>
                        <a:lnTo>
                          <a:pt x="978" y="1158"/>
                        </a:lnTo>
                        <a:lnTo>
                          <a:pt x="960" y="1154"/>
                        </a:lnTo>
                        <a:lnTo>
                          <a:pt x="944" y="1148"/>
                        </a:lnTo>
                        <a:lnTo>
                          <a:pt x="930" y="1140"/>
                        </a:lnTo>
                        <a:lnTo>
                          <a:pt x="918" y="1128"/>
                        </a:lnTo>
                        <a:lnTo>
                          <a:pt x="908" y="1114"/>
                        </a:lnTo>
                        <a:lnTo>
                          <a:pt x="900" y="1098"/>
                        </a:lnTo>
                        <a:lnTo>
                          <a:pt x="894" y="1080"/>
                        </a:lnTo>
                        <a:lnTo>
                          <a:pt x="896" y="1004"/>
                        </a:lnTo>
                        <a:lnTo>
                          <a:pt x="898" y="936"/>
                        </a:lnTo>
                        <a:lnTo>
                          <a:pt x="896" y="878"/>
                        </a:lnTo>
                        <a:lnTo>
                          <a:pt x="894" y="828"/>
                        </a:lnTo>
                        <a:lnTo>
                          <a:pt x="890" y="788"/>
                        </a:lnTo>
                        <a:lnTo>
                          <a:pt x="884" y="758"/>
                        </a:lnTo>
                        <a:lnTo>
                          <a:pt x="880" y="746"/>
                        </a:lnTo>
                        <a:lnTo>
                          <a:pt x="876" y="738"/>
                        </a:lnTo>
                        <a:lnTo>
                          <a:pt x="870" y="730"/>
                        </a:lnTo>
                        <a:lnTo>
                          <a:pt x="866" y="726"/>
                        </a:lnTo>
                        <a:lnTo>
                          <a:pt x="832" y="704"/>
                        </a:lnTo>
                        <a:lnTo>
                          <a:pt x="832" y="1224"/>
                        </a:lnTo>
                        <a:lnTo>
                          <a:pt x="1052" y="1224"/>
                        </a:lnTo>
                        <a:lnTo>
                          <a:pt x="1050" y="1328"/>
                        </a:lnTo>
                        <a:close/>
                        <a:moveTo>
                          <a:pt x="224" y="114"/>
                        </a:moveTo>
                        <a:lnTo>
                          <a:pt x="224" y="446"/>
                        </a:lnTo>
                        <a:lnTo>
                          <a:pt x="774" y="446"/>
                        </a:lnTo>
                        <a:lnTo>
                          <a:pt x="774" y="114"/>
                        </a:lnTo>
                        <a:lnTo>
                          <a:pt x="224" y="114"/>
                        </a:lnTo>
                        <a:close/>
                        <a:moveTo>
                          <a:pt x="834" y="228"/>
                        </a:moveTo>
                        <a:lnTo>
                          <a:pt x="834" y="228"/>
                        </a:lnTo>
                        <a:lnTo>
                          <a:pt x="832" y="412"/>
                        </a:lnTo>
                        <a:lnTo>
                          <a:pt x="830" y="544"/>
                        </a:lnTo>
                        <a:lnTo>
                          <a:pt x="830" y="624"/>
                        </a:lnTo>
                        <a:lnTo>
                          <a:pt x="832" y="644"/>
                        </a:lnTo>
                        <a:lnTo>
                          <a:pt x="832" y="650"/>
                        </a:lnTo>
                        <a:lnTo>
                          <a:pt x="906" y="700"/>
                        </a:lnTo>
                        <a:lnTo>
                          <a:pt x="912" y="706"/>
                        </a:lnTo>
                        <a:lnTo>
                          <a:pt x="918" y="714"/>
                        </a:lnTo>
                        <a:lnTo>
                          <a:pt x="924" y="724"/>
                        </a:lnTo>
                        <a:lnTo>
                          <a:pt x="928" y="736"/>
                        </a:lnTo>
                        <a:lnTo>
                          <a:pt x="936" y="766"/>
                        </a:lnTo>
                        <a:lnTo>
                          <a:pt x="942" y="806"/>
                        </a:lnTo>
                        <a:lnTo>
                          <a:pt x="946" y="854"/>
                        </a:lnTo>
                        <a:lnTo>
                          <a:pt x="946" y="910"/>
                        </a:lnTo>
                        <a:lnTo>
                          <a:pt x="946" y="974"/>
                        </a:lnTo>
                        <a:lnTo>
                          <a:pt x="944" y="1048"/>
                        </a:lnTo>
                        <a:lnTo>
                          <a:pt x="948" y="1064"/>
                        </a:lnTo>
                        <a:lnTo>
                          <a:pt x="954" y="1076"/>
                        </a:lnTo>
                        <a:lnTo>
                          <a:pt x="960" y="1088"/>
                        </a:lnTo>
                        <a:lnTo>
                          <a:pt x="966" y="1096"/>
                        </a:lnTo>
                        <a:lnTo>
                          <a:pt x="972" y="1104"/>
                        </a:lnTo>
                        <a:lnTo>
                          <a:pt x="980" y="1108"/>
                        </a:lnTo>
                        <a:lnTo>
                          <a:pt x="990" y="1112"/>
                        </a:lnTo>
                        <a:lnTo>
                          <a:pt x="1000" y="1112"/>
                        </a:lnTo>
                        <a:lnTo>
                          <a:pt x="1010" y="1112"/>
                        </a:lnTo>
                        <a:lnTo>
                          <a:pt x="1020" y="1108"/>
                        </a:lnTo>
                        <a:lnTo>
                          <a:pt x="1030" y="1100"/>
                        </a:lnTo>
                        <a:lnTo>
                          <a:pt x="1040" y="1090"/>
                        </a:lnTo>
                        <a:lnTo>
                          <a:pt x="1048" y="1080"/>
                        </a:lnTo>
                        <a:lnTo>
                          <a:pt x="1054" y="1070"/>
                        </a:lnTo>
                        <a:lnTo>
                          <a:pt x="1058" y="1058"/>
                        </a:lnTo>
                        <a:lnTo>
                          <a:pt x="1060" y="1048"/>
                        </a:lnTo>
                        <a:lnTo>
                          <a:pt x="1058" y="986"/>
                        </a:lnTo>
                        <a:lnTo>
                          <a:pt x="1058" y="906"/>
                        </a:lnTo>
                        <a:lnTo>
                          <a:pt x="1062" y="680"/>
                        </a:lnTo>
                        <a:lnTo>
                          <a:pt x="1060" y="670"/>
                        </a:lnTo>
                        <a:lnTo>
                          <a:pt x="1058" y="660"/>
                        </a:lnTo>
                        <a:lnTo>
                          <a:pt x="1054" y="650"/>
                        </a:lnTo>
                        <a:lnTo>
                          <a:pt x="1048" y="642"/>
                        </a:lnTo>
                        <a:lnTo>
                          <a:pt x="1040" y="634"/>
                        </a:lnTo>
                        <a:lnTo>
                          <a:pt x="1030" y="626"/>
                        </a:lnTo>
                        <a:lnTo>
                          <a:pt x="1020" y="618"/>
                        </a:lnTo>
                        <a:lnTo>
                          <a:pt x="1006" y="612"/>
                        </a:lnTo>
                        <a:lnTo>
                          <a:pt x="982" y="598"/>
                        </a:lnTo>
                        <a:lnTo>
                          <a:pt x="966" y="584"/>
                        </a:lnTo>
                        <a:lnTo>
                          <a:pt x="960" y="576"/>
                        </a:lnTo>
                        <a:lnTo>
                          <a:pt x="956" y="570"/>
                        </a:lnTo>
                        <a:lnTo>
                          <a:pt x="952" y="562"/>
                        </a:lnTo>
                        <a:lnTo>
                          <a:pt x="952" y="556"/>
                        </a:lnTo>
                        <a:lnTo>
                          <a:pt x="954" y="502"/>
                        </a:lnTo>
                        <a:lnTo>
                          <a:pt x="956" y="448"/>
                        </a:lnTo>
                        <a:lnTo>
                          <a:pt x="954" y="414"/>
                        </a:lnTo>
                        <a:lnTo>
                          <a:pt x="948" y="380"/>
                        </a:lnTo>
                        <a:lnTo>
                          <a:pt x="938" y="350"/>
                        </a:lnTo>
                        <a:lnTo>
                          <a:pt x="926" y="320"/>
                        </a:lnTo>
                        <a:lnTo>
                          <a:pt x="908" y="294"/>
                        </a:lnTo>
                        <a:lnTo>
                          <a:pt x="888" y="270"/>
                        </a:lnTo>
                        <a:lnTo>
                          <a:pt x="864" y="248"/>
                        </a:lnTo>
                        <a:lnTo>
                          <a:pt x="834" y="228"/>
                        </a:lnTo>
                        <a:close/>
                      </a:path>
                    </a:pathLst>
                  </a:custGeom>
                  <a:solidFill>
                    <a:srgbClr val="66667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lIns="64008" tIns="32004" rIns="64008" bIns="32004"/>
                  <a:lstStyle/>
                  <a:p>
                    <a:endParaRPr lang="en-US"/>
                  </a:p>
                </p:txBody>
              </p:sp>
              <p:grpSp>
                <p:nvGrpSpPr>
                  <p:cNvPr id="3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6712" y="3454"/>
                    <a:ext cx="644" cy="772"/>
                    <a:chOff x="7512" y="-2398"/>
                    <a:chExt cx="2517" cy="3016"/>
                  </a:xfrm>
                </p:grpSpPr>
                <p:sp>
                  <p:nvSpPr>
                    <p:cNvPr id="34" name="Freeform 65"/>
                    <p:cNvSpPr>
                      <a:spLocks/>
                    </p:cNvSpPr>
                    <p:nvPr/>
                  </p:nvSpPr>
                  <p:spPr bwMode="auto">
                    <a:xfrm>
                      <a:off x="7640" y="-1790"/>
                      <a:ext cx="646" cy="646"/>
                    </a:xfrm>
                    <a:custGeom>
                      <a:avLst/>
                      <a:gdLst>
                        <a:gd name="T0" fmla="*/ 20 w 646"/>
                        <a:gd name="T1" fmla="*/ 62 h 646"/>
                        <a:gd name="T2" fmla="*/ 60 w 646"/>
                        <a:gd name="T3" fmla="*/ 22 h 646"/>
                        <a:gd name="T4" fmla="*/ 60 w 646"/>
                        <a:gd name="T5" fmla="*/ 22 h 646"/>
                        <a:gd name="T6" fmla="*/ 72 w 646"/>
                        <a:gd name="T7" fmla="*/ 12 h 646"/>
                        <a:gd name="T8" fmla="*/ 84 w 646"/>
                        <a:gd name="T9" fmla="*/ 6 h 646"/>
                        <a:gd name="T10" fmla="*/ 98 w 646"/>
                        <a:gd name="T11" fmla="*/ 2 h 646"/>
                        <a:gd name="T12" fmla="*/ 112 w 646"/>
                        <a:gd name="T13" fmla="*/ 0 h 646"/>
                        <a:gd name="T14" fmla="*/ 126 w 646"/>
                        <a:gd name="T15" fmla="*/ 2 h 646"/>
                        <a:gd name="T16" fmla="*/ 140 w 646"/>
                        <a:gd name="T17" fmla="*/ 6 h 646"/>
                        <a:gd name="T18" fmla="*/ 152 w 646"/>
                        <a:gd name="T19" fmla="*/ 12 h 646"/>
                        <a:gd name="T20" fmla="*/ 162 w 646"/>
                        <a:gd name="T21" fmla="*/ 22 h 646"/>
                        <a:gd name="T22" fmla="*/ 646 w 646"/>
                        <a:gd name="T23" fmla="*/ 504 h 646"/>
                        <a:gd name="T24" fmla="*/ 504 w 646"/>
                        <a:gd name="T25" fmla="*/ 646 h 646"/>
                        <a:gd name="T26" fmla="*/ 20 w 646"/>
                        <a:gd name="T27" fmla="*/ 162 h 646"/>
                        <a:gd name="T28" fmla="*/ 20 w 646"/>
                        <a:gd name="T29" fmla="*/ 162 h 646"/>
                        <a:gd name="T30" fmla="*/ 12 w 646"/>
                        <a:gd name="T31" fmla="*/ 152 h 646"/>
                        <a:gd name="T32" fmla="*/ 6 w 646"/>
                        <a:gd name="T33" fmla="*/ 140 h 646"/>
                        <a:gd name="T34" fmla="*/ 2 w 646"/>
                        <a:gd name="T35" fmla="*/ 126 h 646"/>
                        <a:gd name="T36" fmla="*/ 0 w 646"/>
                        <a:gd name="T37" fmla="*/ 112 h 646"/>
                        <a:gd name="T38" fmla="*/ 2 w 646"/>
                        <a:gd name="T39" fmla="*/ 98 h 646"/>
                        <a:gd name="T40" fmla="*/ 6 w 646"/>
                        <a:gd name="T41" fmla="*/ 84 h 646"/>
                        <a:gd name="T42" fmla="*/ 12 w 646"/>
                        <a:gd name="T43" fmla="*/ 72 h 646"/>
                        <a:gd name="T44" fmla="*/ 20 w 646"/>
                        <a:gd name="T45" fmla="*/ 62 h 646"/>
                        <a:gd name="T46" fmla="*/ 20 w 646"/>
                        <a:gd name="T47" fmla="*/ 62 h 64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w 646"/>
                        <a:gd name="T73" fmla="*/ 0 h 646"/>
                        <a:gd name="T74" fmla="*/ 646 w 646"/>
                        <a:gd name="T75" fmla="*/ 646 h 646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T72" t="T73" r="T74" b="T75"/>
                      <a:pathLst>
                        <a:path w="646" h="646">
                          <a:moveTo>
                            <a:pt x="20" y="62"/>
                          </a:moveTo>
                          <a:lnTo>
                            <a:pt x="60" y="22"/>
                          </a:lnTo>
                          <a:lnTo>
                            <a:pt x="72" y="12"/>
                          </a:lnTo>
                          <a:lnTo>
                            <a:pt x="84" y="6"/>
                          </a:lnTo>
                          <a:lnTo>
                            <a:pt x="98" y="2"/>
                          </a:lnTo>
                          <a:lnTo>
                            <a:pt x="112" y="0"/>
                          </a:lnTo>
                          <a:lnTo>
                            <a:pt x="126" y="2"/>
                          </a:lnTo>
                          <a:lnTo>
                            <a:pt x="140" y="6"/>
                          </a:lnTo>
                          <a:lnTo>
                            <a:pt x="152" y="12"/>
                          </a:lnTo>
                          <a:lnTo>
                            <a:pt x="162" y="22"/>
                          </a:lnTo>
                          <a:lnTo>
                            <a:pt x="646" y="504"/>
                          </a:lnTo>
                          <a:lnTo>
                            <a:pt x="504" y="646"/>
                          </a:lnTo>
                          <a:lnTo>
                            <a:pt x="20" y="162"/>
                          </a:lnTo>
                          <a:lnTo>
                            <a:pt x="12" y="152"/>
                          </a:lnTo>
                          <a:lnTo>
                            <a:pt x="6" y="140"/>
                          </a:lnTo>
                          <a:lnTo>
                            <a:pt x="2" y="126"/>
                          </a:lnTo>
                          <a:lnTo>
                            <a:pt x="0" y="112"/>
                          </a:lnTo>
                          <a:lnTo>
                            <a:pt x="2" y="98"/>
                          </a:lnTo>
                          <a:lnTo>
                            <a:pt x="6" y="84"/>
                          </a:lnTo>
                          <a:lnTo>
                            <a:pt x="12" y="72"/>
                          </a:lnTo>
                          <a:lnTo>
                            <a:pt x="20" y="62"/>
                          </a:lnTo>
                          <a:close/>
                        </a:path>
                      </a:pathLst>
                    </a:custGeom>
                    <a:solidFill>
                      <a:srgbClr val="66667B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lIns="64008" tIns="32004" rIns="64008" bIns="32004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" name="Freeform 66"/>
                    <p:cNvSpPr>
                      <a:spLocks/>
                    </p:cNvSpPr>
                    <p:nvPr/>
                  </p:nvSpPr>
                  <p:spPr bwMode="auto">
                    <a:xfrm>
                      <a:off x="8248" y="-2398"/>
                      <a:ext cx="646" cy="646"/>
                    </a:xfrm>
                    <a:custGeom>
                      <a:avLst/>
                      <a:gdLst>
                        <a:gd name="T0" fmla="*/ 22 w 646"/>
                        <a:gd name="T1" fmla="*/ 60 h 646"/>
                        <a:gd name="T2" fmla="*/ 62 w 646"/>
                        <a:gd name="T3" fmla="*/ 20 h 646"/>
                        <a:gd name="T4" fmla="*/ 62 w 646"/>
                        <a:gd name="T5" fmla="*/ 20 h 646"/>
                        <a:gd name="T6" fmla="*/ 72 w 646"/>
                        <a:gd name="T7" fmla="*/ 12 h 646"/>
                        <a:gd name="T8" fmla="*/ 86 w 646"/>
                        <a:gd name="T9" fmla="*/ 4 h 646"/>
                        <a:gd name="T10" fmla="*/ 98 w 646"/>
                        <a:gd name="T11" fmla="*/ 0 h 646"/>
                        <a:gd name="T12" fmla="*/ 112 w 646"/>
                        <a:gd name="T13" fmla="*/ 0 h 646"/>
                        <a:gd name="T14" fmla="*/ 126 w 646"/>
                        <a:gd name="T15" fmla="*/ 0 h 646"/>
                        <a:gd name="T16" fmla="*/ 140 w 646"/>
                        <a:gd name="T17" fmla="*/ 4 h 646"/>
                        <a:gd name="T18" fmla="*/ 152 w 646"/>
                        <a:gd name="T19" fmla="*/ 12 h 646"/>
                        <a:gd name="T20" fmla="*/ 164 w 646"/>
                        <a:gd name="T21" fmla="*/ 20 h 646"/>
                        <a:gd name="T22" fmla="*/ 646 w 646"/>
                        <a:gd name="T23" fmla="*/ 504 h 646"/>
                        <a:gd name="T24" fmla="*/ 504 w 646"/>
                        <a:gd name="T25" fmla="*/ 646 h 646"/>
                        <a:gd name="T26" fmla="*/ 22 w 646"/>
                        <a:gd name="T27" fmla="*/ 162 h 646"/>
                        <a:gd name="T28" fmla="*/ 22 w 646"/>
                        <a:gd name="T29" fmla="*/ 162 h 646"/>
                        <a:gd name="T30" fmla="*/ 12 w 646"/>
                        <a:gd name="T31" fmla="*/ 152 h 646"/>
                        <a:gd name="T32" fmla="*/ 6 w 646"/>
                        <a:gd name="T33" fmla="*/ 138 h 646"/>
                        <a:gd name="T34" fmla="*/ 2 w 646"/>
                        <a:gd name="T35" fmla="*/ 126 h 646"/>
                        <a:gd name="T36" fmla="*/ 0 w 646"/>
                        <a:gd name="T37" fmla="*/ 112 h 646"/>
                        <a:gd name="T38" fmla="*/ 2 w 646"/>
                        <a:gd name="T39" fmla="*/ 98 h 646"/>
                        <a:gd name="T40" fmla="*/ 6 w 646"/>
                        <a:gd name="T41" fmla="*/ 84 h 646"/>
                        <a:gd name="T42" fmla="*/ 12 w 646"/>
                        <a:gd name="T43" fmla="*/ 72 h 646"/>
                        <a:gd name="T44" fmla="*/ 22 w 646"/>
                        <a:gd name="T45" fmla="*/ 60 h 646"/>
                        <a:gd name="T46" fmla="*/ 22 w 646"/>
                        <a:gd name="T47" fmla="*/ 60 h 64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w 646"/>
                        <a:gd name="T73" fmla="*/ 0 h 646"/>
                        <a:gd name="T74" fmla="*/ 646 w 646"/>
                        <a:gd name="T75" fmla="*/ 646 h 646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T72" t="T73" r="T74" b="T75"/>
                      <a:pathLst>
                        <a:path w="646" h="646">
                          <a:moveTo>
                            <a:pt x="22" y="60"/>
                          </a:moveTo>
                          <a:lnTo>
                            <a:pt x="62" y="20"/>
                          </a:lnTo>
                          <a:lnTo>
                            <a:pt x="72" y="12"/>
                          </a:lnTo>
                          <a:lnTo>
                            <a:pt x="86" y="4"/>
                          </a:lnTo>
                          <a:lnTo>
                            <a:pt x="98" y="0"/>
                          </a:lnTo>
                          <a:lnTo>
                            <a:pt x="112" y="0"/>
                          </a:lnTo>
                          <a:lnTo>
                            <a:pt x="126" y="0"/>
                          </a:lnTo>
                          <a:lnTo>
                            <a:pt x="140" y="4"/>
                          </a:lnTo>
                          <a:lnTo>
                            <a:pt x="152" y="12"/>
                          </a:lnTo>
                          <a:lnTo>
                            <a:pt x="164" y="20"/>
                          </a:lnTo>
                          <a:lnTo>
                            <a:pt x="646" y="504"/>
                          </a:lnTo>
                          <a:lnTo>
                            <a:pt x="504" y="646"/>
                          </a:lnTo>
                          <a:lnTo>
                            <a:pt x="22" y="162"/>
                          </a:lnTo>
                          <a:lnTo>
                            <a:pt x="12" y="152"/>
                          </a:lnTo>
                          <a:lnTo>
                            <a:pt x="6" y="138"/>
                          </a:lnTo>
                          <a:lnTo>
                            <a:pt x="2" y="126"/>
                          </a:lnTo>
                          <a:lnTo>
                            <a:pt x="0" y="112"/>
                          </a:lnTo>
                          <a:lnTo>
                            <a:pt x="2" y="98"/>
                          </a:lnTo>
                          <a:lnTo>
                            <a:pt x="6" y="84"/>
                          </a:lnTo>
                          <a:lnTo>
                            <a:pt x="12" y="72"/>
                          </a:lnTo>
                          <a:lnTo>
                            <a:pt x="22" y="60"/>
                          </a:lnTo>
                          <a:close/>
                        </a:path>
                      </a:pathLst>
                    </a:custGeom>
                    <a:solidFill>
                      <a:srgbClr val="66667B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lIns="64008" tIns="32004" rIns="64008" bIns="32004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6" name="Freeform 67"/>
                    <p:cNvSpPr>
                      <a:spLocks/>
                    </p:cNvSpPr>
                    <p:nvPr/>
                  </p:nvSpPr>
                  <p:spPr bwMode="auto">
                    <a:xfrm>
                      <a:off x="7512" y="-656"/>
                      <a:ext cx="2517" cy="1274"/>
                    </a:xfrm>
                    <a:custGeom>
                      <a:avLst/>
                      <a:gdLst>
                        <a:gd name="T0" fmla="*/ 142 w 2518"/>
                        <a:gd name="T1" fmla="*/ 1236 h 1274"/>
                        <a:gd name="T2" fmla="*/ 64 w 2518"/>
                        <a:gd name="T3" fmla="*/ 1238 h 1274"/>
                        <a:gd name="T4" fmla="*/ 18 w 2518"/>
                        <a:gd name="T5" fmla="*/ 1198 h 1274"/>
                        <a:gd name="T6" fmla="*/ 2 w 2518"/>
                        <a:gd name="T7" fmla="*/ 1122 h 1274"/>
                        <a:gd name="T8" fmla="*/ 30 w 2518"/>
                        <a:gd name="T9" fmla="*/ 1070 h 1274"/>
                        <a:gd name="T10" fmla="*/ 212 w 2518"/>
                        <a:gd name="T11" fmla="*/ 920 h 1274"/>
                        <a:gd name="T12" fmla="*/ 394 w 2518"/>
                        <a:gd name="T13" fmla="*/ 824 h 1274"/>
                        <a:gd name="T14" fmla="*/ 578 w 2518"/>
                        <a:gd name="T15" fmla="*/ 776 h 1274"/>
                        <a:gd name="T16" fmla="*/ 762 w 2518"/>
                        <a:gd name="T17" fmla="*/ 766 h 1274"/>
                        <a:gd name="T18" fmla="*/ 944 w 2518"/>
                        <a:gd name="T19" fmla="*/ 788 h 1274"/>
                        <a:gd name="T20" fmla="*/ 1210 w 2518"/>
                        <a:gd name="T21" fmla="*/ 860 h 1274"/>
                        <a:gd name="T22" fmla="*/ 1468 w 2518"/>
                        <a:gd name="T23" fmla="*/ 952 h 1274"/>
                        <a:gd name="T24" fmla="*/ 1684 w 2518"/>
                        <a:gd name="T25" fmla="*/ 1032 h 1274"/>
                        <a:gd name="T26" fmla="*/ 1832 w 2518"/>
                        <a:gd name="T27" fmla="*/ 1064 h 1274"/>
                        <a:gd name="T28" fmla="*/ 1964 w 2518"/>
                        <a:gd name="T29" fmla="*/ 1066 h 1274"/>
                        <a:gd name="T30" fmla="*/ 2078 w 2518"/>
                        <a:gd name="T31" fmla="*/ 1042 h 1274"/>
                        <a:gd name="T32" fmla="*/ 2150 w 2518"/>
                        <a:gd name="T33" fmla="*/ 1010 h 1274"/>
                        <a:gd name="T34" fmla="*/ 2226 w 2518"/>
                        <a:gd name="T35" fmla="*/ 950 h 1274"/>
                        <a:gd name="T36" fmla="*/ 2278 w 2518"/>
                        <a:gd name="T37" fmla="*/ 874 h 1274"/>
                        <a:gd name="T38" fmla="*/ 2302 w 2518"/>
                        <a:gd name="T39" fmla="*/ 808 h 1274"/>
                        <a:gd name="T40" fmla="*/ 2312 w 2518"/>
                        <a:gd name="T41" fmla="*/ 708 h 1274"/>
                        <a:gd name="T42" fmla="*/ 2300 w 2518"/>
                        <a:gd name="T43" fmla="*/ 622 h 1274"/>
                        <a:gd name="T44" fmla="*/ 2252 w 2518"/>
                        <a:gd name="T45" fmla="*/ 498 h 1274"/>
                        <a:gd name="T46" fmla="*/ 2168 w 2518"/>
                        <a:gd name="T47" fmla="*/ 372 h 1274"/>
                        <a:gd name="T48" fmla="*/ 2042 w 2518"/>
                        <a:gd name="T49" fmla="*/ 246 h 1274"/>
                        <a:gd name="T50" fmla="*/ 1948 w 2518"/>
                        <a:gd name="T51" fmla="*/ 172 h 1274"/>
                        <a:gd name="T52" fmla="*/ 1922 w 2518"/>
                        <a:gd name="T53" fmla="*/ 100 h 1274"/>
                        <a:gd name="T54" fmla="*/ 1940 w 2518"/>
                        <a:gd name="T55" fmla="*/ 44 h 1274"/>
                        <a:gd name="T56" fmla="*/ 2006 w 2518"/>
                        <a:gd name="T57" fmla="*/ 2 h 1274"/>
                        <a:gd name="T58" fmla="*/ 2084 w 2518"/>
                        <a:gd name="T59" fmla="*/ 20 h 1274"/>
                        <a:gd name="T60" fmla="*/ 2224 w 2518"/>
                        <a:gd name="T61" fmla="*/ 134 h 1274"/>
                        <a:gd name="T62" fmla="*/ 2366 w 2518"/>
                        <a:gd name="T63" fmla="*/ 294 h 1274"/>
                        <a:gd name="T64" fmla="*/ 2460 w 2518"/>
                        <a:gd name="T65" fmla="*/ 458 h 1274"/>
                        <a:gd name="T66" fmla="*/ 2510 w 2518"/>
                        <a:gd name="T67" fmla="*/ 620 h 1274"/>
                        <a:gd name="T68" fmla="*/ 2518 w 2518"/>
                        <a:gd name="T69" fmla="*/ 742 h 1274"/>
                        <a:gd name="T70" fmla="*/ 2492 w 2518"/>
                        <a:gd name="T71" fmla="*/ 896 h 1274"/>
                        <a:gd name="T72" fmla="*/ 2444 w 2518"/>
                        <a:gd name="T73" fmla="*/ 1000 h 1274"/>
                        <a:gd name="T74" fmla="*/ 2348 w 2518"/>
                        <a:gd name="T75" fmla="*/ 1118 h 1274"/>
                        <a:gd name="T76" fmla="*/ 2252 w 2518"/>
                        <a:gd name="T77" fmla="*/ 1188 h 1274"/>
                        <a:gd name="T78" fmla="*/ 2116 w 2518"/>
                        <a:gd name="T79" fmla="*/ 1246 h 1274"/>
                        <a:gd name="T80" fmla="*/ 1956 w 2518"/>
                        <a:gd name="T81" fmla="*/ 1272 h 1274"/>
                        <a:gd name="T82" fmla="*/ 1774 w 2518"/>
                        <a:gd name="T83" fmla="*/ 1262 h 1274"/>
                        <a:gd name="T84" fmla="*/ 1576 w 2518"/>
                        <a:gd name="T85" fmla="*/ 1212 h 1274"/>
                        <a:gd name="T86" fmla="*/ 1394 w 2518"/>
                        <a:gd name="T87" fmla="*/ 1146 h 1274"/>
                        <a:gd name="T88" fmla="*/ 1018 w 2518"/>
                        <a:gd name="T89" fmla="*/ 1018 h 1274"/>
                        <a:gd name="T90" fmla="*/ 824 w 2518"/>
                        <a:gd name="T91" fmla="*/ 982 h 1274"/>
                        <a:gd name="T92" fmla="*/ 668 w 2518"/>
                        <a:gd name="T93" fmla="*/ 980 h 1274"/>
                        <a:gd name="T94" fmla="*/ 512 w 2518"/>
                        <a:gd name="T95" fmla="*/ 1006 h 1274"/>
                        <a:gd name="T96" fmla="*/ 360 w 2518"/>
                        <a:gd name="T97" fmla="*/ 1072 h 1274"/>
                        <a:gd name="T98" fmla="*/ 212 w 2518"/>
                        <a:gd name="T99" fmla="*/ 1180 h 1274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w 2518"/>
                        <a:gd name="T151" fmla="*/ 0 h 1274"/>
                        <a:gd name="T152" fmla="*/ 2518 w 2518"/>
                        <a:gd name="T153" fmla="*/ 1274 h 1274"/>
                      </a:gdLst>
                      <a:ahLst/>
                      <a:cxnLst>
                        <a:cxn ang="T100">
                          <a:pos x="T0" y="T1"/>
                        </a:cxn>
                        <a:cxn ang="T101">
                          <a:pos x="T2" y="T3"/>
                        </a:cxn>
                        <a:cxn ang="T102">
                          <a:pos x="T4" y="T5"/>
                        </a:cxn>
                        <a:cxn ang="T103">
                          <a:pos x="T6" y="T7"/>
                        </a:cxn>
                        <a:cxn ang="T104">
                          <a:pos x="T8" y="T9"/>
                        </a:cxn>
                        <a:cxn ang="T105">
                          <a:pos x="T10" y="T11"/>
                        </a:cxn>
                        <a:cxn ang="T106">
                          <a:pos x="T12" y="T13"/>
                        </a:cxn>
                        <a:cxn ang="T107">
                          <a:pos x="T14" y="T15"/>
                        </a:cxn>
                        <a:cxn ang="T108">
                          <a:pos x="T16" y="T17"/>
                        </a:cxn>
                        <a:cxn ang="T109">
                          <a:pos x="T18" y="T19"/>
                        </a:cxn>
                        <a:cxn ang="T110">
                          <a:pos x="T20" y="T21"/>
                        </a:cxn>
                        <a:cxn ang="T111">
                          <a:pos x="T22" y="T23"/>
                        </a:cxn>
                        <a:cxn ang="T112">
                          <a:pos x="T24" y="T25"/>
                        </a:cxn>
                        <a:cxn ang="T113">
                          <a:pos x="T26" y="T27"/>
                        </a:cxn>
                        <a:cxn ang="T114">
                          <a:pos x="T28" y="T29"/>
                        </a:cxn>
                        <a:cxn ang="T115">
                          <a:pos x="T30" y="T31"/>
                        </a:cxn>
                        <a:cxn ang="T116">
                          <a:pos x="T32" y="T33"/>
                        </a:cxn>
                        <a:cxn ang="T117">
                          <a:pos x="T34" y="T35"/>
                        </a:cxn>
                        <a:cxn ang="T118">
                          <a:pos x="T36" y="T37"/>
                        </a:cxn>
                        <a:cxn ang="T119">
                          <a:pos x="T38" y="T39"/>
                        </a:cxn>
                        <a:cxn ang="T120">
                          <a:pos x="T40" y="T41"/>
                        </a:cxn>
                        <a:cxn ang="T121">
                          <a:pos x="T42" y="T43"/>
                        </a:cxn>
                        <a:cxn ang="T122">
                          <a:pos x="T44" y="T45"/>
                        </a:cxn>
                        <a:cxn ang="T123">
                          <a:pos x="T46" y="T47"/>
                        </a:cxn>
                        <a:cxn ang="T124">
                          <a:pos x="T48" y="T49"/>
                        </a:cxn>
                        <a:cxn ang="T125">
                          <a:pos x="T50" y="T51"/>
                        </a:cxn>
                        <a:cxn ang="T126">
                          <a:pos x="T52" y="T53"/>
                        </a:cxn>
                        <a:cxn ang="T127">
                          <a:pos x="T54" y="T55"/>
                        </a:cxn>
                        <a:cxn ang="T128">
                          <a:pos x="T56" y="T57"/>
                        </a:cxn>
                        <a:cxn ang="T129">
                          <a:pos x="T58" y="T59"/>
                        </a:cxn>
                        <a:cxn ang="T130">
                          <a:pos x="T60" y="T61"/>
                        </a:cxn>
                        <a:cxn ang="T131">
                          <a:pos x="T62" y="T63"/>
                        </a:cxn>
                        <a:cxn ang="T132">
                          <a:pos x="T64" y="T65"/>
                        </a:cxn>
                        <a:cxn ang="T133">
                          <a:pos x="T66" y="T67"/>
                        </a:cxn>
                        <a:cxn ang="T134">
                          <a:pos x="T68" y="T69"/>
                        </a:cxn>
                        <a:cxn ang="T135">
                          <a:pos x="T70" y="T71"/>
                        </a:cxn>
                        <a:cxn ang="T136">
                          <a:pos x="T72" y="T73"/>
                        </a:cxn>
                        <a:cxn ang="T137">
                          <a:pos x="T74" y="T75"/>
                        </a:cxn>
                        <a:cxn ang="T138">
                          <a:pos x="T76" y="T77"/>
                        </a:cxn>
                        <a:cxn ang="T139">
                          <a:pos x="T78" y="T79"/>
                        </a:cxn>
                        <a:cxn ang="T140">
                          <a:pos x="T80" y="T81"/>
                        </a:cxn>
                        <a:cxn ang="T141">
                          <a:pos x="T82" y="T83"/>
                        </a:cxn>
                        <a:cxn ang="T142">
                          <a:pos x="T84" y="T85"/>
                        </a:cxn>
                        <a:cxn ang="T143">
                          <a:pos x="T86" y="T87"/>
                        </a:cxn>
                        <a:cxn ang="T144">
                          <a:pos x="T88" y="T89"/>
                        </a:cxn>
                        <a:cxn ang="T145">
                          <a:pos x="T90" y="T91"/>
                        </a:cxn>
                        <a:cxn ang="T146">
                          <a:pos x="T92" y="T93"/>
                        </a:cxn>
                        <a:cxn ang="T147">
                          <a:pos x="T94" y="T95"/>
                        </a:cxn>
                        <a:cxn ang="T148">
                          <a:pos x="T96" y="T97"/>
                        </a:cxn>
                        <a:cxn ang="T149">
                          <a:pos x="T98" y="T99"/>
                        </a:cxn>
                      </a:cxnLst>
                      <a:rect l="T150" t="T151" r="T152" b="T153"/>
                      <a:pathLst>
                        <a:path w="2518" h="1274">
                          <a:moveTo>
                            <a:pt x="176" y="1214"/>
                          </a:moveTo>
                          <a:lnTo>
                            <a:pt x="176" y="1214"/>
                          </a:lnTo>
                          <a:lnTo>
                            <a:pt x="160" y="1228"/>
                          </a:lnTo>
                          <a:lnTo>
                            <a:pt x="142" y="1236"/>
                          </a:lnTo>
                          <a:lnTo>
                            <a:pt x="122" y="1242"/>
                          </a:lnTo>
                          <a:lnTo>
                            <a:pt x="104" y="1244"/>
                          </a:lnTo>
                          <a:lnTo>
                            <a:pt x="84" y="1242"/>
                          </a:lnTo>
                          <a:lnTo>
                            <a:pt x="64" y="1238"/>
                          </a:lnTo>
                          <a:lnTo>
                            <a:pt x="46" y="1228"/>
                          </a:lnTo>
                          <a:lnTo>
                            <a:pt x="30" y="1214"/>
                          </a:lnTo>
                          <a:lnTo>
                            <a:pt x="18" y="1198"/>
                          </a:lnTo>
                          <a:lnTo>
                            <a:pt x="8" y="1180"/>
                          </a:lnTo>
                          <a:lnTo>
                            <a:pt x="2" y="1162"/>
                          </a:lnTo>
                          <a:lnTo>
                            <a:pt x="0" y="1142"/>
                          </a:lnTo>
                          <a:lnTo>
                            <a:pt x="2" y="1122"/>
                          </a:lnTo>
                          <a:lnTo>
                            <a:pt x="8" y="1104"/>
                          </a:lnTo>
                          <a:lnTo>
                            <a:pt x="18" y="1086"/>
                          </a:lnTo>
                          <a:lnTo>
                            <a:pt x="30" y="1070"/>
                          </a:lnTo>
                          <a:lnTo>
                            <a:pt x="76" y="1026"/>
                          </a:lnTo>
                          <a:lnTo>
                            <a:pt x="120" y="988"/>
                          </a:lnTo>
                          <a:lnTo>
                            <a:pt x="166" y="952"/>
                          </a:lnTo>
                          <a:lnTo>
                            <a:pt x="212" y="920"/>
                          </a:lnTo>
                          <a:lnTo>
                            <a:pt x="258" y="890"/>
                          </a:lnTo>
                          <a:lnTo>
                            <a:pt x="304" y="866"/>
                          </a:lnTo>
                          <a:lnTo>
                            <a:pt x="348" y="844"/>
                          </a:lnTo>
                          <a:lnTo>
                            <a:pt x="394" y="824"/>
                          </a:lnTo>
                          <a:lnTo>
                            <a:pt x="440" y="808"/>
                          </a:lnTo>
                          <a:lnTo>
                            <a:pt x="486" y="794"/>
                          </a:lnTo>
                          <a:lnTo>
                            <a:pt x="532" y="784"/>
                          </a:lnTo>
                          <a:lnTo>
                            <a:pt x="578" y="776"/>
                          </a:lnTo>
                          <a:lnTo>
                            <a:pt x="624" y="770"/>
                          </a:lnTo>
                          <a:lnTo>
                            <a:pt x="670" y="766"/>
                          </a:lnTo>
                          <a:lnTo>
                            <a:pt x="716" y="766"/>
                          </a:lnTo>
                          <a:lnTo>
                            <a:pt x="762" y="766"/>
                          </a:lnTo>
                          <a:lnTo>
                            <a:pt x="808" y="770"/>
                          </a:lnTo>
                          <a:lnTo>
                            <a:pt x="852" y="774"/>
                          </a:lnTo>
                          <a:lnTo>
                            <a:pt x="898" y="780"/>
                          </a:lnTo>
                          <a:lnTo>
                            <a:pt x="944" y="788"/>
                          </a:lnTo>
                          <a:lnTo>
                            <a:pt x="988" y="796"/>
                          </a:lnTo>
                          <a:lnTo>
                            <a:pt x="1034" y="808"/>
                          </a:lnTo>
                          <a:lnTo>
                            <a:pt x="1122" y="832"/>
                          </a:lnTo>
                          <a:lnTo>
                            <a:pt x="1210" y="860"/>
                          </a:lnTo>
                          <a:lnTo>
                            <a:pt x="1298" y="890"/>
                          </a:lnTo>
                          <a:lnTo>
                            <a:pt x="1384" y="920"/>
                          </a:lnTo>
                          <a:lnTo>
                            <a:pt x="1468" y="952"/>
                          </a:lnTo>
                          <a:lnTo>
                            <a:pt x="1562" y="988"/>
                          </a:lnTo>
                          <a:lnTo>
                            <a:pt x="1644" y="1018"/>
                          </a:lnTo>
                          <a:lnTo>
                            <a:pt x="1684" y="1032"/>
                          </a:lnTo>
                          <a:lnTo>
                            <a:pt x="1722" y="1042"/>
                          </a:lnTo>
                          <a:lnTo>
                            <a:pt x="1760" y="1052"/>
                          </a:lnTo>
                          <a:lnTo>
                            <a:pt x="1796" y="1058"/>
                          </a:lnTo>
                          <a:lnTo>
                            <a:pt x="1832" y="1064"/>
                          </a:lnTo>
                          <a:lnTo>
                            <a:pt x="1866" y="1066"/>
                          </a:lnTo>
                          <a:lnTo>
                            <a:pt x="1900" y="1068"/>
                          </a:lnTo>
                          <a:lnTo>
                            <a:pt x="1932" y="1068"/>
                          </a:lnTo>
                          <a:lnTo>
                            <a:pt x="1964" y="1066"/>
                          </a:lnTo>
                          <a:lnTo>
                            <a:pt x="1994" y="1062"/>
                          </a:lnTo>
                          <a:lnTo>
                            <a:pt x="2024" y="1058"/>
                          </a:lnTo>
                          <a:lnTo>
                            <a:pt x="2050" y="1050"/>
                          </a:lnTo>
                          <a:lnTo>
                            <a:pt x="2078" y="1042"/>
                          </a:lnTo>
                          <a:lnTo>
                            <a:pt x="2102" y="1034"/>
                          </a:lnTo>
                          <a:lnTo>
                            <a:pt x="2126" y="1022"/>
                          </a:lnTo>
                          <a:lnTo>
                            <a:pt x="2150" y="1010"/>
                          </a:lnTo>
                          <a:lnTo>
                            <a:pt x="2170" y="998"/>
                          </a:lnTo>
                          <a:lnTo>
                            <a:pt x="2190" y="982"/>
                          </a:lnTo>
                          <a:lnTo>
                            <a:pt x="2208" y="968"/>
                          </a:lnTo>
                          <a:lnTo>
                            <a:pt x="2226" y="950"/>
                          </a:lnTo>
                          <a:lnTo>
                            <a:pt x="2240" y="934"/>
                          </a:lnTo>
                          <a:lnTo>
                            <a:pt x="2254" y="914"/>
                          </a:lnTo>
                          <a:lnTo>
                            <a:pt x="2268" y="896"/>
                          </a:lnTo>
                          <a:lnTo>
                            <a:pt x="2278" y="874"/>
                          </a:lnTo>
                          <a:lnTo>
                            <a:pt x="2288" y="854"/>
                          </a:lnTo>
                          <a:lnTo>
                            <a:pt x="2296" y="830"/>
                          </a:lnTo>
                          <a:lnTo>
                            <a:pt x="2302" y="808"/>
                          </a:lnTo>
                          <a:lnTo>
                            <a:pt x="2308" y="784"/>
                          </a:lnTo>
                          <a:lnTo>
                            <a:pt x="2312" y="758"/>
                          </a:lnTo>
                          <a:lnTo>
                            <a:pt x="2312" y="734"/>
                          </a:lnTo>
                          <a:lnTo>
                            <a:pt x="2312" y="708"/>
                          </a:lnTo>
                          <a:lnTo>
                            <a:pt x="2310" y="682"/>
                          </a:lnTo>
                          <a:lnTo>
                            <a:pt x="2306" y="652"/>
                          </a:lnTo>
                          <a:lnTo>
                            <a:pt x="2300" y="622"/>
                          </a:lnTo>
                          <a:lnTo>
                            <a:pt x="2292" y="592"/>
                          </a:lnTo>
                          <a:lnTo>
                            <a:pt x="2282" y="560"/>
                          </a:lnTo>
                          <a:lnTo>
                            <a:pt x="2268" y="530"/>
                          </a:lnTo>
                          <a:lnTo>
                            <a:pt x="2252" y="498"/>
                          </a:lnTo>
                          <a:lnTo>
                            <a:pt x="2236" y="466"/>
                          </a:lnTo>
                          <a:lnTo>
                            <a:pt x="2216" y="434"/>
                          </a:lnTo>
                          <a:lnTo>
                            <a:pt x="2192" y="404"/>
                          </a:lnTo>
                          <a:lnTo>
                            <a:pt x="2168" y="372"/>
                          </a:lnTo>
                          <a:lnTo>
                            <a:pt x="2140" y="340"/>
                          </a:lnTo>
                          <a:lnTo>
                            <a:pt x="2110" y="308"/>
                          </a:lnTo>
                          <a:lnTo>
                            <a:pt x="2078" y="278"/>
                          </a:lnTo>
                          <a:lnTo>
                            <a:pt x="2042" y="246"/>
                          </a:lnTo>
                          <a:lnTo>
                            <a:pt x="2004" y="216"/>
                          </a:lnTo>
                          <a:lnTo>
                            <a:pt x="1964" y="186"/>
                          </a:lnTo>
                          <a:lnTo>
                            <a:pt x="1948" y="172"/>
                          </a:lnTo>
                          <a:lnTo>
                            <a:pt x="1936" y="156"/>
                          </a:lnTo>
                          <a:lnTo>
                            <a:pt x="1928" y="138"/>
                          </a:lnTo>
                          <a:lnTo>
                            <a:pt x="1922" y="120"/>
                          </a:lnTo>
                          <a:lnTo>
                            <a:pt x="1922" y="100"/>
                          </a:lnTo>
                          <a:lnTo>
                            <a:pt x="1924" y="80"/>
                          </a:lnTo>
                          <a:lnTo>
                            <a:pt x="1930" y="62"/>
                          </a:lnTo>
                          <a:lnTo>
                            <a:pt x="1940" y="44"/>
                          </a:lnTo>
                          <a:lnTo>
                            <a:pt x="1954" y="28"/>
                          </a:lnTo>
                          <a:lnTo>
                            <a:pt x="1970" y="16"/>
                          </a:lnTo>
                          <a:lnTo>
                            <a:pt x="1988" y="6"/>
                          </a:lnTo>
                          <a:lnTo>
                            <a:pt x="2006" y="2"/>
                          </a:lnTo>
                          <a:lnTo>
                            <a:pt x="2026" y="0"/>
                          </a:lnTo>
                          <a:lnTo>
                            <a:pt x="2046" y="2"/>
                          </a:lnTo>
                          <a:lnTo>
                            <a:pt x="2066" y="8"/>
                          </a:lnTo>
                          <a:lnTo>
                            <a:pt x="2084" y="20"/>
                          </a:lnTo>
                          <a:lnTo>
                            <a:pt x="2134" y="56"/>
                          </a:lnTo>
                          <a:lnTo>
                            <a:pt x="2180" y="94"/>
                          </a:lnTo>
                          <a:lnTo>
                            <a:pt x="2224" y="134"/>
                          </a:lnTo>
                          <a:lnTo>
                            <a:pt x="2264" y="172"/>
                          </a:lnTo>
                          <a:lnTo>
                            <a:pt x="2302" y="212"/>
                          </a:lnTo>
                          <a:lnTo>
                            <a:pt x="2336" y="254"/>
                          </a:lnTo>
                          <a:lnTo>
                            <a:pt x="2366" y="294"/>
                          </a:lnTo>
                          <a:lnTo>
                            <a:pt x="2394" y="334"/>
                          </a:lnTo>
                          <a:lnTo>
                            <a:pt x="2420" y="376"/>
                          </a:lnTo>
                          <a:lnTo>
                            <a:pt x="2442" y="416"/>
                          </a:lnTo>
                          <a:lnTo>
                            <a:pt x="2460" y="458"/>
                          </a:lnTo>
                          <a:lnTo>
                            <a:pt x="2478" y="500"/>
                          </a:lnTo>
                          <a:lnTo>
                            <a:pt x="2490" y="540"/>
                          </a:lnTo>
                          <a:lnTo>
                            <a:pt x="2502" y="580"/>
                          </a:lnTo>
                          <a:lnTo>
                            <a:pt x="2510" y="620"/>
                          </a:lnTo>
                          <a:lnTo>
                            <a:pt x="2514" y="660"/>
                          </a:lnTo>
                          <a:lnTo>
                            <a:pt x="2518" y="702"/>
                          </a:lnTo>
                          <a:lnTo>
                            <a:pt x="2518" y="742"/>
                          </a:lnTo>
                          <a:lnTo>
                            <a:pt x="2516" y="782"/>
                          </a:lnTo>
                          <a:lnTo>
                            <a:pt x="2510" y="820"/>
                          </a:lnTo>
                          <a:lnTo>
                            <a:pt x="2502" y="858"/>
                          </a:lnTo>
                          <a:lnTo>
                            <a:pt x="2492" y="896"/>
                          </a:lnTo>
                          <a:lnTo>
                            <a:pt x="2478" y="930"/>
                          </a:lnTo>
                          <a:lnTo>
                            <a:pt x="2462" y="966"/>
                          </a:lnTo>
                          <a:lnTo>
                            <a:pt x="2444" y="1000"/>
                          </a:lnTo>
                          <a:lnTo>
                            <a:pt x="2424" y="1032"/>
                          </a:lnTo>
                          <a:lnTo>
                            <a:pt x="2400" y="1062"/>
                          </a:lnTo>
                          <a:lnTo>
                            <a:pt x="2376" y="1090"/>
                          </a:lnTo>
                          <a:lnTo>
                            <a:pt x="2348" y="1118"/>
                          </a:lnTo>
                          <a:lnTo>
                            <a:pt x="2318" y="1144"/>
                          </a:lnTo>
                          <a:lnTo>
                            <a:pt x="2286" y="1166"/>
                          </a:lnTo>
                          <a:lnTo>
                            <a:pt x="2252" y="1188"/>
                          </a:lnTo>
                          <a:lnTo>
                            <a:pt x="2220" y="1206"/>
                          </a:lnTo>
                          <a:lnTo>
                            <a:pt x="2188" y="1220"/>
                          </a:lnTo>
                          <a:lnTo>
                            <a:pt x="2152" y="1234"/>
                          </a:lnTo>
                          <a:lnTo>
                            <a:pt x="2116" y="1246"/>
                          </a:lnTo>
                          <a:lnTo>
                            <a:pt x="2078" y="1256"/>
                          </a:lnTo>
                          <a:lnTo>
                            <a:pt x="2038" y="1264"/>
                          </a:lnTo>
                          <a:lnTo>
                            <a:pt x="1998" y="1268"/>
                          </a:lnTo>
                          <a:lnTo>
                            <a:pt x="1956" y="1272"/>
                          </a:lnTo>
                          <a:lnTo>
                            <a:pt x="1912" y="1274"/>
                          </a:lnTo>
                          <a:lnTo>
                            <a:pt x="1868" y="1272"/>
                          </a:lnTo>
                          <a:lnTo>
                            <a:pt x="1822" y="1268"/>
                          </a:lnTo>
                          <a:lnTo>
                            <a:pt x="1774" y="1262"/>
                          </a:lnTo>
                          <a:lnTo>
                            <a:pt x="1726" y="1254"/>
                          </a:lnTo>
                          <a:lnTo>
                            <a:pt x="1678" y="1242"/>
                          </a:lnTo>
                          <a:lnTo>
                            <a:pt x="1628" y="1228"/>
                          </a:lnTo>
                          <a:lnTo>
                            <a:pt x="1576" y="1212"/>
                          </a:lnTo>
                          <a:lnTo>
                            <a:pt x="1482" y="1178"/>
                          </a:lnTo>
                          <a:lnTo>
                            <a:pt x="1394" y="1146"/>
                          </a:lnTo>
                          <a:lnTo>
                            <a:pt x="1246" y="1090"/>
                          </a:lnTo>
                          <a:lnTo>
                            <a:pt x="1170" y="1064"/>
                          </a:lnTo>
                          <a:lnTo>
                            <a:pt x="1094" y="1038"/>
                          </a:lnTo>
                          <a:lnTo>
                            <a:pt x="1018" y="1018"/>
                          </a:lnTo>
                          <a:lnTo>
                            <a:pt x="940" y="1000"/>
                          </a:lnTo>
                          <a:lnTo>
                            <a:pt x="902" y="992"/>
                          </a:lnTo>
                          <a:lnTo>
                            <a:pt x="862" y="986"/>
                          </a:lnTo>
                          <a:lnTo>
                            <a:pt x="824" y="982"/>
                          </a:lnTo>
                          <a:lnTo>
                            <a:pt x="784" y="978"/>
                          </a:lnTo>
                          <a:lnTo>
                            <a:pt x="746" y="978"/>
                          </a:lnTo>
                          <a:lnTo>
                            <a:pt x="706" y="978"/>
                          </a:lnTo>
                          <a:lnTo>
                            <a:pt x="668" y="980"/>
                          </a:lnTo>
                          <a:lnTo>
                            <a:pt x="628" y="984"/>
                          </a:lnTo>
                          <a:lnTo>
                            <a:pt x="590" y="988"/>
                          </a:lnTo>
                          <a:lnTo>
                            <a:pt x="552" y="996"/>
                          </a:lnTo>
                          <a:lnTo>
                            <a:pt x="512" y="1006"/>
                          </a:lnTo>
                          <a:lnTo>
                            <a:pt x="474" y="1020"/>
                          </a:lnTo>
                          <a:lnTo>
                            <a:pt x="436" y="1034"/>
                          </a:lnTo>
                          <a:lnTo>
                            <a:pt x="398" y="1052"/>
                          </a:lnTo>
                          <a:lnTo>
                            <a:pt x="360" y="1072"/>
                          </a:lnTo>
                          <a:lnTo>
                            <a:pt x="324" y="1094"/>
                          </a:lnTo>
                          <a:lnTo>
                            <a:pt x="286" y="1120"/>
                          </a:lnTo>
                          <a:lnTo>
                            <a:pt x="248" y="1148"/>
                          </a:lnTo>
                          <a:lnTo>
                            <a:pt x="212" y="1180"/>
                          </a:lnTo>
                          <a:lnTo>
                            <a:pt x="176" y="1214"/>
                          </a:lnTo>
                          <a:close/>
                        </a:path>
                      </a:pathLst>
                    </a:custGeom>
                    <a:solidFill>
                      <a:srgbClr val="66667B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lIns="64008" tIns="32004" rIns="64008" bIns="32004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7" name="Freeform 68"/>
                    <p:cNvSpPr>
                      <a:spLocks/>
                    </p:cNvSpPr>
                    <p:nvPr/>
                  </p:nvSpPr>
                  <p:spPr bwMode="auto">
                    <a:xfrm>
                      <a:off x="8139" y="-1884"/>
                      <a:ext cx="1541" cy="1542"/>
                    </a:xfrm>
                    <a:custGeom>
                      <a:avLst/>
                      <a:gdLst>
                        <a:gd name="T0" fmla="*/ 30 w 1542"/>
                        <a:gd name="T1" fmla="*/ 890 h 1542"/>
                        <a:gd name="T2" fmla="*/ 890 w 1542"/>
                        <a:gd name="T3" fmla="*/ 30 h 1542"/>
                        <a:gd name="T4" fmla="*/ 890 w 1542"/>
                        <a:gd name="T5" fmla="*/ 30 h 1542"/>
                        <a:gd name="T6" fmla="*/ 906 w 1542"/>
                        <a:gd name="T7" fmla="*/ 16 h 1542"/>
                        <a:gd name="T8" fmla="*/ 924 w 1542"/>
                        <a:gd name="T9" fmla="*/ 8 h 1542"/>
                        <a:gd name="T10" fmla="*/ 944 w 1542"/>
                        <a:gd name="T11" fmla="*/ 2 h 1542"/>
                        <a:gd name="T12" fmla="*/ 964 w 1542"/>
                        <a:gd name="T13" fmla="*/ 0 h 1542"/>
                        <a:gd name="T14" fmla="*/ 982 w 1542"/>
                        <a:gd name="T15" fmla="*/ 2 h 1542"/>
                        <a:gd name="T16" fmla="*/ 1002 w 1542"/>
                        <a:gd name="T17" fmla="*/ 8 h 1542"/>
                        <a:gd name="T18" fmla="*/ 1020 w 1542"/>
                        <a:gd name="T19" fmla="*/ 16 h 1542"/>
                        <a:gd name="T20" fmla="*/ 1036 w 1542"/>
                        <a:gd name="T21" fmla="*/ 30 h 1542"/>
                        <a:gd name="T22" fmla="*/ 1444 w 1542"/>
                        <a:gd name="T23" fmla="*/ 438 h 1542"/>
                        <a:gd name="T24" fmla="*/ 1444 w 1542"/>
                        <a:gd name="T25" fmla="*/ 438 h 1542"/>
                        <a:gd name="T26" fmla="*/ 1466 w 1542"/>
                        <a:gd name="T27" fmla="*/ 464 h 1542"/>
                        <a:gd name="T28" fmla="*/ 1486 w 1542"/>
                        <a:gd name="T29" fmla="*/ 490 h 1542"/>
                        <a:gd name="T30" fmla="*/ 1504 w 1542"/>
                        <a:gd name="T31" fmla="*/ 518 h 1542"/>
                        <a:gd name="T32" fmla="*/ 1516 w 1542"/>
                        <a:gd name="T33" fmla="*/ 548 h 1542"/>
                        <a:gd name="T34" fmla="*/ 1528 w 1542"/>
                        <a:gd name="T35" fmla="*/ 578 h 1542"/>
                        <a:gd name="T36" fmla="*/ 1536 w 1542"/>
                        <a:gd name="T37" fmla="*/ 610 h 1542"/>
                        <a:gd name="T38" fmla="*/ 1540 w 1542"/>
                        <a:gd name="T39" fmla="*/ 642 h 1542"/>
                        <a:gd name="T40" fmla="*/ 1542 w 1542"/>
                        <a:gd name="T41" fmla="*/ 674 h 1542"/>
                        <a:gd name="T42" fmla="*/ 1540 w 1542"/>
                        <a:gd name="T43" fmla="*/ 706 h 1542"/>
                        <a:gd name="T44" fmla="*/ 1536 w 1542"/>
                        <a:gd name="T45" fmla="*/ 736 h 1542"/>
                        <a:gd name="T46" fmla="*/ 1528 w 1542"/>
                        <a:gd name="T47" fmla="*/ 768 h 1542"/>
                        <a:gd name="T48" fmla="*/ 1516 w 1542"/>
                        <a:gd name="T49" fmla="*/ 798 h 1542"/>
                        <a:gd name="T50" fmla="*/ 1504 w 1542"/>
                        <a:gd name="T51" fmla="*/ 828 h 1542"/>
                        <a:gd name="T52" fmla="*/ 1486 w 1542"/>
                        <a:gd name="T53" fmla="*/ 856 h 1542"/>
                        <a:gd name="T54" fmla="*/ 1466 w 1542"/>
                        <a:gd name="T55" fmla="*/ 884 h 1542"/>
                        <a:gd name="T56" fmla="*/ 1444 w 1542"/>
                        <a:gd name="T57" fmla="*/ 908 h 1542"/>
                        <a:gd name="T58" fmla="*/ 908 w 1542"/>
                        <a:gd name="T59" fmla="*/ 1444 h 1542"/>
                        <a:gd name="T60" fmla="*/ 908 w 1542"/>
                        <a:gd name="T61" fmla="*/ 1444 h 1542"/>
                        <a:gd name="T62" fmla="*/ 884 w 1542"/>
                        <a:gd name="T63" fmla="*/ 1466 h 1542"/>
                        <a:gd name="T64" fmla="*/ 856 w 1542"/>
                        <a:gd name="T65" fmla="*/ 1486 h 1542"/>
                        <a:gd name="T66" fmla="*/ 828 w 1542"/>
                        <a:gd name="T67" fmla="*/ 1504 h 1542"/>
                        <a:gd name="T68" fmla="*/ 798 w 1542"/>
                        <a:gd name="T69" fmla="*/ 1516 h 1542"/>
                        <a:gd name="T70" fmla="*/ 768 w 1542"/>
                        <a:gd name="T71" fmla="*/ 1528 h 1542"/>
                        <a:gd name="T72" fmla="*/ 738 w 1542"/>
                        <a:gd name="T73" fmla="*/ 1534 h 1542"/>
                        <a:gd name="T74" fmla="*/ 706 w 1542"/>
                        <a:gd name="T75" fmla="*/ 1540 h 1542"/>
                        <a:gd name="T76" fmla="*/ 674 w 1542"/>
                        <a:gd name="T77" fmla="*/ 1542 h 1542"/>
                        <a:gd name="T78" fmla="*/ 642 w 1542"/>
                        <a:gd name="T79" fmla="*/ 1540 h 1542"/>
                        <a:gd name="T80" fmla="*/ 610 w 1542"/>
                        <a:gd name="T81" fmla="*/ 1534 h 1542"/>
                        <a:gd name="T82" fmla="*/ 578 w 1542"/>
                        <a:gd name="T83" fmla="*/ 1528 h 1542"/>
                        <a:gd name="T84" fmla="*/ 548 w 1542"/>
                        <a:gd name="T85" fmla="*/ 1516 h 1542"/>
                        <a:gd name="T86" fmla="*/ 518 w 1542"/>
                        <a:gd name="T87" fmla="*/ 1504 h 1542"/>
                        <a:gd name="T88" fmla="*/ 490 w 1542"/>
                        <a:gd name="T89" fmla="*/ 1486 h 1542"/>
                        <a:gd name="T90" fmla="*/ 464 w 1542"/>
                        <a:gd name="T91" fmla="*/ 1466 h 1542"/>
                        <a:gd name="T92" fmla="*/ 438 w 1542"/>
                        <a:gd name="T93" fmla="*/ 1444 h 1542"/>
                        <a:gd name="T94" fmla="*/ 30 w 1542"/>
                        <a:gd name="T95" fmla="*/ 1036 h 1542"/>
                        <a:gd name="T96" fmla="*/ 30 w 1542"/>
                        <a:gd name="T97" fmla="*/ 1036 h 1542"/>
                        <a:gd name="T98" fmla="*/ 18 w 1542"/>
                        <a:gd name="T99" fmla="*/ 1020 h 1542"/>
                        <a:gd name="T100" fmla="*/ 8 w 1542"/>
                        <a:gd name="T101" fmla="*/ 1002 h 1542"/>
                        <a:gd name="T102" fmla="*/ 2 w 1542"/>
                        <a:gd name="T103" fmla="*/ 982 h 1542"/>
                        <a:gd name="T104" fmla="*/ 0 w 1542"/>
                        <a:gd name="T105" fmla="*/ 964 h 1542"/>
                        <a:gd name="T106" fmla="*/ 2 w 1542"/>
                        <a:gd name="T107" fmla="*/ 944 h 1542"/>
                        <a:gd name="T108" fmla="*/ 8 w 1542"/>
                        <a:gd name="T109" fmla="*/ 924 h 1542"/>
                        <a:gd name="T110" fmla="*/ 18 w 1542"/>
                        <a:gd name="T111" fmla="*/ 906 h 1542"/>
                        <a:gd name="T112" fmla="*/ 30 w 1542"/>
                        <a:gd name="T113" fmla="*/ 890 h 1542"/>
                        <a:gd name="T114" fmla="*/ 30 w 1542"/>
                        <a:gd name="T115" fmla="*/ 890 h 1542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w 1542"/>
                        <a:gd name="T175" fmla="*/ 0 h 1542"/>
                        <a:gd name="T176" fmla="*/ 1542 w 1542"/>
                        <a:gd name="T177" fmla="*/ 1542 h 1542"/>
                      </a:gdLst>
                      <a:ahLst/>
                      <a:cxnLst>
                        <a:cxn ang="T116">
                          <a:pos x="T0" y="T1"/>
                        </a:cxn>
                        <a:cxn ang="T117">
                          <a:pos x="T2" y="T3"/>
                        </a:cxn>
                        <a:cxn ang="T118">
                          <a:pos x="T4" y="T5"/>
                        </a:cxn>
                        <a:cxn ang="T119">
                          <a:pos x="T6" y="T7"/>
                        </a:cxn>
                        <a:cxn ang="T120">
                          <a:pos x="T8" y="T9"/>
                        </a:cxn>
                        <a:cxn ang="T121">
                          <a:pos x="T10" y="T11"/>
                        </a:cxn>
                        <a:cxn ang="T122">
                          <a:pos x="T12" y="T13"/>
                        </a:cxn>
                        <a:cxn ang="T123">
                          <a:pos x="T14" y="T15"/>
                        </a:cxn>
                        <a:cxn ang="T124">
                          <a:pos x="T16" y="T17"/>
                        </a:cxn>
                        <a:cxn ang="T125">
                          <a:pos x="T18" y="T19"/>
                        </a:cxn>
                        <a:cxn ang="T126">
                          <a:pos x="T20" y="T21"/>
                        </a:cxn>
                        <a:cxn ang="T127">
                          <a:pos x="T22" y="T23"/>
                        </a:cxn>
                        <a:cxn ang="T128">
                          <a:pos x="T24" y="T25"/>
                        </a:cxn>
                        <a:cxn ang="T129">
                          <a:pos x="T26" y="T27"/>
                        </a:cxn>
                        <a:cxn ang="T130">
                          <a:pos x="T28" y="T29"/>
                        </a:cxn>
                        <a:cxn ang="T131">
                          <a:pos x="T30" y="T31"/>
                        </a:cxn>
                        <a:cxn ang="T132">
                          <a:pos x="T32" y="T33"/>
                        </a:cxn>
                        <a:cxn ang="T133">
                          <a:pos x="T34" y="T35"/>
                        </a:cxn>
                        <a:cxn ang="T134">
                          <a:pos x="T36" y="T37"/>
                        </a:cxn>
                        <a:cxn ang="T135">
                          <a:pos x="T38" y="T39"/>
                        </a:cxn>
                        <a:cxn ang="T136">
                          <a:pos x="T40" y="T41"/>
                        </a:cxn>
                        <a:cxn ang="T137">
                          <a:pos x="T42" y="T43"/>
                        </a:cxn>
                        <a:cxn ang="T138">
                          <a:pos x="T44" y="T45"/>
                        </a:cxn>
                        <a:cxn ang="T139">
                          <a:pos x="T46" y="T47"/>
                        </a:cxn>
                        <a:cxn ang="T140">
                          <a:pos x="T48" y="T49"/>
                        </a:cxn>
                        <a:cxn ang="T141">
                          <a:pos x="T50" y="T51"/>
                        </a:cxn>
                        <a:cxn ang="T142">
                          <a:pos x="T52" y="T53"/>
                        </a:cxn>
                        <a:cxn ang="T143">
                          <a:pos x="T54" y="T55"/>
                        </a:cxn>
                        <a:cxn ang="T144">
                          <a:pos x="T56" y="T57"/>
                        </a:cxn>
                        <a:cxn ang="T145">
                          <a:pos x="T58" y="T59"/>
                        </a:cxn>
                        <a:cxn ang="T146">
                          <a:pos x="T60" y="T61"/>
                        </a:cxn>
                        <a:cxn ang="T147">
                          <a:pos x="T62" y="T63"/>
                        </a:cxn>
                        <a:cxn ang="T148">
                          <a:pos x="T64" y="T65"/>
                        </a:cxn>
                        <a:cxn ang="T149">
                          <a:pos x="T66" y="T67"/>
                        </a:cxn>
                        <a:cxn ang="T150">
                          <a:pos x="T68" y="T69"/>
                        </a:cxn>
                        <a:cxn ang="T151">
                          <a:pos x="T70" y="T71"/>
                        </a:cxn>
                        <a:cxn ang="T152">
                          <a:pos x="T72" y="T73"/>
                        </a:cxn>
                        <a:cxn ang="T153">
                          <a:pos x="T74" y="T75"/>
                        </a:cxn>
                        <a:cxn ang="T154">
                          <a:pos x="T76" y="T77"/>
                        </a:cxn>
                        <a:cxn ang="T155">
                          <a:pos x="T78" y="T79"/>
                        </a:cxn>
                        <a:cxn ang="T156">
                          <a:pos x="T80" y="T81"/>
                        </a:cxn>
                        <a:cxn ang="T157">
                          <a:pos x="T82" y="T83"/>
                        </a:cxn>
                        <a:cxn ang="T158">
                          <a:pos x="T84" y="T85"/>
                        </a:cxn>
                        <a:cxn ang="T159">
                          <a:pos x="T86" y="T87"/>
                        </a:cxn>
                        <a:cxn ang="T160">
                          <a:pos x="T88" y="T89"/>
                        </a:cxn>
                        <a:cxn ang="T161">
                          <a:pos x="T90" y="T91"/>
                        </a:cxn>
                        <a:cxn ang="T162">
                          <a:pos x="T92" y="T93"/>
                        </a:cxn>
                        <a:cxn ang="T163">
                          <a:pos x="T94" y="T95"/>
                        </a:cxn>
                        <a:cxn ang="T164">
                          <a:pos x="T96" y="T97"/>
                        </a:cxn>
                        <a:cxn ang="T165">
                          <a:pos x="T98" y="T99"/>
                        </a:cxn>
                        <a:cxn ang="T166">
                          <a:pos x="T100" y="T101"/>
                        </a:cxn>
                        <a:cxn ang="T167">
                          <a:pos x="T102" y="T103"/>
                        </a:cxn>
                        <a:cxn ang="T168">
                          <a:pos x="T104" y="T105"/>
                        </a:cxn>
                        <a:cxn ang="T169">
                          <a:pos x="T106" y="T107"/>
                        </a:cxn>
                        <a:cxn ang="T170">
                          <a:pos x="T108" y="T109"/>
                        </a:cxn>
                        <a:cxn ang="T171">
                          <a:pos x="T110" y="T111"/>
                        </a:cxn>
                        <a:cxn ang="T172">
                          <a:pos x="T112" y="T113"/>
                        </a:cxn>
                        <a:cxn ang="T173">
                          <a:pos x="T114" y="T115"/>
                        </a:cxn>
                      </a:cxnLst>
                      <a:rect l="T174" t="T175" r="T176" b="T177"/>
                      <a:pathLst>
                        <a:path w="1542" h="1542">
                          <a:moveTo>
                            <a:pt x="30" y="890"/>
                          </a:moveTo>
                          <a:lnTo>
                            <a:pt x="890" y="30"/>
                          </a:lnTo>
                          <a:lnTo>
                            <a:pt x="906" y="16"/>
                          </a:lnTo>
                          <a:lnTo>
                            <a:pt x="924" y="8"/>
                          </a:lnTo>
                          <a:lnTo>
                            <a:pt x="944" y="2"/>
                          </a:lnTo>
                          <a:lnTo>
                            <a:pt x="964" y="0"/>
                          </a:lnTo>
                          <a:lnTo>
                            <a:pt x="982" y="2"/>
                          </a:lnTo>
                          <a:lnTo>
                            <a:pt x="1002" y="8"/>
                          </a:lnTo>
                          <a:lnTo>
                            <a:pt x="1020" y="16"/>
                          </a:lnTo>
                          <a:lnTo>
                            <a:pt x="1036" y="30"/>
                          </a:lnTo>
                          <a:lnTo>
                            <a:pt x="1444" y="438"/>
                          </a:lnTo>
                          <a:lnTo>
                            <a:pt x="1466" y="464"/>
                          </a:lnTo>
                          <a:lnTo>
                            <a:pt x="1486" y="490"/>
                          </a:lnTo>
                          <a:lnTo>
                            <a:pt x="1504" y="518"/>
                          </a:lnTo>
                          <a:lnTo>
                            <a:pt x="1516" y="548"/>
                          </a:lnTo>
                          <a:lnTo>
                            <a:pt x="1528" y="578"/>
                          </a:lnTo>
                          <a:lnTo>
                            <a:pt x="1536" y="610"/>
                          </a:lnTo>
                          <a:lnTo>
                            <a:pt x="1540" y="642"/>
                          </a:lnTo>
                          <a:lnTo>
                            <a:pt x="1542" y="674"/>
                          </a:lnTo>
                          <a:lnTo>
                            <a:pt x="1540" y="706"/>
                          </a:lnTo>
                          <a:lnTo>
                            <a:pt x="1536" y="736"/>
                          </a:lnTo>
                          <a:lnTo>
                            <a:pt x="1528" y="768"/>
                          </a:lnTo>
                          <a:lnTo>
                            <a:pt x="1516" y="798"/>
                          </a:lnTo>
                          <a:lnTo>
                            <a:pt x="1504" y="828"/>
                          </a:lnTo>
                          <a:lnTo>
                            <a:pt x="1486" y="856"/>
                          </a:lnTo>
                          <a:lnTo>
                            <a:pt x="1466" y="884"/>
                          </a:lnTo>
                          <a:lnTo>
                            <a:pt x="1444" y="908"/>
                          </a:lnTo>
                          <a:lnTo>
                            <a:pt x="908" y="1444"/>
                          </a:lnTo>
                          <a:lnTo>
                            <a:pt x="884" y="1466"/>
                          </a:lnTo>
                          <a:lnTo>
                            <a:pt x="856" y="1486"/>
                          </a:lnTo>
                          <a:lnTo>
                            <a:pt x="828" y="1504"/>
                          </a:lnTo>
                          <a:lnTo>
                            <a:pt x="798" y="1516"/>
                          </a:lnTo>
                          <a:lnTo>
                            <a:pt x="768" y="1528"/>
                          </a:lnTo>
                          <a:lnTo>
                            <a:pt x="738" y="1534"/>
                          </a:lnTo>
                          <a:lnTo>
                            <a:pt x="706" y="1540"/>
                          </a:lnTo>
                          <a:lnTo>
                            <a:pt x="674" y="1542"/>
                          </a:lnTo>
                          <a:lnTo>
                            <a:pt x="642" y="1540"/>
                          </a:lnTo>
                          <a:lnTo>
                            <a:pt x="610" y="1534"/>
                          </a:lnTo>
                          <a:lnTo>
                            <a:pt x="578" y="1528"/>
                          </a:lnTo>
                          <a:lnTo>
                            <a:pt x="548" y="1516"/>
                          </a:lnTo>
                          <a:lnTo>
                            <a:pt x="518" y="1504"/>
                          </a:lnTo>
                          <a:lnTo>
                            <a:pt x="490" y="1486"/>
                          </a:lnTo>
                          <a:lnTo>
                            <a:pt x="464" y="1466"/>
                          </a:lnTo>
                          <a:lnTo>
                            <a:pt x="438" y="1444"/>
                          </a:lnTo>
                          <a:lnTo>
                            <a:pt x="30" y="1036"/>
                          </a:lnTo>
                          <a:lnTo>
                            <a:pt x="18" y="1020"/>
                          </a:lnTo>
                          <a:lnTo>
                            <a:pt x="8" y="1002"/>
                          </a:lnTo>
                          <a:lnTo>
                            <a:pt x="2" y="982"/>
                          </a:lnTo>
                          <a:lnTo>
                            <a:pt x="0" y="964"/>
                          </a:lnTo>
                          <a:lnTo>
                            <a:pt x="2" y="944"/>
                          </a:lnTo>
                          <a:lnTo>
                            <a:pt x="8" y="924"/>
                          </a:lnTo>
                          <a:lnTo>
                            <a:pt x="18" y="906"/>
                          </a:lnTo>
                          <a:lnTo>
                            <a:pt x="30" y="890"/>
                          </a:lnTo>
                          <a:close/>
                        </a:path>
                      </a:pathLst>
                    </a:custGeom>
                    <a:solidFill>
                      <a:srgbClr val="66667B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lIns="64008" tIns="32004" rIns="64008" bIns="32004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31" name="AutoShape 79"/>
                <p:cNvSpPr>
                  <a:spLocks noChangeArrowheads="1"/>
                </p:cNvSpPr>
                <p:nvPr/>
              </p:nvSpPr>
              <p:spPr bwMode="auto">
                <a:xfrm>
                  <a:off x="5288" y="3311"/>
                  <a:ext cx="3266" cy="1549"/>
                </a:xfrm>
                <a:prstGeom prst="roundRect">
                  <a:avLst>
                    <a:gd name="adj" fmla="val 16667"/>
                  </a:avLst>
                </a:prstGeom>
                <a:noFill/>
                <a:ln w="12700" cap="sq" algn="ctr">
                  <a:solidFill>
                    <a:srgbClr val="66667B"/>
                  </a:solidFill>
                  <a:round/>
                  <a:headEnd/>
                  <a:tailEnd/>
                </a:ln>
              </p:spPr>
              <p:txBody>
                <a:bodyPr wrap="none" lIns="64008" tIns="32004" rIns="64008" bIns="32004" anchor="ctr"/>
                <a:lstStyle/>
                <a:p>
                  <a:pPr defTabSz="639763"/>
                  <a:endParaRPr lang="en-US">
                    <a:latin typeface="Century Gothic" pitchFamily="34" charset="0"/>
                  </a:endParaRPr>
                </a:p>
              </p:txBody>
            </p:sp>
          </p:grpSp>
          <p:grpSp>
            <p:nvGrpSpPr>
              <p:cNvPr id="18" name="Group 56"/>
              <p:cNvGrpSpPr/>
              <p:nvPr/>
            </p:nvGrpSpPr>
            <p:grpSpPr>
              <a:xfrm>
                <a:off x="6808737" y="1435376"/>
                <a:ext cx="2057400" cy="2831824"/>
                <a:chOff x="6808737" y="1435376"/>
                <a:chExt cx="2057400" cy="2831824"/>
              </a:xfrm>
            </p:grpSpPr>
            <p:pic>
              <p:nvPicPr>
                <p:cNvPr id="24" name="Picture 5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15385" r="15385"/>
                <a:stretch>
                  <a:fillRect/>
                </a:stretch>
              </p:blipFill>
              <p:spPr bwMode="auto">
                <a:xfrm>
                  <a:off x="7824788" y="1981200"/>
                  <a:ext cx="633412" cy="914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5" name="AutoShape 7"/>
                <p:cNvSpPr>
                  <a:spLocks noChangeArrowheads="1"/>
                </p:cNvSpPr>
                <p:nvPr/>
              </p:nvSpPr>
              <p:spPr bwMode="auto">
                <a:xfrm>
                  <a:off x="7353969" y="3124200"/>
                  <a:ext cx="454025" cy="1143000"/>
                </a:xfrm>
                <a:prstGeom prst="upArrow">
                  <a:avLst>
                    <a:gd name="adj1" fmla="val 50000"/>
                    <a:gd name="adj2" fmla="val 62937"/>
                  </a:avLst>
                </a:prstGeom>
                <a:gradFill rotWithShape="1">
                  <a:gsLst>
                    <a:gs pos="0">
                      <a:schemeClr val="accent3">
                        <a:lumMod val="75000"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6350" algn="ctr">
                  <a:noFill/>
                  <a:miter lim="800000"/>
                  <a:headEnd/>
                  <a:tailEnd/>
                </a:ln>
              </p:spPr>
              <p:txBody>
                <a:bodyPr wrap="none" lIns="91435" tIns="45718" rIns="91435" bIns="45718" anchor="ctr"/>
                <a:lstStyle/>
                <a:p>
                  <a:endParaRPr lang="en-US">
                    <a:latin typeface="Century Gothic" pitchFamily="34" charset="0"/>
                  </a:endParaRPr>
                </a:p>
              </p:txBody>
            </p:sp>
            <p:pic>
              <p:nvPicPr>
                <p:cNvPr id="26" name="Picture 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l="8234" r="9419" b="7246"/>
                <a:stretch>
                  <a:fillRect/>
                </a:stretch>
              </p:blipFill>
              <p:spPr bwMode="auto">
                <a:xfrm>
                  <a:off x="7229475" y="1981200"/>
                  <a:ext cx="619125" cy="990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7" name="Rectangle 71"/>
                <p:cNvSpPr>
                  <a:spLocks noChangeArrowheads="1"/>
                </p:cNvSpPr>
                <p:nvPr/>
              </p:nvSpPr>
              <p:spPr bwMode="auto">
                <a:xfrm>
                  <a:off x="6808737" y="1435376"/>
                  <a:ext cx="2057400" cy="495520"/>
                </a:xfrm>
                <a:prstGeom prst="rect">
                  <a:avLst/>
                </a:prstGeom>
                <a:noFill/>
                <a:ln w="12700" cap="sq" algn="ctr">
                  <a:noFill/>
                  <a:miter lim="800000"/>
                  <a:headEnd/>
                  <a:tailEnd/>
                </a:ln>
              </p:spPr>
              <p:txBody>
                <a:bodyPr wrap="square" lIns="64008" tIns="32004" rIns="64008" bIns="32004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400" dirty="0" smtClean="0">
                      <a:latin typeface="Century Gothic" pitchFamily="34" charset="0"/>
                    </a:rPr>
                    <a:t>Cropland, forestland pasture</a:t>
                  </a:r>
                  <a:endParaRPr lang="en-US" sz="1400" dirty="0">
                    <a:latin typeface="Century Gothic" pitchFamily="34" charset="0"/>
                  </a:endParaRPr>
                </a:p>
              </p:txBody>
            </p:sp>
          </p:grpSp>
          <p:sp>
            <p:nvSpPr>
              <p:cNvPr id="19" name="Text Box 11"/>
              <p:cNvSpPr txBox="1">
                <a:spLocks noChangeArrowheads="1"/>
              </p:cNvSpPr>
              <p:nvPr/>
            </p:nvSpPr>
            <p:spPr bwMode="auto">
              <a:xfrm>
                <a:off x="3962400" y="2591742"/>
                <a:ext cx="1066800" cy="923330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339966"/>
                    </a:solidFill>
                    <a:latin typeface="Century Gothic" pitchFamily="34" charset="0"/>
                    <a:ea typeface="MS PGothic" pitchFamily="34" charset="-128"/>
                    <a:cs typeface="Times New Roman" pitchFamily="18" charset="0"/>
                  </a:rPr>
                  <a:t>Labor</a:t>
                </a:r>
              </a:p>
              <a:p>
                <a:pPr algn="ctr"/>
                <a:r>
                  <a:rPr lang="en-US" sz="2000" b="1" dirty="0" smtClean="0">
                    <a:solidFill>
                      <a:srgbClr val="339966"/>
                    </a:solidFill>
                    <a:latin typeface="Century Gothic" pitchFamily="34" charset="0"/>
                    <a:ea typeface="MS PGothic" pitchFamily="34" charset="-128"/>
                    <a:cs typeface="Times New Roman" pitchFamily="18" charset="0"/>
                  </a:rPr>
                  <a:t>Capital</a:t>
                </a:r>
              </a:p>
              <a:p>
                <a:pPr algn="ctr"/>
                <a:r>
                  <a:rPr lang="en-US" sz="2000" b="1" dirty="0" smtClean="0">
                    <a:solidFill>
                      <a:srgbClr val="339966"/>
                    </a:solidFill>
                    <a:latin typeface="Century Gothic" pitchFamily="34" charset="0"/>
                    <a:ea typeface="MS PGothic" pitchFamily="34" charset="-128"/>
                    <a:cs typeface="Times New Roman" pitchFamily="18" charset="0"/>
                  </a:rPr>
                  <a:t>Land</a:t>
                </a:r>
              </a:p>
            </p:txBody>
          </p:sp>
          <p:sp>
            <p:nvSpPr>
              <p:cNvPr id="21" name="Text Box 11"/>
              <p:cNvSpPr txBox="1">
                <a:spLocks noChangeArrowheads="1"/>
              </p:cNvSpPr>
              <p:nvPr/>
            </p:nvSpPr>
            <p:spPr bwMode="auto">
              <a:xfrm>
                <a:off x="2362200" y="3239814"/>
                <a:ext cx="1066800" cy="923330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339966"/>
                    </a:solidFill>
                    <a:latin typeface="Century Gothic" pitchFamily="34" charset="0"/>
                    <a:ea typeface="MS PGothic" pitchFamily="34" charset="-128"/>
                    <a:cs typeface="Times New Roman" pitchFamily="18" charset="0"/>
                  </a:rPr>
                  <a:t>Labor</a:t>
                </a:r>
              </a:p>
              <a:p>
                <a:pPr algn="ctr"/>
                <a:r>
                  <a:rPr lang="en-US" sz="2000" b="1" dirty="0" smtClean="0">
                    <a:solidFill>
                      <a:srgbClr val="339966"/>
                    </a:solidFill>
                    <a:latin typeface="Century Gothic" pitchFamily="34" charset="0"/>
                    <a:ea typeface="MS PGothic" pitchFamily="34" charset="-128"/>
                    <a:cs typeface="Times New Roman" pitchFamily="18" charset="0"/>
                  </a:rPr>
                  <a:t>Capital</a:t>
                </a:r>
              </a:p>
              <a:p>
                <a:pPr algn="ctr"/>
                <a:r>
                  <a:rPr lang="en-US" sz="2000" b="1" dirty="0" smtClean="0">
                    <a:solidFill>
                      <a:srgbClr val="339966"/>
                    </a:solidFill>
                    <a:latin typeface="Century Gothic" pitchFamily="34" charset="0"/>
                    <a:ea typeface="MS PGothic" pitchFamily="34" charset="-128"/>
                    <a:cs typeface="Times New Roman" pitchFamily="18" charset="0"/>
                  </a:rPr>
                  <a:t>Land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334000" y="5987269"/>
                <a:ext cx="2971800" cy="480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sz="1400" dirty="0" smtClean="0">
                    <a:latin typeface="Century Gothic" pitchFamily="34" charset="0"/>
                    <a:ea typeface="MS PGothic" pitchFamily="34" charset="-128"/>
                    <a:cs typeface="Times New Roman" pitchFamily="18" charset="0"/>
                  </a:rPr>
                  <a:t>Agriculture, Forestry, Animal Products, and Materials</a:t>
                </a:r>
                <a:endParaRPr lang="en-US" sz="1400" dirty="0">
                  <a:latin typeface="Century Gothic" pitchFamily="34" charset="0"/>
                  <a:ea typeface="MS PGothic" pitchFamily="34" charset="-128"/>
                  <a:cs typeface="Times New Roman" pitchFamily="18" charset="0"/>
                </a:endParaRPr>
              </a:p>
            </p:txBody>
          </p:sp>
        </p:grp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" contrast="-5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304" y="4351896"/>
              <a:ext cx="883332" cy="8833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552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772400" cy="6096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IIASA downscaling of RCP-8.5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1052736"/>
            <a:ext cx="754924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/>
              <a:t>NPV of Forestry vs. NPV of Agriculture</a:t>
            </a:r>
          </a:p>
          <a:p>
            <a:endParaRPr lang="en-US" sz="2000" dirty="0" smtClean="0"/>
          </a:p>
          <a:p>
            <a:r>
              <a:rPr lang="en-US" sz="2000" dirty="0" smtClean="0"/>
              <a:t>NPV forestry = f(planting costs, timber price, timber volume,</a:t>
            </a:r>
            <a:br>
              <a:rPr lang="en-US" sz="2000" dirty="0" smtClean="0"/>
            </a:br>
            <a:r>
              <a:rPr lang="en-US" sz="2000" dirty="0" smtClean="0"/>
              <a:t>		rotation length, carbon benefits)</a:t>
            </a:r>
          </a:p>
          <a:p>
            <a:endParaRPr lang="en-US" sz="2000" dirty="0" smtClean="0"/>
          </a:p>
          <a:p>
            <a:r>
              <a:rPr lang="en-US" sz="2000" dirty="0" smtClean="0"/>
              <a:t>NPV agriculture = f(land suitability, population density, land price)</a:t>
            </a:r>
            <a:endParaRPr lang="en-US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782144"/>
            <a:ext cx="68770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63059" y="3429000"/>
            <a:ext cx="5502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Grazing intensity, RCP-8.5, MESSAGE model, 2000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43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Decision making in IAMs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86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Behavioral and Decision-making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55365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Households (regional)</a:t>
            </a:r>
          </a:p>
          <a:p>
            <a:pPr lvl="1"/>
            <a:r>
              <a:rPr lang="en-US" sz="2000" dirty="0" smtClean="0"/>
              <a:t>Maximize utility, given prices and budget constraint</a:t>
            </a:r>
          </a:p>
          <a:p>
            <a:pPr marL="0" indent="0">
              <a:buNone/>
            </a:pPr>
            <a:r>
              <a:rPr lang="en-US" sz="2800" dirty="0" smtClean="0"/>
              <a:t>Producers (regional)</a:t>
            </a:r>
          </a:p>
          <a:p>
            <a:pPr lvl="1"/>
            <a:r>
              <a:rPr lang="en-US" sz="2000" dirty="0" smtClean="0"/>
              <a:t>Maximize profits (minimize costs), given market clearing condition</a:t>
            </a:r>
          </a:p>
          <a:p>
            <a:pPr marL="0" indent="0">
              <a:buNone/>
            </a:pPr>
            <a:r>
              <a:rPr lang="en-US" sz="2800" dirty="0" smtClean="0"/>
              <a:t>Producers (spatial)</a:t>
            </a:r>
          </a:p>
          <a:p>
            <a:pPr lvl="1"/>
            <a:r>
              <a:rPr lang="en-US" sz="2000" dirty="0" smtClean="0"/>
              <a:t>Rule-based allocation of land use to grid cells (e.g., IMAGE, GLM)</a:t>
            </a:r>
          </a:p>
          <a:p>
            <a:pPr lvl="1"/>
            <a:r>
              <a:rPr lang="en-US" sz="2000" dirty="0" smtClean="0"/>
              <a:t>Regression-based allocation based on historical patterns (e.g., </a:t>
            </a:r>
            <a:r>
              <a:rPr lang="en-US" sz="2000" dirty="0" err="1" smtClean="0"/>
              <a:t>iPETS</a:t>
            </a:r>
            <a:r>
              <a:rPr lang="en-US" sz="2000" dirty="0" smtClean="0"/>
              <a:t>, IGSM)</a:t>
            </a:r>
          </a:p>
          <a:p>
            <a:pPr lvl="1"/>
            <a:r>
              <a:rPr lang="en-US" sz="2000" dirty="0" smtClean="0"/>
              <a:t>Explicit simulation of profit maximizing decisions at each grid cell, constrained by total regional land use (e.g., GLOBIOM)</a:t>
            </a:r>
          </a:p>
          <a:p>
            <a:pPr lvl="1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7687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5976" y="5445224"/>
            <a:ext cx="1564640" cy="847130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square" tIns="182880" bIns="182880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Household</a:t>
            </a:r>
            <a:br>
              <a:rPr lang="en-US" dirty="0" smtClean="0"/>
            </a:br>
            <a:r>
              <a:rPr lang="en-US" dirty="0" smtClean="0"/>
              <a:t>Survey Data</a:t>
            </a:r>
          </a:p>
        </p:txBody>
      </p:sp>
      <p:grpSp>
        <p:nvGrpSpPr>
          <p:cNvPr id="3" name="Group 39"/>
          <p:cNvGrpSpPr/>
          <p:nvPr/>
        </p:nvGrpSpPr>
        <p:grpSpPr>
          <a:xfrm>
            <a:off x="3124200" y="1739478"/>
            <a:ext cx="2819400" cy="1761530"/>
            <a:chOff x="2895600" y="152400"/>
            <a:chExt cx="2819400" cy="1761530"/>
          </a:xfrm>
        </p:grpSpPr>
        <p:sp>
          <p:nvSpPr>
            <p:cNvPr id="22" name="TextBox 21"/>
            <p:cNvSpPr txBox="1"/>
            <p:nvPr/>
          </p:nvSpPr>
          <p:spPr>
            <a:xfrm>
              <a:off x="2895600" y="152400"/>
              <a:ext cx="1676400" cy="92333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tIns="182880" bIns="182880" rtlCol="0">
              <a:spAutoFit/>
            </a:bodyPr>
            <a:lstStyle/>
            <a:p>
              <a:pPr algn="ctr"/>
              <a:r>
                <a:rPr lang="en-US" dirty="0" smtClean="0"/>
                <a:t>Region 9</a:t>
              </a:r>
            </a:p>
            <a:p>
              <a:pPr algn="ctr"/>
              <a:r>
                <a:rPr lang="en-US" dirty="0" smtClean="0"/>
                <a:t>IA Model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581400" y="676870"/>
              <a:ext cx="1676400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tIns="182880" bIns="182880" rtlCol="0">
              <a:spAutoFit/>
            </a:bodyPr>
            <a:lstStyle/>
            <a:p>
              <a:pPr algn="ctr"/>
              <a:r>
                <a:rPr lang="en-US" dirty="0" smtClean="0"/>
                <a:t>PET Model</a:t>
              </a:r>
            </a:p>
            <a:p>
              <a:pPr algn="ctr"/>
              <a:r>
                <a:rPr lang="en-US" dirty="0" smtClean="0"/>
                <a:t>Region 1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10000" y="838200"/>
              <a:ext cx="1676400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tIns="182880" bIns="182880" rtlCol="0">
              <a:spAutoFit/>
            </a:bodyPr>
            <a:lstStyle/>
            <a:p>
              <a:pPr algn="ctr"/>
              <a:r>
                <a:rPr lang="en-US" dirty="0" smtClean="0"/>
                <a:t>PET Model</a:t>
              </a:r>
            </a:p>
            <a:p>
              <a:pPr algn="ctr"/>
              <a:r>
                <a:rPr lang="en-US" dirty="0" smtClean="0"/>
                <a:t>Region 1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038600" y="990600"/>
              <a:ext cx="1676400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tIns="182880" bIns="182880" rtlCol="0">
              <a:spAutoFit/>
            </a:bodyPr>
            <a:lstStyle/>
            <a:p>
              <a:pPr algn="ctr"/>
              <a:r>
                <a:rPr lang="en-US" dirty="0" smtClean="0"/>
                <a:t>Region 1</a:t>
              </a:r>
            </a:p>
            <a:p>
              <a:pPr algn="ctr"/>
              <a:r>
                <a:rPr lang="en-US" dirty="0" smtClean="0"/>
                <a:t>IA Model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4648200" y="228600"/>
              <a:ext cx="1066800" cy="762000"/>
            </a:xfrm>
            <a:prstGeom prst="line">
              <a:avLst/>
            </a:prstGeom>
            <a:ln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971800" y="228600"/>
              <a:ext cx="1066800" cy="762000"/>
            </a:xfrm>
            <a:prstGeom prst="line">
              <a:avLst/>
            </a:prstGeom>
            <a:ln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951563" y="116632"/>
            <a:ext cx="21082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HH Characteristics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Labor supply</a:t>
            </a:r>
            <a:br>
              <a:rPr lang="en-US" dirty="0" smtClean="0"/>
            </a:br>
            <a:r>
              <a:rPr lang="en-US" dirty="0" smtClean="0"/>
              <a:t>Preferences</a:t>
            </a:r>
            <a:br>
              <a:rPr lang="en-US" dirty="0" smtClean="0"/>
            </a:br>
            <a:r>
              <a:rPr lang="en-US" dirty="0" smtClean="0"/>
              <a:t>Substitution</a:t>
            </a:r>
          </a:p>
          <a:p>
            <a:r>
              <a:rPr lang="en-US" dirty="0" smtClean="0"/>
              <a:t>Initial capital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394603" y="116632"/>
            <a:ext cx="16337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u="sng" dirty="0" smtClean="0"/>
              <a:t>HH Outcomes</a:t>
            </a:r>
          </a:p>
          <a:p>
            <a:pPr algn="r"/>
            <a:r>
              <a:rPr lang="en-US" dirty="0" smtClean="0"/>
              <a:t>Consumption</a:t>
            </a:r>
            <a:br>
              <a:rPr lang="en-US" dirty="0" smtClean="0"/>
            </a:br>
            <a:r>
              <a:rPr lang="en-US" dirty="0" smtClean="0"/>
              <a:t> Income</a:t>
            </a:r>
          </a:p>
          <a:p>
            <a:pPr algn="r"/>
            <a:r>
              <a:rPr lang="en-US" dirty="0" smtClean="0"/>
              <a:t>Savings</a:t>
            </a:r>
            <a:endParaRPr lang="en-US" dirty="0"/>
          </a:p>
        </p:txBody>
      </p:sp>
      <p:sp>
        <p:nvSpPr>
          <p:cNvPr id="33" name="Down Arrow 32"/>
          <p:cNvSpPr/>
          <p:nvPr/>
        </p:nvSpPr>
        <p:spPr>
          <a:xfrm rot="16200000">
            <a:off x="6210300" y="2615778"/>
            <a:ext cx="304800" cy="685800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 rot="16200000">
            <a:off x="3429000" y="2349078"/>
            <a:ext cx="304800" cy="1219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4" name="Straight Arrow Connector 173"/>
          <p:cNvCxnSpPr/>
          <p:nvPr/>
        </p:nvCxnSpPr>
        <p:spPr>
          <a:xfrm rot="5400000" flipH="1" flipV="1">
            <a:off x="1905794" y="37392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166"/>
          <p:cNvGrpSpPr/>
          <p:nvPr/>
        </p:nvGrpSpPr>
        <p:grpSpPr>
          <a:xfrm>
            <a:off x="1732845" y="2523164"/>
            <a:ext cx="1010355" cy="689812"/>
            <a:chOff x="-1859844" y="3429000"/>
            <a:chExt cx="1010355" cy="689812"/>
          </a:xfrm>
        </p:grpSpPr>
        <p:grpSp>
          <p:nvGrpSpPr>
            <p:cNvPr id="5" name="Group 64"/>
            <p:cNvGrpSpPr/>
            <p:nvPr/>
          </p:nvGrpSpPr>
          <p:grpSpPr>
            <a:xfrm>
              <a:off x="-1425222" y="3617496"/>
              <a:ext cx="335844" cy="308812"/>
              <a:chOff x="2438400" y="2971811"/>
              <a:chExt cx="1447800" cy="1295401"/>
            </a:xfrm>
          </p:grpSpPr>
          <p:grpSp>
            <p:nvGrpSpPr>
              <p:cNvPr id="6" name="Group 53"/>
              <p:cNvGrpSpPr/>
              <p:nvPr/>
            </p:nvGrpSpPr>
            <p:grpSpPr>
              <a:xfrm>
                <a:off x="2438400" y="2971811"/>
                <a:ext cx="1447800" cy="1295401"/>
                <a:chOff x="4267200" y="5562600"/>
                <a:chExt cx="533400" cy="533400"/>
              </a:xfrm>
            </p:grpSpPr>
            <p:sp>
              <p:nvSpPr>
                <p:cNvPr id="127" name="Rectangle 126"/>
                <p:cNvSpPr/>
                <p:nvPr/>
              </p:nvSpPr>
              <p:spPr>
                <a:xfrm>
                  <a:off x="4343400" y="5791200"/>
                  <a:ext cx="381000" cy="304800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Isosceles Triangle 130"/>
                <p:cNvSpPr/>
                <p:nvPr/>
              </p:nvSpPr>
              <p:spPr>
                <a:xfrm>
                  <a:off x="4267200" y="5562600"/>
                  <a:ext cx="533400" cy="228600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6" name="Rectangle 125"/>
              <p:cNvSpPr/>
              <p:nvPr/>
            </p:nvSpPr>
            <p:spPr>
              <a:xfrm>
                <a:off x="3048000" y="3886200"/>
                <a:ext cx="228600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75"/>
            <p:cNvGrpSpPr/>
            <p:nvPr/>
          </p:nvGrpSpPr>
          <p:grpSpPr>
            <a:xfrm>
              <a:off x="-1859844" y="3653588"/>
              <a:ext cx="335844" cy="308812"/>
              <a:chOff x="2438400" y="2971811"/>
              <a:chExt cx="1447800" cy="1295401"/>
            </a:xfrm>
          </p:grpSpPr>
          <p:grpSp>
            <p:nvGrpSpPr>
              <p:cNvPr id="8" name="Group 53"/>
              <p:cNvGrpSpPr/>
              <p:nvPr/>
            </p:nvGrpSpPr>
            <p:grpSpPr>
              <a:xfrm>
                <a:off x="2438400" y="2971811"/>
                <a:ext cx="1447800" cy="1295401"/>
                <a:chOff x="4267200" y="5562600"/>
                <a:chExt cx="533400" cy="533400"/>
              </a:xfrm>
            </p:grpSpPr>
            <p:sp>
              <p:nvSpPr>
                <p:cNvPr id="144" name="Rectangle 143"/>
                <p:cNvSpPr/>
                <p:nvPr/>
              </p:nvSpPr>
              <p:spPr>
                <a:xfrm>
                  <a:off x="4343400" y="5791200"/>
                  <a:ext cx="381000" cy="304800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Isosceles Triangle 144"/>
                <p:cNvSpPr/>
                <p:nvPr/>
              </p:nvSpPr>
              <p:spPr>
                <a:xfrm>
                  <a:off x="4267200" y="5562600"/>
                  <a:ext cx="533400" cy="228600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43" name="Rectangle 142"/>
              <p:cNvSpPr/>
              <p:nvPr/>
            </p:nvSpPr>
            <p:spPr>
              <a:xfrm>
                <a:off x="3048000" y="3886200"/>
                <a:ext cx="228600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0"/>
            <p:cNvGrpSpPr/>
            <p:nvPr/>
          </p:nvGrpSpPr>
          <p:grpSpPr>
            <a:xfrm>
              <a:off x="-1665111" y="3485148"/>
              <a:ext cx="335844" cy="308812"/>
              <a:chOff x="2438400" y="2971811"/>
              <a:chExt cx="1447800" cy="1295401"/>
            </a:xfrm>
          </p:grpSpPr>
          <p:grpSp>
            <p:nvGrpSpPr>
              <p:cNvPr id="10" name="Group 53"/>
              <p:cNvGrpSpPr/>
              <p:nvPr/>
            </p:nvGrpSpPr>
            <p:grpSpPr>
              <a:xfrm>
                <a:off x="2438400" y="2971811"/>
                <a:ext cx="1447800" cy="1295401"/>
                <a:chOff x="4267200" y="5562600"/>
                <a:chExt cx="533400" cy="533400"/>
              </a:xfrm>
            </p:grpSpPr>
            <p:sp>
              <p:nvSpPr>
                <p:cNvPr id="137" name="Rectangle 136"/>
                <p:cNvSpPr/>
                <p:nvPr/>
              </p:nvSpPr>
              <p:spPr>
                <a:xfrm>
                  <a:off x="4343400" y="5791200"/>
                  <a:ext cx="381000" cy="304800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" name="Isosceles Triangle 137"/>
                <p:cNvSpPr/>
                <p:nvPr/>
              </p:nvSpPr>
              <p:spPr>
                <a:xfrm>
                  <a:off x="4267200" y="5562600"/>
                  <a:ext cx="533400" cy="228600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6" name="Rectangle 135"/>
              <p:cNvSpPr/>
              <p:nvPr/>
            </p:nvSpPr>
            <p:spPr>
              <a:xfrm>
                <a:off x="3048000" y="3886200"/>
                <a:ext cx="228600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65"/>
            <p:cNvGrpSpPr/>
            <p:nvPr/>
          </p:nvGrpSpPr>
          <p:grpSpPr>
            <a:xfrm>
              <a:off x="-1185333" y="3749844"/>
              <a:ext cx="335844" cy="308812"/>
              <a:chOff x="2438400" y="2971811"/>
              <a:chExt cx="1447800" cy="1295401"/>
            </a:xfrm>
          </p:grpSpPr>
          <p:grpSp>
            <p:nvGrpSpPr>
              <p:cNvPr id="12" name="Group 53"/>
              <p:cNvGrpSpPr/>
              <p:nvPr/>
            </p:nvGrpSpPr>
            <p:grpSpPr>
              <a:xfrm>
                <a:off x="2438400" y="2971811"/>
                <a:ext cx="1447800" cy="1295401"/>
                <a:chOff x="4267200" y="5562600"/>
                <a:chExt cx="533400" cy="533400"/>
              </a:xfrm>
            </p:grpSpPr>
            <p:sp>
              <p:nvSpPr>
                <p:cNvPr id="123" name="Rectangle 122"/>
                <p:cNvSpPr/>
                <p:nvPr/>
              </p:nvSpPr>
              <p:spPr>
                <a:xfrm>
                  <a:off x="4343400" y="5791200"/>
                  <a:ext cx="381000" cy="304800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" name="Isosceles Triangle 123"/>
                <p:cNvSpPr/>
                <p:nvPr/>
              </p:nvSpPr>
              <p:spPr>
                <a:xfrm>
                  <a:off x="4267200" y="5562600"/>
                  <a:ext cx="533400" cy="228600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2" name="Rectangle 121"/>
              <p:cNvSpPr/>
              <p:nvPr/>
            </p:nvSpPr>
            <p:spPr>
              <a:xfrm>
                <a:off x="3048000" y="3886200"/>
                <a:ext cx="228600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70"/>
            <p:cNvGrpSpPr/>
            <p:nvPr/>
          </p:nvGrpSpPr>
          <p:grpSpPr>
            <a:xfrm>
              <a:off x="-1631244" y="3810000"/>
              <a:ext cx="335844" cy="308812"/>
              <a:chOff x="2438400" y="2971811"/>
              <a:chExt cx="1447800" cy="1295401"/>
            </a:xfrm>
          </p:grpSpPr>
          <p:grpSp>
            <p:nvGrpSpPr>
              <p:cNvPr id="14" name="Group 53"/>
              <p:cNvGrpSpPr/>
              <p:nvPr/>
            </p:nvGrpSpPr>
            <p:grpSpPr>
              <a:xfrm>
                <a:off x="2438400" y="2971811"/>
                <a:ext cx="1447800" cy="1295401"/>
                <a:chOff x="4267200" y="5562600"/>
                <a:chExt cx="533400" cy="533400"/>
              </a:xfrm>
            </p:grpSpPr>
            <p:sp>
              <p:nvSpPr>
                <p:cNvPr id="119" name="Rectangle 118"/>
                <p:cNvSpPr/>
                <p:nvPr/>
              </p:nvSpPr>
              <p:spPr>
                <a:xfrm>
                  <a:off x="4343400" y="5791200"/>
                  <a:ext cx="381000" cy="304800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Isosceles Triangle 119"/>
                <p:cNvSpPr/>
                <p:nvPr/>
              </p:nvSpPr>
              <p:spPr>
                <a:xfrm>
                  <a:off x="4267200" y="5562600"/>
                  <a:ext cx="533400" cy="228600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8" name="Rectangle 117"/>
              <p:cNvSpPr/>
              <p:nvPr/>
            </p:nvSpPr>
            <p:spPr>
              <a:xfrm>
                <a:off x="3048000" y="3886200"/>
                <a:ext cx="228600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65"/>
            <p:cNvGrpSpPr/>
            <p:nvPr/>
          </p:nvGrpSpPr>
          <p:grpSpPr>
            <a:xfrm>
              <a:off x="-1250244" y="3429000"/>
              <a:ext cx="335844" cy="308812"/>
              <a:chOff x="2438400" y="2971811"/>
              <a:chExt cx="1447800" cy="1295401"/>
            </a:xfrm>
          </p:grpSpPr>
          <p:grpSp>
            <p:nvGrpSpPr>
              <p:cNvPr id="17" name="Group 53"/>
              <p:cNvGrpSpPr/>
              <p:nvPr/>
            </p:nvGrpSpPr>
            <p:grpSpPr>
              <a:xfrm>
                <a:off x="2438400" y="2971811"/>
                <a:ext cx="1447800" cy="1295401"/>
                <a:chOff x="4267200" y="5562600"/>
                <a:chExt cx="533400" cy="533400"/>
              </a:xfrm>
            </p:grpSpPr>
            <p:sp>
              <p:nvSpPr>
                <p:cNvPr id="155" name="Rectangle 154"/>
                <p:cNvSpPr/>
                <p:nvPr/>
              </p:nvSpPr>
              <p:spPr>
                <a:xfrm>
                  <a:off x="4343400" y="5791200"/>
                  <a:ext cx="381000" cy="304800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" name="Isosceles Triangle 158"/>
                <p:cNvSpPr/>
                <p:nvPr/>
              </p:nvSpPr>
              <p:spPr>
                <a:xfrm>
                  <a:off x="4267200" y="5562600"/>
                  <a:ext cx="533400" cy="228600"/>
                </a:xfrm>
                <a:prstGeom prst="triangle">
                  <a:avLst/>
                </a:prstGeom>
                <a:solidFill>
                  <a:schemeClr val="tx2">
                    <a:lumMod val="75000"/>
                  </a:schemeClr>
                </a:solidFill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51" name="Rectangle 150"/>
              <p:cNvSpPr/>
              <p:nvPr/>
            </p:nvSpPr>
            <p:spPr>
              <a:xfrm>
                <a:off x="3048000" y="3886200"/>
                <a:ext cx="228600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8" name="Group 218"/>
          <p:cNvGrpSpPr/>
          <p:nvPr/>
        </p:nvGrpSpPr>
        <p:grpSpPr>
          <a:xfrm>
            <a:off x="6858000" y="2523165"/>
            <a:ext cx="993422" cy="689811"/>
            <a:chOff x="-1828800" y="2057400"/>
            <a:chExt cx="993422" cy="689811"/>
          </a:xfrm>
        </p:grpSpPr>
        <p:grpSp>
          <p:nvGrpSpPr>
            <p:cNvPr id="19" name="Group 65"/>
            <p:cNvGrpSpPr/>
            <p:nvPr/>
          </p:nvGrpSpPr>
          <p:grpSpPr>
            <a:xfrm>
              <a:off x="-1219200" y="2057400"/>
              <a:ext cx="316089" cy="308811"/>
              <a:chOff x="2438400" y="2971811"/>
              <a:chExt cx="1447800" cy="1295401"/>
            </a:xfrm>
          </p:grpSpPr>
          <p:grpSp>
            <p:nvGrpSpPr>
              <p:cNvPr id="20" name="Group 53"/>
              <p:cNvGrpSpPr/>
              <p:nvPr/>
            </p:nvGrpSpPr>
            <p:grpSpPr>
              <a:xfrm>
                <a:off x="2438400" y="2971811"/>
                <a:ext cx="1447800" cy="1295401"/>
                <a:chOff x="4267200" y="5562600"/>
                <a:chExt cx="533400" cy="533400"/>
              </a:xfrm>
            </p:grpSpPr>
            <p:sp>
              <p:nvSpPr>
                <p:cNvPr id="217" name="Rectangle 216"/>
                <p:cNvSpPr/>
                <p:nvPr/>
              </p:nvSpPr>
              <p:spPr>
                <a:xfrm>
                  <a:off x="4343400" y="5791200"/>
                  <a:ext cx="381000" cy="3048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8" name="Isosceles Triangle 217"/>
                <p:cNvSpPr/>
                <p:nvPr/>
              </p:nvSpPr>
              <p:spPr>
                <a:xfrm>
                  <a:off x="4267200" y="5562600"/>
                  <a:ext cx="533400" cy="228600"/>
                </a:xfrm>
                <a:prstGeom prst="triangle">
                  <a:avLst/>
                </a:prstGeom>
                <a:solidFill>
                  <a:schemeClr val="accent2">
                    <a:lumMod val="75000"/>
                  </a:schemeClr>
                </a:solidFill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16" name="Rectangle 215"/>
              <p:cNvSpPr/>
              <p:nvPr/>
            </p:nvSpPr>
            <p:spPr>
              <a:xfrm>
                <a:off x="3048000" y="3886200"/>
                <a:ext cx="228600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75"/>
            <p:cNvGrpSpPr/>
            <p:nvPr/>
          </p:nvGrpSpPr>
          <p:grpSpPr>
            <a:xfrm>
              <a:off x="-1828800" y="2281989"/>
              <a:ext cx="316089" cy="308811"/>
              <a:chOff x="2438400" y="2971811"/>
              <a:chExt cx="1447800" cy="1295401"/>
            </a:xfrm>
          </p:grpSpPr>
          <p:grpSp>
            <p:nvGrpSpPr>
              <p:cNvPr id="28" name="Group 53"/>
              <p:cNvGrpSpPr/>
              <p:nvPr/>
            </p:nvGrpSpPr>
            <p:grpSpPr>
              <a:xfrm>
                <a:off x="2438400" y="2971811"/>
                <a:ext cx="1447800" cy="1295401"/>
                <a:chOff x="4267200" y="5562600"/>
                <a:chExt cx="533400" cy="533400"/>
              </a:xfrm>
            </p:grpSpPr>
            <p:sp>
              <p:nvSpPr>
                <p:cNvPr id="207" name="Rectangle 206"/>
                <p:cNvSpPr/>
                <p:nvPr/>
              </p:nvSpPr>
              <p:spPr>
                <a:xfrm>
                  <a:off x="4343400" y="5791200"/>
                  <a:ext cx="381000" cy="3048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8" name="Isosceles Triangle 207"/>
                <p:cNvSpPr/>
                <p:nvPr/>
              </p:nvSpPr>
              <p:spPr>
                <a:xfrm>
                  <a:off x="4267200" y="5562600"/>
                  <a:ext cx="533400" cy="228600"/>
                </a:xfrm>
                <a:prstGeom prst="triangle">
                  <a:avLst/>
                </a:prstGeom>
                <a:solidFill>
                  <a:schemeClr val="accent2">
                    <a:lumMod val="75000"/>
                  </a:schemeClr>
                </a:solidFill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06" name="Rectangle 205"/>
              <p:cNvSpPr/>
              <p:nvPr/>
            </p:nvSpPr>
            <p:spPr>
              <a:xfrm>
                <a:off x="3048000" y="3886200"/>
                <a:ext cx="228600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80"/>
            <p:cNvGrpSpPr/>
            <p:nvPr/>
          </p:nvGrpSpPr>
          <p:grpSpPr>
            <a:xfrm>
              <a:off x="-1603022" y="2113547"/>
              <a:ext cx="316089" cy="308811"/>
              <a:chOff x="2438400" y="2971811"/>
              <a:chExt cx="1447800" cy="1295401"/>
            </a:xfrm>
          </p:grpSpPr>
          <p:grpSp>
            <p:nvGrpSpPr>
              <p:cNvPr id="30" name="Group 53"/>
              <p:cNvGrpSpPr/>
              <p:nvPr/>
            </p:nvGrpSpPr>
            <p:grpSpPr>
              <a:xfrm>
                <a:off x="2438400" y="2971811"/>
                <a:ext cx="1447800" cy="1295401"/>
                <a:chOff x="4267200" y="5562600"/>
                <a:chExt cx="533400" cy="533400"/>
              </a:xfrm>
            </p:grpSpPr>
            <p:sp>
              <p:nvSpPr>
                <p:cNvPr id="203" name="Rectangle 202"/>
                <p:cNvSpPr/>
                <p:nvPr/>
              </p:nvSpPr>
              <p:spPr>
                <a:xfrm>
                  <a:off x="4343400" y="5791200"/>
                  <a:ext cx="381000" cy="3048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4" name="Isosceles Triangle 203"/>
                <p:cNvSpPr/>
                <p:nvPr/>
              </p:nvSpPr>
              <p:spPr>
                <a:xfrm>
                  <a:off x="4267200" y="5562600"/>
                  <a:ext cx="533400" cy="228600"/>
                </a:xfrm>
                <a:prstGeom prst="triangle">
                  <a:avLst/>
                </a:prstGeom>
                <a:solidFill>
                  <a:schemeClr val="accent2">
                    <a:lumMod val="75000"/>
                  </a:schemeClr>
                </a:solidFill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02" name="Rectangle 201"/>
              <p:cNvSpPr/>
              <p:nvPr/>
            </p:nvSpPr>
            <p:spPr>
              <a:xfrm>
                <a:off x="3048000" y="3886200"/>
                <a:ext cx="228600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64"/>
            <p:cNvGrpSpPr/>
            <p:nvPr/>
          </p:nvGrpSpPr>
          <p:grpSpPr>
            <a:xfrm>
              <a:off x="-1377244" y="2245895"/>
              <a:ext cx="316089" cy="308811"/>
              <a:chOff x="2438400" y="2971811"/>
              <a:chExt cx="1447800" cy="1295401"/>
            </a:xfrm>
          </p:grpSpPr>
          <p:grpSp>
            <p:nvGrpSpPr>
              <p:cNvPr id="32" name="Group 53"/>
              <p:cNvGrpSpPr/>
              <p:nvPr/>
            </p:nvGrpSpPr>
            <p:grpSpPr>
              <a:xfrm>
                <a:off x="2438400" y="2971811"/>
                <a:ext cx="1447800" cy="1295401"/>
                <a:chOff x="4267200" y="5562600"/>
                <a:chExt cx="533400" cy="533400"/>
              </a:xfrm>
            </p:grpSpPr>
            <p:sp>
              <p:nvSpPr>
                <p:cNvPr id="199" name="Rectangle 198"/>
                <p:cNvSpPr/>
                <p:nvPr/>
              </p:nvSpPr>
              <p:spPr>
                <a:xfrm>
                  <a:off x="4343400" y="5791200"/>
                  <a:ext cx="381000" cy="3048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0" name="Isosceles Triangle 199"/>
                <p:cNvSpPr/>
                <p:nvPr/>
              </p:nvSpPr>
              <p:spPr>
                <a:xfrm>
                  <a:off x="4267200" y="5562600"/>
                  <a:ext cx="533400" cy="228600"/>
                </a:xfrm>
                <a:prstGeom prst="triangle">
                  <a:avLst/>
                </a:prstGeom>
                <a:solidFill>
                  <a:schemeClr val="accent2">
                    <a:lumMod val="75000"/>
                  </a:schemeClr>
                </a:solidFill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8" name="Rectangle 197"/>
              <p:cNvSpPr/>
              <p:nvPr/>
            </p:nvSpPr>
            <p:spPr>
              <a:xfrm>
                <a:off x="3048000" y="3886200"/>
                <a:ext cx="228600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" name="Group 65"/>
            <p:cNvGrpSpPr/>
            <p:nvPr/>
          </p:nvGrpSpPr>
          <p:grpSpPr>
            <a:xfrm>
              <a:off x="-1151467" y="2378242"/>
              <a:ext cx="316089" cy="308811"/>
              <a:chOff x="2438400" y="2971811"/>
              <a:chExt cx="1447800" cy="1295401"/>
            </a:xfrm>
          </p:grpSpPr>
          <p:grpSp>
            <p:nvGrpSpPr>
              <p:cNvPr id="36" name="Group 53"/>
              <p:cNvGrpSpPr/>
              <p:nvPr/>
            </p:nvGrpSpPr>
            <p:grpSpPr>
              <a:xfrm>
                <a:off x="2438400" y="2971811"/>
                <a:ext cx="1447800" cy="1295401"/>
                <a:chOff x="4267200" y="5562600"/>
                <a:chExt cx="533400" cy="533400"/>
              </a:xfrm>
            </p:grpSpPr>
            <p:sp>
              <p:nvSpPr>
                <p:cNvPr id="195" name="Rectangle 194"/>
                <p:cNvSpPr/>
                <p:nvPr/>
              </p:nvSpPr>
              <p:spPr>
                <a:xfrm>
                  <a:off x="4343400" y="5791200"/>
                  <a:ext cx="381000" cy="3048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6" name="Isosceles Triangle 195"/>
                <p:cNvSpPr/>
                <p:nvPr/>
              </p:nvSpPr>
              <p:spPr>
                <a:xfrm>
                  <a:off x="4267200" y="5562600"/>
                  <a:ext cx="533400" cy="228600"/>
                </a:xfrm>
                <a:prstGeom prst="triangle">
                  <a:avLst/>
                </a:prstGeom>
                <a:solidFill>
                  <a:schemeClr val="accent2">
                    <a:lumMod val="75000"/>
                  </a:schemeClr>
                </a:solidFill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4" name="Rectangle 193"/>
              <p:cNvSpPr/>
              <p:nvPr/>
            </p:nvSpPr>
            <p:spPr>
              <a:xfrm>
                <a:off x="3048000" y="3886200"/>
                <a:ext cx="228600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Group 70"/>
            <p:cNvGrpSpPr/>
            <p:nvPr/>
          </p:nvGrpSpPr>
          <p:grpSpPr>
            <a:xfrm>
              <a:off x="-1600200" y="2438400"/>
              <a:ext cx="316089" cy="308811"/>
              <a:chOff x="2438400" y="2971811"/>
              <a:chExt cx="1447800" cy="1295401"/>
            </a:xfrm>
          </p:grpSpPr>
          <p:grpSp>
            <p:nvGrpSpPr>
              <p:cNvPr id="38" name="Group 53"/>
              <p:cNvGrpSpPr/>
              <p:nvPr/>
            </p:nvGrpSpPr>
            <p:grpSpPr>
              <a:xfrm>
                <a:off x="2438400" y="2971811"/>
                <a:ext cx="1447800" cy="1295401"/>
                <a:chOff x="4267200" y="5562600"/>
                <a:chExt cx="533400" cy="533400"/>
              </a:xfrm>
            </p:grpSpPr>
            <p:sp>
              <p:nvSpPr>
                <p:cNvPr id="191" name="Rectangle 190"/>
                <p:cNvSpPr/>
                <p:nvPr/>
              </p:nvSpPr>
              <p:spPr>
                <a:xfrm>
                  <a:off x="4343400" y="5791200"/>
                  <a:ext cx="381000" cy="304800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2" name="Isosceles Triangle 191"/>
                <p:cNvSpPr/>
                <p:nvPr/>
              </p:nvSpPr>
              <p:spPr>
                <a:xfrm>
                  <a:off x="4267200" y="5562600"/>
                  <a:ext cx="533400" cy="228600"/>
                </a:xfrm>
                <a:prstGeom prst="triangle">
                  <a:avLst/>
                </a:prstGeom>
                <a:solidFill>
                  <a:schemeClr val="accent2">
                    <a:lumMod val="75000"/>
                  </a:schemeClr>
                </a:solidFill>
                <a:ln w="95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0" name="Rectangle 189"/>
              <p:cNvSpPr/>
              <p:nvPr/>
            </p:nvSpPr>
            <p:spPr>
              <a:xfrm>
                <a:off x="3048000" y="3886200"/>
                <a:ext cx="228600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0" name="Group 132"/>
          <p:cNvGrpSpPr/>
          <p:nvPr/>
        </p:nvGrpSpPr>
        <p:grpSpPr>
          <a:xfrm>
            <a:off x="1156524" y="4082534"/>
            <a:ext cx="2695396" cy="1938754"/>
            <a:chOff x="1156524" y="2780928"/>
            <a:chExt cx="2695396" cy="1938754"/>
          </a:xfrm>
        </p:grpSpPr>
        <p:grpSp>
          <p:nvGrpSpPr>
            <p:cNvPr id="41" name="Group 178"/>
            <p:cNvGrpSpPr/>
            <p:nvPr/>
          </p:nvGrpSpPr>
          <p:grpSpPr>
            <a:xfrm>
              <a:off x="1156524" y="2780928"/>
              <a:ext cx="2641331" cy="1938754"/>
              <a:chOff x="1156524" y="2785646"/>
              <a:chExt cx="2641331" cy="1938754"/>
            </a:xfrm>
          </p:grpSpPr>
          <p:grpSp>
            <p:nvGrpSpPr>
              <p:cNvPr id="42" name="Group 94"/>
              <p:cNvGrpSpPr/>
              <p:nvPr/>
            </p:nvGrpSpPr>
            <p:grpSpPr>
              <a:xfrm>
                <a:off x="1156524" y="3276600"/>
                <a:ext cx="2057400" cy="1447800"/>
                <a:chOff x="4495800" y="5029200"/>
                <a:chExt cx="2057400" cy="1447800"/>
              </a:xfrm>
            </p:grpSpPr>
            <p:grpSp>
              <p:nvGrpSpPr>
                <p:cNvPr id="43" name="Group 75"/>
                <p:cNvGrpSpPr/>
                <p:nvPr/>
              </p:nvGrpSpPr>
              <p:grpSpPr>
                <a:xfrm>
                  <a:off x="4495800" y="5029200"/>
                  <a:ext cx="533400" cy="533400"/>
                  <a:chOff x="2438400" y="2971800"/>
                  <a:chExt cx="1447800" cy="1295400"/>
                </a:xfrm>
              </p:grpSpPr>
              <p:grpSp>
                <p:nvGrpSpPr>
                  <p:cNvPr id="44" name="Group 53"/>
                  <p:cNvGrpSpPr/>
                  <p:nvPr/>
                </p:nvGrpSpPr>
                <p:grpSpPr>
                  <a:xfrm>
                    <a:off x="2438400" y="2971811"/>
                    <a:ext cx="1447800" cy="1295401"/>
                    <a:chOff x="4267200" y="5562600"/>
                    <a:chExt cx="533400" cy="533400"/>
                  </a:xfrm>
                </p:grpSpPr>
                <p:sp>
                  <p:nvSpPr>
                    <p:cNvPr id="79" name="Rectangle 78"/>
                    <p:cNvSpPr/>
                    <p:nvPr/>
                  </p:nvSpPr>
                  <p:spPr>
                    <a:xfrm>
                      <a:off x="4343400" y="5791200"/>
                      <a:ext cx="381000" cy="304800"/>
                    </a:xfrm>
                    <a:prstGeom prst="rect">
                      <a:avLst/>
                    </a:prstGeom>
                    <a:solidFill>
                      <a:schemeClr val="tx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0" name="Isosceles Triangle 79"/>
                    <p:cNvSpPr/>
                    <p:nvPr/>
                  </p:nvSpPr>
                  <p:spPr>
                    <a:xfrm>
                      <a:off x="4267200" y="5562600"/>
                      <a:ext cx="533400" cy="228600"/>
                    </a:xfrm>
                    <a:prstGeom prst="triangle">
                      <a:avLst/>
                    </a:prstGeom>
                    <a:solidFill>
                      <a:schemeClr val="tx2">
                        <a:lumMod val="75000"/>
                      </a:schemeClr>
                    </a:solidFill>
                    <a:ln w="952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78" name="Rectangle 77"/>
                  <p:cNvSpPr/>
                  <p:nvPr/>
                </p:nvSpPr>
                <p:spPr>
                  <a:xfrm>
                    <a:off x="3048000" y="3886200"/>
                    <a:ext cx="228600" cy="3810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5" name="Group 80"/>
                <p:cNvGrpSpPr/>
                <p:nvPr/>
              </p:nvGrpSpPr>
              <p:grpSpPr>
                <a:xfrm>
                  <a:off x="4876800" y="5257800"/>
                  <a:ext cx="533400" cy="533400"/>
                  <a:chOff x="2438400" y="2971800"/>
                  <a:chExt cx="1447800" cy="1295400"/>
                </a:xfrm>
              </p:grpSpPr>
              <p:grpSp>
                <p:nvGrpSpPr>
                  <p:cNvPr id="46" name="Group 53"/>
                  <p:cNvGrpSpPr/>
                  <p:nvPr/>
                </p:nvGrpSpPr>
                <p:grpSpPr>
                  <a:xfrm>
                    <a:off x="2438400" y="2971811"/>
                    <a:ext cx="1447800" cy="1295401"/>
                    <a:chOff x="4267200" y="5562600"/>
                    <a:chExt cx="533400" cy="533400"/>
                  </a:xfrm>
                </p:grpSpPr>
                <p:sp>
                  <p:nvSpPr>
                    <p:cNvPr id="84" name="Rectangle 83"/>
                    <p:cNvSpPr/>
                    <p:nvPr/>
                  </p:nvSpPr>
                  <p:spPr>
                    <a:xfrm>
                      <a:off x="4343400" y="5791200"/>
                      <a:ext cx="381000" cy="304800"/>
                    </a:xfrm>
                    <a:prstGeom prst="rect">
                      <a:avLst/>
                    </a:prstGeom>
                    <a:solidFill>
                      <a:schemeClr val="tx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5" name="Isosceles Triangle 84"/>
                    <p:cNvSpPr/>
                    <p:nvPr/>
                  </p:nvSpPr>
                  <p:spPr>
                    <a:xfrm>
                      <a:off x="4267200" y="5562600"/>
                      <a:ext cx="533400" cy="228600"/>
                    </a:xfrm>
                    <a:prstGeom prst="triangle">
                      <a:avLst/>
                    </a:prstGeom>
                    <a:solidFill>
                      <a:schemeClr val="tx2">
                        <a:lumMod val="75000"/>
                      </a:schemeClr>
                    </a:solidFill>
                    <a:ln w="952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83" name="Rectangle 82"/>
                  <p:cNvSpPr/>
                  <p:nvPr/>
                </p:nvSpPr>
                <p:spPr>
                  <a:xfrm>
                    <a:off x="3048000" y="3886200"/>
                    <a:ext cx="228600" cy="3810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7" name="Group 64"/>
                <p:cNvGrpSpPr/>
                <p:nvPr/>
              </p:nvGrpSpPr>
              <p:grpSpPr>
                <a:xfrm>
                  <a:off x="5257800" y="5486400"/>
                  <a:ext cx="533400" cy="533400"/>
                  <a:chOff x="2438400" y="2971800"/>
                  <a:chExt cx="1447800" cy="1295400"/>
                </a:xfrm>
              </p:grpSpPr>
              <p:grpSp>
                <p:nvGrpSpPr>
                  <p:cNvPr id="48" name="Group 53"/>
                  <p:cNvGrpSpPr/>
                  <p:nvPr/>
                </p:nvGrpSpPr>
                <p:grpSpPr>
                  <a:xfrm>
                    <a:off x="2438400" y="2971800"/>
                    <a:ext cx="1447800" cy="1295400"/>
                    <a:chOff x="4267200" y="5562600"/>
                    <a:chExt cx="533400" cy="533400"/>
                  </a:xfrm>
                </p:grpSpPr>
                <p:sp>
                  <p:nvSpPr>
                    <p:cNvPr id="52" name="Rectangle 51"/>
                    <p:cNvSpPr/>
                    <p:nvPr/>
                  </p:nvSpPr>
                  <p:spPr>
                    <a:xfrm>
                      <a:off x="4343400" y="5791200"/>
                      <a:ext cx="381000" cy="304800"/>
                    </a:xfrm>
                    <a:prstGeom prst="rect">
                      <a:avLst/>
                    </a:prstGeom>
                    <a:solidFill>
                      <a:schemeClr val="tx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3" name="Isosceles Triangle 52"/>
                    <p:cNvSpPr/>
                    <p:nvPr/>
                  </p:nvSpPr>
                  <p:spPr>
                    <a:xfrm>
                      <a:off x="4267200" y="5562600"/>
                      <a:ext cx="533400" cy="228600"/>
                    </a:xfrm>
                    <a:prstGeom prst="triangle">
                      <a:avLst/>
                    </a:prstGeom>
                    <a:solidFill>
                      <a:schemeClr val="tx2">
                        <a:lumMod val="75000"/>
                      </a:schemeClr>
                    </a:solidFill>
                    <a:ln w="952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64" name="Rectangle 63"/>
                  <p:cNvSpPr/>
                  <p:nvPr/>
                </p:nvSpPr>
                <p:spPr>
                  <a:xfrm>
                    <a:off x="3048000" y="3886200"/>
                    <a:ext cx="228600" cy="3810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9" name="Group 65"/>
                <p:cNvGrpSpPr/>
                <p:nvPr/>
              </p:nvGrpSpPr>
              <p:grpSpPr>
                <a:xfrm>
                  <a:off x="5638800" y="5715000"/>
                  <a:ext cx="533400" cy="533400"/>
                  <a:chOff x="2438400" y="2971800"/>
                  <a:chExt cx="1447800" cy="1295400"/>
                </a:xfrm>
              </p:grpSpPr>
              <p:grpSp>
                <p:nvGrpSpPr>
                  <p:cNvPr id="50" name="Group 53"/>
                  <p:cNvGrpSpPr/>
                  <p:nvPr/>
                </p:nvGrpSpPr>
                <p:grpSpPr>
                  <a:xfrm>
                    <a:off x="2438400" y="2971811"/>
                    <a:ext cx="1447800" cy="1295401"/>
                    <a:chOff x="4267200" y="5562600"/>
                    <a:chExt cx="533400" cy="533400"/>
                  </a:xfrm>
                </p:grpSpPr>
                <p:sp>
                  <p:nvSpPr>
                    <p:cNvPr id="69" name="Rectangle 68"/>
                    <p:cNvSpPr/>
                    <p:nvPr/>
                  </p:nvSpPr>
                  <p:spPr>
                    <a:xfrm>
                      <a:off x="4343400" y="5791200"/>
                      <a:ext cx="381000" cy="304800"/>
                    </a:xfrm>
                    <a:prstGeom prst="rect">
                      <a:avLst/>
                    </a:prstGeom>
                    <a:solidFill>
                      <a:schemeClr val="tx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0" name="Isosceles Triangle 69"/>
                    <p:cNvSpPr/>
                    <p:nvPr/>
                  </p:nvSpPr>
                  <p:spPr>
                    <a:xfrm>
                      <a:off x="4267200" y="5562600"/>
                      <a:ext cx="533400" cy="228600"/>
                    </a:xfrm>
                    <a:prstGeom prst="triangle">
                      <a:avLst/>
                    </a:prstGeom>
                    <a:solidFill>
                      <a:schemeClr val="tx2">
                        <a:lumMod val="75000"/>
                      </a:schemeClr>
                    </a:solidFill>
                    <a:ln w="952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68" name="Rectangle 67"/>
                  <p:cNvSpPr/>
                  <p:nvPr/>
                </p:nvSpPr>
                <p:spPr>
                  <a:xfrm>
                    <a:off x="3048000" y="3886200"/>
                    <a:ext cx="228600" cy="3810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1" name="Group 70"/>
                <p:cNvGrpSpPr/>
                <p:nvPr/>
              </p:nvGrpSpPr>
              <p:grpSpPr>
                <a:xfrm>
                  <a:off x="6019800" y="5943600"/>
                  <a:ext cx="533400" cy="533400"/>
                  <a:chOff x="2438400" y="2971800"/>
                  <a:chExt cx="1447800" cy="1295400"/>
                </a:xfrm>
              </p:grpSpPr>
              <p:grpSp>
                <p:nvGrpSpPr>
                  <p:cNvPr id="54" name="Group 53"/>
                  <p:cNvGrpSpPr/>
                  <p:nvPr/>
                </p:nvGrpSpPr>
                <p:grpSpPr>
                  <a:xfrm>
                    <a:off x="2438400" y="2971811"/>
                    <a:ext cx="1447800" cy="1295401"/>
                    <a:chOff x="4267200" y="5562600"/>
                    <a:chExt cx="533400" cy="533400"/>
                  </a:xfrm>
                </p:grpSpPr>
                <p:sp>
                  <p:nvSpPr>
                    <p:cNvPr id="74" name="Rectangle 73"/>
                    <p:cNvSpPr/>
                    <p:nvPr/>
                  </p:nvSpPr>
                  <p:spPr>
                    <a:xfrm>
                      <a:off x="4343400" y="5791200"/>
                      <a:ext cx="381000" cy="304800"/>
                    </a:xfrm>
                    <a:prstGeom prst="rect">
                      <a:avLst/>
                    </a:prstGeom>
                    <a:solidFill>
                      <a:schemeClr val="tx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5" name="Isosceles Triangle 74"/>
                    <p:cNvSpPr/>
                    <p:nvPr/>
                  </p:nvSpPr>
                  <p:spPr>
                    <a:xfrm>
                      <a:off x="4267200" y="5562600"/>
                      <a:ext cx="533400" cy="228600"/>
                    </a:xfrm>
                    <a:prstGeom prst="triangle">
                      <a:avLst/>
                    </a:prstGeom>
                    <a:solidFill>
                      <a:schemeClr val="tx2">
                        <a:lumMod val="75000"/>
                      </a:schemeClr>
                    </a:solidFill>
                    <a:ln w="952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73" name="Rectangle 72"/>
                  <p:cNvSpPr/>
                  <p:nvPr/>
                </p:nvSpPr>
                <p:spPr>
                  <a:xfrm>
                    <a:off x="3048000" y="3886200"/>
                    <a:ext cx="228600" cy="3810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169" name="TextBox 168"/>
              <p:cNvSpPr txBox="1"/>
              <p:nvPr/>
            </p:nvSpPr>
            <p:spPr>
              <a:xfrm>
                <a:off x="1219200" y="2785646"/>
                <a:ext cx="25786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u="sng" dirty="0" smtClean="0"/>
                  <a:t>Characteristics by Type</a:t>
                </a:r>
                <a:endParaRPr lang="en-US" dirty="0"/>
              </a:p>
            </p:txBody>
          </p:sp>
        </p:grpSp>
        <p:sp>
          <p:nvSpPr>
            <p:cNvPr id="111" name="TextBox 110"/>
            <p:cNvSpPr txBox="1"/>
            <p:nvPr/>
          </p:nvSpPr>
          <p:spPr>
            <a:xfrm>
              <a:off x="2333556" y="3486254"/>
              <a:ext cx="1518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Size, Income</a:t>
              </a:r>
              <a:endParaRPr lang="en-US" dirty="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61346" y="3198222"/>
              <a:ext cx="2018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Urban/Rural, Age,</a:t>
              </a:r>
              <a:endParaRPr lang="en-US" dirty="0"/>
            </a:p>
          </p:txBody>
        </p:sp>
      </p:grpSp>
      <p:grpSp>
        <p:nvGrpSpPr>
          <p:cNvPr id="55" name="Group 75"/>
          <p:cNvGrpSpPr/>
          <p:nvPr/>
        </p:nvGrpSpPr>
        <p:grpSpPr>
          <a:xfrm>
            <a:off x="1676400" y="2139806"/>
            <a:ext cx="1143000" cy="1143000"/>
            <a:chOff x="2438400" y="2971811"/>
            <a:chExt cx="1447800" cy="1295401"/>
          </a:xfrm>
        </p:grpSpPr>
        <p:grpSp>
          <p:nvGrpSpPr>
            <p:cNvPr id="56" name="Group 53"/>
            <p:cNvGrpSpPr/>
            <p:nvPr/>
          </p:nvGrpSpPr>
          <p:grpSpPr>
            <a:xfrm>
              <a:off x="2438400" y="2971811"/>
              <a:ext cx="1447800" cy="1295401"/>
              <a:chOff x="4267200" y="5562600"/>
              <a:chExt cx="533400" cy="533400"/>
            </a:xfrm>
          </p:grpSpPr>
          <p:sp>
            <p:nvSpPr>
              <p:cNvPr id="117" name="Rectangle 116"/>
              <p:cNvSpPr/>
              <p:nvPr/>
            </p:nvSpPr>
            <p:spPr>
              <a:xfrm>
                <a:off x="4343400" y="5791200"/>
                <a:ext cx="381000" cy="3048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Isosceles Triangle 120"/>
              <p:cNvSpPr/>
              <p:nvPr/>
            </p:nvSpPr>
            <p:spPr>
              <a:xfrm>
                <a:off x="4267200" y="5562600"/>
                <a:ext cx="533400" cy="228600"/>
              </a:xfrm>
              <a:prstGeom prst="triangle">
                <a:avLst/>
              </a:prstGeom>
              <a:solidFill>
                <a:schemeClr val="tx2">
                  <a:lumMod val="75000"/>
                </a:schemeClr>
              </a:solidFill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6" name="Rectangle 115"/>
            <p:cNvSpPr/>
            <p:nvPr/>
          </p:nvSpPr>
          <p:spPr>
            <a:xfrm>
              <a:off x="3048000" y="3886200"/>
              <a:ext cx="2286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75"/>
          <p:cNvGrpSpPr/>
          <p:nvPr/>
        </p:nvGrpSpPr>
        <p:grpSpPr>
          <a:xfrm>
            <a:off x="6705600" y="2141984"/>
            <a:ext cx="1143000" cy="1143000"/>
            <a:chOff x="2438400" y="2971811"/>
            <a:chExt cx="1447800" cy="1295401"/>
          </a:xfrm>
        </p:grpSpPr>
        <p:grpSp>
          <p:nvGrpSpPr>
            <p:cNvPr id="58" name="Group 53"/>
            <p:cNvGrpSpPr/>
            <p:nvPr/>
          </p:nvGrpSpPr>
          <p:grpSpPr>
            <a:xfrm>
              <a:off x="2438400" y="2971811"/>
              <a:ext cx="1447800" cy="1295401"/>
              <a:chOff x="4267200" y="5562600"/>
              <a:chExt cx="533400" cy="533400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4343400" y="5791200"/>
                <a:ext cx="381000" cy="30480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Isosceles Triangle 131"/>
              <p:cNvSpPr/>
              <p:nvPr/>
            </p:nvSpPr>
            <p:spPr>
              <a:xfrm>
                <a:off x="4267200" y="5562600"/>
                <a:ext cx="533400" cy="228600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9" name="Rectangle 128"/>
            <p:cNvSpPr/>
            <p:nvPr/>
          </p:nvSpPr>
          <p:spPr>
            <a:xfrm>
              <a:off x="3048000" y="3886200"/>
              <a:ext cx="2286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0" name="Straight Arrow Connector 139"/>
          <p:cNvCxnSpPr/>
          <p:nvPr/>
        </p:nvCxnSpPr>
        <p:spPr bwMode="auto">
          <a:xfrm flipH="1">
            <a:off x="3347864" y="5805264"/>
            <a:ext cx="79208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4738206" y="6525344"/>
            <a:ext cx="4442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van </a:t>
            </a:r>
            <a:r>
              <a:rPr lang="en-US" dirty="0" err="1" smtClean="0"/>
              <a:t>Ruijven</a:t>
            </a:r>
            <a:r>
              <a:rPr lang="en-US" dirty="0" smtClean="0"/>
              <a:t> et al., 2015, for a review.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23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33" grpId="0" animBg="1"/>
      <p:bldP spid="34" grpId="0" animBg="1"/>
      <p:bldP spid="34" grpId="1" animBg="1"/>
    </p:bldLst>
  </p:timing>
</p:sld>
</file>

<file path=ppt/theme/theme1.xml><?xml version="1.0" encoding="utf-8"?>
<a:theme xmlns:a="http://schemas.openxmlformats.org/drawingml/2006/main" name="1_PPT_theme_NCAR">
  <a:themeElements>
    <a:clrScheme name="NCAR custom">
      <a:dk1>
        <a:srgbClr val="000000"/>
      </a:dk1>
      <a:lt1>
        <a:sysClr val="window" lastClr="FFFFFF"/>
      </a:lt1>
      <a:dk2>
        <a:srgbClr val="595959"/>
      </a:dk2>
      <a:lt2>
        <a:srgbClr val="F2F2F2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95B3D7"/>
      </a:folHlink>
    </a:clrScheme>
    <a:fontScheme name="NCAR custo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18626</TotalTime>
  <Words>672</Words>
  <Application>Microsoft Office PowerPoint</Application>
  <PresentationFormat>On-screen Show (4:3)</PresentationFormat>
  <Paragraphs>176</Paragraphs>
  <Slides>22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1_PPT_theme_NCAR</vt:lpstr>
      <vt:lpstr>An overview of current global human dimension methods: integrated assessment models </vt:lpstr>
      <vt:lpstr>What is IAM?</vt:lpstr>
      <vt:lpstr>PowerPoint Presentation</vt:lpstr>
      <vt:lpstr>PowerPoint Presentation</vt:lpstr>
      <vt:lpstr>Model structure and components</vt:lpstr>
      <vt:lpstr>IIASA downscaling of RCP-8.5</vt:lpstr>
      <vt:lpstr>Decision making in IAMs</vt:lpstr>
      <vt:lpstr>Behavioral and Decision-making Processes</vt:lpstr>
      <vt:lpstr>PowerPoint Presentation</vt:lpstr>
      <vt:lpstr>Multiple Household Types</vt:lpstr>
      <vt:lpstr>Multiple Household Types</vt:lpstr>
      <vt:lpstr>PowerPoint Presentation</vt:lpstr>
      <vt:lpstr>Coupling human and natural systems in IAMs</vt:lpstr>
      <vt:lpstr>Approaches to coupling</vt:lpstr>
      <vt:lpstr>GCAM-CESM (iESM)</vt:lpstr>
      <vt:lpstr>iESM result</vt:lpstr>
      <vt:lpstr>PowerPoint Presentation</vt:lpstr>
      <vt:lpstr>Types of THESIS Tools</vt:lpstr>
      <vt:lpstr>PowerPoint Presentation</vt:lpstr>
      <vt:lpstr>Justification for coupling: Land use &lt;-&gt; climate example</vt:lpstr>
      <vt:lpstr>Proposed directions</vt:lpstr>
      <vt:lpstr>PowerPoint Presentation</vt:lpstr>
    </vt:vector>
  </TitlesOfParts>
  <Company>IIASA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Brian O'Neill and Keywan Riahi</dc:creator>
  <cp:lastModifiedBy>Brian O'Neill</cp:lastModifiedBy>
  <cp:revision>1148</cp:revision>
  <cp:lastPrinted>2015-10-06T22:56:50Z</cp:lastPrinted>
  <dcterms:created xsi:type="dcterms:W3CDTF">2002-10-21T08:46:16Z</dcterms:created>
  <dcterms:modified xsi:type="dcterms:W3CDTF">2016-05-23T20:00:05Z</dcterms:modified>
</cp:coreProperties>
</file>