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F5F0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87CED4">
              <a:alpha val="2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254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5DC123">
              <a:alpha val="19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05381"/>
              <a:satOff val="14341"/>
              <a:lumOff val="1080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05381"/>
              <a:satOff val="14341"/>
              <a:lumOff val="10801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4576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5334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b="1" sz="2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54500"/>
            <a:ext cx="10464800" cy="7112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2400"/>
              </a:spcBef>
              <a:buSzTx/>
              <a:buNone/>
              <a:defRPr sz="4000"/>
            </a:lvl1pPr>
          </a:lstStyle>
          <a:p>
            <a:pPr/>
            <a:r>
              <a:t>“Type a quote here.”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020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219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762000"/>
            <a:ext cx="5334000" cy="8242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762000"/>
            <a:ext cx="5334000" cy="40005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5003800"/>
            <a:ext cx="5334000" cy="4000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3800"/>
              </a:spcBef>
              <a:defRPr sz="2800"/>
            </a:lvl1pPr>
            <a:lvl2pPr marL="762000" indent="-381000">
              <a:spcBef>
                <a:spcPts val="3800"/>
              </a:spcBef>
              <a:defRPr sz="2800"/>
            </a:lvl2pPr>
            <a:lvl3pPr marL="1143000" indent="-381000">
              <a:spcBef>
                <a:spcPts val="3800"/>
              </a:spcBef>
              <a:defRPr sz="2800"/>
            </a:lvl3pPr>
            <a:lvl4pPr marL="1524000" indent="-381000">
              <a:spcBef>
                <a:spcPts val="3800"/>
              </a:spcBef>
              <a:defRPr sz="2800"/>
            </a:lvl4pPr>
            <a:lvl5pPr marL="1905000" indent="-381000">
              <a:spcBef>
                <a:spcPts val="38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18300" y="7620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762884"/>
            <a:ext cx="5334000" cy="8229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06400"/>
            <a:ext cx="11099800" cy="2120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572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9144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13716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18288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22860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27432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32004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36576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41148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4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4.png"/><Relationship Id="rId6" Type="http://schemas.openxmlformats.org/officeDocument/2006/relationships/image" Target="../media/image2.jpeg"/><Relationship Id="rId7" Type="http://schemas.openxmlformats.org/officeDocument/2006/relationships/image" Target="../media/image7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ctrTitle"/>
          </p:nvPr>
        </p:nvSpPr>
        <p:spPr>
          <a:xfrm>
            <a:off x="1270000" y="3429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Massive Agent Models</a:t>
            </a:r>
          </a:p>
        </p:txBody>
      </p:sp>
      <p:sp>
        <p:nvSpPr>
          <p:cNvPr id="120" name="Shape 120"/>
          <p:cNvSpPr/>
          <p:nvPr>
            <p:ph type="subTitle" sz="half" idx="1"/>
          </p:nvPr>
        </p:nvSpPr>
        <p:spPr>
          <a:xfrm>
            <a:off x="856754" y="5029200"/>
            <a:ext cx="11291293" cy="3207941"/>
          </a:xfrm>
          <a:prstGeom prst="rect">
            <a:avLst/>
          </a:prstGeom>
        </p:spPr>
        <p:txBody>
          <a:bodyPr/>
          <a:lstStyle/>
          <a:p>
            <a:pPr/>
            <a:r>
              <a:t>Rob Axtell</a:t>
            </a:r>
          </a:p>
          <a:p>
            <a:pPr>
              <a:defRPr sz="3000"/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George Mason</a:t>
            </a:r>
            <a:r>
              <a:t>/Computational Social Science/Computational Public Policy Lab/Center for Social Complexity</a:t>
            </a:r>
          </a:p>
          <a:p>
            <a:pPr>
              <a:defRPr b="1"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Northwestern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/NICO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84886">
              <a:defRPr sz="6640"/>
            </a:pPr>
            <a:r>
              <a:t>Full-Scale Model of the</a:t>
            </a:r>
          </a:p>
          <a:p>
            <a:pPr defTabSz="484886">
              <a:defRPr sz="6640"/>
            </a:pPr>
            <a:r>
              <a:t>U.S. Private Sector</a:t>
            </a:r>
          </a:p>
        </p:txBody>
      </p:sp>
      <p:pic>
        <p:nvPicPr>
          <p:cNvPr id="156" name="New book cover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03248" y="4288224"/>
            <a:ext cx="2707499" cy="3831452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Shape 157"/>
          <p:cNvSpPr/>
          <p:nvPr>
            <p:ph type="body" idx="1"/>
          </p:nvPr>
        </p:nvSpPr>
        <p:spPr>
          <a:xfrm>
            <a:off x="952500" y="3060700"/>
            <a:ext cx="11099800" cy="6286500"/>
          </a:xfrm>
          <a:prstGeom prst="rect">
            <a:avLst/>
          </a:prstGeom>
        </p:spPr>
        <p:txBody>
          <a:bodyPr/>
          <a:lstStyle/>
          <a:p>
            <a:pPr/>
            <a:r>
              <a:t>Data on ALL business firms (IRS)</a:t>
            </a:r>
          </a:p>
          <a:p>
            <a:pPr lvl="1">
              <a:spcBef>
                <a:spcPts val="2400"/>
              </a:spcBef>
            </a:pPr>
            <a:r>
              <a:t>~30 million firms total</a:t>
            </a:r>
          </a:p>
          <a:p>
            <a:pPr lvl="1">
              <a:spcBef>
                <a:spcPts val="2400"/>
              </a:spcBef>
            </a:pPr>
            <a:r>
              <a:t>~6 million firms with employees</a:t>
            </a:r>
          </a:p>
          <a:p>
            <a:pPr lvl="1">
              <a:spcBef>
                <a:spcPts val="2400"/>
              </a:spcBef>
            </a:pPr>
            <a:r>
              <a:t>~100K firms enter, exit each month</a:t>
            </a:r>
          </a:p>
          <a:p>
            <a:pPr/>
            <a:r>
              <a:t>~120 million employees</a:t>
            </a:r>
          </a:p>
          <a:p>
            <a:pPr lvl="1">
              <a:spcBef>
                <a:spcPts val="2400"/>
              </a:spcBef>
            </a:pPr>
            <a:r>
              <a:t>~10 million in flux each month</a:t>
            </a:r>
          </a:p>
          <a:p>
            <a:pPr>
              <a:spcBef>
                <a:spcPts val="2400"/>
              </a:spcBef>
            </a:pPr>
            <a:r>
              <a:t>DSGE models used by Fed: 1 firm!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/>
        </p:nvSpPr>
        <p:spPr>
          <a:xfrm>
            <a:off x="975360" y="2590800"/>
            <a:ext cx="3467177" cy="21994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160" name="Shape 160"/>
          <p:cNvSpPr/>
          <p:nvPr/>
        </p:nvSpPr>
        <p:spPr>
          <a:xfrm>
            <a:off x="4413969" y="2590800"/>
            <a:ext cx="3741367" cy="21994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161" name="Shape 16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Firms: Results</a:t>
            </a:r>
          </a:p>
        </p:txBody>
      </p:sp>
      <p:grpSp>
        <p:nvGrpSpPr>
          <p:cNvPr id="167" name="Group 167"/>
          <p:cNvGrpSpPr/>
          <p:nvPr/>
        </p:nvGrpSpPr>
        <p:grpSpPr>
          <a:xfrm>
            <a:off x="4368800" y="2590800"/>
            <a:ext cx="3731296" cy="2053826"/>
            <a:chOff x="0" y="0"/>
            <a:chExt cx="3731295" cy="2053825"/>
          </a:xfrm>
        </p:grpSpPr>
        <p:grpSp>
          <p:nvGrpSpPr>
            <p:cNvPr id="165" name="Group 165"/>
            <p:cNvGrpSpPr/>
            <p:nvPr/>
          </p:nvGrpSpPr>
          <p:grpSpPr>
            <a:xfrm>
              <a:off x="1164822" y="933797"/>
              <a:ext cx="482244" cy="555730"/>
              <a:chOff x="0" y="0"/>
              <a:chExt cx="482243" cy="555728"/>
            </a:xfrm>
          </p:grpSpPr>
          <p:sp>
            <p:nvSpPr>
              <p:cNvPr id="162" name="Shape 162"/>
              <p:cNvSpPr/>
              <p:nvPr/>
            </p:nvSpPr>
            <p:spPr>
              <a:xfrm flipH="1">
                <a:off x="478175" y="61507"/>
                <a:ext cx="1282" cy="494222"/>
              </a:xfrm>
              <a:prstGeom prst="line">
                <a:avLst/>
              </a:prstGeom>
              <a:noFill/>
              <a:ln w="25400" cap="flat">
                <a:solidFill>
                  <a:srgbClr val="A2A1A6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63" name="Shape 163"/>
              <p:cNvSpPr/>
              <p:nvPr/>
            </p:nvSpPr>
            <p:spPr>
              <a:xfrm>
                <a:off x="0" y="54257"/>
                <a:ext cx="480713" cy="1064"/>
              </a:xfrm>
              <a:prstGeom prst="line">
                <a:avLst/>
              </a:prstGeom>
              <a:noFill/>
              <a:ln w="25400" cap="flat">
                <a:solidFill>
                  <a:srgbClr val="A2A1A6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64" name="Shape 164"/>
              <p:cNvSpPr/>
              <p:nvPr/>
            </p:nvSpPr>
            <p:spPr>
              <a:xfrm>
                <a:off x="258302" y="0"/>
                <a:ext cx="223942" cy="28521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cap="all" sz="3200">
                    <a:solidFill>
                      <a:srgbClr val="5C89A5"/>
                    </a:solidFill>
                    <a:latin typeface="Helvetica Neue Bold Condensed"/>
                    <a:ea typeface="Helvetica Neue Bold Condensed"/>
                    <a:cs typeface="Helvetica Neue Bold Condensed"/>
                    <a:sym typeface="Helvetica Neue Bold Condensed"/>
                  </a:defRPr>
                </a:lvl1pPr>
              </a:lstStyle>
              <a:p>
                <a:pPr/>
                <a:r>
                  <a:t>-2</a:t>
                </a:r>
              </a:p>
            </p:txBody>
          </p:sp>
        </p:grpSp>
        <p:pic>
          <p:nvPicPr>
            <p:cNvPr id="166" name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3731296" cy="2053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68" name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17497" y="2766756"/>
            <a:ext cx="2974146" cy="20000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/>
        </p:nvSpPr>
        <p:spPr>
          <a:xfrm>
            <a:off x="975360" y="2590800"/>
            <a:ext cx="3467177" cy="21994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171" name="Shape 171"/>
          <p:cNvSpPr/>
          <p:nvPr/>
        </p:nvSpPr>
        <p:spPr>
          <a:xfrm>
            <a:off x="980082" y="4853778"/>
            <a:ext cx="7179673" cy="231112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172" name="Shape 172"/>
          <p:cNvSpPr/>
          <p:nvPr/>
        </p:nvSpPr>
        <p:spPr>
          <a:xfrm>
            <a:off x="4413969" y="2590800"/>
            <a:ext cx="3741367" cy="21994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173" name="Shape 17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Firms: Results</a:t>
            </a:r>
          </a:p>
        </p:txBody>
      </p:sp>
      <p:grpSp>
        <p:nvGrpSpPr>
          <p:cNvPr id="179" name="Group 179"/>
          <p:cNvGrpSpPr/>
          <p:nvPr/>
        </p:nvGrpSpPr>
        <p:grpSpPr>
          <a:xfrm>
            <a:off x="4368800" y="2590800"/>
            <a:ext cx="3731296" cy="2053826"/>
            <a:chOff x="0" y="0"/>
            <a:chExt cx="3731295" cy="2053825"/>
          </a:xfrm>
        </p:grpSpPr>
        <p:grpSp>
          <p:nvGrpSpPr>
            <p:cNvPr id="177" name="Group 177"/>
            <p:cNvGrpSpPr/>
            <p:nvPr/>
          </p:nvGrpSpPr>
          <p:grpSpPr>
            <a:xfrm>
              <a:off x="1164822" y="933797"/>
              <a:ext cx="482244" cy="555730"/>
              <a:chOff x="0" y="0"/>
              <a:chExt cx="482243" cy="555728"/>
            </a:xfrm>
          </p:grpSpPr>
          <p:sp>
            <p:nvSpPr>
              <p:cNvPr id="174" name="Shape 174"/>
              <p:cNvSpPr/>
              <p:nvPr/>
            </p:nvSpPr>
            <p:spPr>
              <a:xfrm flipH="1">
                <a:off x="478175" y="61507"/>
                <a:ext cx="1282" cy="494222"/>
              </a:xfrm>
              <a:prstGeom prst="line">
                <a:avLst/>
              </a:prstGeom>
              <a:noFill/>
              <a:ln w="25400" cap="flat">
                <a:solidFill>
                  <a:srgbClr val="A2A1A6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75" name="Shape 175"/>
              <p:cNvSpPr/>
              <p:nvPr/>
            </p:nvSpPr>
            <p:spPr>
              <a:xfrm>
                <a:off x="0" y="54257"/>
                <a:ext cx="480713" cy="1064"/>
              </a:xfrm>
              <a:prstGeom prst="line">
                <a:avLst/>
              </a:prstGeom>
              <a:noFill/>
              <a:ln w="25400" cap="flat">
                <a:solidFill>
                  <a:srgbClr val="A2A1A6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76" name="Shape 176"/>
              <p:cNvSpPr/>
              <p:nvPr/>
            </p:nvSpPr>
            <p:spPr>
              <a:xfrm>
                <a:off x="258302" y="0"/>
                <a:ext cx="223942" cy="28521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cap="all" sz="3200">
                    <a:solidFill>
                      <a:srgbClr val="5C89A5"/>
                    </a:solidFill>
                    <a:latin typeface="Helvetica Neue Bold Condensed"/>
                    <a:ea typeface="Helvetica Neue Bold Condensed"/>
                    <a:cs typeface="Helvetica Neue Bold Condensed"/>
                    <a:sym typeface="Helvetica Neue Bold Condensed"/>
                  </a:defRPr>
                </a:lvl1pPr>
              </a:lstStyle>
              <a:p>
                <a:pPr/>
                <a:r>
                  <a:t>-2</a:t>
                </a:r>
              </a:p>
            </p:txBody>
          </p:sp>
        </p:grpSp>
        <p:pic>
          <p:nvPicPr>
            <p:cNvPr id="178" name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3731296" cy="2053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80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10175" y="4969795"/>
            <a:ext cx="6866505" cy="194777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17497" y="2766756"/>
            <a:ext cx="2974146" cy="20000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/>
        </p:nvSpPr>
        <p:spPr>
          <a:xfrm>
            <a:off x="975360" y="2590800"/>
            <a:ext cx="3467177" cy="21994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184" name="Shape 184"/>
          <p:cNvSpPr/>
          <p:nvPr/>
        </p:nvSpPr>
        <p:spPr>
          <a:xfrm>
            <a:off x="2712169" y="7251673"/>
            <a:ext cx="3398765" cy="208637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185" name="Shape 185"/>
          <p:cNvSpPr/>
          <p:nvPr/>
        </p:nvSpPr>
        <p:spPr>
          <a:xfrm>
            <a:off x="980082" y="4853778"/>
            <a:ext cx="7179673" cy="231112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186" name="Shape 186"/>
          <p:cNvSpPr/>
          <p:nvPr/>
        </p:nvSpPr>
        <p:spPr>
          <a:xfrm>
            <a:off x="4413969" y="2590800"/>
            <a:ext cx="3741367" cy="21994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187" name="Shape 18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Firms: Results</a:t>
            </a:r>
          </a:p>
        </p:txBody>
      </p:sp>
      <p:grpSp>
        <p:nvGrpSpPr>
          <p:cNvPr id="193" name="Group 193"/>
          <p:cNvGrpSpPr/>
          <p:nvPr/>
        </p:nvGrpSpPr>
        <p:grpSpPr>
          <a:xfrm>
            <a:off x="4368800" y="2590800"/>
            <a:ext cx="3731296" cy="2053826"/>
            <a:chOff x="0" y="0"/>
            <a:chExt cx="3731295" cy="2053825"/>
          </a:xfrm>
        </p:grpSpPr>
        <p:grpSp>
          <p:nvGrpSpPr>
            <p:cNvPr id="191" name="Group 191"/>
            <p:cNvGrpSpPr/>
            <p:nvPr/>
          </p:nvGrpSpPr>
          <p:grpSpPr>
            <a:xfrm>
              <a:off x="1164822" y="933797"/>
              <a:ext cx="482244" cy="555730"/>
              <a:chOff x="0" y="0"/>
              <a:chExt cx="482243" cy="555728"/>
            </a:xfrm>
          </p:grpSpPr>
          <p:sp>
            <p:nvSpPr>
              <p:cNvPr id="188" name="Shape 188"/>
              <p:cNvSpPr/>
              <p:nvPr/>
            </p:nvSpPr>
            <p:spPr>
              <a:xfrm flipH="1">
                <a:off x="478175" y="61507"/>
                <a:ext cx="1282" cy="494222"/>
              </a:xfrm>
              <a:prstGeom prst="line">
                <a:avLst/>
              </a:prstGeom>
              <a:noFill/>
              <a:ln w="25400" cap="flat">
                <a:solidFill>
                  <a:srgbClr val="A2A1A6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89" name="Shape 189"/>
              <p:cNvSpPr/>
              <p:nvPr/>
            </p:nvSpPr>
            <p:spPr>
              <a:xfrm>
                <a:off x="0" y="54257"/>
                <a:ext cx="480713" cy="1064"/>
              </a:xfrm>
              <a:prstGeom prst="line">
                <a:avLst/>
              </a:prstGeom>
              <a:noFill/>
              <a:ln w="25400" cap="flat">
                <a:solidFill>
                  <a:srgbClr val="A2A1A6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90" name="Shape 190"/>
              <p:cNvSpPr/>
              <p:nvPr/>
            </p:nvSpPr>
            <p:spPr>
              <a:xfrm>
                <a:off x="258302" y="0"/>
                <a:ext cx="223942" cy="28521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cap="all" sz="3200">
                    <a:solidFill>
                      <a:srgbClr val="5C89A5"/>
                    </a:solidFill>
                    <a:latin typeface="Helvetica Neue Bold Condensed"/>
                    <a:ea typeface="Helvetica Neue Bold Condensed"/>
                    <a:cs typeface="Helvetica Neue Bold Condensed"/>
                    <a:sym typeface="Helvetica Neue Bold Condensed"/>
                  </a:defRPr>
                </a:lvl1pPr>
              </a:lstStyle>
              <a:p>
                <a:pPr/>
                <a:r>
                  <a:t>-2</a:t>
                </a:r>
              </a:p>
            </p:txBody>
          </p:sp>
        </p:grpSp>
        <p:pic>
          <p:nvPicPr>
            <p:cNvPr id="192" name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3731296" cy="2053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94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10175" y="4969795"/>
            <a:ext cx="6866505" cy="1947774"/>
          </a:xfrm>
          <a:prstGeom prst="rect">
            <a:avLst/>
          </a:prstGeom>
          <a:ln w="12700">
            <a:miter lim="400000"/>
          </a:ln>
        </p:spPr>
      </p:pic>
      <p:pic>
        <p:nvPicPr>
          <p:cNvPr id="195" name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55900" y="7374054"/>
            <a:ext cx="3187906" cy="17267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6" name="dropped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17497" y="2766756"/>
            <a:ext cx="2974146" cy="20000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/>
          <p:nvPr/>
        </p:nvSpPr>
        <p:spPr>
          <a:xfrm>
            <a:off x="8953462" y="6484185"/>
            <a:ext cx="3467176" cy="21994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199" name="Shape 199"/>
          <p:cNvSpPr/>
          <p:nvPr/>
        </p:nvSpPr>
        <p:spPr>
          <a:xfrm>
            <a:off x="975360" y="2590800"/>
            <a:ext cx="3467177" cy="21994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200" name="Shape 200"/>
          <p:cNvSpPr/>
          <p:nvPr/>
        </p:nvSpPr>
        <p:spPr>
          <a:xfrm>
            <a:off x="2712169" y="7251673"/>
            <a:ext cx="3398765" cy="208637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201" name="Shape 201"/>
          <p:cNvSpPr/>
          <p:nvPr/>
        </p:nvSpPr>
        <p:spPr>
          <a:xfrm>
            <a:off x="980082" y="4853778"/>
            <a:ext cx="7179673" cy="231112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202" name="Shape 202"/>
          <p:cNvSpPr/>
          <p:nvPr/>
        </p:nvSpPr>
        <p:spPr>
          <a:xfrm>
            <a:off x="4413969" y="2590800"/>
            <a:ext cx="3741367" cy="21994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203" name="Shape 20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Firms: Results</a:t>
            </a:r>
          </a:p>
        </p:txBody>
      </p:sp>
      <p:grpSp>
        <p:nvGrpSpPr>
          <p:cNvPr id="209" name="Group 209"/>
          <p:cNvGrpSpPr/>
          <p:nvPr/>
        </p:nvGrpSpPr>
        <p:grpSpPr>
          <a:xfrm>
            <a:off x="4368800" y="2590800"/>
            <a:ext cx="3731296" cy="2053826"/>
            <a:chOff x="0" y="0"/>
            <a:chExt cx="3731295" cy="2053825"/>
          </a:xfrm>
        </p:grpSpPr>
        <p:grpSp>
          <p:nvGrpSpPr>
            <p:cNvPr id="207" name="Group 207"/>
            <p:cNvGrpSpPr/>
            <p:nvPr/>
          </p:nvGrpSpPr>
          <p:grpSpPr>
            <a:xfrm>
              <a:off x="1164822" y="933797"/>
              <a:ext cx="482244" cy="555730"/>
              <a:chOff x="0" y="0"/>
              <a:chExt cx="482243" cy="555728"/>
            </a:xfrm>
          </p:grpSpPr>
          <p:sp>
            <p:nvSpPr>
              <p:cNvPr id="204" name="Shape 204"/>
              <p:cNvSpPr/>
              <p:nvPr/>
            </p:nvSpPr>
            <p:spPr>
              <a:xfrm flipH="1">
                <a:off x="478175" y="61507"/>
                <a:ext cx="1282" cy="494222"/>
              </a:xfrm>
              <a:prstGeom prst="line">
                <a:avLst/>
              </a:prstGeom>
              <a:noFill/>
              <a:ln w="25400" cap="flat">
                <a:solidFill>
                  <a:srgbClr val="A2A1A6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205" name="Shape 205"/>
              <p:cNvSpPr/>
              <p:nvPr/>
            </p:nvSpPr>
            <p:spPr>
              <a:xfrm>
                <a:off x="0" y="54257"/>
                <a:ext cx="480713" cy="1064"/>
              </a:xfrm>
              <a:prstGeom prst="line">
                <a:avLst/>
              </a:prstGeom>
              <a:noFill/>
              <a:ln w="25400" cap="flat">
                <a:solidFill>
                  <a:srgbClr val="A2A1A6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206" name="Shape 206"/>
              <p:cNvSpPr/>
              <p:nvPr/>
            </p:nvSpPr>
            <p:spPr>
              <a:xfrm>
                <a:off x="258302" y="0"/>
                <a:ext cx="223942" cy="28521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cap="all" sz="3200">
                    <a:solidFill>
                      <a:srgbClr val="5C89A5"/>
                    </a:solidFill>
                    <a:latin typeface="Helvetica Neue Bold Condensed"/>
                    <a:ea typeface="Helvetica Neue Bold Condensed"/>
                    <a:cs typeface="Helvetica Neue Bold Condensed"/>
                    <a:sym typeface="Helvetica Neue Bold Condensed"/>
                  </a:defRPr>
                </a:lvl1pPr>
              </a:lstStyle>
              <a:p>
                <a:pPr/>
                <a:r>
                  <a:t>-2</a:t>
                </a:r>
              </a:p>
            </p:txBody>
          </p:sp>
        </p:grpSp>
        <p:pic>
          <p:nvPicPr>
            <p:cNvPr id="208" name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3731296" cy="2053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10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10175" y="4969795"/>
            <a:ext cx="6866505" cy="1947774"/>
          </a:xfrm>
          <a:prstGeom prst="rect">
            <a:avLst/>
          </a:prstGeom>
          <a:ln w="12700">
            <a:miter lim="400000"/>
          </a:ln>
        </p:spPr>
      </p:pic>
      <p:pic>
        <p:nvPicPr>
          <p:cNvPr id="211" name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55900" y="7374054"/>
            <a:ext cx="3187906" cy="17267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2" name="dropped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17497" y="2766756"/>
            <a:ext cx="2974146" cy="2000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3" name="size 8-15 through 512-1023 1998-99 histogram.jpg"/>
          <p:cNvPicPr>
            <a:picLocks noChangeAspect="0"/>
          </p:cNvPicPr>
          <p:nvPr/>
        </p:nvPicPr>
        <p:blipFill>
          <a:blip r:embed="rId6">
            <a:extLst/>
          </a:blip>
          <a:srcRect l="0" t="0" r="8000" b="0"/>
          <a:stretch>
            <a:fillRect/>
          </a:stretch>
        </p:blipFill>
        <p:spPr>
          <a:xfrm>
            <a:off x="8953500" y="3835400"/>
            <a:ext cx="3467176" cy="2569965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droppedImage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093200" y="6551248"/>
            <a:ext cx="3467176" cy="20653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Rationale for Full-Scale</a:t>
            </a:r>
          </a:p>
        </p:txBody>
      </p:sp>
      <p:sp>
        <p:nvSpPr>
          <p:cNvPr id="217" name="Shape 21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rPr i="1"/>
              <a:t>Fluctuations</a:t>
            </a:r>
            <a:r>
              <a:t> are proportional to system size</a:t>
            </a:r>
            <a:r>
              <a:rPr baseline="31999"/>
              <a:t>1/2</a:t>
            </a:r>
            <a:endParaRPr baseline="31999"/>
          </a:p>
          <a:p>
            <a:pPr lvl="1">
              <a:spcBef>
                <a:spcPts val="2400"/>
              </a:spcBef>
            </a:pPr>
            <a:r>
              <a:rPr u="sng"/>
              <a:t>Not at full scale</a:t>
            </a:r>
            <a:r>
              <a:t>: either fluctuations are not right or reparameterize to get fluctuations right but then other aspects not likely to be right</a:t>
            </a:r>
          </a:p>
          <a:p>
            <a:pPr/>
            <a:r>
              <a:t>Social systems are hard to </a:t>
            </a:r>
            <a:r>
              <a:rPr i="1"/>
              <a:t>aggregate</a:t>
            </a:r>
          </a:p>
          <a:p>
            <a:pPr/>
            <a:r>
              <a:t>Social systems are </a:t>
            </a:r>
            <a:r>
              <a:rPr i="1"/>
              <a:t>stiff:</a:t>
            </a:r>
            <a:r>
              <a:t> at time </a:t>
            </a:r>
            <a:r>
              <a:rPr i="1"/>
              <a:t>t</a:t>
            </a:r>
            <a:r>
              <a:t> the only way to get to time </a:t>
            </a:r>
            <a:r>
              <a:rPr i="1"/>
              <a:t>T</a:t>
            </a:r>
            <a:r>
              <a:t> &gt; </a:t>
            </a:r>
            <a:r>
              <a:rPr i="1"/>
              <a:t>t</a:t>
            </a:r>
            <a:r>
              <a:t> is to march through (</a:t>
            </a:r>
            <a:r>
              <a:rPr i="1"/>
              <a:t>t+T</a:t>
            </a:r>
            <a:r>
              <a:t>)/2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1000"/>
                                        <p:tgtEl>
                                          <p:spTgt spid="2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0" dur="1000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5" dur="1000"/>
                                        <p:tgtEl>
                                          <p:spTgt spid="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0" dur="1000"/>
                                        <p:tgtEl>
                                          <p:spTgt spid="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5" dur="1000"/>
                                        <p:tgtEl>
                                          <p:spTgt spid="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17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Rationale for Agents</a:t>
            </a:r>
          </a:p>
        </p:txBody>
      </p:sp>
      <p:sp>
        <p:nvSpPr>
          <p:cNvPr id="220" name="Shape 220"/>
          <p:cNvSpPr/>
          <p:nvPr>
            <p:ph type="body" idx="1"/>
          </p:nvPr>
        </p:nvSpPr>
        <p:spPr>
          <a:xfrm>
            <a:off x="952500" y="2590800"/>
            <a:ext cx="11099800" cy="6734523"/>
          </a:xfrm>
          <a:prstGeom prst="rect">
            <a:avLst/>
          </a:prstGeom>
        </p:spPr>
        <p:txBody>
          <a:bodyPr/>
          <a:lstStyle/>
          <a:p>
            <a:pPr/>
            <a:r>
              <a:rPr i="1"/>
              <a:t>Heterogeneity</a:t>
            </a:r>
            <a:r>
              <a:t>: Beyond ‘representative’ agents</a:t>
            </a:r>
          </a:p>
          <a:p>
            <a:pPr/>
            <a:r>
              <a:rPr i="1"/>
              <a:t>Bounded rationality</a:t>
            </a:r>
            <a:r>
              <a:t>: Beyond </a:t>
            </a:r>
            <a:r>
              <a:rPr i="1"/>
              <a:t>homo economicus</a:t>
            </a:r>
          </a:p>
          <a:p>
            <a:pPr/>
            <a:r>
              <a:rPr i="1"/>
              <a:t>Social networks</a:t>
            </a:r>
            <a:r>
              <a:t>: Beyond ‘perfect mixing’</a:t>
            </a:r>
          </a:p>
          <a:p>
            <a:pPr/>
            <a:r>
              <a:rPr i="1"/>
              <a:t>Nonequilibrium</a:t>
            </a:r>
            <a:r>
              <a:t>: Beyond Walrasian and Nash eq (e.g., agent-level flux yet aggregate stationarity)</a:t>
            </a:r>
          </a:p>
          <a:p>
            <a:pPr/>
            <a:r>
              <a:rPr i="1"/>
              <a:t>Space</a:t>
            </a:r>
            <a:r>
              <a:t>: Beyond isotropy assumptions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1000"/>
                                        <p:tgtEl>
                                          <p:spTgt spid="2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0" dur="1000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5" dur="1000"/>
                                        <p:tgtEl>
                                          <p:spTgt spid="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0" dur="1000"/>
                                        <p:tgtEl>
                                          <p:spTgt spid="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5" dur="1000"/>
                                        <p:tgtEl>
                                          <p:spTgt spid="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0" dur="1000"/>
                                        <p:tgtEl>
                                          <p:spTgt spid="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20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/>
          <p:nvPr/>
        </p:nvSpPr>
        <p:spPr>
          <a:xfrm>
            <a:off x="1741437" y="2852588"/>
            <a:ext cx="9815022" cy="577562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223" name="Shape 2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350520">
              <a:defRPr sz="4800"/>
            </a:pPr>
            <a:r>
              <a:t>Herbert Simon:</a:t>
            </a:r>
          </a:p>
          <a:p>
            <a:pPr defTabSz="350520">
              <a:defRPr sz="4800"/>
            </a:pPr>
            <a:r>
              <a:t>“Social sciences are the </a:t>
            </a:r>
            <a:r>
              <a:rPr i="1"/>
              <a:t>hard</a:t>
            </a:r>
            <a:r>
              <a:t> sciences”</a:t>
            </a:r>
          </a:p>
        </p:txBody>
      </p:sp>
      <p:pic>
        <p:nvPicPr>
          <p:cNvPr id="224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61663" y="3139311"/>
            <a:ext cx="9374570" cy="52021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/>
        </p:nvSpPr>
        <p:spPr>
          <a:xfrm>
            <a:off x="1741437" y="2852588"/>
            <a:ext cx="9815022" cy="577562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227" name="Shape 2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350520">
              <a:defRPr sz="4800"/>
            </a:pPr>
            <a:r>
              <a:t>Herbert Simon:</a:t>
            </a:r>
          </a:p>
          <a:p>
            <a:pPr defTabSz="350520">
              <a:defRPr sz="4800"/>
            </a:pPr>
            <a:r>
              <a:t>“Social sciences are the </a:t>
            </a:r>
            <a:r>
              <a:rPr i="1"/>
              <a:t>hard</a:t>
            </a:r>
            <a:r>
              <a:t> sciences”</a:t>
            </a:r>
          </a:p>
        </p:txBody>
      </p:sp>
      <p:pic>
        <p:nvPicPr>
          <p:cNvPr id="228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61663" y="3139311"/>
            <a:ext cx="9374570" cy="5202178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Shape 229"/>
          <p:cNvSpPr/>
          <p:nvPr/>
        </p:nvSpPr>
        <p:spPr>
          <a:xfrm>
            <a:off x="8476400" y="8839199"/>
            <a:ext cx="3037000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=&gt; not COTS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pPr/>
            <a:r>
              <a:t>Need a Basic Research Program on Agents</a:t>
            </a:r>
          </a:p>
        </p:txBody>
      </p:sp>
      <p:sp>
        <p:nvSpPr>
          <p:cNvPr id="232" name="Shape 232"/>
          <p:cNvSpPr/>
          <p:nvPr>
            <p:ph type="body" idx="1"/>
          </p:nvPr>
        </p:nvSpPr>
        <p:spPr>
          <a:xfrm>
            <a:off x="952500" y="2708870"/>
            <a:ext cx="11099800" cy="677307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2400"/>
              </a:spcBef>
            </a:pPr>
            <a:r>
              <a:t>Behavior: from experiments to software agents</a:t>
            </a:r>
          </a:p>
          <a:p>
            <a:pPr>
              <a:spcBef>
                <a:spcPts val="2400"/>
              </a:spcBef>
            </a:pPr>
            <a:r>
              <a:t>Parallel execution: from difficulty to easy</a:t>
            </a:r>
          </a:p>
          <a:p>
            <a:pPr>
              <a:spcBef>
                <a:spcPts val="2400"/>
              </a:spcBef>
            </a:pPr>
            <a:r>
              <a:t>Estimation of agent models</a:t>
            </a:r>
          </a:p>
          <a:p>
            <a:pPr>
              <a:spcBef>
                <a:spcPts val="2400"/>
              </a:spcBef>
            </a:pPr>
            <a:r>
              <a:t>Proposals:</a:t>
            </a:r>
          </a:p>
          <a:p>
            <a:pPr lvl="1">
              <a:spcBef>
                <a:spcPts val="2400"/>
              </a:spcBef>
            </a:pPr>
            <a:r>
              <a:t>$10M research center</a:t>
            </a:r>
          </a:p>
          <a:p>
            <a:pPr lvl="1">
              <a:spcBef>
                <a:spcPts val="2400"/>
              </a:spcBef>
            </a:pPr>
            <a:r>
              <a:t>$100M National Institute for Finance</a:t>
            </a:r>
          </a:p>
          <a:p>
            <a:pPr lvl="1">
              <a:spcBef>
                <a:spcPts val="2400"/>
              </a:spcBef>
            </a:pPr>
            <a:r>
              <a:t>$1B FuturICT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1000"/>
                                        <p:tgtEl>
                                          <p:spTgt spid="23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0" dur="1000"/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5" dur="1000"/>
                                        <p:tgtEl>
                                          <p:spTgt spid="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0" dur="1000"/>
                                        <p:tgtEl>
                                          <p:spTgt spid="2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5" dur="1000"/>
                                        <p:tgtEl>
                                          <p:spTgt spid="2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0" dur="1000"/>
                                        <p:tgtEl>
                                          <p:spTgt spid="2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5" dur="1000"/>
                                        <p:tgtEl>
                                          <p:spTgt spid="2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40" dur="1000"/>
                                        <p:tgtEl>
                                          <p:spTgt spid="2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3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type="ctrTitle"/>
          </p:nvPr>
        </p:nvSpPr>
        <p:spPr>
          <a:xfrm>
            <a:off x="1270000" y="3429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Massive Agent Models</a:t>
            </a:r>
          </a:p>
        </p:txBody>
      </p:sp>
      <p:sp>
        <p:nvSpPr>
          <p:cNvPr id="123" name="Shape 123"/>
          <p:cNvSpPr/>
          <p:nvPr>
            <p:ph type="subTitle" sz="half" idx="1"/>
          </p:nvPr>
        </p:nvSpPr>
        <p:spPr>
          <a:xfrm>
            <a:off x="856754" y="5029200"/>
            <a:ext cx="11291293" cy="2929881"/>
          </a:xfrm>
          <a:prstGeom prst="rect">
            <a:avLst/>
          </a:prstGeom>
        </p:spPr>
        <p:txBody>
          <a:bodyPr/>
          <a:lstStyle/>
          <a:p>
            <a:pPr/>
            <a:r>
              <a:t>Rob Axtell</a:t>
            </a:r>
          </a:p>
          <a:p>
            <a:pPr>
              <a:defRPr sz="3000"/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George Mason</a:t>
            </a:r>
            <a:r>
              <a:t>/Computational Social Science/Computational Public Policy Lab/Center for Social Complexity</a:t>
            </a:r>
          </a:p>
          <a:p>
            <a:pPr>
              <a:defRPr b="1"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Northwestern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/NICO</a:t>
            </a:r>
          </a:p>
        </p:txBody>
      </p:sp>
      <p:sp>
        <p:nvSpPr>
          <p:cNvPr id="124" name="Shape 124"/>
          <p:cNvSpPr/>
          <p:nvPr/>
        </p:nvSpPr>
        <p:spPr>
          <a:xfrm rot="19706457">
            <a:off x="571753" y="2546350"/>
            <a:ext cx="4901693" cy="1079501"/>
          </a:xfrm>
          <a:prstGeom prst="rect">
            <a:avLst/>
          </a:prstGeom>
          <a:solidFill>
            <a:schemeClr val="accent1">
              <a:hueOff val="-137333"/>
              <a:satOff val="-2150"/>
              <a:lumOff val="15684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400"/>
            </a:lvl1pPr>
          </a:lstStyle>
          <a:p>
            <a:pPr/>
            <a:r>
              <a:t>FULL-SCALE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Going Forward…</a:t>
            </a:r>
          </a:p>
        </p:txBody>
      </p:sp>
      <p:sp>
        <p:nvSpPr>
          <p:cNvPr id="235" name="Shape 235"/>
          <p:cNvSpPr/>
          <p:nvPr>
            <p:ph type="body" idx="1"/>
          </p:nvPr>
        </p:nvSpPr>
        <p:spPr>
          <a:xfrm>
            <a:off x="952500" y="2590800"/>
            <a:ext cx="11099800" cy="6669386"/>
          </a:xfrm>
          <a:prstGeom prst="rect">
            <a:avLst/>
          </a:prstGeom>
        </p:spPr>
        <p:txBody>
          <a:bodyPr/>
          <a:lstStyle/>
          <a:p>
            <a:pPr/>
            <a:r>
              <a:t>Representative agents deeply problematical</a:t>
            </a:r>
          </a:p>
          <a:p>
            <a:pPr/>
          </a:p>
          <a:p>
            <a:pPr/>
          </a:p>
          <a:p>
            <a:pPr/>
          </a:p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Going Forward…</a:t>
            </a:r>
          </a:p>
        </p:txBody>
      </p:sp>
      <p:sp>
        <p:nvSpPr>
          <p:cNvPr id="238" name="Shape 238"/>
          <p:cNvSpPr/>
          <p:nvPr>
            <p:ph type="body" idx="1"/>
          </p:nvPr>
        </p:nvSpPr>
        <p:spPr>
          <a:xfrm>
            <a:off x="952500" y="2590800"/>
            <a:ext cx="11099800" cy="6669386"/>
          </a:xfrm>
          <a:prstGeom prst="rect">
            <a:avLst/>
          </a:prstGeom>
        </p:spPr>
        <p:txBody>
          <a:bodyPr/>
          <a:lstStyle/>
          <a:p>
            <a:pPr/>
            <a:r>
              <a:t>Representative agents deeply problematical</a:t>
            </a:r>
          </a:p>
          <a:p>
            <a:pPr/>
            <a:r>
              <a:t>Certain first-order effects dominate </a:t>
            </a:r>
            <a:r>
              <a:rPr i="1"/>
              <a:t>most</a:t>
            </a:r>
            <a:r>
              <a:t> others:</a:t>
            </a:r>
          </a:p>
          <a:p>
            <a:pPr lvl="1"/>
            <a:r>
              <a:t>Economic conditions</a:t>
            </a:r>
          </a:p>
          <a:p>
            <a:pPr lvl="1"/>
            <a:r>
              <a:t>Technological progress</a:t>
            </a:r>
          </a:p>
          <a:p>
            <a:pPr lvl="1"/>
            <a:r>
              <a:t>Real estate values enormous</a:t>
            </a:r>
          </a:p>
          <a:p>
            <a:pPr/>
            <a:r>
              <a:t>Human adaptation endogenous: Lucas critique </a:t>
            </a:r>
          </a:p>
        </p:txBody>
      </p:sp>
      <p:pic>
        <p:nvPicPr>
          <p:cNvPr id="239" name="Emissions and recession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87531" y="4916872"/>
            <a:ext cx="4007520" cy="327056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1000"/>
                                        <p:tgtEl>
                                          <p:spTgt spid="2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0" dur="1000"/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5" dur="1000"/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0" dur="1000"/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5" dur="1000"/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0" dur="1000"/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5" dur="1000"/>
                                        <p:tgtEl>
                                          <p:spTgt spid="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38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/>
        </p:nvSpPr>
        <p:spPr>
          <a:xfrm>
            <a:off x="2667000" y="2684412"/>
            <a:ext cx="7480896" cy="99981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242" name="Shape 24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Working papers</a:t>
            </a:r>
          </a:p>
        </p:txBody>
      </p:sp>
      <p:pic>
        <p:nvPicPr>
          <p:cNvPr id="243" name="Problems with IAM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80744" y="1965969"/>
            <a:ext cx="9130593" cy="118160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/>
          <p:nvPr/>
        </p:nvSpPr>
        <p:spPr>
          <a:xfrm>
            <a:off x="2667000" y="2684412"/>
            <a:ext cx="7480896" cy="99981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246" name="Shape 24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Working papers</a:t>
            </a:r>
          </a:p>
        </p:txBody>
      </p:sp>
      <p:pic>
        <p:nvPicPr>
          <p:cNvPr id="247" name="Problems with IAM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80744" y="1965969"/>
            <a:ext cx="9130593" cy="11816062"/>
          </a:xfrm>
          <a:prstGeom prst="rect">
            <a:avLst/>
          </a:prstGeom>
          <a:ln w="12700">
            <a:miter lim="400000"/>
          </a:ln>
        </p:spPr>
      </p:pic>
      <p:pic>
        <p:nvPicPr>
          <p:cNvPr id="248" name="Next Gen Modelling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96997" y="2174031"/>
            <a:ext cx="6896486" cy="9753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Summary</a:t>
            </a:r>
          </a:p>
        </p:txBody>
      </p:sp>
      <p:sp>
        <p:nvSpPr>
          <p:cNvPr id="251" name="Shape 251"/>
          <p:cNvSpPr/>
          <p:nvPr>
            <p:ph type="body" idx="1"/>
          </p:nvPr>
        </p:nvSpPr>
        <p:spPr>
          <a:xfrm>
            <a:off x="952500" y="2590800"/>
            <a:ext cx="11350824" cy="6672709"/>
          </a:xfrm>
          <a:prstGeom prst="rect">
            <a:avLst/>
          </a:prstGeom>
        </p:spPr>
        <p:txBody>
          <a:bodyPr/>
          <a:lstStyle/>
          <a:p>
            <a:pPr/>
            <a:r>
              <a:rPr i="1"/>
              <a:t>Problem</a:t>
            </a:r>
            <a:r>
              <a:t>: conventional social science models (e.g., CGE, DSGE, SD) not up to the task</a:t>
            </a:r>
          </a:p>
          <a:p>
            <a:pPr/>
            <a:r>
              <a:rPr i="1"/>
              <a:t>Good news</a:t>
            </a:r>
            <a:r>
              <a:t>: Agents are a way forward (e.g., in the 1980s there was </a:t>
            </a:r>
            <a:r>
              <a:rPr u="sng"/>
              <a:t>no</a:t>
            </a:r>
            <a:r>
              <a:t> solution)</a:t>
            </a:r>
          </a:p>
          <a:p>
            <a:pPr>
              <a:defRPr i="1"/>
            </a:pPr>
            <a:r>
              <a:t>Bad news</a:t>
            </a:r>
            <a:r>
              <a:rPr i="0"/>
              <a:t>:</a:t>
            </a:r>
            <a:endParaRPr i="0"/>
          </a:p>
          <a:p>
            <a:pPr lvl="1">
              <a:spcBef>
                <a:spcPts val="1800"/>
              </a:spcBef>
              <a:defRPr i="1"/>
            </a:pPr>
            <a:r>
              <a:rPr i="0"/>
              <a:t>No COTS, a basic research program is needed</a:t>
            </a:r>
            <a:endParaRPr i="0"/>
          </a:p>
          <a:p>
            <a:pPr lvl="1">
              <a:spcBef>
                <a:spcPts val="1800"/>
              </a:spcBef>
              <a:defRPr i="1"/>
            </a:pPr>
            <a:r>
              <a:rPr i="0"/>
              <a:t>No basic research program is in the cards</a:t>
            </a:r>
            <a:endParaRPr i="0"/>
          </a:p>
          <a:p>
            <a:pPr lvl="1">
              <a:spcBef>
                <a:spcPts val="1800"/>
              </a:spcBef>
              <a:defRPr i="1"/>
            </a:pPr>
            <a:r>
              <a:rPr i="0"/>
              <a:t>Solutions may be years in the making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1000"/>
                                        <p:tgtEl>
                                          <p:spTgt spid="2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0" dur="1000"/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5" dur="1000"/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0" dur="1000"/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5" dur="1000"/>
                                        <p:tgtEl>
                                          <p:spTgt spid="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0" dur="1000"/>
                                        <p:tgtEl>
                                          <p:spTgt spid="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5" dur="1000"/>
                                        <p:tgtEl>
                                          <p:spTgt spid="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51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Rerun the Tape?</a:t>
            </a:r>
          </a:p>
        </p:txBody>
      </p:sp>
      <p:sp>
        <p:nvSpPr>
          <p:cNvPr id="254" name="Shape 254"/>
          <p:cNvSpPr/>
          <p:nvPr>
            <p:ph type="body" idx="1"/>
          </p:nvPr>
        </p:nvSpPr>
        <p:spPr>
          <a:xfrm>
            <a:off x="511720" y="2590800"/>
            <a:ext cx="11981361" cy="6810078"/>
          </a:xfrm>
          <a:prstGeom prst="rect">
            <a:avLst/>
          </a:prstGeom>
        </p:spPr>
        <p:txBody>
          <a:bodyPr/>
          <a:lstStyle/>
          <a:p>
            <a:pPr/>
            <a:r>
              <a:t>Imagine starting over on climate + social science:</a:t>
            </a:r>
          </a:p>
          <a:p>
            <a:pPr lvl="1">
              <a:spcBef>
                <a:spcPts val="2400"/>
              </a:spcBef>
            </a:pPr>
            <a:r>
              <a:t>Would we use IAMs with a few rep. agents? DICE?</a:t>
            </a:r>
          </a:p>
          <a:p>
            <a:pPr lvl="1">
              <a:spcBef>
                <a:spcPts val="2400"/>
              </a:spcBef>
            </a:pPr>
            <a:r>
              <a:t>Would we ask for/better micro-data?</a:t>
            </a:r>
          </a:p>
          <a:p>
            <a:pPr lvl="1">
              <a:spcBef>
                <a:spcPts val="2400"/>
              </a:spcBef>
            </a:pPr>
            <a:r>
              <a:t>Would we make </a:t>
            </a:r>
            <a:r>
              <a:rPr i="1"/>
              <a:t>behavior</a:t>
            </a:r>
            <a:r>
              <a:t> a primary focus?</a:t>
            </a:r>
          </a:p>
          <a:p>
            <a:pPr>
              <a:spcBef>
                <a:spcPts val="2400"/>
              </a:spcBef>
            </a:pPr>
            <a:r>
              <a:t>Start from human dimensions (impact/effects):</a:t>
            </a:r>
          </a:p>
          <a:p>
            <a:pPr lvl="1">
              <a:spcBef>
                <a:spcPts val="2400"/>
              </a:spcBef>
            </a:pPr>
            <a:r>
              <a:t>Would we we use GCMs?</a:t>
            </a:r>
          </a:p>
          <a:p>
            <a:pPr lvl="1">
              <a:spcBef>
                <a:spcPts val="2400"/>
              </a:spcBef>
            </a:pPr>
            <a:r>
              <a:t>Would we invert the funding pyramid?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1000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0" dur="1000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5" dur="1000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0" dur="1000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5" dur="1000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0" dur="1000"/>
                                        <p:tgtEl>
                                          <p:spTgt spid="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5" dur="1000"/>
                                        <p:tgtEl>
                                          <p:spTgt spid="2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40" dur="1000"/>
                                        <p:tgtEl>
                                          <p:spTgt spid="2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5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type="title"/>
          </p:nvPr>
        </p:nvSpPr>
        <p:spPr>
          <a:xfrm>
            <a:off x="952500" y="406400"/>
            <a:ext cx="11099800" cy="2794546"/>
          </a:xfrm>
          <a:prstGeom prst="rect">
            <a:avLst/>
          </a:prstGeom>
        </p:spPr>
        <p:txBody>
          <a:bodyPr/>
          <a:lstStyle/>
          <a:p>
            <a:pPr defTabSz="479044">
              <a:defRPr sz="6560"/>
            </a:pPr>
            <a:r>
              <a:t>Philosophy of Social Science:</a:t>
            </a:r>
          </a:p>
          <a:p>
            <a:pPr defTabSz="479044">
              <a:defRPr sz="6560"/>
            </a:pPr>
            <a:r>
              <a:t>Models Mediate</a:t>
            </a:r>
          </a:p>
        </p:txBody>
      </p:sp>
      <p:sp>
        <p:nvSpPr>
          <p:cNvPr id="127" name="Shape 127"/>
          <p:cNvSpPr/>
          <p:nvPr/>
        </p:nvSpPr>
        <p:spPr>
          <a:xfrm>
            <a:off x="711200" y="3898900"/>
            <a:ext cx="3113733" cy="235912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lvl1pPr>
          </a:lstStyle>
          <a:p>
            <a:pPr/>
            <a:r>
              <a:t>Theory</a:t>
            </a:r>
          </a:p>
        </p:txBody>
      </p:sp>
      <p:sp>
        <p:nvSpPr>
          <p:cNvPr id="128" name="Shape 128"/>
          <p:cNvSpPr/>
          <p:nvPr/>
        </p:nvSpPr>
        <p:spPr>
          <a:xfrm>
            <a:off x="9004300" y="3697237"/>
            <a:ext cx="3113733" cy="23591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  <a:r>
              <a:t>Real-world/</a:t>
            </a:r>
          </a:p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  <a:r>
              <a:t>data from the</a:t>
            </a:r>
          </a:p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  <a:r>
              <a:t>real-world</a:t>
            </a:r>
          </a:p>
        </p:txBody>
      </p:sp>
      <p:sp>
        <p:nvSpPr>
          <p:cNvPr id="129" name="Shape 129"/>
          <p:cNvSpPr/>
          <p:nvPr/>
        </p:nvSpPr>
        <p:spPr>
          <a:xfrm>
            <a:off x="5737745" y="4113832"/>
            <a:ext cx="1529310" cy="152593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lvl1pPr>
          </a:lstStyle>
          <a:p>
            <a:pPr/>
            <a:r>
              <a:t>Models</a:t>
            </a:r>
          </a:p>
        </p:txBody>
      </p:sp>
      <p:sp>
        <p:nvSpPr>
          <p:cNvPr id="130" name="Shape 130"/>
          <p:cNvSpPr/>
          <p:nvPr/>
        </p:nvSpPr>
        <p:spPr>
          <a:xfrm>
            <a:off x="7277100" y="4876800"/>
            <a:ext cx="1727605" cy="0"/>
          </a:xfrm>
          <a:prstGeom prst="line">
            <a:avLst/>
          </a:prstGeom>
          <a:ln w="25400">
            <a:solidFill>
              <a:srgbClr val="FFFFFF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131" name="Shape 131"/>
          <p:cNvSpPr/>
          <p:nvPr/>
        </p:nvSpPr>
        <p:spPr>
          <a:xfrm>
            <a:off x="3917536" y="4876800"/>
            <a:ext cx="1727606" cy="0"/>
          </a:xfrm>
          <a:prstGeom prst="line">
            <a:avLst/>
          </a:prstGeom>
          <a:ln w="25400">
            <a:solidFill>
              <a:srgbClr val="FFFFFF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132" name="Shape 132"/>
          <p:cNvSpPr/>
          <p:nvPr/>
        </p:nvSpPr>
        <p:spPr>
          <a:xfrm>
            <a:off x="1483880" y="7467600"/>
            <a:ext cx="10037040" cy="127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u="sng"/>
            </a:pPr>
            <a:r>
              <a:t>Positive</a:t>
            </a:r>
            <a:r>
              <a:rPr u="none"/>
              <a:t> models: how the social system works</a:t>
            </a:r>
            <a:endParaRPr u="none"/>
          </a:p>
          <a:p>
            <a:pPr>
              <a:defRPr u="sng"/>
            </a:pPr>
            <a:r>
              <a:t>Normative</a:t>
            </a:r>
            <a:r>
              <a:rPr u="none"/>
              <a:t> models: how to make it work better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84886">
              <a:defRPr sz="6640"/>
            </a:pPr>
            <a:r>
              <a:t>Archetypical Agent Story #1:</a:t>
            </a:r>
          </a:p>
          <a:p>
            <a:pPr defTabSz="484886">
              <a:defRPr sz="6640"/>
            </a:pPr>
            <a:r>
              <a:t>Water Management in N. NM</a:t>
            </a:r>
          </a:p>
        </p:txBody>
      </p:sp>
      <p:sp>
        <p:nvSpPr>
          <p:cNvPr id="135" name="Shape 135"/>
          <p:cNvSpPr/>
          <p:nvPr>
            <p:ph type="body" idx="1"/>
          </p:nvPr>
        </p:nvSpPr>
        <p:spPr>
          <a:xfrm>
            <a:off x="952500" y="3123207"/>
            <a:ext cx="11099800" cy="6405117"/>
          </a:xfrm>
          <a:prstGeom prst="rect">
            <a:avLst/>
          </a:prstGeom>
        </p:spPr>
        <p:txBody>
          <a:bodyPr/>
          <a:lstStyle/>
          <a:p>
            <a:pPr/>
            <a:r>
              <a:t>Distinct user types: Native rights, farmers, ranchers, industry, consumers, recreation…</a:t>
            </a:r>
          </a:p>
          <a:p>
            <a:pPr/>
            <a:r>
              <a:t>1,000,000 line FORTRAN code run daily to control flows in the Colorado + Rio Grande rivers</a:t>
            </a:r>
          </a:p>
          <a:p>
            <a:pPr>
              <a:defRPr u="sng"/>
            </a:pPr>
            <a:r>
              <a:t>Normative goal</a:t>
            </a:r>
            <a:r>
              <a:rPr u="none"/>
              <a:t>: Water access for </a:t>
            </a:r>
            <a:r>
              <a:rPr i="1" u="none"/>
              <a:t>people</a:t>
            </a:r>
            <a:endParaRPr u="none"/>
          </a:p>
          <a:p>
            <a:pPr>
              <a:defRPr u="sng"/>
            </a:pPr>
            <a:r>
              <a:rPr u="none"/>
              <a:t>How much of the code was behavioral/social</a:t>
            </a:r>
            <a:endParaRPr u="none"/>
          </a:p>
          <a:p>
            <a:pPr>
              <a:defRPr u="sng"/>
            </a:pPr>
            <a:r>
              <a:rPr u="none"/>
              <a:t>1 number: elasticity of demand!!!!!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1000"/>
                                        <p:tgtEl>
                                          <p:spTgt spid="1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0" dur="10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5" dur="1000"/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0" dur="1000"/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5" dur="1000"/>
                                        <p:tgtEl>
                                          <p:spTgt spid="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0" dur="1000"/>
                                        <p:tgtEl>
                                          <p:spTgt spid="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3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84886">
              <a:defRPr sz="6640"/>
            </a:pPr>
            <a:r>
              <a:t>Archetypical Agent Story #2:</a:t>
            </a:r>
          </a:p>
          <a:p>
            <a:pPr defTabSz="484886">
              <a:defRPr sz="6640"/>
            </a:pPr>
            <a:r>
              <a:t>Fishery Management</a:t>
            </a:r>
          </a:p>
        </p:txBody>
      </p:sp>
      <p:sp>
        <p:nvSpPr>
          <p:cNvPr id="138" name="Shape 138"/>
          <p:cNvSpPr/>
          <p:nvPr>
            <p:ph type="body" sz="half" idx="1"/>
          </p:nvPr>
        </p:nvSpPr>
        <p:spPr>
          <a:xfrm>
            <a:off x="952500" y="2844800"/>
            <a:ext cx="5334000" cy="62865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2400"/>
              </a:spcBef>
            </a:pPr>
            <a:r>
              <a:rPr u="sng"/>
              <a:t>Old way</a:t>
            </a:r>
            <a:r>
              <a:t>: top down</a:t>
            </a:r>
          </a:p>
          <a:p>
            <a:pPr lvl="1">
              <a:spcBef>
                <a:spcPts val="2400"/>
              </a:spcBef>
            </a:pPr>
            <a:r>
              <a:t>Exogenous biology (fish)</a:t>
            </a:r>
          </a:p>
          <a:p>
            <a:pPr lvl="1">
              <a:spcBef>
                <a:spcPts val="2400"/>
              </a:spcBef>
            </a:pPr>
            <a:r>
              <a:t>Aggregate fishing fleet</a:t>
            </a:r>
          </a:p>
          <a:p>
            <a:pPr lvl="1">
              <a:spcBef>
                <a:spcPts val="2400"/>
              </a:spcBef>
            </a:pPr>
            <a:r>
              <a:t>Optimal control of harvest</a:t>
            </a:r>
          </a:p>
          <a:p>
            <a:pPr>
              <a:spcBef>
                <a:spcPts val="2400"/>
              </a:spcBef>
            </a:pPr>
            <a:r>
              <a:t>Stock assessment =&gt; TAC</a:t>
            </a:r>
          </a:p>
          <a:p>
            <a:pPr>
              <a:spcBef>
                <a:spcPts val="2400"/>
              </a:spcBef>
            </a:pPr>
            <a:r>
              <a:t>Pathological outcomes:</a:t>
            </a:r>
          </a:p>
          <a:p>
            <a:pPr lvl="1">
              <a:spcBef>
                <a:spcPts val="2400"/>
              </a:spcBef>
            </a:pPr>
            <a:r>
              <a:t>Harvest as fast as possible</a:t>
            </a:r>
          </a:p>
          <a:p>
            <a:pPr lvl="1">
              <a:spcBef>
                <a:spcPts val="2400"/>
              </a:spcBef>
            </a:pPr>
            <a:r>
              <a:t>Global decline in harvests</a:t>
            </a:r>
          </a:p>
        </p:txBody>
      </p:sp>
      <p:sp>
        <p:nvSpPr>
          <p:cNvPr id="139" name="Shape 139"/>
          <p:cNvSpPr/>
          <p:nvPr/>
        </p:nvSpPr>
        <p:spPr>
          <a:xfrm>
            <a:off x="6718300" y="3073400"/>
            <a:ext cx="53340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381000" indent="-381000" algn="l">
              <a:spcBef>
                <a:spcPts val="3800"/>
              </a:spcBef>
              <a:buSzPct val="75000"/>
              <a:buChar char="•"/>
              <a:defRPr sz="2800" u="sng"/>
            </a:pPr>
            <a:r>
              <a:t>New way</a:t>
            </a:r>
            <a:r>
              <a:rPr u="none"/>
              <a:t>: bottom up</a:t>
            </a:r>
            <a:endParaRPr u="none"/>
          </a:p>
          <a:p>
            <a:pPr lvl="1" marL="762000" indent="-381000" algn="l">
              <a:spcBef>
                <a:spcPts val="2400"/>
              </a:spcBef>
              <a:buSzPct val="75000"/>
              <a:buChar char="•"/>
              <a:defRPr sz="2800" u="sng"/>
            </a:pPr>
            <a:r>
              <a:rPr u="none"/>
              <a:t>Endogenous biology</a:t>
            </a:r>
            <a:endParaRPr u="none"/>
          </a:p>
          <a:p>
            <a:pPr lvl="1" marL="762000" indent="-381000" algn="l">
              <a:spcBef>
                <a:spcPts val="2400"/>
              </a:spcBef>
              <a:buSzPct val="75000"/>
              <a:buChar char="•"/>
              <a:defRPr sz="2800" u="sng"/>
            </a:pPr>
            <a:r>
              <a:rPr u="none"/>
              <a:t>Individual fishers (data)</a:t>
            </a:r>
            <a:endParaRPr u="none"/>
          </a:p>
          <a:p>
            <a:pPr lvl="1" marL="762000" indent="-381000" algn="l">
              <a:spcBef>
                <a:spcPts val="2400"/>
              </a:spcBef>
              <a:buSzPct val="75000"/>
              <a:buChar char="•"/>
              <a:defRPr sz="2800" u="sng"/>
            </a:pPr>
            <a:r>
              <a:rPr u="none"/>
              <a:t>Individual tradable quotas</a:t>
            </a:r>
            <a:endParaRPr u="none"/>
          </a:p>
          <a:p>
            <a:pPr marL="381000" indent="-381000" algn="l">
              <a:spcBef>
                <a:spcPts val="2400"/>
              </a:spcBef>
              <a:buSzPct val="75000"/>
              <a:buChar char="•"/>
              <a:defRPr sz="2800" u="sng"/>
            </a:pPr>
            <a:r>
              <a:rPr u="none"/>
              <a:t>Outcomes:</a:t>
            </a:r>
            <a:endParaRPr u="none"/>
          </a:p>
          <a:p>
            <a:pPr lvl="1" marL="762000" indent="-381000" algn="l">
              <a:spcBef>
                <a:spcPts val="2400"/>
              </a:spcBef>
              <a:buSzPct val="75000"/>
              <a:buChar char="•"/>
              <a:defRPr sz="2800" u="sng"/>
            </a:pPr>
            <a:r>
              <a:rPr u="none"/>
              <a:t>Emergent strategies: FTL</a:t>
            </a:r>
            <a:endParaRPr u="none"/>
          </a:p>
          <a:p>
            <a:pPr lvl="1" marL="762000" indent="-381000" algn="l">
              <a:spcBef>
                <a:spcPts val="2400"/>
              </a:spcBef>
              <a:buSzPct val="75000"/>
              <a:buChar char="•"/>
              <a:defRPr sz="2800" u="sng"/>
            </a:pPr>
            <a:r>
              <a:rPr u="none"/>
              <a:t>Sophisticated mgmt of choke species</a:t>
            </a:r>
            <a:endParaRPr u="none"/>
          </a:p>
          <a:p>
            <a:pPr lvl="1" marL="762000" indent="-381000" algn="l">
              <a:spcBef>
                <a:spcPts val="2400"/>
              </a:spcBef>
              <a:buSzPct val="75000"/>
              <a:buChar char="•"/>
              <a:defRPr sz="2800" u="sng"/>
            </a:pPr>
            <a:r>
              <a:rPr u="none"/>
              <a:t>Stabilization of harvests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1000"/>
                                        <p:tgtEl>
                                          <p:spTgt spid="1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0" dur="1000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5" dur="1000"/>
                                        <p:tgtEl>
                                          <p:spTgt spid="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0" dur="1000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5" dur="1000"/>
                                        <p:tgtEl>
                                          <p:spTgt spid="1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0" dur="1000"/>
                                        <p:tgtEl>
                                          <p:spTgt spid="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5" dur="1000"/>
                                        <p:tgtEl>
                                          <p:spTgt spid="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40" dur="1000"/>
                                        <p:tgtEl>
                                          <p:spTgt spid="1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1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45" dur="1000"/>
                                        <p:tgtEl>
                                          <p:spTgt spid="1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Class="entr" nodeType="click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1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50" dur="1000"/>
                                        <p:tgtEl>
                                          <p:spTgt spid="1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Class="entr" nodeType="with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53" dur="10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Class="entr" nodeType="click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/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58" dur="1000"/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Class="entr" nodeType="click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63" dur="1000"/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Class="entr" nodeType="click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68" dur="1000"/>
                                        <p:tgtEl>
                                          <p:spTgt spid="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Class="entr" nodeType="click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2" fill="hold"/>
                                        <p:tgtEl>
                                          <p:spTgt spid="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3" dur="1000"/>
                                        <p:tgtEl>
                                          <p:spTgt spid="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Class="entr" nodeType="click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7" fill="hold"/>
                                        <p:tgtEl>
                                          <p:spTgt spid="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8" dur="1000"/>
                                        <p:tgtEl>
                                          <p:spTgt spid="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Class="entr" nodeType="click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2" fill="hold"/>
                                        <p:tgtEl>
                                          <p:spTgt spid="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83" dur="1000"/>
                                        <p:tgtEl>
                                          <p:spTgt spid="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Class="entr" nodeType="click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7" fill="hold"/>
                                        <p:tgtEl>
                                          <p:spTgt spid="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88" dur="1000"/>
                                        <p:tgtEl>
                                          <p:spTgt spid="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39" grpId="2"/>
      <p:bldP build="p" bldLvl="5" animBg="1" rev="0" advAuto="0" spid="13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84886">
              <a:defRPr sz="6640"/>
            </a:pPr>
            <a:r>
              <a:t>Archetypical Agent Story #2:</a:t>
            </a:r>
          </a:p>
          <a:p>
            <a:pPr defTabSz="484886">
              <a:defRPr sz="6640"/>
            </a:pPr>
            <a:r>
              <a:t>Fishery Management</a:t>
            </a:r>
          </a:p>
        </p:txBody>
      </p:sp>
      <p:sp>
        <p:nvSpPr>
          <p:cNvPr id="142" name="Shape 142"/>
          <p:cNvSpPr/>
          <p:nvPr>
            <p:ph type="body" sz="half" idx="1"/>
          </p:nvPr>
        </p:nvSpPr>
        <p:spPr>
          <a:xfrm>
            <a:off x="952500" y="2844800"/>
            <a:ext cx="5334000" cy="62865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2400"/>
              </a:spcBef>
            </a:pPr>
            <a:r>
              <a:rPr u="sng"/>
              <a:t>Old way</a:t>
            </a:r>
            <a:r>
              <a:t>: top down</a:t>
            </a:r>
          </a:p>
          <a:p>
            <a:pPr lvl="1">
              <a:spcBef>
                <a:spcPts val="2400"/>
              </a:spcBef>
            </a:pPr>
            <a:r>
              <a:t>Exogenous biology (fish)</a:t>
            </a:r>
          </a:p>
          <a:p>
            <a:pPr lvl="1">
              <a:spcBef>
                <a:spcPts val="2400"/>
              </a:spcBef>
            </a:pPr>
            <a:r>
              <a:t>Aggregate fishing fleet</a:t>
            </a:r>
          </a:p>
          <a:p>
            <a:pPr lvl="1">
              <a:spcBef>
                <a:spcPts val="2400"/>
              </a:spcBef>
            </a:pPr>
            <a:r>
              <a:t>Optimal control of harvest</a:t>
            </a:r>
          </a:p>
          <a:p>
            <a:pPr>
              <a:spcBef>
                <a:spcPts val="2400"/>
              </a:spcBef>
            </a:pPr>
            <a:r>
              <a:t>Stock assessment =&gt; TAC</a:t>
            </a:r>
          </a:p>
          <a:p>
            <a:pPr>
              <a:spcBef>
                <a:spcPts val="2400"/>
              </a:spcBef>
            </a:pPr>
            <a:r>
              <a:t>Pathological outcomes:</a:t>
            </a:r>
          </a:p>
          <a:p>
            <a:pPr lvl="1">
              <a:spcBef>
                <a:spcPts val="2400"/>
              </a:spcBef>
            </a:pPr>
            <a:r>
              <a:t>Harvest as fast as possible</a:t>
            </a:r>
          </a:p>
          <a:p>
            <a:pPr lvl="1">
              <a:spcBef>
                <a:spcPts val="2400"/>
              </a:spcBef>
            </a:pPr>
            <a:r>
              <a:t>Global decline in harvests</a:t>
            </a:r>
          </a:p>
        </p:txBody>
      </p:sp>
      <p:sp>
        <p:nvSpPr>
          <p:cNvPr id="143" name="Shape 143"/>
          <p:cNvSpPr/>
          <p:nvPr/>
        </p:nvSpPr>
        <p:spPr>
          <a:xfrm>
            <a:off x="6718300" y="3073400"/>
            <a:ext cx="53340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381000" indent="-381000" algn="l">
              <a:spcBef>
                <a:spcPts val="3800"/>
              </a:spcBef>
              <a:buSzPct val="75000"/>
              <a:buChar char="•"/>
              <a:defRPr sz="2800" u="sng"/>
            </a:pPr>
            <a:r>
              <a:t>New way</a:t>
            </a:r>
            <a:r>
              <a:rPr u="none"/>
              <a:t>: bottom up</a:t>
            </a:r>
            <a:endParaRPr u="none"/>
          </a:p>
          <a:p>
            <a:pPr lvl="1" marL="762000" indent="-381000" algn="l">
              <a:spcBef>
                <a:spcPts val="2400"/>
              </a:spcBef>
              <a:buSzPct val="75000"/>
              <a:buChar char="•"/>
              <a:defRPr sz="2800" u="sng"/>
            </a:pPr>
            <a:r>
              <a:rPr u="none"/>
              <a:t>Endogenous biology</a:t>
            </a:r>
            <a:endParaRPr u="none"/>
          </a:p>
          <a:p>
            <a:pPr lvl="1" marL="762000" indent="-381000" algn="l">
              <a:spcBef>
                <a:spcPts val="2400"/>
              </a:spcBef>
              <a:buSzPct val="75000"/>
              <a:buChar char="•"/>
              <a:defRPr sz="2800" u="sng"/>
            </a:pPr>
            <a:r>
              <a:rPr u="none"/>
              <a:t>Individual fishers (data)</a:t>
            </a:r>
            <a:endParaRPr u="none"/>
          </a:p>
          <a:p>
            <a:pPr lvl="1" marL="762000" indent="-381000" algn="l">
              <a:spcBef>
                <a:spcPts val="2400"/>
              </a:spcBef>
              <a:buSzPct val="75000"/>
              <a:buChar char="•"/>
              <a:defRPr sz="2800" u="sng"/>
            </a:pPr>
            <a:r>
              <a:rPr u="none"/>
              <a:t>Individual tradable quotas</a:t>
            </a:r>
            <a:endParaRPr u="none"/>
          </a:p>
          <a:p>
            <a:pPr marL="381000" indent="-381000" algn="l">
              <a:spcBef>
                <a:spcPts val="2400"/>
              </a:spcBef>
              <a:buSzPct val="75000"/>
              <a:buChar char="•"/>
              <a:defRPr sz="2800" u="sng"/>
            </a:pPr>
            <a:r>
              <a:rPr u="none"/>
              <a:t>Outcomes:</a:t>
            </a:r>
            <a:endParaRPr u="none"/>
          </a:p>
          <a:p>
            <a:pPr lvl="1" marL="762000" indent="-381000" algn="l">
              <a:spcBef>
                <a:spcPts val="2400"/>
              </a:spcBef>
              <a:buSzPct val="75000"/>
              <a:buChar char="•"/>
              <a:defRPr sz="2800" u="sng"/>
            </a:pPr>
            <a:r>
              <a:rPr u="none"/>
              <a:t>Emergent strategies: FTL</a:t>
            </a:r>
            <a:endParaRPr u="none"/>
          </a:p>
          <a:p>
            <a:pPr lvl="1" marL="762000" indent="-381000" algn="l">
              <a:spcBef>
                <a:spcPts val="2400"/>
              </a:spcBef>
              <a:buSzPct val="75000"/>
              <a:buChar char="•"/>
              <a:defRPr sz="2800" u="sng"/>
            </a:pPr>
            <a:r>
              <a:rPr u="none"/>
              <a:t>Sophisticated mgmt of choke species</a:t>
            </a:r>
            <a:endParaRPr u="none"/>
          </a:p>
          <a:p>
            <a:pPr lvl="1" marL="762000" indent="-381000" algn="l">
              <a:spcBef>
                <a:spcPts val="2400"/>
              </a:spcBef>
              <a:buSzPct val="75000"/>
              <a:buChar char="•"/>
              <a:defRPr sz="2800" u="sng"/>
            </a:pPr>
            <a:r>
              <a:rPr u="none"/>
              <a:t>Stabilization of harvests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pPr/>
            <a:r>
              <a:t>Full-Scale Housing Bubble Model: Washington, DC</a:t>
            </a:r>
          </a:p>
        </p:txBody>
      </p:sp>
      <p:sp>
        <p:nvSpPr>
          <p:cNvPr id="146" name="Shape 146"/>
          <p:cNvSpPr/>
          <p:nvPr>
            <p:ph type="body" idx="1"/>
          </p:nvPr>
        </p:nvSpPr>
        <p:spPr>
          <a:xfrm>
            <a:off x="952500" y="2971800"/>
            <a:ext cx="11099800" cy="6286500"/>
          </a:xfrm>
          <a:prstGeom prst="rect">
            <a:avLst/>
          </a:prstGeom>
        </p:spPr>
        <p:txBody>
          <a:bodyPr/>
          <a:lstStyle/>
          <a:p>
            <a:pPr/>
            <a:r>
              <a:t>Integrate the data on every:</a:t>
            </a:r>
          </a:p>
          <a:p>
            <a:pPr lvl="1">
              <a:spcBef>
                <a:spcPts val="2400"/>
              </a:spcBef>
            </a:pPr>
            <a:r>
              <a:t>household (Census, IRS)</a:t>
            </a:r>
          </a:p>
          <a:p>
            <a:pPr lvl="1">
              <a:spcBef>
                <a:spcPts val="2400"/>
              </a:spcBef>
            </a:pPr>
            <a:r>
              <a:t>house/housing unit (county tax records)</a:t>
            </a:r>
          </a:p>
          <a:p>
            <a:pPr lvl="1">
              <a:spcBef>
                <a:spcPts val="2400"/>
              </a:spcBef>
            </a:pPr>
            <a:r>
              <a:t>mortgage (CoreLogic)</a:t>
            </a:r>
          </a:p>
          <a:p>
            <a:pPr lvl="1">
              <a:spcBef>
                <a:spcPts val="2400"/>
              </a:spcBef>
            </a:pPr>
            <a:r>
              <a:t>real estate transaction (MLS)</a:t>
            </a:r>
          </a:p>
          <a:p>
            <a:pPr/>
            <a:r>
              <a:t>Create model for 2M people in Baltimore-Washington metro area for 1995-2010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1000"/>
                                        <p:tgtEl>
                                          <p:spTgt spid="14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0" dur="1000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5" dur="1000"/>
                                        <p:tgtEl>
                                          <p:spTgt spid="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0" dur="1000"/>
                                        <p:tgtEl>
                                          <p:spTgt spid="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5" dur="1000"/>
                                        <p:tgtEl>
                                          <p:spTgt spid="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0" dur="1000"/>
                                        <p:tgtEl>
                                          <p:spTgt spid="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5" dur="1000"/>
                                        <p:tgtEl>
                                          <p:spTgt spid="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4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Aggregate Results</a:t>
            </a:r>
          </a:p>
        </p:txBody>
      </p:sp>
      <p:pic>
        <p:nvPicPr>
          <p:cNvPr id="149" name="unknow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2325" y="2722362"/>
            <a:ext cx="7808885" cy="6434338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Shape 150"/>
          <p:cNvSpPr/>
          <p:nvPr/>
        </p:nvSpPr>
        <p:spPr>
          <a:xfrm>
            <a:off x="-8813800" y="-9015822"/>
            <a:ext cx="127000" cy="556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400">
                <a:solidFill>
                  <a:srgbClr val="000000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84886">
              <a:defRPr sz="6640"/>
            </a:pPr>
            <a:r>
              <a:t>Full-Scale Model of the</a:t>
            </a:r>
          </a:p>
          <a:p>
            <a:pPr defTabSz="484886">
              <a:defRPr sz="6640"/>
            </a:pPr>
            <a:r>
              <a:t>U.S. Private Sector</a:t>
            </a:r>
          </a:p>
        </p:txBody>
      </p:sp>
      <p:sp>
        <p:nvSpPr>
          <p:cNvPr id="153" name="Shape 153"/>
          <p:cNvSpPr/>
          <p:nvPr>
            <p:ph type="body" idx="1"/>
          </p:nvPr>
        </p:nvSpPr>
        <p:spPr>
          <a:xfrm>
            <a:off x="952500" y="3060700"/>
            <a:ext cx="11099800" cy="6286500"/>
          </a:xfrm>
          <a:prstGeom prst="rect">
            <a:avLst/>
          </a:prstGeom>
        </p:spPr>
        <p:txBody>
          <a:bodyPr/>
          <a:lstStyle/>
          <a:p>
            <a:pPr/>
            <a:r>
              <a:t>Data on ALL business firms (IRS)</a:t>
            </a:r>
          </a:p>
          <a:p>
            <a:pPr lvl="1">
              <a:spcBef>
                <a:spcPts val="2400"/>
              </a:spcBef>
            </a:pPr>
            <a:r>
              <a:t>~30 million firms total</a:t>
            </a:r>
          </a:p>
          <a:p>
            <a:pPr lvl="1">
              <a:spcBef>
                <a:spcPts val="2400"/>
              </a:spcBef>
            </a:pPr>
            <a:r>
              <a:t>~6 million firms with employees</a:t>
            </a:r>
          </a:p>
          <a:p>
            <a:pPr lvl="1">
              <a:spcBef>
                <a:spcPts val="2400"/>
              </a:spcBef>
            </a:pPr>
            <a:r>
              <a:t>~100K firms enter, exit each month</a:t>
            </a:r>
          </a:p>
          <a:p>
            <a:pPr/>
            <a:r>
              <a:t>~120 million employees</a:t>
            </a:r>
          </a:p>
          <a:p>
            <a:pPr lvl="1">
              <a:spcBef>
                <a:spcPts val="2400"/>
              </a:spcBef>
            </a:pPr>
            <a:r>
              <a:t>~10 million in flux each month</a:t>
            </a:r>
          </a:p>
          <a:p>
            <a:pPr>
              <a:spcBef>
                <a:spcPts val="2400"/>
              </a:spcBef>
            </a:pPr>
            <a:r>
              <a:t>DSGE models used by Fed: 1 firm!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900"/>
                                        <p:tgtEl>
                                          <p:spTgt spid="15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0" dur="900"/>
                                        <p:tgtEl>
                                          <p:spTgt spid="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5" dur="900"/>
                                        <p:tgtEl>
                                          <p:spTgt spid="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0" dur="900"/>
                                        <p:tgtEl>
                                          <p:spTgt spid="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5" dur="900"/>
                                        <p:tgtEl>
                                          <p:spTgt spid="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0" dur="900"/>
                                        <p:tgtEl>
                                          <p:spTgt spid="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5" dur="900"/>
                                        <p:tgtEl>
                                          <p:spTgt spid="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40" dur="900"/>
                                        <p:tgtEl>
                                          <p:spTgt spid="1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53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Gradient">
  <a:themeElements>
    <a:clrScheme name="Gradient">
      <a:dk1>
        <a:srgbClr val="FF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/>
            </a:gs>
            <a:gs pos="100000">
              <a:schemeClr val="accent1">
                <a:hueOff val="321133"/>
                <a:satOff val="-12043"/>
                <a:lumOff val="-7113"/>
              </a:schemeClr>
            </a:gs>
          </a:gsLst>
          <a:lin ang="5400000" scaled="0"/>
        </a:gradFill>
        <a:ln w="12700" cap="flat">
          <a:noFill/>
          <a:miter lim="400000"/>
        </a:ln>
        <a:effectLst>
          <a:outerShdw sx="100000" sy="100000" kx="0" ky="0" algn="b" rotWithShape="0" blurRad="76200" dist="0" dir="1890000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23998" dir="270000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Gradient">
  <a:themeElements>
    <a:clrScheme name="Gradient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/>
            </a:gs>
            <a:gs pos="100000">
              <a:schemeClr val="accent1">
                <a:hueOff val="321133"/>
                <a:satOff val="-12043"/>
                <a:lumOff val="-7113"/>
              </a:schemeClr>
            </a:gs>
          </a:gsLst>
          <a:lin ang="5400000" scaled="0"/>
        </a:gradFill>
        <a:ln w="12700" cap="flat">
          <a:noFill/>
          <a:miter lim="400000"/>
        </a:ln>
        <a:effectLst>
          <a:outerShdw sx="100000" sy="100000" kx="0" ky="0" algn="b" rotWithShape="0" blurRad="76200" dist="0" dir="1890000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23998" dir="270000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