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68" r:id="rId3"/>
    <p:sldId id="257" r:id="rId4"/>
    <p:sldId id="266" r:id="rId5"/>
    <p:sldId id="273" r:id="rId6"/>
    <p:sldId id="258" r:id="rId7"/>
    <p:sldId id="264" r:id="rId8"/>
    <p:sldId id="276" r:id="rId9"/>
    <p:sldId id="279" r:id="rId10"/>
    <p:sldId id="263" r:id="rId11"/>
    <p:sldId id="261" r:id="rId12"/>
    <p:sldId id="267" r:id="rId13"/>
    <p:sldId id="262" r:id="rId14"/>
    <p:sldId id="277" r:id="rId15"/>
    <p:sldId id="274" r:id="rId16"/>
    <p:sldId id="278"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31" autoAdjust="0"/>
    <p:restoredTop sz="94660"/>
  </p:normalViewPr>
  <p:slideViewPr>
    <p:cSldViewPr>
      <p:cViewPr>
        <p:scale>
          <a:sx n="59" d="100"/>
          <a:sy n="59" d="100"/>
        </p:scale>
        <p:origin x="-456" y="2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2229E5-2408-4B61-87C8-18EC6EE100CC}" type="datetimeFigureOut">
              <a:rPr lang="en-US" smtClean="0"/>
              <a:t>5/24/2016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2D1816-3230-4866-B8FE-7DD25652B285}" type="slidenum">
              <a:rPr lang="en-US" smtClean="0"/>
              <a:t>‹#›</a:t>
            </a:fld>
            <a:endParaRPr lang="en-US"/>
          </a:p>
        </p:txBody>
      </p:sp>
    </p:spTree>
    <p:extLst>
      <p:ext uri="{BB962C8B-B14F-4D97-AF65-F5344CB8AC3E}">
        <p14:creationId xmlns:p14="http://schemas.microsoft.com/office/powerpoint/2010/main" val="34137272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smtClean="0"/>
              <a:t>Mexico city is a </a:t>
            </a:r>
            <a:r>
              <a:rPr lang="en-US" dirty="0" err="1" smtClean="0"/>
              <a:t>intresting</a:t>
            </a:r>
            <a:r>
              <a:rPr lang="en-US" dirty="0" smtClean="0"/>
              <a:t> place to study the potential of </a:t>
            </a:r>
            <a:r>
              <a:rPr lang="en-US" dirty="0" err="1" smtClean="0"/>
              <a:t>telecoupling</a:t>
            </a:r>
            <a:r>
              <a:rPr lang="en-US" baseline="0" dirty="0" smtClean="0"/>
              <a:t> and regime shifts, because it has gone such extensive alteration</a:t>
            </a:r>
          </a:p>
          <a:p>
            <a:endParaRPr lang="en-US" baseline="0" dirty="0" smtClean="0"/>
          </a:p>
          <a:p>
            <a:endParaRPr lang="en-US" dirty="0" smtClean="0"/>
          </a:p>
          <a:p>
            <a:r>
              <a:rPr lang="en-US" dirty="0" smtClean="0"/>
              <a:t>20 million people live here, 2 million exposed to flooding annually in this 7,000 kn2 basin. The filling in,</a:t>
            </a:r>
            <a:r>
              <a:rPr lang="en-US" baseline="0" dirty="0" smtClean="0"/>
              <a:t> engineering, damning, can canal building required to drain and fill these lakes is </a:t>
            </a:r>
            <a:r>
              <a:rPr lang="en-US" baseline="0" dirty="0" err="1" smtClean="0"/>
              <a:t>enourmous</a:t>
            </a:r>
            <a:r>
              <a:rPr lang="en-US" baseline="0" dirty="0" smtClean="0"/>
              <a:t>. Mexico has both too much and too little water. In this closed system, the water that used to fill lakes now how to be pumped out. In addition, pumping of ground water on this soft lacustrine soil causes subsidence, in this area of lake </a:t>
            </a:r>
            <a:r>
              <a:rPr lang="en-US" baseline="0" dirty="0" err="1" smtClean="0"/>
              <a:t>texcoco</a:t>
            </a:r>
            <a:r>
              <a:rPr lang="en-US" baseline="0" dirty="0" smtClean="0"/>
              <a:t> (the lowest part of the city, the end of the watershed), where I hope to do a case study, that is up to</a:t>
            </a:r>
            <a:r>
              <a:rPr lang="en-US" dirty="0" smtClean="0"/>
              <a:t> 13-20 cm per year. This exacerbates the locations flood risk, which is now the lowest point of the city. Lake </a:t>
            </a:r>
            <a:r>
              <a:rPr lang="en-US" dirty="0" err="1" smtClean="0"/>
              <a:t>texcoco</a:t>
            </a:r>
            <a:r>
              <a:rPr lang="en-US" dirty="0" smtClean="0"/>
              <a:t> has</a:t>
            </a:r>
            <a:r>
              <a:rPr lang="en-US" baseline="0" dirty="0" smtClean="0"/>
              <a:t> also been partly restored as a wetland, though that project is now competing with the construction of a possible new airport. We also know that in addition to these endogenous dynamics, there are exogenous factors driving the system. </a:t>
            </a:r>
            <a:r>
              <a:rPr lang="en-US" baseline="0" dirty="0" err="1" smtClean="0"/>
              <a:t>Dyncamic</a:t>
            </a:r>
            <a:r>
              <a:rPr lang="en-US" baseline="0" dirty="0" smtClean="0"/>
              <a:t> of climate change and urbanization are changing precipitation patterns- driving new rate of water into this already vulnerable system.</a:t>
            </a:r>
            <a:endParaRPr lang="en-US" dirty="0"/>
          </a:p>
        </p:txBody>
      </p:sp>
      <p:sp>
        <p:nvSpPr>
          <p:cNvPr id="4" name="Slide Number Placeholder 3"/>
          <p:cNvSpPr>
            <a:spLocks noGrp="1"/>
          </p:cNvSpPr>
          <p:nvPr>
            <p:ph type="sldNum" sz="quarter" idx="10"/>
          </p:nvPr>
        </p:nvSpPr>
        <p:spPr/>
        <p:txBody>
          <a:bodyPr/>
          <a:lstStyle/>
          <a:p>
            <a:fld id="{AC4C8515-6944-4690-9F01-2B1A8EAC575A}" type="slidenum">
              <a:rPr lang="en-US" smtClean="0"/>
              <a:t>10</a:t>
            </a:fld>
            <a:endParaRPr lang="en-US"/>
          </a:p>
        </p:txBody>
      </p:sp>
    </p:spTree>
    <p:extLst>
      <p:ext uri="{BB962C8B-B14F-4D97-AF65-F5344CB8AC3E}">
        <p14:creationId xmlns:p14="http://schemas.microsoft.com/office/powerpoint/2010/main" val="20068699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5BC0CA-0116-4742-BE56-43FFDC06BDC6}" type="datetimeFigureOut">
              <a:rPr lang="en-US" smtClean="0"/>
              <a:t>5/24/2016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DC1F14-2FEB-41CC-8F11-7B04690749D8}" type="slidenum">
              <a:rPr lang="en-US" smtClean="0"/>
              <a:t>‹#›</a:t>
            </a:fld>
            <a:endParaRPr lang="en-US"/>
          </a:p>
        </p:txBody>
      </p:sp>
    </p:spTree>
    <p:extLst>
      <p:ext uri="{BB962C8B-B14F-4D97-AF65-F5344CB8AC3E}">
        <p14:creationId xmlns:p14="http://schemas.microsoft.com/office/powerpoint/2010/main" val="20354388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5BC0CA-0116-4742-BE56-43FFDC06BDC6}" type="datetimeFigureOut">
              <a:rPr lang="en-US" smtClean="0"/>
              <a:t>5/24/2016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DC1F14-2FEB-41CC-8F11-7B04690749D8}" type="slidenum">
              <a:rPr lang="en-US" smtClean="0"/>
              <a:t>‹#›</a:t>
            </a:fld>
            <a:endParaRPr lang="en-US"/>
          </a:p>
        </p:txBody>
      </p:sp>
    </p:spTree>
    <p:extLst>
      <p:ext uri="{BB962C8B-B14F-4D97-AF65-F5344CB8AC3E}">
        <p14:creationId xmlns:p14="http://schemas.microsoft.com/office/powerpoint/2010/main" val="9698027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5BC0CA-0116-4742-BE56-43FFDC06BDC6}" type="datetimeFigureOut">
              <a:rPr lang="en-US" smtClean="0"/>
              <a:t>5/24/2016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DC1F14-2FEB-41CC-8F11-7B04690749D8}" type="slidenum">
              <a:rPr lang="en-US" smtClean="0"/>
              <a:t>‹#›</a:t>
            </a:fld>
            <a:endParaRPr lang="en-US"/>
          </a:p>
        </p:txBody>
      </p:sp>
    </p:spTree>
    <p:extLst>
      <p:ext uri="{BB962C8B-B14F-4D97-AF65-F5344CB8AC3E}">
        <p14:creationId xmlns:p14="http://schemas.microsoft.com/office/powerpoint/2010/main" val="1099169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5BC0CA-0116-4742-BE56-43FFDC06BDC6}" type="datetimeFigureOut">
              <a:rPr lang="en-US" smtClean="0"/>
              <a:t>5/24/2016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DC1F14-2FEB-41CC-8F11-7B04690749D8}" type="slidenum">
              <a:rPr lang="en-US" smtClean="0"/>
              <a:t>‹#›</a:t>
            </a:fld>
            <a:endParaRPr lang="en-US"/>
          </a:p>
        </p:txBody>
      </p:sp>
    </p:spTree>
    <p:extLst>
      <p:ext uri="{BB962C8B-B14F-4D97-AF65-F5344CB8AC3E}">
        <p14:creationId xmlns:p14="http://schemas.microsoft.com/office/powerpoint/2010/main" val="646097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5BC0CA-0116-4742-BE56-43FFDC06BDC6}" type="datetimeFigureOut">
              <a:rPr lang="en-US" smtClean="0"/>
              <a:t>5/24/2016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DC1F14-2FEB-41CC-8F11-7B04690749D8}" type="slidenum">
              <a:rPr lang="en-US" smtClean="0"/>
              <a:t>‹#›</a:t>
            </a:fld>
            <a:endParaRPr lang="en-US"/>
          </a:p>
        </p:txBody>
      </p:sp>
    </p:spTree>
    <p:extLst>
      <p:ext uri="{BB962C8B-B14F-4D97-AF65-F5344CB8AC3E}">
        <p14:creationId xmlns:p14="http://schemas.microsoft.com/office/powerpoint/2010/main" val="2590639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5BC0CA-0116-4742-BE56-43FFDC06BDC6}" type="datetimeFigureOut">
              <a:rPr lang="en-US" smtClean="0"/>
              <a:t>5/24/2016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DC1F14-2FEB-41CC-8F11-7B04690749D8}" type="slidenum">
              <a:rPr lang="en-US" smtClean="0"/>
              <a:t>‹#›</a:t>
            </a:fld>
            <a:endParaRPr lang="en-US"/>
          </a:p>
        </p:txBody>
      </p:sp>
    </p:spTree>
    <p:extLst>
      <p:ext uri="{BB962C8B-B14F-4D97-AF65-F5344CB8AC3E}">
        <p14:creationId xmlns:p14="http://schemas.microsoft.com/office/powerpoint/2010/main" val="20505230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5BC0CA-0116-4742-BE56-43FFDC06BDC6}" type="datetimeFigureOut">
              <a:rPr lang="en-US" smtClean="0"/>
              <a:t>5/24/2016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0DC1F14-2FEB-41CC-8F11-7B04690749D8}" type="slidenum">
              <a:rPr lang="en-US" smtClean="0"/>
              <a:t>‹#›</a:t>
            </a:fld>
            <a:endParaRPr lang="en-US"/>
          </a:p>
        </p:txBody>
      </p:sp>
    </p:spTree>
    <p:extLst>
      <p:ext uri="{BB962C8B-B14F-4D97-AF65-F5344CB8AC3E}">
        <p14:creationId xmlns:p14="http://schemas.microsoft.com/office/powerpoint/2010/main" val="20922402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5BC0CA-0116-4742-BE56-43FFDC06BDC6}" type="datetimeFigureOut">
              <a:rPr lang="en-US" smtClean="0"/>
              <a:t>5/24/2016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DC1F14-2FEB-41CC-8F11-7B04690749D8}" type="slidenum">
              <a:rPr lang="en-US" smtClean="0"/>
              <a:t>‹#›</a:t>
            </a:fld>
            <a:endParaRPr lang="en-US"/>
          </a:p>
        </p:txBody>
      </p:sp>
    </p:spTree>
    <p:extLst>
      <p:ext uri="{BB962C8B-B14F-4D97-AF65-F5344CB8AC3E}">
        <p14:creationId xmlns:p14="http://schemas.microsoft.com/office/powerpoint/2010/main" val="8740690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5BC0CA-0116-4742-BE56-43FFDC06BDC6}" type="datetimeFigureOut">
              <a:rPr lang="en-US" smtClean="0"/>
              <a:t>5/24/2016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0DC1F14-2FEB-41CC-8F11-7B04690749D8}" type="slidenum">
              <a:rPr lang="en-US" smtClean="0"/>
              <a:t>‹#›</a:t>
            </a:fld>
            <a:endParaRPr lang="en-US"/>
          </a:p>
        </p:txBody>
      </p:sp>
    </p:spTree>
    <p:extLst>
      <p:ext uri="{BB962C8B-B14F-4D97-AF65-F5344CB8AC3E}">
        <p14:creationId xmlns:p14="http://schemas.microsoft.com/office/powerpoint/2010/main" val="28921200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5BC0CA-0116-4742-BE56-43FFDC06BDC6}" type="datetimeFigureOut">
              <a:rPr lang="en-US" smtClean="0"/>
              <a:t>5/24/2016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DC1F14-2FEB-41CC-8F11-7B04690749D8}" type="slidenum">
              <a:rPr lang="en-US" smtClean="0"/>
              <a:t>‹#›</a:t>
            </a:fld>
            <a:endParaRPr lang="en-US"/>
          </a:p>
        </p:txBody>
      </p:sp>
    </p:spTree>
    <p:extLst>
      <p:ext uri="{BB962C8B-B14F-4D97-AF65-F5344CB8AC3E}">
        <p14:creationId xmlns:p14="http://schemas.microsoft.com/office/powerpoint/2010/main" val="659115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5BC0CA-0116-4742-BE56-43FFDC06BDC6}" type="datetimeFigureOut">
              <a:rPr lang="en-US" smtClean="0"/>
              <a:t>5/24/2016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DC1F14-2FEB-41CC-8F11-7B04690749D8}" type="slidenum">
              <a:rPr lang="en-US" smtClean="0"/>
              <a:t>‹#›</a:t>
            </a:fld>
            <a:endParaRPr lang="en-US"/>
          </a:p>
        </p:txBody>
      </p:sp>
    </p:spTree>
    <p:extLst>
      <p:ext uri="{BB962C8B-B14F-4D97-AF65-F5344CB8AC3E}">
        <p14:creationId xmlns:p14="http://schemas.microsoft.com/office/powerpoint/2010/main" val="3619106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5BC0CA-0116-4742-BE56-43FFDC06BDC6}" type="datetimeFigureOut">
              <a:rPr lang="en-US" smtClean="0"/>
              <a:t>5/24/2016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DC1F14-2FEB-41CC-8F11-7B04690749D8}" type="slidenum">
              <a:rPr lang="en-US" smtClean="0"/>
              <a:t>‹#›</a:t>
            </a:fld>
            <a:endParaRPr lang="en-US"/>
          </a:p>
        </p:txBody>
      </p:sp>
    </p:spTree>
    <p:extLst>
      <p:ext uri="{BB962C8B-B14F-4D97-AF65-F5344CB8AC3E}">
        <p14:creationId xmlns:p14="http://schemas.microsoft.com/office/powerpoint/2010/main" val="28215496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4.jpeg"/><Relationship Id="rId5" Type="http://schemas.openxmlformats.org/officeDocument/2006/relationships/image" Target="../media/image13.jpg"/><Relationship Id="rId4" Type="http://schemas.openxmlformats.org/officeDocument/2006/relationships/image" Target="../media/image12.jpg"/></Relationships>
</file>

<file path=ppt/slides/_rels/slide11.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complexity.asu.edu/CBIEWinterSchool2017." TargetMode="External"/><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latin typeface="Times New Roman" panose="02020603050405020304" pitchFamily="18" charset="0"/>
                <a:cs typeface="Times New Roman" panose="02020603050405020304" pitchFamily="18" charset="0"/>
              </a:rPr>
              <a:t>How can social science methods be scaled to the global </a:t>
            </a:r>
            <a:r>
              <a:rPr lang="en-GB" dirty="0" smtClean="0">
                <a:latin typeface="Times New Roman" panose="02020603050405020304" pitchFamily="18" charset="0"/>
                <a:cs typeface="Times New Roman" panose="02020603050405020304" pitchFamily="18" charset="0"/>
              </a:rPr>
              <a:t>level?</a:t>
            </a:r>
            <a:endParaRPr lang="en-US"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p:txBody>
          <a:bodyPr/>
          <a:lstStyle/>
          <a:p>
            <a:r>
              <a:rPr lang="en-US" dirty="0" smtClean="0">
                <a:solidFill>
                  <a:schemeClr val="tx1"/>
                </a:solidFill>
                <a:latin typeface="Times New Roman" panose="02020603050405020304" pitchFamily="18" charset="0"/>
                <a:cs typeface="Times New Roman" panose="02020603050405020304" pitchFamily="18" charset="0"/>
              </a:rPr>
              <a:t>Marco Janssen</a:t>
            </a:r>
          </a:p>
          <a:p>
            <a:r>
              <a:rPr lang="en-US" dirty="0" smtClean="0">
                <a:solidFill>
                  <a:schemeClr val="tx1"/>
                </a:solidFill>
                <a:latin typeface="Times New Roman" panose="02020603050405020304" pitchFamily="18" charset="0"/>
                <a:cs typeface="Times New Roman" panose="02020603050405020304" pitchFamily="18" charset="0"/>
              </a:rPr>
              <a:t>School of Sustainability</a:t>
            </a:r>
          </a:p>
          <a:p>
            <a:r>
              <a:rPr lang="en-US" dirty="0" smtClean="0">
                <a:solidFill>
                  <a:schemeClr val="tx1"/>
                </a:solidFill>
                <a:latin typeface="Times New Roman" panose="02020603050405020304" pitchFamily="18" charset="0"/>
                <a:cs typeface="Times New Roman" panose="02020603050405020304" pitchFamily="18" charset="0"/>
              </a:rPr>
              <a:t>Arizona State University</a:t>
            </a:r>
            <a:endParaRPr 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561291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57250"/>
            <a:ext cx="3974523" cy="51435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954" y="857250"/>
            <a:ext cx="3974523" cy="5143500"/>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6637" y="-62279"/>
            <a:ext cx="5395614" cy="6982558"/>
          </a:xfrm>
          <a:prstGeom prst="rect">
            <a:avLst/>
          </a:prstGeom>
        </p:spPr>
      </p:pic>
      <p:sp>
        <p:nvSpPr>
          <p:cNvPr id="7" name="Rectangle 6"/>
          <p:cNvSpPr/>
          <p:nvPr/>
        </p:nvSpPr>
        <p:spPr>
          <a:xfrm>
            <a:off x="-90967" y="857250"/>
            <a:ext cx="4091467" cy="1315745"/>
          </a:xfrm>
          <a:prstGeom prst="rect">
            <a:avLst/>
          </a:prstGeom>
          <a:noFill/>
        </p:spPr>
        <p:txBody>
          <a:bodyPr wrap="square" lIns="68580" tIns="34290" rIns="68580" bIns="34290">
            <a:spAutoFit/>
          </a:bodyPr>
          <a:lstStyle/>
          <a:p>
            <a:pPr algn="ctr"/>
            <a:r>
              <a:rPr lang="en-US" sz="4050" b="1" spc="38" dirty="0">
                <a:ln w="9525" cmpd="sng">
                  <a:solidFill>
                    <a:schemeClr val="accent1"/>
                  </a:solidFill>
                  <a:prstDash val="solid"/>
                </a:ln>
                <a:solidFill>
                  <a:srgbClr val="70AD47">
                    <a:tint val="1000"/>
                  </a:srgbClr>
                </a:solidFill>
                <a:effectLst>
                  <a:glow rad="38100">
                    <a:schemeClr val="accent1">
                      <a:alpha val="40000"/>
                    </a:schemeClr>
                  </a:glow>
                </a:effectLst>
              </a:rPr>
              <a:t>The Basin of Mexico</a:t>
            </a:r>
          </a:p>
        </p:txBody>
      </p:sp>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57216" y="550269"/>
            <a:ext cx="3519683" cy="5450481"/>
          </a:xfrm>
          <a:prstGeom prst="rect">
            <a:avLst/>
          </a:prstGeom>
          <a:ln w="28575">
            <a:solidFill>
              <a:srgbClr val="FFC000"/>
            </a:solidFill>
          </a:ln>
        </p:spPr>
      </p:pic>
      <p:sp>
        <p:nvSpPr>
          <p:cNvPr id="3" name="Rectangle 2"/>
          <p:cNvSpPr/>
          <p:nvPr/>
        </p:nvSpPr>
        <p:spPr>
          <a:xfrm>
            <a:off x="640644" y="2980944"/>
            <a:ext cx="1627068" cy="1852078"/>
          </a:xfrm>
          <a:prstGeom prst="rect">
            <a:avLst/>
          </a:prstGeom>
          <a:noFill/>
          <a:ln>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p:nvCxnSpPr>
        <p:spPr>
          <a:xfrm flipV="1">
            <a:off x="2267712" y="550269"/>
            <a:ext cx="3089504" cy="2430675"/>
          </a:xfrm>
          <a:prstGeom prst="line">
            <a:avLst/>
          </a:prstGeom>
          <a:ln>
            <a:solidFill>
              <a:srgbClr val="FFC00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2267712" y="4908205"/>
            <a:ext cx="3170340" cy="1092545"/>
          </a:xfrm>
          <a:prstGeom prst="line">
            <a:avLst/>
          </a:prstGeom>
          <a:ln>
            <a:solidFill>
              <a:srgbClr val="FFC000"/>
            </a:solidFill>
          </a:ln>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5181600" y="6282270"/>
            <a:ext cx="3503780" cy="369332"/>
          </a:xfrm>
          <a:prstGeom prst="rect">
            <a:avLst/>
          </a:prstGeom>
          <a:noFill/>
        </p:spPr>
        <p:txBody>
          <a:bodyPr wrap="none" rtlCol="0">
            <a:spAutoFit/>
          </a:bodyPr>
          <a:lstStyle/>
          <a:p>
            <a:r>
              <a:rPr lang="en-US" dirty="0" smtClean="0"/>
              <a:t>CNH-NSF project led by Hallie Eakin</a:t>
            </a:r>
            <a:endParaRPr lang="en-US" dirty="0"/>
          </a:p>
        </p:txBody>
      </p:sp>
      <p:sp>
        <p:nvSpPr>
          <p:cNvPr id="11" name="TextBox 10"/>
          <p:cNvSpPr txBox="1"/>
          <p:nvPr/>
        </p:nvSpPr>
        <p:spPr>
          <a:xfrm>
            <a:off x="2971800" y="1143000"/>
            <a:ext cx="6040693" cy="3693319"/>
          </a:xfrm>
          <a:prstGeom prst="rect">
            <a:avLst/>
          </a:prstGeom>
          <a:solidFill>
            <a:schemeClr val="bg1"/>
          </a:solidFill>
        </p:spPr>
        <p:txBody>
          <a:bodyPr wrap="none" rtlCol="0">
            <a:spAutoFit/>
          </a:bodyPr>
          <a:lstStyle/>
          <a:p>
            <a:r>
              <a:rPr lang="en-US" dirty="0" smtClean="0"/>
              <a:t>Water and Mexico city are co-evolving for</a:t>
            </a:r>
          </a:p>
          <a:p>
            <a:r>
              <a:rPr lang="en-US" dirty="0"/>
              <a:t>m</a:t>
            </a:r>
            <a:r>
              <a:rPr lang="en-US" dirty="0" smtClean="0"/>
              <a:t>ore than 500 years. Population copes with</a:t>
            </a:r>
          </a:p>
          <a:p>
            <a:r>
              <a:rPr lang="en-US" dirty="0"/>
              <a:t>f</a:t>
            </a:r>
            <a:r>
              <a:rPr lang="en-US" dirty="0" smtClean="0"/>
              <a:t>loods &amp;lack of clean fresh water. </a:t>
            </a:r>
          </a:p>
          <a:p>
            <a:endParaRPr lang="en-US" dirty="0" smtClean="0"/>
          </a:p>
          <a:p>
            <a:r>
              <a:rPr lang="en-US" dirty="0" smtClean="0"/>
              <a:t>Inequality of impacts &amp; shortage of funding.</a:t>
            </a:r>
          </a:p>
          <a:p>
            <a:endParaRPr lang="en-US" dirty="0" smtClean="0"/>
          </a:p>
          <a:p>
            <a:r>
              <a:rPr lang="en-US" dirty="0" smtClean="0"/>
              <a:t>How will climate change impact the growing city?</a:t>
            </a:r>
          </a:p>
          <a:p>
            <a:endParaRPr lang="en-US" dirty="0"/>
          </a:p>
          <a:p>
            <a:r>
              <a:rPr lang="en-US" dirty="0" smtClean="0"/>
              <a:t>Development of integrated model to use with stakeholders.</a:t>
            </a:r>
          </a:p>
          <a:p>
            <a:endParaRPr lang="en-US" dirty="0" smtClean="0"/>
          </a:p>
          <a:p>
            <a:r>
              <a:rPr lang="en-US" dirty="0" smtClean="0"/>
              <a:t>Models of streamflow, subsidence,  groundwater,</a:t>
            </a:r>
          </a:p>
          <a:p>
            <a:r>
              <a:rPr lang="en-US" dirty="0"/>
              <a:t>l</a:t>
            </a:r>
            <a:r>
              <a:rPr lang="en-US" dirty="0" smtClean="0"/>
              <a:t>ocal climate, water infrastructure, and ABM of neighborhoods</a:t>
            </a:r>
          </a:p>
          <a:p>
            <a:r>
              <a:rPr lang="en-US" dirty="0" smtClean="0"/>
              <a:t>Interacting with water authorities.</a:t>
            </a:r>
            <a:endParaRPr lang="en-US" dirty="0"/>
          </a:p>
        </p:txBody>
      </p:sp>
    </p:spTree>
    <p:extLst>
      <p:ext uri="{BB962C8B-B14F-4D97-AF65-F5344CB8AC3E}">
        <p14:creationId xmlns:p14="http://schemas.microsoft.com/office/powerpoint/2010/main" val="4146731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nodeType="clickEffect">
                                  <p:stCondLst>
                                    <p:cond delay="0"/>
                                  </p:stCondLst>
                                  <p:childTnLst>
                                    <p:animEffect transition="out" filter="fade">
                                      <p:cBhvr>
                                        <p:cTn id="17" dur="500"/>
                                        <p:tgtEl>
                                          <p:spTgt spid="4"/>
                                        </p:tgtEl>
                                      </p:cBhvr>
                                    </p:animEffect>
                                    <p:set>
                                      <p:cBhvr>
                                        <p:cTn id="18" dur="1" fill="hold">
                                          <p:stCondLst>
                                            <p:cond delay="499"/>
                                          </p:stCondLst>
                                        </p:cTn>
                                        <p:tgtEl>
                                          <p:spTgt spid="4"/>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s-CL"/>
          </a:p>
        </p:txBody>
      </p:sp>
      <p:sp>
        <p:nvSpPr>
          <p:cNvPr id="3" name="Subtitle 2"/>
          <p:cNvSpPr>
            <a:spLocks noGrp="1"/>
          </p:cNvSpPr>
          <p:nvPr>
            <p:ph type="subTitle" idx="1"/>
          </p:nvPr>
        </p:nvSpPr>
        <p:spPr/>
        <p:txBody>
          <a:bodyPr/>
          <a:lstStyle/>
          <a:p>
            <a:endParaRPr lang="es-CL"/>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8648" y="1460691"/>
            <a:ext cx="3212021" cy="4282695"/>
          </a:xfrm>
          <a:prstGeom prst="rect">
            <a:avLst/>
          </a:prstGeom>
        </p:spPr>
      </p:pic>
      <p:sp>
        <p:nvSpPr>
          <p:cNvPr id="5" name="TextBox 4"/>
          <p:cNvSpPr txBox="1"/>
          <p:nvPr/>
        </p:nvSpPr>
        <p:spPr>
          <a:xfrm>
            <a:off x="4950669" y="1460690"/>
            <a:ext cx="2792559" cy="1200329"/>
          </a:xfrm>
          <a:prstGeom prst="rect">
            <a:avLst/>
          </a:prstGeom>
          <a:noFill/>
        </p:spPr>
        <p:txBody>
          <a:bodyPr wrap="none" rtlCol="0">
            <a:spAutoFit/>
          </a:bodyPr>
          <a:lstStyle/>
          <a:p>
            <a:r>
              <a:rPr lang="en-US" dirty="0" smtClean="0"/>
              <a:t>Water supply Mexico city</a:t>
            </a:r>
          </a:p>
          <a:p>
            <a:r>
              <a:rPr lang="en-US" dirty="0" smtClean="0"/>
              <a:t>Red dots: not-working wells</a:t>
            </a:r>
          </a:p>
          <a:p>
            <a:r>
              <a:rPr lang="en-US" dirty="0" smtClean="0"/>
              <a:t>Blue tones: working wells</a:t>
            </a:r>
          </a:p>
          <a:p>
            <a:r>
              <a:rPr lang="en-US" dirty="0" smtClean="0"/>
              <a:t>Lines district’s limits</a:t>
            </a:r>
            <a:endParaRPr lang="es-CL" dirty="0"/>
          </a:p>
        </p:txBody>
      </p:sp>
      <p:pic>
        <p:nvPicPr>
          <p:cNvPr id="6" name="Picture 2" descr="http://www.kenclark.com/images/MexicoMa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9858" y="3509963"/>
            <a:ext cx="2194700" cy="3121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0937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err="1" smtClean="0"/>
              <a:t>Drainage</a:t>
            </a:r>
            <a:r>
              <a:rPr lang="es-CL" dirty="0" smtClean="0"/>
              <a:t> </a:t>
            </a:r>
            <a:r>
              <a:rPr lang="es-CL" dirty="0" err="1" smtClean="0"/>
              <a:t>System</a:t>
            </a:r>
            <a:endParaRPr lang="es-CL"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1600200"/>
            <a:ext cx="3499676" cy="4666235"/>
          </a:xfr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8772" r="7957"/>
          <a:stretch/>
        </p:blipFill>
        <p:spPr>
          <a:xfrm>
            <a:off x="4524979" y="1524000"/>
            <a:ext cx="3966790" cy="5181600"/>
          </a:xfrm>
          <a:prstGeom prst="rect">
            <a:avLst/>
          </a:prstGeom>
        </p:spPr>
      </p:pic>
    </p:spTree>
    <p:extLst>
      <p:ext uri="{BB962C8B-B14F-4D97-AF65-F5344CB8AC3E}">
        <p14:creationId xmlns:p14="http://schemas.microsoft.com/office/powerpoint/2010/main" val="4494314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Rectangle 141"/>
          <p:cNvSpPr/>
          <p:nvPr/>
        </p:nvSpPr>
        <p:spPr>
          <a:xfrm>
            <a:off x="81714" y="122425"/>
            <a:ext cx="4182910" cy="3521766"/>
          </a:xfrm>
          <a:prstGeom prst="rect">
            <a:avLst/>
          </a:prstGeom>
          <a:solidFill>
            <a:srgbClr val="65EB45">
              <a:alpha val="1098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b="1" dirty="0" smtClean="0">
                <a:solidFill>
                  <a:schemeClr val="tx1"/>
                </a:solidFill>
                <a:latin typeface="Garamond" panose="02020404030301010803" pitchFamily="18" charset="0"/>
              </a:rPr>
              <a:t>Landscape (Mexico City)</a:t>
            </a:r>
            <a:endParaRPr lang="es-CL" b="1" dirty="0">
              <a:solidFill>
                <a:schemeClr val="tx1"/>
              </a:solidFill>
              <a:latin typeface="Garamond" panose="02020404030301010803" pitchFamily="18" charset="0"/>
            </a:endParaRPr>
          </a:p>
        </p:txBody>
      </p:sp>
      <p:sp>
        <p:nvSpPr>
          <p:cNvPr id="143" name="Rectangle 142"/>
          <p:cNvSpPr/>
          <p:nvPr/>
        </p:nvSpPr>
        <p:spPr>
          <a:xfrm>
            <a:off x="5567195" y="85857"/>
            <a:ext cx="3510637" cy="6628491"/>
          </a:xfrm>
          <a:prstGeom prst="rect">
            <a:avLst/>
          </a:prstGeom>
          <a:solidFill>
            <a:srgbClr val="65EB45">
              <a:alpha val="1098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b="1" dirty="0" smtClean="0">
                <a:solidFill>
                  <a:schemeClr val="tx1"/>
                </a:solidFill>
                <a:latin typeface="Garamond" panose="02020404030301010803" pitchFamily="18" charset="0"/>
              </a:rPr>
              <a:t>Neighborhood</a:t>
            </a:r>
            <a:endParaRPr lang="es-CL" b="1" dirty="0">
              <a:solidFill>
                <a:schemeClr val="tx1"/>
              </a:solidFill>
              <a:latin typeface="Garamond" panose="02020404030301010803" pitchFamily="18" charset="0"/>
            </a:endParaRPr>
          </a:p>
        </p:txBody>
      </p:sp>
      <p:sp>
        <p:nvSpPr>
          <p:cNvPr id="144" name="Rectangle 143"/>
          <p:cNvSpPr/>
          <p:nvPr/>
        </p:nvSpPr>
        <p:spPr>
          <a:xfrm>
            <a:off x="74142" y="3861286"/>
            <a:ext cx="4201297" cy="2889631"/>
          </a:xfrm>
          <a:prstGeom prst="rect">
            <a:avLst/>
          </a:prstGeom>
          <a:solidFill>
            <a:srgbClr val="65EB45">
              <a:alpha val="1098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b="1" dirty="0" smtClean="0">
                <a:solidFill>
                  <a:schemeClr val="tx1"/>
                </a:solidFill>
                <a:latin typeface="Garamond" panose="02020404030301010803" pitchFamily="18" charset="0"/>
              </a:rPr>
              <a:t>Water management authority</a:t>
            </a:r>
            <a:endParaRPr lang="es-CL" b="1" dirty="0">
              <a:solidFill>
                <a:schemeClr val="tx1"/>
              </a:solidFill>
              <a:latin typeface="Garamond" panose="02020404030301010803" pitchFamily="18" charset="0"/>
            </a:endParaRPr>
          </a:p>
        </p:txBody>
      </p:sp>
      <p:sp>
        <p:nvSpPr>
          <p:cNvPr id="129" name="Rectangle 128"/>
          <p:cNvSpPr/>
          <p:nvPr/>
        </p:nvSpPr>
        <p:spPr>
          <a:xfrm>
            <a:off x="5734185" y="3758254"/>
            <a:ext cx="1314666" cy="2253628"/>
          </a:xfrm>
          <a:prstGeom prst="rect">
            <a:avLst/>
          </a:prstGeom>
          <a:ln>
            <a:solidFill>
              <a:schemeClr val="bg1"/>
            </a:solidFill>
          </a:ln>
        </p:spPr>
        <p:style>
          <a:lnRef idx="1">
            <a:schemeClr val="accent5"/>
          </a:lnRef>
          <a:fillRef idx="2">
            <a:schemeClr val="accent5"/>
          </a:fillRef>
          <a:effectRef idx="1">
            <a:schemeClr val="accent5"/>
          </a:effectRef>
          <a:fontRef idx="minor">
            <a:schemeClr val="dk1"/>
          </a:fontRef>
        </p:style>
        <p:txBody>
          <a:bodyPr rtlCol="0" anchor="t"/>
          <a:lstStyle/>
          <a:p>
            <a:pPr algn="ctr"/>
            <a:r>
              <a:rPr lang="en-US" b="1" dirty="0" smtClean="0">
                <a:solidFill>
                  <a:schemeClr val="tx1"/>
                </a:solidFill>
                <a:latin typeface="Garamond" panose="02020404030301010803" pitchFamily="18" charset="0"/>
              </a:rPr>
              <a:t>Actions</a:t>
            </a:r>
            <a:endParaRPr lang="es-CL" b="1" dirty="0">
              <a:solidFill>
                <a:schemeClr val="tx1"/>
              </a:solidFill>
              <a:latin typeface="Garamond" panose="02020404030301010803" pitchFamily="18" charset="0"/>
            </a:endParaRPr>
          </a:p>
        </p:txBody>
      </p:sp>
      <p:sp>
        <p:nvSpPr>
          <p:cNvPr id="115" name="Rectangle 114"/>
          <p:cNvSpPr/>
          <p:nvPr/>
        </p:nvSpPr>
        <p:spPr>
          <a:xfrm>
            <a:off x="264642" y="5313388"/>
            <a:ext cx="3720412" cy="36607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n-US" b="1" dirty="0" smtClean="0">
                <a:solidFill>
                  <a:schemeClr val="tx1"/>
                </a:solidFill>
                <a:latin typeface="Garamond" panose="02020404030301010803" pitchFamily="18" charset="0"/>
              </a:rPr>
              <a:t>Priorities</a:t>
            </a:r>
            <a:endParaRPr lang="es-CL" b="1" baseline="-25000" dirty="0">
              <a:solidFill>
                <a:schemeClr val="tx1"/>
              </a:solidFill>
              <a:latin typeface="Garamond" panose="02020404030301010803" pitchFamily="18" charset="0"/>
              <a:cs typeface="Times New Roman" panose="02020603050405020304" pitchFamily="18" charset="0"/>
            </a:endParaRPr>
          </a:p>
        </p:txBody>
      </p:sp>
      <p:sp>
        <p:nvSpPr>
          <p:cNvPr id="87" name="Rectangle 86"/>
          <p:cNvSpPr/>
          <p:nvPr/>
        </p:nvSpPr>
        <p:spPr>
          <a:xfrm>
            <a:off x="272160" y="4385392"/>
            <a:ext cx="3712894" cy="739343"/>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n-US" b="1" dirty="0" smtClean="0">
                <a:solidFill>
                  <a:schemeClr val="tx1"/>
                </a:solidFill>
                <a:latin typeface="Garamond" panose="02020404030301010803" pitchFamily="18" charset="0"/>
              </a:rPr>
              <a:t>Actions</a:t>
            </a:r>
            <a:endParaRPr lang="es-CL" b="1" dirty="0">
              <a:solidFill>
                <a:schemeClr val="tx1"/>
              </a:solidFill>
              <a:latin typeface="Garamond" panose="02020404030301010803" pitchFamily="18" charset="0"/>
            </a:endParaRPr>
          </a:p>
        </p:txBody>
      </p:sp>
      <p:pic>
        <p:nvPicPr>
          <p:cNvPr id="31" name="Picture 3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76811" y="996794"/>
            <a:ext cx="1553138" cy="2070851"/>
          </a:xfrm>
          <a:prstGeom prst="rect">
            <a:avLst/>
          </a:prstGeom>
        </p:spPr>
      </p:pic>
      <p:sp>
        <p:nvSpPr>
          <p:cNvPr id="7" name="TextBox 6"/>
          <p:cNvSpPr txBox="1"/>
          <p:nvPr/>
        </p:nvSpPr>
        <p:spPr>
          <a:xfrm>
            <a:off x="108057" y="1113751"/>
            <a:ext cx="1404299" cy="307777"/>
          </a:xfrm>
          <a:prstGeom prst="rect">
            <a:avLst/>
          </a:prstGeom>
          <a:noFill/>
        </p:spPr>
        <p:txBody>
          <a:bodyPr wrap="square" rtlCol="0">
            <a:spAutoFit/>
          </a:bodyPr>
          <a:lstStyle/>
          <a:p>
            <a:r>
              <a:rPr lang="en-US" sz="1400" b="1" dirty="0" smtClean="0">
                <a:latin typeface="Garamond" panose="02020404030301010803" pitchFamily="18" charset="0"/>
              </a:rPr>
              <a:t>Environmental</a:t>
            </a:r>
            <a:endParaRPr lang="es-CL" sz="1400" b="1" dirty="0">
              <a:latin typeface="Garamond" panose="02020404030301010803" pitchFamily="18" charset="0"/>
            </a:endParaRPr>
          </a:p>
        </p:txBody>
      </p:sp>
      <p:sp>
        <p:nvSpPr>
          <p:cNvPr id="8" name="TextBox 7"/>
          <p:cNvSpPr txBox="1"/>
          <p:nvPr/>
        </p:nvSpPr>
        <p:spPr>
          <a:xfrm>
            <a:off x="108057" y="2698771"/>
            <a:ext cx="1249680" cy="307777"/>
          </a:xfrm>
          <a:prstGeom prst="rect">
            <a:avLst/>
          </a:prstGeom>
          <a:noFill/>
        </p:spPr>
        <p:txBody>
          <a:bodyPr wrap="square" rtlCol="0">
            <a:spAutoFit/>
          </a:bodyPr>
          <a:lstStyle/>
          <a:p>
            <a:r>
              <a:rPr lang="en-US" sz="1400" b="1" dirty="0" smtClean="0">
                <a:latin typeface="Garamond" panose="02020404030301010803" pitchFamily="18" charset="0"/>
              </a:rPr>
              <a:t>Infrastructure</a:t>
            </a:r>
            <a:endParaRPr lang="es-CL" sz="1400" b="1" dirty="0">
              <a:latin typeface="Garamond" panose="02020404030301010803" pitchFamily="18" charset="0"/>
            </a:endParaRPr>
          </a:p>
        </p:txBody>
      </p:sp>
      <p:sp>
        <p:nvSpPr>
          <p:cNvPr id="9" name="TextBox 8"/>
          <p:cNvSpPr txBox="1"/>
          <p:nvPr/>
        </p:nvSpPr>
        <p:spPr>
          <a:xfrm>
            <a:off x="108057" y="1847354"/>
            <a:ext cx="1081182" cy="307777"/>
          </a:xfrm>
          <a:prstGeom prst="rect">
            <a:avLst/>
          </a:prstGeom>
          <a:noFill/>
        </p:spPr>
        <p:txBody>
          <a:bodyPr wrap="square" rtlCol="0">
            <a:spAutoFit/>
          </a:bodyPr>
          <a:lstStyle/>
          <a:p>
            <a:r>
              <a:rPr lang="en-US" sz="1400" b="1" dirty="0" smtClean="0">
                <a:latin typeface="Garamond" panose="02020404030301010803" pitchFamily="18" charset="0"/>
              </a:rPr>
              <a:t>Geographic</a:t>
            </a:r>
          </a:p>
        </p:txBody>
      </p:sp>
      <p:sp>
        <p:nvSpPr>
          <p:cNvPr id="10" name="Rectangle 9"/>
          <p:cNvSpPr/>
          <p:nvPr/>
        </p:nvSpPr>
        <p:spPr>
          <a:xfrm>
            <a:off x="5986747" y="1664106"/>
            <a:ext cx="885290" cy="1201258"/>
          </a:xfrm>
          <a:prstGeom prst="rec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1" name="Isosceles Triangle 10"/>
          <p:cNvSpPr/>
          <p:nvPr/>
        </p:nvSpPr>
        <p:spPr>
          <a:xfrm>
            <a:off x="5989761" y="902472"/>
            <a:ext cx="874369" cy="741482"/>
          </a:xfrm>
          <a:prstGeom prst="triangle">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4" name="Left Brace 13"/>
          <p:cNvSpPr/>
          <p:nvPr/>
        </p:nvSpPr>
        <p:spPr>
          <a:xfrm>
            <a:off x="3045207" y="1651590"/>
            <a:ext cx="184764" cy="1356904"/>
          </a:xfrm>
          <a:prstGeom prst="leftBrace">
            <a:avLst/>
          </a:prstGeom>
          <a:noFill/>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
        <p:nvSpPr>
          <p:cNvPr id="15" name="TextBox 14"/>
          <p:cNvSpPr txBox="1"/>
          <p:nvPr/>
        </p:nvSpPr>
        <p:spPr>
          <a:xfrm>
            <a:off x="4618219" y="1370300"/>
            <a:ext cx="766798" cy="738664"/>
          </a:xfrm>
          <a:prstGeom prst="rect">
            <a:avLst/>
          </a:prstGeom>
          <a:noFill/>
        </p:spPr>
        <p:txBody>
          <a:bodyPr wrap="square" rtlCol="0">
            <a:spAutoFit/>
          </a:bodyPr>
          <a:lstStyle/>
          <a:p>
            <a:r>
              <a:rPr lang="en-US" sz="1400" b="1" dirty="0" smtClean="0">
                <a:latin typeface="Garamond" panose="02020404030301010803" pitchFamily="18" charset="0"/>
              </a:rPr>
              <a:t>Hazard</a:t>
            </a:r>
          </a:p>
          <a:p>
            <a:r>
              <a:rPr lang="en-US" sz="1400" b="1" dirty="0" smtClean="0">
                <a:latin typeface="Garamond" panose="02020404030301010803" pitchFamily="18" charset="0"/>
              </a:rPr>
              <a:t>(no water)</a:t>
            </a:r>
            <a:endParaRPr lang="es-CL" sz="1400" b="1" dirty="0">
              <a:latin typeface="Garamond" panose="02020404030301010803" pitchFamily="18" charset="0"/>
            </a:endParaRPr>
          </a:p>
        </p:txBody>
      </p:sp>
      <p:sp>
        <p:nvSpPr>
          <p:cNvPr id="25" name="TextBox 24"/>
          <p:cNvSpPr txBox="1"/>
          <p:nvPr/>
        </p:nvSpPr>
        <p:spPr>
          <a:xfrm>
            <a:off x="6045069" y="452295"/>
            <a:ext cx="1020792" cy="369332"/>
          </a:xfrm>
          <a:prstGeom prst="rect">
            <a:avLst/>
          </a:prstGeom>
          <a:noFill/>
        </p:spPr>
        <p:txBody>
          <a:bodyPr wrap="none" rtlCol="0">
            <a:spAutoFit/>
          </a:bodyPr>
          <a:lstStyle/>
          <a:p>
            <a:r>
              <a:rPr lang="en-US" b="1" dirty="0" smtClean="0">
                <a:latin typeface="Garamond" panose="02020404030301010803" pitchFamily="18" charset="0"/>
              </a:rPr>
              <a:t>Damage</a:t>
            </a:r>
          </a:p>
        </p:txBody>
      </p:sp>
      <p:sp>
        <p:nvSpPr>
          <p:cNvPr id="26" name="Rectangle 25"/>
          <p:cNvSpPr/>
          <p:nvPr/>
        </p:nvSpPr>
        <p:spPr>
          <a:xfrm>
            <a:off x="6281613" y="2110799"/>
            <a:ext cx="341686" cy="754564"/>
          </a:xfrm>
          <a:prstGeom prst="rect">
            <a:avLst/>
          </a:prstGeom>
          <a:solidFill>
            <a:schemeClr val="accent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37" name="TextBox 36"/>
          <p:cNvSpPr txBox="1"/>
          <p:nvPr/>
        </p:nvSpPr>
        <p:spPr>
          <a:xfrm>
            <a:off x="5851223" y="4130132"/>
            <a:ext cx="973478" cy="338554"/>
          </a:xfrm>
          <a:prstGeom prst="rect">
            <a:avLst/>
          </a:prstGeom>
          <a:noFill/>
          <a:ln>
            <a:solidFill>
              <a:schemeClr val="tx1"/>
            </a:solidFill>
          </a:ln>
        </p:spPr>
        <p:txBody>
          <a:bodyPr wrap="square" rtlCol="0">
            <a:spAutoFit/>
          </a:bodyPr>
          <a:lstStyle/>
          <a:p>
            <a:pPr algn="ctr"/>
            <a:r>
              <a:rPr lang="en-US" sz="1600" b="1" dirty="0" smtClean="0">
                <a:latin typeface="Garamond" panose="02020404030301010803" pitchFamily="18" charset="0"/>
              </a:rPr>
              <a:t>Adapt</a:t>
            </a:r>
            <a:endParaRPr lang="es-CL" sz="1600" b="1" dirty="0">
              <a:latin typeface="Garamond" panose="02020404030301010803" pitchFamily="18" charset="0"/>
            </a:endParaRPr>
          </a:p>
        </p:txBody>
      </p:sp>
      <p:cxnSp>
        <p:nvCxnSpPr>
          <p:cNvPr id="42" name="Straight Arrow Connector 41"/>
          <p:cNvCxnSpPr/>
          <p:nvPr/>
        </p:nvCxnSpPr>
        <p:spPr>
          <a:xfrm flipV="1">
            <a:off x="6940950" y="4639994"/>
            <a:ext cx="1043756" cy="1219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429185" y="523674"/>
            <a:ext cx="1618648" cy="369332"/>
          </a:xfrm>
          <a:prstGeom prst="rect">
            <a:avLst/>
          </a:prstGeom>
          <a:noFill/>
        </p:spPr>
        <p:txBody>
          <a:bodyPr wrap="none" rtlCol="0">
            <a:spAutoFit/>
          </a:bodyPr>
          <a:lstStyle/>
          <a:p>
            <a:r>
              <a:rPr lang="en-US" b="1" dirty="0" smtClean="0">
                <a:latin typeface="Garamond" panose="02020404030301010803" pitchFamily="18" charset="0"/>
              </a:rPr>
              <a:t>Factors of risk</a:t>
            </a:r>
            <a:endParaRPr lang="es-CL" b="1" dirty="0">
              <a:latin typeface="Garamond" panose="02020404030301010803" pitchFamily="18" charset="0"/>
            </a:endParaRPr>
          </a:p>
        </p:txBody>
      </p:sp>
      <p:cxnSp>
        <p:nvCxnSpPr>
          <p:cNvPr id="43" name="Straight Arrow Connector 42"/>
          <p:cNvCxnSpPr/>
          <p:nvPr/>
        </p:nvCxnSpPr>
        <p:spPr>
          <a:xfrm flipV="1">
            <a:off x="2729893" y="3644191"/>
            <a:ext cx="0" cy="64008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872940" y="5445812"/>
            <a:ext cx="978442" cy="338554"/>
          </a:xfrm>
          <a:prstGeom prst="rect">
            <a:avLst/>
          </a:prstGeom>
          <a:noFill/>
          <a:ln>
            <a:solidFill>
              <a:schemeClr val="tx1"/>
            </a:solidFill>
          </a:ln>
        </p:spPr>
        <p:txBody>
          <a:bodyPr wrap="square" rtlCol="0">
            <a:spAutoFit/>
          </a:bodyPr>
          <a:lstStyle/>
          <a:p>
            <a:pPr algn="ctr"/>
            <a:r>
              <a:rPr lang="en-US" sz="1600" b="1" dirty="0" smtClean="0">
                <a:latin typeface="Garamond" panose="02020404030301010803" pitchFamily="18" charset="0"/>
              </a:rPr>
              <a:t>Protest</a:t>
            </a:r>
            <a:endParaRPr lang="es-CL" sz="1600" b="1" dirty="0">
              <a:latin typeface="Garamond" panose="02020404030301010803" pitchFamily="18" charset="0"/>
            </a:endParaRPr>
          </a:p>
        </p:txBody>
      </p:sp>
      <p:sp>
        <p:nvSpPr>
          <p:cNvPr id="23" name="TextBox 22"/>
          <p:cNvSpPr txBox="1"/>
          <p:nvPr/>
        </p:nvSpPr>
        <p:spPr>
          <a:xfrm>
            <a:off x="7319508" y="1037552"/>
            <a:ext cx="1347046" cy="523220"/>
          </a:xfrm>
          <a:prstGeom prst="rect">
            <a:avLst/>
          </a:prstGeom>
          <a:noFill/>
        </p:spPr>
        <p:txBody>
          <a:bodyPr wrap="square" rtlCol="0">
            <a:spAutoFit/>
          </a:bodyPr>
          <a:lstStyle/>
          <a:p>
            <a:r>
              <a:rPr lang="en-US" sz="1400" b="1" dirty="0" smtClean="0">
                <a:latin typeface="Garamond" panose="02020404030301010803" pitchFamily="18" charset="0"/>
              </a:rPr>
              <a:t>Cost-damage curve</a:t>
            </a:r>
            <a:endParaRPr lang="es-CL" sz="1400" b="1" dirty="0">
              <a:latin typeface="Garamond" panose="02020404030301010803" pitchFamily="18" charset="0"/>
            </a:endParaRPr>
          </a:p>
        </p:txBody>
      </p:sp>
      <p:sp>
        <p:nvSpPr>
          <p:cNvPr id="45" name="Rectangle 44"/>
          <p:cNvSpPr/>
          <p:nvPr/>
        </p:nvSpPr>
        <p:spPr>
          <a:xfrm>
            <a:off x="8011359" y="4757196"/>
            <a:ext cx="718591" cy="882595"/>
          </a:xfrm>
          <a:prstGeom prst="rec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6" name="Isosceles Triangle 45"/>
          <p:cNvSpPr/>
          <p:nvPr/>
        </p:nvSpPr>
        <p:spPr>
          <a:xfrm>
            <a:off x="8011358" y="4212409"/>
            <a:ext cx="718591" cy="544786"/>
          </a:xfrm>
          <a:prstGeom prst="triangle">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7" name="Rectangle 46"/>
          <p:cNvSpPr/>
          <p:nvPr/>
        </p:nvSpPr>
        <p:spPr>
          <a:xfrm>
            <a:off x="8246328" y="4886887"/>
            <a:ext cx="248650" cy="554398"/>
          </a:xfrm>
          <a:prstGeom prst="rect">
            <a:avLst/>
          </a:prstGeom>
          <a:solidFill>
            <a:schemeClr val="accent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54" name="Rectangle 53"/>
          <p:cNvSpPr/>
          <p:nvPr/>
        </p:nvSpPr>
        <p:spPr>
          <a:xfrm>
            <a:off x="8246328" y="5439238"/>
            <a:ext cx="248650" cy="20055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CL"/>
          </a:p>
        </p:txBody>
      </p:sp>
      <p:sp>
        <p:nvSpPr>
          <p:cNvPr id="55" name="TextBox 54"/>
          <p:cNvSpPr txBox="1"/>
          <p:nvPr/>
        </p:nvSpPr>
        <p:spPr>
          <a:xfrm>
            <a:off x="7585092" y="2859685"/>
            <a:ext cx="1341259" cy="261610"/>
          </a:xfrm>
          <a:prstGeom prst="rect">
            <a:avLst/>
          </a:prstGeom>
          <a:solidFill>
            <a:schemeClr val="bg1"/>
          </a:solidFill>
          <a:ln>
            <a:noFill/>
          </a:ln>
        </p:spPr>
        <p:txBody>
          <a:bodyPr wrap="square" rtlCol="0">
            <a:spAutoFit/>
          </a:bodyPr>
          <a:lstStyle/>
          <a:p>
            <a:r>
              <a:rPr lang="en-US" sz="1100" b="1" dirty="0" smtClean="0">
                <a:latin typeface="Garamond" panose="02020404030301010803" pitchFamily="18" charset="0"/>
              </a:rPr>
              <a:t>Magnitude event</a:t>
            </a:r>
            <a:endParaRPr lang="es-CL" sz="1100" b="1" dirty="0">
              <a:latin typeface="Garamond" panose="02020404030301010803" pitchFamily="18" charset="0"/>
            </a:endParaRPr>
          </a:p>
        </p:txBody>
      </p:sp>
      <p:sp>
        <p:nvSpPr>
          <p:cNvPr id="56" name="TextBox 55"/>
          <p:cNvSpPr txBox="1"/>
          <p:nvPr/>
        </p:nvSpPr>
        <p:spPr>
          <a:xfrm>
            <a:off x="3470738" y="1891213"/>
            <a:ext cx="558342" cy="523220"/>
          </a:xfrm>
          <a:prstGeom prst="rect">
            <a:avLst/>
          </a:prstGeom>
          <a:noFill/>
        </p:spPr>
        <p:txBody>
          <a:bodyPr wrap="square" rtlCol="0">
            <a:spAutoFit/>
          </a:bodyPr>
          <a:lstStyle/>
          <a:p>
            <a:r>
              <a:rPr lang="en-US" sz="2800" i="1" dirty="0" smtClean="0">
                <a:latin typeface="Times New Roman" panose="02020603050405020304" pitchFamily="18" charset="0"/>
                <a:cs typeface="Times New Roman" panose="02020603050405020304" pitchFamily="18" charset="0"/>
              </a:rPr>
              <a:t>p</a:t>
            </a:r>
            <a:r>
              <a:rPr lang="en-US" sz="2800" i="1" baseline="30000" dirty="0" smtClean="0">
                <a:latin typeface="Times New Roman" panose="02020603050405020304" pitchFamily="18" charset="0"/>
                <a:cs typeface="Times New Roman" panose="02020603050405020304" pitchFamily="18" charset="0"/>
              </a:rPr>
              <a:t>H</a:t>
            </a:r>
            <a:endParaRPr lang="es-CL" sz="2800" i="1" baseline="-25000" dirty="0">
              <a:latin typeface="Times New Roman" panose="02020603050405020304" pitchFamily="18" charset="0"/>
              <a:cs typeface="Times New Roman" panose="02020603050405020304" pitchFamily="18" charset="0"/>
            </a:endParaRPr>
          </a:p>
        </p:txBody>
      </p:sp>
      <p:sp>
        <p:nvSpPr>
          <p:cNvPr id="60" name="Rectangle 59"/>
          <p:cNvSpPr/>
          <p:nvPr/>
        </p:nvSpPr>
        <p:spPr>
          <a:xfrm>
            <a:off x="7748343" y="437674"/>
            <a:ext cx="630301" cy="369332"/>
          </a:xfrm>
          <a:prstGeom prst="rect">
            <a:avLst/>
          </a:prstGeom>
        </p:spPr>
        <p:txBody>
          <a:bodyPr wrap="none">
            <a:spAutoFit/>
          </a:bodyPr>
          <a:lstStyle/>
          <a:p>
            <a:r>
              <a:rPr lang="en-US" b="1" dirty="0">
                <a:latin typeface="Garamond" panose="02020404030301010803" pitchFamily="18" charset="0"/>
              </a:rPr>
              <a:t>Cost</a:t>
            </a:r>
            <a:endParaRPr lang="es-CL" b="1" dirty="0">
              <a:latin typeface="Garamond" panose="02020404030301010803" pitchFamily="18" charset="0"/>
            </a:endParaRPr>
          </a:p>
        </p:txBody>
      </p:sp>
      <p:grpSp>
        <p:nvGrpSpPr>
          <p:cNvPr id="68" name="Group 67"/>
          <p:cNvGrpSpPr/>
          <p:nvPr/>
        </p:nvGrpSpPr>
        <p:grpSpPr>
          <a:xfrm>
            <a:off x="5767947" y="2713795"/>
            <a:ext cx="1188094" cy="472975"/>
            <a:chOff x="2293556" y="434520"/>
            <a:chExt cx="1929578" cy="615398"/>
          </a:xfrm>
          <a:effectLst>
            <a:glow rad="228600">
              <a:schemeClr val="accent5">
                <a:satMod val="175000"/>
                <a:alpha val="40000"/>
              </a:schemeClr>
            </a:glow>
          </a:effectLst>
        </p:grpSpPr>
        <p:sp>
          <p:nvSpPr>
            <p:cNvPr id="63" name="Freeform 62"/>
            <p:cNvSpPr/>
            <p:nvPr/>
          </p:nvSpPr>
          <p:spPr>
            <a:xfrm>
              <a:off x="2293556" y="434520"/>
              <a:ext cx="1929578" cy="332589"/>
            </a:xfrm>
            <a:custGeom>
              <a:avLst/>
              <a:gdLst>
                <a:gd name="connsiteX0" fmla="*/ 0 w 1929578"/>
                <a:gd name="connsiteY0" fmla="*/ 32997 h 332589"/>
                <a:gd name="connsiteX1" fmla="*/ 271849 w 1929578"/>
                <a:gd name="connsiteY1" fmla="*/ 271894 h 332589"/>
                <a:gd name="connsiteX2" fmla="*/ 609600 w 1929578"/>
                <a:gd name="connsiteY2" fmla="*/ 46 h 332589"/>
                <a:gd name="connsiteX3" fmla="*/ 873211 w 1929578"/>
                <a:gd name="connsiteY3" fmla="*/ 296608 h 332589"/>
                <a:gd name="connsiteX4" fmla="*/ 1120346 w 1929578"/>
                <a:gd name="connsiteY4" fmla="*/ 8284 h 332589"/>
                <a:gd name="connsiteX5" fmla="*/ 1392195 w 1929578"/>
                <a:gd name="connsiteY5" fmla="*/ 329559 h 332589"/>
                <a:gd name="connsiteX6" fmla="*/ 1655805 w 1929578"/>
                <a:gd name="connsiteY6" fmla="*/ 16521 h 332589"/>
                <a:gd name="connsiteX7" fmla="*/ 1902941 w 1929578"/>
                <a:gd name="connsiteY7" fmla="*/ 304846 h 332589"/>
                <a:gd name="connsiteX8" fmla="*/ 1911178 w 1929578"/>
                <a:gd name="connsiteY8" fmla="*/ 304846 h 332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9578" h="332589">
                  <a:moveTo>
                    <a:pt x="0" y="32997"/>
                  </a:moveTo>
                  <a:cubicBezTo>
                    <a:pt x="85124" y="155191"/>
                    <a:pt x="170249" y="277386"/>
                    <a:pt x="271849" y="271894"/>
                  </a:cubicBezTo>
                  <a:cubicBezTo>
                    <a:pt x="373449" y="266402"/>
                    <a:pt x="509373" y="-4073"/>
                    <a:pt x="609600" y="46"/>
                  </a:cubicBezTo>
                  <a:cubicBezTo>
                    <a:pt x="709827" y="4165"/>
                    <a:pt x="788087" y="295235"/>
                    <a:pt x="873211" y="296608"/>
                  </a:cubicBezTo>
                  <a:cubicBezTo>
                    <a:pt x="958335" y="297981"/>
                    <a:pt x="1033849" y="2792"/>
                    <a:pt x="1120346" y="8284"/>
                  </a:cubicBezTo>
                  <a:cubicBezTo>
                    <a:pt x="1206843" y="13776"/>
                    <a:pt x="1302952" y="328186"/>
                    <a:pt x="1392195" y="329559"/>
                  </a:cubicBezTo>
                  <a:cubicBezTo>
                    <a:pt x="1481438" y="330932"/>
                    <a:pt x="1570681" y="20640"/>
                    <a:pt x="1655805" y="16521"/>
                  </a:cubicBezTo>
                  <a:cubicBezTo>
                    <a:pt x="1740929" y="12402"/>
                    <a:pt x="1860379" y="256792"/>
                    <a:pt x="1902941" y="304846"/>
                  </a:cubicBezTo>
                  <a:cubicBezTo>
                    <a:pt x="1945503" y="352900"/>
                    <a:pt x="1928340" y="328873"/>
                    <a:pt x="1911178" y="304846"/>
                  </a:cubicBezTo>
                </a:path>
              </a:pathLst>
            </a:custGeom>
            <a:no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4" name="Freeform 63"/>
            <p:cNvSpPr/>
            <p:nvPr/>
          </p:nvSpPr>
          <p:spPr>
            <a:xfrm>
              <a:off x="2293556" y="513125"/>
              <a:ext cx="1929578" cy="332589"/>
            </a:xfrm>
            <a:custGeom>
              <a:avLst/>
              <a:gdLst>
                <a:gd name="connsiteX0" fmla="*/ 0 w 1929578"/>
                <a:gd name="connsiteY0" fmla="*/ 32997 h 332589"/>
                <a:gd name="connsiteX1" fmla="*/ 271849 w 1929578"/>
                <a:gd name="connsiteY1" fmla="*/ 271894 h 332589"/>
                <a:gd name="connsiteX2" fmla="*/ 609600 w 1929578"/>
                <a:gd name="connsiteY2" fmla="*/ 46 h 332589"/>
                <a:gd name="connsiteX3" fmla="*/ 873211 w 1929578"/>
                <a:gd name="connsiteY3" fmla="*/ 296608 h 332589"/>
                <a:gd name="connsiteX4" fmla="*/ 1120346 w 1929578"/>
                <a:gd name="connsiteY4" fmla="*/ 8284 h 332589"/>
                <a:gd name="connsiteX5" fmla="*/ 1392195 w 1929578"/>
                <a:gd name="connsiteY5" fmla="*/ 329559 h 332589"/>
                <a:gd name="connsiteX6" fmla="*/ 1655805 w 1929578"/>
                <a:gd name="connsiteY6" fmla="*/ 16521 h 332589"/>
                <a:gd name="connsiteX7" fmla="*/ 1902941 w 1929578"/>
                <a:gd name="connsiteY7" fmla="*/ 304846 h 332589"/>
                <a:gd name="connsiteX8" fmla="*/ 1911178 w 1929578"/>
                <a:gd name="connsiteY8" fmla="*/ 304846 h 332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9578" h="332589">
                  <a:moveTo>
                    <a:pt x="0" y="32997"/>
                  </a:moveTo>
                  <a:cubicBezTo>
                    <a:pt x="85124" y="155191"/>
                    <a:pt x="170249" y="277386"/>
                    <a:pt x="271849" y="271894"/>
                  </a:cubicBezTo>
                  <a:cubicBezTo>
                    <a:pt x="373449" y="266402"/>
                    <a:pt x="509373" y="-4073"/>
                    <a:pt x="609600" y="46"/>
                  </a:cubicBezTo>
                  <a:cubicBezTo>
                    <a:pt x="709827" y="4165"/>
                    <a:pt x="788087" y="295235"/>
                    <a:pt x="873211" y="296608"/>
                  </a:cubicBezTo>
                  <a:cubicBezTo>
                    <a:pt x="958335" y="297981"/>
                    <a:pt x="1033849" y="2792"/>
                    <a:pt x="1120346" y="8284"/>
                  </a:cubicBezTo>
                  <a:cubicBezTo>
                    <a:pt x="1206843" y="13776"/>
                    <a:pt x="1302952" y="328186"/>
                    <a:pt x="1392195" y="329559"/>
                  </a:cubicBezTo>
                  <a:cubicBezTo>
                    <a:pt x="1481438" y="330932"/>
                    <a:pt x="1570681" y="20640"/>
                    <a:pt x="1655805" y="16521"/>
                  </a:cubicBezTo>
                  <a:cubicBezTo>
                    <a:pt x="1740929" y="12402"/>
                    <a:pt x="1860379" y="256792"/>
                    <a:pt x="1902941" y="304846"/>
                  </a:cubicBezTo>
                  <a:cubicBezTo>
                    <a:pt x="1945503" y="352900"/>
                    <a:pt x="1928340" y="328873"/>
                    <a:pt x="1911178" y="304846"/>
                  </a:cubicBezTo>
                </a:path>
              </a:pathLst>
            </a:custGeom>
            <a:no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5" name="Freeform 64"/>
            <p:cNvSpPr/>
            <p:nvPr/>
          </p:nvSpPr>
          <p:spPr>
            <a:xfrm>
              <a:off x="2293556" y="587045"/>
              <a:ext cx="1929578" cy="332589"/>
            </a:xfrm>
            <a:custGeom>
              <a:avLst/>
              <a:gdLst>
                <a:gd name="connsiteX0" fmla="*/ 0 w 1929578"/>
                <a:gd name="connsiteY0" fmla="*/ 32997 h 332589"/>
                <a:gd name="connsiteX1" fmla="*/ 271849 w 1929578"/>
                <a:gd name="connsiteY1" fmla="*/ 271894 h 332589"/>
                <a:gd name="connsiteX2" fmla="*/ 609600 w 1929578"/>
                <a:gd name="connsiteY2" fmla="*/ 46 h 332589"/>
                <a:gd name="connsiteX3" fmla="*/ 873211 w 1929578"/>
                <a:gd name="connsiteY3" fmla="*/ 296608 h 332589"/>
                <a:gd name="connsiteX4" fmla="*/ 1120346 w 1929578"/>
                <a:gd name="connsiteY4" fmla="*/ 8284 h 332589"/>
                <a:gd name="connsiteX5" fmla="*/ 1392195 w 1929578"/>
                <a:gd name="connsiteY5" fmla="*/ 329559 h 332589"/>
                <a:gd name="connsiteX6" fmla="*/ 1655805 w 1929578"/>
                <a:gd name="connsiteY6" fmla="*/ 16521 h 332589"/>
                <a:gd name="connsiteX7" fmla="*/ 1902941 w 1929578"/>
                <a:gd name="connsiteY7" fmla="*/ 304846 h 332589"/>
                <a:gd name="connsiteX8" fmla="*/ 1911178 w 1929578"/>
                <a:gd name="connsiteY8" fmla="*/ 304846 h 332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9578" h="332589">
                  <a:moveTo>
                    <a:pt x="0" y="32997"/>
                  </a:moveTo>
                  <a:cubicBezTo>
                    <a:pt x="85124" y="155191"/>
                    <a:pt x="170249" y="277386"/>
                    <a:pt x="271849" y="271894"/>
                  </a:cubicBezTo>
                  <a:cubicBezTo>
                    <a:pt x="373449" y="266402"/>
                    <a:pt x="509373" y="-4073"/>
                    <a:pt x="609600" y="46"/>
                  </a:cubicBezTo>
                  <a:cubicBezTo>
                    <a:pt x="709827" y="4165"/>
                    <a:pt x="788087" y="295235"/>
                    <a:pt x="873211" y="296608"/>
                  </a:cubicBezTo>
                  <a:cubicBezTo>
                    <a:pt x="958335" y="297981"/>
                    <a:pt x="1033849" y="2792"/>
                    <a:pt x="1120346" y="8284"/>
                  </a:cubicBezTo>
                  <a:cubicBezTo>
                    <a:pt x="1206843" y="13776"/>
                    <a:pt x="1302952" y="328186"/>
                    <a:pt x="1392195" y="329559"/>
                  </a:cubicBezTo>
                  <a:cubicBezTo>
                    <a:pt x="1481438" y="330932"/>
                    <a:pt x="1570681" y="20640"/>
                    <a:pt x="1655805" y="16521"/>
                  </a:cubicBezTo>
                  <a:cubicBezTo>
                    <a:pt x="1740929" y="12402"/>
                    <a:pt x="1860379" y="256792"/>
                    <a:pt x="1902941" y="304846"/>
                  </a:cubicBezTo>
                  <a:cubicBezTo>
                    <a:pt x="1945503" y="352900"/>
                    <a:pt x="1928340" y="328873"/>
                    <a:pt x="1911178" y="304846"/>
                  </a:cubicBezTo>
                </a:path>
              </a:pathLst>
            </a:custGeom>
            <a:no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6" name="Freeform 65"/>
            <p:cNvSpPr/>
            <p:nvPr/>
          </p:nvSpPr>
          <p:spPr>
            <a:xfrm>
              <a:off x="2293556" y="654361"/>
              <a:ext cx="1929578" cy="332589"/>
            </a:xfrm>
            <a:custGeom>
              <a:avLst/>
              <a:gdLst>
                <a:gd name="connsiteX0" fmla="*/ 0 w 1929578"/>
                <a:gd name="connsiteY0" fmla="*/ 32997 h 332589"/>
                <a:gd name="connsiteX1" fmla="*/ 271849 w 1929578"/>
                <a:gd name="connsiteY1" fmla="*/ 271894 h 332589"/>
                <a:gd name="connsiteX2" fmla="*/ 609600 w 1929578"/>
                <a:gd name="connsiteY2" fmla="*/ 46 h 332589"/>
                <a:gd name="connsiteX3" fmla="*/ 873211 w 1929578"/>
                <a:gd name="connsiteY3" fmla="*/ 296608 h 332589"/>
                <a:gd name="connsiteX4" fmla="*/ 1120346 w 1929578"/>
                <a:gd name="connsiteY4" fmla="*/ 8284 h 332589"/>
                <a:gd name="connsiteX5" fmla="*/ 1392195 w 1929578"/>
                <a:gd name="connsiteY5" fmla="*/ 329559 h 332589"/>
                <a:gd name="connsiteX6" fmla="*/ 1655805 w 1929578"/>
                <a:gd name="connsiteY6" fmla="*/ 16521 h 332589"/>
                <a:gd name="connsiteX7" fmla="*/ 1902941 w 1929578"/>
                <a:gd name="connsiteY7" fmla="*/ 304846 h 332589"/>
                <a:gd name="connsiteX8" fmla="*/ 1911178 w 1929578"/>
                <a:gd name="connsiteY8" fmla="*/ 304846 h 332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9578" h="332589">
                  <a:moveTo>
                    <a:pt x="0" y="32997"/>
                  </a:moveTo>
                  <a:cubicBezTo>
                    <a:pt x="85124" y="155191"/>
                    <a:pt x="170249" y="277386"/>
                    <a:pt x="271849" y="271894"/>
                  </a:cubicBezTo>
                  <a:cubicBezTo>
                    <a:pt x="373449" y="266402"/>
                    <a:pt x="509373" y="-4073"/>
                    <a:pt x="609600" y="46"/>
                  </a:cubicBezTo>
                  <a:cubicBezTo>
                    <a:pt x="709827" y="4165"/>
                    <a:pt x="788087" y="295235"/>
                    <a:pt x="873211" y="296608"/>
                  </a:cubicBezTo>
                  <a:cubicBezTo>
                    <a:pt x="958335" y="297981"/>
                    <a:pt x="1033849" y="2792"/>
                    <a:pt x="1120346" y="8284"/>
                  </a:cubicBezTo>
                  <a:cubicBezTo>
                    <a:pt x="1206843" y="13776"/>
                    <a:pt x="1302952" y="328186"/>
                    <a:pt x="1392195" y="329559"/>
                  </a:cubicBezTo>
                  <a:cubicBezTo>
                    <a:pt x="1481438" y="330932"/>
                    <a:pt x="1570681" y="20640"/>
                    <a:pt x="1655805" y="16521"/>
                  </a:cubicBezTo>
                  <a:cubicBezTo>
                    <a:pt x="1740929" y="12402"/>
                    <a:pt x="1860379" y="256792"/>
                    <a:pt x="1902941" y="304846"/>
                  </a:cubicBezTo>
                  <a:cubicBezTo>
                    <a:pt x="1945503" y="352900"/>
                    <a:pt x="1928340" y="328873"/>
                    <a:pt x="1911178" y="304846"/>
                  </a:cubicBezTo>
                </a:path>
              </a:pathLst>
            </a:custGeom>
            <a:no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7" name="Freeform 66"/>
            <p:cNvSpPr/>
            <p:nvPr/>
          </p:nvSpPr>
          <p:spPr>
            <a:xfrm>
              <a:off x="2293556" y="717329"/>
              <a:ext cx="1929578" cy="332589"/>
            </a:xfrm>
            <a:custGeom>
              <a:avLst/>
              <a:gdLst>
                <a:gd name="connsiteX0" fmla="*/ 0 w 1929578"/>
                <a:gd name="connsiteY0" fmla="*/ 32997 h 332589"/>
                <a:gd name="connsiteX1" fmla="*/ 271849 w 1929578"/>
                <a:gd name="connsiteY1" fmla="*/ 271894 h 332589"/>
                <a:gd name="connsiteX2" fmla="*/ 609600 w 1929578"/>
                <a:gd name="connsiteY2" fmla="*/ 46 h 332589"/>
                <a:gd name="connsiteX3" fmla="*/ 873211 w 1929578"/>
                <a:gd name="connsiteY3" fmla="*/ 296608 h 332589"/>
                <a:gd name="connsiteX4" fmla="*/ 1120346 w 1929578"/>
                <a:gd name="connsiteY4" fmla="*/ 8284 h 332589"/>
                <a:gd name="connsiteX5" fmla="*/ 1392195 w 1929578"/>
                <a:gd name="connsiteY5" fmla="*/ 329559 h 332589"/>
                <a:gd name="connsiteX6" fmla="*/ 1655805 w 1929578"/>
                <a:gd name="connsiteY6" fmla="*/ 16521 h 332589"/>
                <a:gd name="connsiteX7" fmla="*/ 1902941 w 1929578"/>
                <a:gd name="connsiteY7" fmla="*/ 304846 h 332589"/>
                <a:gd name="connsiteX8" fmla="*/ 1911178 w 1929578"/>
                <a:gd name="connsiteY8" fmla="*/ 304846 h 332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9578" h="332589">
                  <a:moveTo>
                    <a:pt x="0" y="32997"/>
                  </a:moveTo>
                  <a:cubicBezTo>
                    <a:pt x="85124" y="155191"/>
                    <a:pt x="170249" y="277386"/>
                    <a:pt x="271849" y="271894"/>
                  </a:cubicBezTo>
                  <a:cubicBezTo>
                    <a:pt x="373449" y="266402"/>
                    <a:pt x="509373" y="-4073"/>
                    <a:pt x="609600" y="46"/>
                  </a:cubicBezTo>
                  <a:cubicBezTo>
                    <a:pt x="709827" y="4165"/>
                    <a:pt x="788087" y="295235"/>
                    <a:pt x="873211" y="296608"/>
                  </a:cubicBezTo>
                  <a:cubicBezTo>
                    <a:pt x="958335" y="297981"/>
                    <a:pt x="1033849" y="2792"/>
                    <a:pt x="1120346" y="8284"/>
                  </a:cubicBezTo>
                  <a:cubicBezTo>
                    <a:pt x="1206843" y="13776"/>
                    <a:pt x="1302952" y="328186"/>
                    <a:pt x="1392195" y="329559"/>
                  </a:cubicBezTo>
                  <a:cubicBezTo>
                    <a:pt x="1481438" y="330932"/>
                    <a:pt x="1570681" y="20640"/>
                    <a:pt x="1655805" y="16521"/>
                  </a:cubicBezTo>
                  <a:cubicBezTo>
                    <a:pt x="1740929" y="12402"/>
                    <a:pt x="1860379" y="256792"/>
                    <a:pt x="1902941" y="304846"/>
                  </a:cubicBezTo>
                  <a:cubicBezTo>
                    <a:pt x="1945503" y="352900"/>
                    <a:pt x="1928340" y="328873"/>
                    <a:pt x="1911178" y="304846"/>
                  </a:cubicBezTo>
                </a:path>
              </a:pathLst>
            </a:custGeom>
            <a:no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grpSp>
      <p:sp>
        <p:nvSpPr>
          <p:cNvPr id="81" name="TextBox 80"/>
          <p:cNvSpPr txBox="1"/>
          <p:nvPr/>
        </p:nvSpPr>
        <p:spPr>
          <a:xfrm>
            <a:off x="423855" y="4467287"/>
            <a:ext cx="1254642" cy="523220"/>
          </a:xfrm>
          <a:prstGeom prst="rect">
            <a:avLst/>
          </a:prstGeom>
          <a:noFill/>
          <a:ln w="12700">
            <a:solidFill>
              <a:schemeClr val="tx1"/>
            </a:solidFill>
          </a:ln>
        </p:spPr>
        <p:txBody>
          <a:bodyPr wrap="square" rtlCol="0">
            <a:spAutoFit/>
          </a:bodyPr>
          <a:lstStyle/>
          <a:p>
            <a:pPr algn="ctr"/>
            <a:r>
              <a:rPr lang="en-US" sz="1400" b="1" dirty="0" smtClean="0">
                <a:latin typeface="Garamond" panose="02020404030301010803" pitchFamily="18" charset="0"/>
              </a:rPr>
              <a:t>Create new infrastructure</a:t>
            </a:r>
            <a:endParaRPr lang="es-CL" sz="1400" b="1" dirty="0">
              <a:latin typeface="Garamond" panose="02020404030301010803" pitchFamily="18" charset="0"/>
            </a:endParaRPr>
          </a:p>
        </p:txBody>
      </p:sp>
      <p:sp>
        <p:nvSpPr>
          <p:cNvPr id="82" name="TextBox 81"/>
          <p:cNvSpPr txBox="1"/>
          <p:nvPr/>
        </p:nvSpPr>
        <p:spPr>
          <a:xfrm>
            <a:off x="1787386" y="4379763"/>
            <a:ext cx="1257821" cy="738664"/>
          </a:xfrm>
          <a:prstGeom prst="rect">
            <a:avLst/>
          </a:prstGeom>
          <a:noFill/>
          <a:ln w="12700">
            <a:solidFill>
              <a:schemeClr val="tx1"/>
            </a:solidFill>
          </a:ln>
        </p:spPr>
        <p:txBody>
          <a:bodyPr wrap="square" rtlCol="0">
            <a:spAutoFit/>
          </a:bodyPr>
          <a:lstStyle/>
          <a:p>
            <a:pPr algn="ctr"/>
            <a:r>
              <a:rPr lang="en-US" sz="1400" b="1" dirty="0" smtClean="0">
                <a:latin typeface="Garamond" panose="02020404030301010803" pitchFamily="18" charset="0"/>
              </a:rPr>
              <a:t>Maintain aged infrastructure</a:t>
            </a:r>
            <a:endParaRPr lang="es-CL" sz="1400" b="1" dirty="0">
              <a:latin typeface="Garamond" panose="02020404030301010803" pitchFamily="18" charset="0"/>
            </a:endParaRPr>
          </a:p>
        </p:txBody>
      </p:sp>
      <p:sp>
        <p:nvSpPr>
          <p:cNvPr id="90" name="Rectangle 89"/>
          <p:cNvSpPr/>
          <p:nvPr/>
        </p:nvSpPr>
        <p:spPr>
          <a:xfrm>
            <a:off x="272160" y="5897672"/>
            <a:ext cx="3689233" cy="739343"/>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n-US" b="1" dirty="0" smtClean="0">
                <a:solidFill>
                  <a:schemeClr val="tx1"/>
                </a:solidFill>
                <a:latin typeface="Garamond" panose="02020404030301010803" pitchFamily="18" charset="0"/>
              </a:rPr>
              <a:t>Criterion                      </a:t>
            </a:r>
            <a:endParaRPr lang="es-CL" b="1" dirty="0">
              <a:solidFill>
                <a:schemeClr val="tx1"/>
              </a:solidFill>
              <a:latin typeface="Garamond" panose="02020404030301010803" pitchFamily="18" charset="0"/>
            </a:endParaRPr>
          </a:p>
        </p:txBody>
      </p:sp>
      <p:sp>
        <p:nvSpPr>
          <p:cNvPr id="91" name="Rectangle 90"/>
          <p:cNvSpPr/>
          <p:nvPr/>
        </p:nvSpPr>
        <p:spPr>
          <a:xfrm>
            <a:off x="423854" y="6004459"/>
            <a:ext cx="475736" cy="40681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smtClean="0">
                <a:solidFill>
                  <a:schemeClr val="tx1"/>
                </a:solidFill>
                <a:latin typeface="Times New Roman" panose="02020603050405020304" pitchFamily="18" charset="0"/>
                <a:cs typeface="Times New Roman" panose="02020603050405020304" pitchFamily="18" charset="0"/>
              </a:rPr>
              <a:t>C</a:t>
            </a:r>
            <a:r>
              <a:rPr lang="en-US" i="1" baseline="-25000" dirty="0">
                <a:solidFill>
                  <a:schemeClr val="tx1"/>
                </a:solidFill>
                <a:latin typeface="Times New Roman" panose="02020603050405020304" pitchFamily="18" charset="0"/>
                <a:cs typeface="Times New Roman" panose="02020603050405020304" pitchFamily="18" charset="0"/>
              </a:rPr>
              <a:t>1</a:t>
            </a:r>
            <a:endParaRPr lang="es-CL" i="1" baseline="-25000" dirty="0">
              <a:solidFill>
                <a:schemeClr val="tx1"/>
              </a:solidFill>
              <a:latin typeface="Times New Roman" panose="02020603050405020304" pitchFamily="18" charset="0"/>
              <a:cs typeface="Times New Roman" panose="02020603050405020304" pitchFamily="18" charset="0"/>
            </a:endParaRPr>
          </a:p>
        </p:txBody>
      </p:sp>
      <p:sp>
        <p:nvSpPr>
          <p:cNvPr id="92" name="Rectangle 91"/>
          <p:cNvSpPr/>
          <p:nvPr/>
        </p:nvSpPr>
        <p:spPr>
          <a:xfrm>
            <a:off x="1361140" y="6014015"/>
            <a:ext cx="581627" cy="40681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smtClean="0">
                <a:solidFill>
                  <a:schemeClr val="tx1"/>
                </a:solidFill>
                <a:latin typeface="Times New Roman" panose="02020603050405020304" pitchFamily="18" charset="0"/>
                <a:cs typeface="Times New Roman" panose="02020603050405020304" pitchFamily="18" charset="0"/>
              </a:rPr>
              <a:t>C</a:t>
            </a:r>
            <a:r>
              <a:rPr lang="en-US" i="1" baseline="-25000" dirty="0" smtClean="0">
                <a:solidFill>
                  <a:schemeClr val="tx1"/>
                </a:solidFill>
                <a:latin typeface="Times New Roman" panose="02020603050405020304" pitchFamily="18" charset="0"/>
                <a:cs typeface="Times New Roman" panose="02020603050405020304" pitchFamily="18" charset="0"/>
              </a:rPr>
              <a:t>1+j</a:t>
            </a:r>
            <a:endParaRPr lang="es-CL" i="1" baseline="-25000" dirty="0">
              <a:solidFill>
                <a:schemeClr val="tx1"/>
              </a:solidFill>
              <a:latin typeface="Times New Roman" panose="02020603050405020304" pitchFamily="18" charset="0"/>
              <a:cs typeface="Times New Roman" panose="02020603050405020304" pitchFamily="18" charset="0"/>
            </a:endParaRPr>
          </a:p>
        </p:txBody>
      </p:sp>
      <p:sp>
        <p:nvSpPr>
          <p:cNvPr id="94" name="Rectangle 93"/>
          <p:cNvSpPr/>
          <p:nvPr/>
        </p:nvSpPr>
        <p:spPr>
          <a:xfrm>
            <a:off x="2439328" y="6023434"/>
            <a:ext cx="475736" cy="40681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smtClean="0">
                <a:solidFill>
                  <a:schemeClr val="tx1"/>
                </a:solidFill>
                <a:latin typeface="Times New Roman" panose="02020603050405020304" pitchFamily="18" charset="0"/>
                <a:cs typeface="Times New Roman" panose="02020603050405020304" pitchFamily="18" charset="0"/>
              </a:rPr>
              <a:t>C</a:t>
            </a:r>
            <a:r>
              <a:rPr lang="en-US" i="1" baseline="-25000" dirty="0" smtClean="0">
                <a:solidFill>
                  <a:schemeClr val="tx1"/>
                </a:solidFill>
                <a:latin typeface="Times New Roman" panose="02020603050405020304" pitchFamily="18" charset="0"/>
                <a:cs typeface="Times New Roman" panose="02020603050405020304" pitchFamily="18" charset="0"/>
              </a:rPr>
              <a:t>J</a:t>
            </a:r>
            <a:endParaRPr lang="es-CL" i="1" baseline="-25000" dirty="0">
              <a:solidFill>
                <a:schemeClr val="tx1"/>
              </a:solidFill>
              <a:latin typeface="Times New Roman" panose="02020603050405020304" pitchFamily="18" charset="0"/>
              <a:cs typeface="Times New Roman" panose="02020603050405020304" pitchFamily="18" charset="0"/>
            </a:endParaRPr>
          </a:p>
        </p:txBody>
      </p:sp>
      <p:cxnSp>
        <p:nvCxnSpPr>
          <p:cNvPr id="96" name="Straight Arrow Connector 95"/>
          <p:cNvCxnSpPr>
            <a:stCxn id="91" idx="0"/>
            <a:endCxn id="81" idx="2"/>
          </p:cNvCxnSpPr>
          <p:nvPr/>
        </p:nvCxnSpPr>
        <p:spPr>
          <a:xfrm flipV="1">
            <a:off x="661722" y="4990507"/>
            <a:ext cx="389454" cy="1013952"/>
          </a:xfrm>
          <a:prstGeom prst="straightConnector1">
            <a:avLst/>
          </a:prstGeom>
          <a:ln w="28575">
            <a:solidFill>
              <a:schemeClr val="accent4">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a:stCxn id="92" idx="0"/>
            <a:endCxn id="81" idx="2"/>
          </p:cNvCxnSpPr>
          <p:nvPr/>
        </p:nvCxnSpPr>
        <p:spPr>
          <a:xfrm flipH="1" flipV="1">
            <a:off x="1051176" y="4990507"/>
            <a:ext cx="600778" cy="1023508"/>
          </a:xfrm>
          <a:prstGeom prst="straightConnector1">
            <a:avLst/>
          </a:prstGeom>
          <a:ln w="28575">
            <a:solidFill>
              <a:schemeClr val="accent4">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a:stCxn id="92" idx="0"/>
            <a:endCxn id="82" idx="2"/>
          </p:cNvCxnSpPr>
          <p:nvPr/>
        </p:nvCxnSpPr>
        <p:spPr>
          <a:xfrm flipV="1">
            <a:off x="1651954" y="5118427"/>
            <a:ext cx="764343" cy="895588"/>
          </a:xfrm>
          <a:prstGeom prst="straightConnector1">
            <a:avLst/>
          </a:prstGeom>
          <a:ln w="28575">
            <a:solidFill>
              <a:schemeClr val="accent4">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a:stCxn id="94" idx="0"/>
            <a:endCxn id="82" idx="2"/>
          </p:cNvCxnSpPr>
          <p:nvPr/>
        </p:nvCxnSpPr>
        <p:spPr>
          <a:xfrm flipH="1" flipV="1">
            <a:off x="2416297" y="5118427"/>
            <a:ext cx="260899" cy="905007"/>
          </a:xfrm>
          <a:prstGeom prst="straightConnector1">
            <a:avLst/>
          </a:prstGeom>
          <a:ln w="28575">
            <a:solidFill>
              <a:schemeClr val="accent4">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9" name="Rectangle 118"/>
          <p:cNvSpPr/>
          <p:nvPr/>
        </p:nvSpPr>
        <p:spPr>
          <a:xfrm>
            <a:off x="1983296" y="6011882"/>
            <a:ext cx="396262" cy="369332"/>
          </a:xfrm>
          <a:prstGeom prst="rect">
            <a:avLst/>
          </a:prstGeom>
          <a:noFill/>
        </p:spPr>
        <p:txBody>
          <a:bodyPr wrap="none">
            <a:spAutoFit/>
          </a:bodyPr>
          <a:lstStyle/>
          <a:p>
            <a:r>
              <a:rPr lang="en-US" dirty="0"/>
              <a:t>… </a:t>
            </a:r>
            <a:endParaRPr lang="es-CL" dirty="0"/>
          </a:p>
        </p:txBody>
      </p:sp>
      <p:sp>
        <p:nvSpPr>
          <p:cNvPr id="120" name="Rectangle 119"/>
          <p:cNvSpPr/>
          <p:nvPr/>
        </p:nvSpPr>
        <p:spPr>
          <a:xfrm>
            <a:off x="1025755" y="5976959"/>
            <a:ext cx="396262" cy="369332"/>
          </a:xfrm>
          <a:prstGeom prst="rect">
            <a:avLst/>
          </a:prstGeom>
          <a:noFill/>
        </p:spPr>
        <p:txBody>
          <a:bodyPr wrap="none">
            <a:spAutoFit/>
          </a:bodyPr>
          <a:lstStyle/>
          <a:p>
            <a:r>
              <a:rPr lang="en-US" dirty="0"/>
              <a:t>… </a:t>
            </a:r>
            <a:endParaRPr lang="es-CL" dirty="0"/>
          </a:p>
        </p:txBody>
      </p:sp>
      <p:cxnSp>
        <p:nvCxnSpPr>
          <p:cNvPr id="126" name="Straight Arrow Connector 125"/>
          <p:cNvCxnSpPr/>
          <p:nvPr/>
        </p:nvCxnSpPr>
        <p:spPr>
          <a:xfrm flipV="1">
            <a:off x="8370652" y="3246463"/>
            <a:ext cx="1049" cy="9011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8" name="Straight Arrow Connector 127"/>
          <p:cNvCxnSpPr/>
          <p:nvPr/>
        </p:nvCxnSpPr>
        <p:spPr>
          <a:xfrm>
            <a:off x="6337962" y="3261109"/>
            <a:ext cx="0" cy="45057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4" name="Elbow Connector 133"/>
          <p:cNvCxnSpPr/>
          <p:nvPr/>
        </p:nvCxnSpPr>
        <p:spPr>
          <a:xfrm>
            <a:off x="2719196" y="3122153"/>
            <a:ext cx="950325" cy="2921045"/>
          </a:xfrm>
          <a:prstGeom prst="bentConnector3">
            <a:avLst>
              <a:gd name="adj1" fmla="val 183273"/>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flipV="1">
            <a:off x="3920809" y="2243017"/>
            <a:ext cx="1941251" cy="1049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Lightning Bolt 11"/>
          <p:cNvSpPr/>
          <p:nvPr/>
        </p:nvSpPr>
        <p:spPr>
          <a:xfrm>
            <a:off x="4531832" y="2078757"/>
            <a:ext cx="703053" cy="349650"/>
          </a:xfrm>
          <a:prstGeom prst="lightningBolt">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cxnSp>
        <p:nvCxnSpPr>
          <p:cNvPr id="148" name="Straight Arrow Connector 147"/>
          <p:cNvCxnSpPr/>
          <p:nvPr/>
        </p:nvCxnSpPr>
        <p:spPr>
          <a:xfrm flipV="1">
            <a:off x="1512356" y="3644191"/>
            <a:ext cx="0" cy="64008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0" name="TextBox 149"/>
          <p:cNvSpPr txBox="1"/>
          <p:nvPr/>
        </p:nvSpPr>
        <p:spPr>
          <a:xfrm>
            <a:off x="3229972" y="1267640"/>
            <a:ext cx="1083474" cy="738664"/>
          </a:xfrm>
          <a:prstGeom prst="rect">
            <a:avLst/>
          </a:prstGeom>
          <a:noFill/>
        </p:spPr>
        <p:txBody>
          <a:bodyPr wrap="square" rtlCol="0">
            <a:spAutoFit/>
          </a:bodyPr>
          <a:lstStyle/>
          <a:p>
            <a:r>
              <a:rPr lang="en-US" sz="1400" b="1" dirty="0" smtClean="0">
                <a:latin typeface="Garamond" panose="02020404030301010803" pitchFamily="18" charset="0"/>
              </a:rPr>
              <a:t>Probability of water supply</a:t>
            </a:r>
            <a:endParaRPr lang="es-CL" sz="1400" b="1" dirty="0">
              <a:latin typeface="Garamond" panose="02020404030301010803" pitchFamily="18" charset="0"/>
            </a:endParaRPr>
          </a:p>
        </p:txBody>
      </p:sp>
      <p:sp>
        <p:nvSpPr>
          <p:cNvPr id="151" name="TextBox 150"/>
          <p:cNvSpPr txBox="1"/>
          <p:nvPr/>
        </p:nvSpPr>
        <p:spPr>
          <a:xfrm>
            <a:off x="5869551" y="4620074"/>
            <a:ext cx="973478" cy="738664"/>
          </a:xfrm>
          <a:prstGeom prst="rect">
            <a:avLst/>
          </a:prstGeom>
          <a:noFill/>
          <a:ln>
            <a:solidFill>
              <a:schemeClr val="tx1"/>
            </a:solidFill>
          </a:ln>
        </p:spPr>
        <p:txBody>
          <a:bodyPr wrap="square" rtlCol="0">
            <a:spAutoFit/>
          </a:bodyPr>
          <a:lstStyle/>
          <a:p>
            <a:pPr algn="ctr"/>
            <a:r>
              <a:rPr lang="en-US" sz="1400" b="1" dirty="0" smtClean="0">
                <a:latin typeface="Garamond" panose="02020404030301010803" pitchFamily="18" charset="0"/>
              </a:rPr>
              <a:t>Social Organizations</a:t>
            </a:r>
            <a:endParaRPr lang="es-CL" sz="1400" b="1" dirty="0">
              <a:latin typeface="Garamond" panose="02020404030301010803" pitchFamily="18" charset="0"/>
            </a:endParaRPr>
          </a:p>
        </p:txBody>
      </p:sp>
      <p:cxnSp>
        <p:nvCxnSpPr>
          <p:cNvPr id="153" name="Elbow Connector 152"/>
          <p:cNvCxnSpPr>
            <a:stCxn id="22" idx="2"/>
          </p:cNvCxnSpPr>
          <p:nvPr/>
        </p:nvCxnSpPr>
        <p:spPr>
          <a:xfrm rot="5400000">
            <a:off x="4703101" y="4752209"/>
            <a:ext cx="626902" cy="2691218"/>
          </a:xfrm>
          <a:prstGeom prst="bentConnector2">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5" name="Flowchart: Collate 154"/>
          <p:cNvSpPr/>
          <p:nvPr/>
        </p:nvSpPr>
        <p:spPr>
          <a:xfrm>
            <a:off x="7389315" y="4379763"/>
            <a:ext cx="217781" cy="497297"/>
          </a:xfrm>
          <a:prstGeom prst="flowChartCollate">
            <a:avLst/>
          </a:prstGeom>
          <a:solidFill>
            <a:schemeClr val="accent5">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solidFill>
                <a:schemeClr val="tx1"/>
              </a:solidFill>
            </a:endParaRPr>
          </a:p>
        </p:txBody>
      </p:sp>
      <p:sp>
        <p:nvSpPr>
          <p:cNvPr id="156" name="Flowchart: Collate 155"/>
          <p:cNvSpPr/>
          <p:nvPr/>
        </p:nvSpPr>
        <p:spPr>
          <a:xfrm rot="16200000">
            <a:off x="6215637" y="6224929"/>
            <a:ext cx="290375" cy="372973"/>
          </a:xfrm>
          <a:prstGeom prst="flowChartCollate">
            <a:avLst/>
          </a:prstGeom>
          <a:solidFill>
            <a:schemeClr val="accent5">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solidFill>
                <a:schemeClr val="tx1"/>
              </a:solidFill>
            </a:endParaRPr>
          </a:p>
        </p:txBody>
      </p:sp>
      <p:cxnSp>
        <p:nvCxnSpPr>
          <p:cNvPr id="160" name="Elbow Connector 159"/>
          <p:cNvCxnSpPr>
            <a:stCxn id="151" idx="3"/>
            <a:endCxn id="155" idx="2"/>
          </p:cNvCxnSpPr>
          <p:nvPr/>
        </p:nvCxnSpPr>
        <p:spPr>
          <a:xfrm flipV="1">
            <a:off x="6843029" y="4877060"/>
            <a:ext cx="655177" cy="112346"/>
          </a:xfrm>
          <a:prstGeom prst="bentConnector2">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2" name="Elbow Connector 161"/>
          <p:cNvCxnSpPr>
            <a:stCxn id="151" idx="3"/>
            <a:endCxn id="156" idx="2"/>
          </p:cNvCxnSpPr>
          <p:nvPr/>
        </p:nvCxnSpPr>
        <p:spPr>
          <a:xfrm flipH="1">
            <a:off x="6547311" y="4989406"/>
            <a:ext cx="295718" cy="1422009"/>
          </a:xfrm>
          <a:prstGeom prst="bentConnector3">
            <a:avLst>
              <a:gd name="adj1" fmla="val -77303"/>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1" name="TextBox 170"/>
          <p:cNvSpPr txBox="1"/>
          <p:nvPr/>
        </p:nvSpPr>
        <p:spPr>
          <a:xfrm>
            <a:off x="4446801" y="5496424"/>
            <a:ext cx="1203889" cy="769441"/>
          </a:xfrm>
          <a:prstGeom prst="rect">
            <a:avLst/>
          </a:prstGeom>
          <a:noFill/>
        </p:spPr>
        <p:txBody>
          <a:bodyPr wrap="square" rtlCol="0">
            <a:spAutoFit/>
          </a:bodyPr>
          <a:lstStyle/>
          <a:p>
            <a:r>
              <a:rPr lang="en-US" sz="1100" b="1" dirty="0" smtClean="0">
                <a:latin typeface="Garamond" panose="02020404030301010803" pitchFamily="18" charset="0"/>
              </a:rPr>
              <a:t>Spatially explicit monitoring the state of the system</a:t>
            </a:r>
            <a:endParaRPr lang="es-CL" sz="1100" b="1" dirty="0">
              <a:latin typeface="Garamond" panose="02020404030301010803" pitchFamily="18" charset="0"/>
            </a:endParaRPr>
          </a:p>
        </p:txBody>
      </p:sp>
      <p:sp>
        <p:nvSpPr>
          <p:cNvPr id="172" name="Rectangle 171"/>
          <p:cNvSpPr/>
          <p:nvPr/>
        </p:nvSpPr>
        <p:spPr>
          <a:xfrm>
            <a:off x="375760" y="5311758"/>
            <a:ext cx="481029" cy="369332"/>
          </a:xfrm>
          <a:prstGeom prst="rect">
            <a:avLst/>
          </a:prstGeom>
        </p:spPr>
        <p:txBody>
          <a:bodyPr wrap="none">
            <a:spAutoFit/>
          </a:bodyPr>
          <a:lstStyle/>
          <a:p>
            <a:r>
              <a:rPr lang="en-US" i="1" dirty="0">
                <a:latin typeface="Times New Roman" panose="02020603050405020304" pitchFamily="18" charset="0"/>
                <a:cs typeface="Times New Roman" panose="02020603050405020304" pitchFamily="18" charset="0"/>
              </a:rPr>
              <a:t>w</a:t>
            </a:r>
            <a:r>
              <a:rPr lang="en-US" i="1" baseline="-25000" dirty="0">
                <a:latin typeface="Times New Roman" panose="02020603050405020304" pitchFamily="18" charset="0"/>
                <a:cs typeface="Times New Roman" panose="02020603050405020304" pitchFamily="18" charset="0"/>
              </a:rPr>
              <a:t>11</a:t>
            </a:r>
            <a:endParaRPr lang="es-CL" dirty="0"/>
          </a:p>
        </p:txBody>
      </p:sp>
      <p:sp>
        <p:nvSpPr>
          <p:cNvPr id="173" name="Rectangle 172"/>
          <p:cNvSpPr/>
          <p:nvPr/>
        </p:nvSpPr>
        <p:spPr>
          <a:xfrm>
            <a:off x="1440121" y="5261146"/>
            <a:ext cx="458780" cy="369332"/>
          </a:xfrm>
          <a:prstGeom prst="rect">
            <a:avLst/>
          </a:prstGeom>
        </p:spPr>
        <p:txBody>
          <a:bodyPr wrap="none">
            <a:spAutoFit/>
          </a:bodyPr>
          <a:lstStyle/>
          <a:p>
            <a:r>
              <a:rPr lang="en-US" i="1" dirty="0">
                <a:latin typeface="Times New Roman" panose="02020603050405020304" pitchFamily="18" charset="0"/>
                <a:cs typeface="Times New Roman" panose="02020603050405020304" pitchFamily="18" charset="0"/>
              </a:rPr>
              <a:t>w</a:t>
            </a:r>
            <a:r>
              <a:rPr lang="en-US" i="1" baseline="-25000" dirty="0">
                <a:latin typeface="Times New Roman" panose="02020603050405020304" pitchFamily="18" charset="0"/>
                <a:cs typeface="Times New Roman" panose="02020603050405020304" pitchFamily="18" charset="0"/>
              </a:rPr>
              <a:t>j1</a:t>
            </a:r>
            <a:endParaRPr lang="es-CL" dirty="0"/>
          </a:p>
        </p:txBody>
      </p:sp>
      <p:sp>
        <p:nvSpPr>
          <p:cNvPr id="174" name="Rectangle 173"/>
          <p:cNvSpPr/>
          <p:nvPr/>
        </p:nvSpPr>
        <p:spPr>
          <a:xfrm>
            <a:off x="1942767" y="5311758"/>
            <a:ext cx="736099" cy="369332"/>
          </a:xfrm>
          <a:prstGeom prst="rect">
            <a:avLst/>
          </a:prstGeom>
        </p:spPr>
        <p:txBody>
          <a:bodyPr wrap="none">
            <a:spAutoFit/>
          </a:bodyPr>
          <a:lstStyle/>
          <a:p>
            <a:r>
              <a:rPr lang="en-US" i="1" dirty="0">
                <a:latin typeface="Times New Roman" panose="02020603050405020304" pitchFamily="18" charset="0"/>
                <a:cs typeface="Times New Roman" panose="02020603050405020304" pitchFamily="18" charset="0"/>
              </a:rPr>
              <a:t>w</a:t>
            </a:r>
            <a:r>
              <a:rPr lang="en-US" i="1" baseline="-25000" dirty="0">
                <a:latin typeface="Times New Roman" panose="02020603050405020304" pitchFamily="18" charset="0"/>
                <a:cs typeface="Times New Roman" panose="02020603050405020304" pitchFamily="18" charset="0"/>
              </a:rPr>
              <a:t>1+j,2</a:t>
            </a:r>
            <a:r>
              <a:rPr lang="en-US" i="1" dirty="0">
                <a:latin typeface="Times New Roman" panose="02020603050405020304" pitchFamily="18" charset="0"/>
                <a:cs typeface="Times New Roman" panose="02020603050405020304" pitchFamily="18" charset="0"/>
              </a:rPr>
              <a:t> </a:t>
            </a:r>
            <a:endParaRPr lang="es-CL" dirty="0"/>
          </a:p>
        </p:txBody>
      </p:sp>
      <p:sp>
        <p:nvSpPr>
          <p:cNvPr id="175" name="Rectangle 174"/>
          <p:cNvSpPr/>
          <p:nvPr/>
        </p:nvSpPr>
        <p:spPr>
          <a:xfrm>
            <a:off x="2473123" y="5303854"/>
            <a:ext cx="522900" cy="369332"/>
          </a:xfrm>
          <a:prstGeom prst="rect">
            <a:avLst/>
          </a:prstGeom>
        </p:spPr>
        <p:txBody>
          <a:bodyPr wrap="none">
            <a:spAutoFit/>
          </a:bodyPr>
          <a:lstStyle/>
          <a:p>
            <a:r>
              <a:rPr lang="en-US" i="1" dirty="0">
                <a:latin typeface="Times New Roman" panose="02020603050405020304" pitchFamily="18" charset="0"/>
                <a:cs typeface="Times New Roman" panose="02020603050405020304" pitchFamily="18" charset="0"/>
              </a:rPr>
              <a:t>w</a:t>
            </a:r>
            <a:r>
              <a:rPr lang="en-US" i="1" baseline="-25000" dirty="0">
                <a:latin typeface="Times New Roman" panose="02020603050405020304" pitchFamily="18" charset="0"/>
                <a:cs typeface="Times New Roman" panose="02020603050405020304" pitchFamily="18" charset="0"/>
              </a:rPr>
              <a:t>J,2</a:t>
            </a:r>
            <a:endParaRPr lang="es-CL" i="1" baseline="-25000" dirty="0">
              <a:latin typeface="Times New Roman" panose="02020603050405020304" pitchFamily="18" charset="0"/>
              <a:cs typeface="Times New Roman" panose="02020603050405020304" pitchFamily="18" charset="0"/>
            </a:endParaRPr>
          </a:p>
        </p:txBody>
      </p:sp>
      <p:grpSp>
        <p:nvGrpSpPr>
          <p:cNvPr id="183" name="Group 182"/>
          <p:cNvGrpSpPr/>
          <p:nvPr/>
        </p:nvGrpSpPr>
        <p:grpSpPr>
          <a:xfrm>
            <a:off x="7776606" y="5611822"/>
            <a:ext cx="1188094" cy="285850"/>
            <a:chOff x="2293556" y="434520"/>
            <a:chExt cx="1929578" cy="615398"/>
          </a:xfrm>
          <a:effectLst>
            <a:glow rad="228600">
              <a:schemeClr val="accent5">
                <a:satMod val="175000"/>
                <a:alpha val="40000"/>
              </a:schemeClr>
            </a:glow>
          </a:effectLst>
        </p:grpSpPr>
        <p:sp>
          <p:nvSpPr>
            <p:cNvPr id="184" name="Freeform 183"/>
            <p:cNvSpPr/>
            <p:nvPr/>
          </p:nvSpPr>
          <p:spPr>
            <a:xfrm>
              <a:off x="2293556" y="434520"/>
              <a:ext cx="1929578" cy="332589"/>
            </a:xfrm>
            <a:custGeom>
              <a:avLst/>
              <a:gdLst>
                <a:gd name="connsiteX0" fmla="*/ 0 w 1929578"/>
                <a:gd name="connsiteY0" fmla="*/ 32997 h 332589"/>
                <a:gd name="connsiteX1" fmla="*/ 271849 w 1929578"/>
                <a:gd name="connsiteY1" fmla="*/ 271894 h 332589"/>
                <a:gd name="connsiteX2" fmla="*/ 609600 w 1929578"/>
                <a:gd name="connsiteY2" fmla="*/ 46 h 332589"/>
                <a:gd name="connsiteX3" fmla="*/ 873211 w 1929578"/>
                <a:gd name="connsiteY3" fmla="*/ 296608 h 332589"/>
                <a:gd name="connsiteX4" fmla="*/ 1120346 w 1929578"/>
                <a:gd name="connsiteY4" fmla="*/ 8284 h 332589"/>
                <a:gd name="connsiteX5" fmla="*/ 1392195 w 1929578"/>
                <a:gd name="connsiteY5" fmla="*/ 329559 h 332589"/>
                <a:gd name="connsiteX6" fmla="*/ 1655805 w 1929578"/>
                <a:gd name="connsiteY6" fmla="*/ 16521 h 332589"/>
                <a:gd name="connsiteX7" fmla="*/ 1902941 w 1929578"/>
                <a:gd name="connsiteY7" fmla="*/ 304846 h 332589"/>
                <a:gd name="connsiteX8" fmla="*/ 1911178 w 1929578"/>
                <a:gd name="connsiteY8" fmla="*/ 304846 h 332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9578" h="332589">
                  <a:moveTo>
                    <a:pt x="0" y="32997"/>
                  </a:moveTo>
                  <a:cubicBezTo>
                    <a:pt x="85124" y="155191"/>
                    <a:pt x="170249" y="277386"/>
                    <a:pt x="271849" y="271894"/>
                  </a:cubicBezTo>
                  <a:cubicBezTo>
                    <a:pt x="373449" y="266402"/>
                    <a:pt x="509373" y="-4073"/>
                    <a:pt x="609600" y="46"/>
                  </a:cubicBezTo>
                  <a:cubicBezTo>
                    <a:pt x="709827" y="4165"/>
                    <a:pt x="788087" y="295235"/>
                    <a:pt x="873211" y="296608"/>
                  </a:cubicBezTo>
                  <a:cubicBezTo>
                    <a:pt x="958335" y="297981"/>
                    <a:pt x="1033849" y="2792"/>
                    <a:pt x="1120346" y="8284"/>
                  </a:cubicBezTo>
                  <a:cubicBezTo>
                    <a:pt x="1206843" y="13776"/>
                    <a:pt x="1302952" y="328186"/>
                    <a:pt x="1392195" y="329559"/>
                  </a:cubicBezTo>
                  <a:cubicBezTo>
                    <a:pt x="1481438" y="330932"/>
                    <a:pt x="1570681" y="20640"/>
                    <a:pt x="1655805" y="16521"/>
                  </a:cubicBezTo>
                  <a:cubicBezTo>
                    <a:pt x="1740929" y="12402"/>
                    <a:pt x="1860379" y="256792"/>
                    <a:pt x="1902941" y="304846"/>
                  </a:cubicBezTo>
                  <a:cubicBezTo>
                    <a:pt x="1945503" y="352900"/>
                    <a:pt x="1928340" y="328873"/>
                    <a:pt x="1911178" y="304846"/>
                  </a:cubicBezTo>
                </a:path>
              </a:pathLst>
            </a:custGeom>
            <a:no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85" name="Freeform 184"/>
            <p:cNvSpPr/>
            <p:nvPr/>
          </p:nvSpPr>
          <p:spPr>
            <a:xfrm>
              <a:off x="2293556" y="513125"/>
              <a:ext cx="1929578" cy="332589"/>
            </a:xfrm>
            <a:custGeom>
              <a:avLst/>
              <a:gdLst>
                <a:gd name="connsiteX0" fmla="*/ 0 w 1929578"/>
                <a:gd name="connsiteY0" fmla="*/ 32997 h 332589"/>
                <a:gd name="connsiteX1" fmla="*/ 271849 w 1929578"/>
                <a:gd name="connsiteY1" fmla="*/ 271894 h 332589"/>
                <a:gd name="connsiteX2" fmla="*/ 609600 w 1929578"/>
                <a:gd name="connsiteY2" fmla="*/ 46 h 332589"/>
                <a:gd name="connsiteX3" fmla="*/ 873211 w 1929578"/>
                <a:gd name="connsiteY3" fmla="*/ 296608 h 332589"/>
                <a:gd name="connsiteX4" fmla="*/ 1120346 w 1929578"/>
                <a:gd name="connsiteY4" fmla="*/ 8284 h 332589"/>
                <a:gd name="connsiteX5" fmla="*/ 1392195 w 1929578"/>
                <a:gd name="connsiteY5" fmla="*/ 329559 h 332589"/>
                <a:gd name="connsiteX6" fmla="*/ 1655805 w 1929578"/>
                <a:gd name="connsiteY6" fmla="*/ 16521 h 332589"/>
                <a:gd name="connsiteX7" fmla="*/ 1902941 w 1929578"/>
                <a:gd name="connsiteY7" fmla="*/ 304846 h 332589"/>
                <a:gd name="connsiteX8" fmla="*/ 1911178 w 1929578"/>
                <a:gd name="connsiteY8" fmla="*/ 304846 h 332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9578" h="332589">
                  <a:moveTo>
                    <a:pt x="0" y="32997"/>
                  </a:moveTo>
                  <a:cubicBezTo>
                    <a:pt x="85124" y="155191"/>
                    <a:pt x="170249" y="277386"/>
                    <a:pt x="271849" y="271894"/>
                  </a:cubicBezTo>
                  <a:cubicBezTo>
                    <a:pt x="373449" y="266402"/>
                    <a:pt x="509373" y="-4073"/>
                    <a:pt x="609600" y="46"/>
                  </a:cubicBezTo>
                  <a:cubicBezTo>
                    <a:pt x="709827" y="4165"/>
                    <a:pt x="788087" y="295235"/>
                    <a:pt x="873211" y="296608"/>
                  </a:cubicBezTo>
                  <a:cubicBezTo>
                    <a:pt x="958335" y="297981"/>
                    <a:pt x="1033849" y="2792"/>
                    <a:pt x="1120346" y="8284"/>
                  </a:cubicBezTo>
                  <a:cubicBezTo>
                    <a:pt x="1206843" y="13776"/>
                    <a:pt x="1302952" y="328186"/>
                    <a:pt x="1392195" y="329559"/>
                  </a:cubicBezTo>
                  <a:cubicBezTo>
                    <a:pt x="1481438" y="330932"/>
                    <a:pt x="1570681" y="20640"/>
                    <a:pt x="1655805" y="16521"/>
                  </a:cubicBezTo>
                  <a:cubicBezTo>
                    <a:pt x="1740929" y="12402"/>
                    <a:pt x="1860379" y="256792"/>
                    <a:pt x="1902941" y="304846"/>
                  </a:cubicBezTo>
                  <a:cubicBezTo>
                    <a:pt x="1945503" y="352900"/>
                    <a:pt x="1928340" y="328873"/>
                    <a:pt x="1911178" y="304846"/>
                  </a:cubicBezTo>
                </a:path>
              </a:pathLst>
            </a:custGeom>
            <a:no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86" name="Freeform 185"/>
            <p:cNvSpPr/>
            <p:nvPr/>
          </p:nvSpPr>
          <p:spPr>
            <a:xfrm>
              <a:off x="2293556" y="587045"/>
              <a:ext cx="1929578" cy="332589"/>
            </a:xfrm>
            <a:custGeom>
              <a:avLst/>
              <a:gdLst>
                <a:gd name="connsiteX0" fmla="*/ 0 w 1929578"/>
                <a:gd name="connsiteY0" fmla="*/ 32997 h 332589"/>
                <a:gd name="connsiteX1" fmla="*/ 271849 w 1929578"/>
                <a:gd name="connsiteY1" fmla="*/ 271894 h 332589"/>
                <a:gd name="connsiteX2" fmla="*/ 609600 w 1929578"/>
                <a:gd name="connsiteY2" fmla="*/ 46 h 332589"/>
                <a:gd name="connsiteX3" fmla="*/ 873211 w 1929578"/>
                <a:gd name="connsiteY3" fmla="*/ 296608 h 332589"/>
                <a:gd name="connsiteX4" fmla="*/ 1120346 w 1929578"/>
                <a:gd name="connsiteY4" fmla="*/ 8284 h 332589"/>
                <a:gd name="connsiteX5" fmla="*/ 1392195 w 1929578"/>
                <a:gd name="connsiteY5" fmla="*/ 329559 h 332589"/>
                <a:gd name="connsiteX6" fmla="*/ 1655805 w 1929578"/>
                <a:gd name="connsiteY6" fmla="*/ 16521 h 332589"/>
                <a:gd name="connsiteX7" fmla="*/ 1902941 w 1929578"/>
                <a:gd name="connsiteY7" fmla="*/ 304846 h 332589"/>
                <a:gd name="connsiteX8" fmla="*/ 1911178 w 1929578"/>
                <a:gd name="connsiteY8" fmla="*/ 304846 h 332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9578" h="332589">
                  <a:moveTo>
                    <a:pt x="0" y="32997"/>
                  </a:moveTo>
                  <a:cubicBezTo>
                    <a:pt x="85124" y="155191"/>
                    <a:pt x="170249" y="277386"/>
                    <a:pt x="271849" y="271894"/>
                  </a:cubicBezTo>
                  <a:cubicBezTo>
                    <a:pt x="373449" y="266402"/>
                    <a:pt x="509373" y="-4073"/>
                    <a:pt x="609600" y="46"/>
                  </a:cubicBezTo>
                  <a:cubicBezTo>
                    <a:pt x="709827" y="4165"/>
                    <a:pt x="788087" y="295235"/>
                    <a:pt x="873211" y="296608"/>
                  </a:cubicBezTo>
                  <a:cubicBezTo>
                    <a:pt x="958335" y="297981"/>
                    <a:pt x="1033849" y="2792"/>
                    <a:pt x="1120346" y="8284"/>
                  </a:cubicBezTo>
                  <a:cubicBezTo>
                    <a:pt x="1206843" y="13776"/>
                    <a:pt x="1302952" y="328186"/>
                    <a:pt x="1392195" y="329559"/>
                  </a:cubicBezTo>
                  <a:cubicBezTo>
                    <a:pt x="1481438" y="330932"/>
                    <a:pt x="1570681" y="20640"/>
                    <a:pt x="1655805" y="16521"/>
                  </a:cubicBezTo>
                  <a:cubicBezTo>
                    <a:pt x="1740929" y="12402"/>
                    <a:pt x="1860379" y="256792"/>
                    <a:pt x="1902941" y="304846"/>
                  </a:cubicBezTo>
                  <a:cubicBezTo>
                    <a:pt x="1945503" y="352900"/>
                    <a:pt x="1928340" y="328873"/>
                    <a:pt x="1911178" y="304846"/>
                  </a:cubicBezTo>
                </a:path>
              </a:pathLst>
            </a:custGeom>
            <a:no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87" name="Freeform 186"/>
            <p:cNvSpPr/>
            <p:nvPr/>
          </p:nvSpPr>
          <p:spPr>
            <a:xfrm>
              <a:off x="2293556" y="654361"/>
              <a:ext cx="1929578" cy="332589"/>
            </a:xfrm>
            <a:custGeom>
              <a:avLst/>
              <a:gdLst>
                <a:gd name="connsiteX0" fmla="*/ 0 w 1929578"/>
                <a:gd name="connsiteY0" fmla="*/ 32997 h 332589"/>
                <a:gd name="connsiteX1" fmla="*/ 271849 w 1929578"/>
                <a:gd name="connsiteY1" fmla="*/ 271894 h 332589"/>
                <a:gd name="connsiteX2" fmla="*/ 609600 w 1929578"/>
                <a:gd name="connsiteY2" fmla="*/ 46 h 332589"/>
                <a:gd name="connsiteX3" fmla="*/ 873211 w 1929578"/>
                <a:gd name="connsiteY3" fmla="*/ 296608 h 332589"/>
                <a:gd name="connsiteX4" fmla="*/ 1120346 w 1929578"/>
                <a:gd name="connsiteY4" fmla="*/ 8284 h 332589"/>
                <a:gd name="connsiteX5" fmla="*/ 1392195 w 1929578"/>
                <a:gd name="connsiteY5" fmla="*/ 329559 h 332589"/>
                <a:gd name="connsiteX6" fmla="*/ 1655805 w 1929578"/>
                <a:gd name="connsiteY6" fmla="*/ 16521 h 332589"/>
                <a:gd name="connsiteX7" fmla="*/ 1902941 w 1929578"/>
                <a:gd name="connsiteY7" fmla="*/ 304846 h 332589"/>
                <a:gd name="connsiteX8" fmla="*/ 1911178 w 1929578"/>
                <a:gd name="connsiteY8" fmla="*/ 304846 h 332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9578" h="332589">
                  <a:moveTo>
                    <a:pt x="0" y="32997"/>
                  </a:moveTo>
                  <a:cubicBezTo>
                    <a:pt x="85124" y="155191"/>
                    <a:pt x="170249" y="277386"/>
                    <a:pt x="271849" y="271894"/>
                  </a:cubicBezTo>
                  <a:cubicBezTo>
                    <a:pt x="373449" y="266402"/>
                    <a:pt x="509373" y="-4073"/>
                    <a:pt x="609600" y="46"/>
                  </a:cubicBezTo>
                  <a:cubicBezTo>
                    <a:pt x="709827" y="4165"/>
                    <a:pt x="788087" y="295235"/>
                    <a:pt x="873211" y="296608"/>
                  </a:cubicBezTo>
                  <a:cubicBezTo>
                    <a:pt x="958335" y="297981"/>
                    <a:pt x="1033849" y="2792"/>
                    <a:pt x="1120346" y="8284"/>
                  </a:cubicBezTo>
                  <a:cubicBezTo>
                    <a:pt x="1206843" y="13776"/>
                    <a:pt x="1302952" y="328186"/>
                    <a:pt x="1392195" y="329559"/>
                  </a:cubicBezTo>
                  <a:cubicBezTo>
                    <a:pt x="1481438" y="330932"/>
                    <a:pt x="1570681" y="20640"/>
                    <a:pt x="1655805" y="16521"/>
                  </a:cubicBezTo>
                  <a:cubicBezTo>
                    <a:pt x="1740929" y="12402"/>
                    <a:pt x="1860379" y="256792"/>
                    <a:pt x="1902941" y="304846"/>
                  </a:cubicBezTo>
                  <a:cubicBezTo>
                    <a:pt x="1945503" y="352900"/>
                    <a:pt x="1928340" y="328873"/>
                    <a:pt x="1911178" y="304846"/>
                  </a:cubicBezTo>
                </a:path>
              </a:pathLst>
            </a:custGeom>
            <a:no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88" name="Freeform 187"/>
            <p:cNvSpPr/>
            <p:nvPr/>
          </p:nvSpPr>
          <p:spPr>
            <a:xfrm>
              <a:off x="2293556" y="717329"/>
              <a:ext cx="1929578" cy="332589"/>
            </a:xfrm>
            <a:custGeom>
              <a:avLst/>
              <a:gdLst>
                <a:gd name="connsiteX0" fmla="*/ 0 w 1929578"/>
                <a:gd name="connsiteY0" fmla="*/ 32997 h 332589"/>
                <a:gd name="connsiteX1" fmla="*/ 271849 w 1929578"/>
                <a:gd name="connsiteY1" fmla="*/ 271894 h 332589"/>
                <a:gd name="connsiteX2" fmla="*/ 609600 w 1929578"/>
                <a:gd name="connsiteY2" fmla="*/ 46 h 332589"/>
                <a:gd name="connsiteX3" fmla="*/ 873211 w 1929578"/>
                <a:gd name="connsiteY3" fmla="*/ 296608 h 332589"/>
                <a:gd name="connsiteX4" fmla="*/ 1120346 w 1929578"/>
                <a:gd name="connsiteY4" fmla="*/ 8284 h 332589"/>
                <a:gd name="connsiteX5" fmla="*/ 1392195 w 1929578"/>
                <a:gd name="connsiteY5" fmla="*/ 329559 h 332589"/>
                <a:gd name="connsiteX6" fmla="*/ 1655805 w 1929578"/>
                <a:gd name="connsiteY6" fmla="*/ 16521 h 332589"/>
                <a:gd name="connsiteX7" fmla="*/ 1902941 w 1929578"/>
                <a:gd name="connsiteY7" fmla="*/ 304846 h 332589"/>
                <a:gd name="connsiteX8" fmla="*/ 1911178 w 1929578"/>
                <a:gd name="connsiteY8" fmla="*/ 304846 h 332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9578" h="332589">
                  <a:moveTo>
                    <a:pt x="0" y="32997"/>
                  </a:moveTo>
                  <a:cubicBezTo>
                    <a:pt x="85124" y="155191"/>
                    <a:pt x="170249" y="277386"/>
                    <a:pt x="271849" y="271894"/>
                  </a:cubicBezTo>
                  <a:cubicBezTo>
                    <a:pt x="373449" y="266402"/>
                    <a:pt x="509373" y="-4073"/>
                    <a:pt x="609600" y="46"/>
                  </a:cubicBezTo>
                  <a:cubicBezTo>
                    <a:pt x="709827" y="4165"/>
                    <a:pt x="788087" y="295235"/>
                    <a:pt x="873211" y="296608"/>
                  </a:cubicBezTo>
                  <a:cubicBezTo>
                    <a:pt x="958335" y="297981"/>
                    <a:pt x="1033849" y="2792"/>
                    <a:pt x="1120346" y="8284"/>
                  </a:cubicBezTo>
                  <a:cubicBezTo>
                    <a:pt x="1206843" y="13776"/>
                    <a:pt x="1302952" y="328186"/>
                    <a:pt x="1392195" y="329559"/>
                  </a:cubicBezTo>
                  <a:cubicBezTo>
                    <a:pt x="1481438" y="330932"/>
                    <a:pt x="1570681" y="20640"/>
                    <a:pt x="1655805" y="16521"/>
                  </a:cubicBezTo>
                  <a:cubicBezTo>
                    <a:pt x="1740929" y="12402"/>
                    <a:pt x="1860379" y="256792"/>
                    <a:pt x="1902941" y="304846"/>
                  </a:cubicBezTo>
                  <a:cubicBezTo>
                    <a:pt x="1945503" y="352900"/>
                    <a:pt x="1928340" y="328873"/>
                    <a:pt x="1911178" y="304846"/>
                  </a:cubicBezTo>
                </a:path>
              </a:pathLst>
            </a:custGeom>
            <a:no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grpSp>
      <p:sp>
        <p:nvSpPr>
          <p:cNvPr id="193" name="TextBox 192"/>
          <p:cNvSpPr txBox="1"/>
          <p:nvPr/>
        </p:nvSpPr>
        <p:spPr>
          <a:xfrm>
            <a:off x="7553475" y="1622175"/>
            <a:ext cx="907621" cy="276999"/>
          </a:xfrm>
          <a:prstGeom prst="rect">
            <a:avLst/>
          </a:prstGeom>
          <a:noFill/>
        </p:spPr>
        <p:txBody>
          <a:bodyPr wrap="none" rtlCol="0">
            <a:spAutoFit/>
          </a:bodyPr>
          <a:lstStyle/>
          <a:p>
            <a:r>
              <a:rPr lang="en-US" sz="1200" b="1" dirty="0" smtClean="0">
                <a:latin typeface="Garamond" panose="02020404030301010803" pitchFamily="18" charset="0"/>
              </a:rPr>
              <a:t>Adaptation</a:t>
            </a:r>
            <a:endParaRPr lang="es-CL" sz="1200" b="1" dirty="0">
              <a:latin typeface="Garamond" panose="02020404030301010803" pitchFamily="18" charset="0"/>
            </a:endParaRPr>
          </a:p>
        </p:txBody>
      </p:sp>
      <p:sp>
        <p:nvSpPr>
          <p:cNvPr id="194" name="Right Arrow 193"/>
          <p:cNvSpPr/>
          <p:nvPr/>
        </p:nvSpPr>
        <p:spPr>
          <a:xfrm rot="2502015">
            <a:off x="7617770" y="2030025"/>
            <a:ext cx="398003" cy="7916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pic>
        <p:nvPicPr>
          <p:cNvPr id="78" name="Picture 7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29325" y="2135625"/>
            <a:ext cx="950714" cy="1640447"/>
          </a:xfrm>
          <a:prstGeom prst="rect">
            <a:avLst/>
          </a:prstGeom>
          <a:scene3d>
            <a:camera prst="isometricTopUp"/>
            <a:lightRig rig="threePt" dir="t"/>
          </a:scene3d>
        </p:spPr>
      </p:pic>
      <p:pic>
        <p:nvPicPr>
          <p:cNvPr id="79" name="Picture 7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05424" y="1449152"/>
            <a:ext cx="950714" cy="1640447"/>
          </a:xfrm>
          <a:prstGeom prst="rect">
            <a:avLst/>
          </a:prstGeom>
          <a:scene3d>
            <a:camera prst="isometricTopUp"/>
            <a:lightRig rig="threePt" dir="t"/>
          </a:scene3d>
        </p:spPr>
      </p:pic>
      <p:pic>
        <p:nvPicPr>
          <p:cNvPr id="80" name="Picture 7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05424" y="722475"/>
            <a:ext cx="950714" cy="1640447"/>
          </a:xfrm>
          <a:prstGeom prst="rect">
            <a:avLst/>
          </a:prstGeom>
          <a:scene3d>
            <a:camera prst="isometricTopUp"/>
            <a:lightRig rig="threePt" dir="t"/>
          </a:scene3d>
        </p:spPr>
      </p:pic>
    </p:spTree>
    <p:extLst>
      <p:ext uri="{BB962C8B-B14F-4D97-AF65-F5344CB8AC3E}">
        <p14:creationId xmlns:p14="http://schemas.microsoft.com/office/powerpoint/2010/main" val="31442829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Model analysis</a:t>
            </a:r>
            <a:endParaRPr lang="en-US" dirty="0">
              <a:latin typeface="Times New Roman" panose="02020603050405020304" pitchFamily="18" charset="0"/>
              <a:cs typeface="Times New Roman" panose="02020603050405020304" pitchFamily="18" charset="0"/>
            </a:endParaRPr>
          </a:p>
        </p:txBody>
      </p:sp>
      <p:sp>
        <p:nvSpPr>
          <p:cNvPr id="4" name="Content Placeholder 3"/>
          <p:cNvSpPr>
            <a:spLocks noGrp="1"/>
          </p:cNvSpPr>
          <p:nvPr>
            <p:ph idx="1"/>
          </p:nvPr>
        </p:nvSpPr>
        <p:spPr>
          <a:xfrm>
            <a:off x="457200" y="2971800"/>
            <a:ext cx="8077200" cy="3154363"/>
          </a:xfrm>
        </p:spPr>
        <p:txBody>
          <a:bodyPr/>
          <a:lstStyle/>
          <a:p>
            <a:r>
              <a:rPr lang="en-US" dirty="0" smtClean="0">
                <a:latin typeface="Times New Roman" panose="02020603050405020304" pitchFamily="18" charset="0"/>
                <a:cs typeface="Times New Roman" panose="02020603050405020304" pitchFamily="18" charset="0"/>
              </a:rPr>
              <a:t>What are the perverse effect of policies? (focus on short term local vulnerability could reduce long-term system level vulnerability)</a:t>
            </a:r>
          </a:p>
          <a:p>
            <a:r>
              <a:rPr lang="en-US" dirty="0" smtClean="0">
                <a:latin typeface="Times New Roman" panose="02020603050405020304" pitchFamily="18" charset="0"/>
                <a:cs typeface="Times New Roman" panose="02020603050405020304" pitchFamily="18" charset="0"/>
              </a:rPr>
              <a:t>How does climate change affect diverse outcomes and effectiveness of policies?</a:t>
            </a:r>
            <a:endParaRPr lang="en-US" dirty="0">
              <a:latin typeface="Times New Roman" panose="02020603050405020304" pitchFamily="18" charset="0"/>
              <a:cs typeface="Times New Roman" panose="02020603050405020304" pitchFamily="18"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467367155"/>
              </p:ext>
            </p:extLst>
          </p:nvPr>
        </p:nvGraphicFramePr>
        <p:xfrm>
          <a:off x="1524000" y="1397000"/>
          <a:ext cx="6096000" cy="1483360"/>
        </p:xfrm>
        <a:graphic>
          <a:graphicData uri="http://schemas.openxmlformats.org/drawingml/2006/table">
            <a:tbl>
              <a:tblPr firstRow="1" bandRow="1">
                <a:tableStyleId>{F5AB1C69-6EDB-4FF4-983F-18BD219EF322}</a:tableStyleId>
              </a:tblPr>
              <a:tblGrid>
                <a:gridCol w="1524000"/>
                <a:gridCol w="1524000"/>
                <a:gridCol w="1524000"/>
                <a:gridCol w="1524000"/>
              </a:tblGrid>
              <a:tr h="370840">
                <a:tc>
                  <a:txBody>
                    <a:bodyPr/>
                    <a:lstStyle/>
                    <a:p>
                      <a:r>
                        <a:rPr lang="en-US" dirty="0" smtClean="0"/>
                        <a:t>Scenario</a:t>
                      </a:r>
                      <a:endParaRPr lang="en-US" dirty="0"/>
                    </a:p>
                  </a:txBody>
                  <a:tcPr/>
                </a:tc>
                <a:tc>
                  <a:txBody>
                    <a:bodyPr/>
                    <a:lstStyle/>
                    <a:p>
                      <a:r>
                        <a:rPr lang="en-US" dirty="0" smtClean="0"/>
                        <a:t>Efficiency</a:t>
                      </a:r>
                      <a:endParaRPr lang="en-US" dirty="0"/>
                    </a:p>
                  </a:txBody>
                  <a:tcPr/>
                </a:tc>
                <a:tc>
                  <a:txBody>
                    <a:bodyPr/>
                    <a:lstStyle/>
                    <a:p>
                      <a:r>
                        <a:rPr lang="en-US" dirty="0" smtClean="0"/>
                        <a:t>Inequality</a:t>
                      </a:r>
                      <a:endParaRPr lang="en-US" dirty="0"/>
                    </a:p>
                  </a:txBody>
                  <a:tcPr/>
                </a:tc>
                <a:tc>
                  <a:txBody>
                    <a:bodyPr/>
                    <a:lstStyle/>
                    <a:p>
                      <a:r>
                        <a:rPr lang="en-US" dirty="0" smtClean="0"/>
                        <a:t>Vulnerability</a:t>
                      </a:r>
                      <a:endParaRPr lang="en-US" dirty="0"/>
                    </a:p>
                  </a:txBody>
                  <a:tcPr/>
                </a:tc>
              </a:tr>
              <a:tr h="370840">
                <a:tc>
                  <a:txBody>
                    <a:bodyPr/>
                    <a:lstStyle/>
                    <a:p>
                      <a:r>
                        <a:rPr lang="en-US" baseline="0" dirty="0" smtClean="0"/>
                        <a:t>Scenario 1</a:t>
                      </a:r>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r>
              <a:tr h="370840">
                <a:tc>
                  <a:txBody>
                    <a:bodyPr/>
                    <a:lstStyle/>
                    <a:p>
                      <a:r>
                        <a:rPr lang="en-US" dirty="0" smtClean="0"/>
                        <a:t>Scenario</a:t>
                      </a:r>
                      <a:r>
                        <a:rPr lang="en-US" baseline="0" dirty="0" smtClean="0"/>
                        <a:t> 2</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dirty="0" smtClean="0"/>
                        <a:t>Scenario 3</a:t>
                      </a:r>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1405798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Summary</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What are relevant focal questions? How to frame the problem?</a:t>
            </a:r>
          </a:p>
          <a:p>
            <a:r>
              <a:rPr lang="en-US" dirty="0" smtClean="0">
                <a:latin typeface="Times New Roman" panose="02020603050405020304" pitchFamily="18" charset="0"/>
                <a:cs typeface="Times New Roman" panose="02020603050405020304" pitchFamily="18" charset="0"/>
              </a:rPr>
              <a:t>What are the relevant human actions?</a:t>
            </a:r>
          </a:p>
          <a:p>
            <a:r>
              <a:rPr lang="en-US" dirty="0" smtClean="0">
                <a:latin typeface="Times New Roman" panose="02020603050405020304" pitchFamily="18" charset="0"/>
                <a:cs typeface="Times New Roman" panose="02020603050405020304" pitchFamily="18" charset="0"/>
              </a:rPr>
              <a:t>What is the relevant agency?</a:t>
            </a:r>
          </a:p>
          <a:p>
            <a:r>
              <a:rPr lang="en-US" dirty="0" smtClean="0">
                <a:latin typeface="Times New Roman" panose="02020603050405020304" pitchFamily="18" charset="0"/>
                <a:cs typeface="Times New Roman" panose="02020603050405020304" pitchFamily="18" charset="0"/>
              </a:rPr>
              <a:t>Ecology of models of social dynamics.</a:t>
            </a:r>
          </a:p>
        </p:txBody>
      </p:sp>
    </p:spTree>
    <p:extLst>
      <p:ext uri="{BB962C8B-B14F-4D97-AF65-F5344CB8AC3E}">
        <p14:creationId xmlns:p14="http://schemas.microsoft.com/office/powerpoint/2010/main" val="42258529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complexity.asu.edu/sites/default/files/styles/panopoly_image_original/public/cbie_winter_school_website_header_2.jpg?itok=YlNH4IQ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609600"/>
            <a:ext cx="9150015" cy="29718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33400" y="4953000"/>
            <a:ext cx="7659726" cy="523220"/>
          </a:xfrm>
          <a:prstGeom prst="rect">
            <a:avLst/>
          </a:prstGeom>
          <a:noFill/>
        </p:spPr>
        <p:txBody>
          <a:bodyPr wrap="none" rtlCol="0">
            <a:spAutoFit/>
          </a:bodyPr>
          <a:lstStyle/>
          <a:p>
            <a:r>
              <a:rPr lang="en-US" sz="2800" u="sng" dirty="0">
                <a:hlinkClick r:id="rId3"/>
              </a:rPr>
              <a:t>https://</a:t>
            </a:r>
            <a:r>
              <a:rPr lang="en-US" sz="2800" u="sng" dirty="0" smtClean="0">
                <a:hlinkClick r:id="rId3"/>
              </a:rPr>
              <a:t>complexity.asu.edu/CBIEWinterSchool2017</a:t>
            </a:r>
            <a:endParaRPr lang="en-US" dirty="0"/>
          </a:p>
        </p:txBody>
      </p:sp>
    </p:spTree>
    <p:extLst>
      <p:ext uri="{BB962C8B-B14F-4D97-AF65-F5344CB8AC3E}">
        <p14:creationId xmlns:p14="http://schemas.microsoft.com/office/powerpoint/2010/main" val="970491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descr="https://encrypted-tbn2.gstatic.com/images?q=tbn:ANd9GcTqHQ2nE6ZsXaMJ3-gvszxxJNmkz1GFOjZfacceuDb7xxPffQtUt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4599" y="5626694"/>
            <a:ext cx="2565519" cy="89793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www.ciesin.org/datasets/rivm/1-fig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953" y="2401800"/>
            <a:ext cx="4904247" cy="423712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edac.ciesin.org/mva/JR1994A/JR1994AFig4-1.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45629" y="1600200"/>
            <a:ext cx="3276600" cy="3729288"/>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s://www.ipcc.ch/publications_and_data/ar4/syr/en/fig/figurespm-5-l.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406820"/>
            <a:ext cx="4693065" cy="23867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1018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Global Change models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lnSpcReduction="10000"/>
          </a:bodyPr>
          <a:lstStyle/>
          <a:p>
            <a:r>
              <a:rPr lang="en-US" dirty="0" smtClean="0">
                <a:latin typeface="Times New Roman" panose="02020603050405020304" pitchFamily="18" charset="0"/>
                <a:cs typeface="Times New Roman" panose="02020603050405020304" pitchFamily="18" charset="0"/>
              </a:rPr>
              <a:t>System Dynamics (Scenarios): </a:t>
            </a:r>
          </a:p>
          <a:p>
            <a:pPr lvl="1"/>
            <a:r>
              <a:rPr lang="en-US" dirty="0" smtClean="0">
                <a:latin typeface="Times New Roman" panose="02020603050405020304" pitchFamily="18" charset="0"/>
                <a:cs typeface="Times New Roman" panose="02020603050405020304" pitchFamily="18" charset="0"/>
              </a:rPr>
              <a:t>World 3 model (Meadows et al)</a:t>
            </a:r>
          </a:p>
          <a:p>
            <a:pPr lvl="1"/>
            <a:r>
              <a:rPr lang="en-US" dirty="0" smtClean="0">
                <a:latin typeface="Times New Roman" panose="02020603050405020304" pitchFamily="18" charset="0"/>
                <a:cs typeface="Times New Roman" panose="02020603050405020304" pitchFamily="18" charset="0"/>
              </a:rPr>
              <a:t>International Futures (Hughes et al.)</a:t>
            </a:r>
          </a:p>
          <a:p>
            <a:pPr lvl="1"/>
            <a:r>
              <a:rPr lang="en-US" dirty="0" smtClean="0">
                <a:latin typeface="Times New Roman" panose="02020603050405020304" pitchFamily="18" charset="0"/>
                <a:cs typeface="Times New Roman" panose="02020603050405020304" pitchFamily="18" charset="0"/>
              </a:rPr>
              <a:t>Causal loop diagrams</a:t>
            </a:r>
          </a:p>
          <a:p>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Macro-economics (Optimal control): </a:t>
            </a:r>
          </a:p>
          <a:p>
            <a:pPr lvl="1"/>
            <a:r>
              <a:rPr lang="en-US" dirty="0" smtClean="0">
                <a:latin typeface="Times New Roman" panose="02020603050405020304" pitchFamily="18" charset="0"/>
                <a:cs typeface="Times New Roman" panose="02020603050405020304" pitchFamily="18" charset="0"/>
              </a:rPr>
              <a:t>DICE &amp; RICE (Nordhaus): Infinitely </a:t>
            </a:r>
            <a:r>
              <a:rPr lang="en-US" dirty="0" err="1" smtClean="0">
                <a:latin typeface="Times New Roman" panose="02020603050405020304" pitchFamily="18" charset="0"/>
                <a:cs typeface="Times New Roman" panose="02020603050405020304" pitchFamily="18" charset="0"/>
              </a:rPr>
              <a:t>longlived</a:t>
            </a:r>
            <a:r>
              <a:rPr lang="en-US" dirty="0" smtClean="0">
                <a:latin typeface="Times New Roman" panose="02020603050405020304" pitchFamily="18" charset="0"/>
                <a:cs typeface="Times New Roman" panose="02020603050405020304" pitchFamily="18" charset="0"/>
              </a:rPr>
              <a:t> actors who maximize the utility of their discounted future. </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003526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2445"/>
            <a:ext cx="7162800" cy="3248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429001"/>
            <a:ext cx="5210175" cy="18846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3717" y="1388782"/>
            <a:ext cx="4314825" cy="2028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45843" y="3417607"/>
            <a:ext cx="4071938" cy="32952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30652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Behavioral approach</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Commons dilemmas focus of sustainability</a:t>
            </a:r>
          </a:p>
          <a:p>
            <a:r>
              <a:rPr lang="en-US" dirty="0" smtClean="0">
                <a:latin typeface="Times New Roman" panose="02020603050405020304" pitchFamily="18" charset="0"/>
                <a:cs typeface="Times New Roman" panose="02020603050405020304" pitchFamily="18" charset="0"/>
              </a:rPr>
              <a:t>Agent-based modeling</a:t>
            </a:r>
          </a:p>
          <a:p>
            <a:r>
              <a:rPr lang="en-US" dirty="0" smtClean="0">
                <a:latin typeface="Times New Roman" panose="02020603050405020304" pitchFamily="18" charset="0"/>
                <a:cs typeface="Times New Roman" panose="02020603050405020304" pitchFamily="18" charset="0"/>
              </a:rPr>
              <a:t>Lab and field experiments</a:t>
            </a:r>
          </a:p>
          <a:p>
            <a:r>
              <a:rPr lang="en-US" dirty="0" smtClean="0">
                <a:latin typeface="Times New Roman" panose="02020603050405020304" pitchFamily="18" charset="0"/>
                <a:cs typeface="Times New Roman" panose="02020603050405020304" pitchFamily="18" charset="0"/>
              </a:rPr>
              <a:t>Formalizing diversity of behavioral theories (SESYNC).</a:t>
            </a:r>
          </a:p>
          <a:p>
            <a:endParaRPr lang="en-US" dirty="0"/>
          </a:p>
        </p:txBody>
      </p:sp>
      <p:pic>
        <p:nvPicPr>
          <p:cNvPr id="4" name="Picture 13" descr="DSCN5718DSCN57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4419600"/>
            <a:ext cx="3124200" cy="233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4419600"/>
            <a:ext cx="3240088" cy="2262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448116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anose="02020603050405020304" pitchFamily="18" charset="0"/>
                <a:cs typeface="Times New Roman" panose="02020603050405020304" pitchFamily="18" charset="0"/>
              </a:rPr>
              <a:t>What are relevant social dynamics for scaling up?</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Many models focus on resource users (farmers, households) or nations.</a:t>
            </a:r>
          </a:p>
          <a:p>
            <a:r>
              <a:rPr lang="en-US" dirty="0" smtClean="0">
                <a:latin typeface="Times New Roman" panose="02020603050405020304" pitchFamily="18" charset="0"/>
                <a:cs typeface="Times New Roman" panose="02020603050405020304" pitchFamily="18" charset="0"/>
              </a:rPr>
              <a:t>What is the relevant agency for large scale problems?</a:t>
            </a:r>
          </a:p>
          <a:p>
            <a:r>
              <a:rPr lang="en-US" dirty="0" smtClean="0">
                <a:latin typeface="Times New Roman" panose="02020603050405020304" pitchFamily="18" charset="0"/>
                <a:cs typeface="Times New Roman" panose="02020603050405020304" pitchFamily="18" charset="0"/>
              </a:rPr>
              <a:t>We need to disentangle the political economy of the problem at hand.</a:t>
            </a:r>
          </a:p>
          <a:p>
            <a:r>
              <a:rPr lang="en-US" dirty="0" smtClean="0">
                <a:latin typeface="Times New Roman" panose="02020603050405020304" pitchFamily="18" charset="0"/>
                <a:cs typeface="Times New Roman" panose="02020603050405020304" pitchFamily="18" charset="0"/>
              </a:rPr>
              <a:t>What social dynamics to include is context specific (framing of problem).</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402396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Keystone Actors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a:bodyPr>
          <a:lstStyle/>
          <a:p>
            <a:r>
              <a:rPr lang="en-US" dirty="0" smtClean="0">
                <a:latin typeface="Times New Roman" panose="02020603050405020304" pitchFamily="18" charset="0"/>
                <a:cs typeface="Times New Roman" panose="02020603050405020304" pitchFamily="18" charset="0"/>
              </a:rPr>
              <a:t>Where is the agency? Who makes what decisions? What is relevant to include at larger scales?</a:t>
            </a:r>
          </a:p>
          <a:p>
            <a:r>
              <a:rPr lang="en-US" dirty="0" smtClean="0">
                <a:latin typeface="Times New Roman" panose="02020603050405020304" pitchFamily="18" charset="0"/>
                <a:cs typeface="Times New Roman" panose="02020603050405020304" pitchFamily="18" charset="0"/>
              </a:rPr>
              <a:t>Follow the material flows?</a:t>
            </a:r>
            <a:endParaRPr lang="en-US" dirty="0">
              <a:latin typeface="Times New Roman" panose="02020603050405020304" pitchFamily="18" charset="0"/>
              <a:cs typeface="Times New Roman" panose="02020603050405020304" pitchFamily="18" charset="0"/>
            </a:endParaRPr>
          </a:p>
          <a:p>
            <a:r>
              <a:rPr lang="en-US" dirty="0" err="1" smtClean="0">
                <a:latin typeface="Times New Roman" panose="02020603050405020304" pitchFamily="18" charset="0"/>
                <a:cs typeface="Times New Roman" panose="02020603050405020304" pitchFamily="18" charset="0"/>
              </a:rPr>
              <a:t>Österblom</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et al. (2015) Transnational Corporations as ‘Keystone Actors’ in Marine Ecosystems, </a:t>
            </a:r>
            <a:r>
              <a:rPr lang="en-US" dirty="0" err="1" smtClean="0">
                <a:latin typeface="Times New Roman" panose="02020603050405020304" pitchFamily="18" charset="0"/>
                <a:cs typeface="Times New Roman" panose="02020603050405020304" pitchFamily="18" charset="0"/>
              </a:rPr>
              <a:t>PLoS</a:t>
            </a:r>
            <a:r>
              <a:rPr lang="en-US" dirty="0" smtClean="0">
                <a:latin typeface="Times New Roman" panose="02020603050405020304" pitchFamily="18" charset="0"/>
                <a:cs typeface="Times New Roman" panose="02020603050405020304" pitchFamily="18" charset="0"/>
              </a:rPr>
              <a:t> ONE:</a:t>
            </a:r>
          </a:p>
          <a:p>
            <a:pPr lvl="1"/>
            <a:r>
              <a:rPr lang="en-US" dirty="0" smtClean="0">
                <a:latin typeface="Times New Roman" panose="02020603050405020304" pitchFamily="18" charset="0"/>
                <a:cs typeface="Times New Roman" panose="02020603050405020304" pitchFamily="18" charset="0"/>
              </a:rPr>
              <a:t>13 </a:t>
            </a:r>
            <a:r>
              <a:rPr lang="en-US" dirty="0">
                <a:latin typeface="Times New Roman" panose="02020603050405020304" pitchFamily="18" charset="0"/>
                <a:cs typeface="Times New Roman" panose="02020603050405020304" pitchFamily="18" charset="0"/>
              </a:rPr>
              <a:t>corporations control 11-16% of the global marine catch (9-13 million tons) and 19-40% of the largest and most valuable </a:t>
            </a:r>
            <a:r>
              <a:rPr lang="en-US" dirty="0" smtClean="0">
                <a:latin typeface="Times New Roman" panose="02020603050405020304" pitchFamily="18" charset="0"/>
                <a:cs typeface="Times New Roman" panose="02020603050405020304" pitchFamily="18" charset="0"/>
              </a:rPr>
              <a:t>stocks.</a:t>
            </a:r>
          </a:p>
          <a:p>
            <a:endParaRPr lang="en-US" dirty="0"/>
          </a:p>
        </p:txBody>
      </p:sp>
    </p:spTree>
    <p:extLst>
      <p:ext uri="{BB962C8B-B14F-4D97-AF65-F5344CB8AC3E}">
        <p14:creationId xmlns:p14="http://schemas.microsoft.com/office/powerpoint/2010/main" val="11760676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Critical social dynamics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Social learning, innovation and adaptation</a:t>
            </a:r>
          </a:p>
          <a:p>
            <a:r>
              <a:rPr lang="en-US" dirty="0" smtClean="0">
                <a:latin typeface="Times New Roman" panose="02020603050405020304" pitchFamily="18" charset="0"/>
                <a:cs typeface="Times New Roman" panose="02020603050405020304" pitchFamily="18" charset="0"/>
              </a:rPr>
              <a:t>Mental models and framing of problems</a:t>
            </a:r>
          </a:p>
          <a:p>
            <a:r>
              <a:rPr lang="en-US" dirty="0" smtClean="0">
                <a:latin typeface="Times New Roman" panose="02020603050405020304" pitchFamily="18" charset="0"/>
                <a:cs typeface="Times New Roman" panose="02020603050405020304" pitchFamily="18" charset="0"/>
              </a:rPr>
              <a:t>Delays in decision making and implementation</a:t>
            </a:r>
          </a:p>
          <a:p>
            <a:r>
              <a:rPr lang="en-US" dirty="0" smtClean="0">
                <a:latin typeface="Times New Roman" panose="02020603050405020304" pitchFamily="18" charset="0"/>
                <a:cs typeface="Times New Roman" panose="02020603050405020304" pitchFamily="18" charset="0"/>
              </a:rPr>
              <a:t>Agency and property rights</a:t>
            </a:r>
          </a:p>
          <a:p>
            <a:r>
              <a:rPr lang="en-US" dirty="0" smtClean="0">
                <a:latin typeface="Times New Roman" panose="02020603050405020304" pitchFamily="18" charset="0"/>
                <a:cs typeface="Times New Roman" panose="02020603050405020304" pitchFamily="18" charset="0"/>
              </a:rPr>
              <a:t>Infrastructure decisions: investments, maintenance, distribution</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829170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tLang="en-US" dirty="0" smtClean="0">
                <a:latin typeface="Times New Roman" panose="02020603050405020304" pitchFamily="18" charset="0"/>
                <a:cs typeface="Times New Roman" panose="02020603050405020304" pitchFamily="18" charset="0"/>
              </a:rPr>
              <a:t>How to reach future targets?</a:t>
            </a:r>
          </a:p>
        </p:txBody>
      </p:sp>
      <p:sp>
        <p:nvSpPr>
          <p:cNvPr id="31747" name="Content Placeholder 2"/>
          <p:cNvSpPr>
            <a:spLocks noGrp="1"/>
          </p:cNvSpPr>
          <p:nvPr>
            <p:ph idx="1"/>
          </p:nvPr>
        </p:nvSpPr>
        <p:spPr>
          <a:xfrm>
            <a:off x="381000" y="1699418"/>
            <a:ext cx="8229600" cy="4525963"/>
          </a:xfrm>
        </p:spPr>
        <p:txBody>
          <a:bodyPr/>
          <a:lstStyle/>
          <a:p>
            <a:r>
              <a:rPr lang="en-US" altLang="en-US" dirty="0" smtClean="0">
                <a:latin typeface="Times New Roman" pitchFamily="18" charset="0"/>
                <a:cs typeface="Times New Roman" pitchFamily="18" charset="0"/>
              </a:rPr>
              <a:t>Instead of a top-down policy implementation, model muddling through: what solutions are available, focal events, delays in implementation, </a:t>
            </a:r>
            <a:r>
              <a:rPr lang="en-US" altLang="en-US" dirty="0" err="1" smtClean="0">
                <a:latin typeface="Times New Roman" pitchFamily="18" charset="0"/>
                <a:cs typeface="Times New Roman" pitchFamily="18" charset="0"/>
              </a:rPr>
              <a:t>lockin</a:t>
            </a:r>
            <a:r>
              <a:rPr lang="en-US" altLang="en-US" dirty="0" smtClean="0">
                <a:latin typeface="Times New Roman" pitchFamily="18" charset="0"/>
                <a:cs typeface="Times New Roman" pitchFamily="18" charset="0"/>
              </a:rPr>
              <a:t> effects.</a:t>
            </a:r>
          </a:p>
        </p:txBody>
      </p:sp>
      <p:sp>
        <p:nvSpPr>
          <p:cNvPr id="31748" name="Slide Number Placeholder 3"/>
          <p:cNvSpPr>
            <a:spLocks noGrp="1"/>
          </p:cNvSpPr>
          <p:nvPr>
            <p:ph type="sldNum" sz="quarter" idx="12"/>
          </p:nvPr>
        </p:nvSpPr>
        <p:spPr>
          <a:noFill/>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483F34CD-72D9-4FA7-8CD0-EB99A92C05FE}" type="slidenum">
              <a:rPr lang="en-US" altLang="en-US" smtClean="0"/>
              <a:pPr eaLnBrk="1" hangingPunct="1"/>
              <a:t>9</a:t>
            </a:fld>
            <a:endParaRPr lang="en-US" altLang="en-US" smtClean="0"/>
          </a:p>
        </p:txBody>
      </p:sp>
      <p:cxnSp>
        <p:nvCxnSpPr>
          <p:cNvPr id="3" name="Straight Connector 2"/>
          <p:cNvCxnSpPr/>
          <p:nvPr/>
        </p:nvCxnSpPr>
        <p:spPr>
          <a:xfrm>
            <a:off x="1752600" y="3962400"/>
            <a:ext cx="0" cy="2057400"/>
          </a:xfrm>
          <a:prstGeom prst="line">
            <a:avLst/>
          </a:prstGeom>
          <a:ln w="19050"/>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flipH="1">
            <a:off x="1752600" y="6019800"/>
            <a:ext cx="327660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9" name="Curved Connector 8"/>
          <p:cNvCxnSpPr/>
          <p:nvPr/>
        </p:nvCxnSpPr>
        <p:spPr>
          <a:xfrm flipV="1">
            <a:off x="1752600" y="4610100"/>
            <a:ext cx="762000" cy="381000"/>
          </a:xfrm>
          <a:prstGeom prst="curvedConnector3">
            <a:avLst/>
          </a:prstGeom>
          <a:ln>
            <a:tailEnd type="arrow"/>
          </a:ln>
        </p:spPr>
        <p:style>
          <a:lnRef idx="1">
            <a:schemeClr val="dk1"/>
          </a:lnRef>
          <a:fillRef idx="0">
            <a:schemeClr val="dk1"/>
          </a:fillRef>
          <a:effectRef idx="0">
            <a:schemeClr val="dk1"/>
          </a:effectRef>
          <a:fontRef idx="minor">
            <a:schemeClr val="tx1"/>
          </a:fontRef>
        </p:style>
      </p:cxnSp>
      <p:sp>
        <p:nvSpPr>
          <p:cNvPr id="10" name="Donut 9"/>
          <p:cNvSpPr/>
          <p:nvPr/>
        </p:nvSpPr>
        <p:spPr>
          <a:xfrm>
            <a:off x="4724400" y="5144924"/>
            <a:ext cx="457200" cy="457200"/>
          </a:xfrm>
          <a:prstGeom prst="donu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
        <p:nvSpPr>
          <p:cNvPr id="13" name="Freeform 12"/>
          <p:cNvSpPr/>
          <p:nvPr/>
        </p:nvSpPr>
        <p:spPr>
          <a:xfrm>
            <a:off x="2538101" y="4127619"/>
            <a:ext cx="2264635" cy="1042587"/>
          </a:xfrm>
          <a:custGeom>
            <a:avLst/>
            <a:gdLst>
              <a:gd name="connsiteX0" fmla="*/ 0 w 2264635"/>
              <a:gd name="connsiteY0" fmla="*/ 452927 h 1042587"/>
              <a:gd name="connsiteX1" fmla="*/ 111095 w 2264635"/>
              <a:gd name="connsiteY1" fmla="*/ 290557 h 1042587"/>
              <a:gd name="connsiteX2" fmla="*/ 136733 w 2264635"/>
              <a:gd name="connsiteY2" fmla="*/ 264919 h 1042587"/>
              <a:gd name="connsiteX3" fmla="*/ 153824 w 2264635"/>
              <a:gd name="connsiteY3" fmla="*/ 239282 h 1042587"/>
              <a:gd name="connsiteX4" fmla="*/ 179462 w 2264635"/>
              <a:gd name="connsiteY4" fmla="*/ 222190 h 1042587"/>
              <a:gd name="connsiteX5" fmla="*/ 256374 w 2264635"/>
              <a:gd name="connsiteY5" fmla="*/ 170916 h 1042587"/>
              <a:gd name="connsiteX6" fmla="*/ 282011 w 2264635"/>
              <a:gd name="connsiteY6" fmla="*/ 145278 h 1042587"/>
              <a:gd name="connsiteX7" fmla="*/ 299103 w 2264635"/>
              <a:gd name="connsiteY7" fmla="*/ 119641 h 1042587"/>
              <a:gd name="connsiteX8" fmla="*/ 376015 w 2264635"/>
              <a:gd name="connsiteY8" fmla="*/ 76912 h 1042587"/>
              <a:gd name="connsiteX9" fmla="*/ 410198 w 2264635"/>
              <a:gd name="connsiteY9" fmla="*/ 68366 h 1042587"/>
              <a:gd name="connsiteX10" fmla="*/ 435835 w 2264635"/>
              <a:gd name="connsiteY10" fmla="*/ 51274 h 1042587"/>
              <a:gd name="connsiteX11" fmla="*/ 512748 w 2264635"/>
              <a:gd name="connsiteY11" fmla="*/ 34183 h 1042587"/>
              <a:gd name="connsiteX12" fmla="*/ 538385 w 2264635"/>
              <a:gd name="connsiteY12" fmla="*/ 25637 h 1042587"/>
              <a:gd name="connsiteX13" fmla="*/ 589660 w 2264635"/>
              <a:gd name="connsiteY13" fmla="*/ 17091 h 1042587"/>
              <a:gd name="connsiteX14" fmla="*/ 623843 w 2264635"/>
              <a:gd name="connsiteY14" fmla="*/ 8545 h 1042587"/>
              <a:gd name="connsiteX15" fmla="*/ 752030 w 2264635"/>
              <a:gd name="connsiteY15" fmla="*/ 0 h 1042587"/>
              <a:gd name="connsiteX16" fmla="*/ 1153682 w 2264635"/>
              <a:gd name="connsiteY16" fmla="*/ 8545 h 1042587"/>
              <a:gd name="connsiteX17" fmla="*/ 1281869 w 2264635"/>
              <a:gd name="connsiteY17" fmla="*/ 34183 h 1042587"/>
              <a:gd name="connsiteX18" fmla="*/ 1350235 w 2264635"/>
              <a:gd name="connsiteY18" fmla="*/ 42729 h 1042587"/>
              <a:gd name="connsiteX19" fmla="*/ 1384419 w 2264635"/>
              <a:gd name="connsiteY19" fmla="*/ 59820 h 1042587"/>
              <a:gd name="connsiteX20" fmla="*/ 1435693 w 2264635"/>
              <a:gd name="connsiteY20" fmla="*/ 76912 h 1042587"/>
              <a:gd name="connsiteX21" fmla="*/ 1504060 w 2264635"/>
              <a:gd name="connsiteY21" fmla="*/ 111095 h 1042587"/>
              <a:gd name="connsiteX22" fmla="*/ 1538243 w 2264635"/>
              <a:gd name="connsiteY22" fmla="*/ 128187 h 1042587"/>
              <a:gd name="connsiteX23" fmla="*/ 1563880 w 2264635"/>
              <a:gd name="connsiteY23" fmla="*/ 136732 h 1042587"/>
              <a:gd name="connsiteX24" fmla="*/ 1615155 w 2264635"/>
              <a:gd name="connsiteY24" fmla="*/ 179461 h 1042587"/>
              <a:gd name="connsiteX25" fmla="*/ 1640792 w 2264635"/>
              <a:gd name="connsiteY25" fmla="*/ 196553 h 1042587"/>
              <a:gd name="connsiteX26" fmla="*/ 1717705 w 2264635"/>
              <a:gd name="connsiteY26" fmla="*/ 256374 h 1042587"/>
              <a:gd name="connsiteX27" fmla="*/ 1760434 w 2264635"/>
              <a:gd name="connsiteY27" fmla="*/ 290557 h 1042587"/>
              <a:gd name="connsiteX28" fmla="*/ 1794617 w 2264635"/>
              <a:gd name="connsiteY28" fmla="*/ 324740 h 1042587"/>
              <a:gd name="connsiteX29" fmla="*/ 1811708 w 2264635"/>
              <a:gd name="connsiteY29" fmla="*/ 367469 h 1042587"/>
              <a:gd name="connsiteX30" fmla="*/ 1820254 w 2264635"/>
              <a:gd name="connsiteY30" fmla="*/ 418744 h 1042587"/>
              <a:gd name="connsiteX31" fmla="*/ 1880075 w 2264635"/>
              <a:gd name="connsiteY31" fmla="*/ 495656 h 1042587"/>
              <a:gd name="connsiteX32" fmla="*/ 1914258 w 2264635"/>
              <a:gd name="connsiteY32" fmla="*/ 521293 h 1042587"/>
              <a:gd name="connsiteX33" fmla="*/ 1939895 w 2264635"/>
              <a:gd name="connsiteY33" fmla="*/ 538385 h 1042587"/>
              <a:gd name="connsiteX34" fmla="*/ 1991170 w 2264635"/>
              <a:gd name="connsiteY34" fmla="*/ 581114 h 1042587"/>
              <a:gd name="connsiteX35" fmla="*/ 2016807 w 2264635"/>
              <a:gd name="connsiteY35" fmla="*/ 632388 h 1042587"/>
              <a:gd name="connsiteX36" fmla="*/ 2042445 w 2264635"/>
              <a:gd name="connsiteY36" fmla="*/ 649480 h 1042587"/>
              <a:gd name="connsiteX37" fmla="*/ 2068082 w 2264635"/>
              <a:gd name="connsiteY37" fmla="*/ 700755 h 1042587"/>
              <a:gd name="connsiteX38" fmla="*/ 2076628 w 2264635"/>
              <a:gd name="connsiteY38" fmla="*/ 726392 h 1042587"/>
              <a:gd name="connsiteX39" fmla="*/ 2110811 w 2264635"/>
              <a:gd name="connsiteY39" fmla="*/ 777667 h 1042587"/>
              <a:gd name="connsiteX40" fmla="*/ 2127903 w 2264635"/>
              <a:gd name="connsiteY40" fmla="*/ 828942 h 1042587"/>
              <a:gd name="connsiteX41" fmla="*/ 2136449 w 2264635"/>
              <a:gd name="connsiteY41" fmla="*/ 854579 h 1042587"/>
              <a:gd name="connsiteX42" fmla="*/ 2153540 w 2264635"/>
              <a:gd name="connsiteY42" fmla="*/ 880217 h 1042587"/>
              <a:gd name="connsiteX43" fmla="*/ 2162086 w 2264635"/>
              <a:gd name="connsiteY43" fmla="*/ 905854 h 1042587"/>
              <a:gd name="connsiteX44" fmla="*/ 2221906 w 2264635"/>
              <a:gd name="connsiteY44" fmla="*/ 974220 h 1042587"/>
              <a:gd name="connsiteX45" fmla="*/ 2256090 w 2264635"/>
              <a:gd name="connsiteY45" fmla="*/ 1016949 h 1042587"/>
              <a:gd name="connsiteX46" fmla="*/ 2264635 w 2264635"/>
              <a:gd name="connsiteY46" fmla="*/ 1042587 h 1042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2264635" h="1042587">
                <a:moveTo>
                  <a:pt x="0" y="452927"/>
                </a:moveTo>
                <a:cubicBezTo>
                  <a:pt x="42563" y="381987"/>
                  <a:pt x="40438" y="382954"/>
                  <a:pt x="111095" y="290557"/>
                </a:cubicBezTo>
                <a:cubicBezTo>
                  <a:pt x="118437" y="280957"/>
                  <a:pt x="128996" y="274204"/>
                  <a:pt x="136733" y="264919"/>
                </a:cubicBezTo>
                <a:cubicBezTo>
                  <a:pt x="143308" y="257029"/>
                  <a:pt x="146562" y="246544"/>
                  <a:pt x="153824" y="239282"/>
                </a:cubicBezTo>
                <a:cubicBezTo>
                  <a:pt x="161087" y="232019"/>
                  <a:pt x="171732" y="228954"/>
                  <a:pt x="179462" y="222190"/>
                </a:cubicBezTo>
                <a:cubicBezTo>
                  <a:pt x="240703" y="168605"/>
                  <a:pt x="196698" y="185834"/>
                  <a:pt x="256374" y="170916"/>
                </a:cubicBezTo>
                <a:cubicBezTo>
                  <a:pt x="264920" y="162370"/>
                  <a:pt x="274274" y="154562"/>
                  <a:pt x="282011" y="145278"/>
                </a:cubicBezTo>
                <a:cubicBezTo>
                  <a:pt x="288586" y="137388"/>
                  <a:pt x="291373" y="126404"/>
                  <a:pt x="299103" y="119641"/>
                </a:cubicBezTo>
                <a:cubicBezTo>
                  <a:pt x="328780" y="93674"/>
                  <a:pt x="343649" y="86160"/>
                  <a:pt x="376015" y="76912"/>
                </a:cubicBezTo>
                <a:cubicBezTo>
                  <a:pt x="387308" y="73685"/>
                  <a:pt x="398804" y="71215"/>
                  <a:pt x="410198" y="68366"/>
                </a:cubicBezTo>
                <a:cubicBezTo>
                  <a:pt x="418744" y="62669"/>
                  <a:pt x="426395" y="55320"/>
                  <a:pt x="435835" y="51274"/>
                </a:cubicBezTo>
                <a:cubicBezTo>
                  <a:pt x="448109" y="46014"/>
                  <a:pt x="503024" y="36614"/>
                  <a:pt x="512748" y="34183"/>
                </a:cubicBezTo>
                <a:cubicBezTo>
                  <a:pt x="521487" y="31998"/>
                  <a:pt x="529592" y="27591"/>
                  <a:pt x="538385" y="25637"/>
                </a:cubicBezTo>
                <a:cubicBezTo>
                  <a:pt x="555300" y="21878"/>
                  <a:pt x="572669" y="20489"/>
                  <a:pt x="589660" y="17091"/>
                </a:cubicBezTo>
                <a:cubicBezTo>
                  <a:pt x="601177" y="14788"/>
                  <a:pt x="612162" y="9774"/>
                  <a:pt x="623843" y="8545"/>
                </a:cubicBezTo>
                <a:cubicBezTo>
                  <a:pt x="666432" y="4062"/>
                  <a:pt x="709301" y="2848"/>
                  <a:pt x="752030" y="0"/>
                </a:cubicBezTo>
                <a:cubicBezTo>
                  <a:pt x="885914" y="2848"/>
                  <a:pt x="1019946" y="1628"/>
                  <a:pt x="1153682" y="8545"/>
                </a:cubicBezTo>
                <a:cubicBezTo>
                  <a:pt x="1267711" y="14443"/>
                  <a:pt x="1213665" y="22815"/>
                  <a:pt x="1281869" y="34183"/>
                </a:cubicBezTo>
                <a:cubicBezTo>
                  <a:pt x="1304523" y="37959"/>
                  <a:pt x="1327446" y="39880"/>
                  <a:pt x="1350235" y="42729"/>
                </a:cubicBezTo>
                <a:cubicBezTo>
                  <a:pt x="1361630" y="48426"/>
                  <a:pt x="1372591" y="55089"/>
                  <a:pt x="1384419" y="59820"/>
                </a:cubicBezTo>
                <a:cubicBezTo>
                  <a:pt x="1401146" y="66511"/>
                  <a:pt x="1419579" y="68855"/>
                  <a:pt x="1435693" y="76912"/>
                </a:cubicBezTo>
                <a:lnTo>
                  <a:pt x="1504060" y="111095"/>
                </a:lnTo>
                <a:cubicBezTo>
                  <a:pt x="1515454" y="116792"/>
                  <a:pt x="1526157" y="124159"/>
                  <a:pt x="1538243" y="128187"/>
                </a:cubicBezTo>
                <a:lnTo>
                  <a:pt x="1563880" y="136732"/>
                </a:lnTo>
                <a:cubicBezTo>
                  <a:pt x="1627530" y="179165"/>
                  <a:pt x="1549361" y="124632"/>
                  <a:pt x="1615155" y="179461"/>
                </a:cubicBezTo>
                <a:cubicBezTo>
                  <a:pt x="1623045" y="186036"/>
                  <a:pt x="1632575" y="190391"/>
                  <a:pt x="1640792" y="196553"/>
                </a:cubicBezTo>
                <a:cubicBezTo>
                  <a:pt x="1666775" y="216041"/>
                  <a:pt x="1692166" y="236308"/>
                  <a:pt x="1717705" y="256374"/>
                </a:cubicBezTo>
                <a:cubicBezTo>
                  <a:pt x="1732047" y="267643"/>
                  <a:pt x="1747536" y="277659"/>
                  <a:pt x="1760434" y="290557"/>
                </a:cubicBezTo>
                <a:lnTo>
                  <a:pt x="1794617" y="324740"/>
                </a:lnTo>
                <a:cubicBezTo>
                  <a:pt x="1800314" y="338983"/>
                  <a:pt x="1807672" y="352669"/>
                  <a:pt x="1811708" y="367469"/>
                </a:cubicBezTo>
                <a:cubicBezTo>
                  <a:pt x="1816267" y="384186"/>
                  <a:pt x="1813590" y="402749"/>
                  <a:pt x="1820254" y="418744"/>
                </a:cubicBezTo>
                <a:cubicBezTo>
                  <a:pt x="1830969" y="444461"/>
                  <a:pt x="1857664" y="476447"/>
                  <a:pt x="1880075" y="495656"/>
                </a:cubicBezTo>
                <a:cubicBezTo>
                  <a:pt x="1890889" y="504925"/>
                  <a:pt x="1902668" y="513014"/>
                  <a:pt x="1914258" y="521293"/>
                </a:cubicBezTo>
                <a:cubicBezTo>
                  <a:pt x="1922616" y="527263"/>
                  <a:pt x="1932005" y="531810"/>
                  <a:pt x="1939895" y="538385"/>
                </a:cubicBezTo>
                <a:cubicBezTo>
                  <a:pt x="2005695" y="593218"/>
                  <a:pt x="1927518" y="538678"/>
                  <a:pt x="1991170" y="581114"/>
                </a:cubicBezTo>
                <a:cubicBezTo>
                  <a:pt x="1998120" y="601964"/>
                  <a:pt x="2000242" y="615823"/>
                  <a:pt x="2016807" y="632388"/>
                </a:cubicBezTo>
                <a:cubicBezTo>
                  <a:pt x="2024070" y="639651"/>
                  <a:pt x="2033899" y="643783"/>
                  <a:pt x="2042445" y="649480"/>
                </a:cubicBezTo>
                <a:cubicBezTo>
                  <a:pt x="2063925" y="713919"/>
                  <a:pt x="2034950" y="634490"/>
                  <a:pt x="2068082" y="700755"/>
                </a:cubicBezTo>
                <a:cubicBezTo>
                  <a:pt x="2072110" y="708812"/>
                  <a:pt x="2072253" y="718518"/>
                  <a:pt x="2076628" y="726392"/>
                </a:cubicBezTo>
                <a:cubicBezTo>
                  <a:pt x="2086604" y="744349"/>
                  <a:pt x="2104315" y="758180"/>
                  <a:pt x="2110811" y="777667"/>
                </a:cubicBezTo>
                <a:lnTo>
                  <a:pt x="2127903" y="828942"/>
                </a:lnTo>
                <a:cubicBezTo>
                  <a:pt x="2130752" y="837488"/>
                  <a:pt x="2131452" y="847084"/>
                  <a:pt x="2136449" y="854579"/>
                </a:cubicBezTo>
                <a:cubicBezTo>
                  <a:pt x="2142146" y="863125"/>
                  <a:pt x="2148947" y="871030"/>
                  <a:pt x="2153540" y="880217"/>
                </a:cubicBezTo>
                <a:cubicBezTo>
                  <a:pt x="2157568" y="888274"/>
                  <a:pt x="2157711" y="897980"/>
                  <a:pt x="2162086" y="905854"/>
                </a:cubicBezTo>
                <a:cubicBezTo>
                  <a:pt x="2191410" y="958638"/>
                  <a:pt x="2184455" y="949253"/>
                  <a:pt x="2221906" y="974220"/>
                </a:cubicBezTo>
                <a:cubicBezTo>
                  <a:pt x="2243388" y="1038665"/>
                  <a:pt x="2211911" y="961725"/>
                  <a:pt x="2256090" y="1016949"/>
                </a:cubicBezTo>
                <a:cubicBezTo>
                  <a:pt x="2261717" y="1023983"/>
                  <a:pt x="2264635" y="1042587"/>
                  <a:pt x="2264635" y="1042587"/>
                </a:cubicBezTo>
              </a:path>
            </a:pathLst>
          </a:cu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7" name="Freeform 16"/>
          <p:cNvSpPr/>
          <p:nvPr/>
        </p:nvSpPr>
        <p:spPr>
          <a:xfrm>
            <a:off x="2546647" y="3956703"/>
            <a:ext cx="2939753" cy="598205"/>
          </a:xfrm>
          <a:custGeom>
            <a:avLst/>
            <a:gdLst>
              <a:gd name="connsiteX0" fmla="*/ 0 w 2939753"/>
              <a:gd name="connsiteY0" fmla="*/ 589660 h 598205"/>
              <a:gd name="connsiteX1" fmla="*/ 17091 w 2939753"/>
              <a:gd name="connsiteY1" fmla="*/ 546931 h 598205"/>
              <a:gd name="connsiteX2" fmla="*/ 34183 w 2939753"/>
              <a:gd name="connsiteY2" fmla="*/ 512747 h 598205"/>
              <a:gd name="connsiteX3" fmla="*/ 51274 w 2939753"/>
              <a:gd name="connsiteY3" fmla="*/ 452927 h 598205"/>
              <a:gd name="connsiteX4" fmla="*/ 85458 w 2939753"/>
              <a:gd name="connsiteY4" fmla="*/ 401652 h 598205"/>
              <a:gd name="connsiteX5" fmla="*/ 102549 w 2939753"/>
              <a:gd name="connsiteY5" fmla="*/ 367469 h 598205"/>
              <a:gd name="connsiteX6" fmla="*/ 145278 w 2939753"/>
              <a:gd name="connsiteY6" fmla="*/ 307648 h 598205"/>
              <a:gd name="connsiteX7" fmla="*/ 196553 w 2939753"/>
              <a:gd name="connsiteY7" fmla="*/ 256374 h 598205"/>
              <a:gd name="connsiteX8" fmla="*/ 222190 w 2939753"/>
              <a:gd name="connsiteY8" fmla="*/ 230736 h 598205"/>
              <a:gd name="connsiteX9" fmla="*/ 239282 w 2939753"/>
              <a:gd name="connsiteY9" fmla="*/ 205099 h 598205"/>
              <a:gd name="connsiteX10" fmla="*/ 264919 w 2939753"/>
              <a:gd name="connsiteY10" fmla="*/ 188007 h 598205"/>
              <a:gd name="connsiteX11" fmla="*/ 324740 w 2939753"/>
              <a:gd name="connsiteY11" fmla="*/ 145278 h 598205"/>
              <a:gd name="connsiteX12" fmla="*/ 350377 w 2939753"/>
              <a:gd name="connsiteY12" fmla="*/ 136733 h 598205"/>
              <a:gd name="connsiteX13" fmla="*/ 384560 w 2939753"/>
              <a:gd name="connsiteY13" fmla="*/ 119641 h 598205"/>
              <a:gd name="connsiteX14" fmla="*/ 470018 w 2939753"/>
              <a:gd name="connsiteY14" fmla="*/ 94004 h 598205"/>
              <a:gd name="connsiteX15" fmla="*/ 555476 w 2939753"/>
              <a:gd name="connsiteY15" fmla="*/ 59820 h 598205"/>
              <a:gd name="connsiteX16" fmla="*/ 623843 w 2939753"/>
              <a:gd name="connsiteY16" fmla="*/ 51275 h 598205"/>
              <a:gd name="connsiteX17" fmla="*/ 649480 w 2939753"/>
              <a:gd name="connsiteY17" fmla="*/ 42729 h 598205"/>
              <a:gd name="connsiteX18" fmla="*/ 675117 w 2939753"/>
              <a:gd name="connsiteY18" fmla="*/ 25637 h 598205"/>
              <a:gd name="connsiteX19" fmla="*/ 743484 w 2939753"/>
              <a:gd name="connsiteY19" fmla="*/ 8546 h 598205"/>
              <a:gd name="connsiteX20" fmla="*/ 769121 w 2939753"/>
              <a:gd name="connsiteY20" fmla="*/ 0 h 598205"/>
              <a:gd name="connsiteX21" fmla="*/ 1128045 w 2939753"/>
              <a:gd name="connsiteY21" fmla="*/ 8546 h 598205"/>
              <a:gd name="connsiteX22" fmla="*/ 1170774 w 2939753"/>
              <a:gd name="connsiteY22" fmla="*/ 17091 h 598205"/>
              <a:gd name="connsiteX23" fmla="*/ 1273323 w 2939753"/>
              <a:gd name="connsiteY23" fmla="*/ 25637 h 598205"/>
              <a:gd name="connsiteX24" fmla="*/ 1341689 w 2939753"/>
              <a:gd name="connsiteY24" fmla="*/ 34183 h 598205"/>
              <a:gd name="connsiteX25" fmla="*/ 1418602 w 2939753"/>
              <a:gd name="connsiteY25" fmla="*/ 59820 h 598205"/>
              <a:gd name="connsiteX26" fmla="*/ 1444239 w 2939753"/>
              <a:gd name="connsiteY26" fmla="*/ 68366 h 598205"/>
              <a:gd name="connsiteX27" fmla="*/ 1469876 w 2939753"/>
              <a:gd name="connsiteY27" fmla="*/ 76912 h 598205"/>
              <a:gd name="connsiteX28" fmla="*/ 1504060 w 2939753"/>
              <a:gd name="connsiteY28" fmla="*/ 85458 h 598205"/>
              <a:gd name="connsiteX29" fmla="*/ 1529697 w 2939753"/>
              <a:gd name="connsiteY29" fmla="*/ 94004 h 598205"/>
              <a:gd name="connsiteX30" fmla="*/ 1598063 w 2939753"/>
              <a:gd name="connsiteY30" fmla="*/ 102549 h 598205"/>
              <a:gd name="connsiteX31" fmla="*/ 1623701 w 2939753"/>
              <a:gd name="connsiteY31" fmla="*/ 111095 h 598205"/>
              <a:gd name="connsiteX32" fmla="*/ 1743342 w 2939753"/>
              <a:gd name="connsiteY32" fmla="*/ 128187 h 598205"/>
              <a:gd name="connsiteX33" fmla="*/ 1794617 w 2939753"/>
              <a:gd name="connsiteY33" fmla="*/ 145278 h 598205"/>
              <a:gd name="connsiteX34" fmla="*/ 1922803 w 2939753"/>
              <a:gd name="connsiteY34" fmla="*/ 162370 h 598205"/>
              <a:gd name="connsiteX35" fmla="*/ 1956987 w 2939753"/>
              <a:gd name="connsiteY35" fmla="*/ 170916 h 598205"/>
              <a:gd name="connsiteX36" fmla="*/ 2059536 w 2939753"/>
              <a:gd name="connsiteY36" fmla="*/ 188007 h 598205"/>
              <a:gd name="connsiteX37" fmla="*/ 2144994 w 2939753"/>
              <a:gd name="connsiteY37" fmla="*/ 213645 h 598205"/>
              <a:gd name="connsiteX38" fmla="*/ 2170632 w 2939753"/>
              <a:gd name="connsiteY38" fmla="*/ 222190 h 598205"/>
              <a:gd name="connsiteX39" fmla="*/ 2230452 w 2939753"/>
              <a:gd name="connsiteY39" fmla="*/ 239282 h 598205"/>
              <a:gd name="connsiteX40" fmla="*/ 2264635 w 2939753"/>
              <a:gd name="connsiteY40" fmla="*/ 256374 h 598205"/>
              <a:gd name="connsiteX41" fmla="*/ 2290273 w 2939753"/>
              <a:gd name="connsiteY41" fmla="*/ 264919 h 598205"/>
              <a:gd name="connsiteX42" fmla="*/ 2324456 w 2939753"/>
              <a:gd name="connsiteY42" fmla="*/ 282011 h 598205"/>
              <a:gd name="connsiteX43" fmla="*/ 2375731 w 2939753"/>
              <a:gd name="connsiteY43" fmla="*/ 299103 h 598205"/>
              <a:gd name="connsiteX44" fmla="*/ 2461189 w 2939753"/>
              <a:gd name="connsiteY44" fmla="*/ 350377 h 598205"/>
              <a:gd name="connsiteX45" fmla="*/ 2478280 w 2939753"/>
              <a:gd name="connsiteY45" fmla="*/ 376015 h 598205"/>
              <a:gd name="connsiteX46" fmla="*/ 2555192 w 2939753"/>
              <a:gd name="connsiteY46" fmla="*/ 418744 h 598205"/>
              <a:gd name="connsiteX47" fmla="*/ 2580830 w 2939753"/>
              <a:gd name="connsiteY47" fmla="*/ 435835 h 598205"/>
              <a:gd name="connsiteX48" fmla="*/ 2606467 w 2939753"/>
              <a:gd name="connsiteY48" fmla="*/ 444381 h 598205"/>
              <a:gd name="connsiteX49" fmla="*/ 2632104 w 2939753"/>
              <a:gd name="connsiteY49" fmla="*/ 461473 h 598205"/>
              <a:gd name="connsiteX50" fmla="*/ 2691925 w 2939753"/>
              <a:gd name="connsiteY50" fmla="*/ 478564 h 598205"/>
              <a:gd name="connsiteX51" fmla="*/ 2743200 w 2939753"/>
              <a:gd name="connsiteY51" fmla="*/ 504202 h 598205"/>
              <a:gd name="connsiteX52" fmla="*/ 2768837 w 2939753"/>
              <a:gd name="connsiteY52" fmla="*/ 521293 h 598205"/>
              <a:gd name="connsiteX53" fmla="*/ 2820112 w 2939753"/>
              <a:gd name="connsiteY53" fmla="*/ 538385 h 598205"/>
              <a:gd name="connsiteX54" fmla="*/ 2845749 w 2939753"/>
              <a:gd name="connsiteY54" fmla="*/ 546931 h 598205"/>
              <a:gd name="connsiteX55" fmla="*/ 2897024 w 2939753"/>
              <a:gd name="connsiteY55" fmla="*/ 581114 h 598205"/>
              <a:gd name="connsiteX56" fmla="*/ 2939753 w 2939753"/>
              <a:gd name="connsiteY56" fmla="*/ 598205 h 598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939753" h="598205">
                <a:moveTo>
                  <a:pt x="0" y="589660"/>
                </a:moveTo>
                <a:cubicBezTo>
                  <a:pt x="5697" y="575417"/>
                  <a:pt x="10861" y="560949"/>
                  <a:pt x="17091" y="546931"/>
                </a:cubicBezTo>
                <a:cubicBezTo>
                  <a:pt x="22265" y="535289"/>
                  <a:pt x="29829" y="524720"/>
                  <a:pt x="34183" y="512747"/>
                </a:cubicBezTo>
                <a:cubicBezTo>
                  <a:pt x="41270" y="493258"/>
                  <a:pt x="42584" y="471756"/>
                  <a:pt x="51274" y="452927"/>
                </a:cubicBezTo>
                <a:cubicBezTo>
                  <a:pt x="59882" y="434276"/>
                  <a:pt x="76272" y="420025"/>
                  <a:pt x="85458" y="401652"/>
                </a:cubicBezTo>
                <a:cubicBezTo>
                  <a:pt x="91155" y="390258"/>
                  <a:pt x="96229" y="378530"/>
                  <a:pt x="102549" y="367469"/>
                </a:cubicBezTo>
                <a:cubicBezTo>
                  <a:pt x="109782" y="354811"/>
                  <a:pt x="138107" y="315615"/>
                  <a:pt x="145278" y="307648"/>
                </a:cubicBezTo>
                <a:cubicBezTo>
                  <a:pt x="161448" y="289682"/>
                  <a:pt x="179461" y="273466"/>
                  <a:pt x="196553" y="256374"/>
                </a:cubicBezTo>
                <a:cubicBezTo>
                  <a:pt x="205099" y="247828"/>
                  <a:pt x="215486" y="240792"/>
                  <a:pt x="222190" y="230736"/>
                </a:cubicBezTo>
                <a:cubicBezTo>
                  <a:pt x="227887" y="222190"/>
                  <a:pt x="232019" y="212362"/>
                  <a:pt x="239282" y="205099"/>
                </a:cubicBezTo>
                <a:cubicBezTo>
                  <a:pt x="246545" y="197836"/>
                  <a:pt x="256561" y="193977"/>
                  <a:pt x="264919" y="188007"/>
                </a:cubicBezTo>
                <a:cubicBezTo>
                  <a:pt x="273940" y="181563"/>
                  <a:pt x="311322" y="151987"/>
                  <a:pt x="324740" y="145278"/>
                </a:cubicBezTo>
                <a:cubicBezTo>
                  <a:pt x="332797" y="141250"/>
                  <a:pt x="342097" y="140281"/>
                  <a:pt x="350377" y="136733"/>
                </a:cubicBezTo>
                <a:cubicBezTo>
                  <a:pt x="362086" y="131715"/>
                  <a:pt x="372632" y="124114"/>
                  <a:pt x="384560" y="119641"/>
                </a:cubicBezTo>
                <a:cubicBezTo>
                  <a:pt x="433627" y="101240"/>
                  <a:pt x="411581" y="123223"/>
                  <a:pt x="470018" y="94004"/>
                </a:cubicBezTo>
                <a:cubicBezTo>
                  <a:pt x="495423" y="81302"/>
                  <a:pt x="527319" y="63339"/>
                  <a:pt x="555476" y="59820"/>
                </a:cubicBezTo>
                <a:lnTo>
                  <a:pt x="623843" y="51275"/>
                </a:lnTo>
                <a:cubicBezTo>
                  <a:pt x="632389" y="48426"/>
                  <a:pt x="641423" y="46758"/>
                  <a:pt x="649480" y="42729"/>
                </a:cubicBezTo>
                <a:cubicBezTo>
                  <a:pt x="658666" y="38136"/>
                  <a:pt x="665465" y="29147"/>
                  <a:pt x="675117" y="25637"/>
                </a:cubicBezTo>
                <a:cubicBezTo>
                  <a:pt x="697193" y="17609"/>
                  <a:pt x="721199" y="15975"/>
                  <a:pt x="743484" y="8546"/>
                </a:cubicBezTo>
                <a:lnTo>
                  <a:pt x="769121" y="0"/>
                </a:lnTo>
                <a:lnTo>
                  <a:pt x="1128045" y="8546"/>
                </a:lnTo>
                <a:cubicBezTo>
                  <a:pt x="1142557" y="9164"/>
                  <a:pt x="1156348" y="15394"/>
                  <a:pt x="1170774" y="17091"/>
                </a:cubicBezTo>
                <a:cubicBezTo>
                  <a:pt x="1204841" y="21099"/>
                  <a:pt x="1239192" y="22224"/>
                  <a:pt x="1273323" y="25637"/>
                </a:cubicBezTo>
                <a:cubicBezTo>
                  <a:pt x="1296175" y="27922"/>
                  <a:pt x="1318900" y="31334"/>
                  <a:pt x="1341689" y="34183"/>
                </a:cubicBezTo>
                <a:lnTo>
                  <a:pt x="1418602" y="59820"/>
                </a:lnTo>
                <a:lnTo>
                  <a:pt x="1444239" y="68366"/>
                </a:lnTo>
                <a:cubicBezTo>
                  <a:pt x="1452785" y="71215"/>
                  <a:pt x="1461137" y="74727"/>
                  <a:pt x="1469876" y="76912"/>
                </a:cubicBezTo>
                <a:cubicBezTo>
                  <a:pt x="1481271" y="79761"/>
                  <a:pt x="1492767" y="82231"/>
                  <a:pt x="1504060" y="85458"/>
                </a:cubicBezTo>
                <a:cubicBezTo>
                  <a:pt x="1512721" y="87933"/>
                  <a:pt x="1520834" y="92393"/>
                  <a:pt x="1529697" y="94004"/>
                </a:cubicBezTo>
                <a:cubicBezTo>
                  <a:pt x="1552293" y="98112"/>
                  <a:pt x="1575274" y="99701"/>
                  <a:pt x="1598063" y="102549"/>
                </a:cubicBezTo>
                <a:cubicBezTo>
                  <a:pt x="1606609" y="105398"/>
                  <a:pt x="1614907" y="109141"/>
                  <a:pt x="1623701" y="111095"/>
                </a:cubicBezTo>
                <a:cubicBezTo>
                  <a:pt x="1655387" y="118136"/>
                  <a:pt x="1713772" y="124491"/>
                  <a:pt x="1743342" y="128187"/>
                </a:cubicBezTo>
                <a:cubicBezTo>
                  <a:pt x="1760434" y="133884"/>
                  <a:pt x="1776740" y="143043"/>
                  <a:pt x="1794617" y="145278"/>
                </a:cubicBezTo>
                <a:cubicBezTo>
                  <a:pt x="1818427" y="148254"/>
                  <a:pt x="1896856" y="157652"/>
                  <a:pt x="1922803" y="162370"/>
                </a:cubicBezTo>
                <a:cubicBezTo>
                  <a:pt x="1934359" y="164471"/>
                  <a:pt x="1945521" y="168368"/>
                  <a:pt x="1956987" y="170916"/>
                </a:cubicBezTo>
                <a:cubicBezTo>
                  <a:pt x="2001963" y="180910"/>
                  <a:pt x="2009611" y="180875"/>
                  <a:pt x="2059536" y="188007"/>
                </a:cubicBezTo>
                <a:cubicBezTo>
                  <a:pt x="2106303" y="219185"/>
                  <a:pt x="2066438" y="197934"/>
                  <a:pt x="2144994" y="213645"/>
                </a:cubicBezTo>
                <a:cubicBezTo>
                  <a:pt x="2153827" y="215412"/>
                  <a:pt x="2161970" y="219715"/>
                  <a:pt x="2170632" y="222190"/>
                </a:cubicBezTo>
                <a:cubicBezTo>
                  <a:pt x="2192312" y="228384"/>
                  <a:pt x="2209964" y="230501"/>
                  <a:pt x="2230452" y="239282"/>
                </a:cubicBezTo>
                <a:cubicBezTo>
                  <a:pt x="2242161" y="244300"/>
                  <a:pt x="2252926" y="251356"/>
                  <a:pt x="2264635" y="256374"/>
                </a:cubicBezTo>
                <a:cubicBezTo>
                  <a:pt x="2272915" y="259922"/>
                  <a:pt x="2281993" y="261371"/>
                  <a:pt x="2290273" y="264919"/>
                </a:cubicBezTo>
                <a:cubicBezTo>
                  <a:pt x="2301982" y="269937"/>
                  <a:pt x="2312628" y="277280"/>
                  <a:pt x="2324456" y="282011"/>
                </a:cubicBezTo>
                <a:cubicBezTo>
                  <a:pt x="2341184" y="288702"/>
                  <a:pt x="2360741" y="289109"/>
                  <a:pt x="2375731" y="299103"/>
                </a:cubicBezTo>
                <a:cubicBezTo>
                  <a:pt x="2437605" y="340353"/>
                  <a:pt x="2408632" y="324100"/>
                  <a:pt x="2461189" y="350377"/>
                </a:cubicBezTo>
                <a:cubicBezTo>
                  <a:pt x="2466886" y="358923"/>
                  <a:pt x="2470550" y="369252"/>
                  <a:pt x="2478280" y="376015"/>
                </a:cubicBezTo>
                <a:cubicBezTo>
                  <a:pt x="2550124" y="438879"/>
                  <a:pt x="2504334" y="393316"/>
                  <a:pt x="2555192" y="418744"/>
                </a:cubicBezTo>
                <a:cubicBezTo>
                  <a:pt x="2564379" y="423337"/>
                  <a:pt x="2571643" y="431242"/>
                  <a:pt x="2580830" y="435835"/>
                </a:cubicBezTo>
                <a:cubicBezTo>
                  <a:pt x="2588887" y="439863"/>
                  <a:pt x="2598410" y="440352"/>
                  <a:pt x="2606467" y="444381"/>
                </a:cubicBezTo>
                <a:cubicBezTo>
                  <a:pt x="2615653" y="448974"/>
                  <a:pt x="2622918" y="456880"/>
                  <a:pt x="2632104" y="461473"/>
                </a:cubicBezTo>
                <a:cubicBezTo>
                  <a:pt x="2644358" y="467600"/>
                  <a:pt x="2680981" y="475828"/>
                  <a:pt x="2691925" y="478564"/>
                </a:cubicBezTo>
                <a:cubicBezTo>
                  <a:pt x="2765386" y="527540"/>
                  <a:pt x="2672446" y="468826"/>
                  <a:pt x="2743200" y="504202"/>
                </a:cubicBezTo>
                <a:cubicBezTo>
                  <a:pt x="2752386" y="508795"/>
                  <a:pt x="2759452" y="517122"/>
                  <a:pt x="2768837" y="521293"/>
                </a:cubicBezTo>
                <a:cubicBezTo>
                  <a:pt x="2785300" y="528610"/>
                  <a:pt x="2803020" y="532688"/>
                  <a:pt x="2820112" y="538385"/>
                </a:cubicBezTo>
                <a:cubicBezTo>
                  <a:pt x="2828658" y="541234"/>
                  <a:pt x="2838254" y="541934"/>
                  <a:pt x="2845749" y="546931"/>
                </a:cubicBezTo>
                <a:cubicBezTo>
                  <a:pt x="2862841" y="558325"/>
                  <a:pt x="2877537" y="574618"/>
                  <a:pt x="2897024" y="581114"/>
                </a:cubicBezTo>
                <a:cubicBezTo>
                  <a:pt x="2928704" y="591674"/>
                  <a:pt x="2914604" y="585632"/>
                  <a:pt x="2939753" y="598205"/>
                </a:cubicBezTo>
              </a:path>
            </a:pathLst>
          </a:cu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20" name="Freeform 19"/>
          <p:cNvSpPr/>
          <p:nvPr/>
        </p:nvSpPr>
        <p:spPr>
          <a:xfrm>
            <a:off x="2563738" y="4289989"/>
            <a:ext cx="2666288" cy="478564"/>
          </a:xfrm>
          <a:custGeom>
            <a:avLst/>
            <a:gdLst>
              <a:gd name="connsiteX0" fmla="*/ 0 w 2666288"/>
              <a:gd name="connsiteY0" fmla="*/ 282011 h 478564"/>
              <a:gd name="connsiteX1" fmla="*/ 42729 w 2666288"/>
              <a:gd name="connsiteY1" fmla="*/ 256374 h 478564"/>
              <a:gd name="connsiteX2" fmla="*/ 94004 w 2666288"/>
              <a:gd name="connsiteY2" fmla="*/ 239282 h 478564"/>
              <a:gd name="connsiteX3" fmla="*/ 119641 w 2666288"/>
              <a:gd name="connsiteY3" fmla="*/ 222190 h 478564"/>
              <a:gd name="connsiteX4" fmla="*/ 170916 w 2666288"/>
              <a:gd name="connsiteY4" fmla="*/ 205099 h 478564"/>
              <a:gd name="connsiteX5" fmla="*/ 222191 w 2666288"/>
              <a:gd name="connsiteY5" fmla="*/ 179461 h 478564"/>
              <a:gd name="connsiteX6" fmla="*/ 299103 w 2666288"/>
              <a:gd name="connsiteY6" fmla="*/ 136732 h 478564"/>
              <a:gd name="connsiteX7" fmla="*/ 324741 w 2666288"/>
              <a:gd name="connsiteY7" fmla="*/ 128187 h 478564"/>
              <a:gd name="connsiteX8" fmla="*/ 376015 w 2666288"/>
              <a:gd name="connsiteY8" fmla="*/ 94004 h 478564"/>
              <a:gd name="connsiteX9" fmla="*/ 427290 w 2666288"/>
              <a:gd name="connsiteY9" fmla="*/ 76912 h 478564"/>
              <a:gd name="connsiteX10" fmla="*/ 444382 w 2666288"/>
              <a:gd name="connsiteY10" fmla="*/ 102549 h 478564"/>
              <a:gd name="connsiteX11" fmla="*/ 461473 w 2666288"/>
              <a:gd name="connsiteY11" fmla="*/ 230736 h 478564"/>
              <a:gd name="connsiteX12" fmla="*/ 478565 w 2666288"/>
              <a:gd name="connsiteY12" fmla="*/ 256374 h 478564"/>
              <a:gd name="connsiteX13" fmla="*/ 589660 w 2666288"/>
              <a:gd name="connsiteY13" fmla="*/ 230736 h 478564"/>
              <a:gd name="connsiteX14" fmla="*/ 615298 w 2666288"/>
              <a:gd name="connsiteY14" fmla="*/ 222190 h 478564"/>
              <a:gd name="connsiteX15" fmla="*/ 640935 w 2666288"/>
              <a:gd name="connsiteY15" fmla="*/ 205099 h 478564"/>
              <a:gd name="connsiteX16" fmla="*/ 734939 w 2666288"/>
              <a:gd name="connsiteY16" fmla="*/ 179461 h 478564"/>
              <a:gd name="connsiteX17" fmla="*/ 786213 w 2666288"/>
              <a:gd name="connsiteY17" fmla="*/ 162370 h 478564"/>
              <a:gd name="connsiteX18" fmla="*/ 837488 w 2666288"/>
              <a:gd name="connsiteY18" fmla="*/ 145278 h 478564"/>
              <a:gd name="connsiteX19" fmla="*/ 863126 w 2666288"/>
              <a:gd name="connsiteY19" fmla="*/ 136732 h 478564"/>
              <a:gd name="connsiteX20" fmla="*/ 897309 w 2666288"/>
              <a:gd name="connsiteY20" fmla="*/ 128187 h 478564"/>
              <a:gd name="connsiteX21" fmla="*/ 948583 w 2666288"/>
              <a:gd name="connsiteY21" fmla="*/ 102549 h 478564"/>
              <a:gd name="connsiteX22" fmla="*/ 982767 w 2666288"/>
              <a:gd name="connsiteY22" fmla="*/ 85458 h 478564"/>
              <a:gd name="connsiteX23" fmla="*/ 1034041 w 2666288"/>
              <a:gd name="connsiteY23" fmla="*/ 68366 h 478564"/>
              <a:gd name="connsiteX24" fmla="*/ 1059679 w 2666288"/>
              <a:gd name="connsiteY24" fmla="*/ 59820 h 478564"/>
              <a:gd name="connsiteX25" fmla="*/ 1093862 w 2666288"/>
              <a:gd name="connsiteY25" fmla="*/ 51275 h 478564"/>
              <a:gd name="connsiteX26" fmla="*/ 1145137 w 2666288"/>
              <a:gd name="connsiteY26" fmla="*/ 25637 h 478564"/>
              <a:gd name="connsiteX27" fmla="*/ 1256232 w 2666288"/>
              <a:gd name="connsiteY27" fmla="*/ 0 h 478564"/>
              <a:gd name="connsiteX28" fmla="*/ 1589518 w 2666288"/>
              <a:gd name="connsiteY28" fmla="*/ 8546 h 478564"/>
              <a:gd name="connsiteX29" fmla="*/ 1615155 w 2666288"/>
              <a:gd name="connsiteY29" fmla="*/ 17091 h 478564"/>
              <a:gd name="connsiteX30" fmla="*/ 1717705 w 2666288"/>
              <a:gd name="connsiteY30" fmla="*/ 25637 h 478564"/>
              <a:gd name="connsiteX31" fmla="*/ 1743342 w 2666288"/>
              <a:gd name="connsiteY31" fmla="*/ 34183 h 478564"/>
              <a:gd name="connsiteX32" fmla="*/ 1837346 w 2666288"/>
              <a:gd name="connsiteY32" fmla="*/ 51275 h 478564"/>
              <a:gd name="connsiteX33" fmla="*/ 1897167 w 2666288"/>
              <a:gd name="connsiteY33" fmla="*/ 68366 h 478564"/>
              <a:gd name="connsiteX34" fmla="*/ 1948441 w 2666288"/>
              <a:gd name="connsiteY34" fmla="*/ 94004 h 478564"/>
              <a:gd name="connsiteX35" fmla="*/ 1974079 w 2666288"/>
              <a:gd name="connsiteY35" fmla="*/ 111095 h 478564"/>
              <a:gd name="connsiteX36" fmla="*/ 2025354 w 2666288"/>
              <a:gd name="connsiteY36" fmla="*/ 128187 h 478564"/>
              <a:gd name="connsiteX37" fmla="*/ 2050991 w 2666288"/>
              <a:gd name="connsiteY37" fmla="*/ 136732 h 478564"/>
              <a:gd name="connsiteX38" fmla="*/ 2076628 w 2666288"/>
              <a:gd name="connsiteY38" fmla="*/ 153824 h 478564"/>
              <a:gd name="connsiteX39" fmla="*/ 2110812 w 2666288"/>
              <a:gd name="connsiteY39" fmla="*/ 162370 h 478564"/>
              <a:gd name="connsiteX40" fmla="*/ 2136449 w 2666288"/>
              <a:gd name="connsiteY40" fmla="*/ 170916 h 478564"/>
              <a:gd name="connsiteX41" fmla="*/ 2170632 w 2666288"/>
              <a:gd name="connsiteY41" fmla="*/ 179461 h 478564"/>
              <a:gd name="connsiteX42" fmla="*/ 2221907 w 2666288"/>
              <a:gd name="connsiteY42" fmla="*/ 205099 h 478564"/>
              <a:gd name="connsiteX43" fmla="*/ 2247544 w 2666288"/>
              <a:gd name="connsiteY43" fmla="*/ 213645 h 478564"/>
              <a:gd name="connsiteX44" fmla="*/ 2264636 w 2666288"/>
              <a:gd name="connsiteY44" fmla="*/ 239282 h 478564"/>
              <a:gd name="connsiteX45" fmla="*/ 2315911 w 2666288"/>
              <a:gd name="connsiteY45" fmla="*/ 256374 h 478564"/>
              <a:gd name="connsiteX46" fmla="*/ 2367185 w 2666288"/>
              <a:gd name="connsiteY46" fmla="*/ 282011 h 478564"/>
              <a:gd name="connsiteX47" fmla="*/ 2418460 w 2666288"/>
              <a:gd name="connsiteY47" fmla="*/ 307648 h 478564"/>
              <a:gd name="connsiteX48" fmla="*/ 2444098 w 2666288"/>
              <a:gd name="connsiteY48" fmla="*/ 324740 h 478564"/>
              <a:gd name="connsiteX49" fmla="*/ 2469735 w 2666288"/>
              <a:gd name="connsiteY49" fmla="*/ 333286 h 478564"/>
              <a:gd name="connsiteX50" fmla="*/ 2486826 w 2666288"/>
              <a:gd name="connsiteY50" fmla="*/ 358923 h 478564"/>
              <a:gd name="connsiteX51" fmla="*/ 2538101 w 2666288"/>
              <a:gd name="connsiteY51" fmla="*/ 376015 h 478564"/>
              <a:gd name="connsiteX52" fmla="*/ 2580830 w 2666288"/>
              <a:gd name="connsiteY52" fmla="*/ 410198 h 478564"/>
              <a:gd name="connsiteX53" fmla="*/ 2657742 w 2666288"/>
              <a:gd name="connsiteY53" fmla="*/ 470018 h 478564"/>
              <a:gd name="connsiteX54" fmla="*/ 2666288 w 2666288"/>
              <a:gd name="connsiteY54" fmla="*/ 478564 h 47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2666288" h="478564">
                <a:moveTo>
                  <a:pt x="0" y="282011"/>
                </a:moveTo>
                <a:cubicBezTo>
                  <a:pt x="14243" y="273465"/>
                  <a:pt x="27608" y="263247"/>
                  <a:pt x="42729" y="256374"/>
                </a:cubicBezTo>
                <a:cubicBezTo>
                  <a:pt x="59130" y="248919"/>
                  <a:pt x="79014" y="249276"/>
                  <a:pt x="94004" y="239282"/>
                </a:cubicBezTo>
                <a:cubicBezTo>
                  <a:pt x="102550" y="233585"/>
                  <a:pt x="110255" y="226361"/>
                  <a:pt x="119641" y="222190"/>
                </a:cubicBezTo>
                <a:cubicBezTo>
                  <a:pt x="136104" y="214873"/>
                  <a:pt x="155926" y="215093"/>
                  <a:pt x="170916" y="205099"/>
                </a:cubicBezTo>
                <a:cubicBezTo>
                  <a:pt x="204049" y="183010"/>
                  <a:pt x="186810" y="191255"/>
                  <a:pt x="222191" y="179461"/>
                </a:cubicBezTo>
                <a:cubicBezTo>
                  <a:pt x="260566" y="141086"/>
                  <a:pt x="236364" y="157644"/>
                  <a:pt x="299103" y="136732"/>
                </a:cubicBezTo>
                <a:lnTo>
                  <a:pt x="324741" y="128187"/>
                </a:lnTo>
                <a:cubicBezTo>
                  <a:pt x="341832" y="116793"/>
                  <a:pt x="356528" y="100500"/>
                  <a:pt x="376015" y="94004"/>
                </a:cubicBezTo>
                <a:lnTo>
                  <a:pt x="427290" y="76912"/>
                </a:lnTo>
                <a:cubicBezTo>
                  <a:pt x="432987" y="85458"/>
                  <a:pt x="442230" y="92506"/>
                  <a:pt x="444382" y="102549"/>
                </a:cubicBezTo>
                <a:cubicBezTo>
                  <a:pt x="449120" y="124660"/>
                  <a:pt x="447114" y="197231"/>
                  <a:pt x="461473" y="230736"/>
                </a:cubicBezTo>
                <a:cubicBezTo>
                  <a:pt x="465519" y="240177"/>
                  <a:pt x="472868" y="247828"/>
                  <a:pt x="478565" y="256374"/>
                </a:cubicBezTo>
                <a:cubicBezTo>
                  <a:pt x="556221" y="245280"/>
                  <a:pt x="519275" y="254198"/>
                  <a:pt x="589660" y="230736"/>
                </a:cubicBezTo>
                <a:cubicBezTo>
                  <a:pt x="598206" y="227887"/>
                  <a:pt x="607803" y="227187"/>
                  <a:pt x="615298" y="222190"/>
                </a:cubicBezTo>
                <a:cubicBezTo>
                  <a:pt x="623844" y="216493"/>
                  <a:pt x="631550" y="209270"/>
                  <a:pt x="640935" y="205099"/>
                </a:cubicBezTo>
                <a:cubicBezTo>
                  <a:pt x="695623" y="180793"/>
                  <a:pt x="682902" y="193653"/>
                  <a:pt x="734939" y="179461"/>
                </a:cubicBezTo>
                <a:cubicBezTo>
                  <a:pt x="752320" y="174721"/>
                  <a:pt x="769122" y="168067"/>
                  <a:pt x="786213" y="162370"/>
                </a:cubicBezTo>
                <a:lnTo>
                  <a:pt x="837488" y="145278"/>
                </a:lnTo>
                <a:cubicBezTo>
                  <a:pt x="846034" y="142429"/>
                  <a:pt x="854387" y="138917"/>
                  <a:pt x="863126" y="136732"/>
                </a:cubicBezTo>
                <a:lnTo>
                  <a:pt x="897309" y="128187"/>
                </a:lnTo>
                <a:cubicBezTo>
                  <a:pt x="946571" y="95344"/>
                  <a:pt x="899056" y="123775"/>
                  <a:pt x="948583" y="102549"/>
                </a:cubicBezTo>
                <a:cubicBezTo>
                  <a:pt x="960292" y="97531"/>
                  <a:pt x="970939" y="90189"/>
                  <a:pt x="982767" y="85458"/>
                </a:cubicBezTo>
                <a:cubicBezTo>
                  <a:pt x="999494" y="78767"/>
                  <a:pt x="1016950" y="74063"/>
                  <a:pt x="1034041" y="68366"/>
                </a:cubicBezTo>
                <a:cubicBezTo>
                  <a:pt x="1042587" y="65517"/>
                  <a:pt x="1050940" y="62005"/>
                  <a:pt x="1059679" y="59820"/>
                </a:cubicBezTo>
                <a:cubicBezTo>
                  <a:pt x="1071073" y="56972"/>
                  <a:pt x="1082569" y="54502"/>
                  <a:pt x="1093862" y="51275"/>
                </a:cubicBezTo>
                <a:cubicBezTo>
                  <a:pt x="1159308" y="32577"/>
                  <a:pt x="1077724" y="55598"/>
                  <a:pt x="1145137" y="25637"/>
                </a:cubicBezTo>
                <a:cubicBezTo>
                  <a:pt x="1189588" y="5881"/>
                  <a:pt x="1207571" y="6952"/>
                  <a:pt x="1256232" y="0"/>
                </a:cubicBezTo>
                <a:cubicBezTo>
                  <a:pt x="1367327" y="2849"/>
                  <a:pt x="1478512" y="3260"/>
                  <a:pt x="1589518" y="8546"/>
                </a:cubicBezTo>
                <a:cubicBezTo>
                  <a:pt x="1598516" y="8974"/>
                  <a:pt x="1606226" y="15901"/>
                  <a:pt x="1615155" y="17091"/>
                </a:cubicBezTo>
                <a:cubicBezTo>
                  <a:pt x="1649156" y="21624"/>
                  <a:pt x="1683522" y="22788"/>
                  <a:pt x="1717705" y="25637"/>
                </a:cubicBezTo>
                <a:cubicBezTo>
                  <a:pt x="1726251" y="28486"/>
                  <a:pt x="1734603" y="31998"/>
                  <a:pt x="1743342" y="34183"/>
                </a:cubicBezTo>
                <a:cubicBezTo>
                  <a:pt x="1779996" y="43347"/>
                  <a:pt x="1799260" y="43658"/>
                  <a:pt x="1837346" y="51275"/>
                </a:cubicBezTo>
                <a:cubicBezTo>
                  <a:pt x="1864178" y="56641"/>
                  <a:pt x="1872728" y="60220"/>
                  <a:pt x="1897167" y="68366"/>
                </a:cubicBezTo>
                <a:cubicBezTo>
                  <a:pt x="1970625" y="117340"/>
                  <a:pt x="1877692" y="58630"/>
                  <a:pt x="1948441" y="94004"/>
                </a:cubicBezTo>
                <a:cubicBezTo>
                  <a:pt x="1957628" y="98597"/>
                  <a:pt x="1964693" y="106924"/>
                  <a:pt x="1974079" y="111095"/>
                </a:cubicBezTo>
                <a:cubicBezTo>
                  <a:pt x="1990542" y="118412"/>
                  <a:pt x="2008262" y="122490"/>
                  <a:pt x="2025354" y="128187"/>
                </a:cubicBezTo>
                <a:lnTo>
                  <a:pt x="2050991" y="136732"/>
                </a:lnTo>
                <a:cubicBezTo>
                  <a:pt x="2059537" y="142429"/>
                  <a:pt x="2067188" y="149778"/>
                  <a:pt x="2076628" y="153824"/>
                </a:cubicBezTo>
                <a:cubicBezTo>
                  <a:pt x="2087424" y="158451"/>
                  <a:pt x="2099519" y="159143"/>
                  <a:pt x="2110812" y="162370"/>
                </a:cubicBezTo>
                <a:cubicBezTo>
                  <a:pt x="2119473" y="164845"/>
                  <a:pt x="2127788" y="168441"/>
                  <a:pt x="2136449" y="170916"/>
                </a:cubicBezTo>
                <a:cubicBezTo>
                  <a:pt x="2147742" y="174143"/>
                  <a:pt x="2159339" y="176234"/>
                  <a:pt x="2170632" y="179461"/>
                </a:cubicBezTo>
                <a:cubicBezTo>
                  <a:pt x="2220746" y="193779"/>
                  <a:pt x="2171975" y="180133"/>
                  <a:pt x="2221907" y="205099"/>
                </a:cubicBezTo>
                <a:cubicBezTo>
                  <a:pt x="2229964" y="209128"/>
                  <a:pt x="2238998" y="210796"/>
                  <a:pt x="2247544" y="213645"/>
                </a:cubicBezTo>
                <a:cubicBezTo>
                  <a:pt x="2253241" y="222191"/>
                  <a:pt x="2255926" y="233839"/>
                  <a:pt x="2264636" y="239282"/>
                </a:cubicBezTo>
                <a:cubicBezTo>
                  <a:pt x="2279914" y="248831"/>
                  <a:pt x="2300920" y="246381"/>
                  <a:pt x="2315911" y="256374"/>
                </a:cubicBezTo>
                <a:cubicBezTo>
                  <a:pt x="2389387" y="305357"/>
                  <a:pt x="2296420" y="246628"/>
                  <a:pt x="2367185" y="282011"/>
                </a:cubicBezTo>
                <a:cubicBezTo>
                  <a:pt x="2433442" y="315140"/>
                  <a:pt x="2354029" y="286173"/>
                  <a:pt x="2418460" y="307648"/>
                </a:cubicBezTo>
                <a:cubicBezTo>
                  <a:pt x="2427006" y="313345"/>
                  <a:pt x="2434911" y="320147"/>
                  <a:pt x="2444098" y="324740"/>
                </a:cubicBezTo>
                <a:cubicBezTo>
                  <a:pt x="2452155" y="328769"/>
                  <a:pt x="2462701" y="327659"/>
                  <a:pt x="2469735" y="333286"/>
                </a:cubicBezTo>
                <a:cubicBezTo>
                  <a:pt x="2477755" y="339702"/>
                  <a:pt x="2478117" y="353480"/>
                  <a:pt x="2486826" y="358923"/>
                </a:cubicBezTo>
                <a:cubicBezTo>
                  <a:pt x="2502104" y="368472"/>
                  <a:pt x="2538101" y="376015"/>
                  <a:pt x="2538101" y="376015"/>
                </a:cubicBezTo>
                <a:cubicBezTo>
                  <a:pt x="2569682" y="423384"/>
                  <a:pt x="2537124" y="385917"/>
                  <a:pt x="2580830" y="410198"/>
                </a:cubicBezTo>
                <a:cubicBezTo>
                  <a:pt x="2626829" y="435753"/>
                  <a:pt x="2626600" y="438876"/>
                  <a:pt x="2657742" y="470018"/>
                </a:cubicBezTo>
                <a:lnTo>
                  <a:pt x="2666288" y="478564"/>
                </a:lnTo>
              </a:path>
            </a:pathLst>
          </a:cu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08396447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6634</TotalTime>
  <Words>717</Words>
  <Application>Microsoft Office PowerPoint</Application>
  <PresentationFormat>On-screen Show (4:3)</PresentationFormat>
  <Paragraphs>112</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How can social science methods be scaled to the global level?</vt:lpstr>
      <vt:lpstr>PowerPoint Presentation</vt:lpstr>
      <vt:lpstr>Global Change models</vt:lpstr>
      <vt:lpstr>PowerPoint Presentation</vt:lpstr>
      <vt:lpstr>Behavioral approach</vt:lpstr>
      <vt:lpstr>What are relevant social dynamics for scaling up?</vt:lpstr>
      <vt:lpstr>Keystone Actors</vt:lpstr>
      <vt:lpstr>Critical social dynamics (?)</vt:lpstr>
      <vt:lpstr>How to reach future targets?</vt:lpstr>
      <vt:lpstr>PowerPoint Presentation</vt:lpstr>
      <vt:lpstr>PowerPoint Presentation</vt:lpstr>
      <vt:lpstr>Drainage System</vt:lpstr>
      <vt:lpstr>PowerPoint Presentation</vt:lpstr>
      <vt:lpstr>Model analysis</vt:lpstr>
      <vt:lpstr>Summary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can social science methods be scaled to the global level?</dc:title>
  <dc:creator>Marco Janssen</dc:creator>
  <cp:lastModifiedBy>Kathy Galvin</cp:lastModifiedBy>
  <cp:revision>24</cp:revision>
  <dcterms:created xsi:type="dcterms:W3CDTF">2016-05-17T22:16:19Z</dcterms:created>
  <dcterms:modified xsi:type="dcterms:W3CDTF">2016-05-24T15:44:01Z</dcterms:modified>
</cp:coreProperties>
</file>