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69" r:id="rId2"/>
    <p:sldId id="491" r:id="rId3"/>
    <p:sldId id="461" r:id="rId4"/>
    <p:sldId id="462" r:id="rId5"/>
    <p:sldId id="466" r:id="rId6"/>
    <p:sldId id="469" r:id="rId7"/>
    <p:sldId id="471" r:id="rId8"/>
    <p:sldId id="490" r:id="rId9"/>
    <p:sldId id="489" r:id="rId10"/>
    <p:sldId id="478" r:id="rId11"/>
    <p:sldId id="479" r:id="rId12"/>
    <p:sldId id="480" r:id="rId13"/>
    <p:sldId id="481" r:id="rId14"/>
    <p:sldId id="482" r:id="rId15"/>
    <p:sldId id="483" r:id="rId16"/>
    <p:sldId id="484" r:id="rId17"/>
    <p:sldId id="485" r:id="rId18"/>
    <p:sldId id="488" r:id="rId19"/>
    <p:sldId id="362" r:id="rId20"/>
    <p:sldId id="492" r:id="rId21"/>
    <p:sldId id="356" r:id="rId22"/>
    <p:sldId id="357" r:id="rId23"/>
    <p:sldId id="493" r:id="rId24"/>
    <p:sldId id="494" r:id="rId25"/>
    <p:sldId id="42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n Brown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17" autoAdjust="0"/>
  </p:normalViewPr>
  <p:slideViewPr>
    <p:cSldViewPr snapToGrid="0" snapToObjects="1">
      <p:cViewPr varScale="1">
        <p:scale>
          <a:sx n="80" d="100"/>
          <a:sy n="80" d="100"/>
        </p:scale>
        <p:origin x="-1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F5A13-C13B-1D4B-A924-74CFF41A3E60}" type="doc">
      <dgm:prSet loTypeId="urn:microsoft.com/office/officeart/2005/8/layout/gear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057F6C-DFF3-3343-B920-363BB6F44451}">
      <dgm:prSet phldrT="[Text]"/>
      <dgm:spPr/>
      <dgm:t>
        <a:bodyPr/>
        <a:lstStyle/>
        <a:p>
          <a:r>
            <a:rPr lang="en-US" dirty="0" smtClean="0"/>
            <a:t>Land Change</a:t>
          </a:r>
          <a:endParaRPr lang="en-US" dirty="0"/>
        </a:p>
      </dgm:t>
    </dgm:pt>
    <dgm:pt modelId="{AAADFBAE-D389-4140-B4C3-C89AA310560D}" type="parTrans" cxnId="{D9CAA2DA-2E75-F44D-AB7B-D40EC4C8B3D0}">
      <dgm:prSet/>
      <dgm:spPr/>
      <dgm:t>
        <a:bodyPr/>
        <a:lstStyle/>
        <a:p>
          <a:endParaRPr lang="en-US"/>
        </a:p>
      </dgm:t>
    </dgm:pt>
    <dgm:pt modelId="{9670C266-5261-A442-A56E-6D786C57FC85}" type="sibTrans" cxnId="{D9CAA2DA-2E75-F44D-AB7B-D40EC4C8B3D0}">
      <dgm:prSet/>
      <dgm:spPr/>
      <dgm:t>
        <a:bodyPr/>
        <a:lstStyle/>
        <a:p>
          <a:endParaRPr lang="en-US"/>
        </a:p>
      </dgm:t>
    </dgm:pt>
    <dgm:pt modelId="{78A04D04-B497-FF4A-BD66-B00EC563DF40}">
      <dgm:prSet phldrT="[Text]"/>
      <dgm:spPr/>
      <dgm:t>
        <a:bodyPr/>
        <a:lstStyle/>
        <a:p>
          <a:r>
            <a:rPr lang="en-US" dirty="0" smtClean="0"/>
            <a:t>Actors</a:t>
          </a:r>
          <a:endParaRPr lang="en-US" dirty="0"/>
        </a:p>
      </dgm:t>
    </dgm:pt>
    <dgm:pt modelId="{03C02113-85D0-6247-89FD-24B93FD50978}" type="parTrans" cxnId="{70D7B4EB-38EE-E24E-842E-7D8BA25914B5}">
      <dgm:prSet/>
      <dgm:spPr/>
      <dgm:t>
        <a:bodyPr/>
        <a:lstStyle/>
        <a:p>
          <a:endParaRPr lang="en-US"/>
        </a:p>
      </dgm:t>
    </dgm:pt>
    <dgm:pt modelId="{9565E391-64FA-9C4B-8D86-CB8EB69BC4C4}" type="sibTrans" cxnId="{70D7B4EB-38EE-E24E-842E-7D8BA25914B5}">
      <dgm:prSet/>
      <dgm:spPr/>
      <dgm:t>
        <a:bodyPr/>
        <a:lstStyle/>
        <a:p>
          <a:endParaRPr lang="en-US"/>
        </a:p>
      </dgm:t>
    </dgm:pt>
    <dgm:pt modelId="{81A70EC7-64A0-9C4E-840E-C16CD3D5C6B4}">
      <dgm:prSet phldrT="[Text]"/>
      <dgm:spPr/>
      <dgm:t>
        <a:bodyPr/>
        <a:lstStyle/>
        <a:p>
          <a:r>
            <a:rPr lang="en-US" dirty="0" smtClean="0"/>
            <a:t>Pixels</a:t>
          </a:r>
          <a:endParaRPr lang="en-US" dirty="0"/>
        </a:p>
      </dgm:t>
    </dgm:pt>
    <dgm:pt modelId="{263D2371-A2D0-C34D-9130-742962B53ECA}" type="parTrans" cxnId="{797E5001-6C5F-E441-AD8F-249220E855E0}">
      <dgm:prSet/>
      <dgm:spPr/>
      <dgm:t>
        <a:bodyPr/>
        <a:lstStyle/>
        <a:p>
          <a:endParaRPr lang="en-US"/>
        </a:p>
      </dgm:t>
    </dgm:pt>
    <dgm:pt modelId="{373CF343-9823-9E4C-9B08-90149A5F58B0}" type="sibTrans" cxnId="{797E5001-6C5F-E441-AD8F-249220E855E0}">
      <dgm:prSet/>
      <dgm:spPr/>
      <dgm:t>
        <a:bodyPr/>
        <a:lstStyle/>
        <a:p>
          <a:endParaRPr lang="en-US"/>
        </a:p>
      </dgm:t>
    </dgm:pt>
    <dgm:pt modelId="{5B928B6C-4CBE-7D44-9B64-8C7E16301280}" type="pres">
      <dgm:prSet presAssocID="{A85F5A13-C13B-1D4B-A924-74CFF41A3E60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D3FD08-2137-E544-B7BD-4A6CB808F98B}" type="pres">
      <dgm:prSet presAssocID="{3A057F6C-DFF3-3343-B920-363BB6F44451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92317-7D67-2842-B402-5BC5508600EF}" type="pres">
      <dgm:prSet presAssocID="{3A057F6C-DFF3-3343-B920-363BB6F44451}" presName="gear1srcNode" presStyleLbl="node1" presStyleIdx="0" presStyleCnt="3"/>
      <dgm:spPr/>
      <dgm:t>
        <a:bodyPr/>
        <a:lstStyle/>
        <a:p>
          <a:endParaRPr lang="en-US"/>
        </a:p>
      </dgm:t>
    </dgm:pt>
    <dgm:pt modelId="{CF06090D-F143-514C-A362-27570E8F1640}" type="pres">
      <dgm:prSet presAssocID="{3A057F6C-DFF3-3343-B920-363BB6F44451}" presName="gear1dstNode" presStyleLbl="node1" presStyleIdx="0" presStyleCnt="3"/>
      <dgm:spPr/>
      <dgm:t>
        <a:bodyPr/>
        <a:lstStyle/>
        <a:p>
          <a:endParaRPr lang="en-US"/>
        </a:p>
      </dgm:t>
    </dgm:pt>
    <dgm:pt modelId="{C0D4AC39-0EB3-8845-9327-57DA80420EF2}" type="pres">
      <dgm:prSet presAssocID="{81A70EC7-64A0-9C4E-840E-C16CD3D5C6B4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C0646-D737-2E4C-9E92-38A5A670B665}" type="pres">
      <dgm:prSet presAssocID="{81A70EC7-64A0-9C4E-840E-C16CD3D5C6B4}" presName="gear2srcNode" presStyleLbl="node1" presStyleIdx="1" presStyleCnt="3"/>
      <dgm:spPr/>
      <dgm:t>
        <a:bodyPr/>
        <a:lstStyle/>
        <a:p>
          <a:endParaRPr lang="en-US"/>
        </a:p>
      </dgm:t>
    </dgm:pt>
    <dgm:pt modelId="{847B491B-EDBA-C34E-8D9B-32B27556C76F}" type="pres">
      <dgm:prSet presAssocID="{81A70EC7-64A0-9C4E-840E-C16CD3D5C6B4}" presName="gear2dstNode" presStyleLbl="node1" presStyleIdx="1" presStyleCnt="3"/>
      <dgm:spPr/>
      <dgm:t>
        <a:bodyPr/>
        <a:lstStyle/>
        <a:p>
          <a:endParaRPr lang="en-US"/>
        </a:p>
      </dgm:t>
    </dgm:pt>
    <dgm:pt modelId="{8E56EDFC-2C1C-3644-B70A-6BDB42648D67}" type="pres">
      <dgm:prSet presAssocID="{78A04D04-B497-FF4A-BD66-B00EC563DF40}" presName="gear3" presStyleLbl="node1" presStyleIdx="2" presStyleCnt="3"/>
      <dgm:spPr/>
      <dgm:t>
        <a:bodyPr/>
        <a:lstStyle/>
        <a:p>
          <a:endParaRPr lang="en-US"/>
        </a:p>
      </dgm:t>
    </dgm:pt>
    <dgm:pt modelId="{A78E74C8-07CF-E848-80B1-FB9FC3255D17}" type="pres">
      <dgm:prSet presAssocID="{78A04D04-B497-FF4A-BD66-B00EC563DF4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A62BE-7647-8147-837E-5E5CB7D7F334}" type="pres">
      <dgm:prSet presAssocID="{78A04D04-B497-FF4A-BD66-B00EC563DF40}" presName="gear3srcNode" presStyleLbl="node1" presStyleIdx="2" presStyleCnt="3"/>
      <dgm:spPr/>
      <dgm:t>
        <a:bodyPr/>
        <a:lstStyle/>
        <a:p>
          <a:endParaRPr lang="en-US"/>
        </a:p>
      </dgm:t>
    </dgm:pt>
    <dgm:pt modelId="{45840FB3-D3B9-F74B-8B59-1D3107B791F1}" type="pres">
      <dgm:prSet presAssocID="{78A04D04-B497-FF4A-BD66-B00EC563DF40}" presName="gear3dstNode" presStyleLbl="node1" presStyleIdx="2" presStyleCnt="3"/>
      <dgm:spPr/>
      <dgm:t>
        <a:bodyPr/>
        <a:lstStyle/>
        <a:p>
          <a:endParaRPr lang="en-US"/>
        </a:p>
      </dgm:t>
    </dgm:pt>
    <dgm:pt modelId="{E8A38186-0E0F-8941-91A2-DDFF7A0BAE24}" type="pres">
      <dgm:prSet presAssocID="{9670C266-5261-A442-A56E-6D786C57FC85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EAFFE339-AEA4-E84C-92A3-7F81C4D30CE4}" type="pres">
      <dgm:prSet presAssocID="{373CF343-9823-9E4C-9B08-90149A5F58B0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A5E3BBF8-3251-A546-8F2C-9C51AE7519BF}" type="pres">
      <dgm:prSet presAssocID="{9565E391-64FA-9C4B-8D86-CB8EB69BC4C4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4E98694D-1F91-EA4E-A1BB-203CF8A43AD8}" type="presOf" srcId="{78A04D04-B497-FF4A-BD66-B00EC563DF40}" destId="{8E56EDFC-2C1C-3644-B70A-6BDB42648D67}" srcOrd="0" destOrd="0" presId="urn:microsoft.com/office/officeart/2005/8/layout/gear1"/>
    <dgm:cxn modelId="{E932F892-1ECC-BD44-AF91-66EAACFA89CD}" type="presOf" srcId="{78A04D04-B497-FF4A-BD66-B00EC563DF40}" destId="{A78E74C8-07CF-E848-80B1-FB9FC3255D17}" srcOrd="1" destOrd="0" presId="urn:microsoft.com/office/officeart/2005/8/layout/gear1"/>
    <dgm:cxn modelId="{76BBCC77-9A4E-9241-8EA8-2B14F9182300}" type="presOf" srcId="{9565E391-64FA-9C4B-8D86-CB8EB69BC4C4}" destId="{A5E3BBF8-3251-A546-8F2C-9C51AE7519BF}" srcOrd="0" destOrd="0" presId="urn:microsoft.com/office/officeart/2005/8/layout/gear1"/>
    <dgm:cxn modelId="{FA50D45E-EFB7-424A-91B4-6547DA22F7AA}" type="presOf" srcId="{9670C266-5261-A442-A56E-6D786C57FC85}" destId="{E8A38186-0E0F-8941-91A2-DDFF7A0BAE24}" srcOrd="0" destOrd="0" presId="urn:microsoft.com/office/officeart/2005/8/layout/gear1"/>
    <dgm:cxn modelId="{BDAE5E07-F996-FD4C-BAFB-36098C4D94F5}" type="presOf" srcId="{81A70EC7-64A0-9C4E-840E-C16CD3D5C6B4}" destId="{847B491B-EDBA-C34E-8D9B-32B27556C76F}" srcOrd="2" destOrd="0" presId="urn:microsoft.com/office/officeart/2005/8/layout/gear1"/>
    <dgm:cxn modelId="{DC48662A-AFF1-984C-AC8C-94B4C2CCA73E}" type="presOf" srcId="{78A04D04-B497-FF4A-BD66-B00EC563DF40}" destId="{45840FB3-D3B9-F74B-8B59-1D3107B791F1}" srcOrd="3" destOrd="0" presId="urn:microsoft.com/office/officeart/2005/8/layout/gear1"/>
    <dgm:cxn modelId="{A9D962D6-0A2C-8B48-AD43-3E55336F51C0}" type="presOf" srcId="{373CF343-9823-9E4C-9B08-90149A5F58B0}" destId="{EAFFE339-AEA4-E84C-92A3-7F81C4D30CE4}" srcOrd="0" destOrd="0" presId="urn:microsoft.com/office/officeart/2005/8/layout/gear1"/>
    <dgm:cxn modelId="{D9CAA2DA-2E75-F44D-AB7B-D40EC4C8B3D0}" srcId="{A85F5A13-C13B-1D4B-A924-74CFF41A3E60}" destId="{3A057F6C-DFF3-3343-B920-363BB6F44451}" srcOrd="0" destOrd="0" parTransId="{AAADFBAE-D389-4140-B4C3-C89AA310560D}" sibTransId="{9670C266-5261-A442-A56E-6D786C57FC85}"/>
    <dgm:cxn modelId="{D72F9473-7DF0-4F4E-B27C-86279552AED4}" type="presOf" srcId="{3A057F6C-DFF3-3343-B920-363BB6F44451}" destId="{FB392317-7D67-2842-B402-5BC5508600EF}" srcOrd="1" destOrd="0" presId="urn:microsoft.com/office/officeart/2005/8/layout/gear1"/>
    <dgm:cxn modelId="{797E5001-6C5F-E441-AD8F-249220E855E0}" srcId="{A85F5A13-C13B-1D4B-A924-74CFF41A3E60}" destId="{81A70EC7-64A0-9C4E-840E-C16CD3D5C6B4}" srcOrd="1" destOrd="0" parTransId="{263D2371-A2D0-C34D-9130-742962B53ECA}" sibTransId="{373CF343-9823-9E4C-9B08-90149A5F58B0}"/>
    <dgm:cxn modelId="{B6841B69-5933-FC43-ACA9-A770ACB7B111}" type="presOf" srcId="{81A70EC7-64A0-9C4E-840E-C16CD3D5C6B4}" destId="{65CC0646-D737-2E4C-9E92-38A5A670B665}" srcOrd="1" destOrd="0" presId="urn:microsoft.com/office/officeart/2005/8/layout/gear1"/>
    <dgm:cxn modelId="{1F6134C8-A2AA-7547-B869-7E1C07A26D93}" type="presOf" srcId="{A85F5A13-C13B-1D4B-A924-74CFF41A3E60}" destId="{5B928B6C-4CBE-7D44-9B64-8C7E16301280}" srcOrd="0" destOrd="0" presId="urn:microsoft.com/office/officeart/2005/8/layout/gear1"/>
    <dgm:cxn modelId="{ECBBE462-DD65-014B-93A2-2D62515B2A36}" type="presOf" srcId="{78A04D04-B497-FF4A-BD66-B00EC563DF40}" destId="{684A62BE-7647-8147-837E-5E5CB7D7F334}" srcOrd="2" destOrd="0" presId="urn:microsoft.com/office/officeart/2005/8/layout/gear1"/>
    <dgm:cxn modelId="{F8619C42-7346-224F-BB65-87F1E5EC3C29}" type="presOf" srcId="{3A057F6C-DFF3-3343-B920-363BB6F44451}" destId="{CF06090D-F143-514C-A362-27570E8F1640}" srcOrd="2" destOrd="0" presId="urn:microsoft.com/office/officeart/2005/8/layout/gear1"/>
    <dgm:cxn modelId="{1FCA92E9-E6CC-6F40-AF61-3E8059380300}" type="presOf" srcId="{3A057F6C-DFF3-3343-B920-363BB6F44451}" destId="{68D3FD08-2137-E544-B7BD-4A6CB808F98B}" srcOrd="0" destOrd="0" presId="urn:microsoft.com/office/officeart/2005/8/layout/gear1"/>
    <dgm:cxn modelId="{70D7B4EB-38EE-E24E-842E-7D8BA25914B5}" srcId="{A85F5A13-C13B-1D4B-A924-74CFF41A3E60}" destId="{78A04D04-B497-FF4A-BD66-B00EC563DF40}" srcOrd="2" destOrd="0" parTransId="{03C02113-85D0-6247-89FD-24B93FD50978}" sibTransId="{9565E391-64FA-9C4B-8D86-CB8EB69BC4C4}"/>
    <dgm:cxn modelId="{8A825A90-E203-944B-AE1F-AB83F38267E7}" type="presOf" srcId="{81A70EC7-64A0-9C4E-840E-C16CD3D5C6B4}" destId="{C0D4AC39-0EB3-8845-9327-57DA80420EF2}" srcOrd="0" destOrd="0" presId="urn:microsoft.com/office/officeart/2005/8/layout/gear1"/>
    <dgm:cxn modelId="{C6E20F77-617B-304B-AE51-84E7260A3659}" type="presParOf" srcId="{5B928B6C-4CBE-7D44-9B64-8C7E16301280}" destId="{68D3FD08-2137-E544-B7BD-4A6CB808F98B}" srcOrd="0" destOrd="0" presId="urn:microsoft.com/office/officeart/2005/8/layout/gear1"/>
    <dgm:cxn modelId="{7AF26B9A-0344-7840-ADA5-B9C2E6C9D1E2}" type="presParOf" srcId="{5B928B6C-4CBE-7D44-9B64-8C7E16301280}" destId="{FB392317-7D67-2842-B402-5BC5508600EF}" srcOrd="1" destOrd="0" presId="urn:microsoft.com/office/officeart/2005/8/layout/gear1"/>
    <dgm:cxn modelId="{4EA8FF65-1572-144B-835B-6495F6AA4382}" type="presParOf" srcId="{5B928B6C-4CBE-7D44-9B64-8C7E16301280}" destId="{CF06090D-F143-514C-A362-27570E8F1640}" srcOrd="2" destOrd="0" presId="urn:microsoft.com/office/officeart/2005/8/layout/gear1"/>
    <dgm:cxn modelId="{9206F9F4-7648-B349-858B-02601DC00FAA}" type="presParOf" srcId="{5B928B6C-4CBE-7D44-9B64-8C7E16301280}" destId="{C0D4AC39-0EB3-8845-9327-57DA80420EF2}" srcOrd="3" destOrd="0" presId="urn:microsoft.com/office/officeart/2005/8/layout/gear1"/>
    <dgm:cxn modelId="{679E6BED-D46D-A64D-8620-8DC7498B509E}" type="presParOf" srcId="{5B928B6C-4CBE-7D44-9B64-8C7E16301280}" destId="{65CC0646-D737-2E4C-9E92-38A5A670B665}" srcOrd="4" destOrd="0" presId="urn:microsoft.com/office/officeart/2005/8/layout/gear1"/>
    <dgm:cxn modelId="{BC1ADDD9-B914-084F-B811-42B4455A9504}" type="presParOf" srcId="{5B928B6C-4CBE-7D44-9B64-8C7E16301280}" destId="{847B491B-EDBA-C34E-8D9B-32B27556C76F}" srcOrd="5" destOrd="0" presId="urn:microsoft.com/office/officeart/2005/8/layout/gear1"/>
    <dgm:cxn modelId="{3EACC06C-92C0-DC46-86F6-C9FE05357AAB}" type="presParOf" srcId="{5B928B6C-4CBE-7D44-9B64-8C7E16301280}" destId="{8E56EDFC-2C1C-3644-B70A-6BDB42648D67}" srcOrd="6" destOrd="0" presId="urn:microsoft.com/office/officeart/2005/8/layout/gear1"/>
    <dgm:cxn modelId="{370C1FE3-6BEA-3A4B-AA10-081D26DEF0CB}" type="presParOf" srcId="{5B928B6C-4CBE-7D44-9B64-8C7E16301280}" destId="{A78E74C8-07CF-E848-80B1-FB9FC3255D17}" srcOrd="7" destOrd="0" presId="urn:microsoft.com/office/officeart/2005/8/layout/gear1"/>
    <dgm:cxn modelId="{5616F605-840B-514B-B3F6-47A212C110AE}" type="presParOf" srcId="{5B928B6C-4CBE-7D44-9B64-8C7E16301280}" destId="{684A62BE-7647-8147-837E-5E5CB7D7F334}" srcOrd="8" destOrd="0" presId="urn:microsoft.com/office/officeart/2005/8/layout/gear1"/>
    <dgm:cxn modelId="{A958D572-3AA4-E645-9DEA-F84BAF474258}" type="presParOf" srcId="{5B928B6C-4CBE-7D44-9B64-8C7E16301280}" destId="{45840FB3-D3B9-F74B-8B59-1D3107B791F1}" srcOrd="9" destOrd="0" presId="urn:microsoft.com/office/officeart/2005/8/layout/gear1"/>
    <dgm:cxn modelId="{5126EFCF-FD4A-0F4B-A5B3-8AB85E399488}" type="presParOf" srcId="{5B928B6C-4CBE-7D44-9B64-8C7E16301280}" destId="{E8A38186-0E0F-8941-91A2-DDFF7A0BAE24}" srcOrd="10" destOrd="0" presId="urn:microsoft.com/office/officeart/2005/8/layout/gear1"/>
    <dgm:cxn modelId="{28A18EE4-A500-264A-BFCE-89158BFB94E6}" type="presParOf" srcId="{5B928B6C-4CBE-7D44-9B64-8C7E16301280}" destId="{EAFFE339-AEA4-E84C-92A3-7F81C4D30CE4}" srcOrd="11" destOrd="0" presId="urn:microsoft.com/office/officeart/2005/8/layout/gear1"/>
    <dgm:cxn modelId="{EC5DC131-4A97-EA41-AFB6-B89779FBF2A2}" type="presParOf" srcId="{5B928B6C-4CBE-7D44-9B64-8C7E16301280}" destId="{A5E3BBF8-3251-A546-8F2C-9C51AE7519BF}" srcOrd="12" destOrd="0" presId="urn:microsoft.com/office/officeart/2005/8/layout/gear1"/>
  </dgm:cxnLst>
  <dgm:bg>
    <a:solidFill>
      <a:srgbClr val="E6B9B8"/>
    </a:solidFill>
  </dgm:bg>
  <dgm:whole>
    <a:ln>
      <a:solidFill>
        <a:srgbClr val="FFFFFF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5F5A13-C13B-1D4B-A924-74CFF41A3E60}" type="doc">
      <dgm:prSet loTypeId="urn:microsoft.com/office/officeart/2005/8/layout/gear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057F6C-DFF3-3343-B920-363BB6F44451}">
      <dgm:prSet phldrT="[Text]"/>
      <dgm:spPr/>
      <dgm:t>
        <a:bodyPr/>
        <a:lstStyle/>
        <a:p>
          <a:r>
            <a:rPr lang="en-US" dirty="0" smtClean="0"/>
            <a:t>Land Change</a:t>
          </a:r>
          <a:endParaRPr lang="en-US" dirty="0"/>
        </a:p>
      </dgm:t>
    </dgm:pt>
    <dgm:pt modelId="{AAADFBAE-D389-4140-B4C3-C89AA310560D}" type="parTrans" cxnId="{D9CAA2DA-2E75-F44D-AB7B-D40EC4C8B3D0}">
      <dgm:prSet/>
      <dgm:spPr/>
      <dgm:t>
        <a:bodyPr/>
        <a:lstStyle/>
        <a:p>
          <a:endParaRPr lang="en-US"/>
        </a:p>
      </dgm:t>
    </dgm:pt>
    <dgm:pt modelId="{9670C266-5261-A442-A56E-6D786C57FC85}" type="sibTrans" cxnId="{D9CAA2DA-2E75-F44D-AB7B-D40EC4C8B3D0}">
      <dgm:prSet/>
      <dgm:spPr/>
      <dgm:t>
        <a:bodyPr/>
        <a:lstStyle/>
        <a:p>
          <a:endParaRPr lang="en-US"/>
        </a:p>
      </dgm:t>
    </dgm:pt>
    <dgm:pt modelId="{78A04D04-B497-FF4A-BD66-B00EC563DF40}">
      <dgm:prSet phldrT="[Text]"/>
      <dgm:spPr/>
      <dgm:t>
        <a:bodyPr/>
        <a:lstStyle/>
        <a:p>
          <a:r>
            <a:rPr lang="en-US" dirty="0" smtClean="0"/>
            <a:t>Econ Growth</a:t>
          </a:r>
          <a:endParaRPr lang="en-US" dirty="0"/>
        </a:p>
      </dgm:t>
    </dgm:pt>
    <dgm:pt modelId="{03C02113-85D0-6247-89FD-24B93FD50978}" type="parTrans" cxnId="{70D7B4EB-38EE-E24E-842E-7D8BA25914B5}">
      <dgm:prSet/>
      <dgm:spPr/>
      <dgm:t>
        <a:bodyPr/>
        <a:lstStyle/>
        <a:p>
          <a:endParaRPr lang="en-US"/>
        </a:p>
      </dgm:t>
    </dgm:pt>
    <dgm:pt modelId="{9565E391-64FA-9C4B-8D86-CB8EB69BC4C4}" type="sibTrans" cxnId="{70D7B4EB-38EE-E24E-842E-7D8BA25914B5}">
      <dgm:prSet/>
      <dgm:spPr/>
      <dgm:t>
        <a:bodyPr/>
        <a:lstStyle/>
        <a:p>
          <a:endParaRPr lang="en-US"/>
        </a:p>
      </dgm:t>
    </dgm:pt>
    <dgm:pt modelId="{81A70EC7-64A0-9C4E-840E-C16CD3D5C6B4}">
      <dgm:prSet phldrT="[Text]"/>
      <dgm:spPr/>
      <dgm:t>
        <a:bodyPr/>
        <a:lstStyle/>
        <a:p>
          <a:r>
            <a:rPr lang="en-US" dirty="0" smtClean="0"/>
            <a:t>Trade</a:t>
          </a:r>
          <a:endParaRPr lang="en-US" dirty="0"/>
        </a:p>
      </dgm:t>
    </dgm:pt>
    <dgm:pt modelId="{263D2371-A2D0-C34D-9130-742962B53ECA}" type="parTrans" cxnId="{797E5001-6C5F-E441-AD8F-249220E855E0}">
      <dgm:prSet/>
      <dgm:spPr/>
      <dgm:t>
        <a:bodyPr/>
        <a:lstStyle/>
        <a:p>
          <a:endParaRPr lang="en-US"/>
        </a:p>
      </dgm:t>
    </dgm:pt>
    <dgm:pt modelId="{373CF343-9823-9E4C-9B08-90149A5F58B0}" type="sibTrans" cxnId="{797E5001-6C5F-E441-AD8F-249220E855E0}">
      <dgm:prSet/>
      <dgm:spPr/>
      <dgm:t>
        <a:bodyPr/>
        <a:lstStyle/>
        <a:p>
          <a:endParaRPr lang="en-US"/>
        </a:p>
      </dgm:t>
    </dgm:pt>
    <dgm:pt modelId="{5B928B6C-4CBE-7D44-9B64-8C7E16301280}" type="pres">
      <dgm:prSet presAssocID="{A85F5A13-C13B-1D4B-A924-74CFF41A3E60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D3FD08-2137-E544-B7BD-4A6CB808F98B}" type="pres">
      <dgm:prSet presAssocID="{3A057F6C-DFF3-3343-B920-363BB6F44451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92317-7D67-2842-B402-5BC5508600EF}" type="pres">
      <dgm:prSet presAssocID="{3A057F6C-DFF3-3343-B920-363BB6F44451}" presName="gear1srcNode" presStyleLbl="node1" presStyleIdx="0" presStyleCnt="3"/>
      <dgm:spPr/>
      <dgm:t>
        <a:bodyPr/>
        <a:lstStyle/>
        <a:p>
          <a:endParaRPr lang="en-US"/>
        </a:p>
      </dgm:t>
    </dgm:pt>
    <dgm:pt modelId="{CF06090D-F143-514C-A362-27570E8F1640}" type="pres">
      <dgm:prSet presAssocID="{3A057F6C-DFF3-3343-B920-363BB6F44451}" presName="gear1dstNode" presStyleLbl="node1" presStyleIdx="0" presStyleCnt="3"/>
      <dgm:spPr/>
      <dgm:t>
        <a:bodyPr/>
        <a:lstStyle/>
        <a:p>
          <a:endParaRPr lang="en-US"/>
        </a:p>
      </dgm:t>
    </dgm:pt>
    <dgm:pt modelId="{C0D4AC39-0EB3-8845-9327-57DA80420EF2}" type="pres">
      <dgm:prSet presAssocID="{81A70EC7-64A0-9C4E-840E-C16CD3D5C6B4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C0646-D737-2E4C-9E92-38A5A670B665}" type="pres">
      <dgm:prSet presAssocID="{81A70EC7-64A0-9C4E-840E-C16CD3D5C6B4}" presName="gear2srcNode" presStyleLbl="node1" presStyleIdx="1" presStyleCnt="3"/>
      <dgm:spPr/>
      <dgm:t>
        <a:bodyPr/>
        <a:lstStyle/>
        <a:p>
          <a:endParaRPr lang="en-US"/>
        </a:p>
      </dgm:t>
    </dgm:pt>
    <dgm:pt modelId="{847B491B-EDBA-C34E-8D9B-32B27556C76F}" type="pres">
      <dgm:prSet presAssocID="{81A70EC7-64A0-9C4E-840E-C16CD3D5C6B4}" presName="gear2dstNode" presStyleLbl="node1" presStyleIdx="1" presStyleCnt="3"/>
      <dgm:spPr/>
      <dgm:t>
        <a:bodyPr/>
        <a:lstStyle/>
        <a:p>
          <a:endParaRPr lang="en-US"/>
        </a:p>
      </dgm:t>
    </dgm:pt>
    <dgm:pt modelId="{8E56EDFC-2C1C-3644-B70A-6BDB42648D67}" type="pres">
      <dgm:prSet presAssocID="{78A04D04-B497-FF4A-BD66-B00EC563DF40}" presName="gear3" presStyleLbl="node1" presStyleIdx="2" presStyleCnt="3"/>
      <dgm:spPr/>
      <dgm:t>
        <a:bodyPr/>
        <a:lstStyle/>
        <a:p>
          <a:endParaRPr lang="en-US"/>
        </a:p>
      </dgm:t>
    </dgm:pt>
    <dgm:pt modelId="{A78E74C8-07CF-E848-80B1-FB9FC3255D17}" type="pres">
      <dgm:prSet presAssocID="{78A04D04-B497-FF4A-BD66-B00EC563DF4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A62BE-7647-8147-837E-5E5CB7D7F334}" type="pres">
      <dgm:prSet presAssocID="{78A04D04-B497-FF4A-BD66-B00EC563DF40}" presName="gear3srcNode" presStyleLbl="node1" presStyleIdx="2" presStyleCnt="3"/>
      <dgm:spPr/>
      <dgm:t>
        <a:bodyPr/>
        <a:lstStyle/>
        <a:p>
          <a:endParaRPr lang="en-US"/>
        </a:p>
      </dgm:t>
    </dgm:pt>
    <dgm:pt modelId="{45840FB3-D3B9-F74B-8B59-1D3107B791F1}" type="pres">
      <dgm:prSet presAssocID="{78A04D04-B497-FF4A-BD66-B00EC563DF40}" presName="gear3dstNode" presStyleLbl="node1" presStyleIdx="2" presStyleCnt="3"/>
      <dgm:spPr/>
      <dgm:t>
        <a:bodyPr/>
        <a:lstStyle/>
        <a:p>
          <a:endParaRPr lang="en-US"/>
        </a:p>
      </dgm:t>
    </dgm:pt>
    <dgm:pt modelId="{E8A38186-0E0F-8941-91A2-DDFF7A0BAE24}" type="pres">
      <dgm:prSet presAssocID="{9670C266-5261-A442-A56E-6D786C57FC85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EAFFE339-AEA4-E84C-92A3-7F81C4D30CE4}" type="pres">
      <dgm:prSet presAssocID="{373CF343-9823-9E4C-9B08-90149A5F58B0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A5E3BBF8-3251-A546-8F2C-9C51AE7519BF}" type="pres">
      <dgm:prSet presAssocID="{9565E391-64FA-9C4B-8D86-CB8EB69BC4C4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7A56DD73-100D-7E4E-8341-4E563E0EA86B}" type="presOf" srcId="{9670C266-5261-A442-A56E-6D786C57FC85}" destId="{E8A38186-0E0F-8941-91A2-DDFF7A0BAE24}" srcOrd="0" destOrd="0" presId="urn:microsoft.com/office/officeart/2005/8/layout/gear1"/>
    <dgm:cxn modelId="{18A5E4FA-DB14-C14E-9599-EB286F9D86A4}" type="presOf" srcId="{81A70EC7-64A0-9C4E-840E-C16CD3D5C6B4}" destId="{C0D4AC39-0EB3-8845-9327-57DA80420EF2}" srcOrd="0" destOrd="0" presId="urn:microsoft.com/office/officeart/2005/8/layout/gear1"/>
    <dgm:cxn modelId="{46E029BA-320C-5C4F-8545-5B3FCB113540}" type="presOf" srcId="{78A04D04-B497-FF4A-BD66-B00EC563DF40}" destId="{8E56EDFC-2C1C-3644-B70A-6BDB42648D67}" srcOrd="0" destOrd="0" presId="urn:microsoft.com/office/officeart/2005/8/layout/gear1"/>
    <dgm:cxn modelId="{B9221CEE-0206-434E-A403-E59F4CA277E2}" type="presOf" srcId="{3A057F6C-DFF3-3343-B920-363BB6F44451}" destId="{68D3FD08-2137-E544-B7BD-4A6CB808F98B}" srcOrd="0" destOrd="0" presId="urn:microsoft.com/office/officeart/2005/8/layout/gear1"/>
    <dgm:cxn modelId="{A8989FF8-686B-5C4F-9A5F-778F301AAC84}" type="presOf" srcId="{3A057F6C-DFF3-3343-B920-363BB6F44451}" destId="{CF06090D-F143-514C-A362-27570E8F1640}" srcOrd="2" destOrd="0" presId="urn:microsoft.com/office/officeart/2005/8/layout/gear1"/>
    <dgm:cxn modelId="{E992D74B-6DF2-7844-B4C6-5458D78F3DE9}" type="presOf" srcId="{9565E391-64FA-9C4B-8D86-CB8EB69BC4C4}" destId="{A5E3BBF8-3251-A546-8F2C-9C51AE7519BF}" srcOrd="0" destOrd="0" presId="urn:microsoft.com/office/officeart/2005/8/layout/gear1"/>
    <dgm:cxn modelId="{BE98396E-C843-A242-9071-4AB3CBE09902}" type="presOf" srcId="{78A04D04-B497-FF4A-BD66-B00EC563DF40}" destId="{684A62BE-7647-8147-837E-5E5CB7D7F334}" srcOrd="2" destOrd="0" presId="urn:microsoft.com/office/officeart/2005/8/layout/gear1"/>
    <dgm:cxn modelId="{E9846C5E-5F14-CE42-8760-EED150DD7943}" type="presOf" srcId="{373CF343-9823-9E4C-9B08-90149A5F58B0}" destId="{EAFFE339-AEA4-E84C-92A3-7F81C4D30CE4}" srcOrd="0" destOrd="0" presId="urn:microsoft.com/office/officeart/2005/8/layout/gear1"/>
    <dgm:cxn modelId="{0A9D1FAA-B027-E44E-BD60-EB2BFC1FA09A}" type="presOf" srcId="{78A04D04-B497-FF4A-BD66-B00EC563DF40}" destId="{A78E74C8-07CF-E848-80B1-FB9FC3255D17}" srcOrd="1" destOrd="0" presId="urn:microsoft.com/office/officeart/2005/8/layout/gear1"/>
    <dgm:cxn modelId="{6433D646-1E33-434F-9B7D-843AD4B134B4}" type="presOf" srcId="{81A70EC7-64A0-9C4E-840E-C16CD3D5C6B4}" destId="{65CC0646-D737-2E4C-9E92-38A5A670B665}" srcOrd="1" destOrd="0" presId="urn:microsoft.com/office/officeart/2005/8/layout/gear1"/>
    <dgm:cxn modelId="{D9CAA2DA-2E75-F44D-AB7B-D40EC4C8B3D0}" srcId="{A85F5A13-C13B-1D4B-A924-74CFF41A3E60}" destId="{3A057F6C-DFF3-3343-B920-363BB6F44451}" srcOrd="0" destOrd="0" parTransId="{AAADFBAE-D389-4140-B4C3-C89AA310560D}" sibTransId="{9670C266-5261-A442-A56E-6D786C57FC85}"/>
    <dgm:cxn modelId="{32C3C73C-BF1F-104E-9D9B-1FEBA2BD61F6}" type="presOf" srcId="{3A057F6C-DFF3-3343-B920-363BB6F44451}" destId="{FB392317-7D67-2842-B402-5BC5508600EF}" srcOrd="1" destOrd="0" presId="urn:microsoft.com/office/officeart/2005/8/layout/gear1"/>
    <dgm:cxn modelId="{797E5001-6C5F-E441-AD8F-249220E855E0}" srcId="{A85F5A13-C13B-1D4B-A924-74CFF41A3E60}" destId="{81A70EC7-64A0-9C4E-840E-C16CD3D5C6B4}" srcOrd="1" destOrd="0" parTransId="{263D2371-A2D0-C34D-9130-742962B53ECA}" sibTransId="{373CF343-9823-9E4C-9B08-90149A5F58B0}"/>
    <dgm:cxn modelId="{075C4B08-A3E7-654C-886F-B91FD889A384}" type="presOf" srcId="{78A04D04-B497-FF4A-BD66-B00EC563DF40}" destId="{45840FB3-D3B9-F74B-8B59-1D3107B791F1}" srcOrd="3" destOrd="0" presId="urn:microsoft.com/office/officeart/2005/8/layout/gear1"/>
    <dgm:cxn modelId="{F409F593-CD45-DF4B-8192-CB2BD3E1D2A8}" type="presOf" srcId="{81A70EC7-64A0-9C4E-840E-C16CD3D5C6B4}" destId="{847B491B-EDBA-C34E-8D9B-32B27556C76F}" srcOrd="2" destOrd="0" presId="urn:microsoft.com/office/officeart/2005/8/layout/gear1"/>
    <dgm:cxn modelId="{F9396563-E034-4947-AF67-77A234DFF4E8}" type="presOf" srcId="{A85F5A13-C13B-1D4B-A924-74CFF41A3E60}" destId="{5B928B6C-4CBE-7D44-9B64-8C7E16301280}" srcOrd="0" destOrd="0" presId="urn:microsoft.com/office/officeart/2005/8/layout/gear1"/>
    <dgm:cxn modelId="{70D7B4EB-38EE-E24E-842E-7D8BA25914B5}" srcId="{A85F5A13-C13B-1D4B-A924-74CFF41A3E60}" destId="{78A04D04-B497-FF4A-BD66-B00EC563DF40}" srcOrd="2" destOrd="0" parTransId="{03C02113-85D0-6247-89FD-24B93FD50978}" sibTransId="{9565E391-64FA-9C4B-8D86-CB8EB69BC4C4}"/>
    <dgm:cxn modelId="{4975CB99-67E2-7B4C-BCD2-C3DBCBA6212E}" type="presParOf" srcId="{5B928B6C-4CBE-7D44-9B64-8C7E16301280}" destId="{68D3FD08-2137-E544-B7BD-4A6CB808F98B}" srcOrd="0" destOrd="0" presId="urn:microsoft.com/office/officeart/2005/8/layout/gear1"/>
    <dgm:cxn modelId="{2972A07D-2BFD-7E4C-BF31-3FB2F226A20D}" type="presParOf" srcId="{5B928B6C-4CBE-7D44-9B64-8C7E16301280}" destId="{FB392317-7D67-2842-B402-5BC5508600EF}" srcOrd="1" destOrd="0" presId="urn:microsoft.com/office/officeart/2005/8/layout/gear1"/>
    <dgm:cxn modelId="{ACCEC549-08EC-F447-96D2-B29F7A1E0B49}" type="presParOf" srcId="{5B928B6C-4CBE-7D44-9B64-8C7E16301280}" destId="{CF06090D-F143-514C-A362-27570E8F1640}" srcOrd="2" destOrd="0" presId="urn:microsoft.com/office/officeart/2005/8/layout/gear1"/>
    <dgm:cxn modelId="{FFF015E6-20C3-5949-BDD2-A1DB3710F7EC}" type="presParOf" srcId="{5B928B6C-4CBE-7D44-9B64-8C7E16301280}" destId="{C0D4AC39-0EB3-8845-9327-57DA80420EF2}" srcOrd="3" destOrd="0" presId="urn:microsoft.com/office/officeart/2005/8/layout/gear1"/>
    <dgm:cxn modelId="{ED7678ED-4E58-654B-AD7A-15CA0061F755}" type="presParOf" srcId="{5B928B6C-4CBE-7D44-9B64-8C7E16301280}" destId="{65CC0646-D737-2E4C-9E92-38A5A670B665}" srcOrd="4" destOrd="0" presId="urn:microsoft.com/office/officeart/2005/8/layout/gear1"/>
    <dgm:cxn modelId="{CC78340E-E6CC-EA41-B624-9C312DCE2D2F}" type="presParOf" srcId="{5B928B6C-4CBE-7D44-9B64-8C7E16301280}" destId="{847B491B-EDBA-C34E-8D9B-32B27556C76F}" srcOrd="5" destOrd="0" presId="urn:microsoft.com/office/officeart/2005/8/layout/gear1"/>
    <dgm:cxn modelId="{02F7728F-35FE-EE4C-8019-7F9D9BE6CBDD}" type="presParOf" srcId="{5B928B6C-4CBE-7D44-9B64-8C7E16301280}" destId="{8E56EDFC-2C1C-3644-B70A-6BDB42648D67}" srcOrd="6" destOrd="0" presId="urn:microsoft.com/office/officeart/2005/8/layout/gear1"/>
    <dgm:cxn modelId="{4EB09805-04D0-8641-9A7F-CB13383D5184}" type="presParOf" srcId="{5B928B6C-4CBE-7D44-9B64-8C7E16301280}" destId="{A78E74C8-07CF-E848-80B1-FB9FC3255D17}" srcOrd="7" destOrd="0" presId="urn:microsoft.com/office/officeart/2005/8/layout/gear1"/>
    <dgm:cxn modelId="{166C5EE1-F8C8-C14C-AE27-636B5812F1CD}" type="presParOf" srcId="{5B928B6C-4CBE-7D44-9B64-8C7E16301280}" destId="{684A62BE-7647-8147-837E-5E5CB7D7F334}" srcOrd="8" destOrd="0" presId="urn:microsoft.com/office/officeart/2005/8/layout/gear1"/>
    <dgm:cxn modelId="{D6539F09-2661-8344-B32E-0D4245A7FC5C}" type="presParOf" srcId="{5B928B6C-4CBE-7D44-9B64-8C7E16301280}" destId="{45840FB3-D3B9-F74B-8B59-1D3107B791F1}" srcOrd="9" destOrd="0" presId="urn:microsoft.com/office/officeart/2005/8/layout/gear1"/>
    <dgm:cxn modelId="{AFC2D4EA-1EDA-D049-82C5-3220AB9036C7}" type="presParOf" srcId="{5B928B6C-4CBE-7D44-9B64-8C7E16301280}" destId="{E8A38186-0E0F-8941-91A2-DDFF7A0BAE24}" srcOrd="10" destOrd="0" presId="urn:microsoft.com/office/officeart/2005/8/layout/gear1"/>
    <dgm:cxn modelId="{6611B7BD-57FD-FB44-AB02-2B39AE3BACF4}" type="presParOf" srcId="{5B928B6C-4CBE-7D44-9B64-8C7E16301280}" destId="{EAFFE339-AEA4-E84C-92A3-7F81C4D30CE4}" srcOrd="11" destOrd="0" presId="urn:microsoft.com/office/officeart/2005/8/layout/gear1"/>
    <dgm:cxn modelId="{013BE7DC-FD1A-BC4D-A682-F95AE25685DF}" type="presParOf" srcId="{5B928B6C-4CBE-7D44-9B64-8C7E16301280}" destId="{A5E3BBF8-3251-A546-8F2C-9C51AE7519BF}" srcOrd="12" destOrd="0" presId="urn:microsoft.com/office/officeart/2005/8/layout/gear1"/>
  </dgm:cxnLst>
  <dgm:bg>
    <a:solidFill>
      <a:schemeClr val="accent2">
        <a:lumMod val="40000"/>
        <a:lumOff val="60000"/>
      </a:schemeClr>
    </a:solidFill>
    <a:effectLst/>
  </dgm:bg>
  <dgm:whole>
    <a:ln>
      <a:solidFill>
        <a:schemeClr val="tx1"/>
      </a:solidFill>
    </a:ln>
    <a:effectLst/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5F5A13-C13B-1D4B-A924-74CFF41A3E60}" type="doc">
      <dgm:prSet loTypeId="urn:microsoft.com/office/officeart/2005/8/layout/gear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057F6C-DFF3-3343-B920-363BB6F44451}">
      <dgm:prSet phldrT="[Text]"/>
      <dgm:spPr/>
      <dgm:t>
        <a:bodyPr/>
        <a:lstStyle/>
        <a:p>
          <a:r>
            <a:rPr lang="en-US" dirty="0" smtClean="0"/>
            <a:t>Hydro</a:t>
          </a:r>
          <a:endParaRPr lang="en-US" dirty="0"/>
        </a:p>
      </dgm:t>
    </dgm:pt>
    <dgm:pt modelId="{AAADFBAE-D389-4140-B4C3-C89AA310560D}" type="parTrans" cxnId="{D9CAA2DA-2E75-F44D-AB7B-D40EC4C8B3D0}">
      <dgm:prSet/>
      <dgm:spPr/>
      <dgm:t>
        <a:bodyPr/>
        <a:lstStyle/>
        <a:p>
          <a:endParaRPr lang="en-US"/>
        </a:p>
      </dgm:t>
    </dgm:pt>
    <dgm:pt modelId="{9670C266-5261-A442-A56E-6D786C57FC85}" type="sibTrans" cxnId="{D9CAA2DA-2E75-F44D-AB7B-D40EC4C8B3D0}">
      <dgm:prSet/>
      <dgm:spPr/>
      <dgm:t>
        <a:bodyPr/>
        <a:lstStyle/>
        <a:p>
          <a:endParaRPr lang="en-US"/>
        </a:p>
      </dgm:t>
    </dgm:pt>
    <dgm:pt modelId="{78A04D04-B497-FF4A-BD66-B00EC563DF40}">
      <dgm:prSet phldrT="[Text]"/>
      <dgm:spPr/>
      <dgm:t>
        <a:bodyPr/>
        <a:lstStyle/>
        <a:p>
          <a:r>
            <a:rPr lang="en-US" dirty="0" err="1" smtClean="0"/>
            <a:t>Atmo</a:t>
          </a:r>
          <a:endParaRPr lang="en-US" dirty="0"/>
        </a:p>
      </dgm:t>
    </dgm:pt>
    <dgm:pt modelId="{03C02113-85D0-6247-89FD-24B93FD50978}" type="parTrans" cxnId="{70D7B4EB-38EE-E24E-842E-7D8BA25914B5}">
      <dgm:prSet/>
      <dgm:spPr/>
      <dgm:t>
        <a:bodyPr/>
        <a:lstStyle/>
        <a:p>
          <a:endParaRPr lang="en-US"/>
        </a:p>
      </dgm:t>
    </dgm:pt>
    <dgm:pt modelId="{9565E391-64FA-9C4B-8D86-CB8EB69BC4C4}" type="sibTrans" cxnId="{70D7B4EB-38EE-E24E-842E-7D8BA25914B5}">
      <dgm:prSet/>
      <dgm:spPr/>
      <dgm:t>
        <a:bodyPr/>
        <a:lstStyle/>
        <a:p>
          <a:endParaRPr lang="en-US"/>
        </a:p>
      </dgm:t>
    </dgm:pt>
    <dgm:pt modelId="{81A70EC7-64A0-9C4E-840E-C16CD3D5C6B4}">
      <dgm:prSet phldrT="[Text]"/>
      <dgm:spPr/>
      <dgm:t>
        <a:bodyPr/>
        <a:lstStyle/>
        <a:p>
          <a:r>
            <a:rPr lang="en-US" dirty="0" smtClean="0"/>
            <a:t>BGC</a:t>
          </a:r>
          <a:endParaRPr lang="en-US" dirty="0"/>
        </a:p>
      </dgm:t>
    </dgm:pt>
    <dgm:pt modelId="{263D2371-A2D0-C34D-9130-742962B53ECA}" type="parTrans" cxnId="{797E5001-6C5F-E441-AD8F-249220E855E0}">
      <dgm:prSet/>
      <dgm:spPr/>
      <dgm:t>
        <a:bodyPr/>
        <a:lstStyle/>
        <a:p>
          <a:endParaRPr lang="en-US"/>
        </a:p>
      </dgm:t>
    </dgm:pt>
    <dgm:pt modelId="{373CF343-9823-9E4C-9B08-90149A5F58B0}" type="sibTrans" cxnId="{797E5001-6C5F-E441-AD8F-249220E855E0}">
      <dgm:prSet/>
      <dgm:spPr/>
      <dgm:t>
        <a:bodyPr/>
        <a:lstStyle/>
        <a:p>
          <a:endParaRPr lang="en-US"/>
        </a:p>
      </dgm:t>
    </dgm:pt>
    <dgm:pt modelId="{5B928B6C-4CBE-7D44-9B64-8C7E16301280}" type="pres">
      <dgm:prSet presAssocID="{A85F5A13-C13B-1D4B-A924-74CFF41A3E60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D3FD08-2137-E544-B7BD-4A6CB808F98B}" type="pres">
      <dgm:prSet presAssocID="{3A057F6C-DFF3-3343-B920-363BB6F44451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92317-7D67-2842-B402-5BC5508600EF}" type="pres">
      <dgm:prSet presAssocID="{3A057F6C-DFF3-3343-B920-363BB6F44451}" presName="gear1srcNode" presStyleLbl="node1" presStyleIdx="0" presStyleCnt="3"/>
      <dgm:spPr/>
      <dgm:t>
        <a:bodyPr/>
        <a:lstStyle/>
        <a:p>
          <a:endParaRPr lang="en-US"/>
        </a:p>
      </dgm:t>
    </dgm:pt>
    <dgm:pt modelId="{CF06090D-F143-514C-A362-27570E8F1640}" type="pres">
      <dgm:prSet presAssocID="{3A057F6C-DFF3-3343-B920-363BB6F44451}" presName="gear1dstNode" presStyleLbl="node1" presStyleIdx="0" presStyleCnt="3"/>
      <dgm:spPr/>
      <dgm:t>
        <a:bodyPr/>
        <a:lstStyle/>
        <a:p>
          <a:endParaRPr lang="en-US"/>
        </a:p>
      </dgm:t>
    </dgm:pt>
    <dgm:pt modelId="{C0D4AC39-0EB3-8845-9327-57DA80420EF2}" type="pres">
      <dgm:prSet presAssocID="{81A70EC7-64A0-9C4E-840E-C16CD3D5C6B4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C0646-D737-2E4C-9E92-38A5A670B665}" type="pres">
      <dgm:prSet presAssocID="{81A70EC7-64A0-9C4E-840E-C16CD3D5C6B4}" presName="gear2srcNode" presStyleLbl="node1" presStyleIdx="1" presStyleCnt="3"/>
      <dgm:spPr/>
      <dgm:t>
        <a:bodyPr/>
        <a:lstStyle/>
        <a:p>
          <a:endParaRPr lang="en-US"/>
        </a:p>
      </dgm:t>
    </dgm:pt>
    <dgm:pt modelId="{847B491B-EDBA-C34E-8D9B-32B27556C76F}" type="pres">
      <dgm:prSet presAssocID="{81A70EC7-64A0-9C4E-840E-C16CD3D5C6B4}" presName="gear2dstNode" presStyleLbl="node1" presStyleIdx="1" presStyleCnt="3"/>
      <dgm:spPr/>
      <dgm:t>
        <a:bodyPr/>
        <a:lstStyle/>
        <a:p>
          <a:endParaRPr lang="en-US"/>
        </a:p>
      </dgm:t>
    </dgm:pt>
    <dgm:pt modelId="{8E56EDFC-2C1C-3644-B70A-6BDB42648D67}" type="pres">
      <dgm:prSet presAssocID="{78A04D04-B497-FF4A-BD66-B00EC563DF40}" presName="gear3" presStyleLbl="node1" presStyleIdx="2" presStyleCnt="3"/>
      <dgm:spPr/>
      <dgm:t>
        <a:bodyPr/>
        <a:lstStyle/>
        <a:p>
          <a:endParaRPr lang="en-US"/>
        </a:p>
      </dgm:t>
    </dgm:pt>
    <dgm:pt modelId="{A78E74C8-07CF-E848-80B1-FB9FC3255D17}" type="pres">
      <dgm:prSet presAssocID="{78A04D04-B497-FF4A-BD66-B00EC563DF4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A62BE-7647-8147-837E-5E5CB7D7F334}" type="pres">
      <dgm:prSet presAssocID="{78A04D04-B497-FF4A-BD66-B00EC563DF40}" presName="gear3srcNode" presStyleLbl="node1" presStyleIdx="2" presStyleCnt="3"/>
      <dgm:spPr/>
      <dgm:t>
        <a:bodyPr/>
        <a:lstStyle/>
        <a:p>
          <a:endParaRPr lang="en-US"/>
        </a:p>
      </dgm:t>
    </dgm:pt>
    <dgm:pt modelId="{45840FB3-D3B9-F74B-8B59-1D3107B791F1}" type="pres">
      <dgm:prSet presAssocID="{78A04D04-B497-FF4A-BD66-B00EC563DF40}" presName="gear3dstNode" presStyleLbl="node1" presStyleIdx="2" presStyleCnt="3"/>
      <dgm:spPr/>
      <dgm:t>
        <a:bodyPr/>
        <a:lstStyle/>
        <a:p>
          <a:endParaRPr lang="en-US"/>
        </a:p>
      </dgm:t>
    </dgm:pt>
    <dgm:pt modelId="{E8A38186-0E0F-8941-91A2-DDFF7A0BAE24}" type="pres">
      <dgm:prSet presAssocID="{9670C266-5261-A442-A56E-6D786C57FC85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EAFFE339-AEA4-E84C-92A3-7F81C4D30CE4}" type="pres">
      <dgm:prSet presAssocID="{373CF343-9823-9E4C-9B08-90149A5F58B0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A5E3BBF8-3251-A546-8F2C-9C51AE7519BF}" type="pres">
      <dgm:prSet presAssocID="{9565E391-64FA-9C4B-8D86-CB8EB69BC4C4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E2FEBB0D-148B-F045-89D5-163334FDE8ED}" type="presOf" srcId="{A85F5A13-C13B-1D4B-A924-74CFF41A3E60}" destId="{5B928B6C-4CBE-7D44-9B64-8C7E16301280}" srcOrd="0" destOrd="0" presId="urn:microsoft.com/office/officeart/2005/8/layout/gear1"/>
    <dgm:cxn modelId="{BFFBAD68-C861-A441-900A-5771C89291BD}" type="presOf" srcId="{78A04D04-B497-FF4A-BD66-B00EC563DF40}" destId="{684A62BE-7647-8147-837E-5E5CB7D7F334}" srcOrd="2" destOrd="0" presId="urn:microsoft.com/office/officeart/2005/8/layout/gear1"/>
    <dgm:cxn modelId="{70D7B4EB-38EE-E24E-842E-7D8BA25914B5}" srcId="{A85F5A13-C13B-1D4B-A924-74CFF41A3E60}" destId="{78A04D04-B497-FF4A-BD66-B00EC563DF40}" srcOrd="2" destOrd="0" parTransId="{03C02113-85D0-6247-89FD-24B93FD50978}" sibTransId="{9565E391-64FA-9C4B-8D86-CB8EB69BC4C4}"/>
    <dgm:cxn modelId="{79C80DD2-AD35-154F-B777-633F1F80F6E1}" type="presOf" srcId="{9565E391-64FA-9C4B-8D86-CB8EB69BC4C4}" destId="{A5E3BBF8-3251-A546-8F2C-9C51AE7519BF}" srcOrd="0" destOrd="0" presId="urn:microsoft.com/office/officeart/2005/8/layout/gear1"/>
    <dgm:cxn modelId="{74A27840-5D08-4C4E-BACD-246903233D4C}" type="presOf" srcId="{78A04D04-B497-FF4A-BD66-B00EC563DF40}" destId="{8E56EDFC-2C1C-3644-B70A-6BDB42648D67}" srcOrd="0" destOrd="0" presId="urn:microsoft.com/office/officeart/2005/8/layout/gear1"/>
    <dgm:cxn modelId="{65984768-36C2-984C-9509-4B8EA0BFFA08}" type="presOf" srcId="{81A70EC7-64A0-9C4E-840E-C16CD3D5C6B4}" destId="{C0D4AC39-0EB3-8845-9327-57DA80420EF2}" srcOrd="0" destOrd="0" presId="urn:microsoft.com/office/officeart/2005/8/layout/gear1"/>
    <dgm:cxn modelId="{B539A293-301C-3944-B6CD-0A953FD4F423}" type="presOf" srcId="{373CF343-9823-9E4C-9B08-90149A5F58B0}" destId="{EAFFE339-AEA4-E84C-92A3-7F81C4D30CE4}" srcOrd="0" destOrd="0" presId="urn:microsoft.com/office/officeart/2005/8/layout/gear1"/>
    <dgm:cxn modelId="{797E5001-6C5F-E441-AD8F-249220E855E0}" srcId="{A85F5A13-C13B-1D4B-A924-74CFF41A3E60}" destId="{81A70EC7-64A0-9C4E-840E-C16CD3D5C6B4}" srcOrd="1" destOrd="0" parTransId="{263D2371-A2D0-C34D-9130-742962B53ECA}" sibTransId="{373CF343-9823-9E4C-9B08-90149A5F58B0}"/>
    <dgm:cxn modelId="{E769AE24-3483-384D-BF63-19C02E4EBCF2}" type="presOf" srcId="{78A04D04-B497-FF4A-BD66-B00EC563DF40}" destId="{A78E74C8-07CF-E848-80B1-FB9FC3255D17}" srcOrd="1" destOrd="0" presId="urn:microsoft.com/office/officeart/2005/8/layout/gear1"/>
    <dgm:cxn modelId="{9F85DC56-B062-FE4F-8AED-14EBC258D715}" type="presOf" srcId="{81A70EC7-64A0-9C4E-840E-C16CD3D5C6B4}" destId="{65CC0646-D737-2E4C-9E92-38A5A670B665}" srcOrd="1" destOrd="0" presId="urn:microsoft.com/office/officeart/2005/8/layout/gear1"/>
    <dgm:cxn modelId="{B06B4CD4-9FA0-7D44-9034-525C2631E3BD}" type="presOf" srcId="{3A057F6C-DFF3-3343-B920-363BB6F44451}" destId="{FB392317-7D67-2842-B402-5BC5508600EF}" srcOrd="1" destOrd="0" presId="urn:microsoft.com/office/officeart/2005/8/layout/gear1"/>
    <dgm:cxn modelId="{938722DF-DDCF-3A4A-8739-A878884FD9BD}" type="presOf" srcId="{81A70EC7-64A0-9C4E-840E-C16CD3D5C6B4}" destId="{847B491B-EDBA-C34E-8D9B-32B27556C76F}" srcOrd="2" destOrd="0" presId="urn:microsoft.com/office/officeart/2005/8/layout/gear1"/>
    <dgm:cxn modelId="{0CD92B28-DB93-E041-9606-218580ACA056}" type="presOf" srcId="{3A057F6C-DFF3-3343-B920-363BB6F44451}" destId="{68D3FD08-2137-E544-B7BD-4A6CB808F98B}" srcOrd="0" destOrd="0" presId="urn:microsoft.com/office/officeart/2005/8/layout/gear1"/>
    <dgm:cxn modelId="{13B208E3-DCD6-F242-9E89-22B04B739826}" type="presOf" srcId="{3A057F6C-DFF3-3343-B920-363BB6F44451}" destId="{CF06090D-F143-514C-A362-27570E8F1640}" srcOrd="2" destOrd="0" presId="urn:microsoft.com/office/officeart/2005/8/layout/gear1"/>
    <dgm:cxn modelId="{D9CAA2DA-2E75-F44D-AB7B-D40EC4C8B3D0}" srcId="{A85F5A13-C13B-1D4B-A924-74CFF41A3E60}" destId="{3A057F6C-DFF3-3343-B920-363BB6F44451}" srcOrd="0" destOrd="0" parTransId="{AAADFBAE-D389-4140-B4C3-C89AA310560D}" sibTransId="{9670C266-5261-A442-A56E-6D786C57FC85}"/>
    <dgm:cxn modelId="{14E91D90-F5D3-4441-9A14-AF25C4435764}" type="presOf" srcId="{9670C266-5261-A442-A56E-6D786C57FC85}" destId="{E8A38186-0E0F-8941-91A2-DDFF7A0BAE24}" srcOrd="0" destOrd="0" presId="urn:microsoft.com/office/officeart/2005/8/layout/gear1"/>
    <dgm:cxn modelId="{9557BC3A-5D29-F545-B5DF-4F149B32B7C9}" type="presOf" srcId="{78A04D04-B497-FF4A-BD66-B00EC563DF40}" destId="{45840FB3-D3B9-F74B-8B59-1D3107B791F1}" srcOrd="3" destOrd="0" presId="urn:microsoft.com/office/officeart/2005/8/layout/gear1"/>
    <dgm:cxn modelId="{3CA387E4-E57D-B148-AF7C-6B342B07CBC1}" type="presParOf" srcId="{5B928B6C-4CBE-7D44-9B64-8C7E16301280}" destId="{68D3FD08-2137-E544-B7BD-4A6CB808F98B}" srcOrd="0" destOrd="0" presId="urn:microsoft.com/office/officeart/2005/8/layout/gear1"/>
    <dgm:cxn modelId="{C717D898-FEF5-3048-86A2-B58197984FD8}" type="presParOf" srcId="{5B928B6C-4CBE-7D44-9B64-8C7E16301280}" destId="{FB392317-7D67-2842-B402-5BC5508600EF}" srcOrd="1" destOrd="0" presId="urn:microsoft.com/office/officeart/2005/8/layout/gear1"/>
    <dgm:cxn modelId="{9BBCC7E7-5D0B-E941-BA27-C7C102DCA192}" type="presParOf" srcId="{5B928B6C-4CBE-7D44-9B64-8C7E16301280}" destId="{CF06090D-F143-514C-A362-27570E8F1640}" srcOrd="2" destOrd="0" presId="urn:microsoft.com/office/officeart/2005/8/layout/gear1"/>
    <dgm:cxn modelId="{4CEC0265-183B-724E-988C-D9975C7CAED3}" type="presParOf" srcId="{5B928B6C-4CBE-7D44-9B64-8C7E16301280}" destId="{C0D4AC39-0EB3-8845-9327-57DA80420EF2}" srcOrd="3" destOrd="0" presId="urn:microsoft.com/office/officeart/2005/8/layout/gear1"/>
    <dgm:cxn modelId="{59CF635E-28F9-7E42-AC44-5F5D6DDE9918}" type="presParOf" srcId="{5B928B6C-4CBE-7D44-9B64-8C7E16301280}" destId="{65CC0646-D737-2E4C-9E92-38A5A670B665}" srcOrd="4" destOrd="0" presId="urn:microsoft.com/office/officeart/2005/8/layout/gear1"/>
    <dgm:cxn modelId="{9F76A599-BB1C-304B-B2FE-FF482E31E8D9}" type="presParOf" srcId="{5B928B6C-4CBE-7D44-9B64-8C7E16301280}" destId="{847B491B-EDBA-C34E-8D9B-32B27556C76F}" srcOrd="5" destOrd="0" presId="urn:microsoft.com/office/officeart/2005/8/layout/gear1"/>
    <dgm:cxn modelId="{563BF87C-3D58-034D-AD25-958804990944}" type="presParOf" srcId="{5B928B6C-4CBE-7D44-9B64-8C7E16301280}" destId="{8E56EDFC-2C1C-3644-B70A-6BDB42648D67}" srcOrd="6" destOrd="0" presId="urn:microsoft.com/office/officeart/2005/8/layout/gear1"/>
    <dgm:cxn modelId="{25141234-8CEC-8546-9409-ED33FF6C41B0}" type="presParOf" srcId="{5B928B6C-4CBE-7D44-9B64-8C7E16301280}" destId="{A78E74C8-07CF-E848-80B1-FB9FC3255D17}" srcOrd="7" destOrd="0" presId="urn:microsoft.com/office/officeart/2005/8/layout/gear1"/>
    <dgm:cxn modelId="{92422D36-A04A-3240-801B-DF9116D3BD88}" type="presParOf" srcId="{5B928B6C-4CBE-7D44-9B64-8C7E16301280}" destId="{684A62BE-7647-8147-837E-5E5CB7D7F334}" srcOrd="8" destOrd="0" presId="urn:microsoft.com/office/officeart/2005/8/layout/gear1"/>
    <dgm:cxn modelId="{B2129EF5-C2DF-374A-AF3D-FC753C2700EC}" type="presParOf" srcId="{5B928B6C-4CBE-7D44-9B64-8C7E16301280}" destId="{45840FB3-D3B9-F74B-8B59-1D3107B791F1}" srcOrd="9" destOrd="0" presId="urn:microsoft.com/office/officeart/2005/8/layout/gear1"/>
    <dgm:cxn modelId="{774AA8AA-7EBD-7E48-86B4-04E9F93A3A17}" type="presParOf" srcId="{5B928B6C-4CBE-7D44-9B64-8C7E16301280}" destId="{E8A38186-0E0F-8941-91A2-DDFF7A0BAE24}" srcOrd="10" destOrd="0" presId="urn:microsoft.com/office/officeart/2005/8/layout/gear1"/>
    <dgm:cxn modelId="{48040561-C144-FB48-A546-EC3C50CE3A25}" type="presParOf" srcId="{5B928B6C-4CBE-7D44-9B64-8C7E16301280}" destId="{EAFFE339-AEA4-E84C-92A3-7F81C4D30CE4}" srcOrd="11" destOrd="0" presId="urn:microsoft.com/office/officeart/2005/8/layout/gear1"/>
    <dgm:cxn modelId="{821A5A1D-7C63-894E-8DF2-8F41F44BF9A5}" type="presParOf" srcId="{5B928B6C-4CBE-7D44-9B64-8C7E16301280}" destId="{A5E3BBF8-3251-A546-8F2C-9C51AE7519BF}" srcOrd="12" destOrd="0" presId="urn:microsoft.com/office/officeart/2005/8/layout/gear1"/>
  </dgm:cxnLst>
  <dgm:bg>
    <a:solidFill>
      <a:schemeClr val="accent2">
        <a:lumMod val="40000"/>
        <a:lumOff val="60000"/>
      </a:schemeClr>
    </a:solidFill>
    <a:effectLst/>
  </dgm:bg>
  <dgm:whole>
    <a:ln>
      <a:solidFill>
        <a:schemeClr val="tx1"/>
      </a:solidFill>
    </a:ln>
    <a:effectLst/>
  </dgm:whole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5F5A13-C13B-1D4B-A924-74CFF41A3E60}" type="doc">
      <dgm:prSet loTypeId="urn:microsoft.com/office/officeart/2005/8/layout/gear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057F6C-DFF3-3343-B920-363BB6F44451}">
      <dgm:prSet phldrT="[Text]"/>
      <dgm:spPr/>
      <dgm:t>
        <a:bodyPr/>
        <a:lstStyle/>
        <a:p>
          <a:r>
            <a:rPr lang="en-US" dirty="0" smtClean="0"/>
            <a:t>Hydro</a:t>
          </a:r>
          <a:endParaRPr lang="en-US" dirty="0"/>
        </a:p>
      </dgm:t>
    </dgm:pt>
    <dgm:pt modelId="{AAADFBAE-D389-4140-B4C3-C89AA310560D}" type="parTrans" cxnId="{D9CAA2DA-2E75-F44D-AB7B-D40EC4C8B3D0}">
      <dgm:prSet/>
      <dgm:spPr/>
      <dgm:t>
        <a:bodyPr/>
        <a:lstStyle/>
        <a:p>
          <a:endParaRPr lang="en-US"/>
        </a:p>
      </dgm:t>
    </dgm:pt>
    <dgm:pt modelId="{9670C266-5261-A442-A56E-6D786C57FC85}" type="sibTrans" cxnId="{D9CAA2DA-2E75-F44D-AB7B-D40EC4C8B3D0}">
      <dgm:prSet/>
      <dgm:spPr/>
      <dgm:t>
        <a:bodyPr/>
        <a:lstStyle/>
        <a:p>
          <a:endParaRPr lang="en-US"/>
        </a:p>
      </dgm:t>
    </dgm:pt>
    <dgm:pt modelId="{78A04D04-B497-FF4A-BD66-B00EC563DF40}">
      <dgm:prSet phldrT="[Text]"/>
      <dgm:spPr/>
      <dgm:t>
        <a:bodyPr/>
        <a:lstStyle/>
        <a:p>
          <a:r>
            <a:rPr lang="en-US" dirty="0" err="1" smtClean="0"/>
            <a:t>Atmo</a:t>
          </a:r>
          <a:endParaRPr lang="en-US" dirty="0"/>
        </a:p>
      </dgm:t>
    </dgm:pt>
    <dgm:pt modelId="{03C02113-85D0-6247-89FD-24B93FD50978}" type="parTrans" cxnId="{70D7B4EB-38EE-E24E-842E-7D8BA25914B5}">
      <dgm:prSet/>
      <dgm:spPr/>
      <dgm:t>
        <a:bodyPr/>
        <a:lstStyle/>
        <a:p>
          <a:endParaRPr lang="en-US"/>
        </a:p>
      </dgm:t>
    </dgm:pt>
    <dgm:pt modelId="{9565E391-64FA-9C4B-8D86-CB8EB69BC4C4}" type="sibTrans" cxnId="{70D7B4EB-38EE-E24E-842E-7D8BA25914B5}">
      <dgm:prSet/>
      <dgm:spPr/>
      <dgm:t>
        <a:bodyPr/>
        <a:lstStyle/>
        <a:p>
          <a:endParaRPr lang="en-US"/>
        </a:p>
      </dgm:t>
    </dgm:pt>
    <dgm:pt modelId="{81A70EC7-64A0-9C4E-840E-C16CD3D5C6B4}">
      <dgm:prSet phldrT="[Text]"/>
      <dgm:spPr/>
      <dgm:t>
        <a:bodyPr/>
        <a:lstStyle/>
        <a:p>
          <a:r>
            <a:rPr lang="en-US" dirty="0" smtClean="0"/>
            <a:t>BGC</a:t>
          </a:r>
          <a:endParaRPr lang="en-US" dirty="0"/>
        </a:p>
      </dgm:t>
    </dgm:pt>
    <dgm:pt modelId="{263D2371-A2D0-C34D-9130-742962B53ECA}" type="parTrans" cxnId="{797E5001-6C5F-E441-AD8F-249220E855E0}">
      <dgm:prSet/>
      <dgm:spPr/>
      <dgm:t>
        <a:bodyPr/>
        <a:lstStyle/>
        <a:p>
          <a:endParaRPr lang="en-US"/>
        </a:p>
      </dgm:t>
    </dgm:pt>
    <dgm:pt modelId="{373CF343-9823-9E4C-9B08-90149A5F58B0}" type="sibTrans" cxnId="{797E5001-6C5F-E441-AD8F-249220E855E0}">
      <dgm:prSet/>
      <dgm:spPr/>
      <dgm:t>
        <a:bodyPr/>
        <a:lstStyle/>
        <a:p>
          <a:endParaRPr lang="en-US"/>
        </a:p>
      </dgm:t>
    </dgm:pt>
    <dgm:pt modelId="{5B928B6C-4CBE-7D44-9B64-8C7E16301280}" type="pres">
      <dgm:prSet presAssocID="{A85F5A13-C13B-1D4B-A924-74CFF41A3E60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D3FD08-2137-E544-B7BD-4A6CB808F98B}" type="pres">
      <dgm:prSet presAssocID="{3A057F6C-DFF3-3343-B920-363BB6F44451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92317-7D67-2842-B402-5BC5508600EF}" type="pres">
      <dgm:prSet presAssocID="{3A057F6C-DFF3-3343-B920-363BB6F44451}" presName="gear1srcNode" presStyleLbl="node1" presStyleIdx="0" presStyleCnt="3"/>
      <dgm:spPr/>
      <dgm:t>
        <a:bodyPr/>
        <a:lstStyle/>
        <a:p>
          <a:endParaRPr lang="en-US"/>
        </a:p>
      </dgm:t>
    </dgm:pt>
    <dgm:pt modelId="{CF06090D-F143-514C-A362-27570E8F1640}" type="pres">
      <dgm:prSet presAssocID="{3A057F6C-DFF3-3343-B920-363BB6F44451}" presName="gear1dstNode" presStyleLbl="node1" presStyleIdx="0" presStyleCnt="3"/>
      <dgm:spPr/>
      <dgm:t>
        <a:bodyPr/>
        <a:lstStyle/>
        <a:p>
          <a:endParaRPr lang="en-US"/>
        </a:p>
      </dgm:t>
    </dgm:pt>
    <dgm:pt modelId="{C0D4AC39-0EB3-8845-9327-57DA80420EF2}" type="pres">
      <dgm:prSet presAssocID="{81A70EC7-64A0-9C4E-840E-C16CD3D5C6B4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C0646-D737-2E4C-9E92-38A5A670B665}" type="pres">
      <dgm:prSet presAssocID="{81A70EC7-64A0-9C4E-840E-C16CD3D5C6B4}" presName="gear2srcNode" presStyleLbl="node1" presStyleIdx="1" presStyleCnt="3"/>
      <dgm:spPr/>
      <dgm:t>
        <a:bodyPr/>
        <a:lstStyle/>
        <a:p>
          <a:endParaRPr lang="en-US"/>
        </a:p>
      </dgm:t>
    </dgm:pt>
    <dgm:pt modelId="{847B491B-EDBA-C34E-8D9B-32B27556C76F}" type="pres">
      <dgm:prSet presAssocID="{81A70EC7-64A0-9C4E-840E-C16CD3D5C6B4}" presName="gear2dstNode" presStyleLbl="node1" presStyleIdx="1" presStyleCnt="3"/>
      <dgm:spPr/>
      <dgm:t>
        <a:bodyPr/>
        <a:lstStyle/>
        <a:p>
          <a:endParaRPr lang="en-US"/>
        </a:p>
      </dgm:t>
    </dgm:pt>
    <dgm:pt modelId="{8E56EDFC-2C1C-3644-B70A-6BDB42648D67}" type="pres">
      <dgm:prSet presAssocID="{78A04D04-B497-FF4A-BD66-B00EC563DF40}" presName="gear3" presStyleLbl="node1" presStyleIdx="2" presStyleCnt="3"/>
      <dgm:spPr/>
      <dgm:t>
        <a:bodyPr/>
        <a:lstStyle/>
        <a:p>
          <a:endParaRPr lang="en-US"/>
        </a:p>
      </dgm:t>
    </dgm:pt>
    <dgm:pt modelId="{A78E74C8-07CF-E848-80B1-FB9FC3255D17}" type="pres">
      <dgm:prSet presAssocID="{78A04D04-B497-FF4A-BD66-B00EC563DF4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A62BE-7647-8147-837E-5E5CB7D7F334}" type="pres">
      <dgm:prSet presAssocID="{78A04D04-B497-FF4A-BD66-B00EC563DF40}" presName="gear3srcNode" presStyleLbl="node1" presStyleIdx="2" presStyleCnt="3"/>
      <dgm:spPr/>
      <dgm:t>
        <a:bodyPr/>
        <a:lstStyle/>
        <a:p>
          <a:endParaRPr lang="en-US"/>
        </a:p>
      </dgm:t>
    </dgm:pt>
    <dgm:pt modelId="{45840FB3-D3B9-F74B-8B59-1D3107B791F1}" type="pres">
      <dgm:prSet presAssocID="{78A04D04-B497-FF4A-BD66-B00EC563DF40}" presName="gear3dstNode" presStyleLbl="node1" presStyleIdx="2" presStyleCnt="3"/>
      <dgm:spPr/>
      <dgm:t>
        <a:bodyPr/>
        <a:lstStyle/>
        <a:p>
          <a:endParaRPr lang="en-US"/>
        </a:p>
      </dgm:t>
    </dgm:pt>
    <dgm:pt modelId="{E8A38186-0E0F-8941-91A2-DDFF7A0BAE24}" type="pres">
      <dgm:prSet presAssocID="{9670C266-5261-A442-A56E-6D786C57FC85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EAFFE339-AEA4-E84C-92A3-7F81C4D30CE4}" type="pres">
      <dgm:prSet presAssocID="{373CF343-9823-9E4C-9B08-90149A5F58B0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A5E3BBF8-3251-A546-8F2C-9C51AE7519BF}" type="pres">
      <dgm:prSet presAssocID="{9565E391-64FA-9C4B-8D86-CB8EB69BC4C4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5D58AD37-2EBF-454D-ADB8-5DB185F5DF64}" type="presOf" srcId="{78A04D04-B497-FF4A-BD66-B00EC563DF40}" destId="{45840FB3-D3B9-F74B-8B59-1D3107B791F1}" srcOrd="3" destOrd="0" presId="urn:microsoft.com/office/officeart/2005/8/layout/gear1"/>
    <dgm:cxn modelId="{9CA95D4E-DDF9-1E4A-88C3-9860C378A5D6}" type="presOf" srcId="{3A057F6C-DFF3-3343-B920-363BB6F44451}" destId="{FB392317-7D67-2842-B402-5BC5508600EF}" srcOrd="1" destOrd="0" presId="urn:microsoft.com/office/officeart/2005/8/layout/gear1"/>
    <dgm:cxn modelId="{226A8B89-E227-4F41-9BA2-9CCAEBBC00F0}" type="presOf" srcId="{9565E391-64FA-9C4B-8D86-CB8EB69BC4C4}" destId="{A5E3BBF8-3251-A546-8F2C-9C51AE7519BF}" srcOrd="0" destOrd="0" presId="urn:microsoft.com/office/officeart/2005/8/layout/gear1"/>
    <dgm:cxn modelId="{70D7B4EB-38EE-E24E-842E-7D8BA25914B5}" srcId="{A85F5A13-C13B-1D4B-A924-74CFF41A3E60}" destId="{78A04D04-B497-FF4A-BD66-B00EC563DF40}" srcOrd="2" destOrd="0" parTransId="{03C02113-85D0-6247-89FD-24B93FD50978}" sibTransId="{9565E391-64FA-9C4B-8D86-CB8EB69BC4C4}"/>
    <dgm:cxn modelId="{C96670EA-290A-8E4E-8F11-96C9E5DAA47E}" type="presOf" srcId="{81A70EC7-64A0-9C4E-840E-C16CD3D5C6B4}" destId="{C0D4AC39-0EB3-8845-9327-57DA80420EF2}" srcOrd="0" destOrd="0" presId="urn:microsoft.com/office/officeart/2005/8/layout/gear1"/>
    <dgm:cxn modelId="{F4551174-7F5A-3043-AA22-0081EEFCC2AB}" type="presOf" srcId="{9670C266-5261-A442-A56E-6D786C57FC85}" destId="{E8A38186-0E0F-8941-91A2-DDFF7A0BAE24}" srcOrd="0" destOrd="0" presId="urn:microsoft.com/office/officeart/2005/8/layout/gear1"/>
    <dgm:cxn modelId="{797E5001-6C5F-E441-AD8F-249220E855E0}" srcId="{A85F5A13-C13B-1D4B-A924-74CFF41A3E60}" destId="{81A70EC7-64A0-9C4E-840E-C16CD3D5C6B4}" srcOrd="1" destOrd="0" parTransId="{263D2371-A2D0-C34D-9130-742962B53ECA}" sibTransId="{373CF343-9823-9E4C-9B08-90149A5F58B0}"/>
    <dgm:cxn modelId="{3CEC1CDB-49DA-EC48-B475-A48D26AAD323}" type="presOf" srcId="{81A70EC7-64A0-9C4E-840E-C16CD3D5C6B4}" destId="{65CC0646-D737-2E4C-9E92-38A5A670B665}" srcOrd="1" destOrd="0" presId="urn:microsoft.com/office/officeart/2005/8/layout/gear1"/>
    <dgm:cxn modelId="{AC8398C0-F6D7-B745-9790-CC9A08535174}" type="presOf" srcId="{78A04D04-B497-FF4A-BD66-B00EC563DF40}" destId="{A78E74C8-07CF-E848-80B1-FB9FC3255D17}" srcOrd="1" destOrd="0" presId="urn:microsoft.com/office/officeart/2005/8/layout/gear1"/>
    <dgm:cxn modelId="{3BA21DD2-F3B8-164C-B371-A744046DA74E}" type="presOf" srcId="{78A04D04-B497-FF4A-BD66-B00EC563DF40}" destId="{8E56EDFC-2C1C-3644-B70A-6BDB42648D67}" srcOrd="0" destOrd="0" presId="urn:microsoft.com/office/officeart/2005/8/layout/gear1"/>
    <dgm:cxn modelId="{98CAFFDA-675F-4C41-8AAE-3AA1CAF1B85C}" type="presOf" srcId="{78A04D04-B497-FF4A-BD66-B00EC563DF40}" destId="{684A62BE-7647-8147-837E-5E5CB7D7F334}" srcOrd="2" destOrd="0" presId="urn:microsoft.com/office/officeart/2005/8/layout/gear1"/>
    <dgm:cxn modelId="{0C0CC024-789E-AF4D-B760-18B20AD14780}" type="presOf" srcId="{3A057F6C-DFF3-3343-B920-363BB6F44451}" destId="{68D3FD08-2137-E544-B7BD-4A6CB808F98B}" srcOrd="0" destOrd="0" presId="urn:microsoft.com/office/officeart/2005/8/layout/gear1"/>
    <dgm:cxn modelId="{6EB86D35-5A6E-7C4F-96E0-3477699631BF}" type="presOf" srcId="{373CF343-9823-9E4C-9B08-90149A5F58B0}" destId="{EAFFE339-AEA4-E84C-92A3-7F81C4D30CE4}" srcOrd="0" destOrd="0" presId="urn:microsoft.com/office/officeart/2005/8/layout/gear1"/>
    <dgm:cxn modelId="{59C53394-78F3-ED43-A49A-D8B269C189D3}" type="presOf" srcId="{3A057F6C-DFF3-3343-B920-363BB6F44451}" destId="{CF06090D-F143-514C-A362-27570E8F1640}" srcOrd="2" destOrd="0" presId="urn:microsoft.com/office/officeart/2005/8/layout/gear1"/>
    <dgm:cxn modelId="{C9B13810-D822-4F47-BD12-4996F1D7E57E}" type="presOf" srcId="{81A70EC7-64A0-9C4E-840E-C16CD3D5C6B4}" destId="{847B491B-EDBA-C34E-8D9B-32B27556C76F}" srcOrd="2" destOrd="0" presId="urn:microsoft.com/office/officeart/2005/8/layout/gear1"/>
    <dgm:cxn modelId="{2EC23CDD-B886-6447-9BBB-2568CE67E855}" type="presOf" srcId="{A85F5A13-C13B-1D4B-A924-74CFF41A3E60}" destId="{5B928B6C-4CBE-7D44-9B64-8C7E16301280}" srcOrd="0" destOrd="0" presId="urn:microsoft.com/office/officeart/2005/8/layout/gear1"/>
    <dgm:cxn modelId="{D9CAA2DA-2E75-F44D-AB7B-D40EC4C8B3D0}" srcId="{A85F5A13-C13B-1D4B-A924-74CFF41A3E60}" destId="{3A057F6C-DFF3-3343-B920-363BB6F44451}" srcOrd="0" destOrd="0" parTransId="{AAADFBAE-D389-4140-B4C3-C89AA310560D}" sibTransId="{9670C266-5261-A442-A56E-6D786C57FC85}"/>
    <dgm:cxn modelId="{D9C0D0A6-D7E4-AA47-87D4-652822F90B11}" type="presParOf" srcId="{5B928B6C-4CBE-7D44-9B64-8C7E16301280}" destId="{68D3FD08-2137-E544-B7BD-4A6CB808F98B}" srcOrd="0" destOrd="0" presId="urn:microsoft.com/office/officeart/2005/8/layout/gear1"/>
    <dgm:cxn modelId="{5837961B-D027-6B47-A293-C5A3D5B409A0}" type="presParOf" srcId="{5B928B6C-4CBE-7D44-9B64-8C7E16301280}" destId="{FB392317-7D67-2842-B402-5BC5508600EF}" srcOrd="1" destOrd="0" presId="urn:microsoft.com/office/officeart/2005/8/layout/gear1"/>
    <dgm:cxn modelId="{5F7F4A47-75A3-2B45-8CFD-6AB2FC3650E6}" type="presParOf" srcId="{5B928B6C-4CBE-7D44-9B64-8C7E16301280}" destId="{CF06090D-F143-514C-A362-27570E8F1640}" srcOrd="2" destOrd="0" presId="urn:microsoft.com/office/officeart/2005/8/layout/gear1"/>
    <dgm:cxn modelId="{2DB74AA4-97BC-5049-AB3A-317F29E36CED}" type="presParOf" srcId="{5B928B6C-4CBE-7D44-9B64-8C7E16301280}" destId="{C0D4AC39-0EB3-8845-9327-57DA80420EF2}" srcOrd="3" destOrd="0" presId="urn:microsoft.com/office/officeart/2005/8/layout/gear1"/>
    <dgm:cxn modelId="{E7C5C4B7-342E-4E40-8694-4023837E5C8B}" type="presParOf" srcId="{5B928B6C-4CBE-7D44-9B64-8C7E16301280}" destId="{65CC0646-D737-2E4C-9E92-38A5A670B665}" srcOrd="4" destOrd="0" presId="urn:microsoft.com/office/officeart/2005/8/layout/gear1"/>
    <dgm:cxn modelId="{77D4F7B2-564E-8845-9FCF-CC83CC3B522B}" type="presParOf" srcId="{5B928B6C-4CBE-7D44-9B64-8C7E16301280}" destId="{847B491B-EDBA-C34E-8D9B-32B27556C76F}" srcOrd="5" destOrd="0" presId="urn:microsoft.com/office/officeart/2005/8/layout/gear1"/>
    <dgm:cxn modelId="{E77C60D5-AE7D-2B47-8861-EB360457A3C4}" type="presParOf" srcId="{5B928B6C-4CBE-7D44-9B64-8C7E16301280}" destId="{8E56EDFC-2C1C-3644-B70A-6BDB42648D67}" srcOrd="6" destOrd="0" presId="urn:microsoft.com/office/officeart/2005/8/layout/gear1"/>
    <dgm:cxn modelId="{7C2EC5E5-5535-AB4C-AE21-12CCBCAE8780}" type="presParOf" srcId="{5B928B6C-4CBE-7D44-9B64-8C7E16301280}" destId="{A78E74C8-07CF-E848-80B1-FB9FC3255D17}" srcOrd="7" destOrd="0" presId="urn:microsoft.com/office/officeart/2005/8/layout/gear1"/>
    <dgm:cxn modelId="{9F7AECB5-2420-8C43-9D07-CFCF4D2C35B3}" type="presParOf" srcId="{5B928B6C-4CBE-7D44-9B64-8C7E16301280}" destId="{684A62BE-7647-8147-837E-5E5CB7D7F334}" srcOrd="8" destOrd="0" presId="urn:microsoft.com/office/officeart/2005/8/layout/gear1"/>
    <dgm:cxn modelId="{07E58162-DD5E-0442-9311-9F176D25072A}" type="presParOf" srcId="{5B928B6C-4CBE-7D44-9B64-8C7E16301280}" destId="{45840FB3-D3B9-F74B-8B59-1D3107B791F1}" srcOrd="9" destOrd="0" presId="urn:microsoft.com/office/officeart/2005/8/layout/gear1"/>
    <dgm:cxn modelId="{B2CC63E4-869F-5743-BB4A-F0FC0EDD5D70}" type="presParOf" srcId="{5B928B6C-4CBE-7D44-9B64-8C7E16301280}" destId="{E8A38186-0E0F-8941-91A2-DDFF7A0BAE24}" srcOrd="10" destOrd="0" presId="urn:microsoft.com/office/officeart/2005/8/layout/gear1"/>
    <dgm:cxn modelId="{A6217D6D-141A-0C40-A998-9F2F73B8C6B7}" type="presParOf" srcId="{5B928B6C-4CBE-7D44-9B64-8C7E16301280}" destId="{EAFFE339-AEA4-E84C-92A3-7F81C4D30CE4}" srcOrd="11" destOrd="0" presId="urn:microsoft.com/office/officeart/2005/8/layout/gear1"/>
    <dgm:cxn modelId="{9E64C9F4-A183-3541-8D92-898C5092BBBB}" type="presParOf" srcId="{5B928B6C-4CBE-7D44-9B64-8C7E16301280}" destId="{A5E3BBF8-3251-A546-8F2C-9C51AE7519BF}" srcOrd="12" destOrd="0" presId="urn:microsoft.com/office/officeart/2005/8/layout/gear1"/>
  </dgm:cxnLst>
  <dgm:bg>
    <a:solidFill>
      <a:schemeClr val="accent2">
        <a:lumMod val="40000"/>
        <a:lumOff val="60000"/>
      </a:schemeClr>
    </a:solidFill>
    <a:effectLst/>
  </dgm:bg>
  <dgm:whole>
    <a:ln>
      <a:solidFill>
        <a:schemeClr val="tx1"/>
      </a:solidFill>
    </a:ln>
    <a:effectLst/>
  </dgm:whole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3FD08-2137-E544-B7BD-4A6CB808F98B}">
      <dsp:nvSpPr>
        <dsp:cNvPr id="0" name=""/>
        <dsp:cNvSpPr/>
      </dsp:nvSpPr>
      <dsp:spPr>
        <a:xfrm>
          <a:off x="1751091" y="1042273"/>
          <a:ext cx="1273889" cy="1273889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Land Change</a:t>
          </a:r>
          <a:endParaRPr lang="en-US" sz="1400" kern="1200" dirty="0"/>
        </a:p>
      </dsp:txBody>
      <dsp:txXfrm>
        <a:off x="2007199" y="1340675"/>
        <a:ext cx="761673" cy="654806"/>
      </dsp:txXfrm>
    </dsp:sp>
    <dsp:sp modelId="{C0D4AC39-0EB3-8845-9327-57DA80420EF2}">
      <dsp:nvSpPr>
        <dsp:cNvPr id="0" name=""/>
        <dsp:cNvSpPr/>
      </dsp:nvSpPr>
      <dsp:spPr>
        <a:xfrm>
          <a:off x="1009919" y="741172"/>
          <a:ext cx="926465" cy="926465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Pixels</a:t>
          </a:r>
          <a:endParaRPr lang="en-US" sz="1400" kern="1200" dirty="0"/>
        </a:p>
      </dsp:txBody>
      <dsp:txXfrm>
        <a:off x="1243159" y="975822"/>
        <a:ext cx="459985" cy="457165"/>
      </dsp:txXfrm>
    </dsp:sp>
    <dsp:sp modelId="{8E56EDFC-2C1C-3644-B70A-6BDB42648D67}">
      <dsp:nvSpPr>
        <dsp:cNvPr id="0" name=""/>
        <dsp:cNvSpPr/>
      </dsp:nvSpPr>
      <dsp:spPr>
        <a:xfrm rot="20700000">
          <a:off x="1528834" y="102005"/>
          <a:ext cx="907746" cy="90774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Actors</a:t>
          </a:r>
          <a:endParaRPr lang="en-US" sz="1400" kern="1200" dirty="0"/>
        </a:p>
      </dsp:txBody>
      <dsp:txXfrm rot="-20700000">
        <a:off x="1727930" y="301101"/>
        <a:ext cx="509555" cy="509555"/>
      </dsp:txXfrm>
    </dsp:sp>
    <dsp:sp modelId="{E8A38186-0E0F-8941-91A2-DDFF7A0BAE24}">
      <dsp:nvSpPr>
        <dsp:cNvPr id="0" name=""/>
        <dsp:cNvSpPr/>
      </dsp:nvSpPr>
      <dsp:spPr>
        <a:xfrm>
          <a:off x="1633879" y="860741"/>
          <a:ext cx="1630578" cy="1630578"/>
        </a:xfrm>
        <a:prstGeom prst="circularArrow">
          <a:avLst>
            <a:gd name="adj1" fmla="val 4687"/>
            <a:gd name="adj2" fmla="val 299029"/>
            <a:gd name="adj3" fmla="val 2443566"/>
            <a:gd name="adj4" fmla="val 16027623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FFE339-AEA4-E84C-92A3-7F81C4D30CE4}">
      <dsp:nvSpPr>
        <dsp:cNvPr id="0" name=""/>
        <dsp:cNvSpPr/>
      </dsp:nvSpPr>
      <dsp:spPr>
        <a:xfrm>
          <a:off x="845844" y="544240"/>
          <a:ext cx="1184717" cy="118471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E3BBF8-3251-A546-8F2C-9C51AE7519BF}">
      <dsp:nvSpPr>
        <dsp:cNvPr id="0" name=""/>
        <dsp:cNvSpPr/>
      </dsp:nvSpPr>
      <dsp:spPr>
        <a:xfrm>
          <a:off x="1318863" y="-88764"/>
          <a:ext cx="1277363" cy="127736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3FD08-2137-E544-B7BD-4A6CB808F98B}">
      <dsp:nvSpPr>
        <dsp:cNvPr id="0" name=""/>
        <dsp:cNvSpPr/>
      </dsp:nvSpPr>
      <dsp:spPr>
        <a:xfrm>
          <a:off x="1751091" y="1042273"/>
          <a:ext cx="1273889" cy="1273889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Land Change</a:t>
          </a:r>
          <a:endParaRPr lang="en-US" sz="1200" kern="1200" dirty="0"/>
        </a:p>
      </dsp:txBody>
      <dsp:txXfrm>
        <a:off x="2007199" y="1340675"/>
        <a:ext cx="761673" cy="654806"/>
      </dsp:txXfrm>
    </dsp:sp>
    <dsp:sp modelId="{C0D4AC39-0EB3-8845-9327-57DA80420EF2}">
      <dsp:nvSpPr>
        <dsp:cNvPr id="0" name=""/>
        <dsp:cNvSpPr/>
      </dsp:nvSpPr>
      <dsp:spPr>
        <a:xfrm>
          <a:off x="1009919" y="741172"/>
          <a:ext cx="926465" cy="926465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Trade</a:t>
          </a:r>
          <a:endParaRPr lang="en-US" sz="1200" kern="1200" dirty="0"/>
        </a:p>
      </dsp:txBody>
      <dsp:txXfrm>
        <a:off x="1243159" y="975822"/>
        <a:ext cx="459985" cy="457165"/>
      </dsp:txXfrm>
    </dsp:sp>
    <dsp:sp modelId="{8E56EDFC-2C1C-3644-B70A-6BDB42648D67}">
      <dsp:nvSpPr>
        <dsp:cNvPr id="0" name=""/>
        <dsp:cNvSpPr/>
      </dsp:nvSpPr>
      <dsp:spPr>
        <a:xfrm rot="20700000">
          <a:off x="1528834" y="102005"/>
          <a:ext cx="907746" cy="90774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Econ Growth</a:t>
          </a:r>
          <a:endParaRPr lang="en-US" sz="1200" kern="1200" dirty="0"/>
        </a:p>
      </dsp:txBody>
      <dsp:txXfrm rot="-20700000">
        <a:off x="1727930" y="301101"/>
        <a:ext cx="509555" cy="509555"/>
      </dsp:txXfrm>
    </dsp:sp>
    <dsp:sp modelId="{E8A38186-0E0F-8941-91A2-DDFF7A0BAE24}">
      <dsp:nvSpPr>
        <dsp:cNvPr id="0" name=""/>
        <dsp:cNvSpPr/>
      </dsp:nvSpPr>
      <dsp:spPr>
        <a:xfrm>
          <a:off x="1633879" y="860741"/>
          <a:ext cx="1630578" cy="1630578"/>
        </a:xfrm>
        <a:prstGeom prst="circularArrow">
          <a:avLst>
            <a:gd name="adj1" fmla="val 4687"/>
            <a:gd name="adj2" fmla="val 299029"/>
            <a:gd name="adj3" fmla="val 2443566"/>
            <a:gd name="adj4" fmla="val 16027623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FFE339-AEA4-E84C-92A3-7F81C4D30CE4}">
      <dsp:nvSpPr>
        <dsp:cNvPr id="0" name=""/>
        <dsp:cNvSpPr/>
      </dsp:nvSpPr>
      <dsp:spPr>
        <a:xfrm>
          <a:off x="845844" y="544240"/>
          <a:ext cx="1184717" cy="118471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E3BBF8-3251-A546-8F2C-9C51AE7519BF}">
      <dsp:nvSpPr>
        <dsp:cNvPr id="0" name=""/>
        <dsp:cNvSpPr/>
      </dsp:nvSpPr>
      <dsp:spPr>
        <a:xfrm>
          <a:off x="1318863" y="-88764"/>
          <a:ext cx="1277363" cy="127736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3FD08-2137-E544-B7BD-4A6CB808F98B}">
      <dsp:nvSpPr>
        <dsp:cNvPr id="0" name=""/>
        <dsp:cNvSpPr/>
      </dsp:nvSpPr>
      <dsp:spPr>
        <a:xfrm>
          <a:off x="1751091" y="1042273"/>
          <a:ext cx="1273889" cy="1273889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Hydro</a:t>
          </a:r>
          <a:endParaRPr lang="en-US" sz="1600" kern="1200" dirty="0"/>
        </a:p>
      </dsp:txBody>
      <dsp:txXfrm>
        <a:off x="2007199" y="1340675"/>
        <a:ext cx="761673" cy="654806"/>
      </dsp:txXfrm>
    </dsp:sp>
    <dsp:sp modelId="{C0D4AC39-0EB3-8845-9327-57DA80420EF2}">
      <dsp:nvSpPr>
        <dsp:cNvPr id="0" name=""/>
        <dsp:cNvSpPr/>
      </dsp:nvSpPr>
      <dsp:spPr>
        <a:xfrm>
          <a:off x="1009919" y="741172"/>
          <a:ext cx="926465" cy="926465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BGC</a:t>
          </a:r>
          <a:endParaRPr lang="en-US" sz="1600" kern="1200" dirty="0"/>
        </a:p>
      </dsp:txBody>
      <dsp:txXfrm>
        <a:off x="1243159" y="975822"/>
        <a:ext cx="459985" cy="457165"/>
      </dsp:txXfrm>
    </dsp:sp>
    <dsp:sp modelId="{8E56EDFC-2C1C-3644-B70A-6BDB42648D67}">
      <dsp:nvSpPr>
        <dsp:cNvPr id="0" name=""/>
        <dsp:cNvSpPr/>
      </dsp:nvSpPr>
      <dsp:spPr>
        <a:xfrm rot="20700000">
          <a:off x="1528834" y="102005"/>
          <a:ext cx="907746" cy="90774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Atmo</a:t>
          </a:r>
          <a:endParaRPr lang="en-US" sz="1600" kern="1200" dirty="0"/>
        </a:p>
      </dsp:txBody>
      <dsp:txXfrm rot="-20700000">
        <a:off x="1727930" y="301101"/>
        <a:ext cx="509555" cy="509555"/>
      </dsp:txXfrm>
    </dsp:sp>
    <dsp:sp modelId="{E8A38186-0E0F-8941-91A2-DDFF7A0BAE24}">
      <dsp:nvSpPr>
        <dsp:cNvPr id="0" name=""/>
        <dsp:cNvSpPr/>
      </dsp:nvSpPr>
      <dsp:spPr>
        <a:xfrm>
          <a:off x="1633879" y="860741"/>
          <a:ext cx="1630578" cy="1630578"/>
        </a:xfrm>
        <a:prstGeom prst="circularArrow">
          <a:avLst>
            <a:gd name="adj1" fmla="val 4687"/>
            <a:gd name="adj2" fmla="val 299029"/>
            <a:gd name="adj3" fmla="val 2443566"/>
            <a:gd name="adj4" fmla="val 16027623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FFE339-AEA4-E84C-92A3-7F81C4D30CE4}">
      <dsp:nvSpPr>
        <dsp:cNvPr id="0" name=""/>
        <dsp:cNvSpPr/>
      </dsp:nvSpPr>
      <dsp:spPr>
        <a:xfrm>
          <a:off x="845844" y="544240"/>
          <a:ext cx="1184717" cy="118471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E3BBF8-3251-A546-8F2C-9C51AE7519BF}">
      <dsp:nvSpPr>
        <dsp:cNvPr id="0" name=""/>
        <dsp:cNvSpPr/>
      </dsp:nvSpPr>
      <dsp:spPr>
        <a:xfrm>
          <a:off x="1318863" y="-88764"/>
          <a:ext cx="1277363" cy="127736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3FD08-2137-E544-B7BD-4A6CB808F98B}">
      <dsp:nvSpPr>
        <dsp:cNvPr id="0" name=""/>
        <dsp:cNvSpPr/>
      </dsp:nvSpPr>
      <dsp:spPr>
        <a:xfrm>
          <a:off x="1751091" y="1042273"/>
          <a:ext cx="1273889" cy="1273889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Hydro</a:t>
          </a:r>
          <a:endParaRPr lang="en-US" sz="1600" kern="1200" dirty="0"/>
        </a:p>
      </dsp:txBody>
      <dsp:txXfrm>
        <a:off x="2007199" y="1340675"/>
        <a:ext cx="761673" cy="654806"/>
      </dsp:txXfrm>
    </dsp:sp>
    <dsp:sp modelId="{C0D4AC39-0EB3-8845-9327-57DA80420EF2}">
      <dsp:nvSpPr>
        <dsp:cNvPr id="0" name=""/>
        <dsp:cNvSpPr/>
      </dsp:nvSpPr>
      <dsp:spPr>
        <a:xfrm>
          <a:off x="1009919" y="741172"/>
          <a:ext cx="926465" cy="926465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BGC</a:t>
          </a:r>
          <a:endParaRPr lang="en-US" sz="1600" kern="1200" dirty="0"/>
        </a:p>
      </dsp:txBody>
      <dsp:txXfrm>
        <a:off x="1243159" y="975822"/>
        <a:ext cx="459985" cy="457165"/>
      </dsp:txXfrm>
    </dsp:sp>
    <dsp:sp modelId="{8E56EDFC-2C1C-3644-B70A-6BDB42648D67}">
      <dsp:nvSpPr>
        <dsp:cNvPr id="0" name=""/>
        <dsp:cNvSpPr/>
      </dsp:nvSpPr>
      <dsp:spPr>
        <a:xfrm rot="20700000">
          <a:off x="1528834" y="102005"/>
          <a:ext cx="907746" cy="907746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Atmo</a:t>
          </a:r>
          <a:endParaRPr lang="en-US" sz="1600" kern="1200" dirty="0"/>
        </a:p>
      </dsp:txBody>
      <dsp:txXfrm rot="-20700000">
        <a:off x="1727930" y="301101"/>
        <a:ext cx="509555" cy="509555"/>
      </dsp:txXfrm>
    </dsp:sp>
    <dsp:sp modelId="{E8A38186-0E0F-8941-91A2-DDFF7A0BAE24}">
      <dsp:nvSpPr>
        <dsp:cNvPr id="0" name=""/>
        <dsp:cNvSpPr/>
      </dsp:nvSpPr>
      <dsp:spPr>
        <a:xfrm>
          <a:off x="1633879" y="860741"/>
          <a:ext cx="1630578" cy="1630578"/>
        </a:xfrm>
        <a:prstGeom prst="circularArrow">
          <a:avLst>
            <a:gd name="adj1" fmla="val 4687"/>
            <a:gd name="adj2" fmla="val 299029"/>
            <a:gd name="adj3" fmla="val 2443566"/>
            <a:gd name="adj4" fmla="val 16027623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FFE339-AEA4-E84C-92A3-7F81C4D30CE4}">
      <dsp:nvSpPr>
        <dsp:cNvPr id="0" name=""/>
        <dsp:cNvSpPr/>
      </dsp:nvSpPr>
      <dsp:spPr>
        <a:xfrm>
          <a:off x="845844" y="544240"/>
          <a:ext cx="1184717" cy="118471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E3BBF8-3251-A546-8F2C-9C51AE7519BF}">
      <dsp:nvSpPr>
        <dsp:cNvPr id="0" name=""/>
        <dsp:cNvSpPr/>
      </dsp:nvSpPr>
      <dsp:spPr>
        <a:xfrm>
          <a:off x="1318863" y="-88764"/>
          <a:ext cx="1277363" cy="127736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CF293-3D71-CA4A-A8C3-AEEA3639CC2A}" type="datetimeFigureOut">
              <a:rPr lang="en-US" smtClean="0"/>
              <a:t>5/23/16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62E79-26A1-5C43-A3E2-057F820AA8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211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(10/4/14 13:37) -----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262E79-26A1-5C43-A3E2-057F820AA8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71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3CD155-1E9E-4158-B2CF-5EF2D5D1829E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83971" name="Rectangle 7"/>
          <p:cNvSpPr txBox="1">
            <a:spLocks noGrp="1" noChangeArrowheads="1"/>
          </p:cNvSpPr>
          <p:nvPr/>
        </p:nvSpPr>
        <p:spPr bwMode="auto">
          <a:xfrm>
            <a:off x="3884613" y="86836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 anchor="b"/>
          <a:lstStyle/>
          <a:p>
            <a:pPr algn="r" defTabSz="865188"/>
            <a:fld id="{6CB574B6-D88E-4287-9BA4-0244DD8E2146}" type="slidenum">
              <a:rPr lang="en-US" sz="1200">
                <a:latin typeface="Calibri" pitchFamily="34" charset="0"/>
              </a:rPr>
              <a:pPr algn="r" defTabSz="865188"/>
              <a:t>13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839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ln/>
        </p:spPr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6388"/>
          </a:xfrm>
          <a:noFill/>
          <a:ln/>
        </p:spPr>
        <p:txBody>
          <a:bodyPr lIns="91433" tIns="45716" rIns="91433" bIns="45716"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DDAB8C-8D5A-4EFC-96EB-326432E80157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84995" name="Rectangle 7"/>
          <p:cNvSpPr txBox="1">
            <a:spLocks noGrp="1" noChangeArrowheads="1"/>
          </p:cNvSpPr>
          <p:nvPr/>
        </p:nvSpPr>
        <p:spPr bwMode="auto">
          <a:xfrm>
            <a:off x="3884613" y="86836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3" tIns="45716" rIns="91433" bIns="45716" anchor="b"/>
          <a:lstStyle/>
          <a:p>
            <a:pPr algn="r" defTabSz="865188"/>
            <a:fld id="{AD79B56A-6232-475F-AB08-AAB22DC1E655}" type="slidenum">
              <a:rPr lang="en-US" sz="1200">
                <a:latin typeface="Calibri" pitchFamily="34" charset="0"/>
              </a:rPr>
              <a:pPr algn="r" defTabSz="865188"/>
              <a:t>15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84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ln/>
        </p:spPr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6388"/>
          </a:xfrm>
          <a:noFill/>
          <a:ln/>
        </p:spPr>
        <p:txBody>
          <a:bodyPr lIns="91433" tIns="45716" rIns="91433" bIns="45716"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ACD5-3C19-D945-B547-47F618B01736}" type="datetimeFigureOut">
              <a:rPr lang="en-US" smtClean="0"/>
              <a:t>5/23/16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0B11-718B-DC43-AD3E-67D3B919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ACD5-3C19-D945-B547-47F618B01736}" type="datetimeFigureOut">
              <a:rPr lang="en-US" smtClean="0"/>
              <a:t>5/23/16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0B11-718B-DC43-AD3E-67D3B919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ACD5-3C19-D945-B547-47F618B01736}" type="datetimeFigureOut">
              <a:rPr lang="en-US" smtClean="0"/>
              <a:t>5/23/16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0B11-718B-DC43-AD3E-67D3B919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ACD5-3C19-D945-B547-47F618B01736}" type="datetimeFigureOut">
              <a:rPr lang="en-US" smtClean="0"/>
              <a:t>5/23/16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0B11-718B-DC43-AD3E-67D3B919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ACD5-3C19-D945-B547-47F618B01736}" type="datetimeFigureOut">
              <a:rPr lang="en-US" smtClean="0"/>
              <a:t>5/23/16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0B11-718B-DC43-AD3E-67D3B919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ACD5-3C19-D945-B547-47F618B01736}" type="datetimeFigureOut">
              <a:rPr lang="en-US" smtClean="0"/>
              <a:t>5/23/16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0B11-718B-DC43-AD3E-67D3B919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ACD5-3C19-D945-B547-47F618B01736}" type="datetimeFigureOut">
              <a:rPr lang="en-US" smtClean="0"/>
              <a:t>5/23/16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0B11-718B-DC43-AD3E-67D3B919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ACD5-3C19-D945-B547-47F618B01736}" type="datetimeFigureOut">
              <a:rPr lang="en-US" smtClean="0"/>
              <a:t>5/23/16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0B11-718B-DC43-AD3E-67D3B919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ACD5-3C19-D945-B547-47F618B01736}" type="datetimeFigureOut">
              <a:rPr lang="en-US" smtClean="0"/>
              <a:t>5/23/16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0B11-718B-DC43-AD3E-67D3B919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ACD5-3C19-D945-B547-47F618B01736}" type="datetimeFigureOut">
              <a:rPr lang="en-US" smtClean="0"/>
              <a:t>5/23/16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0B11-718B-DC43-AD3E-67D3B919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ACD5-3C19-D945-B547-47F618B01736}" type="datetimeFigureOut">
              <a:rPr lang="en-US" smtClean="0"/>
              <a:t>5/23/16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0B11-718B-DC43-AD3E-67D3B919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4ACD5-3C19-D945-B547-47F618B01736}" type="datetimeFigureOut">
              <a:rPr lang="en-US" smtClean="0"/>
              <a:t>5/23/16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B0B11-718B-DC43-AD3E-67D3B9198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diagramQuickStyle" Target="../diagrams/quickStyle2.xml"/><Relationship Id="rId20" Type="http://schemas.openxmlformats.org/officeDocument/2006/relationships/diagramColors" Target="../diagrams/colors4.xml"/><Relationship Id="rId21" Type="http://schemas.microsoft.com/office/2007/relationships/diagramDrawing" Target="../diagrams/drawing4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2" Type="http://schemas.openxmlformats.org/officeDocument/2006/relationships/diagramData" Target="../diagrams/data3.xml"/><Relationship Id="rId13" Type="http://schemas.openxmlformats.org/officeDocument/2006/relationships/diagramLayout" Target="../diagrams/layout3.xml"/><Relationship Id="rId14" Type="http://schemas.openxmlformats.org/officeDocument/2006/relationships/diagramQuickStyle" Target="../diagrams/quickStyle3.xml"/><Relationship Id="rId15" Type="http://schemas.openxmlformats.org/officeDocument/2006/relationships/diagramColors" Target="../diagrams/colors3.xml"/><Relationship Id="rId16" Type="http://schemas.microsoft.com/office/2007/relationships/diagramDrawing" Target="../diagrams/drawing3.xml"/><Relationship Id="rId17" Type="http://schemas.openxmlformats.org/officeDocument/2006/relationships/diagramData" Target="../diagrams/data4.xml"/><Relationship Id="rId18" Type="http://schemas.openxmlformats.org/officeDocument/2006/relationships/diagramLayout" Target="../diagrams/layout4.xml"/><Relationship Id="rId19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83985"/>
            <a:ext cx="7772400" cy="2525836"/>
          </a:xfrm>
        </p:spPr>
        <p:txBody>
          <a:bodyPr>
            <a:normAutofit/>
          </a:bodyPr>
          <a:lstStyle/>
          <a:p>
            <a:r>
              <a:rPr lang="en-GB" dirty="0"/>
              <a:t>Agent</a:t>
            </a:r>
            <a:r>
              <a:rPr lang="en-GB" dirty="0" smtClean="0"/>
              <a:t>-based </a:t>
            </a:r>
            <a:r>
              <a:rPr lang="en-GB" dirty="0" err="1" smtClean="0"/>
              <a:t>modeling</a:t>
            </a:r>
            <a:r>
              <a:rPr lang="en-GB" dirty="0" smtClean="0"/>
              <a:t> </a:t>
            </a:r>
            <a:r>
              <a:rPr lang="en-GB" dirty="0"/>
              <a:t>of rural and urban land </a:t>
            </a:r>
            <a:r>
              <a:rPr lang="en-GB" dirty="0" smtClean="0"/>
              <a:t>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236326"/>
            <a:ext cx="7772400" cy="3621674"/>
          </a:xfrm>
        </p:spPr>
        <p:txBody>
          <a:bodyPr>
            <a:normAutofit/>
          </a:bodyPr>
          <a:lstStyle/>
          <a:p>
            <a:r>
              <a:rPr lang="en-US" dirty="0" smtClean="0"/>
              <a:t>Dan Brown</a:t>
            </a:r>
          </a:p>
          <a:p>
            <a:r>
              <a:rPr lang="en-US" sz="2600" dirty="0" smtClean="0"/>
              <a:t>Professor and Interim Dean</a:t>
            </a:r>
          </a:p>
          <a:p>
            <a:r>
              <a:rPr lang="en-US" sz="2600" dirty="0" smtClean="0"/>
              <a:t>Director, Environmental Spatial Analysis Lab</a:t>
            </a:r>
            <a:endParaRPr lang="en-US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object 4"/>
          <p:cNvSpPr>
            <a:spLocks noChangeAspect="1"/>
          </p:cNvSpPr>
          <p:nvPr/>
        </p:nvSpPr>
        <p:spPr>
          <a:xfrm>
            <a:off x="101019" y="5406177"/>
            <a:ext cx="9748854" cy="85544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8338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2370"/>
          </a:xfrm>
        </p:spPr>
        <p:txBody>
          <a:bodyPr>
            <a:normAutofit/>
          </a:bodyPr>
          <a:lstStyle/>
          <a:p>
            <a:r>
              <a:rPr lang="en-US" sz="3800" dirty="0"/>
              <a:t>C</a:t>
            </a:r>
            <a:r>
              <a:rPr lang="en-US" sz="3800" dirty="0" smtClean="0"/>
              <a:t>oupling our ABM with BIOME-BGC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5250"/>
            <a:ext cx="8229600" cy="526414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Agents make decisions about landscape composition and management</a:t>
            </a:r>
          </a:p>
          <a:p>
            <a:r>
              <a:rPr lang="en-US" sz="2800" dirty="0" smtClean="0"/>
              <a:t>Agent decisions affect input files to BIOME-BGC (restart file and meteorology file)</a:t>
            </a:r>
          </a:p>
          <a:p>
            <a:r>
              <a:rPr lang="en-US" sz="2800" dirty="0" smtClean="0"/>
              <a:t>BIOME-BGC runs to increment biogeochemical processes and reports carbon sequestration and storage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Currently only represents grass and trees. Current dissertation project to represent two layered canopy (Kiger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0385" y="6383925"/>
            <a:ext cx="6223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Robinson et al. 2013. </a:t>
            </a:r>
            <a:r>
              <a:rPr lang="en-US" i="1" dirty="0" smtClean="0"/>
              <a:t>Environmental </a:t>
            </a:r>
            <a:r>
              <a:rPr lang="en-US" i="1" dirty="0" err="1" smtClean="0"/>
              <a:t>Modelling</a:t>
            </a:r>
            <a:r>
              <a:rPr lang="en-US" i="1" dirty="0" smtClean="0"/>
              <a:t> and Software</a:t>
            </a:r>
            <a:r>
              <a:rPr lang="en-US" dirty="0" smtClean="0"/>
              <a:t>, 45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463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1" t="6139" r="6978" b="5543"/>
          <a:stretch/>
        </p:blipFill>
        <p:spPr>
          <a:xfrm>
            <a:off x="720128" y="998799"/>
            <a:ext cx="2729040" cy="27457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60" t="5586" r="6160" b="6648"/>
          <a:stretch/>
        </p:blipFill>
        <p:spPr>
          <a:xfrm>
            <a:off x="3387128" y="998799"/>
            <a:ext cx="2729040" cy="27286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19" t="4481" r="6486" b="6648"/>
          <a:stretch/>
        </p:blipFill>
        <p:spPr>
          <a:xfrm>
            <a:off x="6102759" y="985737"/>
            <a:ext cx="2779248" cy="27629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32" t="4252" r="6681" b="6220"/>
          <a:stretch/>
        </p:blipFill>
        <p:spPr>
          <a:xfrm>
            <a:off x="720128" y="3665799"/>
            <a:ext cx="2746204" cy="27629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18" t="4251" r="7508" b="6776"/>
          <a:stretch/>
        </p:blipFill>
        <p:spPr>
          <a:xfrm>
            <a:off x="3463328" y="3665799"/>
            <a:ext cx="2711876" cy="27457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49" t="5091" r="6706" b="7051"/>
          <a:stretch/>
        </p:blipFill>
        <p:spPr>
          <a:xfrm>
            <a:off x="6130328" y="3700122"/>
            <a:ext cx="2744921" cy="271145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90689" y="361271"/>
            <a:ext cx="61513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       Population Growth</a:t>
            </a:r>
          </a:p>
          <a:p>
            <a:r>
              <a:rPr lang="en-US" dirty="0" smtClean="0"/>
              <a:t>Low			Medium			High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rot="16200000">
            <a:off x="-530179" y="2128865"/>
            <a:ext cx="1851789" cy="36933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Subdivision Types 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-269360" y="4683819"/>
            <a:ext cx="1326004" cy="36933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Land Covers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12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7646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7400" y="304800"/>
            <a:ext cx="3439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Exploring mechanisms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938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7514" y="530820"/>
            <a:ext cx="8332892" cy="1213301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FFFF"/>
                </a:solidFill>
              </a:rPr>
              <a:t>Endogenous Institutions in ABMs</a:t>
            </a:r>
          </a:p>
        </p:txBody>
      </p:sp>
      <p:sp>
        <p:nvSpPr>
          <p:cNvPr id="32771" name="Text Box 39"/>
          <p:cNvSpPr txBox="1">
            <a:spLocks noChangeArrowheads="1"/>
          </p:cNvSpPr>
          <p:nvPr/>
        </p:nvSpPr>
        <p:spPr bwMode="auto">
          <a:xfrm>
            <a:off x="695857" y="1810923"/>
            <a:ext cx="7741413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Calibri" pitchFamily="34" charset="0"/>
              </a:rPr>
              <a:t>Process: </a:t>
            </a:r>
            <a:r>
              <a:rPr lang="en-US" sz="3200" i="1" dirty="0" smtClean="0">
                <a:solidFill>
                  <a:srgbClr val="FFFFFF"/>
                </a:solidFill>
                <a:latin typeface="Calibri" pitchFamily="34" charset="0"/>
              </a:rPr>
              <a:t>formal institutions </a:t>
            </a:r>
            <a:r>
              <a:rPr lang="en-US" sz="3200" dirty="0" smtClean="0">
                <a:solidFill>
                  <a:srgbClr val="FFFFFF"/>
                </a:solidFill>
                <a:latin typeface="Calibri" pitchFamily="34" charset="0"/>
              </a:rPr>
              <a:t>(like rules about resource use) interact with </a:t>
            </a:r>
            <a:r>
              <a:rPr lang="en-US" sz="3200" i="1" dirty="0" smtClean="0">
                <a:solidFill>
                  <a:srgbClr val="FFFFFF"/>
                </a:solidFill>
                <a:latin typeface="Calibri" pitchFamily="34" charset="0"/>
              </a:rPr>
              <a:t>informal institutions </a:t>
            </a:r>
            <a:r>
              <a:rPr lang="en-US" sz="3200" dirty="0" smtClean="0">
                <a:solidFill>
                  <a:srgbClr val="FFFFFF"/>
                </a:solidFill>
                <a:latin typeface="Calibri" pitchFamily="34" charset="0"/>
              </a:rPr>
              <a:t>(like norms formed within social networks).</a:t>
            </a:r>
          </a:p>
          <a:p>
            <a:endParaRPr lang="en-US" sz="3200" dirty="0" smtClean="0">
              <a:solidFill>
                <a:srgbClr val="FFFFFF"/>
              </a:solidFill>
              <a:latin typeface="Calibri" pitchFamily="34" charset="0"/>
            </a:endParaRPr>
          </a:p>
          <a:p>
            <a:r>
              <a:rPr lang="en-US" sz="3200" dirty="0" smtClean="0">
                <a:solidFill>
                  <a:srgbClr val="FFFFFF"/>
                </a:solidFill>
                <a:latin typeface="Calibri" pitchFamily="34" charset="0"/>
              </a:rPr>
              <a:t>We used simulation experiments to explore what effects these interactions have on outcomes in common-pool resources? </a:t>
            </a:r>
            <a:endParaRPr lang="en-US" sz="2800" dirty="0" smtClean="0">
              <a:solidFill>
                <a:srgbClr val="FFFFFF"/>
              </a:solidFill>
              <a:latin typeface="Calibri" pitchFamily="34" charset="0"/>
            </a:endParaRPr>
          </a:p>
          <a:p>
            <a:endParaRPr lang="en-US" sz="2800" dirty="0" smtClean="0">
              <a:solidFill>
                <a:srgbClr val="FFFFFF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rgbClr val="FFFFFF"/>
                </a:solidFill>
                <a:latin typeface="Calibri" pitchFamily="34" charset="0"/>
              </a:rPr>
              <a:t>Agrawal et al. 2013</a:t>
            </a:r>
            <a:r>
              <a:rPr lang="en-US" sz="2000" dirty="0">
                <a:solidFill>
                  <a:srgbClr val="FFFFFF"/>
                </a:solidFill>
                <a:latin typeface="Calibri" pitchFamily="34" charset="0"/>
              </a:rPr>
              <a:t>.</a:t>
            </a:r>
            <a:r>
              <a:rPr lang="en-US" sz="2000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sz="2000" i="1" dirty="0" smtClean="0">
                <a:solidFill>
                  <a:srgbClr val="FFFFFF"/>
                </a:solidFill>
                <a:latin typeface="Calibri" pitchFamily="34" charset="0"/>
              </a:rPr>
              <a:t>Environmental Science and </a:t>
            </a:r>
            <a:r>
              <a:rPr lang="en-US" sz="2000" i="1" dirty="0" smtClean="0">
                <a:solidFill>
                  <a:srgbClr val="FFFFFF"/>
                </a:solidFill>
                <a:latin typeface="Calibri" pitchFamily="34" charset="0"/>
              </a:rPr>
              <a:t>Policy</a:t>
            </a:r>
            <a:r>
              <a:rPr lang="en-US" sz="2000" dirty="0" smtClean="0">
                <a:solidFill>
                  <a:srgbClr val="FFFFFF"/>
                </a:solidFill>
                <a:latin typeface="Calibri" pitchFamily="34" charset="0"/>
              </a:rPr>
              <a:t>, 25: 138-146.</a:t>
            </a:r>
            <a:endParaRPr lang="en-US" sz="28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26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09681" y="266516"/>
            <a:ext cx="7985887" cy="854072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Simple Model</a:t>
            </a:r>
          </a:p>
        </p:txBody>
      </p:sp>
      <p:pic>
        <p:nvPicPr>
          <p:cNvPr id="37891" name="Picture 41" descr="figure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45617" y="1120588"/>
            <a:ext cx="7977188" cy="2713037"/>
          </a:xfrm>
        </p:spPr>
      </p:pic>
      <p:sp>
        <p:nvSpPr>
          <p:cNvPr id="6" name="TextBox 5"/>
          <p:cNvSpPr txBox="1"/>
          <p:nvPr/>
        </p:nvSpPr>
        <p:spPr>
          <a:xfrm>
            <a:off x="609681" y="4008650"/>
            <a:ext cx="823667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2400" dirty="0">
                <a:solidFill>
                  <a:srgbClr val="FFFFFF"/>
                </a:solidFill>
              </a:rPr>
              <a:t>Agents decide how much of the resource to use based on:</a:t>
            </a:r>
          </a:p>
          <a:p>
            <a:pPr marL="457200" indent="-457200" algn="l">
              <a:buFontTx/>
              <a:buAutoNum type="alphaLcPeriod"/>
              <a:defRPr/>
            </a:pPr>
            <a:r>
              <a:rPr lang="en-US" sz="2400" dirty="0">
                <a:solidFill>
                  <a:srgbClr val="FFFFFF"/>
                </a:solidFill>
              </a:rPr>
              <a:t>preference for following rules or their neighbors</a:t>
            </a:r>
          </a:p>
          <a:p>
            <a:pPr marL="457200" indent="-457200" algn="l">
              <a:buFontTx/>
              <a:buAutoNum type="alphaLcPeriod"/>
              <a:defRPr/>
            </a:pPr>
            <a:r>
              <a:rPr lang="en-US" sz="2400" dirty="0">
                <a:solidFill>
                  <a:srgbClr val="FFFFFF"/>
                </a:solidFill>
              </a:rPr>
              <a:t>the payoff from consumption</a:t>
            </a:r>
          </a:p>
          <a:p>
            <a:pPr marL="457200" indent="-457200" algn="l">
              <a:buFontTx/>
              <a:buAutoNum type="alphaLcPeriod"/>
              <a:defRPr/>
            </a:pPr>
            <a:r>
              <a:rPr lang="en-US" sz="2400" dirty="0">
                <a:solidFill>
                  <a:srgbClr val="FFFFFF"/>
                </a:solidFill>
              </a:rPr>
              <a:t>a payoff from not working too hard to consume (i.e., leisure)</a:t>
            </a:r>
          </a:p>
          <a:p>
            <a:pPr>
              <a:defRPr/>
            </a:pPr>
            <a:endParaRPr lang="en-US" sz="2400" dirty="0">
              <a:solidFill>
                <a:srgbClr val="FFFFFF"/>
              </a:solidFill>
            </a:endParaRPr>
          </a:p>
          <a:p>
            <a:pPr algn="l">
              <a:defRPr/>
            </a:pPr>
            <a:r>
              <a:rPr lang="en-US" sz="2400" dirty="0">
                <a:solidFill>
                  <a:srgbClr val="FFFFFF"/>
                </a:solidFill>
              </a:rPr>
              <a:t>M</a:t>
            </a:r>
            <a:r>
              <a:rPr lang="en-US" sz="2400" dirty="0" smtClean="0">
                <a:solidFill>
                  <a:srgbClr val="FFFFFF"/>
                </a:solidFill>
              </a:rPr>
              <a:t>odel </a:t>
            </a:r>
            <a:r>
              <a:rPr lang="en-US" sz="2400" dirty="0">
                <a:solidFill>
                  <a:srgbClr val="FFFFFF"/>
                </a:solidFill>
              </a:rPr>
              <a:t>parameters calibrated with data from </a:t>
            </a:r>
            <a:r>
              <a:rPr lang="en-US" sz="2400" dirty="0">
                <a:solidFill>
                  <a:srgbClr val="FFFF00"/>
                </a:solidFill>
              </a:rPr>
              <a:t>forest users </a:t>
            </a:r>
            <a:r>
              <a:rPr lang="en-US" sz="2400" dirty="0" smtClean="0">
                <a:solidFill>
                  <a:srgbClr val="FFFF00"/>
                </a:solidFill>
              </a:rPr>
              <a:t>in Himachal Pradesh India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833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6315" y="320583"/>
            <a:ext cx="7313612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FF"/>
                </a:solidFill>
              </a:rPr>
              <a:t>Computational Experiments</a:t>
            </a:r>
          </a:p>
        </p:txBody>
      </p:sp>
      <p:sp>
        <p:nvSpPr>
          <p:cNvPr id="33796" name="Content Placeholder 2"/>
          <p:cNvSpPr>
            <a:spLocks noGrp="1"/>
          </p:cNvSpPr>
          <p:nvPr>
            <p:ph idx="4294967295"/>
          </p:nvPr>
        </p:nvSpPr>
        <p:spPr>
          <a:xfrm>
            <a:off x="887896" y="1619158"/>
            <a:ext cx="7516812" cy="47244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FFFFFF"/>
                </a:solidFill>
              </a:rPr>
              <a:t>Evaluate how resource outcomes in the model varied with</a:t>
            </a:r>
          </a:p>
          <a:p>
            <a:pPr eaLnBrk="1" hangingPunct="1">
              <a:buFontTx/>
              <a:buNone/>
            </a:pPr>
            <a:endParaRPr lang="en-US" sz="1100" dirty="0" smtClean="0">
              <a:solidFill>
                <a:srgbClr val="FFFFFF"/>
              </a:solidFill>
            </a:endParaRPr>
          </a:p>
          <a:p>
            <a:pPr eaLnBrk="1" hangingPunct="1">
              <a:spcBef>
                <a:spcPts val="0"/>
              </a:spcBef>
              <a:buFont typeface="Calibri" pitchFamily="34" charset="0"/>
              <a:buAutoNum type="arabicPeriod"/>
            </a:pPr>
            <a:r>
              <a:rPr lang="en-US" dirty="0" smtClean="0">
                <a:solidFill>
                  <a:srgbClr val="FFFFFF"/>
                </a:solidFill>
              </a:rPr>
              <a:t>Differences in importance to agents of rules versus norms</a:t>
            </a:r>
          </a:p>
          <a:p>
            <a:pPr eaLnBrk="1" hangingPunct="1">
              <a:spcBef>
                <a:spcPts val="0"/>
              </a:spcBef>
              <a:buFont typeface="Calibri" pitchFamily="34" charset="0"/>
              <a:buAutoNum type="arabicPeriod"/>
            </a:pPr>
            <a:r>
              <a:rPr lang="en-US" dirty="0" smtClean="0">
                <a:solidFill>
                  <a:srgbClr val="FFFFFF"/>
                </a:solidFill>
              </a:rPr>
              <a:t>Proportion of agents with high preference for consumption</a:t>
            </a:r>
          </a:p>
          <a:p>
            <a:pPr>
              <a:spcBef>
                <a:spcPts val="0"/>
              </a:spcBef>
              <a:buFont typeface="Calibri" pitchFamily="34" charset="0"/>
              <a:buAutoNum type="arabicPeriod"/>
            </a:pPr>
            <a:r>
              <a:rPr lang="en-US" i="1" dirty="0" smtClean="0">
                <a:solidFill>
                  <a:srgbClr val="FFFFFF"/>
                </a:solidFill>
              </a:rPr>
              <a:t>Structure of the social network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16236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 idx="4294967295"/>
          </p:nvPr>
        </p:nvSpPr>
        <p:spPr>
          <a:xfrm>
            <a:off x="874540" y="356936"/>
            <a:ext cx="7313612" cy="1063339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FF"/>
                </a:solidFill>
              </a:rPr>
              <a:t>Results</a:t>
            </a:r>
          </a:p>
        </p:txBody>
      </p:sp>
      <p:sp>
        <p:nvSpPr>
          <p:cNvPr id="34820" name="Content Placeholder 2"/>
          <p:cNvSpPr>
            <a:spLocks noGrp="1"/>
          </p:cNvSpPr>
          <p:nvPr>
            <p:ph idx="4294967295"/>
          </p:nvPr>
        </p:nvSpPr>
        <p:spPr>
          <a:xfrm>
            <a:off x="454949" y="1548160"/>
            <a:ext cx="8151169" cy="503021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Experiment 1: </a:t>
            </a:r>
            <a:r>
              <a:rPr lang="en-US" dirty="0" smtClean="0">
                <a:solidFill>
                  <a:srgbClr val="FFFFFF"/>
                </a:solidFill>
              </a:rPr>
              <a:t>Increases in the importance to agents of following the rules had non-linear effect on resource use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Experiment 2: </a:t>
            </a:r>
            <a:r>
              <a:rPr lang="en-US" dirty="0" smtClean="0">
                <a:solidFill>
                  <a:srgbClr val="FFFFFF"/>
                </a:solidFill>
              </a:rPr>
              <a:t>Increasing proportion of greedy agents (high preference for consumption) required higher level of preference for rule adherence to achieve same level of resource remaining.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1200" dirty="0" smtClean="0"/>
          </a:p>
          <a:p>
            <a:pPr eaLnBrk="1" hangingPunct="1">
              <a:buFontTx/>
              <a:buNone/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306261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>
          <a:xfrm>
            <a:off x="1015271" y="282667"/>
            <a:ext cx="7313612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FF"/>
                </a:solidFill>
              </a:rPr>
              <a:t>Results</a:t>
            </a:r>
          </a:p>
        </p:txBody>
      </p:sp>
      <p:sp>
        <p:nvSpPr>
          <p:cNvPr id="37892" name="TextBox 4"/>
          <p:cNvSpPr txBox="1">
            <a:spLocks noChangeArrowheads="1"/>
          </p:cNvSpPr>
          <p:nvPr/>
        </p:nvSpPr>
        <p:spPr bwMode="auto">
          <a:xfrm>
            <a:off x="1356360" y="1390406"/>
            <a:ext cx="28577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Experiments 1 &amp; 2</a:t>
            </a:r>
            <a:endParaRPr lang="en-US" sz="2800" dirty="0">
              <a:solidFill>
                <a:srgbClr val="FFFFFF"/>
              </a:solidFill>
            </a:endParaRPr>
          </a:p>
        </p:txBody>
      </p:sp>
      <p:pic>
        <p:nvPicPr>
          <p:cNvPr id="3789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760" y="2113905"/>
            <a:ext cx="6096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9269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383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Lessons from Institutional Model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6926" y="1457460"/>
            <a:ext cx="7769225" cy="446559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We learn that land- and resource-use outcomes in common-property resources are affected by: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Interactions between formal and informal institutions in affecting behavior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Diversity in preferences of agents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Structure of interactions</a:t>
            </a:r>
          </a:p>
          <a:p>
            <a:pPr lvl="1"/>
            <a:r>
              <a:rPr lang="en-US" dirty="0" smtClean="0">
                <a:solidFill>
                  <a:srgbClr val="FFFFFF"/>
                </a:solidFill>
              </a:rPr>
              <a:t>Feedbacks between outcomes and agent behavior (e.g., imitation)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485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0941"/>
            <a:ext cx="8229600" cy="537767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Integrated assessment and other global and regional models can link our understanding of land system dynamics with global change, globalization, and </a:t>
            </a:r>
            <a:r>
              <a:rPr lang="en-US" dirty="0" err="1" smtClean="0">
                <a:solidFill>
                  <a:srgbClr val="FFFF00"/>
                </a:solidFill>
              </a:rPr>
              <a:t>tele</a:t>
            </a:r>
            <a:r>
              <a:rPr lang="en-US" dirty="0" smtClean="0">
                <a:solidFill>
                  <a:srgbClr val="FFFF00"/>
                </a:solidFill>
              </a:rPr>
              <a:t>-coupling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Limited by aggregate nature of </a:t>
            </a:r>
            <a:r>
              <a:rPr lang="en-US" dirty="0" smtClean="0"/>
              <a:t>models</a:t>
            </a:r>
          </a:p>
          <a:p>
            <a:r>
              <a:rPr lang="en-US" dirty="0" smtClean="0"/>
              <a:t>ABMs provide opportunities to represent</a:t>
            </a:r>
          </a:p>
          <a:p>
            <a:pPr lvl="1"/>
            <a:r>
              <a:rPr lang="en-US" dirty="0" smtClean="0"/>
              <a:t>Agent heterogeneity and interactions</a:t>
            </a:r>
          </a:p>
          <a:p>
            <a:pPr lvl="1"/>
            <a:r>
              <a:rPr lang="en-US" dirty="0" smtClean="0"/>
              <a:t>Learning and adaptation</a:t>
            </a:r>
          </a:p>
          <a:p>
            <a:pPr lvl="1"/>
            <a:r>
              <a:rPr lang="en-US" dirty="0" smtClean="0"/>
              <a:t>The role of institutions and governance</a:t>
            </a:r>
          </a:p>
          <a:p>
            <a:pPr lvl="1"/>
            <a:r>
              <a:rPr lang="en-US" dirty="0" smtClean="0"/>
              <a:t>Cross-scale feedbacks</a:t>
            </a:r>
          </a:p>
          <a:p>
            <a:pPr lvl="1"/>
            <a:r>
              <a:rPr lang="en-US" dirty="0"/>
              <a:t>Limited by lack of generalizable models and computational and data challenges in scaling.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067538" y="6408615"/>
            <a:ext cx="454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Rounsevell</a:t>
            </a:r>
            <a:r>
              <a:rPr lang="en-US" dirty="0" smtClean="0"/>
              <a:t> et al. 2014. </a:t>
            </a:r>
            <a:r>
              <a:rPr lang="en-US" i="1" dirty="0" smtClean="0"/>
              <a:t>Earth System Dynamics</a:t>
            </a:r>
            <a:endParaRPr lang="en-US" i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56418"/>
            <a:ext cx="8229600" cy="7745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Opportunities to Bridge Scales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077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00"/>
          </a:xfrm>
        </p:spPr>
        <p:txBody>
          <a:bodyPr>
            <a:normAutofit/>
          </a:bodyPr>
          <a:lstStyle/>
          <a:p>
            <a:r>
              <a:rPr lang="en-US" dirty="0"/>
              <a:t>Dynamic human-environment modeling at the landscape scale helps </a:t>
            </a:r>
            <a:r>
              <a:rPr lang="en-US" dirty="0" smtClean="0"/>
              <a:t>us identify how complex dynamics can produce sensitive and non-linear social </a:t>
            </a:r>
            <a:r>
              <a:rPr lang="en-US" dirty="0"/>
              <a:t>and environmental </a:t>
            </a:r>
            <a:r>
              <a:rPr lang="en-US" dirty="0" smtClean="0"/>
              <a:t>outcomes.</a:t>
            </a:r>
            <a:endParaRPr lang="en-US" dirty="0"/>
          </a:p>
          <a:p>
            <a:r>
              <a:rPr lang="en-US" dirty="0" smtClean="0"/>
              <a:t>Endogenous </a:t>
            </a:r>
            <a:r>
              <a:rPr lang="en-US" dirty="0"/>
              <a:t>institutions </a:t>
            </a:r>
            <a:r>
              <a:rPr lang="en-US" dirty="0" err="1"/>
              <a:t>complexify</a:t>
            </a:r>
            <a:r>
              <a:rPr lang="en-US" dirty="0"/>
              <a:t> dynamics.</a:t>
            </a:r>
          </a:p>
          <a:p>
            <a:r>
              <a:rPr lang="en-US" dirty="0"/>
              <a:t>M</a:t>
            </a:r>
            <a:r>
              <a:rPr lang="en-US" dirty="0" smtClean="0"/>
              <a:t>ore work is needed to evaluate the value of models </a:t>
            </a:r>
            <a:r>
              <a:rPr lang="en-US" dirty="0"/>
              <a:t>developed at multiple scales </a:t>
            </a:r>
            <a:r>
              <a:rPr lang="en-US" dirty="0" smtClean="0"/>
              <a:t>for representing landscape</a:t>
            </a:r>
            <a:r>
              <a:rPr lang="en-US" dirty="0"/>
              <a:t>-scale processes </a:t>
            </a:r>
            <a:r>
              <a:rPr lang="en-US" dirty="0" smtClean="0"/>
              <a:t>in global </a:t>
            </a:r>
            <a:r>
              <a:rPr lang="en-US" dirty="0"/>
              <a:t>models.</a:t>
            </a:r>
          </a:p>
        </p:txBody>
      </p:sp>
    </p:spTree>
    <p:extLst>
      <p:ext uri="{BB962C8B-B14F-4D97-AF65-F5344CB8AC3E}">
        <p14:creationId xmlns:p14="http://schemas.microsoft.com/office/powerpoint/2010/main" val="1639628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MS PGothic" charset="0"/>
              </a:rPr>
              <a:t>Paths Forward</a:t>
            </a:r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>
                <a:latin typeface="Calibri" charset="0"/>
                <a:ea typeface="MS PGothic" charset="0"/>
              </a:rPr>
              <a:t>Increasing resolution of global models</a:t>
            </a:r>
          </a:p>
          <a:p>
            <a:pPr lvl="1"/>
            <a:r>
              <a:rPr lang="en-US" dirty="0" smtClean="0">
                <a:latin typeface="Calibri" charset="0"/>
                <a:ea typeface="MS PGothic" charset="0"/>
              </a:rPr>
              <a:t>IAMs have gone from 10s to 100s of regions globally</a:t>
            </a:r>
          </a:p>
          <a:p>
            <a:pPr lvl="1"/>
            <a:r>
              <a:rPr lang="en-US" dirty="0" smtClean="0">
                <a:latin typeface="Calibri" charset="0"/>
                <a:ea typeface="MS PGothic" charset="0"/>
              </a:rPr>
              <a:t>Still not capturing agent heterogeneity and interaction</a:t>
            </a:r>
          </a:p>
          <a:p>
            <a:r>
              <a:rPr lang="en-US" dirty="0" smtClean="0">
                <a:latin typeface="Calibri" charset="0"/>
                <a:ea typeface="MS PGothic" charset="0"/>
              </a:rPr>
              <a:t>Scaling up local process models</a:t>
            </a:r>
          </a:p>
          <a:p>
            <a:pPr lvl="1"/>
            <a:r>
              <a:rPr lang="en-US" dirty="0" smtClean="0">
                <a:latin typeface="Calibri" charset="0"/>
                <a:ea typeface="MS PGothic" charset="0"/>
              </a:rPr>
              <a:t>Means going from 10</a:t>
            </a:r>
            <a:r>
              <a:rPr lang="en-US" baseline="30000" dirty="0" smtClean="0">
                <a:latin typeface="Calibri" charset="0"/>
                <a:ea typeface="MS PGothic" charset="0"/>
              </a:rPr>
              <a:t>3-4 </a:t>
            </a:r>
            <a:r>
              <a:rPr lang="en-US" dirty="0" smtClean="0">
                <a:latin typeface="Calibri" charset="0"/>
                <a:ea typeface="MS PGothic" charset="0"/>
              </a:rPr>
              <a:t>agents to 10</a:t>
            </a:r>
            <a:r>
              <a:rPr lang="en-US" baseline="30000" dirty="0" smtClean="0">
                <a:latin typeface="Calibri" charset="0"/>
                <a:ea typeface="MS PGothic" charset="0"/>
              </a:rPr>
              <a:t>8-9 </a:t>
            </a:r>
            <a:r>
              <a:rPr lang="en-US" dirty="0" smtClean="0">
                <a:latin typeface="Calibri" charset="0"/>
                <a:ea typeface="MS PGothic" charset="0"/>
              </a:rPr>
              <a:t>agents</a:t>
            </a:r>
          </a:p>
          <a:p>
            <a:pPr lvl="1"/>
            <a:r>
              <a:rPr lang="en-US" dirty="0" smtClean="0">
                <a:latin typeface="Calibri" charset="0"/>
                <a:ea typeface="MS PGothic" charset="0"/>
              </a:rPr>
              <a:t>Computation and model parameterization challenges</a:t>
            </a:r>
            <a:endParaRPr lang="en-US" dirty="0"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581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600"/>
            <a:ext cx="9144000" cy="536197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56199"/>
            <a:ext cx="8229600" cy="715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Generalized Agent Land-Use Processes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80153" y="6419334"/>
            <a:ext cx="361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Magliocca</a:t>
            </a:r>
            <a:r>
              <a:rPr lang="en-US" dirty="0" smtClean="0"/>
              <a:t> et al. 2013</a:t>
            </a:r>
            <a:r>
              <a:rPr lang="en-US" dirty="0"/>
              <a:t>.</a:t>
            </a:r>
            <a:r>
              <a:rPr lang="en-US" dirty="0" smtClean="0"/>
              <a:t> </a:t>
            </a:r>
            <a:r>
              <a:rPr lang="en-US" i="1" dirty="0" err="1" smtClean="0"/>
              <a:t>PLOSOne</a:t>
            </a:r>
            <a:r>
              <a:rPr lang="en-US" dirty="0" smtClean="0"/>
              <a:t>, </a:t>
            </a:r>
            <a:r>
              <a:rPr lang="en-US" dirty="0" smtClean="0"/>
              <a:t>8(9)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125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0"/>
            <a:ext cx="63779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088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Paths Forward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33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Calibri" charset="0"/>
                <a:ea typeface="MS PGothic" charset="0"/>
              </a:rPr>
              <a:t>Nesting models</a:t>
            </a:r>
          </a:p>
          <a:p>
            <a:pPr lvl="1"/>
            <a:r>
              <a:rPr lang="en-US" dirty="0" smtClean="0">
                <a:latin typeface="Calibri" charset="0"/>
                <a:ea typeface="MS PGothic" charset="0"/>
              </a:rPr>
              <a:t>Involves </a:t>
            </a:r>
            <a:r>
              <a:rPr lang="en-US" dirty="0" smtClean="0">
                <a:solidFill>
                  <a:srgbClr val="FFFF00"/>
                </a:solidFill>
                <a:latin typeface="Calibri" charset="0"/>
                <a:ea typeface="MS PGothic" charset="0"/>
              </a:rPr>
              <a:t>managed integration </a:t>
            </a:r>
            <a:r>
              <a:rPr lang="en-US" dirty="0" smtClean="0">
                <a:latin typeface="Calibri" charset="0"/>
                <a:ea typeface="MS PGothic" charset="0"/>
              </a:rPr>
              <a:t>of global models that represent inter-regional flows, regional models that represent differences in governance and market location, and local models that represent local decision making.</a:t>
            </a:r>
          </a:p>
          <a:p>
            <a:pPr lvl="1"/>
            <a:r>
              <a:rPr lang="en-US" dirty="0" smtClean="0">
                <a:latin typeface="Calibri" charset="0"/>
                <a:ea typeface="MS PGothic" charset="0"/>
              </a:rPr>
              <a:t>Presumes that local models (and therefore local processes) are will produce different results than models using representative agents for entire regions and sectors.</a:t>
            </a:r>
          </a:p>
          <a:p>
            <a:pPr lvl="2"/>
            <a:r>
              <a:rPr lang="en-US" dirty="0" smtClean="0">
                <a:latin typeface="Calibri" charset="0"/>
                <a:ea typeface="MS PGothic" charset="0"/>
              </a:rPr>
              <a:t>We need to evaluate this</a:t>
            </a:r>
            <a:endParaRPr lang="en-US" dirty="0">
              <a:latin typeface="Calibri" charset="0"/>
              <a:ea typeface="MS PGothic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10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Nesting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Sampling</a:t>
            </a:r>
          </a:p>
          <a:p>
            <a:pPr lvl="1"/>
            <a:r>
              <a:rPr lang="en-US" sz="2400" dirty="0" smtClean="0"/>
              <a:t>Regionalization of global models provides structure within which runs of regional and local models are sampled.</a:t>
            </a:r>
          </a:p>
          <a:p>
            <a:pPr lvl="1"/>
            <a:r>
              <a:rPr lang="en-US" sz="2400" dirty="0" smtClean="0"/>
              <a:t>Regional dynamics are derived from aggregation of sampled local landscapes.</a:t>
            </a:r>
          </a:p>
          <a:p>
            <a:r>
              <a:rPr lang="en-US" sz="2800" dirty="0" smtClean="0">
                <a:solidFill>
                  <a:srgbClr val="FFFF00"/>
                </a:solidFill>
              </a:rPr>
              <a:t>Responsive Simulation</a:t>
            </a:r>
          </a:p>
          <a:p>
            <a:pPr lvl="1"/>
            <a:r>
              <a:rPr lang="en-US" sz="2400" dirty="0" smtClean="0"/>
              <a:t>Analyze regional conditions under which results from local models diverge from those of aggregate global models.</a:t>
            </a:r>
          </a:p>
          <a:p>
            <a:pPr lvl="1"/>
            <a:r>
              <a:rPr lang="en-US" sz="2400" dirty="0" smtClean="0"/>
              <a:t>Use sampling approach to run local models only under conditions in which global models are unlikely to produce accurate dynamics.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4750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Points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8591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Dynamic human-environment modeling at the landscape scale helps us identify how complex dynamics can produce sensitive and non-linear social and environmental outcomes.</a:t>
            </a:r>
          </a:p>
          <a:p>
            <a:r>
              <a:rPr lang="en-US" dirty="0" smtClean="0"/>
              <a:t>Endogenous institutions </a:t>
            </a:r>
            <a:r>
              <a:rPr lang="en-US" dirty="0" err="1" smtClean="0"/>
              <a:t>complexify</a:t>
            </a:r>
            <a:r>
              <a:rPr lang="en-US" dirty="0" smtClean="0"/>
              <a:t> dynamics.</a:t>
            </a:r>
          </a:p>
          <a:p>
            <a:r>
              <a:rPr lang="en-US" dirty="0" smtClean="0"/>
              <a:t>Nesting models developed at multiple scales may be a reasonable approach to integrating landscape-scale processes with global models.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306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20858" y="2141220"/>
            <a:ext cx="5181600" cy="26670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Land System</a:t>
            </a:r>
          </a:p>
        </p:txBody>
      </p:sp>
      <p:sp>
        <p:nvSpPr>
          <p:cNvPr id="6" name="Rectangle 5"/>
          <p:cNvSpPr/>
          <p:nvPr/>
        </p:nvSpPr>
        <p:spPr>
          <a:xfrm>
            <a:off x="2131170" y="2497836"/>
            <a:ext cx="19812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Land Market Exchange</a:t>
            </a:r>
          </a:p>
        </p:txBody>
      </p:sp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Agent-Based and Earth System Models for Exurban Settlement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2307954" y="3208020"/>
            <a:ext cx="1676400" cy="1219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Land Use Change</a:t>
            </a:r>
          </a:p>
        </p:txBody>
      </p:sp>
      <p:sp>
        <p:nvSpPr>
          <p:cNvPr id="5" name="Rectangle 4"/>
          <p:cNvSpPr/>
          <p:nvPr/>
        </p:nvSpPr>
        <p:spPr>
          <a:xfrm>
            <a:off x="5200506" y="2366772"/>
            <a:ext cx="1447800" cy="9265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Land Cover Change</a:t>
            </a:r>
          </a:p>
        </p:txBody>
      </p:sp>
      <p:sp>
        <p:nvSpPr>
          <p:cNvPr id="7" name="Rectangle 6"/>
          <p:cNvSpPr/>
          <p:nvPr/>
        </p:nvSpPr>
        <p:spPr>
          <a:xfrm>
            <a:off x="5212698" y="3634740"/>
            <a:ext cx="1447800" cy="963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Land Management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0658" y="2141220"/>
            <a:ext cx="1524000" cy="2667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Social System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Policy, Demographic, Economic contexts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78658" y="2141220"/>
            <a:ext cx="1524000" cy="2667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Natural System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Carbon Cycle</a:t>
            </a:r>
          </a:p>
        </p:txBody>
      </p:sp>
      <p:cxnSp>
        <p:nvCxnSpPr>
          <p:cNvPr id="13" name="Straight Arrow Connector 12"/>
          <p:cNvCxnSpPr>
            <a:stCxn id="4" idx="3"/>
            <a:endCxn id="5" idx="1"/>
          </p:cNvCxnSpPr>
          <p:nvPr/>
        </p:nvCxnSpPr>
        <p:spPr>
          <a:xfrm flipV="1">
            <a:off x="3984354" y="2830068"/>
            <a:ext cx="1216152" cy="98755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648306" y="4122420"/>
            <a:ext cx="59740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692258" y="3512820"/>
            <a:ext cx="2286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1" idx="2"/>
            <a:endCxn id="10" idx="2"/>
          </p:cNvCxnSpPr>
          <p:nvPr/>
        </p:nvCxnSpPr>
        <p:spPr>
          <a:xfrm rot="5400000">
            <a:off x="4511658" y="1379221"/>
            <a:ext cx="3175" cy="6858000"/>
          </a:xfrm>
          <a:prstGeom prst="bentConnector3">
            <a:avLst>
              <a:gd name="adj1" fmla="val 547146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2" name="TextBox 20"/>
          <p:cNvSpPr txBox="1">
            <a:spLocks noChangeArrowheads="1"/>
          </p:cNvSpPr>
          <p:nvPr/>
        </p:nvSpPr>
        <p:spPr bwMode="auto">
          <a:xfrm>
            <a:off x="3244815" y="5064123"/>
            <a:ext cx="30557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Agent-Based Model</a:t>
            </a:r>
          </a:p>
        </p:txBody>
      </p:sp>
      <p:sp>
        <p:nvSpPr>
          <p:cNvPr id="19473" name="TextBox 22"/>
          <p:cNvSpPr txBox="1">
            <a:spLocks noChangeArrowheads="1"/>
          </p:cNvSpPr>
          <p:nvPr/>
        </p:nvSpPr>
        <p:spPr bwMode="auto">
          <a:xfrm>
            <a:off x="7054815" y="5039739"/>
            <a:ext cx="18389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Biome-BGC</a:t>
            </a:r>
          </a:p>
        </p:txBody>
      </p:sp>
      <p:sp>
        <p:nvSpPr>
          <p:cNvPr id="19474" name="TextBox 23"/>
          <p:cNvSpPr txBox="1">
            <a:spLocks noChangeArrowheads="1"/>
          </p:cNvSpPr>
          <p:nvPr/>
        </p:nvSpPr>
        <p:spPr bwMode="auto">
          <a:xfrm>
            <a:off x="346167" y="5027547"/>
            <a:ext cx="15776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Scenarios</a:t>
            </a:r>
          </a:p>
        </p:txBody>
      </p:sp>
      <p:cxnSp>
        <p:nvCxnSpPr>
          <p:cNvPr id="31" name="Straight Arrow Connector 30"/>
          <p:cNvCxnSpPr>
            <a:stCxn id="4" idx="3"/>
            <a:endCxn id="7" idx="1"/>
          </p:cNvCxnSpPr>
          <p:nvPr/>
        </p:nvCxnSpPr>
        <p:spPr>
          <a:xfrm>
            <a:off x="3984354" y="3817620"/>
            <a:ext cx="1228344" cy="2987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7" idx="0"/>
            <a:endCxn id="5" idx="2"/>
          </p:cNvCxnSpPr>
          <p:nvPr/>
        </p:nvCxnSpPr>
        <p:spPr>
          <a:xfrm flipH="1" flipV="1">
            <a:off x="5924406" y="3293364"/>
            <a:ext cx="12192" cy="341376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630018" y="2836164"/>
            <a:ext cx="597408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5384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ea typeface="ＭＳ Ｐゴシック" pitchFamily="-112" charset="-128"/>
              </a:rPr>
              <a:t>Key Land-Change Processes Affecting Carbon Storage in Exurbia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81000" y="1404470"/>
            <a:ext cx="8458200" cy="5301129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solidFill>
                  <a:srgbClr val="FFFF00"/>
                </a:solidFill>
                <a:ea typeface="ＭＳ Ｐゴシック" pitchFamily="-112" charset="-128"/>
              </a:rPr>
              <a:t>Land markets</a:t>
            </a:r>
            <a:r>
              <a:rPr lang="en-US" sz="2800" dirty="0" smtClean="0">
                <a:ea typeface="ＭＳ Ｐゴシック" pitchFamily="-112" charset="-128"/>
              </a:rPr>
              <a:t> </a:t>
            </a:r>
          </a:p>
          <a:p>
            <a:pPr lvl="1"/>
            <a:r>
              <a:rPr lang="en-US" sz="2400" dirty="0" smtClean="0">
                <a:ea typeface="ＭＳ Ｐゴシック" pitchFamily="-112" charset="-128"/>
              </a:rPr>
              <a:t>Drive land-use change through relative land values</a:t>
            </a:r>
            <a:r>
              <a:rPr lang="en-US" sz="2400" dirty="0">
                <a:ea typeface="ＭＳ Ｐゴシック" pitchFamily="-112" charset="-128"/>
              </a:rPr>
              <a:t>; </a:t>
            </a:r>
            <a:r>
              <a:rPr lang="en-US" sz="2400" dirty="0" smtClean="0">
                <a:ea typeface="ＭＳ Ｐゴシック" pitchFamily="-112" charset="-128"/>
              </a:rPr>
              <a:t>credit availability; institutional structures; competition</a:t>
            </a:r>
          </a:p>
          <a:p>
            <a:r>
              <a:rPr lang="en-US" sz="2800" dirty="0" smtClean="0">
                <a:solidFill>
                  <a:srgbClr val="FFFF00"/>
                </a:solidFill>
                <a:ea typeface="ＭＳ Ｐゴシック" pitchFamily="-112" charset="-128"/>
              </a:rPr>
              <a:t>Developer choices</a:t>
            </a:r>
          </a:p>
          <a:p>
            <a:pPr lvl="1"/>
            <a:r>
              <a:rPr lang="en-US" sz="2400" dirty="0" smtClean="0">
                <a:ea typeface="ＭＳ Ｐゴシック" pitchFamily="-112" charset="-128"/>
              </a:rPr>
              <a:t>Affect vegetation patterns through choices about lot size, vegetation removal and planting.</a:t>
            </a:r>
          </a:p>
          <a:p>
            <a:r>
              <a:rPr lang="en-US" sz="2800" dirty="0" smtClean="0">
                <a:solidFill>
                  <a:srgbClr val="FFFF00"/>
                </a:solidFill>
                <a:ea typeface="ＭＳ Ｐゴシック" pitchFamily="-112" charset="-128"/>
              </a:rPr>
              <a:t>Land management</a:t>
            </a:r>
          </a:p>
          <a:p>
            <a:pPr lvl="1"/>
            <a:r>
              <a:rPr lang="en-US" sz="2400" dirty="0" smtClean="0">
                <a:ea typeface="ＭＳ Ｐゴシック" pitchFamily="-112" charset="-128"/>
              </a:rPr>
              <a:t>Affect vegetation and carbon through choices about managed area, specific actions (e.g., irrigation, litter removal, fertilization).</a:t>
            </a:r>
          </a:p>
        </p:txBody>
      </p:sp>
    </p:spTree>
    <p:extLst>
      <p:ext uri="{BB962C8B-B14F-4D97-AF65-F5344CB8AC3E}">
        <p14:creationId xmlns:p14="http://schemas.microsoft.com/office/powerpoint/2010/main" val="111273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5395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Land market processes affect development patterns </a:t>
            </a:r>
            <a:endParaRPr lang="en-US" dirty="0"/>
          </a:p>
        </p:txBody>
      </p:sp>
      <p:pic>
        <p:nvPicPr>
          <p:cNvPr id="1095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6766" t="12863" r="25251" b="1475"/>
          <a:stretch>
            <a:fillRect/>
          </a:stretch>
        </p:blipFill>
        <p:spPr bwMode="auto">
          <a:xfrm>
            <a:off x="585216" y="1448752"/>
            <a:ext cx="4462272" cy="4978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84960" y="3304032"/>
            <a:ext cx="39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L0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14928" y="3188208"/>
            <a:ext cx="57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L0.5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66672" y="5419344"/>
            <a:ext cx="39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90544" y="5358384"/>
            <a:ext cx="39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181600" y="1653412"/>
            <a:ext cx="3742944" cy="469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hangingPunct="0">
              <a:spcBef>
                <a:spcPct val="20000"/>
              </a:spcBef>
            </a:pPr>
            <a:r>
              <a:rPr lang="en-US" sz="2000" dirty="0" smtClean="0"/>
              <a:t>Homebuyer budget constraints reduce the projected quantity of development.</a:t>
            </a:r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lvl="0" eaLnBrk="0" hangingPunct="0">
              <a:spcBef>
                <a:spcPct val="20000"/>
              </a:spcBef>
            </a:pPr>
            <a:r>
              <a:rPr lang="en-US" sz="2000" dirty="0" smtClean="0"/>
              <a:t>Competitive bidding disadvantages agents with more strict budget constraints.</a:t>
            </a:r>
          </a:p>
          <a:p>
            <a:pPr lvl="0" eaLnBrk="0" hangingPunct="0">
              <a:spcBef>
                <a:spcPct val="20000"/>
              </a:spcBef>
            </a:pPr>
            <a:endParaRPr lang="en-US" sz="2000" dirty="0" smtClean="0"/>
          </a:p>
          <a:p>
            <a:pPr lvl="0" eaLnBrk="0" hangingPunct="0">
              <a:spcBef>
                <a:spcPct val="20000"/>
              </a:spcBef>
            </a:pPr>
            <a:r>
              <a:rPr lang="en-US" sz="2000" dirty="0" smtClean="0"/>
              <a:t>If market elements are excluded from a LUC model, one may over-project the extent of LUC and the degree of sprawl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6032" y="6488668"/>
            <a:ext cx="5378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Height is land value; color is timing of development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5327271"/>
            <a:ext cx="1251251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Budget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Constraints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1288780"/>
            <a:ext cx="208249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Competitive Bidding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19344" y="6081833"/>
            <a:ext cx="37246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sz="1400" dirty="0" smtClean="0"/>
              <a:t>Sun et al. 2014. </a:t>
            </a:r>
            <a:r>
              <a:rPr lang="is-IS" sz="1400" i="1" dirty="0" smtClean="0"/>
              <a:t>Annals of AAG</a:t>
            </a:r>
            <a:r>
              <a:rPr lang="is-IS" sz="1400" dirty="0" smtClean="0"/>
              <a:t>, 104</a:t>
            </a:r>
            <a:r>
              <a:rPr lang="is-IS" sz="1400" dirty="0"/>
              <a:t>(3): 460-484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63697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By representing market interactions…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can evaluate the effects of heterogeneous incomes on development patterns;</a:t>
            </a:r>
          </a:p>
          <a:p>
            <a:r>
              <a:rPr lang="en-US" dirty="0" smtClean="0"/>
              <a:t>we include the actions of developers, a key actor in shaping landscapes. We do that by classifying and representing development types;</a:t>
            </a:r>
          </a:p>
          <a:p>
            <a:r>
              <a:rPr lang="en-US" dirty="0" smtClean="0"/>
              <a:t>Incorporate market interventions on outcomes related to development and carbon storage.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829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Management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1390"/>
            <a:ext cx="8229600" cy="513157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Once residents choose a lot, they engage in management activities that can affect carbon storage.</a:t>
            </a:r>
          </a:p>
          <a:p>
            <a:r>
              <a:rPr lang="en-US" dirty="0" smtClean="0"/>
              <a:t>Includes both </a:t>
            </a:r>
            <a:r>
              <a:rPr lang="en-US" dirty="0" smtClean="0">
                <a:solidFill>
                  <a:srgbClr val="FFFF00"/>
                </a:solidFill>
              </a:rPr>
              <a:t>choices about land cover </a:t>
            </a:r>
            <a:r>
              <a:rPr lang="en-US" dirty="0" smtClean="0"/>
              <a:t>(e.g., trees) and </a:t>
            </a:r>
            <a:r>
              <a:rPr lang="en-US" dirty="0" smtClean="0">
                <a:solidFill>
                  <a:srgbClr val="FFFF00"/>
                </a:solidFill>
              </a:rPr>
              <a:t>management</a:t>
            </a:r>
            <a:r>
              <a:rPr lang="en-US" dirty="0" smtClean="0"/>
              <a:t>, including</a:t>
            </a:r>
          </a:p>
          <a:p>
            <a:pPr lvl="1"/>
            <a:r>
              <a:rPr lang="en-US" dirty="0"/>
              <a:t>Frequency of mowing, pruning</a:t>
            </a:r>
          </a:p>
          <a:p>
            <a:pPr lvl="1"/>
            <a:r>
              <a:rPr lang="en-US" dirty="0"/>
              <a:t>Fate of </a:t>
            </a:r>
            <a:r>
              <a:rPr lang="en-US" dirty="0" smtClean="0"/>
              <a:t>leaves (removal, mulch, piles)</a:t>
            </a:r>
            <a:endParaRPr lang="en-US" dirty="0"/>
          </a:p>
          <a:p>
            <a:pPr lvl="1"/>
            <a:r>
              <a:rPr lang="en-US" dirty="0"/>
              <a:t>Irrigation and fertilizer</a:t>
            </a:r>
            <a:endParaRPr lang="en-US" sz="2000" dirty="0"/>
          </a:p>
          <a:p>
            <a:r>
              <a:rPr lang="en-US" dirty="0" smtClean="0"/>
              <a:t>Choice </a:t>
            </a:r>
            <a:r>
              <a:rPr lang="en-US" dirty="0"/>
              <a:t>of these is related to </a:t>
            </a:r>
            <a:r>
              <a:rPr lang="en-US" dirty="0">
                <a:solidFill>
                  <a:srgbClr val="FFFF00"/>
                </a:solidFill>
              </a:rPr>
              <a:t>neighbors</a:t>
            </a:r>
            <a:r>
              <a:rPr lang="en-US" dirty="0"/>
              <a:t>, </a:t>
            </a:r>
            <a:r>
              <a:rPr lang="en-US" dirty="0" smtClean="0">
                <a:solidFill>
                  <a:srgbClr val="FFFF00"/>
                </a:solidFill>
              </a:rPr>
              <a:t>lot size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FF00"/>
                </a:solidFill>
              </a:rPr>
              <a:t>preference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Supported by survey and RS data and interviews (</a:t>
            </a:r>
            <a:r>
              <a:rPr lang="en-US" dirty="0" err="1" smtClean="0"/>
              <a:t>Nassauer</a:t>
            </a:r>
            <a:r>
              <a:rPr lang="en-US" dirty="0" smtClean="0"/>
              <a:t> et al. 2009; 2014, </a:t>
            </a:r>
            <a:r>
              <a:rPr lang="en-US" i="1" dirty="0" smtClean="0"/>
              <a:t>Landscape &amp; Urban Plan</a:t>
            </a:r>
            <a:r>
              <a:rPr lang="en-US" dirty="0" smtClean="0"/>
              <a:t>; Robinson 2011, </a:t>
            </a:r>
            <a:r>
              <a:rPr lang="en-US" i="1" dirty="0" smtClean="0"/>
              <a:t>Urban </a:t>
            </a:r>
            <a:r>
              <a:rPr lang="en-US" i="1" dirty="0" err="1" smtClean="0"/>
              <a:t>Ecosys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758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Content Placeholder 4" descr="LCMcov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5" r="-613"/>
          <a:stretch>
            <a:fillRect/>
          </a:stretch>
        </p:blipFill>
        <p:spPr>
          <a:xfrm>
            <a:off x="207682" y="-22226"/>
            <a:ext cx="4651375" cy="6880226"/>
          </a:xfrm>
        </p:spPr>
      </p:pic>
      <p:sp>
        <p:nvSpPr>
          <p:cNvPr id="2" name="Rectangle 1"/>
          <p:cNvSpPr/>
          <p:nvPr/>
        </p:nvSpPr>
        <p:spPr>
          <a:xfrm>
            <a:off x="4963646" y="1686680"/>
            <a:ext cx="4572000" cy="38472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latin typeface="Calibri" charset="0"/>
                <a:ea typeface="MS PGothic" charset="0"/>
              </a:rPr>
              <a:t>Committee Membership</a:t>
            </a:r>
          </a:p>
          <a:p>
            <a:endParaRPr lang="en-US" dirty="0">
              <a:latin typeface="Calibri" charset="0"/>
              <a:ea typeface="MS PGothic" charset="0"/>
            </a:endParaRPr>
          </a:p>
          <a:p>
            <a:r>
              <a:rPr lang="en-US" dirty="0" smtClean="0">
                <a:latin typeface="Calibri" charset="0"/>
                <a:ea typeface="MS PGothic" charset="0"/>
              </a:rPr>
              <a:t>Larry </a:t>
            </a:r>
            <a:r>
              <a:rPr lang="en-US" dirty="0">
                <a:latin typeface="Calibri" charset="0"/>
                <a:ea typeface="MS PGothic" charset="0"/>
              </a:rPr>
              <a:t>Band, UNC Chapel Hill</a:t>
            </a:r>
          </a:p>
          <a:p>
            <a:r>
              <a:rPr lang="en-US" dirty="0">
                <a:latin typeface="Calibri" charset="0"/>
                <a:ea typeface="MS PGothic" charset="0"/>
              </a:rPr>
              <a:t>Dan Brown (Chair), Michigan</a:t>
            </a:r>
          </a:p>
          <a:p>
            <a:r>
              <a:rPr lang="en-US" dirty="0" err="1">
                <a:latin typeface="Calibri" charset="0"/>
                <a:ea typeface="MS PGothic" charset="0"/>
              </a:rPr>
              <a:t>Kass</a:t>
            </a:r>
            <a:r>
              <a:rPr lang="en-US" dirty="0">
                <a:latin typeface="Calibri" charset="0"/>
                <a:ea typeface="MS PGothic" charset="0"/>
              </a:rPr>
              <a:t> Green, </a:t>
            </a:r>
            <a:r>
              <a:rPr lang="en-US" dirty="0" err="1">
                <a:latin typeface="Calibri" charset="0"/>
                <a:ea typeface="MS PGothic" charset="0"/>
              </a:rPr>
              <a:t>Kass</a:t>
            </a:r>
            <a:r>
              <a:rPr lang="en-US" dirty="0">
                <a:latin typeface="Calibri" charset="0"/>
                <a:ea typeface="MS PGothic" charset="0"/>
              </a:rPr>
              <a:t> Green and Associates</a:t>
            </a:r>
          </a:p>
          <a:p>
            <a:r>
              <a:rPr lang="en-US" dirty="0">
                <a:latin typeface="Calibri" charset="0"/>
                <a:ea typeface="MS PGothic" charset="0"/>
              </a:rPr>
              <a:t>Elena Irwin, Ohio </a:t>
            </a:r>
            <a:r>
              <a:rPr lang="en-US" dirty="0" smtClean="0">
                <a:latin typeface="Calibri" charset="0"/>
                <a:ea typeface="MS PGothic" charset="0"/>
              </a:rPr>
              <a:t>State</a:t>
            </a:r>
            <a:endParaRPr lang="en-US" dirty="0">
              <a:latin typeface="Calibri" charset="0"/>
              <a:ea typeface="MS PGothic" charset="0"/>
            </a:endParaRPr>
          </a:p>
          <a:p>
            <a:r>
              <a:rPr lang="en-US" dirty="0" err="1">
                <a:latin typeface="Calibri" charset="0"/>
                <a:ea typeface="MS PGothic" charset="0"/>
              </a:rPr>
              <a:t>Atul</a:t>
            </a:r>
            <a:r>
              <a:rPr lang="en-US" dirty="0">
                <a:latin typeface="Calibri" charset="0"/>
                <a:ea typeface="MS PGothic" charset="0"/>
              </a:rPr>
              <a:t> Jain, </a:t>
            </a:r>
            <a:r>
              <a:rPr lang="en-US" dirty="0" smtClean="0">
                <a:latin typeface="Calibri" charset="0"/>
                <a:ea typeface="MS PGothic" charset="0"/>
              </a:rPr>
              <a:t>Illinois</a:t>
            </a:r>
            <a:endParaRPr lang="en-US" dirty="0">
              <a:latin typeface="Calibri" charset="0"/>
              <a:ea typeface="MS PGothic" charset="0"/>
            </a:endParaRPr>
          </a:p>
          <a:p>
            <a:r>
              <a:rPr lang="en-US" dirty="0">
                <a:latin typeface="Calibri" charset="0"/>
                <a:ea typeface="MS PGothic" charset="0"/>
              </a:rPr>
              <a:t>Eric </a:t>
            </a:r>
            <a:r>
              <a:rPr lang="en-US" dirty="0" err="1">
                <a:latin typeface="Calibri" charset="0"/>
                <a:ea typeface="MS PGothic" charset="0"/>
              </a:rPr>
              <a:t>Lambin</a:t>
            </a:r>
            <a:r>
              <a:rPr lang="en-US" dirty="0">
                <a:latin typeface="Calibri" charset="0"/>
                <a:ea typeface="MS PGothic" charset="0"/>
              </a:rPr>
              <a:t>, Stanford and Louvain</a:t>
            </a:r>
          </a:p>
          <a:p>
            <a:r>
              <a:rPr lang="en-US" dirty="0">
                <a:latin typeface="Calibri" charset="0"/>
                <a:ea typeface="MS PGothic" charset="0"/>
              </a:rPr>
              <a:t>Gil Pontius, </a:t>
            </a:r>
            <a:r>
              <a:rPr lang="en-US" dirty="0" smtClean="0">
                <a:latin typeface="Calibri" charset="0"/>
                <a:ea typeface="MS PGothic" charset="0"/>
              </a:rPr>
              <a:t>Clark</a:t>
            </a:r>
            <a:endParaRPr lang="en-US" dirty="0">
              <a:latin typeface="Calibri" charset="0"/>
              <a:ea typeface="MS PGothic" charset="0"/>
            </a:endParaRPr>
          </a:p>
          <a:p>
            <a:r>
              <a:rPr lang="en-US" dirty="0">
                <a:latin typeface="Calibri" charset="0"/>
                <a:ea typeface="MS PGothic" charset="0"/>
              </a:rPr>
              <a:t>Karen </a:t>
            </a:r>
            <a:r>
              <a:rPr lang="en-US" dirty="0" err="1">
                <a:latin typeface="Calibri" charset="0"/>
                <a:ea typeface="MS PGothic" charset="0"/>
              </a:rPr>
              <a:t>Seto</a:t>
            </a:r>
            <a:r>
              <a:rPr lang="en-US" dirty="0">
                <a:latin typeface="Calibri" charset="0"/>
                <a:ea typeface="MS PGothic" charset="0"/>
              </a:rPr>
              <a:t>, Yale</a:t>
            </a:r>
          </a:p>
          <a:p>
            <a:r>
              <a:rPr lang="en-US" dirty="0">
                <a:latin typeface="Calibri" charset="0"/>
                <a:ea typeface="MS PGothic" charset="0"/>
              </a:rPr>
              <a:t>B.L. Turner, Arizona State</a:t>
            </a:r>
          </a:p>
          <a:p>
            <a:r>
              <a:rPr lang="en-US" dirty="0">
                <a:latin typeface="Calibri" charset="0"/>
                <a:ea typeface="MS PGothic" charset="0"/>
              </a:rPr>
              <a:t>Peter </a:t>
            </a:r>
            <a:r>
              <a:rPr lang="en-US" dirty="0" err="1">
                <a:latin typeface="Calibri" charset="0"/>
                <a:ea typeface="MS PGothic" charset="0"/>
              </a:rPr>
              <a:t>Verburg</a:t>
            </a:r>
            <a:r>
              <a:rPr lang="en-US" dirty="0">
                <a:latin typeface="Calibri" charset="0"/>
                <a:ea typeface="MS PGothic" charset="0"/>
              </a:rPr>
              <a:t>, </a:t>
            </a:r>
            <a:r>
              <a:rPr lang="en-US" dirty="0" err="1">
                <a:latin typeface="Calibri" charset="0"/>
                <a:ea typeface="MS PGothic" charset="0"/>
              </a:rPr>
              <a:t>Vrjie</a:t>
            </a:r>
            <a:r>
              <a:rPr lang="en-US" dirty="0">
                <a:latin typeface="Calibri" charset="0"/>
                <a:ea typeface="MS PGothic" charset="0"/>
              </a:rPr>
              <a:t> University Amsterdam</a:t>
            </a:r>
          </a:p>
          <a:p>
            <a:r>
              <a:rPr lang="en-US" dirty="0">
                <a:latin typeface="Calibri" charset="0"/>
                <a:ea typeface="MS PGothic" charset="0"/>
              </a:rPr>
              <a:t>Mark Lange (Study Director), NAS </a:t>
            </a:r>
          </a:p>
        </p:txBody>
      </p:sp>
    </p:spTree>
    <p:extLst>
      <p:ext uri="{BB962C8B-B14F-4D97-AF65-F5344CB8AC3E}">
        <p14:creationId xmlns:p14="http://schemas.microsoft.com/office/powerpoint/2010/main" val="2566048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Opportunities to Integrate Process Models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335840"/>
              </p:ext>
            </p:extLst>
          </p:nvPr>
        </p:nvGraphicFramePr>
        <p:xfrm>
          <a:off x="1298447" y="3868506"/>
          <a:ext cx="3733800" cy="2316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939090"/>
              </p:ext>
            </p:extLst>
          </p:nvPr>
        </p:nvGraphicFramePr>
        <p:xfrm>
          <a:off x="1295400" y="1447800"/>
          <a:ext cx="3733800" cy="2316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1374647" y="3258906"/>
            <a:ext cx="4267200" cy="2971800"/>
            <a:chOff x="838200" y="3276600"/>
            <a:chExt cx="4267200" cy="2971800"/>
          </a:xfrm>
        </p:grpSpPr>
        <p:sp>
          <p:nvSpPr>
            <p:cNvPr id="13" name="Curved Right Arrow 12"/>
            <p:cNvSpPr/>
            <p:nvPr/>
          </p:nvSpPr>
          <p:spPr>
            <a:xfrm>
              <a:off x="838200" y="3276600"/>
              <a:ext cx="1143000" cy="2971800"/>
            </a:xfrm>
            <a:prstGeom prst="curvedRight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Curved Right Arrow 6"/>
            <p:cNvSpPr/>
            <p:nvPr/>
          </p:nvSpPr>
          <p:spPr>
            <a:xfrm>
              <a:off x="3962400" y="3276600"/>
              <a:ext cx="1143000" cy="2971800"/>
            </a:xfrm>
            <a:prstGeom prst="curvedRightArrow">
              <a:avLst/>
            </a:prstGeom>
            <a:solidFill>
              <a:srgbClr val="FFFF00"/>
            </a:solidFill>
            <a:scene3d>
              <a:camera prst="orthographicFront">
                <a:rot lat="10800000" lon="1080000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1600200"/>
            <a:ext cx="1022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-35020" y="3505200"/>
            <a:ext cx="12958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Regional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3554" y="5715000"/>
            <a:ext cx="885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ocal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19400" y="6248400"/>
            <a:ext cx="971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LCMs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184647" y="1430106"/>
            <a:ext cx="3733800" cy="5279959"/>
            <a:chOff x="5184647" y="1430106"/>
            <a:chExt cx="3733800" cy="5279959"/>
          </a:xfrm>
        </p:grpSpPr>
        <p:grpSp>
          <p:nvGrpSpPr>
            <p:cNvPr id="8" name="Group 7"/>
            <p:cNvGrpSpPr/>
            <p:nvPr/>
          </p:nvGrpSpPr>
          <p:grpSpPr>
            <a:xfrm>
              <a:off x="5184647" y="1430106"/>
              <a:ext cx="3733800" cy="4754563"/>
              <a:chOff x="4648200" y="1447800"/>
              <a:chExt cx="3733800" cy="4754563"/>
            </a:xfrm>
          </p:grpSpPr>
          <p:graphicFrame>
            <p:nvGraphicFramePr>
              <p:cNvPr id="9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54822642"/>
                  </p:ext>
                </p:extLst>
              </p:nvPr>
            </p:nvGraphicFramePr>
            <p:xfrm>
              <a:off x="4648200" y="1447800"/>
              <a:ext cx="3733800" cy="231616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  <p:graphicFrame>
            <p:nvGraphicFramePr>
              <p:cNvPr id="10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98216544"/>
                  </p:ext>
                </p:extLst>
              </p:nvPr>
            </p:nvGraphicFramePr>
            <p:xfrm>
              <a:off x="4648200" y="3886200"/>
              <a:ext cx="3733800" cy="231616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7" r:lo="rId18" r:qs="rId19" r:cs="rId20"/>
              </a:graphicData>
            </a:graphic>
          </p:graphicFrame>
        </p:grpSp>
        <p:sp>
          <p:nvSpPr>
            <p:cNvPr id="19" name="TextBox 18"/>
            <p:cNvSpPr txBox="1"/>
            <p:nvPr/>
          </p:nvSpPr>
          <p:spPr>
            <a:xfrm>
              <a:off x="5562600" y="6248400"/>
              <a:ext cx="2834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Earth System Models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422647" y="2268306"/>
            <a:ext cx="1295400" cy="3048000"/>
            <a:chOff x="3886200" y="2286000"/>
            <a:chExt cx="1295400" cy="3048000"/>
          </a:xfrm>
        </p:grpSpPr>
        <p:sp>
          <p:nvSpPr>
            <p:cNvPr id="11" name="Left-Right Arrow 10"/>
            <p:cNvSpPr/>
            <p:nvPr/>
          </p:nvSpPr>
          <p:spPr>
            <a:xfrm>
              <a:off x="3886200" y="2286000"/>
              <a:ext cx="1219200" cy="533400"/>
            </a:xfrm>
            <a:prstGeom prst="leftRight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Left-Right Arrow 13"/>
            <p:cNvSpPr/>
            <p:nvPr/>
          </p:nvSpPr>
          <p:spPr>
            <a:xfrm>
              <a:off x="3962400" y="4800600"/>
              <a:ext cx="1219200" cy="533400"/>
            </a:xfrm>
            <a:prstGeom prst="leftRightArrow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4432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11407</TotalTime>
  <Words>1236</Words>
  <Application>Microsoft Macintosh PowerPoint</Application>
  <PresentationFormat>On-screen Show (4:3)</PresentationFormat>
  <Paragraphs>180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Black</vt:lpstr>
      <vt:lpstr>Agent-based modeling of rural and urban land systems</vt:lpstr>
      <vt:lpstr>Three points</vt:lpstr>
      <vt:lpstr>Agent-Based and Earth System Models for Exurban Settlement</vt:lpstr>
      <vt:lpstr>Key Land-Change Processes Affecting Carbon Storage in Exurbia</vt:lpstr>
      <vt:lpstr>Land market processes affect development patterns </vt:lpstr>
      <vt:lpstr>By representing market interactions…</vt:lpstr>
      <vt:lpstr>Land Management Choices</vt:lpstr>
      <vt:lpstr>PowerPoint Presentation</vt:lpstr>
      <vt:lpstr>Opportunities to Integrate Process Models </vt:lpstr>
      <vt:lpstr>Coupling our ABM with BIOME-BGC</vt:lpstr>
      <vt:lpstr>PowerPoint Presentation</vt:lpstr>
      <vt:lpstr>PowerPoint Presentation</vt:lpstr>
      <vt:lpstr>Endogenous Institutions in ABMs</vt:lpstr>
      <vt:lpstr>Simple Model</vt:lpstr>
      <vt:lpstr>Computational Experiments</vt:lpstr>
      <vt:lpstr>Results</vt:lpstr>
      <vt:lpstr>Results</vt:lpstr>
      <vt:lpstr>Lessons from Institutional Model</vt:lpstr>
      <vt:lpstr>PowerPoint Presentation</vt:lpstr>
      <vt:lpstr>Paths Forward</vt:lpstr>
      <vt:lpstr>PowerPoint Presentation</vt:lpstr>
      <vt:lpstr>PowerPoint Presentation</vt:lpstr>
      <vt:lpstr>Paths Forward (cont.)</vt:lpstr>
      <vt:lpstr>Nesting Options</vt:lpstr>
      <vt:lpstr>Three Points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Dynamics Modeling</dc:title>
  <dc:creator>Dan Brown</dc:creator>
  <cp:lastModifiedBy>Brown, Dan</cp:lastModifiedBy>
  <cp:revision>146</cp:revision>
  <dcterms:created xsi:type="dcterms:W3CDTF">2014-06-18T08:11:15Z</dcterms:created>
  <dcterms:modified xsi:type="dcterms:W3CDTF">2016-05-23T20:31:11Z</dcterms:modified>
</cp:coreProperties>
</file>