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14"/>
  </p:notesMasterIdLst>
  <p:handoutMasterIdLst>
    <p:handoutMasterId r:id="rId15"/>
  </p:handoutMasterIdLst>
  <p:sldIdLst>
    <p:sldId id="264" r:id="rId3"/>
    <p:sldId id="287" r:id="rId4"/>
    <p:sldId id="318" r:id="rId5"/>
    <p:sldId id="294" r:id="rId6"/>
    <p:sldId id="325" r:id="rId7"/>
    <p:sldId id="343" r:id="rId8"/>
    <p:sldId id="334" r:id="rId9"/>
    <p:sldId id="342" r:id="rId10"/>
    <p:sldId id="344" r:id="rId11"/>
    <p:sldId id="293" r:id="rId12"/>
    <p:sldId id="333" r:id="rId1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1E28"/>
    <a:srgbClr val="0617BA"/>
    <a:srgbClr val="FA8214"/>
    <a:srgbClr val="50AAE6"/>
    <a:srgbClr val="5A6EB4"/>
    <a:srgbClr val="A00078"/>
    <a:srgbClr val="A08232"/>
    <a:srgbClr val="DCA01E"/>
    <a:srgbClr val="82B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75091" autoAdjust="0"/>
  </p:normalViewPr>
  <p:slideViewPr>
    <p:cSldViewPr>
      <p:cViewPr varScale="1">
        <p:scale>
          <a:sx n="67" d="100"/>
          <a:sy n="67" d="100"/>
        </p:scale>
        <p:origin x="1939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800"/>
              <a:t>KIT – University of the State of Baden-Wuerttemberg and </a:t>
            </a:r>
            <a:br>
              <a:rPr lang="en-US" altLang="en-US" sz="800"/>
            </a:br>
            <a:r>
              <a:rPr lang="en-US" altLang="en-US" sz="800"/>
              <a:t>National Laboratory of the Helmholtz Association</a:t>
            </a:r>
          </a:p>
        </p:txBody>
      </p:sp>
      <p:pic>
        <p:nvPicPr>
          <p:cNvPr id="9223" name="Picture 11" descr="KIT-Logo-rgb_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88913"/>
            <a:ext cx="1008063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582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DE" altLang="en-US"/>
              <a:t>Prof. Dr. Max Mustermann | </a:t>
            </a:r>
            <a:br>
              <a:rPr lang="de-DE" altLang="en-US"/>
            </a:br>
            <a:r>
              <a:rPr lang="de-DE" altLang="en-US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A68A23-B0F1-4A4C-A1F9-75359609C29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8560683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smtClean="0"/>
              <a:t>Prof. Dr. Max Mustermann | </a:t>
            </a:r>
            <a:br>
              <a:rPr lang="de-DE" altLang="en-US" smtClean="0"/>
            </a:br>
            <a:r>
              <a:rPr lang="de-DE" altLang="en-US" smtClean="0"/>
              <a:t>Name of Faculty</a:t>
            </a:r>
            <a:endParaRPr lang="de-DE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A68A23-B0F1-4A4C-A1F9-75359609C290}" type="slidenum">
              <a:rPr lang="de-DE" altLang="en-US" smtClean="0"/>
              <a:pPr/>
              <a:t>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57025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smtClean="0"/>
              <a:t>Prof. Dr. Max Mustermann | </a:t>
            </a:r>
            <a:br>
              <a:rPr lang="de-DE" altLang="en-US" smtClean="0"/>
            </a:br>
            <a:r>
              <a:rPr lang="de-DE" altLang="en-US" smtClean="0"/>
              <a:t>Name of Faculty</a:t>
            </a:r>
            <a:endParaRPr lang="de-DE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A68A23-B0F1-4A4C-A1F9-75359609C290}" type="slidenum">
              <a:rPr lang="de-DE" altLang="en-US" smtClean="0"/>
              <a:pPr/>
              <a:t>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758276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smtClean="0"/>
              <a:t>Prof. Dr. Max Mustermann | </a:t>
            </a:r>
            <a:br>
              <a:rPr lang="de-DE" altLang="en-US" smtClean="0"/>
            </a:br>
            <a:r>
              <a:rPr lang="de-DE" altLang="en-US" smtClean="0"/>
              <a:t>Name of Faculty</a:t>
            </a:r>
            <a:endParaRPr lang="de-DE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A68A23-B0F1-4A4C-A1F9-75359609C290}" type="slidenum">
              <a:rPr lang="de-DE" altLang="en-US" smtClean="0"/>
              <a:pPr/>
              <a:t>9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6331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9" descr="II_rahmen_neu_tite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800"/>
              <a:t>KIT – University of the State of Baden-Wuerttemberg and </a:t>
            </a:r>
            <a:br>
              <a:rPr lang="en-US" altLang="en-US" sz="800"/>
            </a:br>
            <a:r>
              <a:rPr lang="en-US" altLang="en-US" sz="800"/>
              <a:t>National Research Center of the Helmholtz Association</a:t>
            </a:r>
            <a:r>
              <a:rPr lang="de-DE" altLang="en-US" sz="800"/>
              <a:t> </a:t>
            </a:r>
            <a:endParaRPr lang="en-US" altLang="en-US" sz="80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1331913" y="3357563"/>
            <a:ext cx="62738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en-US" sz="1400">
                <a:solidFill>
                  <a:schemeClr val="bg1"/>
                </a:solidFill>
              </a:rPr>
              <a:t>Almut Arneth, IMK-IFU, Division of Ecosystem Atmosphere Interactions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>
                <a:solidFill>
                  <a:schemeClr val="bg1"/>
                </a:solidFill>
                <a:latin typeface="Arial" charset="0"/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2"/>
          <p:cNvSpPr txBox="1"/>
          <p:nvPr userDrawn="1"/>
        </p:nvSpPr>
        <p:spPr>
          <a:xfrm>
            <a:off x="6300788" y="476250"/>
            <a:ext cx="2597150" cy="51911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solidFill>
                  <a:srgbClr val="012589"/>
                </a:solidFill>
                <a:cs typeface="Arial" panose="020B0604020202020204" pitchFamily="34" charset="0"/>
              </a:rPr>
              <a:t>Campus-Alpin</a:t>
            </a:r>
            <a:endParaRPr lang="de-DE" altLang="en-US" sz="2800" b="1">
              <a:solidFill>
                <a:srgbClr val="012589"/>
              </a:solidFill>
              <a:cs typeface="Arial" panose="020B0604020202020204" pitchFamily="34" charset="0"/>
            </a:endParaRPr>
          </a:p>
        </p:txBody>
      </p:sp>
      <p:pic>
        <p:nvPicPr>
          <p:cNvPr id="26649" name="Picture 11" descr="Alpspitz_Silhouette.gif"/>
          <p:cNvPicPr>
            <a:picLocks noChangeAspect="1"/>
          </p:cNvPicPr>
          <p:nvPr userDrawn="1"/>
        </p:nvPicPr>
        <p:blipFill>
          <a:blip r:embed="rId4" cstate="print">
            <a:lum bright="-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60350"/>
            <a:ext cx="87312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288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9966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90525" y="333375"/>
            <a:ext cx="8358188" cy="5759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701800" y="6445250"/>
            <a:ext cx="4248150" cy="360363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9551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3BF5-55BC-4DA9-8B7A-A88C18EA168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795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3722E-A6F1-42B7-ACB4-E49B5D07576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87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5209-A907-425D-B408-A310F99ECA9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008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A15CF-CAC9-4AA8-8B05-054DA0DF717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31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2E79-3ECE-44A6-99A8-36CF2B7B260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580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45AE-D2E5-4EE8-9114-7643B57265B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5658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2CFC4-D7DE-4FE0-A0BC-B4565A9E0EA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008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522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2509-54FC-44A7-8E4E-6848235C20C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91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C51C-100A-4BA2-A6A8-BB2107A5EEC7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9622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72C0-9AAD-4C0A-880A-C96C19C8EFD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03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740B-044A-4A03-B612-5C6390EB7B2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3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90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7633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686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1075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0910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779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692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add text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292725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900"/>
              <a:t>IMK-IFU, </a:t>
            </a:r>
          </a:p>
          <a:p>
            <a:pPr algn="r" eaLnBrk="1" hangingPunct="1">
              <a:spcBef>
                <a:spcPct val="50000"/>
              </a:spcBef>
            </a:pPr>
            <a:r>
              <a:rPr lang="en-US" altLang="en-US" sz="900"/>
              <a:t>Ecosystem-Atmosphere Division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fld id="{E87D10B2-6FE2-4915-9DCC-BFB15C727C1A}" type="slidenum">
              <a:rPr lang="de-DE" altLang="en-US" sz="900" b="1"/>
              <a:pPr eaLnBrk="1" hangingPunct="1">
                <a:spcBef>
                  <a:spcPct val="50000"/>
                </a:spcBef>
              </a:pPr>
              <a:t>‹#›</a:t>
            </a:fld>
            <a:endParaRPr lang="de-DE" altLang="en-US" sz="900" b="1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612775" y="6445250"/>
            <a:ext cx="8636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de-DE" altLang="en-US" sz="900"/>
              <a:t>GLP, Berlin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1800" y="6445250"/>
            <a:ext cx="42481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endParaRPr lang="en-US" altLang="en-US"/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6378575"/>
            <a:ext cx="795338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>
          <a:solidFill>
            <a:schemeClr val="tx1"/>
          </a:solidFill>
          <a:latin typeface="+mn-lt"/>
        </a:defRPr>
      </a:lvl2pPr>
      <a:lvl3pPr marL="1209675" indent="-276225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</a:defRPr>
      </a:lvl3pPr>
      <a:lvl4pPr marL="1657350" indent="-276225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</a:defRPr>
      </a:lvl4pPr>
      <a:lvl5pPr marL="2095500" indent="-276225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223E50E-58E1-4B41-98B4-1597B5332AA0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23/05/2016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54F03D-D4D2-498F-B72E-F844ECEA0E9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29072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3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4.w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4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emf"/><Relationship Id="rId5" Type="http://schemas.openxmlformats.org/officeDocument/2006/relationships/image" Target="../media/image23.jpeg"/><Relationship Id="rId4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6.e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14.w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23528" y="2132856"/>
            <a:ext cx="83899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eaLnBrk="0" hangingPunct="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GB" sz="2800" smtClean="0"/>
              <a:t>Human Dimensions </a:t>
            </a:r>
            <a:r>
              <a:rPr lang="en-GB" sz="2800" dirty="0" smtClean="0"/>
              <a:t>&amp; DGVMs</a:t>
            </a:r>
            <a:endParaRPr lang="en-US" alt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604" y="6453336"/>
            <a:ext cx="1256891" cy="400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05434"/>
            <a:ext cx="3436397" cy="243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00" y="3789436"/>
            <a:ext cx="3458111" cy="244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9755" y="6464369"/>
            <a:ext cx="6696501" cy="276999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927879"/>
            <a:ext cx="878497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sz="2400" dirty="0" smtClean="0"/>
              <a:t>The “how to” of LUC in DGVMs still poorly understood</a:t>
            </a:r>
          </a:p>
          <a:p>
            <a:pPr marL="342900" indent="-342900">
              <a:buAutoNum type="arabicParenR"/>
            </a:pPr>
            <a:endParaRPr lang="en-GB" sz="2200" dirty="0" smtClean="0"/>
          </a:p>
          <a:p>
            <a:pPr marL="342900" indent="-342900">
              <a:buAutoNum type="arabicParenR"/>
            </a:pPr>
            <a:r>
              <a:rPr lang="en-GB" sz="2400" dirty="0" smtClean="0"/>
              <a:t>Requires information beyond crop area changes</a:t>
            </a:r>
          </a:p>
          <a:p>
            <a:endParaRPr lang="en-GB" sz="2400" dirty="0" smtClean="0"/>
          </a:p>
          <a:p>
            <a:r>
              <a:rPr lang="en-GB" sz="2400" dirty="0" smtClean="0"/>
              <a:t>3) Forest and pasture area and management – should become a focus of LU models – need foresters and pastoralists as (globally operating) agents, not “only” farmers</a:t>
            </a:r>
            <a:endParaRPr lang="en-GB" sz="2200" dirty="0" smtClean="0"/>
          </a:p>
          <a:p>
            <a:endParaRPr lang="en-GB" sz="2200" dirty="0" smtClean="0"/>
          </a:p>
          <a:p>
            <a:pPr marL="342900" indent="-342900">
              <a:buAutoNum type="arabicParenR"/>
            </a:pPr>
            <a:endParaRPr lang="en-GB" sz="2200" dirty="0" smtClean="0"/>
          </a:p>
          <a:p>
            <a:endParaRPr lang="en-GB" sz="22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7504" y="120417"/>
            <a:ext cx="20136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en-US" sz="2400" b="1" dirty="0" smtClean="0">
                <a:solidFill>
                  <a:schemeClr val="bg1"/>
                </a:solidFill>
              </a:rPr>
              <a:t>Open </a:t>
            </a:r>
            <a:r>
              <a:rPr lang="de-DE" altLang="en-US" sz="2400" b="1" dirty="0" err="1" smtClean="0">
                <a:solidFill>
                  <a:schemeClr val="bg1"/>
                </a:solidFill>
              </a:rPr>
              <a:t>issues</a:t>
            </a:r>
            <a:endParaRPr lang="de-DE" altLang="en-US" sz="24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994534"/>
            <a:ext cx="4032448" cy="25944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4026320"/>
            <a:ext cx="3888432" cy="2571032"/>
          </a:xfrm>
          <a:prstGeom prst="rect">
            <a:avLst/>
          </a:prstGeom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6648408"/>
            <a:ext cx="302418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90575" indent="-314325">
              <a:spcBef>
                <a:spcPct val="20000"/>
              </a:spcBef>
              <a:buBlip>
                <a:blip r:embed="rId6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9675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57350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5500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27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099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671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243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900" b="0" dirty="0" err="1" smtClean="0">
                <a:latin typeface="Comic Sans MS" panose="030F0702030302020204" pitchFamily="66" charset="0"/>
              </a:rPr>
              <a:t>Arneth</a:t>
            </a:r>
            <a:r>
              <a:rPr lang="en-GB" altLang="en-US" sz="900" b="0" dirty="0" smtClean="0">
                <a:latin typeface="Comic Sans MS" panose="030F0702030302020204" pitchFamily="66" charset="0"/>
              </a:rPr>
              <a:t> et al., Nature CC, 2014</a:t>
            </a:r>
            <a:endParaRPr lang="en-GB" altLang="en-US" sz="900" b="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6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9160" y="148231"/>
            <a:ext cx="91341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With</a:t>
            </a:r>
            <a:r>
              <a:rPr lang="de-DE" altLang="en-US" sz="25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5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from</a:t>
            </a:r>
            <a:r>
              <a:rPr lang="de-DE" altLang="en-US" sz="25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thanks</a:t>
            </a:r>
            <a:r>
              <a:rPr lang="de-DE" altLang="en-US" sz="25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to</a:t>
            </a:r>
            <a:r>
              <a:rPr lang="de-DE" altLang="en-US" sz="25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GB" altLang="en-US" sz="2500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611560" y="1605140"/>
            <a:ext cx="892968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2200" b="0" dirty="0" smtClean="0">
                <a:cs typeface="Arial" panose="020B0604020202020204" pitchFamily="34" charset="0"/>
              </a:rPr>
              <a:t>Peter </a:t>
            </a:r>
            <a:r>
              <a:rPr lang="de-DE" altLang="en-US" sz="2200" b="0" dirty="0" err="1" smtClean="0">
                <a:cs typeface="Arial" panose="020B0604020202020204" pitchFamily="34" charset="0"/>
              </a:rPr>
              <a:t>Anthoni</a:t>
            </a:r>
            <a:r>
              <a:rPr lang="de-DE" altLang="en-US" sz="2200" b="0" dirty="0" smtClean="0">
                <a:cs typeface="Arial" panose="020B0604020202020204" pitchFamily="34" charset="0"/>
              </a:rPr>
              <a:t>, IMK-IFU</a:t>
            </a:r>
          </a:p>
          <a:p>
            <a:pPr eaLnBrk="1" hangingPunct="1"/>
            <a:r>
              <a:rPr lang="de-DE" altLang="en-US" sz="2200" b="0" dirty="0" smtClean="0">
                <a:cs typeface="Arial" panose="020B0604020202020204" pitchFamily="34" charset="0"/>
              </a:rPr>
              <a:t>Anita Bayer, IMK-IFU</a:t>
            </a:r>
          </a:p>
          <a:p>
            <a:pPr eaLnBrk="1" hangingPunct="1"/>
            <a:r>
              <a:rPr lang="de-DE" altLang="en-US" sz="2200" b="0" dirty="0" smtClean="0">
                <a:cs typeface="Arial" panose="020B0604020202020204" pitchFamily="34" charset="0"/>
              </a:rPr>
              <a:t>Andy Krause, IMK-IFU</a:t>
            </a:r>
          </a:p>
          <a:p>
            <a:pPr eaLnBrk="1" hangingPunct="1"/>
            <a:r>
              <a:rPr lang="de-DE" altLang="en-US" sz="2200" b="0" dirty="0" smtClean="0">
                <a:cs typeface="Arial" panose="020B0604020202020204" pitchFamily="34" charset="0"/>
              </a:rPr>
              <a:t>Mats </a:t>
            </a:r>
            <a:r>
              <a:rPr lang="de-DE" altLang="en-US" sz="2200" b="0" dirty="0" err="1" smtClean="0">
                <a:cs typeface="Arial" panose="020B0604020202020204" pitchFamily="34" charset="0"/>
              </a:rPr>
              <a:t>Lindeskog</a:t>
            </a:r>
            <a:r>
              <a:rPr lang="de-DE" altLang="en-US" sz="2200" b="0" dirty="0" smtClean="0">
                <a:cs typeface="Arial" panose="020B0604020202020204" pitchFamily="34" charset="0"/>
              </a:rPr>
              <a:t>, U Lund</a:t>
            </a:r>
          </a:p>
          <a:p>
            <a:pPr eaLnBrk="1" hangingPunct="1"/>
            <a:r>
              <a:rPr lang="de-DE" altLang="en-US" sz="2200" b="0" dirty="0" smtClean="0">
                <a:cs typeface="Arial" panose="020B0604020202020204" pitchFamily="34" charset="0"/>
                <a:sym typeface="Wingdings" panose="05000000000000000000" pitchFamily="2" charset="2"/>
              </a:rPr>
              <a:t>Stefan </a:t>
            </a:r>
            <a:r>
              <a:rPr lang="de-DE" altLang="en-US" sz="2200" b="0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Olin</a:t>
            </a:r>
            <a:r>
              <a:rPr lang="de-DE" altLang="en-US" sz="2200" b="0" dirty="0" smtClean="0">
                <a:cs typeface="Arial" panose="020B0604020202020204" pitchFamily="34" charset="0"/>
                <a:sym typeface="Wingdings" panose="05000000000000000000" pitchFamily="2" charset="2"/>
              </a:rPr>
              <a:t>, U Lund</a:t>
            </a:r>
          </a:p>
          <a:p>
            <a:pPr eaLnBrk="1" hangingPunct="1"/>
            <a:r>
              <a:rPr lang="de-DE" altLang="en-US" sz="2200" b="0" dirty="0" smtClean="0">
                <a:cs typeface="Arial" panose="020B0604020202020204" pitchFamily="34" charset="0"/>
                <a:sym typeface="Wingdings" panose="05000000000000000000" pitchFamily="2" charset="2"/>
              </a:rPr>
              <a:t>Tom Pugh, IMK-IFU</a:t>
            </a:r>
          </a:p>
          <a:p>
            <a:pPr eaLnBrk="1" hangingPunct="1"/>
            <a:endParaRPr lang="de-DE" altLang="en-US" sz="2200" b="0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r>
              <a:rPr lang="de-DE" altLang="en-US" sz="2200" b="0" dirty="0" err="1" smtClean="0">
                <a:cs typeface="Arial" panose="020B0604020202020204" pitchFamily="34" charset="0"/>
                <a:sym typeface="Wingdings" panose="05000000000000000000" pitchFamily="2" charset="2"/>
              </a:rPr>
              <a:t>Etc</a:t>
            </a:r>
            <a:r>
              <a:rPr lang="de-DE" altLang="en-US" sz="2200" b="0" dirty="0" smtClean="0">
                <a:cs typeface="Arial" panose="020B0604020202020204" pitchFamily="34" charset="0"/>
                <a:sym typeface="Wingdings" panose="05000000000000000000" pitchFamily="2" charset="2"/>
              </a:rPr>
              <a:t>!</a:t>
            </a:r>
            <a:endParaRPr lang="de-DE" altLang="en-US" sz="2200" b="0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endParaRPr lang="en-GB" altLang="en-US" sz="2200" b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o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76" y="6309320"/>
            <a:ext cx="1358280" cy="43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EU 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6382841"/>
            <a:ext cx="5461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6732240" y="6382841"/>
            <a:ext cx="8929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b="0" dirty="0" smtClean="0">
                <a:cs typeface="Arial" panose="020B0604020202020204" pitchFamily="34" charset="0"/>
              </a:rPr>
              <a:t>www.luc4c.eu</a:t>
            </a:r>
            <a:endParaRPr lang="de-DE" altLang="en-US" b="0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eaLnBrk="1" hangingPunct="1"/>
            <a:endParaRPr lang="en-GB" altLang="en-US" b="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676" y="3516015"/>
            <a:ext cx="3275856" cy="245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19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899" y="1551219"/>
            <a:ext cx="6338888" cy="463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54430" y="6582717"/>
            <a:ext cx="302418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90575" indent="-314325">
              <a:spcBef>
                <a:spcPct val="20000"/>
              </a:spcBef>
              <a:buBlip>
                <a:blip r:embed="rId6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9675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57350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5500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27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099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671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243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900" b="0" dirty="0" err="1">
                <a:latin typeface="Comic Sans MS" panose="030F0702030302020204" pitchFamily="66" charset="0"/>
              </a:rPr>
              <a:t>Ciais</a:t>
            </a:r>
            <a:r>
              <a:rPr lang="en-GB" altLang="en-US" sz="900" b="0" dirty="0">
                <a:latin typeface="Comic Sans MS" panose="030F0702030302020204" pitchFamily="66" charset="0"/>
              </a:rPr>
              <a:t> et al., 2013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0" y="25699"/>
            <a:ext cx="866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LUC: huge uncertainty in historical C-budget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sz="2000" dirty="0" smtClean="0"/>
              <a:t>e.g., definition of LUC, process-representation, LUC </a:t>
            </a:r>
            <a:r>
              <a:rPr lang="en-GB" sz="2000" dirty="0" err="1" smtClean="0"/>
              <a:t>hindcasts</a:t>
            </a:r>
            <a:r>
              <a:rPr lang="en-GB" sz="2000" dirty="0" smtClean="0"/>
              <a:t>, model tools applied</a:t>
            </a:r>
            <a:endParaRPr lang="en-GB" sz="2000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54430" y="6582717"/>
            <a:ext cx="302418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90575" indent="-314325">
              <a:spcBef>
                <a:spcPct val="20000"/>
              </a:spcBef>
              <a:buBlip>
                <a:blip r:embed="rId6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9675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57350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5500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27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099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671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243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900" b="0" dirty="0" err="1">
                <a:latin typeface="Comic Sans MS" panose="030F0702030302020204" pitchFamily="66" charset="0"/>
              </a:rPr>
              <a:t>Ciais</a:t>
            </a:r>
            <a:r>
              <a:rPr lang="en-GB" altLang="en-US" sz="900" b="0" dirty="0">
                <a:latin typeface="Comic Sans MS" panose="030F0702030302020204" pitchFamily="66" charset="0"/>
              </a:rPr>
              <a:t> et al., </a:t>
            </a:r>
            <a:r>
              <a:rPr lang="en-GB" altLang="en-US" sz="900" b="0" dirty="0" smtClean="0">
                <a:latin typeface="Comic Sans MS" panose="030F0702030302020204" pitchFamily="66" charset="0"/>
              </a:rPr>
              <a:t>2013, le </a:t>
            </a:r>
            <a:r>
              <a:rPr lang="en-GB" altLang="en-US" sz="900" b="0" dirty="0" err="1" smtClean="0">
                <a:latin typeface="Comic Sans MS" panose="030F0702030302020204" pitchFamily="66" charset="0"/>
              </a:rPr>
              <a:t>Queré</a:t>
            </a:r>
            <a:r>
              <a:rPr lang="en-GB" altLang="en-US" sz="900" b="0" dirty="0" smtClean="0">
                <a:latin typeface="Comic Sans MS" panose="030F0702030302020204" pitchFamily="66" charset="0"/>
              </a:rPr>
              <a:t> et al., 2015</a:t>
            </a:r>
            <a:endParaRPr lang="en-GB" altLang="en-US" sz="900" b="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3568" y="1519530"/>
            <a:ext cx="7057493" cy="2976555"/>
            <a:chOff x="-108520" y="2502132"/>
            <a:chExt cx="7057493" cy="297655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3528" y="2502132"/>
              <a:ext cx="6202822" cy="2976555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-108520" y="3429001"/>
              <a:ext cx="7057493" cy="432048"/>
            </a:xfrm>
            <a:prstGeom prst="rect">
              <a:avLst/>
            </a:prstGeom>
            <a:gradFill>
              <a:gsLst>
                <a:gs pos="0">
                  <a:srgbClr val="FF0000">
                    <a:alpha val="50000"/>
                  </a:srgbClr>
                </a:gs>
                <a:gs pos="79000">
                  <a:schemeClr val="bg1">
                    <a:alpha val="50000"/>
                  </a:schemeClr>
                </a:gs>
              </a:gsLst>
              <a:lin ang="5400000" scaled="1"/>
            </a:gra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17185" y="4422132"/>
            <a:ext cx="8066315" cy="1200329"/>
          </a:xfrm>
          <a:prstGeom prst="rect">
            <a:avLst/>
          </a:prstGeom>
          <a:solidFill>
            <a:schemeClr val="bg1"/>
          </a:solidFill>
          <a:ln>
            <a:solidFill>
              <a:srgbClr val="A01E28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dirty="0" smtClean="0"/>
              <a:t>Residual C sink?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400" dirty="0" smtClean="0"/>
              <a:t>Future? Land-based mitigation vs. food vs. other ecosystem processes and services?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9753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Arrow Connector 26"/>
          <p:cNvCxnSpPr>
            <a:stCxn id="91" idx="6"/>
            <a:endCxn id="95" idx="1"/>
          </p:cNvCxnSpPr>
          <p:nvPr/>
        </p:nvCxnSpPr>
        <p:spPr>
          <a:xfrm>
            <a:off x="1677988" y="1362099"/>
            <a:ext cx="661987" cy="482600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7" idx="6"/>
            <a:endCxn id="95" idx="1"/>
          </p:cNvCxnSpPr>
          <p:nvPr/>
        </p:nvCxnSpPr>
        <p:spPr>
          <a:xfrm flipV="1">
            <a:off x="1693863" y="1844699"/>
            <a:ext cx="646112" cy="401638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5" idx="6"/>
          </p:cNvCxnSpPr>
          <p:nvPr/>
        </p:nvCxnSpPr>
        <p:spPr>
          <a:xfrm>
            <a:off x="1693863" y="4900637"/>
            <a:ext cx="2373312" cy="539750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87" idx="6"/>
          </p:cNvCxnSpPr>
          <p:nvPr/>
        </p:nvCxnSpPr>
        <p:spPr>
          <a:xfrm>
            <a:off x="1677988" y="5784874"/>
            <a:ext cx="2389187" cy="20638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75" idx="6"/>
          </p:cNvCxnSpPr>
          <p:nvPr/>
        </p:nvCxnSpPr>
        <p:spPr>
          <a:xfrm flipV="1">
            <a:off x="1693863" y="3856062"/>
            <a:ext cx="2373312" cy="1044575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89" idx="6"/>
          </p:cNvCxnSpPr>
          <p:nvPr/>
        </p:nvCxnSpPr>
        <p:spPr>
          <a:xfrm flipV="1">
            <a:off x="1677988" y="3644924"/>
            <a:ext cx="2389187" cy="371475"/>
          </a:xfrm>
          <a:prstGeom prst="bentConnector3">
            <a:avLst>
              <a:gd name="adj1" fmla="val 14580"/>
            </a:avLst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547813" y="2492399"/>
            <a:ext cx="2519362" cy="504825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610" name="Group 69"/>
          <p:cNvGrpSpPr>
            <a:grpSpLocks/>
          </p:cNvGrpSpPr>
          <p:nvPr/>
        </p:nvGrpSpPr>
        <p:grpSpPr bwMode="auto">
          <a:xfrm>
            <a:off x="4139952" y="2800625"/>
            <a:ext cx="1649412" cy="1152525"/>
            <a:chOff x="5598781" y="2099324"/>
            <a:chExt cx="1649510" cy="11524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3" name="Rectangle 82"/>
            <p:cNvSpPr/>
            <p:nvPr/>
          </p:nvSpPr>
          <p:spPr>
            <a:xfrm>
              <a:off x="5598781" y="2099324"/>
              <a:ext cx="1649510" cy="1152425"/>
            </a:xfrm>
            <a:prstGeom prst="rect">
              <a:avLst/>
            </a:prstGeom>
            <a:grpFill/>
            <a:ln w="47625"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4" name="Rectangle 83"/>
            <p:cNvSpPr/>
            <p:nvPr/>
          </p:nvSpPr>
          <p:spPr>
            <a:xfrm>
              <a:off x="5598781" y="2099324"/>
              <a:ext cx="1649510" cy="1152425"/>
            </a:xfrm>
            <a:prstGeom prst="rect">
              <a:avLst/>
            </a:prstGeom>
            <a:grpFill/>
            <a:ln w="47625">
              <a:solidFill>
                <a:srgbClr val="C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/>
                <a:t>LPJ-GUESS</a:t>
              </a:r>
            </a:p>
          </p:txBody>
        </p:sp>
      </p:grpSp>
      <p:grpSp>
        <p:nvGrpSpPr>
          <p:cNvPr id="25611" name="Group 70"/>
          <p:cNvGrpSpPr>
            <a:grpSpLocks/>
          </p:cNvGrpSpPr>
          <p:nvPr/>
        </p:nvGrpSpPr>
        <p:grpSpPr bwMode="auto">
          <a:xfrm>
            <a:off x="7092950" y="4941912"/>
            <a:ext cx="1547813" cy="1008062"/>
            <a:chOff x="6872022" y="1963456"/>
            <a:chExt cx="1649510" cy="1152425"/>
          </a:xfrm>
        </p:grpSpPr>
        <p:sp>
          <p:nvSpPr>
            <p:cNvPr id="81" name="Oval 80"/>
            <p:cNvSpPr/>
            <p:nvPr/>
          </p:nvSpPr>
          <p:spPr>
            <a:xfrm>
              <a:off x="6872022" y="1963456"/>
              <a:ext cx="1649510" cy="115242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2" name="Oval 14"/>
            <p:cNvSpPr/>
            <p:nvPr/>
          </p:nvSpPr>
          <p:spPr>
            <a:xfrm>
              <a:off x="7113951" y="2132236"/>
              <a:ext cx="1165653" cy="8148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/>
                <a:t>Fire Emissions by Species</a:t>
              </a:r>
            </a:p>
          </p:txBody>
        </p:sp>
      </p:grpSp>
      <p:grpSp>
        <p:nvGrpSpPr>
          <p:cNvPr id="25612" name="Group 71"/>
          <p:cNvGrpSpPr>
            <a:grpSpLocks/>
          </p:cNvGrpSpPr>
          <p:nvPr/>
        </p:nvGrpSpPr>
        <p:grpSpPr bwMode="auto">
          <a:xfrm>
            <a:off x="7110413" y="3394099"/>
            <a:ext cx="1511300" cy="936625"/>
            <a:chOff x="6872003" y="3168352"/>
            <a:chExt cx="1649510" cy="1152425"/>
          </a:xfrm>
        </p:grpSpPr>
        <p:sp>
          <p:nvSpPr>
            <p:cNvPr id="79" name="Rectangle 78"/>
            <p:cNvSpPr/>
            <p:nvPr/>
          </p:nvSpPr>
          <p:spPr>
            <a:xfrm>
              <a:off x="6872003" y="3168352"/>
              <a:ext cx="1649510" cy="11524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0" name="Rectangle 79"/>
            <p:cNvSpPr/>
            <p:nvPr/>
          </p:nvSpPr>
          <p:spPr>
            <a:xfrm>
              <a:off x="6872003" y="3168352"/>
              <a:ext cx="1649510" cy="1152425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 smtClean="0"/>
                <a:t>Total C emissions</a:t>
              </a:r>
              <a:endParaRPr lang="en-US" sz="1400" dirty="0"/>
            </a:p>
          </p:txBody>
        </p:sp>
      </p:grpSp>
      <p:grpSp>
        <p:nvGrpSpPr>
          <p:cNvPr id="25613" name="Group 65"/>
          <p:cNvGrpSpPr>
            <a:grpSpLocks/>
          </p:cNvGrpSpPr>
          <p:nvPr/>
        </p:nvGrpSpPr>
        <p:grpSpPr bwMode="auto">
          <a:xfrm>
            <a:off x="339725" y="909662"/>
            <a:ext cx="1338263" cy="904875"/>
            <a:chOff x="2832902" y="304484"/>
            <a:chExt cx="1337235" cy="904774"/>
          </a:xfrm>
        </p:grpSpPr>
        <p:sp>
          <p:nvSpPr>
            <p:cNvPr id="91" name="Oval 90"/>
            <p:cNvSpPr/>
            <p:nvPr/>
          </p:nvSpPr>
          <p:spPr>
            <a:xfrm>
              <a:off x="2832902" y="304484"/>
              <a:ext cx="1337235" cy="90477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2" name="Oval 4"/>
            <p:cNvSpPr/>
            <p:nvPr/>
          </p:nvSpPr>
          <p:spPr>
            <a:xfrm>
              <a:off x="3028015" y="436231"/>
              <a:ext cx="947009" cy="6412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 smtClean="0"/>
                <a:t>Historical/RCP </a:t>
              </a:r>
              <a:r>
                <a:rPr lang="en-US" sz="1400" dirty="0"/>
                <a:t>Emissions</a:t>
              </a:r>
            </a:p>
          </p:txBody>
        </p:sp>
      </p:grpSp>
      <p:grpSp>
        <p:nvGrpSpPr>
          <p:cNvPr id="25614" name="Group 66"/>
          <p:cNvGrpSpPr>
            <a:grpSpLocks/>
          </p:cNvGrpSpPr>
          <p:nvPr/>
        </p:nvGrpSpPr>
        <p:grpSpPr bwMode="auto">
          <a:xfrm>
            <a:off x="339725" y="3563962"/>
            <a:ext cx="1338263" cy="904875"/>
            <a:chOff x="2855715" y="3115745"/>
            <a:chExt cx="1337235" cy="904774"/>
          </a:xfrm>
        </p:grpSpPr>
        <p:sp>
          <p:nvSpPr>
            <p:cNvPr id="89" name="Oval 88"/>
            <p:cNvSpPr/>
            <p:nvPr/>
          </p:nvSpPr>
          <p:spPr>
            <a:xfrm>
              <a:off x="2855715" y="3115745"/>
              <a:ext cx="1337235" cy="90477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0" name="Oval 6"/>
            <p:cNvSpPr/>
            <p:nvPr/>
          </p:nvSpPr>
          <p:spPr>
            <a:xfrm>
              <a:off x="3050828" y="3247492"/>
              <a:ext cx="947009" cy="6412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/>
                <a:t>FAO Soil Data</a:t>
              </a:r>
              <a:endParaRPr lang="en-US" sz="1400" baseline="-25000" dirty="0"/>
            </a:p>
          </p:txBody>
        </p:sp>
      </p:grpSp>
      <p:grpSp>
        <p:nvGrpSpPr>
          <p:cNvPr id="25615" name="Group 67"/>
          <p:cNvGrpSpPr>
            <a:grpSpLocks/>
          </p:cNvGrpSpPr>
          <p:nvPr/>
        </p:nvGrpSpPr>
        <p:grpSpPr bwMode="auto">
          <a:xfrm>
            <a:off x="339725" y="5332437"/>
            <a:ext cx="1338263" cy="904875"/>
            <a:chOff x="2832902" y="4017379"/>
            <a:chExt cx="1337235" cy="904774"/>
          </a:xfrm>
        </p:grpSpPr>
        <p:sp>
          <p:nvSpPr>
            <p:cNvPr id="87" name="Oval 86"/>
            <p:cNvSpPr/>
            <p:nvPr/>
          </p:nvSpPr>
          <p:spPr>
            <a:xfrm>
              <a:off x="2832902" y="4017379"/>
              <a:ext cx="1337235" cy="90477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8" name="Oval 8"/>
            <p:cNvSpPr/>
            <p:nvPr/>
          </p:nvSpPr>
          <p:spPr>
            <a:xfrm>
              <a:off x="3028015" y="4149126"/>
              <a:ext cx="947009" cy="6412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/>
                <a:t>HYDE/SSP Population</a:t>
              </a:r>
            </a:p>
          </p:txBody>
        </p:sp>
      </p:grpSp>
      <p:grpSp>
        <p:nvGrpSpPr>
          <p:cNvPr id="25616" name="Group 72"/>
          <p:cNvGrpSpPr>
            <a:grpSpLocks/>
          </p:cNvGrpSpPr>
          <p:nvPr/>
        </p:nvGrpSpPr>
        <p:grpSpPr bwMode="auto">
          <a:xfrm>
            <a:off x="323850" y="1793899"/>
            <a:ext cx="1370013" cy="904875"/>
            <a:chOff x="2832871" y="1171512"/>
            <a:chExt cx="1370956" cy="904774"/>
          </a:xfrm>
        </p:grpSpPr>
        <p:sp>
          <p:nvSpPr>
            <p:cNvPr id="77" name="Oval 76"/>
            <p:cNvSpPr/>
            <p:nvPr/>
          </p:nvSpPr>
          <p:spPr>
            <a:xfrm>
              <a:off x="2832871" y="1171512"/>
              <a:ext cx="1370956" cy="90477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Oval 18"/>
            <p:cNvSpPr/>
            <p:nvPr/>
          </p:nvSpPr>
          <p:spPr>
            <a:xfrm>
              <a:off x="3033034" y="1303260"/>
              <a:ext cx="970631" cy="6412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 smtClean="0"/>
                <a:t>Historical/</a:t>
              </a:r>
            </a:p>
            <a:p>
              <a:pPr algn="ctr" defTabSz="622300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1400" dirty="0" smtClean="0"/>
                <a:t>RCP </a:t>
              </a:r>
              <a:r>
                <a:rPr lang="en-US" sz="1400" dirty="0"/>
                <a:t>CO</a:t>
              </a:r>
              <a:r>
                <a:rPr lang="en-US" sz="1400" baseline="-25000" dirty="0"/>
                <a:t>2</a:t>
              </a:r>
            </a:p>
          </p:txBody>
        </p:sp>
      </p:grpSp>
      <p:grpSp>
        <p:nvGrpSpPr>
          <p:cNvPr id="25617" name="Group 73"/>
          <p:cNvGrpSpPr>
            <a:grpSpLocks/>
          </p:cNvGrpSpPr>
          <p:nvPr/>
        </p:nvGrpSpPr>
        <p:grpSpPr bwMode="auto">
          <a:xfrm>
            <a:off x="323850" y="4448199"/>
            <a:ext cx="1370013" cy="904875"/>
            <a:chOff x="5207845" y="3028694"/>
            <a:chExt cx="1370956" cy="904774"/>
          </a:xfrm>
        </p:grpSpPr>
        <p:sp>
          <p:nvSpPr>
            <p:cNvPr id="75" name="Oval 74"/>
            <p:cNvSpPr/>
            <p:nvPr/>
          </p:nvSpPr>
          <p:spPr>
            <a:xfrm>
              <a:off x="5207845" y="3028694"/>
              <a:ext cx="1370956" cy="90477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6" name="Oval 20"/>
            <p:cNvSpPr/>
            <p:nvPr/>
          </p:nvSpPr>
          <p:spPr>
            <a:xfrm>
              <a:off x="5408008" y="3160442"/>
              <a:ext cx="970631" cy="6412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/>
                <a:t>CRU Climatology</a:t>
              </a:r>
            </a:p>
          </p:txBody>
        </p:sp>
      </p:grpSp>
      <p:grpSp>
        <p:nvGrpSpPr>
          <p:cNvPr id="25618" name="Group 93"/>
          <p:cNvGrpSpPr>
            <a:grpSpLocks/>
          </p:cNvGrpSpPr>
          <p:nvPr/>
        </p:nvGrpSpPr>
        <p:grpSpPr bwMode="auto">
          <a:xfrm>
            <a:off x="2339975" y="1268437"/>
            <a:ext cx="1649413" cy="1152525"/>
            <a:chOff x="5598781" y="2099324"/>
            <a:chExt cx="1649510" cy="1152425"/>
          </a:xfrm>
        </p:grpSpPr>
        <p:sp>
          <p:nvSpPr>
            <p:cNvPr id="95" name="Rectangle 94"/>
            <p:cNvSpPr/>
            <p:nvPr/>
          </p:nvSpPr>
          <p:spPr>
            <a:xfrm>
              <a:off x="5598781" y="2099324"/>
              <a:ext cx="1649510" cy="1152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6" name="Rectangle 95"/>
            <p:cNvSpPr/>
            <p:nvPr/>
          </p:nvSpPr>
          <p:spPr>
            <a:xfrm>
              <a:off x="5598781" y="2099324"/>
              <a:ext cx="1649510" cy="11524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/>
                <a:t>GCM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/>
                <a:t>(by CMIP5)</a:t>
              </a:r>
            </a:p>
          </p:txBody>
        </p:sp>
      </p:grpSp>
      <p:grpSp>
        <p:nvGrpSpPr>
          <p:cNvPr id="25619" name="Group 114"/>
          <p:cNvGrpSpPr>
            <a:grpSpLocks/>
          </p:cNvGrpSpPr>
          <p:nvPr/>
        </p:nvGrpSpPr>
        <p:grpSpPr bwMode="auto">
          <a:xfrm>
            <a:off x="4075113" y="5013349"/>
            <a:ext cx="1649412" cy="1152525"/>
            <a:chOff x="5598781" y="2099324"/>
            <a:chExt cx="1649510" cy="1152425"/>
          </a:xfrm>
        </p:grpSpPr>
        <p:sp>
          <p:nvSpPr>
            <p:cNvPr id="116" name="Rectangle 115"/>
            <p:cNvSpPr/>
            <p:nvPr/>
          </p:nvSpPr>
          <p:spPr>
            <a:xfrm>
              <a:off x="5598781" y="2099324"/>
              <a:ext cx="1649510" cy="1152425"/>
            </a:xfrm>
            <a:prstGeom prst="rect">
              <a:avLst/>
            </a:prstGeom>
            <a:ln w="444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7" name="Rectangle 116"/>
            <p:cNvSpPr/>
            <p:nvPr/>
          </p:nvSpPr>
          <p:spPr>
            <a:xfrm>
              <a:off x="5598781" y="2099324"/>
              <a:ext cx="1649510" cy="1152425"/>
            </a:xfrm>
            <a:prstGeom prst="rect">
              <a:avLst/>
            </a:prstGeom>
            <a:ln w="4445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/>
                <a:t>SIMFIRE</a:t>
              </a:r>
            </a:p>
          </p:txBody>
        </p:sp>
      </p:grpSp>
      <p:cxnSp>
        <p:nvCxnSpPr>
          <p:cNvPr id="120" name="Straight Arrow Connector 119"/>
          <p:cNvCxnSpPr>
            <a:stCxn id="95" idx="3"/>
            <a:endCxn id="83" idx="0"/>
          </p:cNvCxnSpPr>
          <p:nvPr/>
        </p:nvCxnSpPr>
        <p:spPr>
          <a:xfrm>
            <a:off x="3989388" y="1844700"/>
            <a:ext cx="975270" cy="955925"/>
          </a:xfrm>
          <a:prstGeom prst="bentConnector2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flipV="1">
            <a:off x="5003800" y="3860824"/>
            <a:ext cx="0" cy="1152525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23" name="TextBox 145"/>
          <p:cNvSpPr txBox="1">
            <a:spLocks noChangeArrowheads="1"/>
          </p:cNvSpPr>
          <p:nvPr/>
        </p:nvSpPr>
        <p:spPr bwMode="auto">
          <a:xfrm>
            <a:off x="4866028" y="4204116"/>
            <a:ext cx="2130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dirty="0"/>
              <a:t>Fire f</a:t>
            </a:r>
            <a:r>
              <a:rPr lang="en-US" sz="1400" dirty="0" smtClean="0"/>
              <a:t>requency/ Burned area on grid-locations &lt;50% cropland</a:t>
            </a:r>
            <a:endParaRPr lang="en-US" sz="1400" dirty="0"/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5867400" y="3717949"/>
            <a:ext cx="1225550" cy="0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25" name="TextBox 154"/>
          <p:cNvSpPr txBox="1">
            <a:spLocks noChangeArrowheads="1"/>
          </p:cNvSpPr>
          <p:nvPr/>
        </p:nvSpPr>
        <p:spPr bwMode="auto">
          <a:xfrm>
            <a:off x="5849937" y="3473475"/>
            <a:ext cx="1152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dirty="0"/>
              <a:t>Combusted</a:t>
            </a:r>
          </a:p>
          <a:p>
            <a:pPr algn="ctr" eaLnBrk="1" hangingPunct="1"/>
            <a:r>
              <a:rPr lang="en-US" sz="1400" dirty="0"/>
              <a:t>b</a:t>
            </a:r>
            <a:r>
              <a:rPr lang="en-US" sz="1400" dirty="0" smtClean="0"/>
              <a:t>iomass</a:t>
            </a:r>
            <a:endParaRPr lang="en-US" sz="1400" dirty="0"/>
          </a:p>
        </p:txBody>
      </p:sp>
      <p:cxnSp>
        <p:nvCxnSpPr>
          <p:cNvPr id="156" name="Straight Arrow Connector 155"/>
          <p:cNvCxnSpPr>
            <a:stCxn id="80" idx="2"/>
            <a:endCxn id="81" idx="0"/>
          </p:cNvCxnSpPr>
          <p:nvPr/>
        </p:nvCxnSpPr>
        <p:spPr>
          <a:xfrm>
            <a:off x="7866063" y="4330724"/>
            <a:ext cx="0" cy="611188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 flipV="1">
            <a:off x="5867400" y="2637284"/>
            <a:ext cx="1189038" cy="647700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628" name="Group 162"/>
          <p:cNvGrpSpPr>
            <a:grpSpLocks/>
          </p:cNvGrpSpPr>
          <p:nvPr/>
        </p:nvGrpSpPr>
        <p:grpSpPr bwMode="auto">
          <a:xfrm>
            <a:off x="7056438" y="2132856"/>
            <a:ext cx="1619250" cy="1008062"/>
            <a:chOff x="6872022" y="1963456"/>
            <a:chExt cx="1649510" cy="1152425"/>
          </a:xfrm>
        </p:grpSpPr>
        <p:sp>
          <p:nvSpPr>
            <p:cNvPr id="164" name="Oval 163"/>
            <p:cNvSpPr/>
            <p:nvPr/>
          </p:nvSpPr>
          <p:spPr>
            <a:xfrm>
              <a:off x="6872022" y="1963456"/>
              <a:ext cx="1649510" cy="1152425"/>
            </a:xfrm>
            <a:prstGeom prst="ellipse">
              <a:avLst/>
            </a:prstGeom>
            <a:ln w="444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5" name="Oval 14"/>
            <p:cNvSpPr/>
            <p:nvPr/>
          </p:nvSpPr>
          <p:spPr>
            <a:xfrm>
              <a:off x="7112979" y="2132236"/>
              <a:ext cx="1167594" cy="814865"/>
            </a:xfrm>
            <a:prstGeom prst="rect">
              <a:avLst/>
            </a:prstGeom>
            <a:ln w="4445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1400" dirty="0"/>
                <a:t>Isoprene, </a:t>
              </a:r>
              <a:r>
                <a:rPr lang="en-US" sz="1400" dirty="0" err="1"/>
                <a:t>Monoterpene</a:t>
              </a:r>
              <a:endParaRPr lang="en-US" sz="1400" dirty="0"/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/>
                <a:t>Emissions</a:t>
              </a:r>
            </a:p>
          </p:txBody>
        </p:sp>
      </p:grpSp>
      <p:grpSp>
        <p:nvGrpSpPr>
          <p:cNvPr id="25629" name="Group 188"/>
          <p:cNvGrpSpPr>
            <a:grpSpLocks/>
          </p:cNvGrpSpPr>
          <p:nvPr/>
        </p:nvGrpSpPr>
        <p:grpSpPr bwMode="auto">
          <a:xfrm>
            <a:off x="323850" y="2678137"/>
            <a:ext cx="1336675" cy="904875"/>
            <a:chOff x="2855715" y="3115745"/>
            <a:chExt cx="1337235" cy="904774"/>
          </a:xfrm>
        </p:grpSpPr>
        <p:sp>
          <p:nvSpPr>
            <p:cNvPr id="190" name="Oval 189"/>
            <p:cNvSpPr/>
            <p:nvPr/>
          </p:nvSpPr>
          <p:spPr>
            <a:xfrm>
              <a:off x="2855715" y="3115745"/>
              <a:ext cx="1337235" cy="90477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1" name="Oval 6"/>
            <p:cNvSpPr/>
            <p:nvPr/>
          </p:nvSpPr>
          <p:spPr>
            <a:xfrm>
              <a:off x="3051059" y="3247492"/>
              <a:ext cx="1011661" cy="6412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en-US" sz="1400" dirty="0" smtClean="0"/>
                <a:t>Hyde/RCP/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 err="1" smtClean="0"/>
                <a:t>stylised</a:t>
              </a:r>
              <a:r>
                <a:rPr lang="en-US" sz="1400" dirty="0" smtClean="0"/>
                <a:t> land-use</a:t>
              </a:r>
              <a:endParaRPr lang="en-US" sz="1400" baseline="-25000" dirty="0"/>
            </a:p>
          </p:txBody>
        </p:sp>
      </p:grpSp>
      <p:cxnSp>
        <p:nvCxnSpPr>
          <p:cNvPr id="201" name="Straight Arrow Connector 54"/>
          <p:cNvCxnSpPr>
            <a:stCxn id="190" idx="6"/>
          </p:cNvCxnSpPr>
          <p:nvPr/>
        </p:nvCxnSpPr>
        <p:spPr>
          <a:xfrm>
            <a:off x="1660525" y="3130574"/>
            <a:ext cx="2406650" cy="227013"/>
          </a:xfrm>
          <a:prstGeom prst="bentConnector3">
            <a:avLst>
              <a:gd name="adj1" fmla="val 14828"/>
            </a:avLst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6" name="Group 71"/>
          <p:cNvGrpSpPr>
            <a:grpSpLocks/>
          </p:cNvGrpSpPr>
          <p:nvPr/>
        </p:nvGrpSpPr>
        <p:grpSpPr bwMode="auto">
          <a:xfrm>
            <a:off x="7092280" y="883774"/>
            <a:ext cx="1511300" cy="961050"/>
            <a:chOff x="6872003" y="3138297"/>
            <a:chExt cx="1649510" cy="1182480"/>
          </a:xfrm>
        </p:grpSpPr>
        <p:sp>
          <p:nvSpPr>
            <p:cNvPr id="57" name="Rectangle 56"/>
            <p:cNvSpPr/>
            <p:nvPr/>
          </p:nvSpPr>
          <p:spPr>
            <a:xfrm>
              <a:off x="6872003" y="3168352"/>
              <a:ext cx="1649510" cy="1152425"/>
            </a:xfrm>
            <a:prstGeom prst="rect">
              <a:avLst/>
            </a:prstGeom>
            <a:ln w="47625"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Rectangle 58"/>
            <p:cNvSpPr/>
            <p:nvPr/>
          </p:nvSpPr>
          <p:spPr>
            <a:xfrm>
              <a:off x="6872003" y="3138297"/>
              <a:ext cx="1649510" cy="1152426"/>
            </a:xfrm>
            <a:prstGeom prst="rect">
              <a:avLst/>
            </a:prstGeom>
            <a:ln w="47625">
              <a:solidFill>
                <a:srgbClr val="C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 smtClean="0"/>
                <a:t>Carbon/Nitrogen cycle, yields, ET, etc.</a:t>
              </a:r>
              <a:endParaRPr lang="en-US" sz="1400" dirty="0"/>
            </a:p>
          </p:txBody>
        </p:sp>
      </p:grpSp>
      <p:cxnSp>
        <p:nvCxnSpPr>
          <p:cNvPr id="60" name="Straight Arrow Connector 161"/>
          <p:cNvCxnSpPr/>
          <p:nvPr/>
        </p:nvCxnSpPr>
        <p:spPr>
          <a:xfrm rot="5400000" flipH="1" flipV="1">
            <a:off x="5577788" y="1385323"/>
            <a:ext cx="1703522" cy="1266825"/>
          </a:xfrm>
          <a:prstGeom prst="bentConnector3">
            <a:avLst>
              <a:gd name="adj1" fmla="val 99843"/>
            </a:avLst>
          </a:prstGeom>
          <a:ln w="38100" cmpd="sng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0" y="130629"/>
            <a:ext cx="14893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en-US" sz="2400" b="1" dirty="0" smtClean="0">
                <a:solidFill>
                  <a:schemeClr val="bg1"/>
                </a:solidFill>
              </a:rPr>
              <a:t>A DGVM </a:t>
            </a:r>
            <a:endParaRPr lang="de-DE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1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1212" y="195238"/>
            <a:ext cx="41825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/>
          <a:p>
            <a:pPr eaLnBrk="1" hangingPunct="1">
              <a:defRPr/>
            </a:pPr>
            <a:r>
              <a:rPr lang="en-US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lue Highway Linocut" pitchFamily="2" charset="0"/>
                <a:cs typeface="Arial" panose="020B0604020202020204" pitchFamily="34" charset="0"/>
              </a:rPr>
              <a:t>The world according to LPJ-GUESS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15888"/>
            <a:ext cx="2813050" cy="201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2063750"/>
            <a:ext cx="3946525" cy="258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73038" y="836712"/>
            <a:ext cx="31411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en-US" sz="1200" dirty="0" smtClean="0"/>
              <a:t>Air </a:t>
            </a:r>
            <a:r>
              <a:rPr lang="de-DE" altLang="en-US" sz="1200" dirty="0"/>
              <a:t>T, </a:t>
            </a:r>
            <a:r>
              <a:rPr lang="de-DE" altLang="en-US" sz="1200" dirty="0" err="1"/>
              <a:t>precip</a:t>
            </a:r>
            <a:r>
              <a:rPr lang="de-DE" altLang="en-US" sz="1200" dirty="0"/>
              <a:t>, SW </a:t>
            </a:r>
            <a:r>
              <a:rPr lang="de-DE" altLang="en-US" sz="1200" dirty="0" err="1"/>
              <a:t>radiation</a:t>
            </a:r>
            <a:r>
              <a:rPr lang="de-DE" altLang="en-US" sz="1200" dirty="0"/>
              <a:t>/</a:t>
            </a:r>
            <a:r>
              <a:rPr lang="de-DE" altLang="en-US" sz="1200" dirty="0" err="1"/>
              <a:t>cloudiness</a:t>
            </a:r>
            <a:r>
              <a:rPr lang="de-DE" altLang="en-US" sz="1200" dirty="0"/>
              <a:t> &amp; </a:t>
            </a:r>
          </a:p>
          <a:p>
            <a:r>
              <a:rPr lang="de-DE" altLang="en-US" sz="1200" dirty="0"/>
              <a:t>N </a:t>
            </a:r>
            <a:r>
              <a:rPr lang="de-DE" altLang="en-US" sz="1200" dirty="0" err="1"/>
              <a:t>deposition</a:t>
            </a:r>
            <a:r>
              <a:rPr lang="de-DE" altLang="en-US" sz="1200" dirty="0"/>
              <a:t>, CO</a:t>
            </a:r>
            <a:r>
              <a:rPr lang="de-DE" altLang="en-US" sz="1200" baseline="-25000" dirty="0"/>
              <a:t>2</a:t>
            </a:r>
            <a:r>
              <a:rPr lang="de-DE" altLang="en-US" sz="1200" dirty="0"/>
              <a:t> </a:t>
            </a:r>
            <a:r>
              <a:rPr lang="de-DE" altLang="en-US" sz="1200" dirty="0" err="1" smtClean="0"/>
              <a:t>concentration</a:t>
            </a:r>
            <a:r>
              <a:rPr lang="de-DE" altLang="en-US" sz="1200" dirty="0" smtClean="0"/>
              <a:t>; </a:t>
            </a:r>
          </a:p>
          <a:p>
            <a:r>
              <a:rPr lang="de-DE" altLang="en-US" sz="1200" dirty="0" err="1" smtClean="0"/>
              <a:t>land</a:t>
            </a:r>
            <a:r>
              <a:rPr lang="de-DE" altLang="en-US" sz="1200" dirty="0" smtClean="0"/>
              <a:t> </a:t>
            </a:r>
            <a:r>
              <a:rPr lang="de-DE" altLang="en-US" sz="1200" dirty="0" err="1" smtClean="0"/>
              <a:t>cover</a:t>
            </a:r>
            <a:r>
              <a:rPr lang="de-DE" altLang="en-US" sz="1200" dirty="0" smtClean="0"/>
              <a:t> </a:t>
            </a:r>
            <a:r>
              <a:rPr lang="de-DE" altLang="en-US" sz="1200" dirty="0" err="1" smtClean="0"/>
              <a:t>change</a:t>
            </a:r>
            <a:r>
              <a:rPr lang="de-DE" altLang="en-US" sz="1200" dirty="0" smtClean="0"/>
              <a:t>, land-</a:t>
            </a:r>
            <a:r>
              <a:rPr lang="de-DE" altLang="en-US" sz="1200" dirty="0" err="1" smtClean="0"/>
              <a:t>use</a:t>
            </a:r>
            <a:r>
              <a:rPr lang="de-DE" altLang="en-US" sz="1200" dirty="0" smtClean="0"/>
              <a:t> </a:t>
            </a:r>
            <a:r>
              <a:rPr lang="de-DE" altLang="en-US" sz="1200" dirty="0" err="1" smtClean="0"/>
              <a:t>change</a:t>
            </a:r>
            <a:endParaRPr lang="de-DE" altLang="en-US" sz="1200" dirty="0"/>
          </a:p>
        </p:txBody>
      </p:sp>
      <p:sp>
        <p:nvSpPr>
          <p:cNvPr id="14" name="Striped Right Arrow 13"/>
          <p:cNvSpPr/>
          <p:nvPr/>
        </p:nvSpPr>
        <p:spPr>
          <a:xfrm rot="5400000">
            <a:off x="1443832" y="1521619"/>
            <a:ext cx="482600" cy="382587"/>
          </a:xfrm>
          <a:prstGeom prst="stripedRightArrow">
            <a:avLst>
              <a:gd name="adj1" fmla="val 27025"/>
              <a:gd name="adj2" fmla="val 5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5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205038"/>
            <a:ext cx="31400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6011863" y="1916113"/>
            <a:ext cx="35988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7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b="0">
                <a:solidFill>
                  <a:schemeClr val="tx2"/>
                </a:solidFill>
                <a:cs typeface="Arial" panose="020B0604020202020204" pitchFamily="34" charset="0"/>
              </a:rPr>
              <a:t>Present day NPP</a:t>
            </a:r>
          </a:p>
        </p:txBody>
      </p:sp>
      <p:sp>
        <p:nvSpPr>
          <p:cNvPr id="17" name="Curved Down Arrow 16"/>
          <p:cNvSpPr>
            <a:spLocks noChangeArrowheads="1"/>
          </p:cNvSpPr>
          <p:nvPr/>
        </p:nvSpPr>
        <p:spPr bwMode="auto">
          <a:xfrm rot="20022344">
            <a:off x="2432050" y="950913"/>
            <a:ext cx="3240088" cy="522287"/>
          </a:xfrm>
          <a:prstGeom prst="curvedDownArrow">
            <a:avLst>
              <a:gd name="adj1" fmla="val 24958"/>
              <a:gd name="adj2" fmla="val 49888"/>
              <a:gd name="adj3" fmla="val 4336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 rot="19981984">
            <a:off x="2767013" y="719138"/>
            <a:ext cx="359727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7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b="0">
                <a:solidFill>
                  <a:schemeClr val="tx2"/>
                </a:solidFill>
                <a:cs typeface="Arial" panose="020B0604020202020204" pitchFamily="34" charset="0"/>
              </a:rPr>
              <a:t>Vegetation distribution</a:t>
            </a:r>
          </a:p>
        </p:txBody>
      </p:sp>
      <p:sp>
        <p:nvSpPr>
          <p:cNvPr id="19" name="Right Arrow 18"/>
          <p:cNvSpPr>
            <a:spLocks noChangeArrowheads="1"/>
          </p:cNvSpPr>
          <p:nvPr/>
        </p:nvSpPr>
        <p:spPr bwMode="auto">
          <a:xfrm>
            <a:off x="4114800" y="3100388"/>
            <a:ext cx="1212850" cy="182562"/>
          </a:xfrm>
          <a:prstGeom prst="rightArrow">
            <a:avLst>
              <a:gd name="adj1" fmla="val 50000"/>
              <a:gd name="adj2" fmla="val 9617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4011613" y="2579688"/>
            <a:ext cx="35988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7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b="0">
                <a:solidFill>
                  <a:schemeClr val="tx2"/>
                </a:solidFill>
                <a:cs typeface="Arial" panose="020B0604020202020204" pitchFamily="34" charset="0"/>
              </a:rPr>
              <a:t>Biosphere-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b="0">
                <a:solidFill>
                  <a:schemeClr val="tx2"/>
                </a:solidFill>
                <a:cs typeface="Arial" panose="020B0604020202020204" pitchFamily="34" charset="0"/>
              </a:rPr>
              <a:t>atmosphere fluxes</a:t>
            </a:r>
          </a:p>
        </p:txBody>
      </p:sp>
      <p:pic>
        <p:nvPicPr>
          <p:cNvPr id="21" name="Picture 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413" y="4221163"/>
            <a:ext cx="3433762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5"/>
          <p:cNvSpPr>
            <a:spLocks noChangeArrowheads="1"/>
          </p:cNvSpPr>
          <p:nvPr/>
        </p:nvSpPr>
        <p:spPr bwMode="auto">
          <a:xfrm>
            <a:off x="5653088" y="3841750"/>
            <a:ext cx="2951162" cy="3794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lnSpc>
                <a:spcPct val="115000"/>
              </a:lnSpc>
              <a:defRPr/>
            </a:pPr>
            <a:r>
              <a:rPr lang="en-GB" altLang="en-US" sz="1200" dirty="0" smtClean="0">
                <a:latin typeface="+mj-lt"/>
              </a:rPr>
              <a:t>Vegetation composition (growth, ecosystem fluxes..) through time</a:t>
            </a:r>
            <a:endParaRPr lang="en-US" altLang="en-US" sz="1200" baseline="-25000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4" name="Curved Down Arrow 23"/>
          <p:cNvSpPr>
            <a:spLocks noChangeArrowheads="1"/>
          </p:cNvSpPr>
          <p:nvPr/>
        </p:nvSpPr>
        <p:spPr bwMode="auto">
          <a:xfrm rot="796076" flipV="1">
            <a:off x="2551113" y="4832350"/>
            <a:ext cx="3240087" cy="544513"/>
          </a:xfrm>
          <a:prstGeom prst="curvedDownArrow">
            <a:avLst>
              <a:gd name="adj1" fmla="val 24986"/>
              <a:gd name="adj2" fmla="val 50000"/>
              <a:gd name="adj3" fmla="val 4336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 rot="978483">
            <a:off x="2922588" y="4846638"/>
            <a:ext cx="359727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Blip>
                <a:blip r:embed="rId6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7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8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b="0">
                <a:solidFill>
                  <a:schemeClr val="tx2"/>
                </a:solidFill>
                <a:cs typeface="Arial" panose="020B0604020202020204" pitchFamily="34" charset="0"/>
              </a:rPr>
              <a:t>Ecosystem response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b="0">
                <a:solidFill>
                  <a:schemeClr val="tx2"/>
                </a:solidFill>
                <a:cs typeface="Arial" panose="020B0604020202020204" pitchFamily="34" charset="0"/>
              </a:rPr>
              <a:t>to environmental changes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47700" y="4926013"/>
            <a:ext cx="8245475" cy="181610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  <a:effectLst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altLang="en-US" sz="1600" dirty="0" err="1"/>
              <a:t>Soil</a:t>
            </a:r>
            <a:r>
              <a:rPr lang="de-DE" altLang="en-US" sz="1600" dirty="0"/>
              <a:t> </a:t>
            </a:r>
            <a:r>
              <a:rPr lang="de-DE" altLang="en-US" sz="1600" dirty="0" err="1"/>
              <a:t>and</a:t>
            </a:r>
            <a:r>
              <a:rPr lang="de-DE" altLang="en-US" sz="1600" dirty="0"/>
              <a:t> </a:t>
            </a:r>
            <a:r>
              <a:rPr lang="de-DE" altLang="en-US" sz="1600" dirty="0" err="1"/>
              <a:t>vegetation</a:t>
            </a:r>
            <a:r>
              <a:rPr lang="de-DE" altLang="en-US" sz="1600" dirty="0"/>
              <a:t> C </a:t>
            </a:r>
            <a:r>
              <a:rPr lang="de-DE" altLang="en-US" sz="1600" dirty="0" err="1"/>
              <a:t>and</a:t>
            </a:r>
            <a:r>
              <a:rPr lang="de-DE" altLang="en-US" sz="1600" dirty="0"/>
              <a:t> N </a:t>
            </a:r>
            <a:r>
              <a:rPr lang="de-DE" altLang="en-US" sz="1600" dirty="0" err="1"/>
              <a:t>pools</a:t>
            </a:r>
            <a:r>
              <a:rPr lang="de-DE" altLang="en-US" sz="1600" dirty="0"/>
              <a:t> </a:t>
            </a:r>
            <a:r>
              <a:rPr lang="de-DE" altLang="en-US" sz="1600" dirty="0" err="1"/>
              <a:t>and</a:t>
            </a:r>
            <a:r>
              <a:rPr lang="de-DE" altLang="en-US" sz="1600" dirty="0"/>
              <a:t> </a:t>
            </a:r>
            <a:r>
              <a:rPr lang="de-DE" altLang="en-US" sz="1600" dirty="0" err="1"/>
              <a:t>fluxes</a:t>
            </a:r>
            <a:endParaRPr lang="de-DE" altLang="en-US" sz="16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altLang="en-US" sz="1600" dirty="0" err="1"/>
              <a:t>Crop</a:t>
            </a:r>
            <a:r>
              <a:rPr lang="de-DE" altLang="en-US" sz="1600" dirty="0"/>
              <a:t> </a:t>
            </a:r>
            <a:r>
              <a:rPr lang="de-DE" altLang="en-US" sz="1600" dirty="0" err="1"/>
              <a:t>yields</a:t>
            </a:r>
            <a:endParaRPr lang="de-DE" altLang="en-US" sz="16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BVOC </a:t>
            </a:r>
            <a:r>
              <a:rPr lang="de-DE" altLang="en-US" sz="1600" dirty="0" err="1"/>
              <a:t>emissions</a:t>
            </a:r>
            <a:endParaRPr lang="de-DE" altLang="en-US" sz="16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altLang="en-US" sz="1600" dirty="0" err="1"/>
              <a:t>Emissions</a:t>
            </a:r>
            <a:r>
              <a:rPr lang="de-DE" altLang="en-US" sz="1600" dirty="0"/>
              <a:t> </a:t>
            </a:r>
            <a:r>
              <a:rPr lang="de-DE" altLang="en-US" sz="1600" dirty="0" err="1"/>
              <a:t>from</a:t>
            </a:r>
            <a:r>
              <a:rPr lang="de-DE" altLang="en-US" sz="1600" dirty="0"/>
              <a:t> </a:t>
            </a:r>
            <a:r>
              <a:rPr lang="de-DE" altLang="en-US" sz="1600" dirty="0" err="1"/>
              <a:t>wildfire</a:t>
            </a:r>
            <a:endParaRPr lang="de-DE" altLang="en-US" sz="16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altLang="en-US" sz="1600" dirty="0"/>
              <a:t>etc.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de-DE" altLang="en-US" sz="1600" dirty="0"/>
          </a:p>
          <a:p>
            <a:pPr>
              <a:defRPr/>
            </a:pPr>
            <a:r>
              <a:rPr lang="de-DE" altLang="en-US" sz="1600" i="1" dirty="0"/>
              <a:t>Dynamic</a:t>
            </a:r>
            <a:r>
              <a:rPr lang="de-DE" altLang="en-US" sz="1600" dirty="0"/>
              <a:t>:  </a:t>
            </a:r>
            <a:r>
              <a:rPr lang="de-DE" altLang="en-US" sz="1600" dirty="0">
                <a:sym typeface="Wingdings" panose="05000000000000000000" pitchFamily="2" charset="2"/>
              </a:rPr>
              <a:t> </a:t>
            </a:r>
            <a:r>
              <a:rPr lang="de-DE" altLang="en-US" sz="1600" dirty="0" err="1"/>
              <a:t>responding</a:t>
            </a:r>
            <a:r>
              <a:rPr lang="de-DE" altLang="en-US" sz="1600" dirty="0"/>
              <a:t> </a:t>
            </a:r>
            <a:r>
              <a:rPr lang="de-DE" altLang="en-US" sz="1600" dirty="0" err="1"/>
              <a:t>to</a:t>
            </a:r>
            <a:r>
              <a:rPr lang="de-DE" altLang="en-US" sz="1600" dirty="0"/>
              <a:t> </a:t>
            </a:r>
            <a:r>
              <a:rPr lang="de-DE" altLang="en-US" sz="1600" dirty="0" err="1"/>
              <a:t>changes</a:t>
            </a:r>
            <a:r>
              <a:rPr lang="de-DE" altLang="en-US" sz="1600" dirty="0"/>
              <a:t> in </a:t>
            </a:r>
            <a:r>
              <a:rPr lang="de-DE" altLang="en-US" sz="1600" dirty="0" err="1"/>
              <a:t>climate</a:t>
            </a:r>
            <a:r>
              <a:rPr lang="de-DE" altLang="en-US" sz="1600" dirty="0"/>
              <a:t>, </a:t>
            </a:r>
            <a:r>
              <a:rPr lang="de-DE" altLang="en-US" sz="1600" dirty="0" err="1"/>
              <a:t>atmospheric</a:t>
            </a:r>
            <a:r>
              <a:rPr lang="de-DE" altLang="en-US" sz="1600" dirty="0"/>
              <a:t> </a:t>
            </a:r>
            <a:r>
              <a:rPr lang="de-DE" altLang="en-US" sz="1600" dirty="0" err="1"/>
              <a:t>composition</a:t>
            </a:r>
            <a:r>
              <a:rPr lang="de-DE" altLang="en-US" sz="1600" dirty="0"/>
              <a:t>, LUC </a:t>
            </a:r>
          </a:p>
        </p:txBody>
      </p:sp>
      <p:sp>
        <p:nvSpPr>
          <p:cNvPr id="27" name="Striped Right Arrow 26"/>
          <p:cNvSpPr/>
          <p:nvPr/>
        </p:nvSpPr>
        <p:spPr>
          <a:xfrm rot="5400000">
            <a:off x="1475582" y="4558506"/>
            <a:ext cx="482600" cy="382587"/>
          </a:xfrm>
          <a:prstGeom prst="stripedRightArrow">
            <a:avLst>
              <a:gd name="adj1" fmla="val 27025"/>
              <a:gd name="adj2" fmla="val 5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71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/>
      <p:bldP spid="19" grpId="0" animBg="1"/>
      <p:bldP spid="20" grpId="0"/>
      <p:bldP spid="23" grpId="0"/>
      <p:bldP spid="24" grpId="0" animBg="1"/>
      <p:bldP spid="25" grpId="0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0" y="130629"/>
            <a:ext cx="34515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en-US" sz="2400" b="1" dirty="0" err="1" smtClean="0">
                <a:solidFill>
                  <a:schemeClr val="bg1"/>
                </a:solidFill>
              </a:rPr>
              <a:t>Current</a:t>
            </a:r>
            <a:r>
              <a:rPr lang="de-DE" altLang="en-US" sz="2400" b="1" dirty="0" smtClean="0">
                <a:solidFill>
                  <a:schemeClr val="bg1"/>
                </a:solidFill>
              </a:rPr>
              <a:t> </a:t>
            </a:r>
            <a:r>
              <a:rPr lang="de-DE" altLang="en-US" sz="2400" b="1" dirty="0" err="1" smtClean="0">
                <a:solidFill>
                  <a:schemeClr val="bg1"/>
                </a:solidFill>
              </a:rPr>
              <a:t>developments</a:t>
            </a:r>
            <a:endParaRPr lang="de-DE" altLang="en-US" sz="2400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888" y="849087"/>
            <a:ext cx="622349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C:N coupling in natural vegetation, pastures and crops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Gross transitions (e.g., shifting cultivation)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Crop management: harvest, fertiliser, tillage, irrigation, multi-cropping….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Forest management (clear-felling, selective logging, planted PFTs</a:t>
            </a:r>
          </a:p>
          <a:p>
            <a:pPr>
              <a:spcAft>
                <a:spcPts val="600"/>
              </a:spcAft>
            </a:pPr>
            <a:endParaRPr lang="en-GB" sz="2000" dirty="0" smtClean="0"/>
          </a:p>
          <a:p>
            <a:endParaRPr lang="en-GB" sz="2000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736" y="752738"/>
            <a:ext cx="2804160" cy="161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152" y="2492896"/>
            <a:ext cx="2680970" cy="158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Almut\LUC4C\doc\larger_Csink\pdf\ki604361_Grassland_Cropland_RZ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4" y="4585742"/>
            <a:ext cx="5972810" cy="1643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260" y="4529096"/>
            <a:ext cx="2804160" cy="2318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849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6648408"/>
            <a:ext cx="302418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90575" indent="-314325">
              <a:spcBef>
                <a:spcPct val="20000"/>
              </a:spcBef>
              <a:buBlip>
                <a:blip r:embed="rId4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9675" indent="-276225">
              <a:spcBef>
                <a:spcPct val="20000"/>
              </a:spcBef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57350" indent="-276225">
              <a:spcBef>
                <a:spcPct val="20000"/>
              </a:spcBef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5500" indent="-276225">
              <a:spcBef>
                <a:spcPct val="20000"/>
              </a:spcBef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27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099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671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243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900" b="0" dirty="0" err="1" smtClean="0">
                <a:latin typeface="Comic Sans MS" panose="030F0702030302020204" pitchFamily="66" charset="0"/>
              </a:rPr>
              <a:t>Arneth</a:t>
            </a:r>
            <a:r>
              <a:rPr lang="en-GB" altLang="en-US" sz="900" b="0" dirty="0" smtClean="0">
                <a:latin typeface="Comic Sans MS" panose="030F0702030302020204" pitchFamily="66" charset="0"/>
              </a:rPr>
              <a:t> et al., in prep.</a:t>
            </a:r>
            <a:endParaRPr lang="en-GB" altLang="en-US" sz="900" b="0" dirty="0">
              <a:latin typeface="Comic Sans MS" panose="030F0702030302020204" pitchFamily="66" charset="0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49160" y="148231"/>
            <a:ext cx="91341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From</a:t>
            </a:r>
            <a:r>
              <a:rPr lang="de-DE" altLang="en-US" sz="25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a C-</a:t>
            </a:r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cycle</a:t>
            </a:r>
            <a:r>
              <a:rPr lang="de-DE" altLang="en-US" sz="25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perspective</a:t>
            </a:r>
            <a:endParaRPr lang="en-GB" altLang="en-US" sz="2500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7768" y="4771018"/>
            <a:ext cx="8550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Land management: substantially larger historical </a:t>
            </a:r>
            <a:r>
              <a:rPr lang="en-GB" i="1" dirty="0" smtClean="0"/>
              <a:t>F</a:t>
            </a:r>
            <a:r>
              <a:rPr lang="en-GB" baseline="-25000" dirty="0" smtClean="0"/>
              <a:t>LULCC</a:t>
            </a:r>
            <a:r>
              <a:rPr lang="en-GB" dirty="0" smtClean="0"/>
              <a:t> (double?)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Must balance the generally well constrained C-budget: </a:t>
            </a:r>
            <a:r>
              <a:rPr lang="en-GB" i="1" dirty="0" smtClean="0">
                <a:sym typeface="Wingdings" panose="05000000000000000000" pitchFamily="2" charset="2"/>
              </a:rPr>
              <a:t>F</a:t>
            </a:r>
            <a:r>
              <a:rPr lang="en-GB" baseline="-25000" dirty="0" smtClean="0">
                <a:sym typeface="Wingdings" panose="05000000000000000000" pitchFamily="2" charset="2"/>
              </a:rPr>
              <a:t>RL</a:t>
            </a:r>
            <a:r>
              <a:rPr lang="en-GB" dirty="0" smtClean="0">
                <a:sym typeface="Wingdings" panose="05000000000000000000" pitchFamily="2" charset="2"/>
              </a:rPr>
              <a:t> = </a:t>
            </a:r>
            <a:r>
              <a:rPr lang="en-GB" i="1" dirty="0" err="1" smtClean="0">
                <a:sym typeface="Wingdings" panose="05000000000000000000" pitchFamily="2" charset="2"/>
              </a:rPr>
              <a:t>E</a:t>
            </a:r>
            <a:r>
              <a:rPr lang="en-GB" baseline="-25000" dirty="0" err="1" smtClean="0">
                <a:sym typeface="Wingdings" panose="05000000000000000000" pitchFamily="2" charset="2"/>
              </a:rPr>
              <a:t>Anth</a:t>
            </a:r>
            <a:r>
              <a:rPr lang="en-GB" dirty="0" smtClean="0">
                <a:sym typeface="Wingdings" panose="05000000000000000000" pitchFamily="2" charset="2"/>
              </a:rPr>
              <a:t> + </a:t>
            </a:r>
            <a:r>
              <a:rPr lang="en-GB" i="1" dirty="0"/>
              <a:t>F</a:t>
            </a:r>
            <a:r>
              <a:rPr lang="en-GB" baseline="-25000" dirty="0"/>
              <a:t>LULCC </a:t>
            </a:r>
            <a:r>
              <a:rPr lang="en-GB" dirty="0" smtClean="0">
                <a:sym typeface="Wingdings" panose="05000000000000000000" pitchFamily="2" charset="2"/>
              </a:rPr>
              <a:t>– (</a:t>
            </a:r>
            <a:r>
              <a:rPr lang="en-GB" i="1" dirty="0" err="1" smtClean="0">
                <a:sym typeface="Wingdings" panose="05000000000000000000" pitchFamily="2" charset="2"/>
              </a:rPr>
              <a:t>Gr</a:t>
            </a:r>
            <a:r>
              <a:rPr lang="en-GB" baseline="-25000" dirty="0" err="1" smtClean="0">
                <a:sym typeface="Wingdings" panose="05000000000000000000" pitchFamily="2" charset="2"/>
              </a:rPr>
              <a:t>Atm</a:t>
            </a:r>
            <a:r>
              <a:rPr lang="en-GB" dirty="0" smtClean="0">
                <a:sym typeface="Wingdings" panose="05000000000000000000" pitchFamily="2" charset="2"/>
              </a:rPr>
              <a:t> – </a:t>
            </a:r>
            <a:r>
              <a:rPr lang="en-GB" i="1" dirty="0" err="1" smtClean="0">
                <a:sym typeface="Wingdings" panose="05000000000000000000" pitchFamily="2" charset="2"/>
              </a:rPr>
              <a:t>U</a:t>
            </a:r>
            <a:r>
              <a:rPr lang="en-GB" baseline="-25000" dirty="0" err="1" smtClean="0">
                <a:sym typeface="Wingdings" panose="05000000000000000000" pitchFamily="2" charset="2"/>
              </a:rPr>
              <a:t>ocean</a:t>
            </a:r>
            <a:r>
              <a:rPr lang="en-GB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Much larger residual sink. Can we fit this into our process understanding?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Implications for reforestation potential (and land management)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60748" y="243873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 </a:t>
            </a:r>
            <a:r>
              <a:rPr lang="de-DE" dirty="0" err="1" smtClean="0"/>
              <a:t>removed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Figure</a:t>
            </a:r>
            <a:r>
              <a:rPr lang="de-DE" dirty="0" smtClean="0"/>
              <a:t>, </a:t>
            </a:r>
            <a:r>
              <a:rPr lang="de-DE" dirty="0" err="1" smtClean="0"/>
              <a:t>since</a:t>
            </a:r>
            <a:r>
              <a:rPr lang="de-DE" dirty="0" smtClean="0"/>
              <a:t> not </a:t>
            </a:r>
            <a:r>
              <a:rPr lang="de-DE" dirty="0" err="1" smtClean="0"/>
              <a:t>yet</a:t>
            </a:r>
            <a:r>
              <a:rPr lang="de-DE" dirty="0" smtClean="0"/>
              <a:t> </a:t>
            </a:r>
            <a:r>
              <a:rPr lang="de-DE" dirty="0" err="1" smtClean="0"/>
              <a:t>submitted</a:t>
            </a:r>
            <a:r>
              <a:rPr lang="de-DE" dirty="0" smtClean="0"/>
              <a:t>/</a:t>
            </a:r>
            <a:r>
              <a:rPr lang="de-DE" dirty="0" err="1" smtClean="0"/>
              <a:t>published</a:t>
            </a:r>
            <a:r>
              <a:rPr lang="de-DE" dirty="0" smtClean="0"/>
              <a:t>.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interested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discuss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, </a:t>
            </a:r>
            <a:r>
              <a:rPr lang="de-DE" dirty="0" err="1" smtClean="0"/>
              <a:t>please</a:t>
            </a:r>
            <a:r>
              <a:rPr lang="de-DE" dirty="0" smtClean="0"/>
              <a:t> </a:t>
            </a:r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de-DE" dirty="0" err="1" smtClean="0"/>
              <a:t>me</a:t>
            </a:r>
            <a:r>
              <a:rPr lang="de-DE" dirty="0" smtClean="0"/>
              <a:t> </a:t>
            </a:r>
            <a:r>
              <a:rPr lang="de-DE" dirty="0" err="1" smtClean="0"/>
              <a:t>directly</a:t>
            </a:r>
            <a:r>
              <a:rPr lang="de-DE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6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866689"/>
            <a:ext cx="4306816" cy="3811760"/>
          </a:xfrm>
          <a:prstGeom prst="rect">
            <a:avLst/>
          </a:prstGeom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0" y="6648408"/>
            <a:ext cx="302418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90575" indent="-314325">
              <a:spcBef>
                <a:spcPct val="20000"/>
              </a:spcBef>
              <a:buBlip>
                <a:blip r:embed="rId5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9675" indent="-276225">
              <a:spcBef>
                <a:spcPct val="20000"/>
              </a:spcBef>
              <a:buBlip>
                <a:blip r:embed="rId6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57350" indent="-276225">
              <a:spcBef>
                <a:spcPct val="20000"/>
              </a:spcBef>
              <a:buBlip>
                <a:blip r:embed="rId6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5500" indent="-276225">
              <a:spcBef>
                <a:spcPct val="20000"/>
              </a:spcBef>
              <a:buBlip>
                <a:blip r:embed="rId6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27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099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671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243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900" b="0" dirty="0" smtClean="0">
                <a:latin typeface="Comic Sans MS" panose="030F0702030302020204" pitchFamily="66" charset="0"/>
              </a:rPr>
              <a:t>Olin et al., ESD2015; Olin et al., BG 2015</a:t>
            </a:r>
            <a:endParaRPr lang="en-GB" altLang="en-US" sz="900" b="0" dirty="0"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7049" y="1196752"/>
            <a:ext cx="4416951" cy="3803618"/>
          </a:xfrm>
          <a:prstGeom prst="rect">
            <a:avLst/>
          </a:prstGeom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49160" y="148231"/>
            <a:ext cx="913416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From</a:t>
            </a:r>
            <a:r>
              <a:rPr lang="de-DE" altLang="en-US" sz="25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de-DE" altLang="en-US" sz="2500" dirty="0" err="1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ield</a:t>
            </a:r>
            <a:r>
              <a:rPr lang="de-DE" altLang="en-US" sz="2500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altLang="en-US" sz="2500" dirty="0" err="1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perspective</a:t>
            </a:r>
            <a:endParaRPr lang="en-GB" altLang="en-US" sz="2500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09327" y="5157192"/>
            <a:ext cx="36523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Coupled CN dynamics in modelled crops improve yield response to enhanced CO</a:t>
            </a:r>
            <a:r>
              <a:rPr lang="en-GB" baseline="-25000" dirty="0" smtClean="0"/>
              <a:t>2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43015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0" y="6648408"/>
            <a:ext cx="302418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90575" indent="-314325">
              <a:spcBef>
                <a:spcPct val="20000"/>
              </a:spcBef>
              <a:buBlip>
                <a:blip r:embed="rId4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9675" indent="-276225">
              <a:spcBef>
                <a:spcPct val="20000"/>
              </a:spcBef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57350" indent="-276225">
              <a:spcBef>
                <a:spcPct val="20000"/>
              </a:spcBef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5500" indent="-276225">
              <a:spcBef>
                <a:spcPct val="20000"/>
              </a:spcBef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27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099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671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243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900" b="0" dirty="0" smtClean="0">
                <a:latin typeface="Comic Sans MS" panose="030F0702030302020204" pitchFamily="66" charset="0"/>
              </a:rPr>
              <a:t>Olin et al., ESD2015; Olin et al., BG 2015</a:t>
            </a:r>
            <a:endParaRPr lang="en-GB" altLang="en-US" sz="900" b="0" dirty="0"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755" y="1196752"/>
            <a:ext cx="2528400" cy="2573334"/>
          </a:xfrm>
          <a:prstGeom prst="rect">
            <a:avLst/>
          </a:prstGeom>
        </p:spPr>
      </p:pic>
      <p:sp>
        <p:nvSpPr>
          <p:cNvPr id="7" name="AutoShape 2" descr="https://owa.kit.edu/owa/service.svc/s/GetFileAttachment?id=AAMkADM5YTJiYmE2LTM3ZTktNDgxYy04MTM4LTc3MGQyNDQ4YzFkMgBGAAAAAAAdiEcfpXNhR5ABbv8qK2kdBwCybXeRtt6%2BSLB5zKotRw3UAI9CWiGnAAAfxTLGA1qHTayNpkD7HiZOAADLl%2BPvAAABEgAQAAGJynMn1npMsu7BSms67jw%3D&amp;isImagePreview=True&amp;X-OWA-CANARY=pdtGk5ShCke-95_aCGTw8gYRpU4jf9MIOtkQtI_6NgZ2yMQyhvgWI2mQTXsr9B-toLomqma0yf8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3928" y="862921"/>
            <a:ext cx="4918090" cy="370673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07975" y="5085184"/>
            <a:ext cx="84321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N is essential for getting yields correct (now, that’s a surprise…)</a:t>
            </a:r>
          </a:p>
          <a:p>
            <a:endParaRPr lang="en-GB" dirty="0" smtClean="0"/>
          </a:p>
          <a:p>
            <a:r>
              <a:rPr lang="en-GB" dirty="0" smtClean="0"/>
              <a:t>But: needs gridded information on fertiliser amount (minimum: annual totals) – and type (mineral vs. manure)</a:t>
            </a:r>
          </a:p>
          <a:p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95558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2771" y="-4212771"/>
            <a:ext cx="718458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64799" y="5332759"/>
            <a:ext cx="606470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Even forest age is an important factor for C-fluxes </a:t>
            </a:r>
            <a:r>
              <a:rPr lang="en-GB" sz="2200" dirty="0" smtClean="0">
                <a:sym typeface="Wingdings" panose="05000000000000000000" pitchFamily="2" charset="2"/>
              </a:rPr>
              <a:t> species, rotation length, clear-cut vs. selective logging etc. ?</a:t>
            </a:r>
            <a:endParaRPr lang="en-GB" sz="2200" dirty="0" smtClean="0"/>
          </a:p>
          <a:p>
            <a:pPr marL="342900" indent="-342900">
              <a:buAutoNum type="arabicParenR"/>
            </a:pPr>
            <a:endParaRPr lang="en-GB" sz="2200" dirty="0" smtClean="0"/>
          </a:p>
          <a:p>
            <a:endParaRPr lang="en-GB" sz="22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7504" y="120417"/>
            <a:ext cx="31101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en-US" sz="2400" b="1" dirty="0" err="1" smtClean="0">
                <a:solidFill>
                  <a:schemeClr val="bg1"/>
                </a:solidFill>
              </a:rPr>
              <a:t>Forest</a:t>
            </a:r>
            <a:r>
              <a:rPr lang="de-DE" altLang="en-US" sz="2400" b="1" dirty="0">
                <a:solidFill>
                  <a:schemeClr val="bg1"/>
                </a:solidFill>
              </a:rPr>
              <a:t> </a:t>
            </a:r>
            <a:r>
              <a:rPr lang="de-DE" altLang="en-US" sz="2400" b="1" dirty="0" err="1" smtClean="0">
                <a:solidFill>
                  <a:schemeClr val="bg1"/>
                </a:solidFill>
              </a:rPr>
              <a:t>management</a:t>
            </a:r>
            <a:endParaRPr lang="de-DE" altLang="en-US" sz="24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13" y="1052736"/>
            <a:ext cx="3311754" cy="4507488"/>
          </a:xfrm>
          <a:prstGeom prst="rect">
            <a:avLst/>
          </a:prstGeom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6645415"/>
            <a:ext cx="4716016" cy="167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5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90575" indent="-314325">
              <a:spcBef>
                <a:spcPct val="20000"/>
              </a:spcBef>
              <a:buBlip>
                <a:blip r:embed="rId6"/>
              </a:buBlip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9675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57350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5500" indent="-276225">
              <a:spcBef>
                <a:spcPct val="20000"/>
              </a:spcBef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27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099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671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24300" indent="-27622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en-US" sz="900" dirty="0" smtClean="0">
                <a:latin typeface="Comic Sans MS" panose="030F0702030302020204" pitchFamily="66" charset="0"/>
              </a:rPr>
              <a:t>McGrath et al., BGS 2015; </a:t>
            </a:r>
            <a:r>
              <a:rPr lang="en-GB" altLang="en-US" sz="900" dirty="0" err="1" smtClean="0">
                <a:latin typeface="Comic Sans MS" panose="030F0702030302020204" pitchFamily="66" charset="0"/>
              </a:rPr>
              <a:t>Belassen</a:t>
            </a:r>
            <a:r>
              <a:rPr lang="en-GB" altLang="en-US" sz="900" dirty="0" smtClean="0">
                <a:latin typeface="Comic Sans MS" panose="030F0702030302020204" pitchFamily="66" charset="0"/>
              </a:rPr>
              <a:t> et al., GCB 2014</a:t>
            </a:r>
            <a:endParaRPr lang="en-GB" altLang="en-US" sz="900" b="0" dirty="0">
              <a:latin typeface="Comic Sans MS" panose="030F0702030302020204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63888" y="1225208"/>
            <a:ext cx="5364137" cy="393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72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KIT_master_ppt2003_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KIT_master_ppt2003_en</Template>
  <TotalTime>0</TotalTime>
  <Words>561</Words>
  <Application>Microsoft Office PowerPoint</Application>
  <PresentationFormat>On-screen Show (4:3)</PresentationFormat>
  <Paragraphs>95</Paragraphs>
  <Slides>11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ＭＳ Ｐゴシック</vt:lpstr>
      <vt:lpstr>Arial</vt:lpstr>
      <vt:lpstr>Blue Highway Linocut</vt:lpstr>
      <vt:lpstr>Calibri</vt:lpstr>
      <vt:lpstr>Calibri Light</vt:lpstr>
      <vt:lpstr>Comic Sans MS</vt:lpstr>
      <vt:lpstr>Times New Roman</vt:lpstr>
      <vt:lpstr>Wingdings</vt:lpstr>
      <vt:lpstr>KIT_master_ppt2003_en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Karlsruher Institut fuer Technologie (KIT)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arneth-a</dc:creator>
  <cp:lastModifiedBy>Arneth, Almut</cp:lastModifiedBy>
  <cp:revision>145</cp:revision>
  <dcterms:created xsi:type="dcterms:W3CDTF">2013-08-16T10:00:31Z</dcterms:created>
  <dcterms:modified xsi:type="dcterms:W3CDTF">2016-05-23T12:04:17Z</dcterms:modified>
</cp:coreProperties>
</file>