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4" r:id="rId6"/>
    <p:sldId id="263" r:id="rId7"/>
    <p:sldId id="274" r:id="rId8"/>
    <p:sldId id="276" r:id="rId9"/>
    <p:sldId id="275" r:id="rId10"/>
    <p:sldId id="280" r:id="rId11"/>
    <p:sldId id="277" r:id="rId12"/>
    <p:sldId id="265" r:id="rId13"/>
    <p:sldId id="257" r:id="rId14"/>
    <p:sldId id="279" r:id="rId15"/>
    <p:sldId id="271" r:id="rId16"/>
    <p:sldId id="27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BAB6-791B-5F47-BFCE-7024C3100096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AC883-F80D-A449-95B0-3A0D0539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AC883-F80D-A449-95B0-3A0D053971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3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AC883-F80D-A449-95B0-3A0D053971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8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Alaskan range  runs over &gt; 650 km length and is</a:t>
            </a:r>
            <a:r>
              <a:rPr lang="en-US" baseline="0" dirty="0" smtClean="0"/>
              <a:t> has the highest peaks beyond </a:t>
            </a:r>
            <a:r>
              <a:rPr lang="en-US" baseline="0" dirty="0" err="1" smtClean="0"/>
              <a:t>Asaia</a:t>
            </a:r>
            <a:r>
              <a:rPr lang="en-US" baseline="0" dirty="0" smtClean="0"/>
              <a:t> and the </a:t>
            </a:r>
            <a:r>
              <a:rPr lang="en-US" baseline="0" dirty="0" err="1" smtClean="0"/>
              <a:t>Himalays</a:t>
            </a:r>
            <a:r>
              <a:rPr lang="en-US" baseline="0" dirty="0" smtClean="0"/>
              <a:t> (including the Wrangell St Elias and Denali). Due to the high elevation air temps are much lower then nearby. This is occurrence of mountain permafrost.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AC883-F80D-A449-95B0-3A0D053971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9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1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7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4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8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0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5947F-D1C6-4940-A601-FC3CEB854901}" type="datetimeFigureOut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08237-83EA-5E40-A0FB-411C4174E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Frost Number Model-GEO</a:t>
            </a:r>
            <a:br>
              <a:rPr lang="en-US" dirty="0" smtClean="0"/>
            </a:br>
            <a:r>
              <a:rPr lang="en-US" dirty="0" smtClean="0"/>
              <a:t>Mapping Permafrost Occurrence</a:t>
            </a:r>
            <a:br>
              <a:rPr lang="en-US" dirty="0" smtClean="0"/>
            </a:br>
            <a:r>
              <a:rPr lang="en-US" dirty="0" smtClean="0"/>
              <a:t>using the CRU-NCEP reanalysis data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7635"/>
            <a:ext cx="6400800" cy="1752600"/>
          </a:xfrm>
        </p:spPr>
        <p:txBody>
          <a:bodyPr/>
          <a:lstStyle/>
          <a:p>
            <a:r>
              <a:rPr lang="en-US" dirty="0" smtClean="0"/>
              <a:t>Lecture 3</a:t>
            </a:r>
          </a:p>
          <a:p>
            <a:r>
              <a:rPr lang="en-US" dirty="0" smtClean="0"/>
              <a:t>Permafrost Modeling Short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</p:spPr>
        <p:txBody>
          <a:bodyPr/>
          <a:lstStyle/>
          <a:p>
            <a:r>
              <a:rPr lang="en-US" dirty="0" err="1" smtClean="0"/>
              <a:t>CRU_Aktemp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6" name="Picture 5" descr="CRUmonthlytemp_sp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7" y="1146705"/>
            <a:ext cx="7116031" cy="46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Config</a:t>
            </a:r>
            <a:r>
              <a:rPr lang="en-US" dirty="0" smtClean="0"/>
              <a:t> File with CRU-</a:t>
            </a:r>
            <a:r>
              <a:rPr lang="en-US" dirty="0" err="1" smtClean="0"/>
              <a:t>AKtemp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76" y="1615418"/>
            <a:ext cx="8551424" cy="4966153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r>
              <a:rPr lang="en-US" dirty="0"/>
              <a:t>#===============================================================================</a:t>
            </a:r>
          </a:p>
          <a:p>
            <a:r>
              <a:rPr lang="en-US" dirty="0"/>
              <a:t># </a:t>
            </a:r>
            <a:r>
              <a:rPr lang="en-US" dirty="0" err="1"/>
              <a:t>Config</a:t>
            </a:r>
            <a:r>
              <a:rPr lang="en-US" dirty="0"/>
              <a:t> File for: </a:t>
            </a:r>
            <a:r>
              <a:rPr lang="en-US" dirty="0" err="1"/>
              <a:t>cruAKtemp_method</a:t>
            </a:r>
            <a:endParaRPr lang="en-US" dirty="0"/>
          </a:p>
          <a:p>
            <a:r>
              <a:rPr lang="en-US" dirty="0"/>
              <a:t>#===============================================================================</a:t>
            </a:r>
          </a:p>
          <a:p>
            <a:r>
              <a:rPr lang="en-US" dirty="0"/>
              <a:t># Input</a:t>
            </a:r>
          </a:p>
          <a:p>
            <a:r>
              <a:rPr lang="en-US" dirty="0"/>
              <a:t>filename            | {filename}             | string   | name of this file</a:t>
            </a:r>
          </a:p>
          <a:p>
            <a:r>
              <a:rPr lang="en-US" dirty="0" err="1"/>
              <a:t>run_description</a:t>
            </a:r>
            <a:r>
              <a:rPr lang="en-US" dirty="0"/>
              <a:t>     | {</a:t>
            </a:r>
            <a:r>
              <a:rPr lang="en-US" dirty="0" err="1"/>
              <a:t>run_description</a:t>
            </a:r>
            <a:r>
              <a:rPr lang="en-US" dirty="0"/>
              <a:t>}      | string   | description of this configuration</a:t>
            </a:r>
          </a:p>
          <a:p>
            <a:r>
              <a:rPr lang="en-US" dirty="0" err="1"/>
              <a:t>run_region</a:t>
            </a:r>
            <a:r>
              <a:rPr lang="en-US" dirty="0"/>
              <a:t>          | {</a:t>
            </a:r>
            <a:r>
              <a:rPr lang="en-US" dirty="0" err="1"/>
              <a:t>run_region</a:t>
            </a:r>
            <a:r>
              <a:rPr lang="en-US" dirty="0"/>
              <a:t>}           | string   | general location of this domain</a:t>
            </a:r>
          </a:p>
          <a:p>
            <a:r>
              <a:rPr lang="en-US" dirty="0" err="1"/>
              <a:t>run_resolution</a:t>
            </a:r>
            <a:r>
              <a:rPr lang="en-US" dirty="0"/>
              <a:t>      | {</a:t>
            </a:r>
            <a:r>
              <a:rPr lang="en-US" dirty="0" err="1"/>
              <a:t>run_resolution</a:t>
            </a:r>
            <a:r>
              <a:rPr lang="en-US" dirty="0"/>
              <a:t>}       | string   | </a:t>
            </a:r>
            <a:r>
              <a:rPr lang="en-US" dirty="0" err="1"/>
              <a:t>highres</a:t>
            </a:r>
            <a:r>
              <a:rPr lang="en-US" dirty="0"/>
              <a:t> or </a:t>
            </a:r>
            <a:r>
              <a:rPr lang="en-US" dirty="0" err="1"/>
              <a:t>lowres</a:t>
            </a:r>
            <a:endParaRPr lang="en-US" dirty="0"/>
          </a:p>
          <a:p>
            <a:r>
              <a:rPr lang="en-US" dirty="0"/>
              <a:t># Dates are converted to </a:t>
            </a:r>
            <a:r>
              <a:rPr lang="en-US" dirty="0" err="1"/>
              <a:t>datetime.date</a:t>
            </a:r>
            <a:r>
              <a:rPr lang="en-US" dirty="0"/>
              <a:t> objects</a:t>
            </a:r>
          </a:p>
          <a:p>
            <a:r>
              <a:rPr lang="en-US" dirty="0" err="1"/>
              <a:t>reference_date</a:t>
            </a:r>
            <a:r>
              <a:rPr lang="en-US" dirty="0"/>
              <a:t>      | {</a:t>
            </a:r>
            <a:r>
              <a:rPr lang="en-US" dirty="0" err="1"/>
              <a:t>reference_date</a:t>
            </a:r>
            <a:r>
              <a:rPr lang="en-US" dirty="0"/>
              <a:t>}       | string   | model time is relative to this date</a:t>
            </a:r>
          </a:p>
          <a:p>
            <a:r>
              <a:rPr lang="en-US" dirty="0" err="1"/>
              <a:t>model_start_date</a:t>
            </a:r>
            <a:r>
              <a:rPr lang="en-US" dirty="0"/>
              <a:t>    | {</a:t>
            </a:r>
            <a:r>
              <a:rPr lang="en-US" dirty="0" err="1"/>
              <a:t>model_start_date</a:t>
            </a:r>
            <a:r>
              <a:rPr lang="en-US" dirty="0"/>
              <a:t>}     | string   | first day with valid model data</a:t>
            </a:r>
          </a:p>
          <a:p>
            <a:r>
              <a:rPr lang="en-US" dirty="0" err="1"/>
              <a:t>model_end_date</a:t>
            </a:r>
            <a:r>
              <a:rPr lang="en-US" dirty="0"/>
              <a:t>      | {</a:t>
            </a:r>
            <a:r>
              <a:rPr lang="en-US" dirty="0" err="1"/>
              <a:t>model_start_date</a:t>
            </a:r>
            <a:r>
              <a:rPr lang="en-US" dirty="0"/>
              <a:t>}     | string   | last day with valid model data</a:t>
            </a:r>
          </a:p>
          <a:p>
            <a:r>
              <a:rPr lang="en-US" dirty="0"/>
              <a:t># Grid variables are processed separately after all </a:t>
            </a:r>
            <a:r>
              <a:rPr lang="en-US" dirty="0" err="1"/>
              <a:t>config</a:t>
            </a:r>
            <a:r>
              <a:rPr lang="en-US" dirty="0"/>
              <a:t> variables have been read in</a:t>
            </a:r>
          </a:p>
          <a:p>
            <a:r>
              <a:rPr lang="en-US" dirty="0"/>
              <a:t># need to create </a:t>
            </a:r>
            <a:r>
              <a:rPr lang="en-US" dirty="0" err="1"/>
              <a:t>np.float</a:t>
            </a:r>
            <a:r>
              <a:rPr lang="en-US" dirty="0"/>
              <a:t> array of grids</a:t>
            </a:r>
          </a:p>
          <a:p>
            <a:r>
              <a:rPr lang="en-US" dirty="0" err="1"/>
              <a:t>grid_name</a:t>
            </a:r>
            <a:r>
              <a:rPr lang="en-US" dirty="0"/>
              <a:t>           | {</a:t>
            </a:r>
            <a:r>
              <a:rPr lang="en-US" dirty="0" err="1"/>
              <a:t>grid_name</a:t>
            </a:r>
            <a:r>
              <a:rPr lang="en-US" dirty="0"/>
              <a:t>}            | string   | name of the model grid</a:t>
            </a:r>
          </a:p>
          <a:p>
            <a:r>
              <a:rPr lang="en-US" dirty="0" err="1"/>
              <a:t>grid_type</a:t>
            </a:r>
            <a:r>
              <a:rPr lang="en-US" dirty="0"/>
              <a:t>           | {</a:t>
            </a:r>
            <a:r>
              <a:rPr lang="en-US" dirty="0" err="1"/>
              <a:t>grid_type</a:t>
            </a:r>
            <a:r>
              <a:rPr lang="en-US" dirty="0"/>
              <a:t>}            | string   | form of the model grid</a:t>
            </a:r>
          </a:p>
          <a:p>
            <a:r>
              <a:rPr lang="en-US" dirty="0" err="1"/>
              <a:t>grid_columns</a:t>
            </a:r>
            <a:r>
              <a:rPr lang="en-US" dirty="0"/>
              <a:t>        | {</a:t>
            </a:r>
            <a:r>
              <a:rPr lang="en-US" dirty="0" err="1"/>
              <a:t>grid_columns</a:t>
            </a:r>
            <a:r>
              <a:rPr lang="en-US" dirty="0"/>
              <a:t>}         | </a:t>
            </a:r>
            <a:r>
              <a:rPr lang="en-US" dirty="0" err="1"/>
              <a:t>int</a:t>
            </a:r>
            <a:r>
              <a:rPr lang="en-US" dirty="0"/>
              <a:t>      | number of columns in model grid</a:t>
            </a:r>
          </a:p>
          <a:p>
            <a:r>
              <a:rPr lang="en-US" dirty="0" err="1"/>
              <a:t>grid_rows</a:t>
            </a:r>
            <a:r>
              <a:rPr lang="en-US" dirty="0"/>
              <a:t>           | {</a:t>
            </a:r>
            <a:r>
              <a:rPr lang="en-US" dirty="0" err="1"/>
              <a:t>grid_rows</a:t>
            </a:r>
            <a:r>
              <a:rPr lang="en-US" dirty="0"/>
              <a:t>}            | </a:t>
            </a:r>
            <a:r>
              <a:rPr lang="en-US" dirty="0" err="1"/>
              <a:t>int</a:t>
            </a:r>
            <a:r>
              <a:rPr lang="en-US" dirty="0"/>
              <a:t>      | number of columns in model grid</a:t>
            </a:r>
          </a:p>
          <a:p>
            <a:r>
              <a:rPr lang="en-US" dirty="0"/>
              <a:t>#  with temperature as </a:t>
            </a:r>
            <a:r>
              <a:rPr lang="en-US" dirty="0" err="1"/>
              <a:t>np.zeros</a:t>
            </a:r>
            <a:r>
              <a:rPr lang="en-US" dirty="0"/>
              <a:t>((</a:t>
            </a:r>
            <a:r>
              <a:rPr lang="en-US" dirty="0" err="1"/>
              <a:t>grid_columns</a:t>
            </a:r>
            <a:r>
              <a:rPr lang="en-US" dirty="0"/>
              <a:t>, </a:t>
            </a:r>
            <a:r>
              <a:rPr lang="en-US" dirty="0" err="1"/>
              <a:t>grid_rows</a:t>
            </a:r>
            <a:r>
              <a:rPr lang="en-US" dirty="0"/>
              <a:t>), </a:t>
            </a:r>
            <a:r>
              <a:rPr lang="en-US" dirty="0" err="1"/>
              <a:t>dtype</a:t>
            </a:r>
            <a:r>
              <a:rPr lang="en-US" dirty="0"/>
              <a:t>=</a:t>
            </a:r>
            <a:r>
              <a:rPr lang="en-US" dirty="0" err="1"/>
              <a:t>np.float</a:t>
            </a:r>
            <a:r>
              <a:rPr lang="en-US" dirty="0"/>
              <a:t>)</a:t>
            </a:r>
          </a:p>
          <a:p>
            <a:r>
              <a:rPr lang="en-US" dirty="0" err="1"/>
              <a:t>i_ul</a:t>
            </a:r>
            <a:r>
              <a:rPr lang="en-US" dirty="0"/>
              <a:t>                | {</a:t>
            </a:r>
            <a:r>
              <a:rPr lang="en-US" dirty="0" err="1"/>
              <a:t>i_ul</a:t>
            </a:r>
            <a:r>
              <a:rPr lang="en-US" dirty="0"/>
              <a:t>}                 | </a:t>
            </a:r>
            <a:r>
              <a:rPr lang="en-US" dirty="0" err="1"/>
              <a:t>int</a:t>
            </a:r>
            <a:r>
              <a:rPr lang="en-US" dirty="0"/>
              <a:t>      | </a:t>
            </a:r>
            <a:r>
              <a:rPr lang="en-US" dirty="0" err="1"/>
              <a:t>i-coord</a:t>
            </a:r>
            <a:r>
              <a:rPr lang="en-US" dirty="0"/>
              <a:t> of upper left corner model domain</a:t>
            </a:r>
          </a:p>
          <a:p>
            <a:r>
              <a:rPr lang="en-US" dirty="0" err="1"/>
              <a:t>j_ul</a:t>
            </a:r>
            <a:r>
              <a:rPr lang="en-US" dirty="0"/>
              <a:t>                | {</a:t>
            </a:r>
            <a:r>
              <a:rPr lang="en-US" dirty="0" err="1"/>
              <a:t>i_ul</a:t>
            </a:r>
            <a:r>
              <a:rPr lang="en-US" dirty="0"/>
              <a:t>}                 | </a:t>
            </a:r>
            <a:r>
              <a:rPr lang="en-US" dirty="0" err="1"/>
              <a:t>int</a:t>
            </a:r>
            <a:r>
              <a:rPr lang="en-US" dirty="0"/>
              <a:t>      | j-</a:t>
            </a:r>
            <a:r>
              <a:rPr lang="en-US" dirty="0" err="1"/>
              <a:t>coord</a:t>
            </a:r>
            <a:r>
              <a:rPr lang="en-US" dirty="0"/>
              <a:t> of upper left corner model domain</a:t>
            </a:r>
          </a:p>
          <a:p>
            <a:r>
              <a:rPr lang="en-US" dirty="0"/>
              <a:t># </a:t>
            </a:r>
            <a:r>
              <a:rPr lang="en-US" dirty="0" err="1"/>
              <a:t>timestep</a:t>
            </a:r>
            <a:r>
              <a:rPr lang="en-US" dirty="0"/>
              <a:t> is converted to </a:t>
            </a:r>
            <a:r>
              <a:rPr lang="en-US" dirty="0" err="1"/>
              <a:t>datetime.timedelta</a:t>
            </a:r>
            <a:r>
              <a:rPr lang="en-US" dirty="0"/>
              <a:t>(days=</a:t>
            </a:r>
            <a:r>
              <a:rPr lang="en-US" dirty="0" err="1"/>
              <a:t>timestep</a:t>
            </a:r>
            <a:r>
              <a:rPr lang="en-US" dirty="0"/>
              <a:t>)</a:t>
            </a:r>
          </a:p>
          <a:p>
            <a:r>
              <a:rPr lang="en-US" dirty="0" err="1"/>
              <a:t>timestep</a:t>
            </a:r>
            <a:r>
              <a:rPr lang="en-US" dirty="0"/>
              <a:t>            | {</a:t>
            </a:r>
            <a:r>
              <a:rPr lang="en-US" dirty="0" err="1"/>
              <a:t>timestep</a:t>
            </a:r>
            <a:r>
              <a:rPr lang="en-US" dirty="0"/>
              <a:t>}             | </a:t>
            </a:r>
            <a:r>
              <a:rPr lang="en-US" dirty="0" err="1"/>
              <a:t>int</a:t>
            </a:r>
            <a:r>
              <a:rPr lang="en-US" dirty="0"/>
              <a:t>      | model </a:t>
            </a:r>
            <a:r>
              <a:rPr lang="en-US" dirty="0" err="1"/>
              <a:t>timestep</a:t>
            </a:r>
            <a:r>
              <a:rPr lang="en-US" dirty="0"/>
              <a:t> [days]</a:t>
            </a:r>
          </a:p>
          <a:p>
            <a:r>
              <a:rPr lang="en-US" dirty="0"/>
              <a:t># Output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8851" y="3839397"/>
            <a:ext cx="3347467" cy="17543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Note, input is specified in ‘grid rows’ and ‘grid columns’, for now we have no proper geo-referencing and remapping tools in CSDMS, so we just use the original projection and its grid.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34136" y="4439918"/>
            <a:ext cx="600575" cy="88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6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Permafrost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Permafrost is theoretically possible: 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hen the mean annual temperature is &lt; 0°C</a:t>
            </a:r>
          </a:p>
          <a:p>
            <a:endParaRPr lang="en-US" dirty="0"/>
          </a:p>
          <a:p>
            <a:r>
              <a:rPr lang="en-US" dirty="0" smtClean="0"/>
              <a:t>When the freezing and thawing indices are equal; thus when F 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39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1800" dirty="0" smtClean="0"/>
              <a:t>Nelson, F.E., </a:t>
            </a:r>
            <a:r>
              <a:rPr lang="en-US" sz="1800" dirty="0" err="1" smtClean="0"/>
              <a:t>Outcalt</a:t>
            </a:r>
            <a:r>
              <a:rPr lang="en-US" sz="1800" dirty="0" smtClean="0"/>
              <a:t>, S.I., 1987. A computational method for prediction and prediction and regionalization of permafrost. </a:t>
            </a:r>
            <a:r>
              <a:rPr lang="en-US" sz="1800" dirty="0" err="1" smtClean="0"/>
              <a:t>Arct</a:t>
            </a:r>
            <a:r>
              <a:rPr lang="en-US" sz="1800" dirty="0" smtClean="0"/>
              <a:t>. Alp. Res. 19, 279–288.</a:t>
            </a:r>
          </a:p>
          <a:p>
            <a:endParaRPr lang="en-US" sz="1800" dirty="0"/>
          </a:p>
          <a:p>
            <a:r>
              <a:rPr lang="en-US" sz="1800" dirty="0" smtClean="0"/>
              <a:t>Harris, I., Jones, P, Osborne, T</a:t>
            </a:r>
            <a:r>
              <a:rPr lang="en-US" sz="1800" dirty="0"/>
              <a:t>, Lister, D., 2014. Updated high-resolution grids of monthly </a:t>
            </a:r>
            <a:r>
              <a:rPr lang="en-US" sz="1800" dirty="0" err="1"/>
              <a:t>climaticobservations</a:t>
            </a:r>
            <a:r>
              <a:rPr lang="en-US" sz="1800" dirty="0"/>
              <a:t> – the CRU TS3.10 </a:t>
            </a:r>
            <a:r>
              <a:rPr lang="en-US" sz="1800" dirty="0" smtClean="0"/>
              <a:t>Dataset. </a:t>
            </a:r>
            <a:r>
              <a:rPr lang="en-US" sz="1800" dirty="0"/>
              <a:t>J. </a:t>
            </a:r>
            <a:r>
              <a:rPr lang="en-US" sz="1800" dirty="0" err="1"/>
              <a:t>Climatol</a:t>
            </a:r>
            <a:r>
              <a:rPr lang="en-US" sz="1800" dirty="0"/>
              <a:t>. 34: 623–</a:t>
            </a:r>
            <a:r>
              <a:rPr lang="en-US" sz="1800" dirty="0" smtClean="0"/>
              <a:t>642.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/>
              <a:t>Chadburn</a:t>
            </a:r>
            <a:r>
              <a:rPr lang="en-US" sz="1800" dirty="0"/>
              <a:t>, S.E., Burke, E.J., Cox, P.M., </a:t>
            </a:r>
            <a:r>
              <a:rPr lang="en-US" sz="1800" dirty="0" err="1"/>
              <a:t>Friedlingstein</a:t>
            </a:r>
            <a:r>
              <a:rPr lang="en-US" sz="1800" dirty="0"/>
              <a:t>, P., </a:t>
            </a:r>
            <a:r>
              <a:rPr lang="en-US" sz="1800" dirty="0" err="1"/>
              <a:t>Hugelius</a:t>
            </a:r>
            <a:r>
              <a:rPr lang="en-US" sz="1800" dirty="0"/>
              <a:t>, G., </a:t>
            </a:r>
            <a:r>
              <a:rPr lang="en-US" sz="1800" dirty="0" err="1"/>
              <a:t>Westerman</a:t>
            </a:r>
            <a:r>
              <a:rPr lang="en-US" sz="1800" dirty="0"/>
              <a:t>, S., 2017. An observation-based constraint on permafrost loss as a function of global warming</a:t>
            </a:r>
            <a:r>
              <a:rPr lang="en-US" sz="1800" dirty="0" smtClean="0"/>
              <a:t>. Nature </a:t>
            </a:r>
            <a:r>
              <a:rPr lang="en-US" sz="1800" dirty="0"/>
              <a:t>Climate Change, 10 APRIL 2017 | DOI: 10.1038/</a:t>
            </a:r>
            <a:r>
              <a:rPr lang="en-US" sz="1800" dirty="0" smtClean="0"/>
              <a:t>NCLIMATE3262</a:t>
            </a:r>
          </a:p>
          <a:p>
            <a:endParaRPr lang="en-US" sz="1800" dirty="0"/>
          </a:p>
          <a:p>
            <a:r>
              <a:rPr lang="en-US" sz="1800" dirty="0" smtClean="0"/>
              <a:t>Daly, C., et al., 2008. Physiographic sensitive mapping of climatological temperature and precipitation across the conterminous US. Int. J. </a:t>
            </a:r>
            <a:r>
              <a:rPr lang="en-US" sz="1800" dirty="0" err="1" smtClean="0"/>
              <a:t>Climatol</a:t>
            </a:r>
            <a:r>
              <a:rPr lang="en-US" sz="1800" dirty="0"/>
              <a:t>. DOI: 10.1002/joc.1688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Model Code and Data Component</a:t>
            </a:r>
            <a:endParaRPr lang="en-US" sz="1800" dirty="0"/>
          </a:p>
          <a:p>
            <a:r>
              <a:rPr lang="en-US" sz="1800" dirty="0"/>
              <a:t>https://</a:t>
            </a:r>
            <a:r>
              <a:rPr lang="en-US" sz="1800" dirty="0" err="1"/>
              <a:t>github.com</a:t>
            </a:r>
            <a:r>
              <a:rPr lang="en-US" sz="1800" dirty="0"/>
              <a:t>/</a:t>
            </a:r>
            <a:r>
              <a:rPr lang="en-US" sz="1800" dirty="0" err="1"/>
              <a:t>permamodel</a:t>
            </a:r>
            <a:r>
              <a:rPr lang="en-US" sz="1800" dirty="0"/>
              <a:t>/</a:t>
            </a:r>
            <a:r>
              <a:rPr lang="en-US" sz="1800" dirty="0" err="1"/>
              <a:t>cruAKtemp</a:t>
            </a:r>
            <a:endParaRPr lang="en-US" sz="1800" dirty="0"/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with Lab Exercises</a:t>
            </a:r>
            <a:endParaRPr lang="en-US" dirty="0"/>
          </a:p>
        </p:txBody>
      </p:sp>
      <p:pic>
        <p:nvPicPr>
          <p:cNvPr id="5" name="Picture 4" descr="stop-answ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7" y="1535224"/>
            <a:ext cx="5682453" cy="4785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1623" y="1834400"/>
            <a:ext cx="36018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next few slides contain notes &amp; answers with the lab questions. </a:t>
            </a:r>
          </a:p>
          <a:p>
            <a:endParaRPr lang="en-US" sz="3200" dirty="0" smtClean="0"/>
          </a:p>
          <a:p>
            <a:r>
              <a:rPr lang="en-US" sz="3200" dirty="0" smtClean="0"/>
              <a:t>Do the lab first, then check back here. </a:t>
            </a:r>
          </a:p>
        </p:txBody>
      </p:sp>
    </p:spTree>
    <p:extLst>
      <p:ext uri="{BB962C8B-B14F-4D97-AF65-F5344CB8AC3E}">
        <p14:creationId xmlns:p14="http://schemas.microsoft.com/office/powerpoint/2010/main" val="349751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with Lab </a:t>
            </a:r>
            <a:r>
              <a:rPr lang="en-US" dirty="0" smtClean="0"/>
              <a:t>3 </a:t>
            </a:r>
            <a:r>
              <a:rPr lang="en-US" dirty="0"/>
              <a:t>Exercises</a:t>
            </a:r>
          </a:p>
        </p:txBody>
      </p:sp>
      <p:pic>
        <p:nvPicPr>
          <p:cNvPr id="4" name="Picture 3" descr="Screen Shot 2017-05-16 at 12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9" y="1624360"/>
            <a:ext cx="5168639" cy="4696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1200" y="1656623"/>
            <a:ext cx="351917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Typically, the major reanalysis datasets have as few as 6 to 12 stations for Alaska (depending on the record length).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209" y="6321150"/>
            <a:ext cx="69305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For example, the number </a:t>
            </a:r>
            <a:r>
              <a:rPr lang="en-US" sz="1400" i="1" dirty="0"/>
              <a:t>of AK stations in the GCOS, </a:t>
            </a:r>
            <a:endParaRPr lang="en-US" sz="1400" i="1" dirty="0" smtClean="0"/>
          </a:p>
          <a:p>
            <a:r>
              <a:rPr lang="en-US" sz="1400" i="1" dirty="0" smtClean="0"/>
              <a:t>Global </a:t>
            </a:r>
            <a:r>
              <a:rPr lang="en-US" sz="1400" i="1" dirty="0"/>
              <a:t>climate observing network.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9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with Lab 3 Exercises</a:t>
            </a:r>
            <a:endParaRPr lang="en-US" dirty="0"/>
          </a:p>
        </p:txBody>
      </p:sp>
      <p:pic>
        <p:nvPicPr>
          <p:cNvPr id="4" name="Picture 3" descr="frostnumber__air in frostnumber_197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1298046"/>
            <a:ext cx="7182152" cy="471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5806" y="6097853"/>
            <a:ext cx="759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1971 was a relatively cold year, and thus the Frost number predictions indicate possible permafrost in almost the entire state of Alaska.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1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7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Notes with Lab 3 Exercises</a:t>
            </a:r>
            <a:endParaRPr lang="en-US" dirty="0"/>
          </a:p>
        </p:txBody>
      </p:sp>
      <p:pic>
        <p:nvPicPr>
          <p:cNvPr id="5" name="Picture 4" descr="frostnumber__air in frostnumber_19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1470289"/>
            <a:ext cx="7916333" cy="519509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181600" y="3776133"/>
            <a:ext cx="414867" cy="389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96467" y="3523734"/>
            <a:ext cx="142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Alaska 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3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find permafrost?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35% of the terrestrial surface experiences mean annual temperature &lt; 0 °C</a:t>
            </a:r>
          </a:p>
          <a:p>
            <a:endParaRPr lang="en-US" dirty="0"/>
          </a:p>
          <a:p>
            <a:r>
              <a:rPr lang="en-US" dirty="0" smtClean="0"/>
              <a:t>Permafrost = ground that remains at or below 0 °C for two or more consecutive years. </a:t>
            </a:r>
          </a:p>
          <a:p>
            <a:endParaRPr lang="en-US" dirty="0"/>
          </a:p>
          <a:p>
            <a:r>
              <a:rPr lang="en-US" dirty="0" smtClean="0"/>
              <a:t>15 million km2 of the land surface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Chadburn</a:t>
            </a:r>
            <a:r>
              <a:rPr lang="en-US" dirty="0" smtClean="0"/>
              <a:t> et al.,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5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/>
          <a:lstStyle/>
          <a:p>
            <a:r>
              <a:rPr lang="en-US" dirty="0" smtClean="0"/>
              <a:t>Where does Permafrost Occur?</a:t>
            </a:r>
            <a:endParaRPr lang="en-US" dirty="0"/>
          </a:p>
        </p:txBody>
      </p:sp>
      <p:pic>
        <p:nvPicPr>
          <p:cNvPr id="4" name="Picture 3" descr="Circum-Arctic_Map_of_Permafrost_and_Ground_Ice_Condi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19" y="1146808"/>
            <a:ext cx="5077558" cy="56945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570324" y="3729752"/>
            <a:ext cx="2021316" cy="143106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40805" y="5026665"/>
            <a:ext cx="2003430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High-Arctic permafrost is ‘continuous’ and deep. E.g. North Slope of Alaska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076695" y="3872858"/>
            <a:ext cx="3864111" cy="161925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3055" y="2928476"/>
            <a:ext cx="2233078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mountainous areas permafrost occurs at high elevation and in isolated patches. e.g. RMNP (</a:t>
            </a:r>
            <a:r>
              <a:rPr lang="en-US" dirty="0" err="1" smtClean="0"/>
              <a:t>Janke</a:t>
            </a:r>
            <a:r>
              <a:rPr lang="en-US" dirty="0" smtClean="0"/>
              <a:t> et al.)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45214" y="1356907"/>
            <a:ext cx="33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24 % of the Northern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‘Air’ Frost Number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946931"/>
              </p:ext>
            </p:extLst>
          </p:nvPr>
        </p:nvGraphicFramePr>
        <p:xfrm>
          <a:off x="875868" y="1973605"/>
          <a:ext cx="4543239" cy="137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4" imgW="1346200" imgH="406400" progId="Equation.3">
                  <p:embed/>
                </p:oleObj>
              </mc:Choice>
              <mc:Fallback>
                <p:oleObj name="Equation" r:id="rId4" imgW="1346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868" y="1973605"/>
                        <a:ext cx="4543239" cy="1371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373" y="4194851"/>
            <a:ext cx="7172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		= Frost Number (-)</a:t>
            </a:r>
          </a:p>
          <a:p>
            <a:endParaRPr lang="en-US" sz="2400" dirty="0" smtClean="0"/>
          </a:p>
          <a:p>
            <a:r>
              <a:rPr lang="en-US" sz="2400" dirty="0" smtClean="0"/>
              <a:t>DDF	= freezing day index (°C days)</a:t>
            </a:r>
          </a:p>
          <a:p>
            <a:r>
              <a:rPr lang="en-US" sz="2400" dirty="0" smtClean="0"/>
              <a:t>DDT	= thawing day index (°C days)</a:t>
            </a:r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6765" y="6227812"/>
            <a:ext cx="81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(From: Nelson and </a:t>
            </a:r>
            <a:r>
              <a:rPr lang="en-US" dirty="0" err="1" smtClean="0">
                <a:solidFill>
                  <a:schemeClr val="accent1"/>
                </a:solidFill>
              </a:rPr>
              <a:t>Outcalt</a:t>
            </a:r>
            <a:r>
              <a:rPr lang="en-US" dirty="0" smtClean="0">
                <a:solidFill>
                  <a:schemeClr val="accent1"/>
                </a:solidFill>
              </a:rPr>
              <a:t>, 1987, AAAR.)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7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6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Cosine Approximation of Annual Temperature Distribution</a:t>
            </a:r>
            <a:endParaRPr lang="en-US" dirty="0"/>
          </a:p>
        </p:txBody>
      </p:sp>
      <p:pic>
        <p:nvPicPr>
          <p:cNvPr id="4" name="Picture 3" descr="Screen Shot 2017-04-11 at 12.13.51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16" y="1842515"/>
            <a:ext cx="4565988" cy="454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599012" y="3737250"/>
            <a:ext cx="182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94590" y="6381576"/>
            <a:ext cx="1744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 in days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186404" y="6433302"/>
            <a:ext cx="814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(From: Nelson and </a:t>
            </a:r>
            <a:r>
              <a:rPr lang="en-US" dirty="0" err="1" smtClean="0">
                <a:solidFill>
                  <a:schemeClr val="accent1"/>
                </a:solidFill>
              </a:rPr>
              <a:t>Outcalt</a:t>
            </a:r>
            <a:r>
              <a:rPr lang="en-US" dirty="0" smtClean="0">
                <a:solidFill>
                  <a:schemeClr val="accent1"/>
                </a:solidFill>
              </a:rPr>
              <a:t>, 1987, AAAR)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1167" y="3450167"/>
            <a:ext cx="2501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A= amplitude in </a:t>
            </a:r>
            <a:r>
              <a:rPr lang="en-US" sz="2400" dirty="0"/>
              <a:t>°</a:t>
            </a:r>
            <a:r>
              <a:rPr lang="en-US" sz="2400" dirty="0" smtClean="0"/>
              <a:t>C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72571" y="5786971"/>
            <a:ext cx="3481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300071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DDT and DDF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42828"/>
              </p:ext>
            </p:extLst>
          </p:nvPr>
        </p:nvGraphicFramePr>
        <p:xfrm>
          <a:off x="457200" y="1622425"/>
          <a:ext cx="420370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3" imgW="1993900" imgH="2298700" progId="Equation.3">
                  <p:embed/>
                </p:oleObj>
              </mc:Choice>
              <mc:Fallback>
                <p:oleObj name="Equation" r:id="rId3" imgW="1993900" imgH="229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622425"/>
                        <a:ext cx="4203700" cy="484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25394"/>
              </p:ext>
            </p:extLst>
          </p:nvPr>
        </p:nvGraphicFramePr>
        <p:xfrm>
          <a:off x="5072927" y="1622425"/>
          <a:ext cx="3881477" cy="355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14"/>
                <a:gridCol w="1586214"/>
                <a:gridCol w="7090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</a:t>
                      </a:r>
                      <a:r>
                        <a:rPr lang="en-US" sz="1400" baseline="0" dirty="0" smtClean="0"/>
                        <a:t> annual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°C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Yearly temperature amplitude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Frost angle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summer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winter 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°C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 of summer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Length of winter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days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6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U-AKpre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3" y="2101345"/>
            <a:ext cx="6504818" cy="3940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Data for Frost Number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Original data source was CRU-TS3 monthly climate data at 771 * 771 m resolution. </a:t>
            </a:r>
          </a:p>
          <a:p>
            <a:r>
              <a:rPr lang="en-US" sz="2400" dirty="0" smtClean="0"/>
              <a:t>It covers 1900-2009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064" y="6041434"/>
            <a:ext cx="8838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http://</a:t>
            </a:r>
            <a:r>
              <a:rPr lang="en-US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ckan.snap.uaf.edu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/dataset/historical-monthly-and-derived-temperature-products-771m-cru-ts</a:t>
            </a:r>
          </a:p>
          <a:p>
            <a:endParaRPr lang="en-US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Reanalysis Dataset?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1605574"/>
            <a:ext cx="8830733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comprehensive record of how </a:t>
            </a:r>
            <a:r>
              <a:rPr lang="en-US" dirty="0" smtClean="0"/>
              <a:t>climate is changing </a:t>
            </a:r>
            <a:r>
              <a:rPr lang="en-US" dirty="0"/>
              <a:t>over </a:t>
            </a:r>
            <a:r>
              <a:rPr lang="en-US" dirty="0" smtClean="0"/>
              <a:t>time, compiled from WMO and NOAA-NCDC station data.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 combination of observations </a:t>
            </a:r>
            <a:r>
              <a:rPr lang="en-US" dirty="0"/>
              <a:t>and </a:t>
            </a:r>
            <a:r>
              <a:rPr lang="en-US" dirty="0" smtClean="0"/>
              <a:t>empirical/numerical models to </a:t>
            </a:r>
            <a:r>
              <a:rPr lang="en-US" dirty="0"/>
              <a:t>generate a </a:t>
            </a:r>
            <a:r>
              <a:rPr lang="en-US" dirty="0" smtClean="0"/>
              <a:t>‘synthesized estimate’ </a:t>
            </a:r>
            <a:r>
              <a:rPr lang="en-US" dirty="0"/>
              <a:t>of the state of the </a:t>
            </a:r>
            <a:r>
              <a:rPr lang="en-US" dirty="0" smtClean="0"/>
              <a:t>system, with global coverage. </a:t>
            </a:r>
          </a:p>
          <a:p>
            <a:endParaRPr lang="en-US" dirty="0" smtClean="0"/>
          </a:p>
          <a:p>
            <a:r>
              <a:rPr lang="en-US" dirty="0" smtClean="0"/>
              <a:t>The original CRU-TS uses WMO meteorological stations, number of stations varies depending on timespan, e.g. ~2000 stations between 2002-2009.</a:t>
            </a:r>
          </a:p>
          <a:p>
            <a:r>
              <a:rPr lang="en-US" dirty="0" smtClean="0"/>
              <a:t>Stations are only included if they have &gt;75% data coverage.</a:t>
            </a:r>
          </a:p>
          <a:p>
            <a:endParaRPr lang="en-US" dirty="0"/>
          </a:p>
          <a:p>
            <a:r>
              <a:rPr lang="en-US" dirty="0" smtClean="0"/>
              <a:t>When data is sparse, remote stations influence the reported value for a specific location without data (for temperature a ‘correlation decay distance’ of 1200km is used) </a:t>
            </a:r>
          </a:p>
          <a:p>
            <a:r>
              <a:rPr lang="en-US" dirty="0" smtClean="0"/>
              <a:t>SNAP UAF CRU_TS also includes physiographic information to go to detailed resolution; this is dominated by climate-elevation regression (Daly et al., 2008).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sz="2900" dirty="0" smtClean="0">
                <a:solidFill>
                  <a:srgbClr val="8EB4E3"/>
                </a:solidFill>
              </a:rPr>
              <a:t>(more details on data description and processing: Daly et al., 2008; Harris et al., 2014)</a:t>
            </a:r>
            <a:endParaRPr lang="en-US" sz="2900" dirty="0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4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CRU_AKtemp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specific for this dataset within the permafrost modeling tool: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component, has an CSDM basic interface and can be coupled to models that need temperature data.</a:t>
            </a:r>
          </a:p>
          <a:p>
            <a:r>
              <a:rPr lang="en-US" dirty="0"/>
              <a:t>Python 2.7 package that provides access to </a:t>
            </a:r>
            <a:r>
              <a:rPr lang="en-US" dirty="0" err="1"/>
              <a:t>NetCDF</a:t>
            </a:r>
            <a:r>
              <a:rPr lang="en-US" dirty="0"/>
              <a:t> file constructed from the original </a:t>
            </a:r>
            <a:r>
              <a:rPr lang="en-US" dirty="0" err="1"/>
              <a:t>GeoTiffs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eographical </a:t>
            </a:r>
            <a:r>
              <a:rPr lang="en-US" dirty="0"/>
              <a:t>extent of this dataset </a:t>
            </a:r>
            <a:r>
              <a:rPr lang="en-US" dirty="0" smtClean="0"/>
              <a:t>reduced </a:t>
            </a:r>
            <a:r>
              <a:rPr lang="en-US" dirty="0"/>
              <a:t>to </a:t>
            </a:r>
            <a:r>
              <a:rPr lang="en-US" dirty="0" smtClean="0"/>
              <a:t>Alaska.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Spatial </a:t>
            </a:r>
            <a:r>
              <a:rPr lang="en-US" dirty="0"/>
              <a:t>resolution has been reduced by a factor of 13 in each direction, resulting in an effective pixel resolution of about 10km.</a:t>
            </a:r>
          </a:p>
          <a:p>
            <a:endParaRPr lang="en-US" dirty="0"/>
          </a:p>
          <a:p>
            <a:r>
              <a:rPr lang="en-US" dirty="0"/>
              <a:t>The data are monthly average temperatures for each month from January 1901 through December 2009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08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31181</TotalTime>
  <Words>1391</Words>
  <Application>Microsoft Macintosh PowerPoint</Application>
  <PresentationFormat>On-screen Show (4:3)</PresentationFormat>
  <Paragraphs>143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Frost Number Model-GEO Mapping Permafrost Occurrence using the CRU-NCEP reanalysis data </vt:lpstr>
      <vt:lpstr>Where do we find permafrost?</vt:lpstr>
      <vt:lpstr>Where does Permafrost Occur?</vt:lpstr>
      <vt:lpstr>‘Air’ Frost Number</vt:lpstr>
      <vt:lpstr>Cosine Approximation of Annual Temperature Distribution</vt:lpstr>
      <vt:lpstr>Calculate DDT and DDF</vt:lpstr>
      <vt:lpstr>Climate Data for Frost Number Model</vt:lpstr>
      <vt:lpstr>What is a Reanalysis Dataset?</vt:lpstr>
      <vt:lpstr>CRU_AKtemp</vt:lpstr>
      <vt:lpstr>CRU_Aktemp example</vt:lpstr>
      <vt:lpstr>Config File with CRU-AKtemp</vt:lpstr>
      <vt:lpstr>Defining the Permafrost Limit</vt:lpstr>
      <vt:lpstr>References</vt:lpstr>
      <vt:lpstr>Notes with Lab Exercises</vt:lpstr>
      <vt:lpstr>Notes with Lab 3 Exercises</vt:lpstr>
      <vt:lpstr>Notes with Lab 3 Exercises</vt:lpstr>
      <vt:lpstr>PowerPoint Presentation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Frost Number Model An Indicator of Permafrost Occurrence </dc:title>
  <dc:creator>Irina Overeem</dc:creator>
  <cp:lastModifiedBy>Irina Overeem</cp:lastModifiedBy>
  <cp:revision>71</cp:revision>
  <dcterms:created xsi:type="dcterms:W3CDTF">2017-04-10T20:19:26Z</dcterms:created>
  <dcterms:modified xsi:type="dcterms:W3CDTF">2017-05-19T23:25:16Z</dcterms:modified>
</cp:coreProperties>
</file>