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mov" ContentType="video/unknown"/>
  <Default Extension="rels" ContentType="application/vnd.openxmlformats-package.relationships+xml"/>
  <Default Extension="xml" ContentType="application/xml"/>
  <Default Extension="gif" ContentType="image/gi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6" r:id="rId2"/>
    <p:sldId id="266" r:id="rId3"/>
    <p:sldId id="267" r:id="rId4"/>
    <p:sldId id="303" r:id="rId5"/>
    <p:sldId id="268" r:id="rId6"/>
    <p:sldId id="269" r:id="rId7"/>
    <p:sldId id="270" r:id="rId8"/>
    <p:sldId id="301" r:id="rId9"/>
    <p:sldId id="302" r:id="rId10"/>
    <p:sldId id="284" r:id="rId11"/>
    <p:sldId id="308" r:id="rId12"/>
    <p:sldId id="304" r:id="rId13"/>
    <p:sldId id="274" r:id="rId14"/>
    <p:sldId id="291" r:id="rId15"/>
    <p:sldId id="292" r:id="rId16"/>
    <p:sldId id="307" r:id="rId17"/>
    <p:sldId id="305" r:id="rId18"/>
    <p:sldId id="299" r:id="rId19"/>
    <p:sldId id="297" r:id="rId20"/>
    <p:sldId id="306" r:id="rId21"/>
    <p:sldId id="300" r:id="rId22"/>
    <p:sldId id="279" r:id="rId23"/>
    <p:sldId id="280" r:id="rId24"/>
    <p:sldId id="29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6272" autoAdjust="0"/>
  </p:normalViewPr>
  <p:slideViewPr>
    <p:cSldViewPr>
      <p:cViewPr varScale="1">
        <p:scale>
          <a:sx n="59" d="100"/>
          <a:sy n="59" d="100"/>
        </p:scale>
        <p:origin x="-212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1CFFF-075B-4415-9185-3B7B4E52289D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92C7C-F0A7-414F-AFAA-83B25CF50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8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35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86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92C7C-F0A7-414F-AFAA-83B25CF5076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191E6-E1A3-41C7-9BA6-DFA157ECB683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2F3A9-00EF-4600-889F-AA52B4491E5B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265BC-8CBD-4382-87CC-85D9D9E25C69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F59B-653F-482E-B63B-F75F4F8CE9BD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A4EE-99B9-46F6-A675-16B84782BD01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27A7A-7565-40CD-83FE-440DA417F6B4}" type="datetime1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3031-8446-4567-B44D-05FB3C6A04B1}" type="datetime1">
              <a:rPr lang="en-US" smtClean="0"/>
              <a:t>10/29/2011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803-A9C5-42A7-A6F2-4EC450618D84}" type="datetime1">
              <a:rPr lang="en-US" smtClean="0"/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8E6D5-C4C7-490E-ADA4-B136BC3D0241}" type="datetime1">
              <a:rPr lang="en-US" smtClean="0"/>
              <a:t>10/29/2011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5264-8F5D-4652-AC57-E10072A59E9B}" type="datetime1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FEBF15F-9B57-4944-A4E6-E03AA845CF51}" type="datetime1">
              <a:rPr lang="en-US" smtClean="0"/>
              <a:t>10/29/2011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3A433BC-17D4-4985-A2AE-D5DF9AC0CFF6}" type="datetime1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D44E6B-871F-47CE-890A-B5003514EB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dms.colorado.edu/wiki/Model:SNAC" TargetMode="External"/><Relationship Id="rId4" Type="http://schemas.openxmlformats.org/officeDocument/2006/relationships/hyperlink" Target="http://www.geodynamics.org/cig/software/sna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media" Target="../media/media4.mov"/><Relationship Id="rId7" Type="http://schemas.openxmlformats.org/officeDocument/2006/relationships/image" Target="../media/image37.png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o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tags" Target="../tags/tag9.xml"/><Relationship Id="rId10" Type="http://schemas.openxmlformats.org/officeDocument/2006/relationships/image" Target="../media/image9.png"/><Relationship Id="rId4" Type="http://schemas.openxmlformats.org/officeDocument/2006/relationships/tags" Target="../tags/tag8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848600" cy="1371600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Bridging tectonic and surface processes with SNAC</a:t>
            </a:r>
            <a:endParaRPr lang="en-US" sz="4000" cap="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</a:t>
            </a:fld>
            <a:endParaRPr lang="en-US"/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1447800" y="3390900"/>
            <a:ext cx="6400800" cy="1485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/>
              <a:t>Eunseo</a:t>
            </a:r>
            <a:r>
              <a:rPr lang="en-US" sz="2800" dirty="0" smtClean="0"/>
              <a:t> Choi </a:t>
            </a:r>
          </a:p>
          <a:p>
            <a:pPr algn="ctr"/>
            <a:r>
              <a:rPr lang="en-US" sz="2800" dirty="0" smtClean="0"/>
              <a:t>LDEO</a:t>
            </a:r>
          </a:p>
          <a:p>
            <a:pPr algn="ctr"/>
            <a:endParaRPr lang="en-US" sz="2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4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10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5" name="Topo_anim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7985" y="1622426"/>
            <a:ext cx="7188030" cy="4930774"/>
          </a:xfrm>
        </p:spPr>
      </p:pic>
    </p:spTree>
    <p:extLst>
      <p:ext uri="{BB962C8B-B14F-4D97-AF65-F5344CB8AC3E}">
        <p14:creationId xmlns:p14="http://schemas.microsoft.com/office/powerpoint/2010/main" val="279499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11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35174"/>
            <a:ext cx="3169720" cy="3908426"/>
          </a:xfrm>
        </p:spPr>
      </p:pic>
      <p:sp>
        <p:nvSpPr>
          <p:cNvPr id="8" name="TextBox 7"/>
          <p:cNvSpPr txBox="1"/>
          <p:nvPr/>
        </p:nvSpPr>
        <p:spPr>
          <a:xfrm>
            <a:off x="3429000" y="1981199"/>
            <a:ext cx="5943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3D, parallel, </a:t>
            </a:r>
            <a:r>
              <a:rPr lang="en-US" sz="2400" dirty="0" err="1" smtClean="0"/>
              <a:t>Lagrangian</a:t>
            </a:r>
            <a:r>
              <a:rPr lang="en-US" sz="2400" dirty="0" smtClean="0"/>
              <a:t>, elasto-</a:t>
            </a:r>
            <a:r>
              <a:rPr lang="en-US" sz="2400" dirty="0" err="1" smtClean="0"/>
              <a:t>visco</a:t>
            </a:r>
            <a:r>
              <a:rPr lang="en-US" sz="2400" dirty="0" smtClean="0"/>
              <a:t>-plastic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Benchmarked and decently documented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Open source:</a:t>
            </a:r>
          </a:p>
          <a:p>
            <a:pPr>
              <a:lnSpc>
                <a:spcPct val="150000"/>
              </a:lnSpc>
            </a:pPr>
            <a:r>
              <a:rPr lang="en-US" sz="2200" dirty="0" smtClean="0">
                <a:hlinkClick r:id="rId4"/>
              </a:rPr>
              <a:t>http://www.geodynamics.org/cig/software/snac</a:t>
            </a:r>
            <a:r>
              <a:rPr lang="en-US" sz="2200" dirty="0" smtClean="0"/>
              <a:t>  </a:t>
            </a:r>
            <a:r>
              <a:rPr lang="en-US" sz="2400" dirty="0" smtClean="0"/>
              <a:t>or</a:t>
            </a:r>
          </a:p>
          <a:p>
            <a:pPr>
              <a:lnSpc>
                <a:spcPct val="150000"/>
              </a:lnSpc>
            </a:pPr>
            <a:r>
              <a:rPr lang="en-US" sz="2200" dirty="0" smtClean="0">
                <a:hlinkClick r:id="rId5"/>
              </a:rPr>
              <a:t>http</a:t>
            </a:r>
            <a:r>
              <a:rPr lang="en-US" sz="2200" dirty="0">
                <a:hlinkClick r:id="rId5"/>
              </a:rPr>
              <a:t>://</a:t>
            </a:r>
            <a:r>
              <a:rPr lang="en-US" sz="2200" dirty="0" smtClean="0">
                <a:hlinkClick r:id="rId5"/>
              </a:rPr>
              <a:t>csdms.colorado.edu/wiki/Model:SNAC</a:t>
            </a:r>
            <a:endParaRPr lang="en-US" sz="22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998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663209"/>
          </a:xfrm>
        </p:spPr>
        <p:txBody>
          <a:bodyPr/>
          <a:lstStyle/>
          <a:p>
            <a:pPr marL="118872" indent="0">
              <a:buNone/>
            </a:pPr>
            <a:r>
              <a:rPr lang="en-US" dirty="0" smtClean="0"/>
              <a:t>Erosion in a convergent </a:t>
            </a:r>
            <a:r>
              <a:rPr lang="en-US" dirty="0" err="1" smtClean="0"/>
              <a:t>orogen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12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5661391"/>
            <a:ext cx="8229600" cy="663209"/>
          </a:xfrm>
          <a:prstGeom prst="rect">
            <a:avLst/>
          </a:prstGeom>
        </p:spPr>
        <p:txBody>
          <a:bodyPr vert="horz" lIns="54864" tIns="91440" rtlCol="0">
            <a:normAutofit fontScale="925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None/>
            </a:pPr>
            <a:r>
              <a:rPr lang="en-US" b="1" dirty="0" smtClean="0"/>
              <a:t>Sedimentation in an extensional environment?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057399"/>
            <a:ext cx="3308265" cy="320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611" y="2143125"/>
            <a:ext cx="3233562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041695" y="5309448"/>
            <a:ext cx="2164185" cy="351944"/>
          </a:xfrm>
          <a:prstGeom prst="rect">
            <a:avLst/>
          </a:prstGeom>
        </p:spPr>
        <p:txBody>
          <a:bodyPr vert="horz" lIns="54864" tIns="91440" rtlCol="0">
            <a:normAutofit fontScale="85000" lnSpcReduction="2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None/>
            </a:pPr>
            <a:r>
              <a:rPr lang="en-US" sz="2000" dirty="0" smtClean="0"/>
              <a:t>(Willet, JGR, 1999)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11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Rifting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39" y="1600200"/>
            <a:ext cx="794026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126310" y="6096000"/>
            <a:ext cx="4017690" cy="607401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Bialas</a:t>
            </a:r>
            <a:r>
              <a:rPr lang="en-US" sz="2000" dirty="0" smtClean="0"/>
              <a:t> and Buck, Tectonics, 2009)</a:t>
            </a:r>
          </a:p>
          <a:p>
            <a:endParaRPr lang="en-US" sz="2000" dirty="0" smtClean="0"/>
          </a:p>
          <a:p>
            <a:pPr marL="118872" indent="0">
              <a:buFont typeface="Wingdings 2"/>
              <a:buNone/>
            </a:pPr>
            <a:endParaRPr lang="en-US" sz="2000" dirty="0" smtClean="0"/>
          </a:p>
          <a:p>
            <a:pPr marL="0" indent="0">
              <a:buFont typeface="Wingdings 2"/>
              <a:buNone/>
            </a:pPr>
            <a:endParaRPr lang="en-US" sz="2000" dirty="0" smtClean="0"/>
          </a:p>
          <a:p>
            <a:pPr marL="0" indent="0">
              <a:buFont typeface="Wingdings 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084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Rifting Style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5" y="1962150"/>
            <a:ext cx="461962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506918"/>
            <a:ext cx="4305300" cy="527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37563" y="1524000"/>
            <a:ext cx="4017690" cy="607401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sz="2000" smtClean="0"/>
              <a:t>(Bialas and Buck, Tectonics, 2009)</a:t>
            </a:r>
          </a:p>
          <a:p>
            <a:endParaRPr lang="en-US" sz="2000" smtClean="0"/>
          </a:p>
          <a:p>
            <a:pPr marL="118872" indent="0">
              <a:buFont typeface="Wingdings 2"/>
              <a:buNone/>
            </a:pPr>
            <a:endParaRPr lang="en-US" sz="2000" smtClean="0"/>
          </a:p>
          <a:p>
            <a:pPr marL="0" indent="0">
              <a:buFont typeface="Wingdings 2"/>
              <a:buNone/>
            </a:pPr>
            <a:endParaRPr lang="en-US" sz="2000" smtClean="0"/>
          </a:p>
          <a:p>
            <a:pPr marL="0" indent="0">
              <a:buFont typeface="Wingdings 2"/>
              <a:buNone/>
            </a:pPr>
            <a:endParaRPr lang="en-US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37" y="4191000"/>
            <a:ext cx="28289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4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Rifting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63" y="1524000"/>
            <a:ext cx="4017690" cy="607401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en-US" sz="2000" dirty="0"/>
              <a:t>(</a:t>
            </a:r>
            <a:r>
              <a:rPr lang="en-US" sz="2000" dirty="0" err="1" smtClean="0"/>
              <a:t>Bialas</a:t>
            </a:r>
            <a:r>
              <a:rPr lang="en-US" sz="2000" dirty="0" smtClean="0"/>
              <a:t> and Buck, Tectonics, 2009)</a:t>
            </a:r>
          </a:p>
          <a:p>
            <a:endParaRPr lang="en-US" sz="2000" dirty="0"/>
          </a:p>
          <a:p>
            <a:pPr marL="118872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490" y="1433031"/>
            <a:ext cx="4516710" cy="5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80" y="4778487"/>
            <a:ext cx="4113120" cy="1989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077569" y="4193199"/>
            <a:ext cx="2514600" cy="607401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sz="2400" dirty="0" smtClean="0"/>
              <a:t>No </a:t>
            </a:r>
            <a:r>
              <a:rPr lang="en-US" sz="2400" dirty="0" err="1" smtClean="0"/>
              <a:t>Sedimentaion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60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Rider Blocks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3" name="CfCi_02_NoPoreP_plStrain_sRate_phaseContou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895475"/>
            <a:ext cx="9144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0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Rider Blocks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6146" name="Picture 2" descr="C:\Users\echoi\My Dropbox\Dropbox\RecentWorks\Papers\Rider\Figures\SchematicRiderblo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1589454"/>
            <a:ext cx="4421188" cy="496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63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Rider Blocks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590800"/>
            <a:ext cx="887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2" y="4731715"/>
            <a:ext cx="8968207" cy="11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410200" y="6019800"/>
            <a:ext cx="3505200" cy="545206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en-US" sz="2000" dirty="0" smtClean="0"/>
              <a:t>(Reston and </a:t>
            </a:r>
            <a:r>
              <a:rPr lang="en-US" sz="2000" dirty="0" err="1" smtClean="0"/>
              <a:t>Ranero</a:t>
            </a:r>
            <a:r>
              <a:rPr lang="en-US" sz="2000" dirty="0" smtClean="0"/>
              <a:t>, G3, 2011)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6200" y="1752600"/>
            <a:ext cx="8991600" cy="762000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dirty="0" smtClean="0"/>
              <a:t>Weak fault or no infill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No Rider Blocks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76200" y="4114800"/>
            <a:ext cx="8290775" cy="762000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dirty="0" smtClean="0"/>
              <a:t>Rider blocks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Strong fault and sufficient infill</a:t>
            </a:r>
          </a:p>
        </p:txBody>
      </p:sp>
    </p:spTree>
    <p:extLst>
      <p:ext uri="{BB962C8B-B14F-4D97-AF65-F5344CB8AC3E}">
        <p14:creationId xmlns:p14="http://schemas.microsoft.com/office/powerpoint/2010/main" val="5524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Rider Blocks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1524000"/>
            <a:ext cx="8489950" cy="480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71" y="1720832"/>
            <a:ext cx="7105920" cy="43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105400" y="1720831"/>
            <a:ext cx="2286000" cy="3155969"/>
          </a:xfrm>
          <a:prstGeom prst="rect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6172200"/>
            <a:ext cx="3505200" cy="545206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Cann</a:t>
            </a:r>
            <a:r>
              <a:rPr lang="en-US" sz="2000" dirty="0" smtClean="0"/>
              <a:t> et al., Nature, 1997)</a:t>
            </a:r>
          </a:p>
          <a:p>
            <a:endParaRPr lang="en-US" sz="2000" dirty="0" smtClean="0"/>
          </a:p>
          <a:p>
            <a:pPr marL="118872" indent="0">
              <a:buFont typeface="Wingdings 2"/>
              <a:buNone/>
            </a:pPr>
            <a:endParaRPr lang="en-US" sz="2000" dirty="0" smtClean="0"/>
          </a:p>
          <a:p>
            <a:pPr marL="0" indent="0">
              <a:buFont typeface="Wingdings 2"/>
              <a:buNone/>
            </a:pPr>
            <a:endParaRPr lang="en-US" sz="2000" dirty="0" smtClean="0"/>
          </a:p>
          <a:p>
            <a:pPr marL="0" indent="0">
              <a:buFont typeface="Wingdings 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85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SNAC</a:t>
            </a:r>
          </a:p>
          <a:p>
            <a:endParaRPr lang="en-US" dirty="0" smtClean="0"/>
          </a:p>
          <a:p>
            <a:r>
              <a:rPr lang="en-US" dirty="0" smtClean="0"/>
              <a:t>Some examples of tectonic models with surface processes</a:t>
            </a:r>
          </a:p>
          <a:p>
            <a:pPr lvl="1"/>
            <a:r>
              <a:rPr lang="en-US" dirty="0" smtClean="0"/>
              <a:t>Extensional environments.</a:t>
            </a:r>
          </a:p>
          <a:p>
            <a:endParaRPr lang="en-US" dirty="0"/>
          </a:p>
          <a:p>
            <a:r>
              <a:rPr lang="en-US" dirty="0" smtClean="0"/>
              <a:t>Future direction: Code coupling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8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Modeling: Rider Blocks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2003"/>
            <a:ext cx="3229880" cy="48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/>
          <p:nvPr/>
        </p:nvCxnSpPr>
        <p:spPr>
          <a:xfrm flipV="1">
            <a:off x="2971800" y="1648496"/>
            <a:ext cx="1278228" cy="362110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2971800" y="1648496"/>
            <a:ext cx="660042" cy="194470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Content Placeholder 2"/>
          <p:cNvSpPr txBox="1">
            <a:spLocks/>
          </p:cNvSpPr>
          <p:nvPr/>
        </p:nvSpPr>
        <p:spPr>
          <a:xfrm>
            <a:off x="3122054" y="5117203"/>
            <a:ext cx="3964546" cy="1143000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dirty="0" smtClean="0"/>
              <a:t>Segment end: </a:t>
            </a:r>
          </a:p>
          <a:p>
            <a:pPr marL="118872" indent="0">
              <a:buFont typeface="Wingdings 2"/>
              <a:buNone/>
            </a:pPr>
            <a:r>
              <a:rPr lang="en-US" dirty="0" smtClean="0"/>
              <a:t>Magma-poor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78484"/>
            <a:ext cx="3505200" cy="3945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0200" y="6236594"/>
            <a:ext cx="3505200" cy="545206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en-US" sz="2000" dirty="0" smtClean="0"/>
              <a:t>(Reston and </a:t>
            </a:r>
            <a:r>
              <a:rPr lang="en-US" sz="2000" dirty="0" err="1" smtClean="0"/>
              <a:t>Ranero</a:t>
            </a:r>
            <a:r>
              <a:rPr lang="en-US" sz="2000" dirty="0" smtClean="0"/>
              <a:t>, G3, 2011)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819400" y="2524259"/>
            <a:ext cx="2976093" cy="106894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438400" y="4800600"/>
            <a:ext cx="3352800" cy="76200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90800" y="4572000"/>
            <a:ext cx="3200400" cy="45720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590800" y="4251031"/>
            <a:ext cx="3200400" cy="168569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2590800" y="3886200"/>
            <a:ext cx="3200400" cy="158434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590800" y="3200400"/>
            <a:ext cx="3200400" cy="68580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4267200" y="1371600"/>
            <a:ext cx="3200400" cy="100240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>
              <a:buFont typeface="Wingdings 2"/>
              <a:buNone/>
            </a:pPr>
            <a:r>
              <a:rPr lang="en-US" dirty="0" smtClean="0"/>
              <a:t>Segment center: </a:t>
            </a:r>
          </a:p>
          <a:p>
            <a:pPr marL="118872" indent="0">
              <a:buFont typeface="Wingdings 2"/>
              <a:buNone/>
            </a:pPr>
            <a:r>
              <a:rPr lang="en-US" dirty="0" smtClean="0"/>
              <a:t>Magma-rich</a:t>
            </a:r>
          </a:p>
        </p:txBody>
      </p:sp>
    </p:spTree>
    <p:extLst>
      <p:ext uri="{BB962C8B-B14F-4D97-AF65-F5344CB8AC3E}">
        <p14:creationId xmlns:p14="http://schemas.microsoft.com/office/powerpoint/2010/main" val="220125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Tectonic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32080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“Sedimentation” is also important in tectonic processes.</a:t>
            </a:r>
          </a:p>
          <a:p>
            <a:endParaRPr lang="en-US" dirty="0"/>
          </a:p>
          <a:p>
            <a:r>
              <a:rPr lang="en-US" dirty="0" smtClean="0"/>
              <a:t>In 2D settings, “sediments” transported </a:t>
            </a:r>
          </a:p>
          <a:p>
            <a:pPr lvl="1"/>
            <a:r>
              <a:rPr lang="en-US" dirty="0"/>
              <a:t>along the third dimension</a:t>
            </a:r>
          </a:p>
          <a:p>
            <a:pPr lvl="1"/>
            <a:r>
              <a:rPr lang="en-US" dirty="0" smtClean="0"/>
              <a:t>as </a:t>
            </a:r>
            <a:r>
              <a:rPr lang="en-US" dirty="0"/>
              <a:t>much as needed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Some problems are inherently 3D.</a:t>
            </a:r>
          </a:p>
          <a:p>
            <a:pPr lvl="1"/>
            <a:endParaRPr lang="en-US" dirty="0"/>
          </a:p>
          <a:p>
            <a:r>
              <a:rPr lang="en-US" dirty="0" smtClean="0"/>
              <a:t>Physically-based 3D coupling between tectonic and surface process modeling desirable.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5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with surface processes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37430" cy="2209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On-going project by Phaedra Upton</a:t>
            </a:r>
            <a:r>
              <a:rPr lang="en-US" sz="2800" dirty="0"/>
              <a:t> </a:t>
            </a:r>
            <a:r>
              <a:rPr lang="en-US" sz="2800" dirty="0" smtClean="0"/>
              <a:t>and Greg Tucker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FLAC3D  + CHILD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60 x 60 x 10 km, 2 km in FLAC3D and 1 km in CHILD.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 marL="118872" indent="0">
              <a:lnSpc>
                <a:spcPct val="15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2800" dirty="0"/>
          </a:p>
        </p:txBody>
      </p:sp>
      <p:sp>
        <p:nvSpPr>
          <p:cNvPr id="9" name="Right Arrow 8"/>
          <p:cNvSpPr/>
          <p:nvPr/>
        </p:nvSpPr>
        <p:spPr>
          <a:xfrm>
            <a:off x="1930758" y="53340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2358981" y="4840886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786130" y="44577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2514600" y="4191000"/>
            <a:ext cx="4267200" cy="1661414"/>
          </a:xfrm>
          <a:prstGeom prst="cube">
            <a:avLst>
              <a:gd name="adj" fmla="val 5774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2514600" y="59055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124200" y="5899597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47860" y="4662798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 cm/</a:t>
            </a:r>
            <a:r>
              <a:rPr lang="en-US" sz="3200" dirty="0" err="1" smtClean="0"/>
              <a:t>yr</a:t>
            </a:r>
            <a:endParaRPr lang="en-US" sz="3200" dirty="0"/>
          </a:p>
        </p:txBody>
      </p:sp>
      <p:sp>
        <p:nvSpPr>
          <p:cNvPr id="18" name="Oval 17"/>
          <p:cNvSpPr/>
          <p:nvPr/>
        </p:nvSpPr>
        <p:spPr>
          <a:xfrm>
            <a:off x="5867400" y="5069486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67400" y="5486400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629400" y="4325443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645499" y="4708629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419600" y="5907686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486400" y="5907686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3733800" y="5893158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953000" y="5907686"/>
            <a:ext cx="304800" cy="2645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324600" y="5022582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Free-slip BC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8363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with surface processes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23</a:t>
            </a:fld>
            <a:endParaRPr lang="en-US"/>
          </a:p>
        </p:txBody>
      </p:sp>
      <p:pic>
        <p:nvPicPr>
          <p:cNvPr id="6" name="Expt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88853" y="2422543"/>
            <a:ext cx="4516510" cy="3384894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751608" y="1895181"/>
            <a:ext cx="4191000" cy="506810"/>
          </a:xfrm>
          <a:prstGeom prst="rect">
            <a:avLst/>
          </a:prstGeom>
        </p:spPr>
        <p:txBody>
          <a:bodyPr vert="horz" lIns="54864" tIns="91440" rtlCol="0">
            <a:normAutofit fontScale="85000" lnSpcReduction="2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 algn="ctr">
              <a:buNone/>
            </a:pPr>
            <a:r>
              <a:rPr lang="en-US" dirty="0" smtClean="0"/>
              <a:t>&lt; Less Erodible Material &gt;</a:t>
            </a:r>
          </a:p>
          <a:p>
            <a:pPr marL="118872" indent="0" algn="ctr">
              <a:buFont typeface="Wingdings 2"/>
              <a:buNone/>
            </a:pPr>
            <a:endParaRPr lang="en-US" dirty="0" smtClean="0"/>
          </a:p>
          <a:p>
            <a:pPr marL="0" indent="0" algn="ctr">
              <a:buFont typeface="Wingdings 2"/>
              <a:buNone/>
            </a:pPr>
            <a:endParaRPr lang="en-US" dirty="0" smtClean="0"/>
          </a:p>
          <a:p>
            <a:pPr marL="0" indent="0" algn="ctr">
              <a:buFont typeface="Wingdings 2"/>
              <a:buNone/>
            </a:pPr>
            <a:endParaRPr lang="en-US" dirty="0"/>
          </a:p>
        </p:txBody>
      </p:sp>
      <p:pic>
        <p:nvPicPr>
          <p:cNvPr id="9" name="Epxt1.mo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637" y="2422543"/>
            <a:ext cx="4516514" cy="3384894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63294" y="1912339"/>
            <a:ext cx="4267200" cy="472494"/>
          </a:xfrm>
          <a:prstGeom prst="rect">
            <a:avLst/>
          </a:prstGeom>
        </p:spPr>
        <p:txBody>
          <a:bodyPr vert="horz" lIns="54864" tIns="91440" rtlCol="0">
            <a:normAutofit fontScale="85000" lnSpcReduction="2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18872" indent="0" algn="ctr">
              <a:buNone/>
            </a:pPr>
            <a:r>
              <a:rPr lang="en-US" dirty="0" smtClean="0"/>
              <a:t>&lt; Highly Erodible Material &gt;</a:t>
            </a:r>
          </a:p>
          <a:p>
            <a:pPr marL="118872" indent="0" algn="ctr">
              <a:buFont typeface="Wingdings 2"/>
              <a:buNone/>
            </a:pPr>
            <a:endParaRPr lang="en-US" dirty="0" smtClean="0"/>
          </a:p>
          <a:p>
            <a:pPr marL="0" indent="0" algn="ctr">
              <a:buFont typeface="Wingdings 2"/>
              <a:buNone/>
            </a:pPr>
            <a:endParaRPr lang="en-US" dirty="0" smtClean="0"/>
          </a:p>
          <a:p>
            <a:pPr marL="0" indent="0" algn="ctr">
              <a:buFont typeface="Wingdings 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6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with surface processes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80530"/>
              </p:ext>
            </p:extLst>
          </p:nvPr>
        </p:nvGraphicFramePr>
        <p:xfrm>
          <a:off x="914400" y="1676400"/>
          <a:ext cx="7467600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/>
                <a:gridCol w="2133600"/>
                <a:gridCol w="2209800"/>
              </a:tblGrid>
              <a:tr h="7366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Requirements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FLAC3D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SNAC</a:t>
                      </a:r>
                      <a:endParaRPr lang="en-US" sz="2800" dirty="0"/>
                    </a:p>
                  </a:txBody>
                  <a:tcPr anchor="ctr"/>
                </a:tc>
              </a:tr>
              <a:tr h="9702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3D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</a:tr>
              <a:tr h="9702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Inelastic</a:t>
                      </a:r>
                      <a:r>
                        <a:rPr lang="en-US" sz="2400" baseline="0" dirty="0" smtClean="0"/>
                        <a:t>  Deformation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</a:tr>
              <a:tr h="9702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Non-uniform</a:t>
                      </a:r>
                      <a:r>
                        <a:rPr lang="en-US" sz="2400" baseline="0" dirty="0" smtClean="0"/>
                        <a:t> BC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</a:tr>
              <a:tr h="9702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Coupling with CHILD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/>
                        </a:rPr>
                        <a:t>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?</a:t>
                      </a:r>
                      <a:endParaRPr lang="en-US" sz="24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35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SNAC: </a:t>
            </a:r>
            <a:r>
              <a:rPr lang="en-US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</a:t>
            </a:r>
            <a:r>
              <a:rPr lang="en-US" dirty="0" err="1" smtClean="0"/>
              <a:t>tGermai</a:t>
            </a:r>
            <a:r>
              <a:rPr lang="en-US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</a:t>
            </a:r>
            <a:r>
              <a:rPr lang="en-US" dirty="0" smtClean="0"/>
              <a:t>nalysis of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C</a:t>
            </a:r>
            <a:r>
              <a:rPr lang="en-US" dirty="0" smtClean="0"/>
              <a:t>ontinua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739409"/>
          </a:xfrm>
        </p:spPr>
        <p:txBody>
          <a:bodyPr>
            <a:normAutofit/>
          </a:bodyPr>
          <a:lstStyle/>
          <a:p>
            <a:r>
              <a:rPr lang="en-US" dirty="0" smtClean="0"/>
              <a:t>Principle of virtual power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29" y="2295352"/>
            <a:ext cx="7995794" cy="828848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69059"/>
            <a:ext cx="2590800" cy="320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521951"/>
            <a:ext cx="4953000" cy="900270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2971800" y="3586568"/>
            <a:ext cx="6172200" cy="7394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/>
              <a:t>Discretized momentum equation</a:t>
            </a:r>
          </a:p>
        </p:txBody>
      </p:sp>
    </p:spTree>
    <p:extLst>
      <p:ext uri="{BB962C8B-B14F-4D97-AF65-F5344CB8AC3E}">
        <p14:creationId xmlns:p14="http://schemas.microsoft.com/office/powerpoint/2010/main" val="304079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4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14" y="4033440"/>
            <a:ext cx="5410286" cy="8433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042780"/>
            <a:ext cx="5417456" cy="596020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46723" y="1752600"/>
            <a:ext cx="8229600" cy="2057400"/>
          </a:xfrm>
          <a:prstGeom prst="rect">
            <a:avLst/>
          </a:prstGeom>
        </p:spPr>
        <p:txBody>
          <a:bodyPr vert="horz" lIns="54864" tIns="91440" rtlCol="0">
            <a:normAutofit lnSpcReduction="1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b="1" i="1" dirty="0" smtClean="0"/>
              <a:t>Explicit</a:t>
            </a:r>
            <a:r>
              <a:rPr lang="en-US" dirty="0" smtClean="0"/>
              <a:t> time integration</a:t>
            </a:r>
          </a:p>
          <a:p>
            <a:pPr lvl="1"/>
            <a:r>
              <a:rPr lang="en-US" dirty="0" smtClean="0"/>
              <a:t>no need for non-linear iteration</a:t>
            </a:r>
          </a:p>
          <a:p>
            <a:pPr lvl="1"/>
            <a:endParaRPr lang="en-US" dirty="0" smtClean="0"/>
          </a:p>
          <a:p>
            <a:r>
              <a:rPr lang="en-US" b="1" dirty="0" err="1" smtClean="0"/>
              <a:t>Lagrangian</a:t>
            </a:r>
            <a:r>
              <a:rPr lang="en-US" dirty="0" smtClean="0"/>
              <a:t> description of motion</a:t>
            </a:r>
          </a:p>
        </p:txBody>
      </p:sp>
    </p:spTree>
    <p:extLst>
      <p:ext uri="{BB962C8B-B14F-4D97-AF65-F5344CB8AC3E}">
        <p14:creationId xmlns:p14="http://schemas.microsoft.com/office/powerpoint/2010/main" val="407256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31" y="1546591"/>
            <a:ext cx="8382000" cy="762000"/>
          </a:xfrm>
        </p:spPr>
        <p:txBody>
          <a:bodyPr>
            <a:noAutofit/>
          </a:bodyPr>
          <a:lstStyle/>
          <a:p>
            <a:r>
              <a:rPr lang="en-US" b="1" i="1" dirty="0" smtClean="0"/>
              <a:t>Dynamic relaxation</a:t>
            </a:r>
            <a:r>
              <a:rPr lang="en-US" dirty="0" smtClean="0"/>
              <a:t> for (quasi-)static solutions</a:t>
            </a:r>
          </a:p>
          <a:p>
            <a:pPr lvl="1"/>
            <a:r>
              <a:rPr lang="en-US" dirty="0" smtClean="0"/>
              <a:t>Local damping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5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586" y="2187702"/>
            <a:ext cx="838200" cy="2735580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79319"/>
            <a:ext cx="6344260" cy="802081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52400" y="4419600"/>
            <a:ext cx="8382000" cy="739409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b="1" i="1" dirty="0" smtClean="0"/>
              <a:t>Mass scaling</a:t>
            </a:r>
            <a:r>
              <a:rPr lang="en-US" dirty="0" smtClean="0"/>
              <a:t> for a large and stable </a:t>
            </a:r>
            <a:r>
              <a:rPr lang="el-GR" dirty="0" smtClean="0"/>
              <a:t>Δ</a:t>
            </a:r>
            <a:r>
              <a:rPr lang="en-US" dirty="0" smtClean="0"/>
              <a:t>t</a:t>
            </a:r>
          </a:p>
        </p:txBody>
      </p:sp>
      <p:pic>
        <p:nvPicPr>
          <p:cNvPr id="29" name="Picture 2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96488"/>
            <a:ext cx="6549847" cy="51831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255729"/>
            <a:ext cx="1584994" cy="9367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894" y="5255729"/>
            <a:ext cx="1749906" cy="8763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968" y="5342260"/>
            <a:ext cx="3227232" cy="82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8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4625609"/>
          </a:xfrm>
        </p:spPr>
        <p:txBody>
          <a:bodyPr>
            <a:noAutofit/>
          </a:bodyPr>
          <a:lstStyle/>
          <a:p>
            <a:pPr>
              <a:lnSpc>
                <a:spcPts val="4000"/>
              </a:lnSpc>
            </a:pPr>
            <a:r>
              <a:rPr lang="en-US" dirty="0" smtClean="0"/>
              <a:t>Constitutive model: elasto-</a:t>
            </a:r>
            <a:r>
              <a:rPr lang="en-US" dirty="0" err="1" smtClean="0"/>
              <a:t>visco</a:t>
            </a:r>
            <a:r>
              <a:rPr lang="en-US" dirty="0" smtClean="0"/>
              <a:t>-plastic</a:t>
            </a:r>
          </a:p>
          <a:p>
            <a:pPr marL="118872" indent="0">
              <a:lnSpc>
                <a:spcPts val="4000"/>
              </a:lnSpc>
              <a:buNone/>
            </a:pPr>
            <a:endParaRPr lang="en-US" sz="2800" dirty="0"/>
          </a:p>
          <a:p>
            <a:pPr marL="118872" indent="0">
              <a:lnSpc>
                <a:spcPts val="4000"/>
              </a:lnSpc>
              <a:buNone/>
            </a:pPr>
            <a:endParaRPr lang="en-US" sz="2800" dirty="0" smtClean="0"/>
          </a:p>
          <a:p>
            <a:pPr marL="118872" indent="0">
              <a:lnSpc>
                <a:spcPts val="4000"/>
              </a:lnSpc>
              <a:buNone/>
            </a:pPr>
            <a:endParaRPr lang="en-US" sz="2800" dirty="0" smtClean="0"/>
          </a:p>
          <a:p>
            <a:pPr>
              <a:lnSpc>
                <a:spcPts val="4000"/>
              </a:lnSpc>
            </a:pPr>
            <a:r>
              <a:rPr lang="el-GR" sz="2800" i="1" dirty="0" smtClean="0"/>
              <a:t>η</a:t>
            </a:r>
            <a:r>
              <a:rPr lang="en-US" sz="2800" i="1" dirty="0" smtClean="0"/>
              <a:t> </a:t>
            </a:r>
            <a:r>
              <a:rPr lang="en-US" sz="2800" dirty="0" smtClean="0">
                <a:sym typeface="Wingdings" pitchFamily="2" charset="2"/>
              </a:rPr>
              <a:t> ∞ :</a:t>
            </a:r>
            <a:r>
              <a:rPr lang="en-US" sz="2800" dirty="0" smtClean="0"/>
              <a:t> </a:t>
            </a:r>
            <a:r>
              <a:rPr lang="en-US" sz="2800" dirty="0"/>
              <a:t>Mohr-Coulomb plasticity.</a:t>
            </a:r>
          </a:p>
          <a:p>
            <a:pPr>
              <a:lnSpc>
                <a:spcPts val="4000"/>
              </a:lnSpc>
            </a:pPr>
            <a:r>
              <a:rPr lang="el-GR" sz="2800" i="1" dirty="0" smtClean="0"/>
              <a:t>σ</a:t>
            </a:r>
            <a:r>
              <a:rPr lang="en-US" sz="2800" baseline="-25000" dirty="0" smtClean="0"/>
              <a:t>Y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itchFamily="2" charset="2"/>
              </a:rPr>
              <a:t> ∞: </a:t>
            </a:r>
            <a:r>
              <a:rPr lang="en-US" sz="2800" dirty="0" smtClean="0"/>
              <a:t>Maxwell </a:t>
            </a:r>
            <a:r>
              <a:rPr lang="en-US" sz="2800" dirty="0"/>
              <a:t>viscoelasticity</a:t>
            </a:r>
            <a:r>
              <a:rPr lang="en-US" sz="2800" dirty="0" smtClean="0"/>
              <a:t>.</a:t>
            </a:r>
          </a:p>
          <a:p>
            <a:pPr>
              <a:lnSpc>
                <a:spcPts val="4000"/>
              </a:lnSpc>
            </a:pPr>
            <a:r>
              <a:rPr lang="el-GR" sz="2800" i="1" dirty="0" smtClean="0"/>
              <a:t>η</a:t>
            </a:r>
            <a:r>
              <a:rPr lang="en-US" sz="2800" i="1" dirty="0" smtClean="0"/>
              <a:t> = </a:t>
            </a:r>
            <a:r>
              <a:rPr lang="el-GR" sz="2800" i="1" dirty="0" smtClean="0"/>
              <a:t>η</a:t>
            </a:r>
            <a:r>
              <a:rPr lang="en-US" sz="2800" dirty="0" smtClean="0"/>
              <a:t>(T,</a:t>
            </a:r>
            <a:r>
              <a:rPr lang="el-GR" sz="2800" i="1" dirty="0"/>
              <a:t> </a:t>
            </a:r>
            <a:r>
              <a:rPr lang="el-GR" sz="2800" i="1" dirty="0" smtClean="0"/>
              <a:t>σ</a:t>
            </a:r>
            <a:r>
              <a:rPr lang="en-US" sz="2800" dirty="0" smtClean="0"/>
              <a:t>): temperature-determined brittle-ductile transition</a:t>
            </a:r>
          </a:p>
          <a:p>
            <a:pPr>
              <a:lnSpc>
                <a:spcPts val="4000"/>
              </a:lnSpc>
            </a:pPr>
            <a:r>
              <a:rPr lang="el-GR" sz="2800" i="1" dirty="0"/>
              <a:t>σ</a:t>
            </a:r>
            <a:r>
              <a:rPr lang="en-US" sz="2800" baseline="-25000" dirty="0"/>
              <a:t>Y </a:t>
            </a:r>
            <a:r>
              <a:rPr lang="en-US" sz="2800" i="1" dirty="0" smtClean="0"/>
              <a:t>= </a:t>
            </a:r>
            <a:r>
              <a:rPr lang="el-GR" sz="2800" i="1" dirty="0"/>
              <a:t>σ</a:t>
            </a:r>
            <a:r>
              <a:rPr lang="en-US" sz="2800" baseline="-25000" dirty="0"/>
              <a:t>Y </a:t>
            </a:r>
            <a:r>
              <a:rPr lang="en-US" sz="2800" dirty="0" smtClean="0"/>
              <a:t>(</a:t>
            </a:r>
            <a:r>
              <a:rPr lang="el-GR" sz="2800" dirty="0" smtClean="0"/>
              <a:t>ε</a:t>
            </a:r>
            <a:r>
              <a:rPr lang="en-US" sz="2800" baseline="30000" dirty="0" smtClean="0"/>
              <a:t>*</a:t>
            </a:r>
            <a:r>
              <a:rPr lang="en-US" sz="2800" dirty="0" smtClean="0"/>
              <a:t>): strain hardening/softening</a:t>
            </a:r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endParaRPr lang="en-US" sz="2800" dirty="0"/>
          </a:p>
          <a:p>
            <a:pPr>
              <a:lnSpc>
                <a:spcPts val="4000"/>
              </a:lnSpc>
            </a:pPr>
            <a:endParaRPr lang="en-US" sz="2800" dirty="0" smtClean="0"/>
          </a:p>
          <a:p>
            <a:pPr>
              <a:lnSpc>
                <a:spcPts val="4000"/>
              </a:lnSpc>
            </a:pPr>
            <a:endParaRPr lang="en-US" sz="2800" dirty="0"/>
          </a:p>
          <a:p>
            <a:pPr marL="118872" indent="0">
              <a:lnSpc>
                <a:spcPts val="4000"/>
              </a:lnSpc>
              <a:buNone/>
            </a:pPr>
            <a:endParaRPr lang="en-US" sz="2800" dirty="0" smtClean="0"/>
          </a:p>
          <a:p>
            <a:pPr marL="0" indent="0">
              <a:lnSpc>
                <a:spcPts val="4000"/>
              </a:lnSpc>
              <a:buNone/>
            </a:pPr>
            <a:endParaRPr lang="en-US" sz="2800" dirty="0" smtClean="0"/>
          </a:p>
          <a:p>
            <a:pPr marL="0" indent="0">
              <a:lnSpc>
                <a:spcPts val="4000"/>
              </a:lnSpc>
              <a:buNone/>
            </a:pP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CSDMS 2011 Meeting: Impact of time and process scales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2209800"/>
            <a:ext cx="4470400" cy="1339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40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739409"/>
          </a:xfrm>
        </p:spPr>
        <p:txBody>
          <a:bodyPr>
            <a:normAutofit/>
          </a:bodyPr>
          <a:lstStyle/>
          <a:p>
            <a:r>
              <a:rPr lang="en-US" dirty="0" smtClean="0"/>
              <a:t>MPI-Parallelized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18872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05" y="2835672"/>
            <a:ext cx="4387164" cy="37026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23622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Wall clock time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481568" y="2374006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Speed-up</a:t>
            </a:r>
            <a:endParaRPr lang="en-US" sz="240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8" y="2858689"/>
            <a:ext cx="4346038" cy="365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8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6096000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</a:t>
            </a:r>
            <a:r>
              <a:rPr lang="en-US" sz="2400" dirty="0" err="1" smtClean="0"/>
              <a:t>McClay</a:t>
            </a:r>
            <a:r>
              <a:rPr lang="en-US" sz="2400" dirty="0" smtClean="0"/>
              <a:t> et al., 2002, AAPG Bulletin)</a:t>
            </a:r>
            <a:endParaRPr lang="en-US" sz="240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62200"/>
            <a:ext cx="5052900" cy="306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74800"/>
            <a:ext cx="3435350" cy="490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10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44E6B-871F-47CE-890A-B5003514EB9C}" type="slidenum">
              <a:rPr lang="en-US" smtClean="0"/>
              <a:t>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CSDMS 2011 Meeting: Impact of time and process scales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38" y="1511078"/>
            <a:ext cx="7521262" cy="504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&#10;    0=\int_{\Omega}\delta\boldsymbol{v}\left(\rho\frac{\partial\boldsymbol{v}}{\partial t}\right)d\Omega -&#10;    \int_{\Omega}\nabla(\delta{\boldsymbol{v}}):\boldsymbol{\sigma}d\Omega -&#10;    \int_{\Omega}\delta\boldsymbol{v}\rho\boldsymbol{g} d\Omega&#10;  \]&#10;&#10;%\[ &#10;%\rho \frac{d\dot{u}}{dt} = &#10;%\frac{\partial \sigma_{ij}}{\partial x_j}&#10;%+ \rho g_i&#10;%\]&#10;&#10;&#10;\end{document}"/>
  <p:tag name="IGUANATEXSIZE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&#10;  M^{l}\frac{Dv_{i}^{l}}{Dt}=&#10;\frac{1}{3}T_{i}^{[l]}+\frac{1}{4}\rho^{[l]}g_{i}V^{[l]}&#10;\]&#10;&#10;&#10;\end{document}"/>
  <p:tag name="IGUANATEXSIZE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v_i^{(t+\Delta t/2)} = &#10;v_i^{(t-\Delta t/2)} + F_i^{(t)}\frac{\Delta t}{M}&#10;\]&#10;&#10;&#10;\end{document}"/>
  <p:tag name="IGUANATEXSIZE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x_i^{(t+\Delta t)} = x_i^{(t)} + &#10;v_i^{(t+\Delta t/2)}\Delta t&#10;\]&#10;&#10;\end{document}"/>
  <p:tag name="IGUANATEXSIZE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v_i^{(t+\Delta t/2)} = &#10;v_i^{(t-\Delta t/2)} + (F_{i}^{(t)}+F_d)\frac{\Delta t}{M}&#10;\]&#10;&#10;&#10;\end{document}"/>
  <p:tag name="IGUANATEXSIZE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F_d = -\alpha|F_i^{(t)}|\mathrm{sgn}(v_i),\,\mathrm{where}\,&#10;0 &lt; \alpha &lt; 1.&#10;\]&#10;&#10;&#10;\end{document}"/>
  <p:tag name="IGUANATEXSIZE" val="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\Delta t &lt; \frac{\Delta x}{v_p}&#10;\]&#10;&#10;&#10;\end{document}"/>
  <p:tag name="IGUANATEXSIZE" val="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v_p = \sqrt{\frac{K}{m_s}}&#10;\]&#10;&#10;&#10;\end{document}"/>
  <p:tag name="IGUANATEXSIZE" val="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[ &#10;m_s \gg m_g = \int \rho \, dV&#10;\]&#10;&#10;&#10;\end{document}"/>
  <p:tag name="IGUANATEXSIZE" val="2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14728</TotalTime>
  <Words>705</Words>
  <Application>Microsoft Office PowerPoint</Application>
  <PresentationFormat>On-screen Show (4:3)</PresentationFormat>
  <Paragraphs>200</Paragraphs>
  <Slides>24</Slides>
  <Notes>24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Module</vt:lpstr>
      <vt:lpstr>Bridging tectonic and surface processes with SNAC</vt:lpstr>
      <vt:lpstr>Outline</vt:lpstr>
      <vt:lpstr>SNAC: StGermaiN Analysis of Continua</vt:lpstr>
      <vt:lpstr>SNAC</vt:lpstr>
      <vt:lpstr>SNAC</vt:lpstr>
      <vt:lpstr>SNAC</vt:lpstr>
      <vt:lpstr>SNAC</vt:lpstr>
      <vt:lpstr>SNAC</vt:lpstr>
      <vt:lpstr>SNAC</vt:lpstr>
      <vt:lpstr>SNAC</vt:lpstr>
      <vt:lpstr>SNAC</vt:lpstr>
      <vt:lpstr>Tectonic Modeling</vt:lpstr>
      <vt:lpstr>Tectonic Modeling: Rifting Style</vt:lpstr>
      <vt:lpstr>Tectonic Modeling: Rifting Style</vt:lpstr>
      <vt:lpstr>Tectonic Modeling: Rifting Style</vt:lpstr>
      <vt:lpstr>Tectonic Modeling: Rider Blocks</vt:lpstr>
      <vt:lpstr>Tectonic Modeling: Rider Blocks</vt:lpstr>
      <vt:lpstr>Tectonic Modeling: Rider Blocks</vt:lpstr>
      <vt:lpstr>Tectonic Modeling: Rider Blocks</vt:lpstr>
      <vt:lpstr>Tectonic Modeling: Rider Blocks</vt:lpstr>
      <vt:lpstr>Tectonic Modeling</vt:lpstr>
      <vt:lpstr>Coupling with surface processes</vt:lpstr>
      <vt:lpstr>Coupling with surface processes</vt:lpstr>
      <vt:lpstr>Coupling with surface processes</vt:lpstr>
    </vt:vector>
  </TitlesOfParts>
  <Company>Columbia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Continental magmatism, volatile recycling, and a heterogeneous mantle caused by lithospheric gravitational instabilities</dc:title>
  <dc:creator>echoi</dc:creator>
  <cp:lastModifiedBy>echoi</cp:lastModifiedBy>
  <cp:revision>461</cp:revision>
  <cp:lastPrinted>2011-06-01T20:46:17Z</cp:lastPrinted>
  <dcterms:created xsi:type="dcterms:W3CDTF">2011-02-08T00:54:50Z</dcterms:created>
  <dcterms:modified xsi:type="dcterms:W3CDTF">2011-10-29T14:52:23Z</dcterms:modified>
</cp:coreProperties>
</file>