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337" r:id="rId2"/>
    <p:sldId id="410" r:id="rId3"/>
    <p:sldId id="372" r:id="rId4"/>
    <p:sldId id="375" r:id="rId5"/>
    <p:sldId id="376" r:id="rId6"/>
    <p:sldId id="369" r:id="rId7"/>
    <p:sldId id="377" r:id="rId8"/>
    <p:sldId id="383" r:id="rId9"/>
    <p:sldId id="275" r:id="rId10"/>
    <p:sldId id="261" r:id="rId11"/>
    <p:sldId id="295" r:id="rId12"/>
    <p:sldId id="262" r:id="rId13"/>
    <p:sldId id="386" r:id="rId14"/>
    <p:sldId id="412" r:id="rId15"/>
    <p:sldId id="431" r:id="rId16"/>
    <p:sldId id="266" r:id="rId17"/>
    <p:sldId id="419" r:id="rId18"/>
    <p:sldId id="285" r:id="rId19"/>
    <p:sldId id="269" r:id="rId20"/>
    <p:sldId id="329" r:id="rId21"/>
    <p:sldId id="459" r:id="rId22"/>
    <p:sldId id="460" r:id="rId23"/>
    <p:sldId id="447" r:id="rId24"/>
    <p:sldId id="448" r:id="rId25"/>
    <p:sldId id="449" r:id="rId26"/>
    <p:sldId id="450" r:id="rId27"/>
    <p:sldId id="451" r:id="rId28"/>
    <p:sldId id="452" r:id="rId29"/>
    <p:sldId id="453" r:id="rId30"/>
    <p:sldId id="461" r:id="rId31"/>
    <p:sldId id="458" r:id="rId32"/>
    <p:sldId id="462" r:id="rId33"/>
    <p:sldId id="340" r:id="rId34"/>
    <p:sldId id="341" r:id="rId35"/>
    <p:sldId id="342" r:id="rId36"/>
    <p:sldId id="343" r:id="rId37"/>
    <p:sldId id="345" r:id="rId38"/>
    <p:sldId id="427" r:id="rId39"/>
    <p:sldId id="356" r:id="rId40"/>
    <p:sldId id="346" r:id="rId41"/>
    <p:sldId id="436" r:id="rId42"/>
    <p:sldId id="437" r:id="rId43"/>
    <p:sldId id="357" r:id="rId44"/>
    <p:sldId id="428" r:id="rId45"/>
    <p:sldId id="352" r:id="rId46"/>
    <p:sldId id="353" r:id="rId47"/>
    <p:sldId id="347" r:id="rId48"/>
    <p:sldId id="351" r:id="rId49"/>
    <p:sldId id="463" r:id="rId50"/>
    <p:sldId id="464" r:id="rId51"/>
    <p:sldId id="466" r:id="rId52"/>
    <p:sldId id="467" r:id="rId53"/>
    <p:sldId id="465" r:id="rId54"/>
    <p:sldId id="363" r:id="rId55"/>
    <p:sldId id="364" r:id="rId56"/>
    <p:sldId id="365" r:id="rId57"/>
    <p:sldId id="429" r:id="rId58"/>
    <p:sldId id="456" r:id="rId59"/>
    <p:sldId id="454" r:id="rId60"/>
    <p:sldId id="455" r:id="rId61"/>
    <p:sldId id="457" r:id="rId62"/>
    <p:sldId id="441" r:id="rId63"/>
    <p:sldId id="442" r:id="rId64"/>
    <p:sldId id="409" r:id="rId65"/>
    <p:sldId id="444" r:id="rId66"/>
    <p:sldId id="443" r:id="rId67"/>
    <p:sldId id="445" r:id="rId6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8000"/>
    <a:srgbClr val="FFFF99"/>
    <a:srgbClr val="E0E696"/>
    <a:srgbClr val="969696"/>
    <a:srgbClr val="DDDDDD"/>
    <a:srgbClr val="CCECFF"/>
    <a:srgbClr val="66FFCC"/>
    <a:srgbClr val="99FF99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46" autoAdjust="0"/>
    <p:restoredTop sz="95798" autoAdjust="0"/>
  </p:normalViewPr>
  <p:slideViewPr>
    <p:cSldViewPr>
      <p:cViewPr>
        <p:scale>
          <a:sx n="66" d="100"/>
          <a:sy n="66" d="100"/>
        </p:scale>
        <p:origin x="-2310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0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AC4D316-BFEE-4A7C-AAB5-987AB0BE0D49}" type="datetimeFigureOut">
              <a:rPr lang="en-US"/>
              <a:pPr>
                <a:defRPr/>
              </a:pPr>
              <a:t>5/21/2014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7C2BF2A-2968-4B20-8656-680FDAC19A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163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 7:02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25</a:t>
            </a:r>
            <a:r>
              <a:rPr lang="en-US" baseline="0" dirty="0" smtClean="0"/>
              <a:t> minutes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 minutes to</a:t>
            </a:r>
            <a:r>
              <a:rPr lang="en-US" baseline="0" dirty="0" smtClean="0"/>
              <a:t>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min to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 min to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 min to </a:t>
            </a:r>
            <a:r>
              <a:rPr lang="en-US" smtClean="0"/>
              <a:t>this point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C3F048C-223B-4990-A6DA-B98B8A1D3A40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728F262-FE1F-4C4D-A62E-4C034CB3AD3E}" type="slidenum">
              <a:rPr lang="en-US" sz="1200">
                <a:solidFill>
                  <a:prstClr val="black"/>
                </a:solidFill>
              </a:rPr>
              <a:pPr algn="r"/>
              <a:t>24</a:t>
            </a:fld>
            <a:endParaRPr lang="en-US" sz="1200">
              <a:solidFill>
                <a:prstClr val="black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5618054-66C3-4DC0-B1B0-222F206DC4C0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18 minutes to here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7C2BF2A-2968-4B20-8656-680FDAC19AF5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F0161-E294-430A-90F5-7D12A90750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12E9E-E961-4B8F-96DA-4E4C2F877B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3A0B6-C476-407D-A88D-A8A70AFCF7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A4A7B-74FD-4020-9DEC-761059AEF0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AD65A-8229-4B1A-9013-E0786469CE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D0833-D60B-4EF4-973C-70E1050775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3B824-AEDD-42F4-9CC4-8AB2868B4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B31EE-EE8F-4467-BB7E-105EA34B5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CD87A-1E34-42D8-B4FC-D99951CB61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BCED0-98C1-4D04-AFB5-ECE5C16D2E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3128A-E834-4AC7-84F7-0A770CA07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3234F6-C67C-412E-9557-7A0BAB96D8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5ED3ABA-3D3F-4D3C-B9BA-EB50B35C04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Tm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Documents%20and%20Settings\eyager\Desktop\Tulane\v1.avi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video" Target="file:///C:\Users\andy\Desktop\CSDMS\v1.avi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elowyn\My%20Documents\research\vegetation\veg-mark\agu-baltimore\s1b0001.avi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elowyn\My%20Documents\research\vegetation\veg-mark\agu-baltimore\s1b0001.avi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andy\Desktop\CSDMS\p5.avi" TargetMode="External"/><Relationship Id="rId2" Type="http://schemas.openxmlformats.org/officeDocument/2006/relationships/video" Target="file:///C:\Users\andy\Desktop\CSDMS\p2.avi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3.wmf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eyager\Desktop\Tulane\v1.avi" TargetMode="External"/><Relationship Id="rId4" Type="http://schemas.openxmlformats.org/officeDocument/2006/relationships/image" Target="../media/image4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dy\Desktop\CSDMS\p2.avi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111_116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800" y="0"/>
            <a:ext cx="861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Predictions of </a:t>
            </a:r>
            <a:r>
              <a:rPr lang="en-US" sz="3200" dirty="0" err="1"/>
              <a:t>bedload</a:t>
            </a:r>
            <a:r>
              <a:rPr lang="en-US" sz="3200" dirty="0"/>
              <a:t> transport in vegetated channels: uncertainties and steps forward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400" y="5499001"/>
            <a:ext cx="9144000" cy="954107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Elowyn Yager-University of Idaho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Collaborators: Mark </a:t>
            </a:r>
            <a:r>
              <a:rPr lang="en-US" sz="2400" dirty="0" err="1" smtClean="0">
                <a:solidFill>
                  <a:schemeClr val="bg1"/>
                </a:solidFill>
              </a:rPr>
              <a:t>Schmeeckle</a:t>
            </a:r>
            <a:r>
              <a:rPr lang="en-US" sz="2400" dirty="0" smtClean="0">
                <a:solidFill>
                  <a:schemeClr val="bg1"/>
                </a:solidFill>
              </a:rPr>
              <a:t>, </a:t>
            </a:r>
            <a:r>
              <a:rPr lang="en-US" sz="2400" dirty="0" smtClean="0">
                <a:solidFill>
                  <a:schemeClr val="bg1"/>
                </a:solidFill>
              </a:rPr>
              <a:t>Anne </a:t>
            </a:r>
            <a:r>
              <a:rPr lang="en-US" sz="2400" dirty="0" err="1" smtClean="0">
                <a:solidFill>
                  <a:schemeClr val="bg1"/>
                </a:solidFill>
              </a:rPr>
              <a:t>Lightbody</a:t>
            </a:r>
            <a:r>
              <a:rPr lang="en-US" sz="2400" dirty="0" smtClean="0">
                <a:solidFill>
                  <a:schemeClr val="bg1"/>
                </a:solidFill>
              </a:rPr>
              <a:t>, Alex </a:t>
            </a:r>
            <a:r>
              <a:rPr lang="en-US" sz="2400" dirty="0" err="1" smtClean="0">
                <a:solidFill>
                  <a:schemeClr val="bg1"/>
                </a:solidFill>
              </a:rPr>
              <a:t>Fremier</a:t>
            </a:r>
            <a:endParaRPr lang="en-US" sz="2400" baseline="30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39" name="Picture 4" descr="P10100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95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0" y="0"/>
            <a:ext cx="9372600" cy="13731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CCFF99"/>
                </a:solidFill>
              </a:rPr>
              <a:t>Particle imaging velocimetry records spatial and temporal variations in downstream and vertical velocities</a:t>
            </a:r>
          </a:p>
        </p:txBody>
      </p:sp>
      <p:sp>
        <p:nvSpPr>
          <p:cNvPr id="14341" name="Line 7"/>
          <p:cNvSpPr>
            <a:spLocks noChangeShapeType="1"/>
          </p:cNvSpPr>
          <p:nvPr/>
        </p:nvSpPr>
        <p:spPr bwMode="auto">
          <a:xfrm flipH="1">
            <a:off x="3352800" y="6477000"/>
            <a:ext cx="25908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4343400" y="6600825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Flow</a:t>
            </a:r>
          </a:p>
        </p:txBody>
      </p:sp>
    </p:spTree>
  </p:cSld>
  <p:clrMapOvr>
    <a:masterClrMapping/>
  </p:clrMapOvr>
  <p:transition advTm="1465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G_2113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33600" y="0"/>
            <a:ext cx="5141913" cy="6858000"/>
          </a:xfrm>
          <a:noFill/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0"/>
            <a:ext cx="9372600" cy="9461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CCFF99"/>
                </a:solidFill>
              </a:rPr>
              <a:t>High-speed video records spatial and temporal variations in the sediment transport rate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 flipH="1" flipV="1">
            <a:off x="3352800" y="5638800"/>
            <a:ext cx="25908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114800" y="5791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Flow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717131" y="1600200"/>
            <a:ext cx="2166938" cy="457200"/>
          </a:xfrm>
          <a:prstGeom prst="rect">
            <a:avLst/>
          </a:prstGeom>
          <a:solidFill>
            <a:schemeClr val="bg2">
              <a:alpha val="54901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Video camera</a:t>
            </a:r>
          </a:p>
        </p:txBody>
      </p:sp>
      <p:pic>
        <p:nvPicPr>
          <p:cNvPr id="10" name="v1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3352800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Line 6"/>
          <p:cNvSpPr>
            <a:spLocks noChangeShapeType="1"/>
          </p:cNvSpPr>
          <p:nvPr/>
        </p:nvSpPr>
        <p:spPr bwMode="auto">
          <a:xfrm>
            <a:off x="3200400" y="1371600"/>
            <a:ext cx="1600200" cy="31242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914400" y="3276600"/>
            <a:ext cx="3505200" cy="1371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11616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1" name="v1.avi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457200"/>
            <a:ext cx="8001000" cy="6397625"/>
          </a:xfrm>
        </p:spPr>
      </p:pic>
    </p:spTree>
  </p:cSld>
  <p:clrMapOvr>
    <a:masterClrMapping/>
  </p:clrMapOvr>
  <p:transition advTm="20896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3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331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s1b0001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511175"/>
            <a:ext cx="7934325" cy="6346825"/>
          </a:xfrm>
        </p:spPr>
      </p:pic>
      <p:sp>
        <p:nvSpPr>
          <p:cNvPr id="49155" name="Rectangle 7"/>
          <p:cNvSpPr>
            <a:spLocks noChangeArrowheads="1"/>
          </p:cNvSpPr>
          <p:nvPr/>
        </p:nvSpPr>
        <p:spPr bwMode="auto">
          <a:xfrm>
            <a:off x="0" y="0"/>
            <a:ext cx="9372600" cy="946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>
                <a:solidFill>
                  <a:srgbClr val="CCFF99"/>
                </a:solidFill>
              </a:rPr>
              <a:t>Difference between images to obtain relative transport rates</a:t>
            </a:r>
          </a:p>
        </p:txBody>
      </p:sp>
    </p:spTree>
    <p:extLst>
      <p:ext uri="{BB962C8B-B14F-4D97-AF65-F5344CB8AC3E}">
        <p14:creationId xmlns:p14="http://schemas.microsoft.com/office/powerpoint/2010/main" val="3695948085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27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0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2708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s1b0001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511175"/>
            <a:ext cx="7934325" cy="6346825"/>
          </a:xfrm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9461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CCFF99"/>
                </a:solidFill>
              </a:rPr>
              <a:t>Calibrate each transport rate to individual counts of mobilized grains in videos</a:t>
            </a:r>
          </a:p>
        </p:txBody>
      </p:sp>
    </p:spTree>
    <p:extLst>
      <p:ext uri="{BB962C8B-B14F-4D97-AF65-F5344CB8AC3E}">
        <p14:creationId xmlns:p14="http://schemas.microsoft.com/office/powerpoint/2010/main" val="4037970759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2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27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0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270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690987"/>
            <a:ext cx="6400800" cy="4691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13"/>
          <p:cNvSpPr txBox="1">
            <a:spLocks noChangeArrowheads="1"/>
          </p:cNvSpPr>
          <p:nvPr/>
        </p:nvSpPr>
        <p:spPr bwMode="auto">
          <a:xfrm>
            <a:off x="4038600" y="1981200"/>
            <a:ext cx="828675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Flow</a:t>
            </a:r>
          </a:p>
        </p:txBody>
      </p:sp>
      <p:sp>
        <p:nvSpPr>
          <p:cNvPr id="21511" name="Line 12"/>
          <p:cNvSpPr>
            <a:spLocks noChangeShapeType="1"/>
          </p:cNvSpPr>
          <p:nvPr/>
        </p:nvSpPr>
        <p:spPr bwMode="auto">
          <a:xfrm>
            <a:off x="3733800" y="2514600"/>
            <a:ext cx="17526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arrow" w="med" len="med"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81000" y="5334000"/>
            <a:ext cx="8550275" cy="1512888"/>
            <a:chOff x="240" y="3360"/>
            <a:chExt cx="5386" cy="953"/>
          </a:xfrm>
        </p:grpSpPr>
        <p:sp>
          <p:nvSpPr>
            <p:cNvPr id="21517" name="Rectangle 16"/>
            <p:cNvSpPr>
              <a:spLocks noChangeArrowheads="1"/>
            </p:cNvSpPr>
            <p:nvPr/>
          </p:nvSpPr>
          <p:spPr bwMode="auto">
            <a:xfrm rot="10800000">
              <a:off x="335" y="3399"/>
              <a:ext cx="4560" cy="345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8" name="Rectangle 14"/>
            <p:cNvSpPr>
              <a:spLocks noChangeArrowheads="1"/>
            </p:cNvSpPr>
            <p:nvPr/>
          </p:nvSpPr>
          <p:spPr bwMode="auto">
            <a:xfrm rot="10800000">
              <a:off x="2736" y="3405"/>
              <a:ext cx="2639" cy="336"/>
            </a:xfrm>
            <a:prstGeom prst="rect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Rectangle 17"/>
            <p:cNvSpPr>
              <a:spLocks noChangeArrowheads="1"/>
            </p:cNvSpPr>
            <p:nvPr/>
          </p:nvSpPr>
          <p:spPr bwMode="auto">
            <a:xfrm rot="10800000">
              <a:off x="335" y="3405"/>
              <a:ext cx="912" cy="336"/>
            </a:xfrm>
            <a:prstGeom prst="rect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0" name="Text Box 21"/>
            <p:cNvSpPr txBox="1">
              <a:spLocks noChangeArrowheads="1"/>
            </p:cNvSpPr>
            <p:nvPr/>
          </p:nvSpPr>
          <p:spPr bwMode="auto">
            <a:xfrm>
              <a:off x="1584" y="4025"/>
              <a:ext cx="27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Sediment transport rate (cm</a:t>
              </a:r>
              <a:r>
                <a:rPr lang="en-US" sz="2400" baseline="30000">
                  <a:solidFill>
                    <a:schemeClr val="bg1"/>
                  </a:solidFill>
                </a:rPr>
                <a:t>2</a:t>
              </a:r>
              <a:r>
                <a:rPr lang="en-US" sz="2400">
                  <a:solidFill>
                    <a:schemeClr val="bg1"/>
                  </a:solidFill>
                </a:rPr>
                <a:t>/s)</a:t>
              </a:r>
            </a:p>
          </p:txBody>
        </p:sp>
        <p:sp>
          <p:nvSpPr>
            <p:cNvPr id="21521" name="Text Box 22"/>
            <p:cNvSpPr txBox="1">
              <a:spLocks noChangeArrowheads="1"/>
            </p:cNvSpPr>
            <p:nvPr/>
          </p:nvSpPr>
          <p:spPr bwMode="auto">
            <a:xfrm>
              <a:off x="240" y="374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21522" name="Text Box 23"/>
            <p:cNvSpPr txBox="1">
              <a:spLocks noChangeArrowheads="1"/>
            </p:cNvSpPr>
            <p:nvPr/>
          </p:nvSpPr>
          <p:spPr bwMode="auto">
            <a:xfrm>
              <a:off x="1440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0.02</a:t>
              </a:r>
            </a:p>
          </p:txBody>
        </p:sp>
        <p:sp>
          <p:nvSpPr>
            <p:cNvPr id="21523" name="Text Box 24"/>
            <p:cNvSpPr txBox="1">
              <a:spLocks noChangeArrowheads="1"/>
            </p:cNvSpPr>
            <p:nvPr/>
          </p:nvSpPr>
          <p:spPr bwMode="auto">
            <a:xfrm>
              <a:off x="672" y="3744"/>
              <a:ext cx="5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0.002</a:t>
              </a:r>
            </a:p>
          </p:txBody>
        </p:sp>
        <p:sp>
          <p:nvSpPr>
            <p:cNvPr id="21524" name="Text Box 25"/>
            <p:cNvSpPr txBox="1">
              <a:spLocks noChangeArrowheads="1"/>
            </p:cNvSpPr>
            <p:nvPr/>
          </p:nvSpPr>
          <p:spPr bwMode="auto">
            <a:xfrm>
              <a:off x="5136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0.09</a:t>
              </a:r>
            </a:p>
          </p:txBody>
        </p:sp>
        <p:sp>
          <p:nvSpPr>
            <p:cNvPr id="21525" name="Text Box 26"/>
            <p:cNvSpPr txBox="1">
              <a:spLocks noChangeArrowheads="1"/>
            </p:cNvSpPr>
            <p:nvPr/>
          </p:nvSpPr>
          <p:spPr bwMode="auto">
            <a:xfrm>
              <a:off x="3600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0.04</a:t>
              </a:r>
            </a:p>
          </p:txBody>
        </p:sp>
        <p:sp>
          <p:nvSpPr>
            <p:cNvPr id="21526" name="Text Box 27"/>
            <p:cNvSpPr txBox="1">
              <a:spLocks noChangeArrowheads="1"/>
            </p:cNvSpPr>
            <p:nvPr/>
          </p:nvSpPr>
          <p:spPr bwMode="auto">
            <a:xfrm>
              <a:off x="4608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0.08</a:t>
              </a:r>
            </a:p>
          </p:txBody>
        </p:sp>
        <p:sp>
          <p:nvSpPr>
            <p:cNvPr id="21527" name="Line 28"/>
            <p:cNvSpPr>
              <a:spLocks noChangeShapeType="1"/>
            </p:cNvSpPr>
            <p:nvPr/>
          </p:nvSpPr>
          <p:spPr bwMode="auto">
            <a:xfrm>
              <a:off x="336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8" name="Line 29"/>
            <p:cNvSpPr>
              <a:spLocks noChangeShapeType="1"/>
            </p:cNvSpPr>
            <p:nvPr/>
          </p:nvSpPr>
          <p:spPr bwMode="auto">
            <a:xfrm>
              <a:off x="1008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9" name="Line 30"/>
            <p:cNvSpPr>
              <a:spLocks noChangeShapeType="1"/>
            </p:cNvSpPr>
            <p:nvPr/>
          </p:nvSpPr>
          <p:spPr bwMode="auto">
            <a:xfrm>
              <a:off x="1680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0" name="Line 31"/>
            <p:cNvSpPr>
              <a:spLocks noChangeShapeType="1"/>
            </p:cNvSpPr>
            <p:nvPr/>
          </p:nvSpPr>
          <p:spPr bwMode="auto">
            <a:xfrm>
              <a:off x="3840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1" name="Line 32"/>
            <p:cNvSpPr>
              <a:spLocks noChangeShapeType="1"/>
            </p:cNvSpPr>
            <p:nvPr/>
          </p:nvSpPr>
          <p:spPr bwMode="auto">
            <a:xfrm>
              <a:off x="4848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2" name="Line 33"/>
            <p:cNvSpPr>
              <a:spLocks noChangeShapeType="1"/>
            </p:cNvSpPr>
            <p:nvPr/>
          </p:nvSpPr>
          <p:spPr bwMode="auto">
            <a:xfrm>
              <a:off x="5376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15" name="Oval 39"/>
          <p:cNvSpPr>
            <a:spLocks noChangeArrowheads="1"/>
          </p:cNvSpPr>
          <p:nvPr/>
        </p:nvSpPr>
        <p:spPr bwMode="auto">
          <a:xfrm>
            <a:off x="2057400" y="4038600"/>
            <a:ext cx="609600" cy="6096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6" name="Oval 40"/>
          <p:cNvSpPr>
            <a:spLocks noChangeArrowheads="1"/>
          </p:cNvSpPr>
          <p:nvPr/>
        </p:nvSpPr>
        <p:spPr bwMode="auto">
          <a:xfrm>
            <a:off x="6096000" y="1143000"/>
            <a:ext cx="609600" cy="6096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noFill/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CCFF99"/>
                </a:solidFill>
              </a:rPr>
              <a:t>Obtain detailed map of sediment transport rates around vegetation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705600" y="762000"/>
            <a:ext cx="990600" cy="4191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777718" y="4629834"/>
            <a:ext cx="24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Yager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dirty="0" err="1" smtClean="0">
                <a:solidFill>
                  <a:schemeClr val="bg1"/>
                </a:solidFill>
              </a:rPr>
              <a:t>Schmeeckle</a:t>
            </a:r>
            <a:r>
              <a:rPr lang="en-US" dirty="0" smtClean="0">
                <a:solidFill>
                  <a:schemeClr val="bg1"/>
                </a:solidFill>
              </a:rPr>
              <a:t>, 2013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6672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0" y="1235075"/>
            <a:ext cx="54864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1739900" y="990600"/>
            <a:ext cx="69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CCFF"/>
                </a:solidFill>
              </a:rPr>
              <a:t>0%</a:t>
            </a:r>
          </a:p>
        </p:txBody>
      </p:sp>
      <p:sp>
        <p:nvSpPr>
          <p:cNvPr id="21508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noFill/>
        </p:spPr>
        <p:txBody>
          <a:bodyPr/>
          <a:lstStyle/>
          <a:p>
            <a:pPr eaLnBrk="1" hangingPunct="1"/>
            <a:r>
              <a:rPr lang="en-US" sz="2400" b="1" smtClean="0">
                <a:solidFill>
                  <a:srgbClr val="CCFF99"/>
                </a:solidFill>
              </a:rPr>
              <a:t>For the same reach-averaged velocity: addition of vegetation increases spatial variation in the sediment transport rate</a:t>
            </a:r>
          </a:p>
        </p:txBody>
      </p:sp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39838"/>
            <a:ext cx="54102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13"/>
          <p:cNvSpPr txBox="1">
            <a:spLocks noChangeArrowheads="1"/>
          </p:cNvSpPr>
          <p:nvPr/>
        </p:nvSpPr>
        <p:spPr bwMode="auto">
          <a:xfrm>
            <a:off x="4343400" y="1600200"/>
            <a:ext cx="828675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Flow</a:t>
            </a:r>
          </a:p>
        </p:txBody>
      </p:sp>
      <p:sp>
        <p:nvSpPr>
          <p:cNvPr id="21511" name="Line 12"/>
          <p:cNvSpPr>
            <a:spLocks noChangeShapeType="1"/>
          </p:cNvSpPr>
          <p:nvPr/>
        </p:nvSpPr>
        <p:spPr bwMode="auto">
          <a:xfrm>
            <a:off x="3962400" y="2057400"/>
            <a:ext cx="17526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arrow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2" name="Text Box 11"/>
          <p:cNvSpPr txBox="1">
            <a:spLocks noChangeArrowheads="1"/>
          </p:cNvSpPr>
          <p:nvPr/>
        </p:nvSpPr>
        <p:spPr bwMode="auto">
          <a:xfrm>
            <a:off x="2819400" y="914400"/>
            <a:ext cx="379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CCFF"/>
                </a:solidFill>
              </a:rPr>
              <a:t>Vegetation density by area</a:t>
            </a:r>
          </a:p>
        </p:txBody>
      </p:sp>
      <p:sp>
        <p:nvSpPr>
          <p:cNvPr id="21513" name="Text Box 7"/>
          <p:cNvSpPr txBox="1">
            <a:spLocks noChangeArrowheads="1"/>
          </p:cNvSpPr>
          <p:nvPr/>
        </p:nvSpPr>
        <p:spPr bwMode="auto">
          <a:xfrm>
            <a:off x="7086600" y="990600"/>
            <a:ext cx="1033463" cy="557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CCFF"/>
                </a:solidFill>
              </a:rPr>
              <a:t>1.7%</a:t>
            </a:r>
          </a:p>
        </p:txBody>
      </p:sp>
      <p:grpSp>
        <p:nvGrpSpPr>
          <p:cNvPr id="21514" name="Group 34"/>
          <p:cNvGrpSpPr>
            <a:grpSpLocks/>
          </p:cNvGrpSpPr>
          <p:nvPr/>
        </p:nvGrpSpPr>
        <p:grpSpPr bwMode="auto">
          <a:xfrm>
            <a:off x="381000" y="5334000"/>
            <a:ext cx="8550275" cy="1512888"/>
            <a:chOff x="240" y="3360"/>
            <a:chExt cx="5386" cy="953"/>
          </a:xfrm>
        </p:grpSpPr>
        <p:sp>
          <p:nvSpPr>
            <p:cNvPr id="21517" name="Rectangle 16"/>
            <p:cNvSpPr>
              <a:spLocks noChangeArrowheads="1"/>
            </p:cNvSpPr>
            <p:nvPr/>
          </p:nvSpPr>
          <p:spPr bwMode="auto">
            <a:xfrm rot="10800000">
              <a:off x="335" y="3399"/>
              <a:ext cx="4560" cy="345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8" name="Rectangle 14"/>
            <p:cNvSpPr>
              <a:spLocks noChangeArrowheads="1"/>
            </p:cNvSpPr>
            <p:nvPr/>
          </p:nvSpPr>
          <p:spPr bwMode="auto">
            <a:xfrm rot="10800000">
              <a:off x="2736" y="3405"/>
              <a:ext cx="2639" cy="336"/>
            </a:xfrm>
            <a:prstGeom prst="rect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Rectangle 17"/>
            <p:cNvSpPr>
              <a:spLocks noChangeArrowheads="1"/>
            </p:cNvSpPr>
            <p:nvPr/>
          </p:nvSpPr>
          <p:spPr bwMode="auto">
            <a:xfrm rot="10800000">
              <a:off x="335" y="3405"/>
              <a:ext cx="912" cy="336"/>
            </a:xfrm>
            <a:prstGeom prst="rect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0" name="Text Box 21"/>
            <p:cNvSpPr txBox="1">
              <a:spLocks noChangeArrowheads="1"/>
            </p:cNvSpPr>
            <p:nvPr/>
          </p:nvSpPr>
          <p:spPr bwMode="auto">
            <a:xfrm>
              <a:off x="1584" y="4025"/>
              <a:ext cx="27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Sediment transport rate (cm</a:t>
              </a:r>
              <a:r>
                <a:rPr lang="en-US" sz="2400" baseline="30000">
                  <a:solidFill>
                    <a:schemeClr val="bg1"/>
                  </a:solidFill>
                </a:rPr>
                <a:t>2</a:t>
              </a:r>
              <a:r>
                <a:rPr lang="en-US" sz="2400">
                  <a:solidFill>
                    <a:schemeClr val="bg1"/>
                  </a:solidFill>
                </a:rPr>
                <a:t>/s)</a:t>
              </a:r>
            </a:p>
          </p:txBody>
        </p:sp>
        <p:sp>
          <p:nvSpPr>
            <p:cNvPr id="21521" name="Text Box 22"/>
            <p:cNvSpPr txBox="1">
              <a:spLocks noChangeArrowheads="1"/>
            </p:cNvSpPr>
            <p:nvPr/>
          </p:nvSpPr>
          <p:spPr bwMode="auto">
            <a:xfrm>
              <a:off x="240" y="374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21522" name="Text Box 23"/>
            <p:cNvSpPr txBox="1">
              <a:spLocks noChangeArrowheads="1"/>
            </p:cNvSpPr>
            <p:nvPr/>
          </p:nvSpPr>
          <p:spPr bwMode="auto">
            <a:xfrm>
              <a:off x="1440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0.02</a:t>
              </a:r>
            </a:p>
          </p:txBody>
        </p:sp>
        <p:sp>
          <p:nvSpPr>
            <p:cNvPr id="21523" name="Text Box 24"/>
            <p:cNvSpPr txBox="1">
              <a:spLocks noChangeArrowheads="1"/>
            </p:cNvSpPr>
            <p:nvPr/>
          </p:nvSpPr>
          <p:spPr bwMode="auto">
            <a:xfrm>
              <a:off x="672" y="3744"/>
              <a:ext cx="5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0.002</a:t>
              </a:r>
            </a:p>
          </p:txBody>
        </p:sp>
        <p:sp>
          <p:nvSpPr>
            <p:cNvPr id="21524" name="Text Box 25"/>
            <p:cNvSpPr txBox="1">
              <a:spLocks noChangeArrowheads="1"/>
            </p:cNvSpPr>
            <p:nvPr/>
          </p:nvSpPr>
          <p:spPr bwMode="auto">
            <a:xfrm>
              <a:off x="5136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0.09</a:t>
              </a:r>
            </a:p>
          </p:txBody>
        </p:sp>
        <p:sp>
          <p:nvSpPr>
            <p:cNvPr id="21525" name="Text Box 26"/>
            <p:cNvSpPr txBox="1">
              <a:spLocks noChangeArrowheads="1"/>
            </p:cNvSpPr>
            <p:nvPr/>
          </p:nvSpPr>
          <p:spPr bwMode="auto">
            <a:xfrm>
              <a:off x="3600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0.04</a:t>
              </a:r>
            </a:p>
          </p:txBody>
        </p:sp>
        <p:sp>
          <p:nvSpPr>
            <p:cNvPr id="21526" name="Text Box 27"/>
            <p:cNvSpPr txBox="1">
              <a:spLocks noChangeArrowheads="1"/>
            </p:cNvSpPr>
            <p:nvPr/>
          </p:nvSpPr>
          <p:spPr bwMode="auto">
            <a:xfrm>
              <a:off x="4608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0.08</a:t>
              </a:r>
            </a:p>
          </p:txBody>
        </p:sp>
        <p:sp>
          <p:nvSpPr>
            <p:cNvPr id="21527" name="Line 28"/>
            <p:cNvSpPr>
              <a:spLocks noChangeShapeType="1"/>
            </p:cNvSpPr>
            <p:nvPr/>
          </p:nvSpPr>
          <p:spPr bwMode="auto">
            <a:xfrm>
              <a:off x="336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8" name="Line 29"/>
            <p:cNvSpPr>
              <a:spLocks noChangeShapeType="1"/>
            </p:cNvSpPr>
            <p:nvPr/>
          </p:nvSpPr>
          <p:spPr bwMode="auto">
            <a:xfrm>
              <a:off x="1008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9" name="Line 30"/>
            <p:cNvSpPr>
              <a:spLocks noChangeShapeType="1"/>
            </p:cNvSpPr>
            <p:nvPr/>
          </p:nvSpPr>
          <p:spPr bwMode="auto">
            <a:xfrm>
              <a:off x="1680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0" name="Line 31"/>
            <p:cNvSpPr>
              <a:spLocks noChangeShapeType="1"/>
            </p:cNvSpPr>
            <p:nvPr/>
          </p:nvSpPr>
          <p:spPr bwMode="auto">
            <a:xfrm>
              <a:off x="3840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1" name="Line 32"/>
            <p:cNvSpPr>
              <a:spLocks noChangeShapeType="1"/>
            </p:cNvSpPr>
            <p:nvPr/>
          </p:nvSpPr>
          <p:spPr bwMode="auto">
            <a:xfrm>
              <a:off x="4848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2" name="Line 33"/>
            <p:cNvSpPr>
              <a:spLocks noChangeShapeType="1"/>
            </p:cNvSpPr>
            <p:nvPr/>
          </p:nvSpPr>
          <p:spPr bwMode="auto">
            <a:xfrm>
              <a:off x="5376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15" name="Oval 39"/>
          <p:cNvSpPr>
            <a:spLocks noChangeArrowheads="1"/>
          </p:cNvSpPr>
          <p:nvPr/>
        </p:nvSpPr>
        <p:spPr bwMode="auto">
          <a:xfrm>
            <a:off x="5105400" y="4114800"/>
            <a:ext cx="609600" cy="6096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6" name="Oval 40"/>
          <p:cNvSpPr>
            <a:spLocks noChangeArrowheads="1"/>
          </p:cNvSpPr>
          <p:nvPr/>
        </p:nvSpPr>
        <p:spPr bwMode="auto">
          <a:xfrm>
            <a:off x="8686800" y="1524000"/>
            <a:ext cx="609600" cy="6096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advTm="36672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81000" y="1235075"/>
            <a:ext cx="54864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1739900" y="990600"/>
            <a:ext cx="69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CCFF"/>
                </a:solidFill>
              </a:rPr>
              <a:t>0%</a:t>
            </a:r>
          </a:p>
        </p:txBody>
      </p:sp>
      <p:sp>
        <p:nvSpPr>
          <p:cNvPr id="21508" name="Rectangle 10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noFill/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CCFF99"/>
                </a:solidFill>
              </a:rPr>
              <a:t>For the same reach-averaged velocity: addition of vegetation generally increases mean sediment transport rates </a:t>
            </a:r>
          </a:p>
        </p:txBody>
      </p:sp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239838"/>
            <a:ext cx="54102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13"/>
          <p:cNvSpPr txBox="1">
            <a:spLocks noChangeArrowheads="1"/>
          </p:cNvSpPr>
          <p:nvPr/>
        </p:nvSpPr>
        <p:spPr bwMode="auto">
          <a:xfrm>
            <a:off x="4343400" y="1600200"/>
            <a:ext cx="828675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Flow</a:t>
            </a:r>
          </a:p>
        </p:txBody>
      </p:sp>
      <p:sp>
        <p:nvSpPr>
          <p:cNvPr id="21511" name="Line 12"/>
          <p:cNvSpPr>
            <a:spLocks noChangeShapeType="1"/>
          </p:cNvSpPr>
          <p:nvPr/>
        </p:nvSpPr>
        <p:spPr bwMode="auto">
          <a:xfrm>
            <a:off x="3962400" y="2057400"/>
            <a:ext cx="17526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arrow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2" name="Text Box 11"/>
          <p:cNvSpPr txBox="1">
            <a:spLocks noChangeArrowheads="1"/>
          </p:cNvSpPr>
          <p:nvPr/>
        </p:nvSpPr>
        <p:spPr bwMode="auto">
          <a:xfrm>
            <a:off x="2819400" y="914400"/>
            <a:ext cx="3795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CCFF"/>
                </a:solidFill>
              </a:rPr>
              <a:t>Vegetation density by area</a:t>
            </a:r>
          </a:p>
        </p:txBody>
      </p:sp>
      <p:sp>
        <p:nvSpPr>
          <p:cNvPr id="21513" name="Text Box 7"/>
          <p:cNvSpPr txBox="1">
            <a:spLocks noChangeArrowheads="1"/>
          </p:cNvSpPr>
          <p:nvPr/>
        </p:nvSpPr>
        <p:spPr bwMode="auto">
          <a:xfrm>
            <a:off x="7086600" y="990600"/>
            <a:ext cx="1033463" cy="5572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CCFF"/>
                </a:solidFill>
              </a:rPr>
              <a:t>1.7%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81000" y="5334000"/>
            <a:ext cx="8550275" cy="1512888"/>
            <a:chOff x="240" y="3360"/>
            <a:chExt cx="5386" cy="953"/>
          </a:xfrm>
        </p:grpSpPr>
        <p:sp>
          <p:nvSpPr>
            <p:cNvPr id="21517" name="Rectangle 16"/>
            <p:cNvSpPr>
              <a:spLocks noChangeArrowheads="1"/>
            </p:cNvSpPr>
            <p:nvPr/>
          </p:nvSpPr>
          <p:spPr bwMode="auto">
            <a:xfrm rot="10800000">
              <a:off x="335" y="3399"/>
              <a:ext cx="4560" cy="345"/>
            </a:xfrm>
            <a:prstGeom prst="rect">
              <a:avLst/>
            </a:prstGeom>
            <a:gradFill rotWithShape="1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8" name="Rectangle 14"/>
            <p:cNvSpPr>
              <a:spLocks noChangeArrowheads="1"/>
            </p:cNvSpPr>
            <p:nvPr/>
          </p:nvSpPr>
          <p:spPr bwMode="auto">
            <a:xfrm rot="10800000">
              <a:off x="2736" y="3405"/>
              <a:ext cx="2639" cy="336"/>
            </a:xfrm>
            <a:prstGeom prst="rect">
              <a:avLst/>
            </a:prstGeom>
            <a:gradFill rotWithShape="1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19" name="Rectangle 17"/>
            <p:cNvSpPr>
              <a:spLocks noChangeArrowheads="1"/>
            </p:cNvSpPr>
            <p:nvPr/>
          </p:nvSpPr>
          <p:spPr bwMode="auto">
            <a:xfrm rot="10800000">
              <a:off x="335" y="3405"/>
              <a:ext cx="912" cy="336"/>
            </a:xfrm>
            <a:prstGeom prst="rect">
              <a:avLst/>
            </a:prstGeom>
            <a:gradFill rotWithShape="1">
              <a:gsLst>
                <a:gs pos="0">
                  <a:srgbClr val="0000FF"/>
                </a:gs>
                <a:gs pos="100000">
                  <a:srgbClr val="000066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520" name="Text Box 21"/>
            <p:cNvSpPr txBox="1">
              <a:spLocks noChangeArrowheads="1"/>
            </p:cNvSpPr>
            <p:nvPr/>
          </p:nvSpPr>
          <p:spPr bwMode="auto">
            <a:xfrm>
              <a:off x="1584" y="4025"/>
              <a:ext cx="27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Sediment transport rate (cm</a:t>
              </a:r>
              <a:r>
                <a:rPr lang="en-US" sz="2400" baseline="30000">
                  <a:solidFill>
                    <a:schemeClr val="bg1"/>
                  </a:solidFill>
                </a:rPr>
                <a:t>2</a:t>
              </a:r>
              <a:r>
                <a:rPr lang="en-US" sz="2400">
                  <a:solidFill>
                    <a:schemeClr val="bg1"/>
                  </a:solidFill>
                </a:rPr>
                <a:t>/s)</a:t>
              </a:r>
            </a:p>
          </p:txBody>
        </p:sp>
        <p:sp>
          <p:nvSpPr>
            <p:cNvPr id="21521" name="Text Box 22"/>
            <p:cNvSpPr txBox="1">
              <a:spLocks noChangeArrowheads="1"/>
            </p:cNvSpPr>
            <p:nvPr/>
          </p:nvSpPr>
          <p:spPr bwMode="auto">
            <a:xfrm>
              <a:off x="240" y="374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21522" name="Text Box 23"/>
            <p:cNvSpPr txBox="1">
              <a:spLocks noChangeArrowheads="1"/>
            </p:cNvSpPr>
            <p:nvPr/>
          </p:nvSpPr>
          <p:spPr bwMode="auto">
            <a:xfrm>
              <a:off x="1440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0.02</a:t>
              </a:r>
            </a:p>
          </p:txBody>
        </p:sp>
        <p:sp>
          <p:nvSpPr>
            <p:cNvPr id="21523" name="Text Box 24"/>
            <p:cNvSpPr txBox="1">
              <a:spLocks noChangeArrowheads="1"/>
            </p:cNvSpPr>
            <p:nvPr/>
          </p:nvSpPr>
          <p:spPr bwMode="auto">
            <a:xfrm>
              <a:off x="672" y="3744"/>
              <a:ext cx="59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0.002</a:t>
              </a:r>
            </a:p>
          </p:txBody>
        </p:sp>
        <p:sp>
          <p:nvSpPr>
            <p:cNvPr id="21524" name="Text Box 25"/>
            <p:cNvSpPr txBox="1">
              <a:spLocks noChangeArrowheads="1"/>
            </p:cNvSpPr>
            <p:nvPr/>
          </p:nvSpPr>
          <p:spPr bwMode="auto">
            <a:xfrm>
              <a:off x="5136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0.09</a:t>
              </a:r>
            </a:p>
          </p:txBody>
        </p:sp>
        <p:sp>
          <p:nvSpPr>
            <p:cNvPr id="21525" name="Text Box 26"/>
            <p:cNvSpPr txBox="1">
              <a:spLocks noChangeArrowheads="1"/>
            </p:cNvSpPr>
            <p:nvPr/>
          </p:nvSpPr>
          <p:spPr bwMode="auto">
            <a:xfrm>
              <a:off x="3600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0.04</a:t>
              </a:r>
            </a:p>
          </p:txBody>
        </p:sp>
        <p:sp>
          <p:nvSpPr>
            <p:cNvPr id="21526" name="Text Box 27"/>
            <p:cNvSpPr txBox="1">
              <a:spLocks noChangeArrowheads="1"/>
            </p:cNvSpPr>
            <p:nvPr/>
          </p:nvSpPr>
          <p:spPr bwMode="auto">
            <a:xfrm>
              <a:off x="4608" y="3744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>
                  <a:solidFill>
                    <a:schemeClr val="bg1"/>
                  </a:solidFill>
                </a:rPr>
                <a:t>0.08</a:t>
              </a:r>
            </a:p>
          </p:txBody>
        </p:sp>
        <p:sp>
          <p:nvSpPr>
            <p:cNvPr id="21527" name="Line 28"/>
            <p:cNvSpPr>
              <a:spLocks noChangeShapeType="1"/>
            </p:cNvSpPr>
            <p:nvPr/>
          </p:nvSpPr>
          <p:spPr bwMode="auto">
            <a:xfrm>
              <a:off x="336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8" name="Line 29"/>
            <p:cNvSpPr>
              <a:spLocks noChangeShapeType="1"/>
            </p:cNvSpPr>
            <p:nvPr/>
          </p:nvSpPr>
          <p:spPr bwMode="auto">
            <a:xfrm>
              <a:off x="1008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9" name="Line 30"/>
            <p:cNvSpPr>
              <a:spLocks noChangeShapeType="1"/>
            </p:cNvSpPr>
            <p:nvPr/>
          </p:nvSpPr>
          <p:spPr bwMode="auto">
            <a:xfrm>
              <a:off x="1680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0" name="Line 31"/>
            <p:cNvSpPr>
              <a:spLocks noChangeShapeType="1"/>
            </p:cNvSpPr>
            <p:nvPr/>
          </p:nvSpPr>
          <p:spPr bwMode="auto">
            <a:xfrm>
              <a:off x="3840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1" name="Line 32"/>
            <p:cNvSpPr>
              <a:spLocks noChangeShapeType="1"/>
            </p:cNvSpPr>
            <p:nvPr/>
          </p:nvSpPr>
          <p:spPr bwMode="auto">
            <a:xfrm>
              <a:off x="4848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2" name="Line 33"/>
            <p:cNvSpPr>
              <a:spLocks noChangeShapeType="1"/>
            </p:cNvSpPr>
            <p:nvPr/>
          </p:nvSpPr>
          <p:spPr bwMode="auto">
            <a:xfrm>
              <a:off x="5376" y="3360"/>
              <a:ext cx="0" cy="432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15" name="Oval 39"/>
          <p:cNvSpPr>
            <a:spLocks noChangeArrowheads="1"/>
          </p:cNvSpPr>
          <p:nvPr/>
        </p:nvSpPr>
        <p:spPr bwMode="auto">
          <a:xfrm>
            <a:off x="5105400" y="4114800"/>
            <a:ext cx="609600" cy="6096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16" name="Oval 40"/>
          <p:cNvSpPr>
            <a:spLocks noChangeArrowheads="1"/>
          </p:cNvSpPr>
          <p:nvPr/>
        </p:nvSpPr>
        <p:spPr bwMode="auto">
          <a:xfrm>
            <a:off x="8686800" y="1524000"/>
            <a:ext cx="609600" cy="609600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advTm="36672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9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>
                <a:solidFill>
                  <a:srgbClr val="99FF99"/>
                </a:solidFill>
              </a:rPr>
              <a:t>Addition of vegetation increases turbulence</a:t>
            </a:r>
          </a:p>
        </p:txBody>
      </p:sp>
      <p:sp>
        <p:nvSpPr>
          <p:cNvPr id="22531" name="Line 10"/>
          <p:cNvSpPr>
            <a:spLocks noChangeShapeType="1"/>
          </p:cNvSpPr>
          <p:nvPr/>
        </p:nvSpPr>
        <p:spPr bwMode="auto">
          <a:xfrm flipH="1">
            <a:off x="3581400" y="6172200"/>
            <a:ext cx="16002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32" name="Text Box 11"/>
          <p:cNvSpPr txBox="1">
            <a:spLocks noChangeArrowheads="1"/>
          </p:cNvSpPr>
          <p:nvPr/>
        </p:nvSpPr>
        <p:spPr bwMode="auto">
          <a:xfrm>
            <a:off x="4038600" y="6248400"/>
            <a:ext cx="666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Flow</a:t>
            </a:r>
          </a:p>
        </p:txBody>
      </p:sp>
      <p:sp>
        <p:nvSpPr>
          <p:cNvPr id="22533" name="Text Box 13"/>
          <p:cNvSpPr txBox="1">
            <a:spLocks noChangeArrowheads="1"/>
          </p:cNvSpPr>
          <p:nvPr/>
        </p:nvSpPr>
        <p:spPr bwMode="auto">
          <a:xfrm>
            <a:off x="5943600" y="5257800"/>
            <a:ext cx="1758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With vegetation</a:t>
            </a:r>
          </a:p>
        </p:txBody>
      </p:sp>
      <p:sp>
        <p:nvSpPr>
          <p:cNvPr id="22534" name="Text Box 14"/>
          <p:cNvSpPr txBox="1">
            <a:spLocks noChangeArrowheads="1"/>
          </p:cNvSpPr>
          <p:nvPr/>
        </p:nvSpPr>
        <p:spPr bwMode="auto">
          <a:xfrm>
            <a:off x="1219200" y="5257800"/>
            <a:ext cx="2076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Without vegetation</a:t>
            </a:r>
          </a:p>
        </p:txBody>
      </p:sp>
      <p:pic>
        <p:nvPicPr>
          <p:cNvPr id="46097" name="p2.avi">
            <a:hlinkClick r:id="" action="ppaction://media"/>
          </p:cNvPr>
          <p:cNvPicPr>
            <a:picLocks noGrp="1" noRot="1" noChangeAspect="1" noChangeArrowheads="1"/>
          </p:cNvPicPr>
          <p:nvPr>
            <p:ph sz="half" idx="1"/>
            <a:videoFile r:link="rId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1798638"/>
            <a:ext cx="4038600" cy="3230562"/>
          </a:xfrm>
        </p:spPr>
      </p:pic>
      <p:pic>
        <p:nvPicPr>
          <p:cNvPr id="46099" name="p5.avi">
            <a:hlinkClick r:id="" action="ppaction://media"/>
          </p:cNvPr>
          <p:cNvPicPr>
            <a:picLocks noGrp="1" noRot="1" noChangeAspect="1" noChangeArrowheads="1"/>
          </p:cNvPicPr>
          <p:nvPr>
            <p:ph sz="half" idx="2"/>
            <a:videoFile r:link="rId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04800" y="1828800"/>
            <a:ext cx="4038600" cy="3230563"/>
          </a:xfrm>
        </p:spPr>
      </p:pic>
    </p:spTree>
    <p:custDataLst>
      <p:tags r:id="rId1"/>
    </p:custDataLst>
  </p:cSld>
  <p:clrMapOvr>
    <a:masterClrMapping/>
  </p:clrMapOvr>
  <p:transition advTm="2699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4" fill="hold"/>
                                        <p:tgtEl>
                                          <p:spTgt spid="460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33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3534" fill="hold"/>
                                        <p:tgtEl>
                                          <p:spTgt spid="46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609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60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60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97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609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6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9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5" descr="newUuintens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685800"/>
            <a:ext cx="8229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99FF99"/>
                </a:solidFill>
              </a:rPr>
              <a:t>Addition of vegetation increases near-bed turbulence intensities, which can increase sediment transport</a:t>
            </a:r>
          </a:p>
        </p:txBody>
      </p:sp>
      <p:sp>
        <p:nvSpPr>
          <p:cNvPr id="1030" name="Line 25"/>
          <p:cNvSpPr>
            <a:spLocks noChangeShapeType="1"/>
          </p:cNvSpPr>
          <p:nvPr/>
        </p:nvSpPr>
        <p:spPr bwMode="auto">
          <a:xfrm>
            <a:off x="6858000" y="1752600"/>
            <a:ext cx="0" cy="3886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31" name="Text Box 26"/>
          <p:cNvSpPr txBox="1">
            <a:spLocks noChangeArrowheads="1"/>
          </p:cNvSpPr>
          <p:nvPr/>
        </p:nvSpPr>
        <p:spPr bwMode="auto">
          <a:xfrm>
            <a:off x="6324600" y="37338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~2x</a:t>
            </a:r>
          </a:p>
        </p:txBody>
      </p:sp>
      <p:sp>
        <p:nvSpPr>
          <p:cNvPr id="1032" name="Text Box 19"/>
          <p:cNvSpPr txBox="1">
            <a:spLocks noChangeArrowheads="1"/>
          </p:cNvSpPr>
          <p:nvPr/>
        </p:nvSpPr>
        <p:spPr bwMode="auto">
          <a:xfrm>
            <a:off x="5029200" y="4495800"/>
            <a:ext cx="887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00FF00"/>
                </a:solidFill>
              </a:rPr>
              <a:t>0.8%</a:t>
            </a:r>
          </a:p>
        </p:txBody>
      </p:sp>
      <p:sp>
        <p:nvSpPr>
          <p:cNvPr id="1033" name="Text Box 20"/>
          <p:cNvSpPr txBox="1">
            <a:spLocks noChangeArrowheads="1"/>
          </p:cNvSpPr>
          <p:nvPr/>
        </p:nvSpPr>
        <p:spPr bwMode="auto">
          <a:xfrm>
            <a:off x="3581400" y="5334000"/>
            <a:ext cx="995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</a:rPr>
              <a:t>1.7%</a:t>
            </a:r>
          </a:p>
        </p:txBody>
      </p:sp>
      <p:sp>
        <p:nvSpPr>
          <p:cNvPr id="1034" name="Line 22"/>
          <p:cNvSpPr>
            <a:spLocks noChangeShapeType="1"/>
          </p:cNvSpPr>
          <p:nvPr/>
        </p:nvSpPr>
        <p:spPr bwMode="auto">
          <a:xfrm flipH="1" flipV="1">
            <a:off x="5029200" y="3886200"/>
            <a:ext cx="381000" cy="533400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35" name="Line 23"/>
          <p:cNvSpPr>
            <a:spLocks noChangeShapeType="1"/>
          </p:cNvSpPr>
          <p:nvPr/>
        </p:nvSpPr>
        <p:spPr bwMode="auto">
          <a:xfrm>
            <a:off x="2743200" y="4343400"/>
            <a:ext cx="533400" cy="4572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5181600" y="5562600"/>
            <a:ext cx="630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0%</a:t>
            </a:r>
          </a:p>
        </p:txBody>
      </p:sp>
      <p:sp>
        <p:nvSpPr>
          <p:cNvPr id="22" name="Line 26"/>
          <p:cNvSpPr>
            <a:spLocks noChangeShapeType="1"/>
          </p:cNvSpPr>
          <p:nvPr/>
        </p:nvSpPr>
        <p:spPr bwMode="auto">
          <a:xfrm flipV="1">
            <a:off x="5867400" y="5562600"/>
            <a:ext cx="609600" cy="304800"/>
          </a:xfrm>
          <a:prstGeom prst="line">
            <a:avLst/>
          </a:prstGeom>
          <a:noFill/>
          <a:ln w="38100">
            <a:solidFill>
              <a:schemeClr val="accent2">
                <a:lumMod val="20000"/>
                <a:lumOff val="80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38" name="Text Box 20"/>
          <p:cNvSpPr txBox="1">
            <a:spLocks noChangeArrowheads="1"/>
          </p:cNvSpPr>
          <p:nvPr/>
        </p:nvSpPr>
        <p:spPr bwMode="auto">
          <a:xfrm>
            <a:off x="2209800" y="3657600"/>
            <a:ext cx="9953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FFFF00"/>
                </a:solidFill>
              </a:rPr>
              <a:t>4%</a:t>
            </a:r>
          </a:p>
        </p:txBody>
      </p:sp>
      <p:sp>
        <p:nvSpPr>
          <p:cNvPr id="1039" name="Line 23"/>
          <p:cNvSpPr>
            <a:spLocks noChangeShapeType="1"/>
          </p:cNvSpPr>
          <p:nvPr/>
        </p:nvSpPr>
        <p:spPr bwMode="auto">
          <a:xfrm flipV="1">
            <a:off x="4038600" y="4953000"/>
            <a:ext cx="762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-190500" y="6211669"/>
            <a:ext cx="24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Yager</a:t>
            </a:r>
            <a:r>
              <a:rPr lang="en-US" dirty="0" smtClean="0">
                <a:solidFill>
                  <a:schemeClr val="bg1"/>
                </a:solidFill>
              </a:rPr>
              <a:t> and </a:t>
            </a:r>
            <a:r>
              <a:rPr lang="en-US" dirty="0" err="1" smtClean="0">
                <a:solidFill>
                  <a:schemeClr val="bg1"/>
                </a:solidFill>
              </a:rPr>
              <a:t>Schmeeckle</a:t>
            </a:r>
            <a:r>
              <a:rPr lang="en-US" dirty="0" smtClean="0">
                <a:solidFill>
                  <a:schemeClr val="bg1"/>
                </a:solidFill>
              </a:rPr>
              <a:t>, 2013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5328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https://earthengine.google.org/#timelapse/v=-9.69993,-74.13468,9.148,latLng&amp;t=2.73</a:t>
            </a:r>
          </a:p>
        </p:txBody>
      </p:sp>
    </p:spTree>
    <p:extLst>
      <p:ext uri="{BB962C8B-B14F-4D97-AF65-F5344CB8AC3E}">
        <p14:creationId xmlns:p14="http://schemas.microsoft.com/office/powerpoint/2010/main" val="2960744354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79" name="Picture 3" descr="img_1217"/>
          <p:cNvPicPr>
            <a:picLocks noChangeAspect="1" noChangeArrowheads="1"/>
          </p:cNvPicPr>
          <p:nvPr/>
        </p:nvPicPr>
        <p:blipFill>
          <a:blip r:embed="rId2" cstate="print">
            <a:lum bright="-32000" contrast="-56000"/>
          </a:blip>
          <a:srcRect/>
          <a:stretch>
            <a:fillRect/>
          </a:stretch>
        </p:blipFill>
        <p:spPr bwMode="auto">
          <a:xfrm>
            <a:off x="0" y="760413"/>
            <a:ext cx="9144000" cy="60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76200"/>
            <a:ext cx="9144000" cy="11430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solidFill>
                  <a:srgbClr val="CCFF99"/>
                </a:solidFill>
              </a:rPr>
              <a:t>Conclusions of indoor experiments</a:t>
            </a:r>
          </a:p>
        </p:txBody>
      </p:sp>
      <p:sp>
        <p:nvSpPr>
          <p:cNvPr id="24581" name="Text Box 15"/>
          <p:cNvSpPr txBox="1">
            <a:spLocks noChangeArrowheads="1"/>
          </p:cNvSpPr>
          <p:nvPr/>
        </p:nvSpPr>
        <p:spPr bwMode="auto">
          <a:xfrm>
            <a:off x="76200" y="1066800"/>
            <a:ext cx="4495800" cy="4154984"/>
          </a:xfrm>
          <a:prstGeom prst="rect">
            <a:avLst/>
          </a:prstGeom>
          <a:solidFill>
            <a:schemeClr val="tx1">
              <a:alpha val="46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FF66"/>
                </a:solidFill>
              </a:rPr>
              <a:t>For a constant velocity, addition of </a:t>
            </a:r>
            <a:r>
              <a:rPr lang="en-US" sz="2400" dirty="0" smtClean="0">
                <a:solidFill>
                  <a:srgbClr val="FFFF66"/>
                </a:solidFill>
              </a:rPr>
              <a:t>rigid emergent vegetation increases:</a:t>
            </a:r>
            <a:endParaRPr lang="en-US" sz="2400" dirty="0">
              <a:solidFill>
                <a:srgbClr val="FFFF66"/>
              </a:solidFill>
            </a:endParaRPr>
          </a:p>
          <a:p>
            <a:endParaRPr lang="en-US" sz="2400" dirty="0">
              <a:solidFill>
                <a:srgbClr val="FFFF66"/>
              </a:solidFill>
            </a:endParaRPr>
          </a:p>
          <a:p>
            <a:r>
              <a:rPr lang="en-US" sz="2400" dirty="0" smtClean="0">
                <a:solidFill>
                  <a:srgbClr val="FFFF66"/>
                </a:solidFill>
              </a:rPr>
              <a:t>	turbulence </a:t>
            </a:r>
            <a:r>
              <a:rPr lang="en-US" sz="2400" dirty="0" smtClean="0">
                <a:solidFill>
                  <a:srgbClr val="FFFF66"/>
                </a:solidFill>
              </a:rPr>
              <a:t>intensities</a:t>
            </a:r>
          </a:p>
          <a:p>
            <a:r>
              <a:rPr lang="en-US" sz="2400" dirty="0" smtClean="0">
                <a:solidFill>
                  <a:srgbClr val="FFFF66"/>
                </a:solidFill>
              </a:rPr>
              <a:t>	sediment </a:t>
            </a:r>
            <a:r>
              <a:rPr lang="en-US" sz="2400" dirty="0">
                <a:solidFill>
                  <a:srgbClr val="FFFF66"/>
                </a:solidFill>
              </a:rPr>
              <a:t>transport </a:t>
            </a:r>
            <a:r>
              <a:rPr lang="en-US" sz="2400" dirty="0" smtClean="0">
                <a:solidFill>
                  <a:srgbClr val="FFFF66"/>
                </a:solidFill>
              </a:rPr>
              <a:t>rates</a:t>
            </a:r>
          </a:p>
          <a:p>
            <a:endParaRPr lang="en-US" sz="2400" dirty="0" smtClean="0">
              <a:solidFill>
                <a:srgbClr val="FFFF66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FFFF66"/>
                </a:solidFill>
              </a:rPr>
              <a:t>Predicting sediment flux through vegetation patches will require some measure of turbulence</a:t>
            </a:r>
            <a:endParaRPr lang="en-US" sz="2400" dirty="0">
              <a:solidFill>
                <a:srgbClr val="FFFF66"/>
              </a:solidFill>
            </a:endParaRPr>
          </a:p>
        </p:txBody>
      </p:sp>
      <p:pic>
        <p:nvPicPr>
          <p:cNvPr id="24582" name="Picture 15" descr="newUuintens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7640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16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rgbClr val="CCFF99"/>
                </a:solidFill>
              </a:rPr>
              <a:t>Questions</a:t>
            </a: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381000" y="838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FFFF99"/>
                </a:solidFill>
              </a:rPr>
              <a:t>How does vegetation 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affect flow and sediment transport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 smtClean="0">
                <a:solidFill>
                  <a:srgbClr val="FFFF99"/>
                </a:solidFill>
              </a:rPr>
              <a:t>How c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an we accurately predict </a:t>
            </a:r>
            <a:r>
              <a:rPr lang="en-US" altLang="en-US" sz="2800" b="1" dirty="0" err="1" smtClean="0">
                <a:solidFill>
                  <a:srgbClr val="FFFF99"/>
                </a:solidFill>
              </a:rPr>
              <a:t>bedload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 transport through vegetation?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598339"/>
      </p:ext>
    </p:extLst>
  </p:cSld>
  <p:clrMapOvr>
    <a:masterClrMapping/>
  </p:clrMapOvr>
  <p:transition advTm="27248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 txBox="1">
            <a:spLocks noChangeArrowheads="1"/>
          </p:cNvSpPr>
          <p:nvPr/>
        </p:nvSpPr>
        <p:spPr bwMode="auto">
          <a:xfrm>
            <a:off x="0" y="762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400" b="1" kern="0" dirty="0" smtClean="0">
                <a:solidFill>
                  <a:srgbClr val="99FF99"/>
                </a:solidFill>
              </a:rPr>
              <a:t>LES coupled with DEM would provide accurate predictions, but is computationally expensive and not currently practical for very large reaches or long-term landscape evolution</a:t>
            </a:r>
            <a:endParaRPr lang="en-US" sz="2400" b="1" kern="0" dirty="0" smtClean="0">
              <a:solidFill>
                <a:srgbClr val="99FF99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41" y="1524000"/>
            <a:ext cx="8014518" cy="4238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53501" y="5393293"/>
            <a:ext cx="2018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Mark </a:t>
            </a:r>
            <a:r>
              <a:rPr lang="en-US" dirty="0" err="1" smtClean="0">
                <a:solidFill>
                  <a:schemeClr val="bg1"/>
                </a:solidFill>
              </a:rPr>
              <a:t>Schmeeckle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339464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Freeform 2"/>
          <p:cNvSpPr>
            <a:spLocks/>
          </p:cNvSpPr>
          <p:nvPr/>
        </p:nvSpPr>
        <p:spPr bwMode="auto">
          <a:xfrm>
            <a:off x="7670800" y="5346700"/>
            <a:ext cx="50800" cy="12700"/>
          </a:xfrm>
          <a:custGeom>
            <a:avLst/>
            <a:gdLst>
              <a:gd name="T0" fmla="*/ 2147483647 w 32"/>
              <a:gd name="T1" fmla="*/ 0 h 8"/>
              <a:gd name="T2" fmla="*/ 0 w 32"/>
              <a:gd name="T3" fmla="*/ 2147483647 h 8"/>
              <a:gd name="T4" fmla="*/ 2147483647 w 32"/>
              <a:gd name="T5" fmla="*/ 0 h 8"/>
              <a:gd name="T6" fmla="*/ 0 60000 65536"/>
              <a:gd name="T7" fmla="*/ 0 60000 65536"/>
              <a:gd name="T8" fmla="*/ 0 60000 65536"/>
              <a:gd name="T9" fmla="*/ 0 w 32"/>
              <a:gd name="T10" fmla="*/ 0 h 8"/>
              <a:gd name="T11" fmla="*/ 32 w 32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" h="8">
                <a:moveTo>
                  <a:pt x="32" y="0"/>
                </a:moveTo>
                <a:cubicBezTo>
                  <a:pt x="21" y="3"/>
                  <a:pt x="0" y="8"/>
                  <a:pt x="0" y="8"/>
                </a:cubicBezTo>
                <a:cubicBezTo>
                  <a:pt x="0" y="8"/>
                  <a:pt x="21" y="3"/>
                  <a:pt x="32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2" name="Line 3"/>
          <p:cNvSpPr>
            <a:spLocks noChangeShapeType="1"/>
          </p:cNvSpPr>
          <p:nvPr/>
        </p:nvSpPr>
        <p:spPr bwMode="auto">
          <a:xfrm>
            <a:off x="4157663" y="2238375"/>
            <a:ext cx="22860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251325" y="4303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4" name="Line 5"/>
          <p:cNvSpPr>
            <a:spLocks noChangeShapeType="1"/>
          </p:cNvSpPr>
          <p:nvPr/>
        </p:nvSpPr>
        <p:spPr bwMode="auto">
          <a:xfrm flipH="1" flipV="1">
            <a:off x="5562600" y="2590800"/>
            <a:ext cx="457200" cy="762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6248400" y="21336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</a:rPr>
              <a:t>Luque and Van Beek equation (1976)</a:t>
            </a:r>
          </a:p>
        </p:txBody>
      </p:sp>
      <p:graphicFrame>
        <p:nvGraphicFramePr>
          <p:cNvPr id="2050" name="Object 7"/>
          <p:cNvGraphicFramePr>
            <a:graphicFrameLocks noChangeAspect="1"/>
          </p:cNvGraphicFramePr>
          <p:nvPr/>
        </p:nvGraphicFramePr>
        <p:xfrm>
          <a:off x="2438400" y="1752600"/>
          <a:ext cx="4164013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0" name="Equation" r:id="rId4" imgW="1574640" imgH="431640" progId="">
                  <p:embed/>
                </p:oleObj>
              </mc:Choice>
              <mc:Fallback>
                <p:oleObj name="Equation" r:id="rId4" imgW="1574640" imgH="4316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752600"/>
                        <a:ext cx="4164013" cy="1141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2116138" y="3505200"/>
            <a:ext cx="247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Total shear stress</a:t>
            </a:r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 flipV="1">
            <a:off x="3962400" y="2743200"/>
            <a:ext cx="83820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52400" y="1371600"/>
            <a:ext cx="331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Sediment transport rate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5334000" y="3352800"/>
            <a:ext cx="2773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Critical shear stress</a:t>
            </a:r>
          </a:p>
        </p:txBody>
      </p:sp>
      <p:sp>
        <p:nvSpPr>
          <p:cNvPr id="2060" name="Line 12"/>
          <p:cNvSpPr>
            <a:spLocks noChangeShapeType="1"/>
          </p:cNvSpPr>
          <p:nvPr/>
        </p:nvSpPr>
        <p:spPr bwMode="auto">
          <a:xfrm>
            <a:off x="1371600" y="2057400"/>
            <a:ext cx="10668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-762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>
                <a:solidFill>
                  <a:srgbClr val="CCFF99"/>
                </a:solidFill>
              </a:rPr>
              <a:t>Use simple sediment transport </a:t>
            </a:r>
            <a:r>
              <a:rPr lang="en-US" sz="2800" b="1" dirty="0" smtClean="0">
                <a:solidFill>
                  <a:srgbClr val="CCFF99"/>
                </a:solidFill>
              </a:rPr>
              <a:t>equation to start</a:t>
            </a:r>
            <a:endParaRPr lang="en-US" sz="2800" b="1" dirty="0">
              <a:solidFill>
                <a:srgbClr val="CC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1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reeform 2"/>
          <p:cNvSpPr>
            <a:spLocks/>
          </p:cNvSpPr>
          <p:nvPr/>
        </p:nvSpPr>
        <p:spPr bwMode="auto">
          <a:xfrm>
            <a:off x="7670800" y="5346700"/>
            <a:ext cx="50800" cy="12700"/>
          </a:xfrm>
          <a:custGeom>
            <a:avLst/>
            <a:gdLst>
              <a:gd name="T0" fmla="*/ 2147483647 w 32"/>
              <a:gd name="T1" fmla="*/ 0 h 8"/>
              <a:gd name="T2" fmla="*/ 0 w 32"/>
              <a:gd name="T3" fmla="*/ 2147483647 h 8"/>
              <a:gd name="T4" fmla="*/ 2147483647 w 32"/>
              <a:gd name="T5" fmla="*/ 0 h 8"/>
              <a:gd name="T6" fmla="*/ 0 60000 65536"/>
              <a:gd name="T7" fmla="*/ 0 60000 65536"/>
              <a:gd name="T8" fmla="*/ 0 60000 65536"/>
              <a:gd name="T9" fmla="*/ 0 w 32"/>
              <a:gd name="T10" fmla="*/ 0 h 8"/>
              <a:gd name="T11" fmla="*/ 32 w 32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" h="8">
                <a:moveTo>
                  <a:pt x="32" y="0"/>
                </a:moveTo>
                <a:cubicBezTo>
                  <a:pt x="21" y="3"/>
                  <a:pt x="0" y="8"/>
                  <a:pt x="0" y="8"/>
                </a:cubicBezTo>
                <a:cubicBezTo>
                  <a:pt x="0" y="8"/>
                  <a:pt x="21" y="3"/>
                  <a:pt x="32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6" name="Line 3"/>
          <p:cNvSpPr>
            <a:spLocks noChangeShapeType="1"/>
          </p:cNvSpPr>
          <p:nvPr/>
        </p:nvSpPr>
        <p:spPr bwMode="auto">
          <a:xfrm>
            <a:off x="4157663" y="2238375"/>
            <a:ext cx="22860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4251325" y="4303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8" name="Line 5"/>
          <p:cNvSpPr>
            <a:spLocks noChangeShapeType="1"/>
          </p:cNvSpPr>
          <p:nvPr/>
        </p:nvSpPr>
        <p:spPr bwMode="auto">
          <a:xfrm flipH="1" flipV="1">
            <a:off x="5562600" y="2590800"/>
            <a:ext cx="457200" cy="762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6248400" y="21336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</a:rPr>
              <a:t>Luque and Van Beek equation (1976)</a:t>
            </a:r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2438400" y="1752600"/>
          <a:ext cx="4164013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4" name="Equation" r:id="rId4" imgW="1574640" imgH="431640" progId="">
                  <p:embed/>
                </p:oleObj>
              </mc:Choice>
              <mc:Fallback>
                <p:oleObj name="Equation" r:id="rId4" imgW="1574640" imgH="4316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752600"/>
                        <a:ext cx="4164013" cy="1141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116138" y="3505200"/>
            <a:ext cx="247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Total shear stress</a:t>
            </a:r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 flipV="1">
            <a:off x="3962400" y="2743200"/>
            <a:ext cx="83820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52400" y="1371600"/>
            <a:ext cx="331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Sediment transport rate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5334000" y="3352800"/>
            <a:ext cx="2773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Critical shear stress</a:t>
            </a:r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1371600" y="2057400"/>
            <a:ext cx="10668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762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>
                <a:solidFill>
                  <a:srgbClr val="CCFF99"/>
                </a:solidFill>
              </a:rPr>
              <a:t>Total shear stress does not account for effects of increased drag and turbulence </a:t>
            </a:r>
          </a:p>
        </p:txBody>
      </p:sp>
    </p:spTree>
    <p:extLst>
      <p:ext uri="{BB962C8B-B14F-4D97-AF65-F5344CB8AC3E}">
        <p14:creationId xmlns:p14="http://schemas.microsoft.com/office/powerpoint/2010/main" val="39601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352"/>
            <a:ext cx="9144000" cy="601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1159586" y="5334000"/>
            <a:ext cx="679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FFFFFF"/>
                </a:solidFill>
              </a:rPr>
              <a:t>1:1</a:t>
            </a:r>
          </a:p>
        </p:txBody>
      </p:sp>
      <p:sp>
        <p:nvSpPr>
          <p:cNvPr id="26628" name="Line 9"/>
          <p:cNvSpPr>
            <a:spLocks noChangeShapeType="1"/>
          </p:cNvSpPr>
          <p:nvPr/>
        </p:nvSpPr>
        <p:spPr bwMode="auto">
          <a:xfrm>
            <a:off x="6657833" y="2933131"/>
            <a:ext cx="30480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172988" y="2517999"/>
            <a:ext cx="1965325" cy="830263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Order </a:t>
            </a:r>
          </a:p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of magnitude</a:t>
            </a:r>
          </a:p>
        </p:txBody>
      </p:sp>
      <p:sp>
        <p:nvSpPr>
          <p:cNvPr id="26630" name="Rectangle 14"/>
          <p:cNvSpPr>
            <a:spLocks noChangeArrowheads="1"/>
          </p:cNvSpPr>
          <p:nvPr/>
        </p:nvSpPr>
        <p:spPr bwMode="auto">
          <a:xfrm>
            <a:off x="0" y="-762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CCFF99"/>
                </a:solidFill>
              </a:rPr>
              <a:t>Use of the total shear stress over-predicts sediment </a:t>
            </a:r>
            <a:r>
              <a:rPr lang="en-US" altLang="en-US" sz="2800" b="1" dirty="0" smtClean="0">
                <a:solidFill>
                  <a:srgbClr val="CCFF99"/>
                </a:solidFill>
              </a:rPr>
              <a:t>flux, as expected</a:t>
            </a:r>
            <a:endParaRPr lang="en-US" altLang="en-US" sz="2800" b="1" dirty="0">
              <a:solidFill>
                <a:srgbClr val="CC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218666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4" descr="v05c_46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200400"/>
            <a:ext cx="4191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Freeform 26"/>
          <p:cNvSpPr>
            <a:spLocks/>
          </p:cNvSpPr>
          <p:nvPr/>
        </p:nvSpPr>
        <p:spPr bwMode="auto">
          <a:xfrm>
            <a:off x="685800" y="5349875"/>
            <a:ext cx="3662363" cy="922338"/>
          </a:xfrm>
          <a:custGeom>
            <a:avLst/>
            <a:gdLst>
              <a:gd name="T0" fmla="*/ 2147483647 w 4614"/>
              <a:gd name="T1" fmla="*/ 2147483647 h 1014"/>
              <a:gd name="T2" fmla="*/ 2147483647 w 4614"/>
              <a:gd name="T3" fmla="*/ 0 h 1014"/>
              <a:gd name="T4" fmla="*/ 2147483647 w 4614"/>
              <a:gd name="T5" fmla="*/ 2147483647 h 1014"/>
              <a:gd name="T6" fmla="*/ 2147483647 w 4614"/>
              <a:gd name="T7" fmla="*/ 2147483647 h 1014"/>
              <a:gd name="T8" fmla="*/ 2147483647 w 4614"/>
              <a:gd name="T9" fmla="*/ 2147483647 h 1014"/>
              <a:gd name="T10" fmla="*/ 2147483647 w 4614"/>
              <a:gd name="T11" fmla="*/ 2147483647 h 1014"/>
              <a:gd name="T12" fmla="*/ 2147483647 w 4614"/>
              <a:gd name="T13" fmla="*/ 2147483647 h 1014"/>
              <a:gd name="T14" fmla="*/ 2147483647 w 4614"/>
              <a:gd name="T15" fmla="*/ 2147483647 h 1014"/>
              <a:gd name="T16" fmla="*/ 2147483647 w 4614"/>
              <a:gd name="T17" fmla="*/ 2147483647 h 1014"/>
              <a:gd name="T18" fmla="*/ 2147483647 w 4614"/>
              <a:gd name="T19" fmla="*/ 2147483647 h 1014"/>
              <a:gd name="T20" fmla="*/ 0 w 4614"/>
              <a:gd name="T21" fmla="*/ 2147483647 h 10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14"/>
              <a:gd name="T34" fmla="*/ 0 h 1014"/>
              <a:gd name="T35" fmla="*/ 4614 w 4614"/>
              <a:gd name="T36" fmla="*/ 1014 h 101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14" h="1014">
                <a:moveTo>
                  <a:pt x="4614" y="6"/>
                </a:moveTo>
                <a:cubicBezTo>
                  <a:pt x="4090" y="4"/>
                  <a:pt x="3566" y="0"/>
                  <a:pt x="3042" y="0"/>
                </a:cubicBezTo>
                <a:cubicBezTo>
                  <a:pt x="2607" y="3"/>
                  <a:pt x="2203" y="14"/>
                  <a:pt x="2004" y="24"/>
                </a:cubicBezTo>
                <a:cubicBezTo>
                  <a:pt x="1927" y="29"/>
                  <a:pt x="1897" y="49"/>
                  <a:pt x="1848" y="60"/>
                </a:cubicBezTo>
                <a:cubicBezTo>
                  <a:pt x="1794" y="62"/>
                  <a:pt x="1758" y="66"/>
                  <a:pt x="1710" y="90"/>
                </a:cubicBezTo>
                <a:cubicBezTo>
                  <a:pt x="1647" y="112"/>
                  <a:pt x="1516" y="172"/>
                  <a:pt x="1470" y="192"/>
                </a:cubicBezTo>
                <a:cubicBezTo>
                  <a:pt x="1438" y="210"/>
                  <a:pt x="1465" y="183"/>
                  <a:pt x="1434" y="210"/>
                </a:cubicBezTo>
                <a:cubicBezTo>
                  <a:pt x="1385" y="268"/>
                  <a:pt x="1235" y="486"/>
                  <a:pt x="1176" y="540"/>
                </a:cubicBezTo>
                <a:cubicBezTo>
                  <a:pt x="1086" y="627"/>
                  <a:pt x="1042" y="729"/>
                  <a:pt x="924" y="792"/>
                </a:cubicBezTo>
                <a:cubicBezTo>
                  <a:pt x="801" y="899"/>
                  <a:pt x="637" y="988"/>
                  <a:pt x="468" y="990"/>
                </a:cubicBezTo>
                <a:cubicBezTo>
                  <a:pt x="318" y="992"/>
                  <a:pt x="150" y="1014"/>
                  <a:pt x="0" y="1014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1" name="Text Box 28"/>
          <p:cNvSpPr txBox="1">
            <a:spLocks noChangeArrowheads="1"/>
          </p:cNvSpPr>
          <p:nvPr/>
        </p:nvSpPr>
        <p:spPr bwMode="auto">
          <a:xfrm>
            <a:off x="3124200" y="5486400"/>
            <a:ext cx="1208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~ 5 mm</a:t>
            </a:r>
          </a:p>
        </p:txBody>
      </p:sp>
      <p:sp>
        <p:nvSpPr>
          <p:cNvPr id="4102" name="Freeform 2"/>
          <p:cNvSpPr>
            <a:spLocks/>
          </p:cNvSpPr>
          <p:nvPr/>
        </p:nvSpPr>
        <p:spPr bwMode="auto">
          <a:xfrm>
            <a:off x="7670800" y="5346700"/>
            <a:ext cx="50800" cy="12700"/>
          </a:xfrm>
          <a:custGeom>
            <a:avLst/>
            <a:gdLst>
              <a:gd name="T0" fmla="*/ 2147483647 w 32"/>
              <a:gd name="T1" fmla="*/ 0 h 8"/>
              <a:gd name="T2" fmla="*/ 0 w 32"/>
              <a:gd name="T3" fmla="*/ 2147483647 h 8"/>
              <a:gd name="T4" fmla="*/ 2147483647 w 32"/>
              <a:gd name="T5" fmla="*/ 0 h 8"/>
              <a:gd name="T6" fmla="*/ 0 60000 65536"/>
              <a:gd name="T7" fmla="*/ 0 60000 65536"/>
              <a:gd name="T8" fmla="*/ 0 60000 65536"/>
              <a:gd name="T9" fmla="*/ 0 w 32"/>
              <a:gd name="T10" fmla="*/ 0 h 8"/>
              <a:gd name="T11" fmla="*/ 32 w 32"/>
              <a:gd name="T12" fmla="*/ 8 h 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" h="8">
                <a:moveTo>
                  <a:pt x="32" y="0"/>
                </a:moveTo>
                <a:cubicBezTo>
                  <a:pt x="21" y="3"/>
                  <a:pt x="0" y="8"/>
                  <a:pt x="0" y="8"/>
                </a:cubicBezTo>
                <a:cubicBezTo>
                  <a:pt x="0" y="8"/>
                  <a:pt x="21" y="3"/>
                  <a:pt x="32" y="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3" name="Line 3"/>
          <p:cNvSpPr>
            <a:spLocks noChangeShapeType="1"/>
          </p:cNvSpPr>
          <p:nvPr/>
        </p:nvSpPr>
        <p:spPr bwMode="auto">
          <a:xfrm>
            <a:off x="4157663" y="2238375"/>
            <a:ext cx="22860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4" name="Text Box 4"/>
          <p:cNvSpPr txBox="1">
            <a:spLocks noChangeArrowheads="1"/>
          </p:cNvSpPr>
          <p:nvPr/>
        </p:nvSpPr>
        <p:spPr bwMode="auto">
          <a:xfrm>
            <a:off x="517525" y="4243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5" name="Line 5"/>
          <p:cNvSpPr>
            <a:spLocks noChangeShapeType="1"/>
          </p:cNvSpPr>
          <p:nvPr/>
        </p:nvSpPr>
        <p:spPr bwMode="auto">
          <a:xfrm flipH="1" flipV="1">
            <a:off x="5562600" y="2590800"/>
            <a:ext cx="457200" cy="762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6" name="Text Box 6"/>
          <p:cNvSpPr txBox="1">
            <a:spLocks noChangeArrowheads="1"/>
          </p:cNvSpPr>
          <p:nvPr/>
        </p:nvSpPr>
        <p:spPr bwMode="auto">
          <a:xfrm>
            <a:off x="6248400" y="2133600"/>
            <a:ext cx="3200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FFFFFF"/>
                </a:solidFill>
              </a:rPr>
              <a:t>Luque and Van Beek equation (1976)</a:t>
            </a:r>
          </a:p>
        </p:txBody>
      </p:sp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2438400" y="1752600"/>
          <a:ext cx="4164013" cy="114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8" name="Equation" r:id="rId5" imgW="1574640" imgH="431640" progId="">
                  <p:embed/>
                </p:oleObj>
              </mc:Choice>
              <mc:Fallback>
                <p:oleObj name="Equation" r:id="rId5" imgW="1574640" imgH="4316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752600"/>
                        <a:ext cx="4164013" cy="1141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Text Box 8"/>
          <p:cNvSpPr txBox="1">
            <a:spLocks noChangeArrowheads="1"/>
          </p:cNvSpPr>
          <p:nvPr/>
        </p:nvSpPr>
        <p:spPr bwMode="auto">
          <a:xfrm>
            <a:off x="3810000" y="5943600"/>
            <a:ext cx="3487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Near-bed Reynolds stress</a:t>
            </a:r>
          </a:p>
        </p:txBody>
      </p:sp>
      <p:sp>
        <p:nvSpPr>
          <p:cNvPr id="4108" name="Line 9"/>
          <p:cNvSpPr>
            <a:spLocks noChangeShapeType="1"/>
          </p:cNvSpPr>
          <p:nvPr/>
        </p:nvSpPr>
        <p:spPr bwMode="auto">
          <a:xfrm flipV="1">
            <a:off x="4114800" y="2743200"/>
            <a:ext cx="685800" cy="2590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09" name="Text Box 10"/>
          <p:cNvSpPr txBox="1">
            <a:spLocks noChangeArrowheads="1"/>
          </p:cNvSpPr>
          <p:nvPr/>
        </p:nvSpPr>
        <p:spPr bwMode="auto">
          <a:xfrm>
            <a:off x="152400" y="1371600"/>
            <a:ext cx="331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Sediment transport rate</a:t>
            </a:r>
          </a:p>
        </p:txBody>
      </p:sp>
      <p:sp>
        <p:nvSpPr>
          <p:cNvPr id="4110" name="Text Box 11"/>
          <p:cNvSpPr txBox="1">
            <a:spLocks noChangeArrowheads="1"/>
          </p:cNvSpPr>
          <p:nvPr/>
        </p:nvSpPr>
        <p:spPr bwMode="auto">
          <a:xfrm>
            <a:off x="5334000" y="3352800"/>
            <a:ext cx="2773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FFFF"/>
                </a:solidFill>
                <a:latin typeface="Times New Roman" pitchFamily="18" charset="0"/>
              </a:rPr>
              <a:t>Critical shear stress</a:t>
            </a:r>
          </a:p>
        </p:txBody>
      </p:sp>
      <p:sp>
        <p:nvSpPr>
          <p:cNvPr id="4111" name="Line 12"/>
          <p:cNvSpPr>
            <a:spLocks noChangeShapeType="1"/>
          </p:cNvSpPr>
          <p:nvPr/>
        </p:nvSpPr>
        <p:spPr bwMode="auto">
          <a:xfrm>
            <a:off x="1371600" y="2057400"/>
            <a:ext cx="10668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112" name="Rectangle 14"/>
          <p:cNvSpPr>
            <a:spLocks noChangeArrowheads="1"/>
          </p:cNvSpPr>
          <p:nvPr/>
        </p:nvSpPr>
        <p:spPr bwMode="auto">
          <a:xfrm>
            <a:off x="0" y="-762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>
                <a:solidFill>
                  <a:srgbClr val="CCFF99"/>
                </a:solidFill>
              </a:rPr>
              <a:t>Use average near-bed Reynolds stress to account for vegetation induced drag and </a:t>
            </a:r>
            <a:r>
              <a:rPr lang="en-US" sz="2800" b="1" dirty="0" smtClean="0">
                <a:solidFill>
                  <a:srgbClr val="CCFF99"/>
                </a:solidFill>
              </a:rPr>
              <a:t>~turbulence</a:t>
            </a:r>
            <a:endParaRPr lang="en-US" sz="2800" b="1" dirty="0">
              <a:solidFill>
                <a:srgbClr val="CCFF99"/>
              </a:solidFill>
            </a:endParaRPr>
          </a:p>
        </p:txBody>
      </p:sp>
      <p:grpSp>
        <p:nvGrpSpPr>
          <p:cNvPr id="4113" name="Group 18"/>
          <p:cNvGrpSpPr>
            <a:grpSpLocks/>
          </p:cNvGrpSpPr>
          <p:nvPr/>
        </p:nvGrpSpPr>
        <p:grpSpPr bwMode="auto">
          <a:xfrm>
            <a:off x="7315200" y="5943600"/>
            <a:ext cx="1128713" cy="519113"/>
            <a:chOff x="3264" y="2925"/>
            <a:chExt cx="711" cy="327"/>
          </a:xfrm>
        </p:grpSpPr>
        <p:grpSp>
          <p:nvGrpSpPr>
            <p:cNvPr id="4115" name="Group 19"/>
            <p:cNvGrpSpPr>
              <a:grpSpLocks/>
            </p:cNvGrpSpPr>
            <p:nvPr/>
          </p:nvGrpSpPr>
          <p:grpSpPr bwMode="auto">
            <a:xfrm>
              <a:off x="3264" y="2925"/>
              <a:ext cx="711" cy="327"/>
              <a:chOff x="3264" y="2925"/>
              <a:chExt cx="711" cy="327"/>
            </a:xfrm>
          </p:grpSpPr>
          <p:sp>
            <p:nvSpPr>
              <p:cNvPr id="4118" name="Text Box 20"/>
              <p:cNvSpPr txBox="1">
                <a:spLocks noChangeArrowheads="1"/>
              </p:cNvSpPr>
              <p:nvPr/>
            </p:nvSpPr>
            <p:spPr bwMode="auto">
              <a:xfrm>
                <a:off x="3264" y="2925"/>
                <a:ext cx="71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800">
                    <a:solidFill>
                      <a:srgbClr val="FFFFFF"/>
                    </a:solidFill>
                    <a:latin typeface="Symbol" pitchFamily="18" charset="2"/>
                  </a:rPr>
                  <a:t>-r</a:t>
                </a:r>
                <a:r>
                  <a:rPr lang="en-US" sz="2800">
                    <a:solidFill>
                      <a:srgbClr val="FFFFFF"/>
                    </a:solidFill>
                  </a:rPr>
                  <a:t>u w</a:t>
                </a:r>
              </a:p>
            </p:txBody>
          </p:sp>
          <p:sp>
            <p:nvSpPr>
              <p:cNvPr id="4119" name="Line 21"/>
              <p:cNvSpPr>
                <a:spLocks noChangeShapeType="1"/>
              </p:cNvSpPr>
              <p:nvPr/>
            </p:nvSpPr>
            <p:spPr bwMode="auto">
              <a:xfrm>
                <a:off x="3552" y="2976"/>
                <a:ext cx="384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116" name="Line 22"/>
            <p:cNvSpPr>
              <a:spLocks noChangeShapeType="1"/>
            </p:cNvSpPr>
            <p:nvPr/>
          </p:nvSpPr>
          <p:spPr bwMode="auto">
            <a:xfrm flipH="1">
              <a:off x="3696" y="3024"/>
              <a:ext cx="0" cy="4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4117" name="Line 23"/>
            <p:cNvSpPr>
              <a:spLocks noChangeShapeType="1"/>
            </p:cNvSpPr>
            <p:nvPr/>
          </p:nvSpPr>
          <p:spPr bwMode="auto">
            <a:xfrm flipH="1">
              <a:off x="3936" y="3024"/>
              <a:ext cx="0" cy="48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14" name="Line 29"/>
          <p:cNvSpPr>
            <a:spLocks noChangeShapeType="1"/>
          </p:cNvSpPr>
          <p:nvPr/>
        </p:nvSpPr>
        <p:spPr bwMode="auto">
          <a:xfrm>
            <a:off x="2971800" y="5334000"/>
            <a:ext cx="0" cy="228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34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2793"/>
            <a:ext cx="9144000" cy="6019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1124329" y="5319713"/>
            <a:ext cx="679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FFFFFF"/>
                </a:solidFill>
              </a:rPr>
              <a:t>1:1</a:t>
            </a:r>
          </a:p>
        </p:txBody>
      </p:sp>
      <p:sp>
        <p:nvSpPr>
          <p:cNvPr id="27652" name="Line 9"/>
          <p:cNvSpPr>
            <a:spLocks noChangeShapeType="1"/>
          </p:cNvSpPr>
          <p:nvPr/>
        </p:nvSpPr>
        <p:spPr bwMode="auto">
          <a:xfrm>
            <a:off x="6798812" y="2819400"/>
            <a:ext cx="30480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186636" y="2624931"/>
            <a:ext cx="1965325" cy="830263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Order </a:t>
            </a:r>
          </a:p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of magnitude</a:t>
            </a:r>
          </a:p>
        </p:txBody>
      </p:sp>
      <p:sp>
        <p:nvSpPr>
          <p:cNvPr id="27654" name="Rectangle 14"/>
          <p:cNvSpPr>
            <a:spLocks noChangeArrowheads="1"/>
          </p:cNvSpPr>
          <p:nvPr/>
        </p:nvSpPr>
        <p:spPr bwMode="auto">
          <a:xfrm>
            <a:off x="0" y="-762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CCFF99"/>
                </a:solidFill>
              </a:rPr>
              <a:t>Use of the average Reynolds stress under-predicts sediment flux </a:t>
            </a:r>
            <a:r>
              <a:rPr lang="en-US" altLang="en-US" sz="2800" b="1" dirty="0" smtClean="0">
                <a:solidFill>
                  <a:srgbClr val="CCFF99"/>
                </a:solidFill>
              </a:rPr>
              <a:t>(11 </a:t>
            </a:r>
            <a:r>
              <a:rPr lang="en-US" altLang="en-US" sz="2800" b="1" dirty="0">
                <a:solidFill>
                  <a:srgbClr val="CCFF99"/>
                </a:solidFill>
              </a:rPr>
              <a:t>points with 0 flux)</a:t>
            </a: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7010400" y="5163770"/>
            <a:ext cx="1569660" cy="8309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rgbClr val="00FF00"/>
                </a:solidFill>
              </a:rPr>
              <a:t>Average</a:t>
            </a:r>
          </a:p>
          <a:p>
            <a:pPr algn="ctr">
              <a:defRPr/>
            </a:pPr>
            <a:r>
              <a:rPr lang="en-US" sz="2400" dirty="0" smtClean="0">
                <a:solidFill>
                  <a:srgbClr val="00FF00"/>
                </a:solidFill>
              </a:rPr>
              <a:t> </a:t>
            </a:r>
            <a:r>
              <a:rPr lang="en-US" sz="2400" dirty="0">
                <a:solidFill>
                  <a:srgbClr val="00FF00"/>
                </a:solidFill>
              </a:rPr>
              <a:t>Re stress</a:t>
            </a:r>
          </a:p>
        </p:txBody>
      </p:sp>
      <p:sp>
        <p:nvSpPr>
          <p:cNvPr id="27656" name="Text Box 20"/>
          <p:cNvSpPr txBox="1">
            <a:spLocks noChangeArrowheads="1"/>
          </p:cNvSpPr>
          <p:nvPr/>
        </p:nvSpPr>
        <p:spPr bwMode="auto">
          <a:xfrm>
            <a:off x="2286000" y="1557337"/>
            <a:ext cx="200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FF0000"/>
                </a:solidFill>
              </a:rPr>
              <a:t>Total stress</a:t>
            </a:r>
          </a:p>
        </p:txBody>
      </p:sp>
    </p:spTree>
    <p:extLst>
      <p:ext uri="{BB962C8B-B14F-4D97-AF65-F5344CB8AC3E}">
        <p14:creationId xmlns:p14="http://schemas.microsoft.com/office/powerpoint/2010/main" val="3896164808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52438"/>
            <a:ext cx="8574088" cy="628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184525" y="3084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>
                <a:solidFill>
                  <a:srgbClr val="CCFF99"/>
                </a:solidFill>
              </a:rPr>
              <a:t>Stresses greater than the mean will cause much greater local sediment transport rates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452060" y="2209799"/>
            <a:ext cx="401667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400" dirty="0">
                <a:solidFill>
                  <a:srgbClr val="FFFF00"/>
                </a:solidFill>
              </a:rPr>
              <a:t>Average near-bed Reynolds</a:t>
            </a:r>
          </a:p>
          <a:p>
            <a:pPr algn="ctr" eaLnBrk="1" hangingPunct="1"/>
            <a:r>
              <a:rPr lang="en-US" altLang="en-US" sz="2400" dirty="0">
                <a:solidFill>
                  <a:srgbClr val="FFFF00"/>
                </a:solidFill>
              </a:rPr>
              <a:t>stress=0.24 Pa</a:t>
            </a:r>
          </a:p>
        </p:txBody>
      </p:sp>
      <p:sp>
        <p:nvSpPr>
          <p:cNvPr id="78854" name="Line 6"/>
          <p:cNvSpPr>
            <a:spLocks noChangeShapeType="1"/>
          </p:cNvSpPr>
          <p:nvPr/>
        </p:nvSpPr>
        <p:spPr bwMode="auto">
          <a:xfrm flipV="1">
            <a:off x="3276600" y="914400"/>
            <a:ext cx="0" cy="51054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8855" name="Line 7"/>
          <p:cNvSpPr>
            <a:spLocks noChangeShapeType="1"/>
          </p:cNvSpPr>
          <p:nvPr/>
        </p:nvSpPr>
        <p:spPr bwMode="auto">
          <a:xfrm>
            <a:off x="3276600" y="3733800"/>
            <a:ext cx="4191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8856" name="Text Box 8"/>
          <p:cNvSpPr txBox="1">
            <a:spLocks noChangeArrowheads="1"/>
          </p:cNvSpPr>
          <p:nvPr/>
        </p:nvSpPr>
        <p:spPr bwMode="auto">
          <a:xfrm>
            <a:off x="4597400" y="3276600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1057320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534"/>
            <a:ext cx="9214633" cy="606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1186881" y="5341203"/>
            <a:ext cx="679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FFFFFF"/>
                </a:solidFill>
              </a:rPr>
              <a:t>1:1</a:t>
            </a:r>
          </a:p>
        </p:txBody>
      </p:sp>
      <p:sp>
        <p:nvSpPr>
          <p:cNvPr id="28676" name="Line 9"/>
          <p:cNvSpPr>
            <a:spLocks noChangeShapeType="1"/>
          </p:cNvSpPr>
          <p:nvPr/>
        </p:nvSpPr>
        <p:spPr bwMode="auto">
          <a:xfrm>
            <a:off x="6810233" y="2852737"/>
            <a:ext cx="30480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272054" y="2437604"/>
            <a:ext cx="1965325" cy="830263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Order </a:t>
            </a:r>
          </a:p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of magnitude</a:t>
            </a:r>
          </a:p>
        </p:txBody>
      </p:sp>
      <p:sp>
        <p:nvSpPr>
          <p:cNvPr id="28678" name="Rectangle 14"/>
          <p:cNvSpPr>
            <a:spLocks noChangeArrowheads="1"/>
          </p:cNvSpPr>
          <p:nvPr/>
        </p:nvSpPr>
        <p:spPr bwMode="auto">
          <a:xfrm>
            <a:off x="0" y="-762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CCFF99"/>
                </a:solidFill>
              </a:rPr>
              <a:t>Use of the distribution of Reynolds stresses improves sediment flux predictions</a:t>
            </a:r>
          </a:p>
        </p:txBody>
      </p:sp>
      <p:sp>
        <p:nvSpPr>
          <p:cNvPr id="28680" name="Text Box 20"/>
          <p:cNvSpPr txBox="1">
            <a:spLocks noChangeArrowheads="1"/>
          </p:cNvSpPr>
          <p:nvPr/>
        </p:nvSpPr>
        <p:spPr bwMode="auto">
          <a:xfrm>
            <a:off x="2286000" y="1295400"/>
            <a:ext cx="200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FF0000"/>
                </a:solidFill>
              </a:rPr>
              <a:t>Total stress</a:t>
            </a:r>
          </a:p>
        </p:txBody>
      </p:sp>
      <p:sp>
        <p:nvSpPr>
          <p:cNvPr id="28681" name="Text Box 20"/>
          <p:cNvSpPr txBox="1">
            <a:spLocks noChangeArrowheads="1"/>
          </p:cNvSpPr>
          <p:nvPr/>
        </p:nvSpPr>
        <p:spPr bwMode="auto">
          <a:xfrm>
            <a:off x="1219863" y="3327553"/>
            <a:ext cx="2438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rgbClr val="FFFF00"/>
                </a:solidFill>
              </a:rPr>
              <a:t>Distribution of </a:t>
            </a:r>
            <a:endParaRPr lang="en-US" altLang="en-US" sz="2800" dirty="0" smtClean="0">
              <a:solidFill>
                <a:srgbClr val="FFFF00"/>
              </a:solidFill>
            </a:endParaRPr>
          </a:p>
          <a:p>
            <a:pPr algn="ctr" eaLnBrk="1" hangingPunct="1"/>
            <a:r>
              <a:rPr lang="en-US" altLang="en-US" sz="2800" dirty="0" smtClean="0">
                <a:solidFill>
                  <a:srgbClr val="FFFF00"/>
                </a:solidFill>
              </a:rPr>
              <a:t>Re </a:t>
            </a:r>
            <a:r>
              <a:rPr lang="en-US" altLang="en-US" sz="2800" dirty="0">
                <a:solidFill>
                  <a:srgbClr val="FFFF00"/>
                </a:solidFill>
              </a:rPr>
              <a:t>stress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7269540" y="5341203"/>
            <a:ext cx="1569660" cy="8309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rgbClr val="00FF00"/>
                </a:solidFill>
              </a:rPr>
              <a:t>Average</a:t>
            </a:r>
          </a:p>
          <a:p>
            <a:pPr algn="ctr">
              <a:defRPr/>
            </a:pPr>
            <a:r>
              <a:rPr lang="en-US" sz="2400" dirty="0" smtClean="0">
                <a:solidFill>
                  <a:srgbClr val="00FF00"/>
                </a:solidFill>
              </a:rPr>
              <a:t> </a:t>
            </a:r>
            <a:r>
              <a:rPr lang="en-US" sz="2400" dirty="0">
                <a:solidFill>
                  <a:srgbClr val="00FF00"/>
                </a:solidFill>
              </a:rPr>
              <a:t>Re stress</a:t>
            </a:r>
          </a:p>
        </p:txBody>
      </p:sp>
    </p:spTree>
    <p:extLst>
      <p:ext uri="{BB962C8B-B14F-4D97-AF65-F5344CB8AC3E}">
        <p14:creationId xmlns:p14="http://schemas.microsoft.com/office/powerpoint/2010/main" val="436509142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15364" name="Picture 4" descr="108_089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0" y="6491288"/>
            <a:ext cx="2165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Papua New Guinea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CCFF99"/>
                </a:solidFill>
              </a:rPr>
              <a:t>Vegetation </a:t>
            </a:r>
            <a:r>
              <a:rPr lang="en-US" altLang="en-US" sz="3200" b="1" dirty="0" smtClean="0">
                <a:solidFill>
                  <a:srgbClr val="CCFF99"/>
                </a:solidFill>
              </a:rPr>
              <a:t>can </a:t>
            </a:r>
            <a:r>
              <a:rPr lang="en-US" altLang="en-US" sz="3200" b="1" dirty="0">
                <a:solidFill>
                  <a:srgbClr val="CCFF99"/>
                </a:solidFill>
              </a:rPr>
              <a:t>affect </a:t>
            </a:r>
            <a:r>
              <a:rPr lang="en-US" altLang="en-US" sz="3200" b="1" dirty="0" smtClean="0">
                <a:solidFill>
                  <a:srgbClr val="CCFF99"/>
                </a:solidFill>
              </a:rPr>
              <a:t>floodplain deposition rates</a:t>
            </a:r>
            <a:endParaRPr lang="en-US" altLang="en-US" sz="3200" b="1" dirty="0">
              <a:solidFill>
                <a:srgbClr val="CC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426510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1534"/>
            <a:ext cx="9214633" cy="606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1186881" y="5341203"/>
            <a:ext cx="6794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>
                <a:solidFill>
                  <a:srgbClr val="FFFFFF"/>
                </a:solidFill>
              </a:rPr>
              <a:t>1:1</a:t>
            </a:r>
          </a:p>
        </p:txBody>
      </p:sp>
      <p:sp>
        <p:nvSpPr>
          <p:cNvPr id="28676" name="Line 9"/>
          <p:cNvSpPr>
            <a:spLocks noChangeShapeType="1"/>
          </p:cNvSpPr>
          <p:nvPr/>
        </p:nvSpPr>
        <p:spPr bwMode="auto">
          <a:xfrm>
            <a:off x="6810233" y="2852737"/>
            <a:ext cx="30480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7272054" y="2437604"/>
            <a:ext cx="1965325" cy="830263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Order </a:t>
            </a:r>
          </a:p>
          <a:p>
            <a:pPr algn="ctr">
              <a:defRPr/>
            </a:pPr>
            <a:r>
              <a:rPr lang="en-US" sz="2400" dirty="0">
                <a:solidFill>
                  <a:srgbClr val="BBE0E3"/>
                </a:solidFill>
              </a:rPr>
              <a:t>of magnitude</a:t>
            </a:r>
          </a:p>
        </p:txBody>
      </p:sp>
      <p:sp>
        <p:nvSpPr>
          <p:cNvPr id="28678" name="Rectangle 14"/>
          <p:cNvSpPr>
            <a:spLocks noChangeArrowheads="1"/>
          </p:cNvSpPr>
          <p:nvPr/>
        </p:nvSpPr>
        <p:spPr bwMode="auto">
          <a:xfrm>
            <a:off x="0" y="-762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b="1" dirty="0" smtClean="0">
                <a:solidFill>
                  <a:srgbClr val="CCFF99"/>
                </a:solidFill>
              </a:rPr>
              <a:t>Only 70% of predictions were within an order of magnitude of measured values</a:t>
            </a:r>
            <a:endParaRPr lang="en-US" altLang="en-US" sz="2800" b="1" dirty="0">
              <a:solidFill>
                <a:srgbClr val="CCFF99"/>
              </a:solidFill>
            </a:endParaRPr>
          </a:p>
        </p:txBody>
      </p:sp>
      <p:sp>
        <p:nvSpPr>
          <p:cNvPr id="28680" name="Text Box 20"/>
          <p:cNvSpPr txBox="1">
            <a:spLocks noChangeArrowheads="1"/>
          </p:cNvSpPr>
          <p:nvPr/>
        </p:nvSpPr>
        <p:spPr bwMode="auto">
          <a:xfrm>
            <a:off x="2286000" y="1295400"/>
            <a:ext cx="2003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FF0000"/>
                </a:solidFill>
              </a:rPr>
              <a:t>Total stress</a:t>
            </a:r>
          </a:p>
        </p:txBody>
      </p:sp>
      <p:sp>
        <p:nvSpPr>
          <p:cNvPr id="28681" name="Text Box 20"/>
          <p:cNvSpPr txBox="1">
            <a:spLocks noChangeArrowheads="1"/>
          </p:cNvSpPr>
          <p:nvPr/>
        </p:nvSpPr>
        <p:spPr bwMode="auto">
          <a:xfrm>
            <a:off x="1219863" y="3327553"/>
            <a:ext cx="2438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800" dirty="0">
                <a:solidFill>
                  <a:srgbClr val="FFFF00"/>
                </a:solidFill>
              </a:rPr>
              <a:t>Distribution of </a:t>
            </a:r>
            <a:endParaRPr lang="en-US" altLang="en-US" sz="2800" dirty="0" smtClean="0">
              <a:solidFill>
                <a:srgbClr val="FFFF00"/>
              </a:solidFill>
            </a:endParaRPr>
          </a:p>
          <a:p>
            <a:pPr algn="ctr" eaLnBrk="1" hangingPunct="1"/>
            <a:r>
              <a:rPr lang="en-US" altLang="en-US" sz="2800" dirty="0" smtClean="0">
                <a:solidFill>
                  <a:srgbClr val="FFFF00"/>
                </a:solidFill>
              </a:rPr>
              <a:t>Re </a:t>
            </a:r>
            <a:r>
              <a:rPr lang="en-US" altLang="en-US" sz="2800" dirty="0">
                <a:solidFill>
                  <a:srgbClr val="FFFF00"/>
                </a:solidFill>
              </a:rPr>
              <a:t>stress</a:t>
            </a: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7269540" y="5341203"/>
            <a:ext cx="1569660" cy="8309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400" dirty="0" smtClean="0">
                <a:solidFill>
                  <a:srgbClr val="00FF00"/>
                </a:solidFill>
              </a:rPr>
              <a:t>Average</a:t>
            </a:r>
          </a:p>
          <a:p>
            <a:pPr algn="ctr">
              <a:defRPr/>
            </a:pPr>
            <a:r>
              <a:rPr lang="en-US" sz="2400" dirty="0" smtClean="0">
                <a:solidFill>
                  <a:srgbClr val="00FF00"/>
                </a:solidFill>
              </a:rPr>
              <a:t> </a:t>
            </a:r>
            <a:r>
              <a:rPr lang="en-US" sz="2400" dirty="0">
                <a:solidFill>
                  <a:srgbClr val="00FF00"/>
                </a:solidFill>
              </a:rPr>
              <a:t>Re stress</a:t>
            </a:r>
          </a:p>
        </p:txBody>
      </p:sp>
    </p:spTree>
    <p:extLst>
      <p:ext uri="{BB962C8B-B14F-4D97-AF65-F5344CB8AC3E}">
        <p14:creationId xmlns:p14="http://schemas.microsoft.com/office/powerpoint/2010/main" val="404527690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34819" name="Picture 3" descr="img_1217"/>
          <p:cNvPicPr>
            <a:picLocks noChangeAspect="1" noChangeArrowheads="1"/>
          </p:cNvPicPr>
          <p:nvPr/>
        </p:nvPicPr>
        <p:blipFill>
          <a:blip r:embed="rId2" cstate="print">
            <a:lum bright="-32000" contrast="-56000"/>
          </a:blip>
          <a:srcRect/>
          <a:stretch>
            <a:fillRect/>
          </a:stretch>
        </p:blipFill>
        <p:spPr bwMode="auto">
          <a:xfrm>
            <a:off x="0" y="760413"/>
            <a:ext cx="9144000" cy="609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1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76200"/>
            <a:ext cx="9144000" cy="1143000"/>
          </a:xfrm>
        </p:spPr>
        <p:txBody>
          <a:bodyPr/>
          <a:lstStyle/>
          <a:p>
            <a:pPr eaLnBrk="1" hangingPunct="1"/>
            <a:r>
              <a:rPr lang="en-US" sz="3600" b="1" dirty="0" smtClean="0">
                <a:solidFill>
                  <a:srgbClr val="CCFF99"/>
                </a:solidFill>
              </a:rPr>
              <a:t>Conclusions for flux predictions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52400" y="1295400"/>
            <a:ext cx="4495800" cy="4572000"/>
          </a:xfrm>
          <a:prstGeom prst="rect">
            <a:avLst/>
          </a:prstGeom>
          <a:solidFill>
            <a:schemeClr val="tx1">
              <a:alpha val="61176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kern="0" dirty="0">
                <a:solidFill>
                  <a:srgbClr val="FFFF66"/>
                </a:solidFill>
                <a:latin typeface="+mn-lt"/>
              </a:rPr>
              <a:t>Sediment transport equations need to account for: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kern="0" dirty="0">
                <a:solidFill>
                  <a:srgbClr val="FFFF66"/>
                </a:solidFill>
                <a:latin typeface="+mn-lt"/>
              </a:rPr>
              <a:t>      </a:t>
            </a:r>
            <a:r>
              <a:rPr lang="en-US" sz="2400" kern="0" dirty="0" smtClean="0">
                <a:solidFill>
                  <a:srgbClr val="FFFF66"/>
                </a:solidFill>
                <a:latin typeface="+mn-lt"/>
              </a:rPr>
              <a:t>- Spatial </a:t>
            </a:r>
            <a:r>
              <a:rPr lang="en-US" sz="2400" kern="0" dirty="0">
                <a:solidFill>
                  <a:srgbClr val="FFFF66"/>
                </a:solidFill>
                <a:latin typeface="+mn-lt"/>
              </a:rPr>
              <a:t>variation in </a:t>
            </a:r>
            <a:r>
              <a:rPr lang="en-US" sz="2400" kern="0" dirty="0" smtClean="0">
                <a:solidFill>
                  <a:srgbClr val="FFFF66"/>
                </a:solidFill>
                <a:latin typeface="+mn-lt"/>
              </a:rPr>
              <a:t>stress (or velocity) </a:t>
            </a:r>
            <a:r>
              <a:rPr lang="en-US" sz="2400" kern="0" dirty="0">
                <a:solidFill>
                  <a:srgbClr val="FFFF66"/>
                </a:solidFill>
                <a:latin typeface="+mn-lt"/>
              </a:rPr>
              <a:t>and sediment flux around vegetation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endParaRPr lang="en-US" sz="2400" kern="0" dirty="0">
              <a:solidFill>
                <a:srgbClr val="FFFF66"/>
              </a:solidFill>
              <a:latin typeface="+mn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kern="0" dirty="0" smtClean="0">
                <a:solidFill>
                  <a:srgbClr val="FFFF66"/>
                </a:solidFill>
                <a:latin typeface="+mn-lt"/>
              </a:rPr>
              <a:t>Even with a spatial distribution of shear stress, </a:t>
            </a:r>
            <a:r>
              <a:rPr lang="en-US" sz="2400" kern="0" dirty="0" err="1" smtClean="0">
                <a:solidFill>
                  <a:srgbClr val="FFFF66"/>
                </a:solidFill>
                <a:latin typeface="+mn-lt"/>
              </a:rPr>
              <a:t>bedload</a:t>
            </a:r>
            <a:r>
              <a:rPr lang="en-US" sz="2400" kern="0" dirty="0" smtClean="0">
                <a:solidFill>
                  <a:srgbClr val="FFFF66"/>
                </a:solidFill>
                <a:latin typeface="+mn-lt"/>
              </a:rPr>
              <a:t> predictions are still not very accurate</a:t>
            </a:r>
            <a:endParaRPr lang="en-US" sz="2400" kern="0" dirty="0">
              <a:solidFill>
                <a:srgbClr val="FFFF66"/>
              </a:solidFill>
              <a:latin typeface="+mn-lt"/>
            </a:endParaRPr>
          </a:p>
        </p:txBody>
      </p:sp>
      <p:pic>
        <p:nvPicPr>
          <p:cNvPr id="34822" name="Picture 7" descr="newallpredqs.t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600" y="1600200"/>
            <a:ext cx="4470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927944"/>
      </p:ext>
    </p:extLst>
  </p:cSld>
  <p:clrMapOvr>
    <a:masterClrMapping/>
  </p:clrMapOvr>
  <p:transition advTm="10752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rgbClr val="CCFF99"/>
                </a:solidFill>
              </a:rPr>
              <a:t>Questions</a:t>
            </a: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381000" y="838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FFFF99"/>
                </a:solidFill>
              </a:rPr>
              <a:t>How does vegetation 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affect flow and sediment transport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 smtClean="0">
                <a:solidFill>
                  <a:srgbClr val="FFFF99"/>
                </a:solidFill>
              </a:rPr>
              <a:t>How c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an we accurately predict </a:t>
            </a:r>
            <a:r>
              <a:rPr lang="en-US" altLang="en-US" sz="2800" b="1" dirty="0" err="1" smtClean="0">
                <a:solidFill>
                  <a:srgbClr val="FFFF99"/>
                </a:solidFill>
              </a:rPr>
              <a:t>bedload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 transport through vegetation?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80137"/>
      </p:ext>
    </p:extLst>
  </p:cSld>
  <p:clrMapOvr>
    <a:masterClrMapping/>
  </p:clrMapOvr>
  <p:transition advTm="27248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sz="3600" dirty="0" smtClean="0">
                <a:solidFill>
                  <a:srgbClr val="CCFFCC"/>
                </a:solidFill>
              </a:rPr>
              <a:t>Experiments-Outdoor Stream Lab</a:t>
            </a:r>
            <a:endParaRPr lang="en-US" sz="3600" dirty="0">
              <a:solidFill>
                <a:srgbClr val="CCFF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05400"/>
            <a:ext cx="7467600" cy="1524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Hold stream discharge and sediment feed constant</a:t>
            </a:r>
          </a:p>
          <a:p>
            <a:r>
              <a:rPr lang="en-US" dirty="0" smtClean="0"/>
              <a:t>Three different vegetation densities, two different arrangements (clustered and distributed)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1" name="Picture 3" descr="2008-09-03-alightbody-A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4800" y="862519"/>
            <a:ext cx="8305800" cy="5899982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381000" y="6488668"/>
            <a:ext cx="232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Photo: Anne </a:t>
            </a:r>
            <a:r>
              <a:rPr lang="en-US" dirty="0" err="1" smtClean="0">
                <a:solidFill>
                  <a:schemeClr val="bg1"/>
                </a:solidFill>
              </a:rPr>
              <a:t>Lightbody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sz="3600" dirty="0" smtClean="0">
                <a:solidFill>
                  <a:srgbClr val="CCFFCC"/>
                </a:solidFill>
              </a:rPr>
              <a:t>Experiments-Outdoor Stream Lab</a:t>
            </a:r>
            <a:endParaRPr lang="en-US" sz="3600" dirty="0">
              <a:solidFill>
                <a:srgbClr val="CCFF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05400"/>
            <a:ext cx="7467600" cy="1524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Hold stream discharge and sediment feed constant</a:t>
            </a:r>
          </a:p>
          <a:p>
            <a:r>
              <a:rPr lang="en-US" dirty="0" smtClean="0"/>
              <a:t>Three different vegetation densities, two different arrangements (clustered and distributed)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1" name="Picture 3" descr="2008-09-03-alightbody-A"/>
          <p:cNvPicPr>
            <a:picLocks noChangeAspect="1" noChangeArrowheads="1"/>
          </p:cNvPicPr>
          <p:nvPr/>
        </p:nvPicPr>
        <p:blipFill>
          <a:blip r:embed="rId2" cstate="print">
            <a:lum bright="-5000"/>
          </a:blip>
          <a:srcRect/>
          <a:stretch>
            <a:fillRect/>
          </a:stretch>
        </p:blipFill>
        <p:spPr bwMode="auto">
          <a:xfrm>
            <a:off x="304800" y="862519"/>
            <a:ext cx="8443074" cy="599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81000" y="6488668"/>
            <a:ext cx="232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Photo: Anne </a:t>
            </a:r>
            <a:r>
              <a:rPr lang="en-US" dirty="0" err="1" smtClean="0">
                <a:solidFill>
                  <a:schemeClr val="bg1"/>
                </a:solidFill>
              </a:rPr>
              <a:t>Lightbody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" y="990600"/>
            <a:ext cx="7848600" cy="1077218"/>
          </a:xfrm>
          <a:prstGeom prst="rect">
            <a:avLst/>
          </a:prstGeom>
          <a:solidFill>
            <a:schemeClr val="tx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Hold stream discharge and upstream sediment supply approximately constant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6057900" y="5372100"/>
            <a:ext cx="685800" cy="45720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sz="3600" dirty="0" smtClean="0">
                <a:solidFill>
                  <a:srgbClr val="CCFFCC"/>
                </a:solidFill>
              </a:rPr>
              <a:t>Experiments-Outdoor Stream Lab</a:t>
            </a:r>
            <a:endParaRPr lang="en-US" sz="3600" dirty="0">
              <a:solidFill>
                <a:srgbClr val="CCFF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105400"/>
            <a:ext cx="7467600" cy="1524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Hold stream discharge and sediment feed constant</a:t>
            </a:r>
          </a:p>
          <a:p>
            <a:r>
              <a:rPr lang="en-US" dirty="0" smtClean="0"/>
              <a:t>Three different vegetation densities, two different arrangements (clustered and distributed)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1" name="Picture 3" descr="2008-09-03-alightbody-A"/>
          <p:cNvPicPr>
            <a:picLocks noChangeAspect="1" noChangeArrowheads="1"/>
          </p:cNvPicPr>
          <p:nvPr/>
        </p:nvPicPr>
        <p:blipFill>
          <a:blip r:embed="rId2" cstate="print">
            <a:lum bright="1000"/>
          </a:blip>
          <a:srcRect/>
          <a:stretch>
            <a:fillRect/>
          </a:stretch>
        </p:blipFill>
        <p:spPr bwMode="auto">
          <a:xfrm>
            <a:off x="304800" y="862519"/>
            <a:ext cx="8443074" cy="599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81000" y="6488668"/>
            <a:ext cx="232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Photo: Anne </a:t>
            </a:r>
            <a:r>
              <a:rPr lang="en-US" dirty="0" err="1" smtClean="0">
                <a:solidFill>
                  <a:schemeClr val="bg1"/>
                </a:solidFill>
              </a:rPr>
              <a:t>Lightbody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76400" y="990600"/>
            <a:ext cx="5715000" cy="584775"/>
          </a:xfrm>
          <a:prstGeom prst="rect">
            <a:avLst/>
          </a:prstGeom>
          <a:solidFill>
            <a:schemeClr val="tx1">
              <a:alpha val="68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Plant vegetation on point bar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>
            <a:off x="1638300" y="3771900"/>
            <a:ext cx="685800" cy="45720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C7FDCD"/>
                </a:solidFill>
              </a:rPr>
              <a:t>Vary vegetation frontal area (</a:t>
            </a:r>
            <a:r>
              <a:rPr lang="en-US" sz="3600" dirty="0" smtClean="0">
                <a:solidFill>
                  <a:srgbClr val="CCFFCC"/>
                </a:solidFill>
              </a:rPr>
              <a:t>cm</a:t>
            </a:r>
            <a:r>
              <a:rPr lang="en-US" sz="3600" baseline="30000" dirty="0" smtClean="0">
                <a:solidFill>
                  <a:srgbClr val="CCFFCC"/>
                </a:solidFill>
              </a:rPr>
              <a:t>2</a:t>
            </a:r>
            <a:r>
              <a:rPr lang="en-US" sz="3600" dirty="0" smtClean="0">
                <a:solidFill>
                  <a:srgbClr val="CCFFCC"/>
                </a:solidFill>
                <a:latin typeface="Times New Roman" pitchFamily="18" charset="0"/>
              </a:rPr>
              <a:t>)</a:t>
            </a:r>
            <a:endParaRPr lang="en-US" sz="3600" dirty="0" smtClean="0">
              <a:solidFill>
                <a:srgbClr val="CCFFCC"/>
              </a:solidFill>
            </a:endParaRPr>
          </a:p>
        </p:txBody>
      </p:sp>
      <p:pic>
        <p:nvPicPr>
          <p:cNvPr id="14" name="Picture 13" descr="juncus_car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762000"/>
            <a:ext cx="3810000" cy="2550496"/>
          </a:xfrm>
          <a:prstGeom prst="rect">
            <a:avLst/>
          </a:prstGeom>
        </p:spPr>
      </p:pic>
      <p:pic>
        <p:nvPicPr>
          <p:cNvPr id="8" name="Picture 7" descr="ad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62000" y="762000"/>
            <a:ext cx="3962400" cy="265251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514600" y="762000"/>
            <a:ext cx="685800" cy="2667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-1066800" y="609600"/>
            <a:ext cx="1219200" cy="2895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52400" y="762000"/>
            <a:ext cx="2362200" cy="26670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477" descr="DSC_0303"/>
          <p:cNvPicPr>
            <a:picLocks noChangeAspect="1" noChangeArrowheads="1"/>
          </p:cNvPicPr>
          <p:nvPr/>
        </p:nvPicPr>
        <p:blipFill>
          <a:blip r:embed="rId4" cstate="print"/>
          <a:srcRect l="26886"/>
          <a:stretch>
            <a:fillRect/>
          </a:stretch>
        </p:blipFill>
        <p:spPr bwMode="auto">
          <a:xfrm>
            <a:off x="152400" y="3962400"/>
            <a:ext cx="2590800" cy="2371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52400" y="3962400"/>
            <a:ext cx="2590800" cy="23622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934200" y="762000"/>
            <a:ext cx="1524000" cy="2667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191000" y="762000"/>
            <a:ext cx="2743200" cy="2514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048000" y="4724400"/>
            <a:ext cx="8915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4500 </a:t>
            </a:r>
          </a:p>
          <a:p>
            <a:pPr lvl="0" algn="ctr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±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 500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10400" y="17526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6000 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Arial" charset="0"/>
              </a:rPr>
              <a:t>±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 600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048000" y="16002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21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C7FDCD"/>
                </a:solidFill>
              </a:rPr>
              <a:t>Measure-near bed turbulence (3D) and sediment transport rates</a:t>
            </a:r>
            <a:endParaRPr lang="en-US" sz="3600" dirty="0">
              <a:solidFill>
                <a:srgbClr val="C7FDCD"/>
              </a:solidFill>
            </a:endParaRPr>
          </a:p>
        </p:txBody>
      </p:sp>
      <p:pic>
        <p:nvPicPr>
          <p:cNvPr id="8" name="Picture 7" descr="ad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0"/>
            <a:ext cx="5410200" cy="3621704"/>
          </a:xfrm>
          <a:prstGeom prst="rect">
            <a:avLst/>
          </a:prstGeom>
        </p:spPr>
      </p:pic>
      <p:pic>
        <p:nvPicPr>
          <p:cNvPr id="4" name="Picture 3" descr="Helley_smi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0681" y="3662638"/>
            <a:ext cx="4773319" cy="319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98" descr="bendbathymetryveg"/>
          <p:cNvPicPr>
            <a:picLocks noChangeAspect="1" noChangeArrowheads="1"/>
          </p:cNvPicPr>
          <p:nvPr/>
        </p:nvPicPr>
        <p:blipFill>
          <a:blip r:embed="rId3" cstate="print"/>
          <a:srcRect l="8154" t="24335" r="2393" b="21078"/>
          <a:stretch>
            <a:fillRect/>
          </a:stretch>
        </p:blipFill>
        <p:spPr bwMode="auto">
          <a:xfrm>
            <a:off x="0" y="1690405"/>
            <a:ext cx="9144000" cy="3794383"/>
          </a:xfrm>
          <a:prstGeom prst="rect">
            <a:avLst/>
          </a:prstGeom>
          <a:noFill/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0" y="228600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Measure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bar topography and dune migration rates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rot="16200000" flipH="1">
            <a:off x="5372100" y="4991100"/>
            <a:ext cx="1371600" cy="5334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096000" y="5943600"/>
            <a:ext cx="25426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Cross sections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2667000" y="4648200"/>
            <a:ext cx="1828800" cy="7620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600" y="5943600"/>
            <a:ext cx="5104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Sonar scans of bar topography</a:t>
            </a:r>
            <a:endParaRPr lang="en-US" sz="280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324600" y="2209800"/>
            <a:ext cx="8382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81800" y="19050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Flow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46" y="713881"/>
            <a:ext cx="9120354" cy="6144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921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7FDCD"/>
                </a:solidFill>
              </a:rPr>
              <a:t>Dune transport rates increased with greater vegetation frontal area</a:t>
            </a:r>
            <a:endParaRPr lang="en-US" sz="3200" dirty="0">
              <a:solidFill>
                <a:srgbClr val="C7FDC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CCFF99"/>
                </a:solidFill>
              </a:rPr>
              <a:t>Vegetation </a:t>
            </a:r>
            <a:r>
              <a:rPr lang="en-US" altLang="en-US" sz="3200" b="1" dirty="0" smtClean="0">
                <a:solidFill>
                  <a:srgbClr val="CCFF99"/>
                </a:solidFill>
              </a:rPr>
              <a:t>is used to increase </a:t>
            </a:r>
            <a:r>
              <a:rPr lang="en-US" altLang="en-US" sz="3200" b="1" dirty="0">
                <a:solidFill>
                  <a:srgbClr val="CCFF99"/>
                </a:solidFill>
              </a:rPr>
              <a:t>bank stability and aquatic </a:t>
            </a:r>
            <a:r>
              <a:rPr lang="en-US" altLang="en-US" sz="3200" b="1" dirty="0" smtClean="0">
                <a:solidFill>
                  <a:srgbClr val="CCFF99"/>
                </a:solidFill>
              </a:rPr>
              <a:t>habitat for river restoration</a:t>
            </a:r>
            <a:endParaRPr lang="en-US" altLang="en-US" sz="3200" b="1" dirty="0">
              <a:solidFill>
                <a:srgbClr val="CCFF99"/>
              </a:solidFill>
            </a:endParaRPr>
          </a:p>
        </p:txBody>
      </p:sp>
      <p:pic>
        <p:nvPicPr>
          <p:cNvPr id="18435" name="Picture 18" descr="IMG_01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04888"/>
            <a:ext cx="7802563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589875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98" descr="bendbathymetryveg"/>
          <p:cNvPicPr>
            <a:picLocks noChangeAspect="1" noChangeArrowheads="1"/>
          </p:cNvPicPr>
          <p:nvPr/>
        </p:nvPicPr>
        <p:blipFill>
          <a:blip r:embed="rId2" cstate="print"/>
          <a:srcRect l="8154" t="24335" r="2393" b="21078"/>
          <a:stretch>
            <a:fillRect/>
          </a:stretch>
        </p:blipFill>
        <p:spPr bwMode="auto">
          <a:xfrm>
            <a:off x="0" y="1752600"/>
            <a:ext cx="9144000" cy="3794383"/>
          </a:xfrm>
          <a:prstGeom prst="rect">
            <a:avLst/>
          </a:prstGeom>
          <a:noFill/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0" y="457200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Without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vegetation and with distributed vegetation, sand dunes migrate over entire channel width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324600" y="2209800"/>
            <a:ext cx="8382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81800" y="19050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Flow</a:t>
            </a:r>
            <a:endParaRPr lang="en-US" sz="2800" dirty="0"/>
          </a:p>
        </p:txBody>
      </p:sp>
      <p:cxnSp>
        <p:nvCxnSpPr>
          <p:cNvPr id="7" name="Curved Connector 6"/>
          <p:cNvCxnSpPr/>
          <p:nvPr/>
        </p:nvCxnSpPr>
        <p:spPr>
          <a:xfrm flipV="1">
            <a:off x="1981200" y="3124200"/>
            <a:ext cx="1905000" cy="1752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98" descr="bendbathymetryveg"/>
          <p:cNvPicPr>
            <a:picLocks noChangeAspect="1" noChangeArrowheads="1"/>
          </p:cNvPicPr>
          <p:nvPr/>
        </p:nvPicPr>
        <p:blipFill>
          <a:blip r:embed="rId2" cstate="print"/>
          <a:srcRect l="8154" t="24335" r="2393" b="21078"/>
          <a:stretch>
            <a:fillRect/>
          </a:stretch>
        </p:blipFill>
        <p:spPr bwMode="auto">
          <a:xfrm>
            <a:off x="0" y="1752600"/>
            <a:ext cx="9144000" cy="3794383"/>
          </a:xfrm>
          <a:prstGeom prst="rect">
            <a:avLst/>
          </a:prstGeom>
          <a:noFill/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0" y="457200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With dense vegetation, d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unes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no longer migrate over bar and 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move 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faster over a smaller bed area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324600" y="2209800"/>
            <a:ext cx="8382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81800" y="19050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Flow</a:t>
            </a:r>
            <a:endParaRPr lang="en-US" sz="2800" dirty="0"/>
          </a:p>
        </p:txBody>
      </p:sp>
      <p:cxnSp>
        <p:nvCxnSpPr>
          <p:cNvPr id="7" name="Curved Connector 6"/>
          <p:cNvCxnSpPr/>
          <p:nvPr/>
        </p:nvCxnSpPr>
        <p:spPr>
          <a:xfrm flipV="1">
            <a:off x="1676400" y="3048000"/>
            <a:ext cx="1905000" cy="1752600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598" descr="bendbathymetryveg"/>
          <p:cNvPicPr>
            <a:picLocks noChangeAspect="1" noChangeArrowheads="1"/>
          </p:cNvPicPr>
          <p:nvPr/>
        </p:nvPicPr>
        <p:blipFill>
          <a:blip r:embed="rId2" cstate="print"/>
          <a:srcRect l="8154" t="24335" r="2393" b="21078"/>
          <a:stretch>
            <a:fillRect/>
          </a:stretch>
        </p:blipFill>
        <p:spPr bwMode="auto">
          <a:xfrm>
            <a:off x="0" y="1752600"/>
            <a:ext cx="9144000" cy="3794383"/>
          </a:xfrm>
          <a:prstGeom prst="rect">
            <a:avLst/>
          </a:prstGeom>
          <a:noFill/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0" y="457200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With dense vegetation, d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unes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no longer migrate over bar and 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move 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faster over a smaller bed area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6324600" y="2209800"/>
            <a:ext cx="838200" cy="4572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781800" y="19050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Flow</a:t>
            </a:r>
            <a:endParaRPr lang="en-US" sz="2800" dirty="0"/>
          </a:p>
        </p:txBody>
      </p:sp>
      <p:cxnSp>
        <p:nvCxnSpPr>
          <p:cNvPr id="7" name="Curved Connector 6"/>
          <p:cNvCxnSpPr/>
          <p:nvPr/>
        </p:nvCxnSpPr>
        <p:spPr>
          <a:xfrm flipV="1">
            <a:off x="1676400" y="3048000"/>
            <a:ext cx="1905000" cy="1752600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810000" y="2438400"/>
            <a:ext cx="76200" cy="914400"/>
          </a:xfrm>
          <a:prstGeom prst="line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00200" y="2362200"/>
            <a:ext cx="19812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Same upstream supply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838200"/>
            <a:ext cx="9639747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92162"/>
          </a:xfrm>
        </p:spPr>
        <p:txBody>
          <a:bodyPr>
            <a:noAutofit/>
          </a:bodyPr>
          <a:lstStyle/>
          <a:p>
            <a:r>
              <a:rPr lang="en-US" sz="3600" dirty="0" err="1" smtClean="0">
                <a:solidFill>
                  <a:srgbClr val="C7FDCD"/>
                </a:solidFill>
              </a:rPr>
              <a:t>Bedform</a:t>
            </a:r>
            <a:r>
              <a:rPr lang="en-US" sz="3600" dirty="0" smtClean="0">
                <a:solidFill>
                  <a:srgbClr val="C7FDCD"/>
                </a:solidFill>
              </a:rPr>
              <a:t> transport rates&gt;&gt;bedload transport rates through vegetation</a:t>
            </a:r>
            <a:endParaRPr lang="en-US" sz="3600" dirty="0">
              <a:solidFill>
                <a:srgbClr val="C7FDCD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6438900" y="2247900"/>
            <a:ext cx="685800" cy="1524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3276600" y="3581400"/>
            <a:ext cx="12192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24600" y="2667000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</a:rPr>
              <a:t>Bedforms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3962400"/>
            <a:ext cx="23443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</a:rPr>
              <a:t>Bedload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(no </a:t>
            </a:r>
            <a:r>
              <a:rPr lang="en-US" sz="2800" dirty="0" err="1" smtClean="0">
                <a:solidFill>
                  <a:srgbClr val="FF0000"/>
                </a:solidFill>
              </a:rPr>
              <a:t>bedforms</a:t>
            </a:r>
            <a:r>
              <a:rPr lang="en-US" sz="2800" dirty="0" smtClean="0">
                <a:solidFill>
                  <a:srgbClr val="FF0000"/>
                </a:solidFill>
              </a:rPr>
              <a:t>)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838200"/>
            <a:ext cx="9639747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921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C7FDCD"/>
                </a:solidFill>
              </a:rPr>
              <a:t>Lack of dune migration causes much lower transport through vegetation</a:t>
            </a:r>
            <a:endParaRPr lang="en-US" sz="3600" dirty="0">
              <a:solidFill>
                <a:srgbClr val="C7FDCD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6438900" y="2247900"/>
            <a:ext cx="685800" cy="152400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>
            <a:off x="3276600" y="3581400"/>
            <a:ext cx="1219200" cy="5334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24600" y="2667000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</a:rPr>
              <a:t>Bedforms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3962400"/>
            <a:ext cx="23443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0000"/>
                </a:solidFill>
              </a:rPr>
              <a:t>Bedload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(no </a:t>
            </a:r>
            <a:r>
              <a:rPr lang="en-US" sz="2800" dirty="0" err="1" smtClean="0">
                <a:solidFill>
                  <a:srgbClr val="FF0000"/>
                </a:solidFill>
              </a:rPr>
              <a:t>bedforms</a:t>
            </a:r>
            <a:r>
              <a:rPr lang="en-US" sz="2800" dirty="0" smtClean="0">
                <a:solidFill>
                  <a:srgbClr val="FF0000"/>
                </a:solidFill>
              </a:rPr>
              <a:t>)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68" descr="xs_X630c"/>
          <p:cNvPicPr>
            <a:picLocks noChangeAspect="1" noChangeArrowheads="1"/>
          </p:cNvPicPr>
          <p:nvPr/>
        </p:nvPicPr>
        <p:blipFill>
          <a:blip r:embed="rId2" cstate="print"/>
          <a:srcRect l="3300" t="5627"/>
          <a:stretch>
            <a:fillRect/>
          </a:stretch>
        </p:blipFill>
        <p:spPr bwMode="auto">
          <a:xfrm>
            <a:off x="9677400" y="2133600"/>
            <a:ext cx="6789737" cy="2913063"/>
          </a:xfrm>
          <a:prstGeom prst="rect">
            <a:avLst/>
          </a:prstGeom>
          <a:noFill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38200"/>
            <a:ext cx="8645519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562600" y="6027003"/>
            <a:ext cx="392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Elevation change with clustered vegetation (mm)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7658100" y="5524500"/>
            <a:ext cx="6096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smtClean="0">
                <a:solidFill>
                  <a:srgbClr val="CCFFCC"/>
                </a:solidFill>
                <a:latin typeface="+mj-lt"/>
                <a:ea typeface="+mj-ea"/>
                <a:cs typeface="+mj-cs"/>
              </a:rPr>
              <a:t>V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FF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egetation generally caused erosion of upstream end of bar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0" y="1295400"/>
            <a:ext cx="1590372" cy="461665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Outer bank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352800" y="5181600"/>
            <a:ext cx="1526380" cy="461665"/>
          </a:xfrm>
          <a:prstGeom prst="rect">
            <a:avLst/>
          </a:prstGeom>
          <a:solidFill>
            <a:schemeClr val="bg1">
              <a:alpha val="62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/>
              <a:t>Inner bank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648200" y="2667000"/>
            <a:ext cx="16764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876800" y="2743200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Flow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68" descr="xs_X630c"/>
          <p:cNvPicPr>
            <a:picLocks noChangeAspect="1" noChangeArrowheads="1"/>
          </p:cNvPicPr>
          <p:nvPr/>
        </p:nvPicPr>
        <p:blipFill>
          <a:blip r:embed="rId2" cstate="print"/>
          <a:srcRect l="3300" t="5627"/>
          <a:stretch>
            <a:fillRect/>
          </a:stretch>
        </p:blipFill>
        <p:spPr bwMode="auto">
          <a:xfrm>
            <a:off x="9906000" y="990600"/>
            <a:ext cx="6789737" cy="2913063"/>
          </a:xfrm>
          <a:prstGeom prst="rect">
            <a:avLst/>
          </a:prstGeom>
          <a:noFill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838200"/>
            <a:ext cx="8645519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15000" y="6027003"/>
            <a:ext cx="392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Elevation change with clustered vegetation (mm)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V="1">
            <a:off x="7658100" y="5524500"/>
            <a:ext cx="6096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CCFFCC"/>
                </a:solidFill>
                <a:latin typeface="+mj-lt"/>
                <a:ea typeface="+mj-ea"/>
                <a:cs typeface="+mj-cs"/>
              </a:rPr>
              <a:t>Erosion likely due to lack of dune migration and enhanced turbulence at edge of vegetation patch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CCFF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876800" y="2590800"/>
            <a:ext cx="1219200" cy="158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76800" y="2743200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Flow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juncus_carexmyabe2_de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9200"/>
            <a:ext cx="9144000" cy="612119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0" y="0"/>
            <a:ext cx="9144000" cy="15240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FF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Distinct scour holes developed immediately adjacent to the stems with areas of deposition downstream</a:t>
            </a:r>
            <a:r>
              <a:rPr kumimoji="0" lang="en-US" sz="3600" b="0" i="0" u="none" strike="noStrike" kern="1200" cap="none" spc="0" normalizeH="0" noProof="0" dirty="0" smtClean="0">
                <a:ln>
                  <a:noFill/>
                </a:ln>
                <a:solidFill>
                  <a:srgbClr val="CCFF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FF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stems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1257300" y="2476500"/>
            <a:ext cx="762000" cy="685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57200" y="2362200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Flow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B2702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81200"/>
            <a:ext cx="4267200" cy="32004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60020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FF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Clustered vegetation may alter the near-bed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CCFFCC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turbulence and bedload transport patterns </a:t>
            </a:r>
            <a:r>
              <a:rPr lang="en-US" sz="3200" dirty="0" smtClean="0">
                <a:solidFill>
                  <a:srgbClr val="CCFFCC"/>
                </a:solidFill>
                <a:latin typeface="+mj-lt"/>
                <a:ea typeface="+mj-ea"/>
                <a:cs typeface="+mj-cs"/>
              </a:rPr>
              <a:t>similarly to rigid simulated vegetation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CCFF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juncus_carexmyabe2_de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7200" y="1981200"/>
            <a:ext cx="4876800" cy="32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rgbClr val="CCFF99"/>
                </a:solidFill>
              </a:rPr>
              <a:t>Questions</a:t>
            </a: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381000" y="838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FFFF99"/>
                </a:solidFill>
              </a:rPr>
              <a:t>How does vegetation 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affect flow and sediment transport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 smtClean="0">
                <a:solidFill>
                  <a:srgbClr val="FFFF99"/>
                </a:solidFill>
              </a:rPr>
              <a:t>How c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an we accurately predict </a:t>
            </a:r>
            <a:r>
              <a:rPr lang="en-US" altLang="en-US" sz="2800" b="1" dirty="0" err="1" smtClean="0">
                <a:solidFill>
                  <a:srgbClr val="FFFF99"/>
                </a:solidFill>
              </a:rPr>
              <a:t>bedload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 transport through vegetation?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93270"/>
      </p:ext>
    </p:extLst>
  </p:cSld>
  <p:clrMapOvr>
    <a:masterClrMapping/>
  </p:clrMapOvr>
  <p:transition advTm="2724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11430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3200" b="1" dirty="0">
                <a:solidFill>
                  <a:srgbClr val="CCFF99"/>
                </a:solidFill>
              </a:rPr>
              <a:t>Invasive vegetation can degrade natural channel </a:t>
            </a:r>
            <a:r>
              <a:rPr lang="en-US" altLang="en-US" sz="3200" b="1" dirty="0" smtClean="0">
                <a:solidFill>
                  <a:srgbClr val="CCFF99"/>
                </a:solidFill>
              </a:rPr>
              <a:t>conditions, particularly downstream of dams</a:t>
            </a:r>
            <a:endParaRPr lang="en-US" altLang="en-US" sz="3200" b="1" dirty="0">
              <a:solidFill>
                <a:srgbClr val="CCFF99"/>
              </a:solidFill>
            </a:endParaRPr>
          </a:p>
        </p:txBody>
      </p:sp>
      <p:pic>
        <p:nvPicPr>
          <p:cNvPr id="19459" name="Picture 5" descr="Tamaris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432175"/>
            <a:ext cx="457200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6" descr="EnglebrightDa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3886200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424077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921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C7FDCD"/>
                </a:solidFill>
              </a:rPr>
              <a:t>Use of distribution of near-bed velocities in </a:t>
            </a:r>
            <a:r>
              <a:rPr lang="en-US" sz="2800" dirty="0" err="1" smtClean="0">
                <a:solidFill>
                  <a:srgbClr val="C7FDCD"/>
                </a:solidFill>
              </a:rPr>
              <a:t>bedload</a:t>
            </a:r>
            <a:r>
              <a:rPr lang="en-US" sz="2800" dirty="0" smtClean="0">
                <a:solidFill>
                  <a:srgbClr val="C7FDCD"/>
                </a:solidFill>
              </a:rPr>
              <a:t> transport equation (</a:t>
            </a:r>
            <a:r>
              <a:rPr lang="en-US" sz="2800" dirty="0" err="1" smtClean="0">
                <a:solidFill>
                  <a:srgbClr val="C7FDCD"/>
                </a:solidFill>
              </a:rPr>
              <a:t>Ackers</a:t>
            </a:r>
            <a:r>
              <a:rPr lang="en-US" sz="2800" dirty="0" smtClean="0">
                <a:solidFill>
                  <a:srgbClr val="C7FDCD"/>
                </a:solidFill>
              </a:rPr>
              <a:t> and White) results in prediction of 0 flux through vegetation</a:t>
            </a:r>
            <a:endParaRPr lang="en-US" sz="2800" dirty="0">
              <a:solidFill>
                <a:srgbClr val="C7FDCD"/>
              </a:solidFill>
            </a:endParaRPr>
          </a:p>
        </p:txBody>
      </p:sp>
      <p:pic>
        <p:nvPicPr>
          <p:cNvPr id="8" name="Picture 7" descr="juncus_carexmyabe2_de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1891624"/>
            <a:ext cx="4876800" cy="32646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609600"/>
            <a:ext cx="403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4679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921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C7FDCD"/>
                </a:solidFill>
              </a:rPr>
              <a:t>Use of distribution of near-bed velocities in </a:t>
            </a:r>
            <a:r>
              <a:rPr lang="en-US" sz="2800" dirty="0" err="1" smtClean="0">
                <a:solidFill>
                  <a:srgbClr val="C7FDCD"/>
                </a:solidFill>
              </a:rPr>
              <a:t>bedload</a:t>
            </a:r>
            <a:r>
              <a:rPr lang="en-US" sz="2800" dirty="0" smtClean="0">
                <a:solidFill>
                  <a:srgbClr val="C7FDCD"/>
                </a:solidFill>
              </a:rPr>
              <a:t> transport equation results in prediction of 0 flux through vegetation</a:t>
            </a:r>
            <a:endParaRPr lang="en-US" sz="2800" dirty="0">
              <a:solidFill>
                <a:srgbClr val="C7FDCD"/>
              </a:solidFill>
            </a:endParaRPr>
          </a:p>
        </p:txBody>
      </p:sp>
      <p:pic>
        <p:nvPicPr>
          <p:cNvPr id="8" name="Picture 7" descr="juncus_carexmyabe2_de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1891624"/>
            <a:ext cx="4876800" cy="32646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5299" y="1538782"/>
            <a:ext cx="4038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Even with correct near-bed velocities or shear stresses (measured or predicted from numerical models), current </a:t>
            </a:r>
            <a:r>
              <a:rPr lang="en-US" sz="2800" dirty="0" err="1" smtClean="0">
                <a:solidFill>
                  <a:schemeClr val="bg1"/>
                </a:solidFill>
              </a:rPr>
              <a:t>bedload</a:t>
            </a:r>
            <a:r>
              <a:rPr lang="en-US" sz="2800" dirty="0" smtClean="0">
                <a:solidFill>
                  <a:schemeClr val="bg1"/>
                </a:solidFill>
              </a:rPr>
              <a:t> equations may not perform well in vegetation patches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2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792162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C7FDCD"/>
                </a:solidFill>
              </a:rPr>
              <a:t>Develop simple </a:t>
            </a:r>
            <a:r>
              <a:rPr lang="en-US" sz="2800" dirty="0" err="1" smtClean="0">
                <a:solidFill>
                  <a:srgbClr val="C7FDCD"/>
                </a:solidFill>
              </a:rPr>
              <a:t>bedload</a:t>
            </a:r>
            <a:r>
              <a:rPr lang="en-US" sz="2800" dirty="0" smtClean="0">
                <a:solidFill>
                  <a:srgbClr val="C7FDCD"/>
                </a:solidFill>
              </a:rPr>
              <a:t> transport equation using rigid vegetation data:  based on near-bed velocity, turbulence intensity and vegetation density</a:t>
            </a:r>
            <a:endParaRPr lang="en-US" sz="2800" dirty="0">
              <a:solidFill>
                <a:srgbClr val="C7FDCD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" y="2671703"/>
            <a:ext cx="4038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dirty="0">
              <a:solidFill>
                <a:schemeClr val="bg1"/>
              </a:solidFill>
            </a:endParaRPr>
          </a:p>
          <a:p>
            <a:endParaRPr lang="en-US" sz="32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endParaRPr lang="en-US" sz="3200" dirty="0"/>
          </a:p>
        </p:txBody>
      </p:sp>
      <p:sp>
        <p:nvSpPr>
          <p:cNvPr id="3" name="Rectangle 2"/>
          <p:cNvSpPr/>
          <p:nvPr/>
        </p:nvSpPr>
        <p:spPr>
          <a:xfrm>
            <a:off x="-21772" y="5473005"/>
            <a:ext cx="91367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Predict mean flux through vegetation in OSL: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Measured </a:t>
            </a:r>
            <a:r>
              <a:rPr lang="en-US" sz="2800" dirty="0" err="1" smtClean="0">
                <a:solidFill>
                  <a:schemeClr val="bg1"/>
                </a:solidFill>
              </a:rPr>
              <a:t>bedload</a:t>
            </a:r>
            <a:r>
              <a:rPr lang="en-US" sz="2800" dirty="0" smtClean="0">
                <a:solidFill>
                  <a:schemeClr val="bg1"/>
                </a:solidFill>
              </a:rPr>
              <a:t> flux: 0.01 </a:t>
            </a:r>
            <a:r>
              <a:rPr lang="en-US" sz="2800" dirty="0">
                <a:solidFill>
                  <a:schemeClr val="bg1"/>
                </a:solidFill>
              </a:rPr>
              <a:t>cm2/s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Predicted </a:t>
            </a:r>
            <a:r>
              <a:rPr lang="en-US" sz="2800" dirty="0" err="1">
                <a:solidFill>
                  <a:schemeClr val="bg1"/>
                </a:solidFill>
              </a:rPr>
              <a:t>bedload</a:t>
            </a:r>
            <a:r>
              <a:rPr lang="en-US" sz="2800" dirty="0">
                <a:solidFill>
                  <a:schemeClr val="bg1"/>
                </a:solidFill>
              </a:rPr>
              <a:t> flux: </a:t>
            </a:r>
            <a:r>
              <a:rPr lang="en-US" sz="2800" dirty="0" smtClean="0">
                <a:solidFill>
                  <a:schemeClr val="bg1"/>
                </a:solidFill>
              </a:rPr>
              <a:t>0.015 cm2/s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6" name="v1.avi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04107" y="1828800"/>
            <a:ext cx="3782786" cy="3024728"/>
          </a:xfrm>
        </p:spPr>
      </p:pic>
      <p:pic>
        <p:nvPicPr>
          <p:cNvPr id="7" name="Picture 6" descr="juncus_carexmyabe2_dep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30057" y="1749621"/>
            <a:ext cx="4495800" cy="3009585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505200" y="3254413"/>
            <a:ext cx="15240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14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45720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C7FDCD"/>
                </a:solidFill>
              </a:rPr>
              <a:t>What is missing?</a:t>
            </a:r>
            <a:endParaRPr lang="en-US" sz="2800" dirty="0">
              <a:solidFill>
                <a:srgbClr val="C7FDC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05051"/>
            <a:ext cx="9372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</a:rPr>
              <a:t>Bedload</a:t>
            </a:r>
            <a:r>
              <a:rPr lang="en-US" sz="2800" dirty="0" smtClean="0">
                <a:solidFill>
                  <a:schemeClr val="bg1"/>
                </a:solidFill>
              </a:rPr>
              <a:t> equations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developed for reach-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averaged, not local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conditions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Flow turbulence effects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 are missing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Probabilistic equations 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may perform better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But…larger –scale feedbacks between vegetation and </a:t>
            </a:r>
            <a:r>
              <a:rPr lang="en-US" sz="2800" dirty="0" err="1" smtClean="0">
                <a:solidFill>
                  <a:schemeClr val="bg1"/>
                </a:solidFill>
              </a:rPr>
              <a:t>bedform</a:t>
            </a:r>
            <a:r>
              <a:rPr lang="en-US" sz="2800" dirty="0" smtClean="0">
                <a:solidFill>
                  <a:schemeClr val="bg1"/>
                </a:solidFill>
              </a:rPr>
              <a:t> dynamics also must be considered.</a:t>
            </a:r>
          </a:p>
        </p:txBody>
      </p:sp>
      <p:pic>
        <p:nvPicPr>
          <p:cNvPr id="5" name="p2.avi">
            <a:hlinkClick r:id="" action="ppaction://media"/>
          </p:cNvPr>
          <p:cNvPicPr>
            <a:picLocks noGrp="1" noRot="1" noChangeAspect="1" noChangeArrowheads="1"/>
          </p:cNvPicPr>
          <p:nvPr>
            <p:ph sz="half"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38600" y="1295400"/>
            <a:ext cx="4858228" cy="3886200"/>
          </a:xfrm>
        </p:spPr>
      </p:pic>
    </p:spTree>
    <p:extLst>
      <p:ext uri="{BB962C8B-B14F-4D97-AF65-F5344CB8AC3E}">
        <p14:creationId xmlns:p14="http://schemas.microsoft.com/office/powerpoint/2010/main" val="105562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7FDCD"/>
                </a:solidFill>
              </a:rPr>
              <a:t>Conclusions from outdoor experiments</a:t>
            </a:r>
            <a:endParaRPr lang="en-US" sz="3200" dirty="0">
              <a:solidFill>
                <a:srgbClr val="C7FDC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09600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 </a:t>
            </a:r>
            <a:r>
              <a:rPr lang="en-US" sz="3200" u="sng" dirty="0" smtClean="0">
                <a:solidFill>
                  <a:schemeClr val="bg1"/>
                </a:solidFill>
              </a:rPr>
              <a:t>dense</a:t>
            </a:r>
            <a:r>
              <a:rPr lang="en-US" sz="3200" dirty="0" smtClean="0">
                <a:solidFill>
                  <a:schemeClr val="bg1"/>
                </a:solidFill>
              </a:rPr>
              <a:t> and </a:t>
            </a:r>
            <a:r>
              <a:rPr lang="en-US" sz="3200" u="sng" dirty="0" smtClean="0">
                <a:solidFill>
                  <a:schemeClr val="bg1"/>
                </a:solidFill>
              </a:rPr>
              <a:t>clustered</a:t>
            </a:r>
            <a:r>
              <a:rPr lang="en-US" sz="3200" dirty="0" smtClean="0">
                <a:solidFill>
                  <a:schemeClr val="bg1"/>
                </a:solidFill>
              </a:rPr>
              <a:t> arrangement of vegetation may significantly alter sediment transport processes by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halting  </a:t>
            </a:r>
            <a:r>
              <a:rPr lang="en-US" sz="3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bedform</a:t>
            </a: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migration over the point bar top</a:t>
            </a:r>
            <a:endParaRPr lang="en-US" sz="32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Picture 4" descr="juncus_carexmyabe2_dep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124200"/>
            <a:ext cx="5127978" cy="3432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9600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 </a:t>
            </a:r>
            <a:r>
              <a:rPr lang="en-US" sz="3200" u="sng" dirty="0" smtClean="0">
                <a:solidFill>
                  <a:schemeClr val="bg1"/>
                </a:solidFill>
              </a:rPr>
              <a:t>dense</a:t>
            </a:r>
            <a:r>
              <a:rPr lang="en-US" sz="3200" dirty="0" smtClean="0">
                <a:solidFill>
                  <a:schemeClr val="bg1"/>
                </a:solidFill>
              </a:rPr>
              <a:t> and </a:t>
            </a:r>
            <a:r>
              <a:rPr lang="en-US" sz="3200" u="sng" dirty="0" smtClean="0">
                <a:solidFill>
                  <a:schemeClr val="bg1"/>
                </a:solidFill>
              </a:rPr>
              <a:t>clustered</a:t>
            </a:r>
            <a:r>
              <a:rPr lang="en-US" sz="3200" dirty="0" smtClean="0">
                <a:solidFill>
                  <a:schemeClr val="bg1"/>
                </a:solidFill>
              </a:rPr>
              <a:t> arrangement of vegetation may significantly alter sediment transport processes by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halting  </a:t>
            </a:r>
            <a:r>
              <a:rPr lang="en-US" sz="3200" dirty="0" err="1" smtClean="0">
                <a:solidFill>
                  <a:schemeClr val="bg1"/>
                </a:solidFill>
              </a:rPr>
              <a:t>bedform</a:t>
            </a:r>
            <a:r>
              <a:rPr lang="en-US" sz="3200" dirty="0" smtClean="0">
                <a:solidFill>
                  <a:schemeClr val="bg1"/>
                </a:solidFill>
              </a:rPr>
              <a:t> migration over the point bar top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increasing </a:t>
            </a:r>
            <a:r>
              <a:rPr lang="en-US" sz="3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bedform</a:t>
            </a: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transport rates at the outer bank</a:t>
            </a:r>
          </a:p>
          <a:p>
            <a:pPr>
              <a:buFont typeface="Arial" pitchFamily="34" charset="0"/>
              <a:buChar char="•"/>
            </a:pPr>
            <a:endParaRPr lang="en-US" sz="3200" dirty="0"/>
          </a:p>
        </p:txBody>
      </p:sp>
      <p:grpSp>
        <p:nvGrpSpPr>
          <p:cNvPr id="3" name="Group 13"/>
          <p:cNvGrpSpPr>
            <a:grpSpLocks noChangeAspect="1"/>
          </p:cNvGrpSpPr>
          <p:nvPr/>
        </p:nvGrpSpPr>
        <p:grpSpPr>
          <a:xfrm>
            <a:off x="1981200" y="3352800"/>
            <a:ext cx="5307963" cy="3314700"/>
            <a:chOff x="-228600" y="838200"/>
            <a:chExt cx="9639747" cy="60198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28600" y="838200"/>
              <a:ext cx="9639747" cy="601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8" name="Straight Arrow Connector 7"/>
            <p:cNvCxnSpPr/>
            <p:nvPr/>
          </p:nvCxnSpPr>
          <p:spPr>
            <a:xfrm rot="16200000" flipV="1">
              <a:off x="6438900" y="2247900"/>
              <a:ext cx="685800" cy="152400"/>
            </a:xfrm>
            <a:prstGeom prst="straightConnector1">
              <a:avLst/>
            </a:prstGeom>
            <a:ln w="571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10800000">
              <a:off x="3276600" y="3581400"/>
              <a:ext cx="1219200" cy="53340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324599" y="2667000"/>
              <a:ext cx="217739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</a:rPr>
                <a:t>Bedforms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68172" y="3962400"/>
              <a:ext cx="3152018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rgbClr val="FF0000"/>
                  </a:solidFill>
                </a:rPr>
                <a:t>Bedload</a:t>
              </a:r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</a:p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(no </a:t>
              </a:r>
              <a:r>
                <a:rPr lang="en-US" dirty="0" err="1" smtClean="0">
                  <a:solidFill>
                    <a:srgbClr val="FF0000"/>
                  </a:solidFill>
                </a:rPr>
                <a:t>bedforms</a:t>
              </a:r>
              <a:r>
                <a:rPr lang="en-US" dirty="0" smtClean="0">
                  <a:solidFill>
                    <a:srgbClr val="FF0000"/>
                  </a:solidFill>
                </a:rPr>
                <a:t>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7FDCD"/>
                </a:solidFill>
              </a:rPr>
              <a:t>Conclusions from outdoor experiments</a:t>
            </a:r>
            <a:endParaRPr lang="en-US" sz="3200" dirty="0">
              <a:solidFill>
                <a:srgbClr val="C7FDC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9600"/>
            <a:ext cx="9144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 </a:t>
            </a:r>
            <a:r>
              <a:rPr lang="en-US" sz="3200" u="sng" dirty="0" smtClean="0">
                <a:solidFill>
                  <a:schemeClr val="bg1"/>
                </a:solidFill>
              </a:rPr>
              <a:t>dense</a:t>
            </a:r>
            <a:r>
              <a:rPr lang="en-US" sz="3200" dirty="0" smtClean="0">
                <a:solidFill>
                  <a:schemeClr val="bg1"/>
                </a:solidFill>
              </a:rPr>
              <a:t> and </a:t>
            </a:r>
            <a:r>
              <a:rPr lang="en-US" sz="3200" u="sng" dirty="0" smtClean="0">
                <a:solidFill>
                  <a:schemeClr val="bg1"/>
                </a:solidFill>
              </a:rPr>
              <a:t>clustered </a:t>
            </a:r>
            <a:r>
              <a:rPr lang="en-US" sz="3200" dirty="0" smtClean="0">
                <a:solidFill>
                  <a:schemeClr val="bg1"/>
                </a:solidFill>
              </a:rPr>
              <a:t>arrangement of vegetation may significantly alter sediment transport processes by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halting  </a:t>
            </a:r>
            <a:r>
              <a:rPr lang="en-US" sz="3200" dirty="0" err="1" smtClean="0">
                <a:solidFill>
                  <a:schemeClr val="bg1"/>
                </a:solidFill>
              </a:rPr>
              <a:t>bedform</a:t>
            </a:r>
            <a:r>
              <a:rPr lang="en-US" sz="3200" dirty="0" smtClean="0">
                <a:solidFill>
                  <a:schemeClr val="bg1"/>
                </a:solidFill>
              </a:rPr>
              <a:t> migration over the point bar top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increasing </a:t>
            </a:r>
            <a:r>
              <a:rPr lang="en-US" sz="3200" dirty="0" err="1" smtClean="0">
                <a:solidFill>
                  <a:schemeClr val="bg1"/>
                </a:solidFill>
              </a:rPr>
              <a:t>bedform</a:t>
            </a:r>
            <a:r>
              <a:rPr lang="en-US" sz="3200" dirty="0" smtClean="0">
                <a:solidFill>
                  <a:schemeClr val="bg1"/>
                </a:solidFill>
              </a:rPr>
              <a:t> transport rates at the outer bank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decreasing </a:t>
            </a:r>
            <a:r>
              <a:rPr lang="en-US" sz="32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bedload</a:t>
            </a: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transport rates on the point bar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endParaRPr lang="en-US" sz="3200" dirty="0"/>
          </a:p>
        </p:txBody>
      </p:sp>
      <p:grpSp>
        <p:nvGrpSpPr>
          <p:cNvPr id="3" name="Group 13"/>
          <p:cNvGrpSpPr>
            <a:grpSpLocks noChangeAspect="1"/>
          </p:cNvGrpSpPr>
          <p:nvPr/>
        </p:nvGrpSpPr>
        <p:grpSpPr>
          <a:xfrm>
            <a:off x="2438400" y="4076700"/>
            <a:ext cx="4453808" cy="2781300"/>
            <a:chOff x="-228600" y="838200"/>
            <a:chExt cx="9639747" cy="60198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228600" y="838200"/>
              <a:ext cx="9639747" cy="601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8" name="Straight Arrow Connector 7"/>
            <p:cNvCxnSpPr/>
            <p:nvPr/>
          </p:nvCxnSpPr>
          <p:spPr>
            <a:xfrm rot="16200000" flipV="1">
              <a:off x="6438900" y="2247900"/>
              <a:ext cx="685800" cy="152400"/>
            </a:xfrm>
            <a:prstGeom prst="straightConnector1">
              <a:avLst/>
            </a:prstGeom>
            <a:ln w="5715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10800000">
              <a:off x="3276600" y="3581400"/>
              <a:ext cx="1219200" cy="53340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324599" y="2667000"/>
              <a:ext cx="2177392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>
                  <a:solidFill>
                    <a:srgbClr val="FFFF00"/>
                  </a:solidFill>
                </a:rPr>
                <a:t>Bedforms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68172" y="3962400"/>
              <a:ext cx="3152018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rgbClr val="FF0000"/>
                  </a:solidFill>
                </a:rPr>
                <a:t>Bedload</a:t>
              </a:r>
              <a:r>
                <a:rPr lang="en-US" dirty="0" smtClean="0">
                  <a:solidFill>
                    <a:srgbClr val="FF0000"/>
                  </a:solidFill>
                </a:rPr>
                <a:t> </a:t>
              </a:r>
            </a:p>
            <a:p>
              <a:pPr algn="ctr"/>
              <a:r>
                <a:rPr lang="en-US" dirty="0" smtClean="0">
                  <a:solidFill>
                    <a:srgbClr val="FF0000"/>
                  </a:solidFill>
                </a:rPr>
                <a:t>(no </a:t>
              </a:r>
              <a:r>
                <a:rPr lang="en-US" dirty="0" err="1" smtClean="0">
                  <a:solidFill>
                    <a:srgbClr val="FF0000"/>
                  </a:solidFill>
                </a:rPr>
                <a:t>bedforms</a:t>
              </a:r>
              <a:r>
                <a:rPr lang="en-US" dirty="0" smtClean="0">
                  <a:solidFill>
                    <a:srgbClr val="FF0000"/>
                  </a:solidFill>
                </a:rPr>
                <a:t>) 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7FDCD"/>
                </a:solidFill>
              </a:rPr>
              <a:t>Conclusions from outdoor experiments</a:t>
            </a:r>
            <a:endParaRPr lang="en-US" sz="3200" dirty="0">
              <a:solidFill>
                <a:srgbClr val="C7FDC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960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A </a:t>
            </a:r>
            <a:r>
              <a:rPr lang="en-US" sz="3200" u="sng" dirty="0" smtClean="0">
                <a:solidFill>
                  <a:schemeClr val="bg1"/>
                </a:solidFill>
              </a:rPr>
              <a:t>dense</a:t>
            </a:r>
            <a:r>
              <a:rPr lang="en-US" sz="3200" dirty="0" smtClean="0">
                <a:solidFill>
                  <a:schemeClr val="bg1"/>
                </a:solidFill>
              </a:rPr>
              <a:t> and </a:t>
            </a:r>
            <a:r>
              <a:rPr lang="en-US" sz="3200" u="sng" dirty="0" smtClean="0">
                <a:solidFill>
                  <a:schemeClr val="bg1"/>
                </a:solidFill>
              </a:rPr>
              <a:t>clustered </a:t>
            </a:r>
            <a:r>
              <a:rPr lang="en-US" sz="3200" dirty="0" smtClean="0">
                <a:solidFill>
                  <a:schemeClr val="bg1"/>
                </a:solidFill>
              </a:rPr>
              <a:t>arrangement of vegetation may significantly alter sediment transport processes by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halting  </a:t>
            </a:r>
            <a:r>
              <a:rPr lang="en-US" sz="3200" dirty="0" err="1" smtClean="0">
                <a:solidFill>
                  <a:schemeClr val="bg1"/>
                </a:solidFill>
              </a:rPr>
              <a:t>bedform</a:t>
            </a:r>
            <a:r>
              <a:rPr lang="en-US" sz="3200" dirty="0" smtClean="0">
                <a:solidFill>
                  <a:schemeClr val="bg1"/>
                </a:solidFill>
              </a:rPr>
              <a:t> migration over the point bar top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increasing </a:t>
            </a:r>
            <a:r>
              <a:rPr lang="en-US" sz="3200" dirty="0" err="1" smtClean="0">
                <a:solidFill>
                  <a:schemeClr val="bg1"/>
                </a:solidFill>
              </a:rPr>
              <a:t>bedform</a:t>
            </a:r>
            <a:r>
              <a:rPr lang="en-US" sz="3200" dirty="0" smtClean="0">
                <a:solidFill>
                  <a:schemeClr val="bg1"/>
                </a:solidFill>
              </a:rPr>
              <a:t> transport rates at the outer bank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decreasing bedload transport rates on the point bar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reducing point bar width </a:t>
            </a:r>
          </a:p>
          <a:p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  and elevation</a:t>
            </a:r>
          </a:p>
          <a:p>
            <a:pPr>
              <a:buFont typeface="Arial" pitchFamily="34" charset="0"/>
              <a:buChar char="•"/>
            </a:pPr>
            <a:endParaRPr lang="en-US" sz="3200" dirty="0" smtClean="0"/>
          </a:p>
          <a:p>
            <a:pPr>
              <a:buFont typeface="Arial" pitchFamily="34" charset="0"/>
              <a:buChar char="•"/>
            </a:pPr>
            <a:endParaRPr lang="en-US" sz="3200" dirty="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162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C7FDCD"/>
                </a:solidFill>
              </a:rPr>
              <a:t>Conclusions from outdoor experiments</a:t>
            </a:r>
            <a:endParaRPr lang="en-US" sz="3200" dirty="0">
              <a:solidFill>
                <a:srgbClr val="C7FDCD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53345"/>
            <a:ext cx="4419600" cy="280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685800"/>
            <a:ext cx="36899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Test new </a:t>
            </a:r>
            <a:r>
              <a:rPr lang="en-US" dirty="0" err="1" smtClean="0">
                <a:solidFill>
                  <a:schemeClr val="bg1"/>
                </a:solidFill>
              </a:rPr>
              <a:t>eqn</a:t>
            </a:r>
            <a:r>
              <a:rPr lang="en-US" dirty="0" smtClean="0">
                <a:solidFill>
                  <a:schemeClr val="bg1"/>
                </a:solidFill>
              </a:rPr>
              <a:t>-first OSL description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6 near-bed velocities in vegetation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9 </a:t>
            </a:r>
            <a:r>
              <a:rPr lang="en-US" dirty="0" err="1" smtClean="0">
                <a:solidFill>
                  <a:schemeClr val="bg1"/>
                </a:solidFill>
              </a:rPr>
              <a:t>bedload</a:t>
            </a:r>
            <a:r>
              <a:rPr lang="en-US" dirty="0" smtClean="0">
                <a:solidFill>
                  <a:schemeClr val="bg1"/>
                </a:solidFill>
              </a:rPr>
              <a:t> samples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640257"/>
      </p:ext>
    </p:extLst>
  </p:cSld>
  <p:clrMapOvr>
    <a:masterClrMapping/>
  </p:clrMapOvr>
  <p:transition advTm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290"/>
            <a:ext cx="8920480" cy="587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584440"/>
      </p:ext>
    </p:extLst>
  </p:cSld>
  <p:clrMapOvr>
    <a:masterClrMapping/>
  </p:clrMapOvr>
  <p:transition advTm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img_12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0413"/>
            <a:ext cx="9144000" cy="6097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en-US" altLang="en-US" sz="2800" b="1" dirty="0" smtClean="0">
                <a:solidFill>
                  <a:srgbClr val="99FF99"/>
                </a:solidFill>
              </a:rPr>
              <a:t>The  influence of vegetation on </a:t>
            </a:r>
            <a:r>
              <a:rPr lang="en-US" altLang="en-US" sz="2800" b="1" dirty="0" smtClean="0">
                <a:solidFill>
                  <a:srgbClr val="99FF99"/>
                </a:solidFill>
              </a:rPr>
              <a:t>sediment </a:t>
            </a:r>
            <a:r>
              <a:rPr lang="en-US" altLang="en-US" sz="2800" b="1" dirty="0" smtClean="0">
                <a:solidFill>
                  <a:srgbClr val="99FF99"/>
                </a:solidFill>
              </a:rPr>
              <a:t>transport is not well understood</a:t>
            </a:r>
          </a:p>
        </p:txBody>
      </p:sp>
    </p:spTree>
    <p:extLst>
      <p:ext uri="{BB962C8B-B14F-4D97-AF65-F5344CB8AC3E}">
        <p14:creationId xmlns:p14="http://schemas.microsoft.com/office/powerpoint/2010/main" val="2204401502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290"/>
            <a:ext cx="8920480" cy="587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41880" y="442396"/>
            <a:ext cx="4692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Sediment flux=0.06+0.006log(velocity)+0.1a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408425"/>
      </p:ext>
    </p:extLst>
  </p:cSld>
  <p:clrMapOvr>
    <a:masterClrMapping/>
  </p:clrMapOvr>
  <p:transition advTm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52399" y="690880"/>
            <a:ext cx="9296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Test new </a:t>
            </a:r>
            <a:r>
              <a:rPr lang="en-US" dirty="0" err="1" smtClean="0">
                <a:solidFill>
                  <a:schemeClr val="bg1"/>
                </a:solidFill>
              </a:rPr>
              <a:t>eqn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Measured 0.01 cm2/s</a:t>
            </a:r>
          </a:p>
          <a:p>
            <a:r>
              <a:rPr lang="en-US" dirty="0">
                <a:solidFill>
                  <a:schemeClr val="bg1"/>
                </a:solidFill>
              </a:rPr>
              <a:t>Predicted 0.015</a:t>
            </a:r>
          </a:p>
          <a:p>
            <a:r>
              <a:rPr lang="en-US" dirty="0" err="1">
                <a:solidFill>
                  <a:schemeClr val="bg1"/>
                </a:solidFill>
              </a:rPr>
              <a:t>Ackers</a:t>
            </a:r>
            <a:r>
              <a:rPr lang="en-US" dirty="0">
                <a:solidFill>
                  <a:schemeClr val="bg1"/>
                </a:solidFill>
              </a:rPr>
              <a:t> and White </a:t>
            </a:r>
            <a:r>
              <a:rPr lang="en-US" dirty="0" smtClean="0">
                <a:solidFill>
                  <a:schemeClr val="bg1"/>
                </a:solidFill>
              </a:rPr>
              <a:t>0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Even when current </a:t>
            </a:r>
            <a:r>
              <a:rPr lang="en-US" dirty="0" err="1" smtClean="0">
                <a:solidFill>
                  <a:schemeClr val="bg1"/>
                </a:solidFill>
              </a:rPr>
              <a:t>eqns</a:t>
            </a:r>
            <a:r>
              <a:rPr lang="en-US" dirty="0" smtClean="0">
                <a:solidFill>
                  <a:schemeClr val="bg1"/>
                </a:solidFill>
              </a:rPr>
              <a:t> use actual near-bed flow conditions (or assuming these would be </a:t>
            </a:r>
            <a:r>
              <a:rPr lang="en-US" dirty="0" err="1" smtClean="0">
                <a:solidFill>
                  <a:schemeClr val="bg1"/>
                </a:solidFill>
              </a:rPr>
              <a:t>corrrectly</a:t>
            </a:r>
            <a:r>
              <a:rPr lang="en-US" dirty="0" smtClean="0">
                <a:solidFill>
                  <a:schemeClr val="bg1"/>
                </a:solidFill>
              </a:rPr>
              <a:t> predicted from 2D model/drag) current sediment transport equations do not perform well.  Part of this is likely that these </a:t>
            </a:r>
            <a:r>
              <a:rPr lang="en-US" dirty="0" err="1" smtClean="0">
                <a:solidFill>
                  <a:schemeClr val="bg1"/>
                </a:solidFill>
              </a:rPr>
              <a:t>eqns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Have been calibrated to mean flow conditions rather than near-bed conditions and therefore will </a:t>
            </a:r>
            <a:r>
              <a:rPr lang="en-US" dirty="0" err="1" smtClean="0">
                <a:solidFill>
                  <a:schemeClr val="bg1"/>
                </a:solidFill>
              </a:rPr>
              <a:t>underpredict</a:t>
            </a:r>
            <a:r>
              <a:rPr lang="en-US" dirty="0" smtClean="0">
                <a:solidFill>
                  <a:schemeClr val="bg1"/>
                </a:solidFill>
              </a:rPr>
              <a:t> because some assumption of drag may be implicit in coefficients etc.  and therefore using mean actual bed flow will under-predict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Have not been developed for highly spatially variable flow and sediment transport conditions that occur around vegetation</a:t>
            </a:r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801793"/>
      </p:ext>
    </p:extLst>
  </p:cSld>
  <p:clrMapOvr>
    <a:masterClrMapping/>
  </p:clrMapOvr>
  <p:transition advTm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715962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Add in the influence of flow hydrographs, which are more representative of natural conditions!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6400"/>
            <a:ext cx="13163787" cy="389540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686800" cy="715962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Run each hydrograph with and without vegetation planted on bar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3" descr="C:\Users\Megan\Documents\!SAFL-OSL project\Photos\Gradual Veg\Before and during Gradual Veg\DSC_00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1295400"/>
            <a:ext cx="3581400" cy="5349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914400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Hydrograph shape influences bar form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066800"/>
            <a:ext cx="12954000" cy="5791200"/>
            <a:chOff x="152400" y="1219200"/>
            <a:chExt cx="8001000" cy="3581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" y="1219200"/>
              <a:ext cx="8001000" cy="3581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733" t="-50" r="9542" b="2538"/>
            <a:stretch/>
          </p:blipFill>
          <p:spPr>
            <a:xfrm>
              <a:off x="558566" y="1322574"/>
              <a:ext cx="7290034" cy="3401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0445467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914400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Vegetation combined with a flow hydrograph results in the formation of a side channel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066800"/>
            <a:ext cx="12954000" cy="5791200"/>
            <a:chOff x="152400" y="1219200"/>
            <a:chExt cx="8001000" cy="3581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" y="1219200"/>
              <a:ext cx="8001000" cy="3581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733" t="-50" r="9542" b="2538"/>
            <a:stretch/>
          </p:blipFill>
          <p:spPr>
            <a:xfrm>
              <a:off x="558566" y="1322574"/>
              <a:ext cx="7290034" cy="3401826"/>
            </a:xfrm>
            <a:prstGeom prst="rect">
              <a:avLst/>
            </a:prstGeom>
          </p:spPr>
        </p:pic>
      </p:grp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3600" y="1752600"/>
            <a:ext cx="6481327" cy="399359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445467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914400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Side channel persists with more rapid hydrograph recession rate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066800"/>
            <a:ext cx="12954000" cy="5791200"/>
            <a:chOff x="152400" y="1219200"/>
            <a:chExt cx="8001000" cy="3581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" y="1219200"/>
              <a:ext cx="8001000" cy="3581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733" t="-50" r="9542" b="2538"/>
            <a:stretch/>
          </p:blipFill>
          <p:spPr>
            <a:xfrm>
              <a:off x="558566" y="1322574"/>
              <a:ext cx="7290034" cy="3401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0445467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914400"/>
          </a:xfrm>
        </p:spPr>
        <p:txBody>
          <a:bodyPr/>
          <a:lstStyle/>
          <a:p>
            <a:r>
              <a:rPr lang="en-US" sz="3200" dirty="0" smtClean="0">
                <a:solidFill>
                  <a:schemeClr val="bg1"/>
                </a:solidFill>
              </a:rPr>
              <a:t>Such a side channel could provide habitat for fish but also could decrease bar stability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1066800"/>
            <a:ext cx="12954000" cy="5791200"/>
            <a:chOff x="152400" y="1219200"/>
            <a:chExt cx="8001000" cy="3581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" y="1219200"/>
              <a:ext cx="8001000" cy="3581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733" t="-50" r="9542" b="2538"/>
            <a:stretch/>
          </p:blipFill>
          <p:spPr>
            <a:xfrm>
              <a:off x="558566" y="1322574"/>
              <a:ext cx="7290034" cy="3401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0445467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rgbClr val="CCFF99"/>
                </a:solidFill>
              </a:rPr>
              <a:t>Questions</a:t>
            </a:r>
          </a:p>
        </p:txBody>
      </p:sp>
      <p:sp>
        <p:nvSpPr>
          <p:cNvPr id="20483" name="Rectangle 6"/>
          <p:cNvSpPr>
            <a:spLocks noChangeArrowheads="1"/>
          </p:cNvSpPr>
          <p:nvPr/>
        </p:nvSpPr>
        <p:spPr bwMode="auto">
          <a:xfrm>
            <a:off x="381000" y="838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2800" b="1" dirty="0">
                <a:solidFill>
                  <a:srgbClr val="FFFF99"/>
                </a:solidFill>
              </a:rPr>
              <a:t>How does vegetation 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affect flow and sediment transport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lang="en-US" altLang="en-US" sz="2800" b="1" dirty="0" smtClean="0">
                <a:solidFill>
                  <a:srgbClr val="FFFF99"/>
                </a:solidFill>
              </a:rPr>
              <a:t>How c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an we accurately predict </a:t>
            </a:r>
            <a:r>
              <a:rPr lang="en-US" altLang="en-US" sz="2800" b="1" dirty="0" err="1" smtClean="0">
                <a:solidFill>
                  <a:srgbClr val="FFFF99"/>
                </a:solidFill>
              </a:rPr>
              <a:t>bedload</a:t>
            </a:r>
            <a:r>
              <a:rPr lang="en-US" altLang="en-US" sz="2800" b="1" dirty="0" smtClean="0">
                <a:solidFill>
                  <a:srgbClr val="FFFF99"/>
                </a:solidFill>
              </a:rPr>
              <a:t> transport through vegetation?</a:t>
            </a: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 smtClean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  <a:p>
            <a:pPr eaLnBrk="1" hangingPunct="1">
              <a:spcBef>
                <a:spcPct val="20000"/>
              </a:spcBef>
            </a:pPr>
            <a:endParaRPr lang="en-US" altLang="en-US" sz="28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77687"/>
      </p:ext>
    </p:extLst>
  </p:cSld>
  <p:clrMapOvr>
    <a:masterClrMapping/>
  </p:clrMapOvr>
  <p:transition advTm="27248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PB1702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44577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en-US" altLang="en-US" sz="2800" b="1" smtClean="0">
                <a:solidFill>
                  <a:srgbClr val="99FF99"/>
                </a:solidFill>
              </a:rPr>
              <a:t>Experiments to determine the effects of vegetation on flow and sediment transport</a:t>
            </a:r>
          </a:p>
        </p:txBody>
      </p:sp>
      <p:sp>
        <p:nvSpPr>
          <p:cNvPr id="40964" name="Line 6"/>
          <p:cNvSpPr>
            <a:spLocks noChangeShapeType="1"/>
          </p:cNvSpPr>
          <p:nvPr/>
        </p:nvSpPr>
        <p:spPr bwMode="auto">
          <a:xfrm>
            <a:off x="304800" y="2895600"/>
            <a:ext cx="0" cy="228600"/>
          </a:xfrm>
          <a:prstGeom prst="line">
            <a:avLst/>
          </a:prstGeom>
          <a:noFill/>
          <a:ln w="38100">
            <a:solidFill>
              <a:srgbClr val="FF66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5" name="Text Box 7"/>
          <p:cNvSpPr txBox="1">
            <a:spLocks noChangeArrowheads="1"/>
          </p:cNvSpPr>
          <p:nvPr/>
        </p:nvSpPr>
        <p:spPr bwMode="auto">
          <a:xfrm>
            <a:off x="457200" y="2590800"/>
            <a:ext cx="1098550" cy="457200"/>
          </a:xfrm>
          <a:prstGeom prst="rect">
            <a:avLst/>
          </a:prstGeom>
          <a:solidFill>
            <a:schemeClr val="tx1">
              <a:alpha val="4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66CC"/>
                </a:solidFill>
              </a:rPr>
              <a:t>1.3 cm</a:t>
            </a:r>
          </a:p>
        </p:txBody>
      </p:sp>
      <p:sp>
        <p:nvSpPr>
          <p:cNvPr id="40966" name="Text Box 8"/>
          <p:cNvSpPr txBox="1">
            <a:spLocks noChangeArrowheads="1"/>
          </p:cNvSpPr>
          <p:nvPr/>
        </p:nvSpPr>
        <p:spPr bwMode="auto">
          <a:xfrm>
            <a:off x="1905000" y="3505200"/>
            <a:ext cx="350838" cy="457200"/>
          </a:xfrm>
          <a:prstGeom prst="rect">
            <a:avLst/>
          </a:prstGeom>
          <a:solidFill>
            <a:schemeClr val="tx1">
              <a:alpha val="2588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>
                <a:solidFill>
                  <a:srgbClr val="00FFFF"/>
                </a:solidFill>
                <a:sym typeface="Symbol" pitchFamily="18" charset="2"/>
              </a:rPr>
              <a:t></a:t>
            </a:r>
          </a:p>
        </p:txBody>
      </p:sp>
      <p:sp>
        <p:nvSpPr>
          <p:cNvPr id="40967" name="Line 9"/>
          <p:cNvSpPr>
            <a:spLocks noChangeShapeType="1"/>
          </p:cNvSpPr>
          <p:nvPr/>
        </p:nvSpPr>
        <p:spPr bwMode="auto">
          <a:xfrm>
            <a:off x="2362200" y="2743200"/>
            <a:ext cx="0" cy="1905000"/>
          </a:xfrm>
          <a:prstGeom prst="line">
            <a:avLst/>
          </a:prstGeom>
          <a:noFill/>
          <a:ln w="38100">
            <a:solidFill>
              <a:srgbClr val="00FF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68" name="Rectangle 14"/>
          <p:cNvSpPr>
            <a:spLocks noChangeArrowheads="1"/>
          </p:cNvSpPr>
          <p:nvPr/>
        </p:nvSpPr>
        <p:spPr bwMode="auto">
          <a:xfrm>
            <a:off x="3810000" y="1143000"/>
            <a:ext cx="1676400" cy="5715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en-US" altLang="en-US">
              <a:solidFill>
                <a:schemeClr val="bg1"/>
              </a:solidFill>
            </a:endParaRPr>
          </a:p>
          <a:p>
            <a:pPr algn="ctr" eaLnBrk="1" hangingPunct="1"/>
            <a:endParaRPr lang="en-US" altLang="en-US">
              <a:solidFill>
                <a:schemeClr val="bg1"/>
              </a:solidFill>
            </a:endParaRPr>
          </a:p>
        </p:txBody>
      </p:sp>
      <p:sp>
        <p:nvSpPr>
          <p:cNvPr id="40969" name="Text Box 16"/>
          <p:cNvSpPr txBox="1">
            <a:spLocks noChangeArrowheads="1"/>
          </p:cNvSpPr>
          <p:nvPr/>
        </p:nvSpPr>
        <p:spPr bwMode="auto">
          <a:xfrm>
            <a:off x="4343400" y="1371600"/>
            <a:ext cx="44196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dirty="0" smtClean="0">
                <a:solidFill>
                  <a:schemeClr val="bg1"/>
                </a:solidFill>
              </a:rPr>
              <a:t>-hold mean flow velocity constant</a:t>
            </a:r>
            <a:endParaRPr lang="en-US" altLang="en-US" sz="2400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en-US" sz="2400" dirty="0">
                <a:solidFill>
                  <a:schemeClr val="bg1"/>
                </a:solidFill>
              </a:rPr>
              <a:t>-0.5 mm sand transported through regular cylinders</a:t>
            </a:r>
          </a:p>
          <a:p>
            <a:pPr eaLnBrk="1" hangingPunct="1"/>
            <a:r>
              <a:rPr lang="en-US" altLang="en-US" sz="2400" dirty="0">
                <a:solidFill>
                  <a:schemeClr val="bg1"/>
                </a:solidFill>
              </a:rPr>
              <a:t>-scaled to field conditions in natural rivers</a:t>
            </a:r>
          </a:p>
          <a:p>
            <a:pPr eaLnBrk="1" hangingPunct="1"/>
            <a:endParaRPr lang="en-US" altLang="en-US" sz="2400" dirty="0">
              <a:solidFill>
                <a:schemeClr val="bg1"/>
              </a:solidFill>
            </a:endParaRPr>
          </a:p>
        </p:txBody>
      </p:sp>
      <p:sp>
        <p:nvSpPr>
          <p:cNvPr id="40970" name="Line 10"/>
          <p:cNvSpPr>
            <a:spLocks noChangeShapeType="1"/>
          </p:cNvSpPr>
          <p:nvPr/>
        </p:nvSpPr>
        <p:spPr bwMode="auto">
          <a:xfrm flipH="1">
            <a:off x="3962400" y="3810000"/>
            <a:ext cx="0" cy="1981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2971800" y="4572000"/>
            <a:ext cx="828675" cy="457200"/>
          </a:xfrm>
          <a:prstGeom prst="rect">
            <a:avLst/>
          </a:prstGeom>
          <a:solidFill>
            <a:schemeClr val="tx1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Flow</a:t>
            </a:r>
          </a:p>
        </p:txBody>
      </p:sp>
    </p:spTree>
    <p:extLst>
      <p:ext uri="{BB962C8B-B14F-4D97-AF65-F5344CB8AC3E}">
        <p14:creationId xmlns:p14="http://schemas.microsoft.com/office/powerpoint/2010/main" val="1892918911"/>
      </p:ext>
    </p:extLst>
  </p:cSld>
  <p:clrMapOvr>
    <a:masterClrMapping/>
  </p:clrMapOvr>
  <p:transition advTm="2088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11430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CCFF99"/>
                </a:solidFill>
              </a:rPr>
              <a:t>Vary the vegetation density between experiments</a:t>
            </a:r>
          </a:p>
        </p:txBody>
      </p:sp>
      <p:pic>
        <p:nvPicPr>
          <p:cNvPr id="13315" name="Picture 5" descr="PB170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47800"/>
            <a:ext cx="2457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7" descr="PB2702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524000"/>
            <a:ext cx="23717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7" name="Group 19"/>
          <p:cNvGrpSpPr>
            <a:grpSpLocks/>
          </p:cNvGrpSpPr>
          <p:nvPr/>
        </p:nvGrpSpPr>
        <p:grpSpPr bwMode="auto">
          <a:xfrm>
            <a:off x="-685800" y="1447800"/>
            <a:ext cx="2571750" cy="3352800"/>
            <a:chOff x="0" y="912"/>
            <a:chExt cx="1620" cy="2112"/>
          </a:xfrm>
        </p:grpSpPr>
        <p:pic>
          <p:nvPicPr>
            <p:cNvPr id="13329" name="Picture 6" descr="PB25022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960"/>
              <a:ext cx="1476" cy="1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30" name="Rectangle 18"/>
            <p:cNvSpPr>
              <a:spLocks noChangeArrowheads="1"/>
            </p:cNvSpPr>
            <p:nvPr/>
          </p:nvSpPr>
          <p:spPr bwMode="auto">
            <a:xfrm>
              <a:off x="0" y="912"/>
              <a:ext cx="432" cy="211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318" name="Rectangle 20"/>
          <p:cNvSpPr>
            <a:spLocks noChangeArrowheads="1"/>
          </p:cNvSpPr>
          <p:nvPr/>
        </p:nvSpPr>
        <p:spPr bwMode="auto">
          <a:xfrm>
            <a:off x="8153400" y="1371600"/>
            <a:ext cx="533400" cy="3276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Text Box 21"/>
          <p:cNvSpPr txBox="1">
            <a:spLocks noChangeArrowheads="1"/>
          </p:cNvSpPr>
          <p:nvPr/>
        </p:nvSpPr>
        <p:spPr bwMode="auto">
          <a:xfrm>
            <a:off x="2209800" y="5410200"/>
            <a:ext cx="44021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Vegetation density by area</a:t>
            </a:r>
          </a:p>
        </p:txBody>
      </p:sp>
      <p:sp>
        <p:nvSpPr>
          <p:cNvPr id="13320" name="Text Box 26"/>
          <p:cNvSpPr txBox="1">
            <a:spLocks noChangeArrowheads="1"/>
          </p:cNvSpPr>
          <p:nvPr/>
        </p:nvSpPr>
        <p:spPr bwMode="auto">
          <a:xfrm>
            <a:off x="533400" y="4800600"/>
            <a:ext cx="698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0%</a:t>
            </a:r>
          </a:p>
        </p:txBody>
      </p:sp>
      <p:sp>
        <p:nvSpPr>
          <p:cNvPr id="13321" name="Text Box 27"/>
          <p:cNvSpPr txBox="1">
            <a:spLocks noChangeArrowheads="1"/>
          </p:cNvSpPr>
          <p:nvPr/>
        </p:nvSpPr>
        <p:spPr bwMode="auto">
          <a:xfrm>
            <a:off x="2743200" y="4724400"/>
            <a:ext cx="995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0.8%</a:t>
            </a:r>
          </a:p>
        </p:txBody>
      </p:sp>
      <p:sp>
        <p:nvSpPr>
          <p:cNvPr id="13322" name="Text Box 28"/>
          <p:cNvSpPr txBox="1">
            <a:spLocks noChangeArrowheads="1"/>
          </p:cNvSpPr>
          <p:nvPr/>
        </p:nvSpPr>
        <p:spPr bwMode="auto">
          <a:xfrm>
            <a:off x="5181600" y="4800600"/>
            <a:ext cx="995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1.7%</a:t>
            </a:r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V="1">
            <a:off x="1981200" y="1371600"/>
            <a:ext cx="0" cy="1981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24" name="Text Box 31"/>
          <p:cNvSpPr txBox="1">
            <a:spLocks noChangeArrowheads="1"/>
          </p:cNvSpPr>
          <p:nvPr/>
        </p:nvSpPr>
        <p:spPr bwMode="auto">
          <a:xfrm>
            <a:off x="1600200" y="838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bg1"/>
                </a:solidFill>
              </a:rPr>
              <a:t>Flow</a:t>
            </a:r>
          </a:p>
        </p:txBody>
      </p:sp>
      <p:sp>
        <p:nvSpPr>
          <p:cNvPr id="13325" name="Rectangle 33"/>
          <p:cNvSpPr>
            <a:spLocks noChangeArrowheads="1"/>
          </p:cNvSpPr>
          <p:nvPr/>
        </p:nvSpPr>
        <p:spPr bwMode="auto">
          <a:xfrm>
            <a:off x="6629400" y="1371600"/>
            <a:ext cx="1295400" cy="3352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326" name="Picture 34" descr="IMG_2077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858000" y="1447800"/>
            <a:ext cx="2433638" cy="3244850"/>
          </a:xfrm>
          <a:noFill/>
        </p:spPr>
      </p:pic>
      <p:sp>
        <p:nvSpPr>
          <p:cNvPr id="13327" name="Rectangle 36"/>
          <p:cNvSpPr>
            <a:spLocks noChangeArrowheads="1"/>
          </p:cNvSpPr>
          <p:nvPr/>
        </p:nvSpPr>
        <p:spPr bwMode="auto">
          <a:xfrm>
            <a:off x="8915400" y="1371600"/>
            <a:ext cx="1295400" cy="3352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Text Box 37"/>
          <p:cNvSpPr txBox="1">
            <a:spLocks noChangeArrowheads="1"/>
          </p:cNvSpPr>
          <p:nvPr/>
        </p:nvSpPr>
        <p:spPr bwMode="auto">
          <a:xfrm>
            <a:off x="7391400" y="4800600"/>
            <a:ext cx="1003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4.0%</a:t>
            </a:r>
          </a:p>
        </p:txBody>
      </p:sp>
    </p:spTree>
  </p:cSld>
  <p:clrMapOvr>
    <a:masterClrMapping/>
  </p:clrMapOvr>
  <p:transition advTm="14688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5007</TotalTime>
  <Words>1540</Words>
  <Application>Microsoft Office PowerPoint</Application>
  <PresentationFormat>On-screen Show (4:3)</PresentationFormat>
  <Paragraphs>306</Paragraphs>
  <Slides>67</Slides>
  <Notes>10</Notes>
  <HiddenSlides>0</HiddenSlides>
  <MMClips>8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9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 influence of vegetation on sediment transport is not well understood</vt:lpstr>
      <vt:lpstr>Questions</vt:lpstr>
      <vt:lpstr>Experiments to determine the effects of vegetation on flow and sediment transport</vt:lpstr>
      <vt:lpstr>Vary the vegetation density between experiments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Obtain detailed map of sediment transport rates around vegetation </vt:lpstr>
      <vt:lpstr>For the same reach-averaged velocity: addition of vegetation increases spatial variation in the sediment transport rate</vt:lpstr>
      <vt:lpstr>For the same reach-averaged velocity: addition of vegetation generally increases mean sediment transport rates </vt:lpstr>
      <vt:lpstr>PowerPoint Presentation</vt:lpstr>
      <vt:lpstr>Addition of vegetation increases near-bed turbulence intensities, which can increase sediment transport</vt:lpstr>
      <vt:lpstr>Conclusions of indoor experiments</vt:lpstr>
      <vt:lpstr>Questions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 for flux predictions</vt:lpstr>
      <vt:lpstr>Questions</vt:lpstr>
      <vt:lpstr>Experiments-Outdoor Stream Lab</vt:lpstr>
      <vt:lpstr>Experiments-Outdoor Stream Lab</vt:lpstr>
      <vt:lpstr>Experiments-Outdoor Stream Lab</vt:lpstr>
      <vt:lpstr>Vary vegetation frontal area (cm2)</vt:lpstr>
      <vt:lpstr>Measure-near bed turbulence (3D) and sediment transport rates</vt:lpstr>
      <vt:lpstr>PowerPoint Presentation</vt:lpstr>
      <vt:lpstr>Dune transport rates increased with greater vegetation frontal area</vt:lpstr>
      <vt:lpstr>PowerPoint Presentation</vt:lpstr>
      <vt:lpstr>PowerPoint Presentation</vt:lpstr>
      <vt:lpstr>PowerPoint Presentation</vt:lpstr>
      <vt:lpstr>Bedform transport rates&gt;&gt;bedload transport rates through vegetation</vt:lpstr>
      <vt:lpstr>Lack of dune migration causes much lower transport through vegetation</vt:lpstr>
      <vt:lpstr>PowerPoint Presentation</vt:lpstr>
      <vt:lpstr>PowerPoint Presentation</vt:lpstr>
      <vt:lpstr>PowerPoint Presentation</vt:lpstr>
      <vt:lpstr>PowerPoint Presentation</vt:lpstr>
      <vt:lpstr>Questions</vt:lpstr>
      <vt:lpstr>Use of distribution of near-bed velocities in bedload transport equation (Ackers and White) results in prediction of 0 flux through vegetation</vt:lpstr>
      <vt:lpstr>Use of distribution of near-bed velocities in bedload transport equation results in prediction of 0 flux through vegetation</vt:lpstr>
      <vt:lpstr>Develop simple bedload transport equation using rigid vegetation data:  based on near-bed velocity, turbulence intensity and vegetation density</vt:lpstr>
      <vt:lpstr>What is missing?</vt:lpstr>
      <vt:lpstr>Conclusions from outdoor experiments</vt:lpstr>
      <vt:lpstr>Conclusions from outdoor experiments</vt:lpstr>
      <vt:lpstr>Conclusions from outdoor experiments</vt:lpstr>
      <vt:lpstr>Conclusions from outdoor experiments</vt:lpstr>
      <vt:lpstr>PowerPoint Presentation</vt:lpstr>
      <vt:lpstr>PowerPoint Presentation</vt:lpstr>
      <vt:lpstr>PowerPoint Presentation</vt:lpstr>
      <vt:lpstr>PowerPoint Presentation</vt:lpstr>
      <vt:lpstr>Add in the influence of flow hydrographs, which are more representative of natural conditions!</vt:lpstr>
      <vt:lpstr>Run each hydrograph with and without vegetation planted on bar</vt:lpstr>
      <vt:lpstr>Hydrograph shape influences bar form</vt:lpstr>
      <vt:lpstr>Vegetation combined with a flow hydrograph results in the formation of a side channel</vt:lpstr>
      <vt:lpstr>Side channel persists with more rapid hydrograph recession rate</vt:lpstr>
      <vt:lpstr>Such a side channel could provide habitat for fish but also could decrease bar stability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</dc:creator>
  <cp:lastModifiedBy>andy</cp:lastModifiedBy>
  <cp:revision>216</cp:revision>
  <dcterms:created xsi:type="dcterms:W3CDTF">2006-11-28T23:52:39Z</dcterms:created>
  <dcterms:modified xsi:type="dcterms:W3CDTF">2014-05-22T04:45:26Z</dcterms:modified>
</cp:coreProperties>
</file>