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tif" ContentType="image/tif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83" r:id="rId2"/>
    <p:sldMasterId id="2147483714" r:id="rId3"/>
  </p:sldMasterIdLst>
  <p:notesMasterIdLst>
    <p:notesMasterId r:id="rId41"/>
  </p:notesMasterIdLst>
  <p:handoutMasterIdLst>
    <p:handoutMasterId r:id="rId42"/>
  </p:handoutMasterIdLst>
  <p:sldIdLst>
    <p:sldId id="256" r:id="rId4"/>
    <p:sldId id="331" r:id="rId5"/>
    <p:sldId id="332" r:id="rId6"/>
    <p:sldId id="312" r:id="rId7"/>
    <p:sldId id="264" r:id="rId8"/>
    <p:sldId id="258" r:id="rId9"/>
    <p:sldId id="265" r:id="rId10"/>
    <p:sldId id="297" r:id="rId11"/>
    <p:sldId id="316" r:id="rId12"/>
    <p:sldId id="299" r:id="rId13"/>
    <p:sldId id="300" r:id="rId14"/>
    <p:sldId id="268" r:id="rId15"/>
    <p:sldId id="269" r:id="rId16"/>
    <p:sldId id="303" r:id="rId17"/>
    <p:sldId id="307" r:id="rId18"/>
    <p:sldId id="271" r:id="rId19"/>
    <p:sldId id="324" r:id="rId20"/>
    <p:sldId id="323" r:id="rId21"/>
    <p:sldId id="321" r:id="rId22"/>
    <p:sldId id="317" r:id="rId23"/>
    <p:sldId id="318" r:id="rId24"/>
    <p:sldId id="319" r:id="rId25"/>
    <p:sldId id="322" r:id="rId26"/>
    <p:sldId id="320" r:id="rId27"/>
    <p:sldId id="325" r:id="rId28"/>
    <p:sldId id="326" r:id="rId29"/>
    <p:sldId id="327" r:id="rId30"/>
    <p:sldId id="328" r:id="rId31"/>
    <p:sldId id="329" r:id="rId32"/>
    <p:sldId id="330" r:id="rId33"/>
    <p:sldId id="333" r:id="rId34"/>
    <p:sldId id="334" r:id="rId35"/>
    <p:sldId id="335" r:id="rId36"/>
    <p:sldId id="263" r:id="rId37"/>
    <p:sldId id="281" r:id="rId38"/>
    <p:sldId id="267" r:id="rId39"/>
    <p:sldId id="314" r:id="rId4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621" autoAdjust="0"/>
    <p:restoredTop sz="86475" autoAdjust="0"/>
  </p:normalViewPr>
  <p:slideViewPr>
    <p:cSldViewPr snapToGrid="0" snapToObjects="1">
      <p:cViewPr varScale="1">
        <p:scale>
          <a:sx n="108" d="100"/>
          <a:sy n="108" d="100"/>
        </p:scale>
        <p:origin x="-912" y="-104"/>
      </p:cViewPr>
      <p:guideLst>
        <p:guide orient="horz" pos="2160"/>
        <p:guide pos="2880"/>
      </p:guideLst>
    </p:cSldViewPr>
  </p:slideViewPr>
  <p:outlineViewPr>
    <p:cViewPr>
      <p:scale>
        <a:sx n="33" d="100"/>
        <a:sy n="33" d="100"/>
      </p:scale>
      <p:origin x="0" y="2496"/>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heme" Target="theme/theme1.xml"/><Relationship Id="rId47" Type="http://schemas.openxmlformats.org/officeDocument/2006/relationships/tableStyles" Target="tableStyles.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9" Type="http://schemas.openxmlformats.org/officeDocument/2006/relationships/slide" Target="slides/slide6.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40" Type="http://schemas.openxmlformats.org/officeDocument/2006/relationships/slide" Target="slides/slide37.xml"/><Relationship Id="rId41" Type="http://schemas.openxmlformats.org/officeDocument/2006/relationships/notesMaster" Target="notesMasters/notesMaster1.xml"/><Relationship Id="rId42" Type="http://schemas.openxmlformats.org/officeDocument/2006/relationships/handoutMaster" Target="handoutMasters/handoutMaster1.xml"/><Relationship Id="rId43" Type="http://schemas.openxmlformats.org/officeDocument/2006/relationships/printerSettings" Target="printerSettings/printerSettings1.bin"/><Relationship Id="rId44" Type="http://schemas.openxmlformats.org/officeDocument/2006/relationships/presProps" Target="presProps.xml"/><Relationship Id="rId4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3B0B896-4371-764A-9476-5DF4865BA172}" type="datetimeFigureOut">
              <a:rPr lang="en-US" smtClean="0"/>
              <a:t>5/24/15</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F816774-34D6-7246-B71D-2CD3698AFABF}" type="slidenum">
              <a:rPr lang="en-US" smtClean="0"/>
              <a:t>‹#›</a:t>
            </a:fld>
            <a:endParaRPr lang="en-US" dirty="0"/>
          </a:p>
        </p:txBody>
      </p:sp>
    </p:spTree>
    <p:extLst>
      <p:ext uri="{BB962C8B-B14F-4D97-AF65-F5344CB8AC3E}">
        <p14:creationId xmlns:p14="http://schemas.microsoft.com/office/powerpoint/2010/main" val="97030218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CDB2BB0-05A4-1A44-B332-94F944A3E6B0}" type="datetimeFigureOut">
              <a:rPr lang="en-US" smtClean="0"/>
              <a:t>5/24/15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1FED8CD-B894-DF48-9FBA-5DC1B702128D}" type="slidenum">
              <a:rPr lang="en-US" smtClean="0"/>
              <a:t>‹#›</a:t>
            </a:fld>
            <a:endParaRPr lang="en-US" dirty="0"/>
          </a:p>
        </p:txBody>
      </p:sp>
    </p:spTree>
    <p:extLst>
      <p:ext uri="{BB962C8B-B14F-4D97-AF65-F5344CB8AC3E}">
        <p14:creationId xmlns:p14="http://schemas.microsoft.com/office/powerpoint/2010/main" val="162268268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TextEdit="1"/>
          </p:cNvSpPr>
          <p:nvPr>
            <p:ph type="sldImg"/>
          </p:nvPr>
        </p:nvSpPr>
        <p:spPr bwMode="auto">
          <a:noFill/>
          <a:ln>
            <a:solidFill>
              <a:srgbClr val="000000"/>
            </a:solidFill>
            <a:miter lim="800000"/>
            <a:headEnd/>
            <a:tailEnd/>
          </a:ln>
        </p:spPr>
      </p:sp>
      <p:sp>
        <p:nvSpPr>
          <p:cNvPr id="27651" name="Rectangle 3"/>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0481" name="Slide Image Placeholder 1"/>
          <p:cNvSpPr>
            <a:spLocks noGrp="1" noRot="1" noChangeAspect="1" noTextEdit="1"/>
          </p:cNvSpPr>
          <p:nvPr>
            <p:ph type="sldImg"/>
          </p:nvPr>
        </p:nvSpPr>
        <p:spPr bwMode="auto">
          <a:ln>
            <a:solidFill>
              <a:srgbClr val="000000"/>
            </a:solidFill>
            <a:miter lim="800000"/>
            <a:headEnd/>
            <a:tailEnd/>
          </a:ln>
        </p:spPr>
      </p:sp>
      <p:sp>
        <p:nvSpPr>
          <p:cNvPr id="2048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ea typeface="ＭＳ Ｐゴシック"/>
              <a:cs typeface="ＭＳ Ｐゴシック"/>
            </a:endParaRPr>
          </a:p>
        </p:txBody>
      </p:sp>
      <p:sp>
        <p:nvSpPr>
          <p:cNvPr id="2048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eaLnBrk="0" fontAlgn="base" hangingPunct="0">
              <a:spcBef>
                <a:spcPct val="0"/>
              </a:spcBef>
              <a:spcAft>
                <a:spcPct val="0"/>
              </a:spcAft>
            </a:pPr>
            <a:fld id="{329B908F-0C54-4574-81C8-3DA8A875E9F9}" type="slidenum">
              <a:rPr lang="en-US"/>
              <a:pPr eaLnBrk="0" fontAlgn="base" hangingPunct="0">
                <a:spcBef>
                  <a:spcPct val="0"/>
                </a:spcBef>
                <a:spcAft>
                  <a:spcPct val="0"/>
                </a:spcAft>
              </a:pPr>
              <a:t>35</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e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e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e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e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e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jp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6.jpeg"/><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1" Type="http://schemas.openxmlformats.org/officeDocument/2006/relationships/image" Target="../media/image26.png"/><Relationship Id="rId12" Type="http://schemas.openxmlformats.org/officeDocument/2006/relationships/image" Target="../media/image27.png"/><Relationship Id="rId13" Type="http://schemas.openxmlformats.org/officeDocument/2006/relationships/image" Target="../media/image28.png"/><Relationship Id="rId14" Type="http://schemas.openxmlformats.org/officeDocument/2006/relationships/image" Target="../media/image29.png"/><Relationship Id="rId1" Type="http://schemas.openxmlformats.org/officeDocument/2006/relationships/slideMaster" Target="../slideMasters/slideMaster1.xml"/><Relationship Id="rId2" Type="http://schemas.openxmlformats.org/officeDocument/2006/relationships/image" Target="../media/image17.png"/><Relationship Id="rId3" Type="http://schemas.openxmlformats.org/officeDocument/2006/relationships/image" Target="../media/image18.jpeg"/><Relationship Id="rId4" Type="http://schemas.openxmlformats.org/officeDocument/2006/relationships/image" Target="../media/image19.jpeg"/><Relationship Id="rId5" Type="http://schemas.openxmlformats.org/officeDocument/2006/relationships/image" Target="../media/image20.jpeg"/><Relationship Id="rId6" Type="http://schemas.openxmlformats.org/officeDocument/2006/relationships/image" Target="../media/image21.jpeg"/><Relationship Id="rId7" Type="http://schemas.openxmlformats.org/officeDocument/2006/relationships/image" Target="../media/image22.jpeg"/><Relationship Id="rId8" Type="http://schemas.openxmlformats.org/officeDocument/2006/relationships/image" Target="../media/image23.png"/><Relationship Id="rId9" Type="http://schemas.openxmlformats.org/officeDocument/2006/relationships/image" Target="../media/image24.jpeg"/><Relationship Id="rId10" Type="http://schemas.openxmlformats.org/officeDocument/2006/relationships/image" Target="../media/image25.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6.jpeg"/><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6.jpeg"/><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Generic">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7772400" cy="1362075"/>
          </a:xfrm>
        </p:spPr>
        <p:txBody>
          <a:bodyPr anchor="t"/>
          <a:lstStyle>
            <a:lvl1pPr algn="l">
              <a:defRPr sz="4000" b="1" cap="all"/>
            </a:lvl1pPr>
          </a:lstStyle>
          <a:p>
            <a:r>
              <a:rPr lang="en-US" dirty="0" smtClean="0"/>
              <a:t>Slideshow Title</a:t>
            </a:r>
            <a:endParaRPr lang="en-US" dirty="0"/>
          </a:p>
        </p:txBody>
      </p:sp>
      <p:sp>
        <p:nvSpPr>
          <p:cNvPr id="3" name="Text Placeholder 2"/>
          <p:cNvSpPr>
            <a:spLocks noGrp="1"/>
          </p:cNvSpPr>
          <p:nvPr>
            <p:ph type="body" idx="1" hasCustomPrompt="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Presentation Subtitle</a:t>
            </a:r>
          </a:p>
        </p:txBody>
      </p:sp>
      <p:sp>
        <p:nvSpPr>
          <p:cNvPr id="10" name="Picture Placeholder 2"/>
          <p:cNvSpPr>
            <a:spLocks noGrp="1"/>
          </p:cNvSpPr>
          <p:nvPr>
            <p:ph type="pic" idx="10"/>
          </p:nvPr>
        </p:nvSpPr>
        <p:spPr>
          <a:xfrm>
            <a:off x="0" y="683845"/>
            <a:ext cx="9144000" cy="284796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14" name="Text Placeholder 13"/>
          <p:cNvSpPr>
            <a:spLocks noGrp="1"/>
          </p:cNvSpPr>
          <p:nvPr>
            <p:ph type="body" sz="quarter" idx="11" hasCustomPrompt="1"/>
          </p:nvPr>
        </p:nvSpPr>
        <p:spPr>
          <a:xfrm>
            <a:off x="1354207" y="6330117"/>
            <a:ext cx="6474717" cy="410655"/>
          </a:xfrm>
        </p:spPr>
        <p:txBody>
          <a:bodyPr>
            <a:normAutofit/>
          </a:bodyPr>
          <a:lstStyle>
            <a:lvl1pPr marL="0" indent="0" algn="ctr">
              <a:buNone/>
              <a:defRPr sz="1800" b="1">
                <a:solidFill>
                  <a:srgbClr val="FFFFFF"/>
                </a:solidFill>
                <a:latin typeface="+mn-lt"/>
              </a:defRPr>
            </a:lvl1pPr>
          </a:lstStyle>
          <a:p>
            <a:pPr lvl="0"/>
            <a:r>
              <a:rPr lang="en-US" dirty="0" smtClean="0"/>
              <a:t>Presenter Name | Presentation Date</a:t>
            </a:r>
            <a:endParaRPr lang="en-US" dirty="0"/>
          </a:p>
        </p:txBody>
      </p:sp>
      <p:sp>
        <p:nvSpPr>
          <p:cNvPr id="9" name="Rectangle 8"/>
          <p:cNvSpPr/>
          <p:nvPr userDrawn="1"/>
        </p:nvSpPr>
        <p:spPr>
          <a:xfrm>
            <a:off x="0" y="-1"/>
            <a:ext cx="9144000" cy="6838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accent1"/>
                </a:solidFill>
              </a:rPr>
              <a:t>2017 COASTAL MASTER PLAN</a:t>
            </a:r>
            <a:endParaRPr lang="en-US" dirty="0">
              <a:solidFill>
                <a:schemeClr val="accent1"/>
              </a:solidFill>
            </a:endParaRPr>
          </a:p>
        </p:txBody>
      </p:sp>
      <p:pic>
        <p:nvPicPr>
          <p:cNvPr id="13" name="Picture 12" descr="CPRA_circle_logo.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924512" y="61543"/>
            <a:ext cx="570201" cy="570201"/>
          </a:xfrm>
          <a:prstGeom prst="rect">
            <a:avLst/>
          </a:prstGeom>
        </p:spPr>
      </p:pic>
      <p:pic>
        <p:nvPicPr>
          <p:cNvPr id="15" name="Picture 14" descr="Seal_of_Louisiana_2010.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22313" y="71031"/>
            <a:ext cx="541174" cy="541174"/>
          </a:xfrm>
          <a:prstGeom prst="rect">
            <a:avLst/>
          </a:prstGeom>
        </p:spPr>
      </p:pic>
    </p:spTree>
    <p:extLst>
      <p:ext uri="{BB962C8B-B14F-4D97-AF65-F5344CB8AC3E}">
        <p14:creationId xmlns:p14="http://schemas.microsoft.com/office/powerpoint/2010/main" val="1134909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Title Option 5">
    <p:spTree>
      <p:nvGrpSpPr>
        <p:cNvPr id="1" name=""/>
        <p:cNvGrpSpPr/>
        <p:nvPr/>
      </p:nvGrpSpPr>
      <p:grpSpPr>
        <a:xfrm>
          <a:off x="0" y="0"/>
          <a:ext cx="0" cy="0"/>
          <a:chOff x="0" y="0"/>
          <a:chExt cx="0" cy="0"/>
        </a:xfrm>
      </p:grpSpPr>
      <p:pic>
        <p:nvPicPr>
          <p:cNvPr id="3" name="Picture 2" descr="Cameron Shoreline Restore2.jpg"/>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4767986"/>
          </a:xfrm>
          <a:prstGeom prst="rect">
            <a:avLst/>
          </a:prstGeom>
        </p:spPr>
      </p:pic>
      <p:sp>
        <p:nvSpPr>
          <p:cNvPr id="2" name="Title 1"/>
          <p:cNvSpPr>
            <a:spLocks noGrp="1"/>
          </p:cNvSpPr>
          <p:nvPr>
            <p:ph type="ctrTitle" hasCustomPrompt="1"/>
          </p:nvPr>
        </p:nvSpPr>
        <p:spPr>
          <a:xfrm>
            <a:off x="685800" y="3297962"/>
            <a:ext cx="7772400" cy="1470025"/>
          </a:xfrm>
        </p:spPr>
        <p:txBody>
          <a:bodyPr/>
          <a:lstStyle>
            <a:lvl1pPr>
              <a:defRPr>
                <a:solidFill>
                  <a:schemeClr val="bg1"/>
                </a:solidFill>
              </a:defRPr>
            </a:lvl1pPr>
          </a:lstStyle>
          <a:p>
            <a:r>
              <a:rPr lang="en-US" dirty="0" smtClean="0"/>
              <a:t>Section title</a:t>
            </a:r>
            <a:endParaRPr lang="en-US" dirty="0"/>
          </a:p>
        </p:txBody>
      </p:sp>
      <p:sp>
        <p:nvSpPr>
          <p:cNvPr id="6" name="Slide Number Placeholder 5"/>
          <p:cNvSpPr>
            <a:spLocks noGrp="1"/>
          </p:cNvSpPr>
          <p:nvPr>
            <p:ph type="sldNum" sz="quarter" idx="12"/>
          </p:nvPr>
        </p:nvSpPr>
        <p:spPr/>
        <p:txBody>
          <a:bodyPr/>
          <a:lstStyle/>
          <a:p>
            <a:fld id="{0580405D-A643-224E-BD86-D482C39E2277}" type="slidenum">
              <a:rPr lang="en-US" smtClean="0"/>
              <a:t>‹#›</a:t>
            </a:fld>
            <a:endParaRPr lang="en-US" dirty="0"/>
          </a:p>
        </p:txBody>
      </p:sp>
      <p:sp>
        <p:nvSpPr>
          <p:cNvPr id="10" name="Subtitle 2"/>
          <p:cNvSpPr>
            <a:spLocks noGrp="1"/>
          </p:cNvSpPr>
          <p:nvPr>
            <p:ph type="subTitle" idx="1" hasCustomPrompt="1"/>
          </p:nvPr>
        </p:nvSpPr>
        <p:spPr>
          <a:xfrm>
            <a:off x="685800" y="5053737"/>
            <a:ext cx="6400800" cy="671291"/>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Section subtitle</a:t>
            </a:r>
            <a:endParaRPr lang="en-US" dirty="0"/>
          </a:p>
        </p:txBody>
      </p:sp>
      <p:sp>
        <p:nvSpPr>
          <p:cNvPr id="9" name="Footer Placeholder 4"/>
          <p:cNvSpPr>
            <a:spLocks noGrp="1"/>
          </p:cNvSpPr>
          <p:nvPr>
            <p:ph type="ftr" sz="quarter" idx="11"/>
          </p:nvPr>
        </p:nvSpPr>
        <p:spPr>
          <a:xfrm>
            <a:off x="457200" y="6356189"/>
            <a:ext cx="3704492" cy="365125"/>
          </a:xfrm>
          <a:prstGeom prst="rect">
            <a:avLst/>
          </a:prstGeom>
        </p:spPr>
        <p:txBody>
          <a:bodyPr/>
          <a:lstStyle/>
          <a:p>
            <a:endParaRPr lang="en-US" dirty="0"/>
          </a:p>
        </p:txBody>
      </p:sp>
    </p:spTree>
    <p:extLst>
      <p:ext uri="{BB962C8B-B14F-4D97-AF65-F5344CB8AC3E}">
        <p14:creationId xmlns:p14="http://schemas.microsoft.com/office/powerpoint/2010/main" val="1185779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Title Option 6">
    <p:spTree>
      <p:nvGrpSpPr>
        <p:cNvPr id="1" name=""/>
        <p:cNvGrpSpPr/>
        <p:nvPr/>
      </p:nvGrpSpPr>
      <p:grpSpPr>
        <a:xfrm>
          <a:off x="0" y="0"/>
          <a:ext cx="0" cy="0"/>
          <a:chOff x="0" y="0"/>
          <a:chExt cx="0" cy="0"/>
        </a:xfrm>
      </p:grpSpPr>
      <p:pic>
        <p:nvPicPr>
          <p:cNvPr id="3" name="Picture 2" descr="Cameron Shoreline Restore3.jpg"/>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4767986"/>
          </a:xfrm>
          <a:prstGeom prst="rect">
            <a:avLst/>
          </a:prstGeom>
        </p:spPr>
      </p:pic>
      <p:sp>
        <p:nvSpPr>
          <p:cNvPr id="2" name="Title 1"/>
          <p:cNvSpPr>
            <a:spLocks noGrp="1"/>
          </p:cNvSpPr>
          <p:nvPr>
            <p:ph type="ctrTitle" hasCustomPrompt="1"/>
          </p:nvPr>
        </p:nvSpPr>
        <p:spPr>
          <a:xfrm>
            <a:off x="685800" y="3297962"/>
            <a:ext cx="7772400" cy="1470025"/>
          </a:xfrm>
        </p:spPr>
        <p:txBody>
          <a:bodyPr/>
          <a:lstStyle>
            <a:lvl1pPr>
              <a:defRPr>
                <a:solidFill>
                  <a:schemeClr val="bg1"/>
                </a:solidFill>
              </a:defRPr>
            </a:lvl1pPr>
          </a:lstStyle>
          <a:p>
            <a:r>
              <a:rPr lang="en-US" dirty="0" smtClean="0"/>
              <a:t>Section title</a:t>
            </a:r>
            <a:endParaRPr lang="en-US" dirty="0"/>
          </a:p>
        </p:txBody>
      </p:sp>
      <p:sp>
        <p:nvSpPr>
          <p:cNvPr id="6" name="Slide Number Placeholder 5"/>
          <p:cNvSpPr>
            <a:spLocks noGrp="1"/>
          </p:cNvSpPr>
          <p:nvPr>
            <p:ph type="sldNum" sz="quarter" idx="12"/>
          </p:nvPr>
        </p:nvSpPr>
        <p:spPr/>
        <p:txBody>
          <a:bodyPr/>
          <a:lstStyle/>
          <a:p>
            <a:fld id="{0580405D-A643-224E-BD86-D482C39E2277}" type="slidenum">
              <a:rPr lang="en-US" smtClean="0"/>
              <a:t>‹#›</a:t>
            </a:fld>
            <a:endParaRPr lang="en-US" dirty="0"/>
          </a:p>
        </p:txBody>
      </p:sp>
      <p:sp>
        <p:nvSpPr>
          <p:cNvPr id="9" name="Subtitle 2"/>
          <p:cNvSpPr>
            <a:spLocks noGrp="1"/>
          </p:cNvSpPr>
          <p:nvPr>
            <p:ph type="subTitle" idx="1" hasCustomPrompt="1"/>
          </p:nvPr>
        </p:nvSpPr>
        <p:spPr>
          <a:xfrm>
            <a:off x="685800" y="5053737"/>
            <a:ext cx="6400800" cy="671291"/>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Section subtitle</a:t>
            </a:r>
            <a:endParaRPr lang="en-US" dirty="0"/>
          </a:p>
        </p:txBody>
      </p:sp>
      <p:sp>
        <p:nvSpPr>
          <p:cNvPr id="11" name="Footer Placeholder 4"/>
          <p:cNvSpPr>
            <a:spLocks noGrp="1"/>
          </p:cNvSpPr>
          <p:nvPr>
            <p:ph type="ftr" sz="quarter" idx="11"/>
          </p:nvPr>
        </p:nvSpPr>
        <p:spPr>
          <a:xfrm>
            <a:off x="457200" y="6356189"/>
            <a:ext cx="3704492" cy="365125"/>
          </a:xfrm>
          <a:prstGeom prst="rect">
            <a:avLst/>
          </a:prstGeom>
        </p:spPr>
        <p:txBody>
          <a:bodyPr/>
          <a:lstStyle/>
          <a:p>
            <a:endParaRPr lang="en-US" dirty="0"/>
          </a:p>
        </p:txBody>
      </p:sp>
    </p:spTree>
    <p:extLst>
      <p:ext uri="{BB962C8B-B14F-4D97-AF65-F5344CB8AC3E}">
        <p14:creationId xmlns:p14="http://schemas.microsoft.com/office/powerpoint/2010/main" val="3857451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Content Slide Generic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p:txBody>
          <a:bodyPr/>
          <a:lstStyle/>
          <a:p>
            <a:fld id="{0580405D-A643-224E-BD86-D482C39E2277}" type="slidenum">
              <a:rPr lang="en-US" smtClean="0"/>
              <a:t>‹#›</a:t>
            </a:fld>
            <a:endParaRPr lang="en-US" dirty="0"/>
          </a:p>
        </p:txBody>
      </p:sp>
      <p:sp>
        <p:nvSpPr>
          <p:cNvPr id="8" name="Footer Placeholder 4"/>
          <p:cNvSpPr>
            <a:spLocks noGrp="1"/>
          </p:cNvSpPr>
          <p:nvPr>
            <p:ph type="ftr" sz="quarter" idx="11"/>
          </p:nvPr>
        </p:nvSpPr>
        <p:spPr>
          <a:xfrm>
            <a:off x="457200" y="6356189"/>
            <a:ext cx="3704492" cy="365125"/>
          </a:xfrm>
          <a:prstGeom prst="rect">
            <a:avLst/>
          </a:prstGeom>
        </p:spPr>
        <p:txBody>
          <a:bodyPr/>
          <a:lstStyle/>
          <a:p>
            <a:endParaRPr lang="en-US" dirty="0"/>
          </a:p>
        </p:txBody>
      </p:sp>
    </p:spTree>
    <p:extLst>
      <p:ext uri="{BB962C8B-B14F-4D97-AF65-F5344CB8AC3E}">
        <p14:creationId xmlns:p14="http://schemas.microsoft.com/office/powerpoint/2010/main" val="1688105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Slide Generic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7" name="Slide Number Placeholder 6"/>
          <p:cNvSpPr>
            <a:spLocks noGrp="1"/>
          </p:cNvSpPr>
          <p:nvPr>
            <p:ph type="sldNum" sz="quarter" idx="12"/>
          </p:nvPr>
        </p:nvSpPr>
        <p:spPr/>
        <p:txBody>
          <a:bodyPr/>
          <a:lstStyle/>
          <a:p>
            <a:fld id="{0580405D-A643-224E-BD86-D482C39E2277}" type="slidenum">
              <a:rPr lang="en-US" smtClean="0"/>
              <a:t>‹#›</a:t>
            </a:fld>
            <a:endParaRPr lang="en-US" dirty="0"/>
          </a:p>
        </p:txBody>
      </p:sp>
      <p:sp>
        <p:nvSpPr>
          <p:cNvPr id="8" name="Footer Placeholder 4"/>
          <p:cNvSpPr>
            <a:spLocks noGrp="1"/>
          </p:cNvSpPr>
          <p:nvPr>
            <p:ph type="ftr" sz="quarter" idx="11"/>
          </p:nvPr>
        </p:nvSpPr>
        <p:spPr>
          <a:xfrm>
            <a:off x="457200" y="6356189"/>
            <a:ext cx="3704492" cy="365125"/>
          </a:xfrm>
          <a:prstGeom prst="rect">
            <a:avLst/>
          </a:prstGeom>
        </p:spPr>
        <p:txBody>
          <a:bodyPr/>
          <a:lstStyle/>
          <a:p>
            <a:endParaRPr lang="en-US" dirty="0"/>
          </a:p>
        </p:txBody>
      </p:sp>
      <p:sp>
        <p:nvSpPr>
          <p:cNvPr id="6" name="Content Placeholder 5"/>
          <p:cNvSpPr>
            <a:spLocks noGrp="1"/>
          </p:cNvSpPr>
          <p:nvPr>
            <p:ph sz="quarter" idx="13"/>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Content Placeholder 9"/>
          <p:cNvSpPr>
            <a:spLocks noGrp="1"/>
          </p:cNvSpPr>
          <p:nvPr>
            <p:ph sz="quarter" idx="14"/>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36428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ull Bleed Vertical Content Option 1">
    <p:spTree>
      <p:nvGrpSpPr>
        <p:cNvPr id="1" name=""/>
        <p:cNvGrpSpPr/>
        <p:nvPr/>
      </p:nvGrpSpPr>
      <p:grpSpPr>
        <a:xfrm>
          <a:off x="0" y="0"/>
          <a:ext cx="0" cy="0"/>
          <a:chOff x="0" y="0"/>
          <a:chExt cx="0" cy="0"/>
        </a:xfrm>
      </p:grpSpPr>
      <p:pic>
        <p:nvPicPr>
          <p:cNvPr id="3" name="Picture 2" descr="Scofield Island Restoration3.jpg"/>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4648200" y="0"/>
            <a:ext cx="4495800" cy="6126163"/>
          </a:xfrm>
          <a:prstGeom prst="rect">
            <a:avLst/>
          </a:prstGeom>
        </p:spPr>
      </p:pic>
      <p:sp>
        <p:nvSpPr>
          <p:cNvPr id="2" name="Title 1"/>
          <p:cNvSpPr>
            <a:spLocks noGrp="1"/>
          </p:cNvSpPr>
          <p:nvPr>
            <p:ph type="title"/>
          </p:nvPr>
        </p:nvSpPr>
        <p:spPr>
          <a:xfrm>
            <a:off x="457200" y="274638"/>
            <a:ext cx="4038600" cy="1143000"/>
          </a:xfrm>
        </p:spPr>
        <p:txBody>
          <a:bodyPr/>
          <a:lstStyle/>
          <a:p>
            <a:r>
              <a:rPr lang="en-US" smtClean="0"/>
              <a:t>Click to edit Master title style</a:t>
            </a:r>
            <a:endParaRPr lang="en-US" dirty="0"/>
          </a:p>
        </p:txBody>
      </p:sp>
      <p:sp>
        <p:nvSpPr>
          <p:cNvPr id="7" name="Slide Number Placeholder 6"/>
          <p:cNvSpPr>
            <a:spLocks noGrp="1"/>
          </p:cNvSpPr>
          <p:nvPr>
            <p:ph type="sldNum" sz="quarter" idx="12"/>
          </p:nvPr>
        </p:nvSpPr>
        <p:spPr/>
        <p:txBody>
          <a:bodyPr/>
          <a:lstStyle/>
          <a:p>
            <a:fld id="{0580405D-A643-224E-BD86-D482C39E2277}" type="slidenum">
              <a:rPr lang="en-US" smtClean="0"/>
              <a:t>‹#›</a:t>
            </a:fld>
            <a:endParaRPr lang="en-US" dirty="0"/>
          </a:p>
        </p:txBody>
      </p:sp>
      <p:sp>
        <p:nvSpPr>
          <p:cNvPr id="9" name="Footer Placeholder 4"/>
          <p:cNvSpPr>
            <a:spLocks noGrp="1"/>
          </p:cNvSpPr>
          <p:nvPr>
            <p:ph type="ftr" sz="quarter" idx="11"/>
          </p:nvPr>
        </p:nvSpPr>
        <p:spPr>
          <a:xfrm>
            <a:off x="457200" y="6356189"/>
            <a:ext cx="3704492" cy="365125"/>
          </a:xfrm>
          <a:prstGeom prst="rect">
            <a:avLst/>
          </a:prstGeom>
        </p:spPr>
        <p:txBody>
          <a:bodyPr/>
          <a:lstStyle/>
          <a:p>
            <a:endParaRPr lang="en-US" dirty="0"/>
          </a:p>
        </p:txBody>
      </p:sp>
      <p:sp>
        <p:nvSpPr>
          <p:cNvPr id="5" name="Content Placeholder 4"/>
          <p:cNvSpPr>
            <a:spLocks noGrp="1"/>
          </p:cNvSpPr>
          <p:nvPr>
            <p:ph sz="quarter" idx="13"/>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21488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ull Bleed Vertical Content Option 2">
    <p:spTree>
      <p:nvGrpSpPr>
        <p:cNvPr id="1" name=""/>
        <p:cNvGrpSpPr/>
        <p:nvPr/>
      </p:nvGrpSpPr>
      <p:grpSpPr>
        <a:xfrm>
          <a:off x="0" y="0"/>
          <a:ext cx="0" cy="0"/>
          <a:chOff x="0" y="0"/>
          <a:chExt cx="0" cy="0"/>
        </a:xfrm>
      </p:grpSpPr>
      <p:pic>
        <p:nvPicPr>
          <p:cNvPr id="3" name="Picture 2" descr="Cameron Shoreline Restore3.jpg"/>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4648200" y="0"/>
            <a:ext cx="4495800" cy="6126163"/>
          </a:xfrm>
          <a:prstGeom prst="rect">
            <a:avLst/>
          </a:prstGeom>
        </p:spPr>
      </p:pic>
      <p:sp>
        <p:nvSpPr>
          <p:cNvPr id="2" name="Title 1"/>
          <p:cNvSpPr>
            <a:spLocks noGrp="1"/>
          </p:cNvSpPr>
          <p:nvPr>
            <p:ph type="title"/>
          </p:nvPr>
        </p:nvSpPr>
        <p:spPr>
          <a:xfrm>
            <a:off x="457200" y="274638"/>
            <a:ext cx="4038600" cy="1143000"/>
          </a:xfrm>
        </p:spPr>
        <p:txBody>
          <a:bodyPr/>
          <a:lstStyle/>
          <a:p>
            <a:r>
              <a:rPr lang="en-US" smtClean="0"/>
              <a:t>Click to edit Master title style</a:t>
            </a:r>
            <a:endParaRPr lang="en-US" dirty="0"/>
          </a:p>
        </p:txBody>
      </p:sp>
      <p:sp>
        <p:nvSpPr>
          <p:cNvPr id="7" name="Slide Number Placeholder 6"/>
          <p:cNvSpPr>
            <a:spLocks noGrp="1"/>
          </p:cNvSpPr>
          <p:nvPr>
            <p:ph type="sldNum" sz="quarter" idx="12"/>
          </p:nvPr>
        </p:nvSpPr>
        <p:spPr/>
        <p:txBody>
          <a:bodyPr/>
          <a:lstStyle/>
          <a:p>
            <a:fld id="{0580405D-A643-224E-BD86-D482C39E2277}" type="slidenum">
              <a:rPr lang="en-US" smtClean="0"/>
              <a:t>‹#›</a:t>
            </a:fld>
            <a:endParaRPr lang="en-US" dirty="0"/>
          </a:p>
        </p:txBody>
      </p:sp>
      <p:sp>
        <p:nvSpPr>
          <p:cNvPr id="8" name="Footer Placeholder 4"/>
          <p:cNvSpPr>
            <a:spLocks noGrp="1"/>
          </p:cNvSpPr>
          <p:nvPr>
            <p:ph type="ftr" sz="quarter" idx="11"/>
          </p:nvPr>
        </p:nvSpPr>
        <p:spPr>
          <a:xfrm>
            <a:off x="457200" y="6356189"/>
            <a:ext cx="3704492" cy="365125"/>
          </a:xfrm>
          <a:prstGeom prst="rect">
            <a:avLst/>
          </a:prstGeom>
        </p:spPr>
        <p:txBody>
          <a:bodyPr/>
          <a:lstStyle/>
          <a:p>
            <a:endParaRPr lang="en-US" dirty="0"/>
          </a:p>
        </p:txBody>
      </p:sp>
      <p:sp>
        <p:nvSpPr>
          <p:cNvPr id="6" name="Content Placeholder 5"/>
          <p:cNvSpPr>
            <a:spLocks noGrp="1"/>
          </p:cNvSpPr>
          <p:nvPr>
            <p:ph sz="quarter" idx="13"/>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354676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ull Bleed Vertical Content Option 3">
    <p:spTree>
      <p:nvGrpSpPr>
        <p:cNvPr id="1" name=""/>
        <p:cNvGrpSpPr/>
        <p:nvPr/>
      </p:nvGrpSpPr>
      <p:grpSpPr>
        <a:xfrm>
          <a:off x="0" y="0"/>
          <a:ext cx="0" cy="0"/>
          <a:chOff x="0" y="0"/>
          <a:chExt cx="0" cy="0"/>
        </a:xfrm>
      </p:grpSpPr>
      <p:sp>
        <p:nvSpPr>
          <p:cNvPr id="2" name="Title 1"/>
          <p:cNvSpPr>
            <a:spLocks noGrp="1"/>
          </p:cNvSpPr>
          <p:nvPr>
            <p:ph type="title"/>
          </p:nvPr>
        </p:nvSpPr>
        <p:spPr>
          <a:xfrm>
            <a:off x="4648200" y="274638"/>
            <a:ext cx="4038600" cy="1143000"/>
          </a:xfrm>
        </p:spPr>
        <p:txBody>
          <a:bodyPr/>
          <a:lstStyle/>
          <a:p>
            <a:r>
              <a:rPr lang="en-US" smtClean="0"/>
              <a:t>Click to edit Master title style</a:t>
            </a:r>
            <a:endParaRPr lang="en-US" dirty="0"/>
          </a:p>
        </p:txBody>
      </p:sp>
      <p:sp>
        <p:nvSpPr>
          <p:cNvPr id="7" name="Slide Number Placeholder 6"/>
          <p:cNvSpPr>
            <a:spLocks noGrp="1"/>
          </p:cNvSpPr>
          <p:nvPr>
            <p:ph type="sldNum" sz="quarter" idx="12"/>
          </p:nvPr>
        </p:nvSpPr>
        <p:spPr/>
        <p:txBody>
          <a:bodyPr/>
          <a:lstStyle/>
          <a:p>
            <a:fld id="{0580405D-A643-224E-BD86-D482C39E2277}" type="slidenum">
              <a:rPr lang="en-US" smtClean="0"/>
              <a:t>‹#›</a:t>
            </a:fld>
            <a:endParaRPr lang="en-US" dirty="0"/>
          </a:p>
        </p:txBody>
      </p:sp>
      <p:sp>
        <p:nvSpPr>
          <p:cNvPr id="8" name="Footer Placeholder 4"/>
          <p:cNvSpPr>
            <a:spLocks noGrp="1"/>
          </p:cNvSpPr>
          <p:nvPr>
            <p:ph type="ftr" sz="quarter" idx="11"/>
          </p:nvPr>
        </p:nvSpPr>
        <p:spPr>
          <a:xfrm>
            <a:off x="457200" y="6356189"/>
            <a:ext cx="3704492" cy="365125"/>
          </a:xfrm>
          <a:prstGeom prst="rect">
            <a:avLst/>
          </a:prstGeom>
        </p:spPr>
        <p:txBody>
          <a:bodyPr/>
          <a:lstStyle/>
          <a:p>
            <a:endParaRPr lang="en-US" dirty="0"/>
          </a:p>
        </p:txBody>
      </p:sp>
      <p:sp>
        <p:nvSpPr>
          <p:cNvPr id="6" name="Content Placeholder 5"/>
          <p:cNvSpPr>
            <a:spLocks noGrp="1"/>
          </p:cNvSpPr>
          <p:nvPr>
            <p:ph sz="quarter" idx="13"/>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9" name="Picture 8" descr="Cameron Shoreline Restore3.jpg"/>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4495800" cy="6126163"/>
          </a:xfrm>
          <a:prstGeom prst="rect">
            <a:avLst/>
          </a:prstGeom>
        </p:spPr>
      </p:pic>
    </p:spTree>
    <p:extLst>
      <p:ext uri="{BB962C8B-B14F-4D97-AF65-F5344CB8AC3E}">
        <p14:creationId xmlns:p14="http://schemas.microsoft.com/office/powerpoint/2010/main" val="788408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ull Bleed Vertical Content Option 4">
    <p:spTree>
      <p:nvGrpSpPr>
        <p:cNvPr id="1" name=""/>
        <p:cNvGrpSpPr/>
        <p:nvPr/>
      </p:nvGrpSpPr>
      <p:grpSpPr>
        <a:xfrm>
          <a:off x="0" y="0"/>
          <a:ext cx="0" cy="0"/>
          <a:chOff x="0" y="0"/>
          <a:chExt cx="0" cy="0"/>
        </a:xfrm>
      </p:grpSpPr>
      <p:pic>
        <p:nvPicPr>
          <p:cNvPr id="3" name="Picture 2" descr="Lake Borgne Surge Barrier.jpg"/>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4495800" cy="6126163"/>
          </a:xfrm>
          <a:prstGeom prst="rect">
            <a:avLst/>
          </a:prstGeom>
        </p:spPr>
      </p:pic>
      <p:sp>
        <p:nvSpPr>
          <p:cNvPr id="2" name="Title 1"/>
          <p:cNvSpPr>
            <a:spLocks noGrp="1"/>
          </p:cNvSpPr>
          <p:nvPr>
            <p:ph type="title"/>
          </p:nvPr>
        </p:nvSpPr>
        <p:spPr>
          <a:xfrm>
            <a:off x="4648200" y="274638"/>
            <a:ext cx="4038600" cy="1143000"/>
          </a:xfrm>
        </p:spPr>
        <p:txBody>
          <a:bodyPr/>
          <a:lstStyle/>
          <a:p>
            <a:r>
              <a:rPr lang="en-US" smtClean="0"/>
              <a:t>Click to edit Master title style</a:t>
            </a:r>
            <a:endParaRPr lang="en-US" dirty="0"/>
          </a:p>
        </p:txBody>
      </p:sp>
      <p:sp>
        <p:nvSpPr>
          <p:cNvPr id="7" name="Slide Number Placeholder 6"/>
          <p:cNvSpPr>
            <a:spLocks noGrp="1"/>
          </p:cNvSpPr>
          <p:nvPr>
            <p:ph type="sldNum" sz="quarter" idx="12"/>
          </p:nvPr>
        </p:nvSpPr>
        <p:spPr/>
        <p:txBody>
          <a:bodyPr/>
          <a:lstStyle/>
          <a:p>
            <a:fld id="{0580405D-A643-224E-BD86-D482C39E2277}" type="slidenum">
              <a:rPr lang="en-US" smtClean="0"/>
              <a:t>‹#›</a:t>
            </a:fld>
            <a:endParaRPr lang="en-US" dirty="0"/>
          </a:p>
        </p:txBody>
      </p:sp>
      <p:sp>
        <p:nvSpPr>
          <p:cNvPr id="9" name="Footer Placeholder 4"/>
          <p:cNvSpPr>
            <a:spLocks noGrp="1"/>
          </p:cNvSpPr>
          <p:nvPr>
            <p:ph type="ftr" sz="quarter" idx="11"/>
          </p:nvPr>
        </p:nvSpPr>
        <p:spPr>
          <a:xfrm>
            <a:off x="457200" y="6356189"/>
            <a:ext cx="3704492" cy="365125"/>
          </a:xfrm>
          <a:prstGeom prst="rect">
            <a:avLst/>
          </a:prstGeom>
        </p:spPr>
        <p:txBody>
          <a:bodyPr/>
          <a:lstStyle/>
          <a:p>
            <a:endParaRPr lang="en-US" dirty="0"/>
          </a:p>
        </p:txBody>
      </p:sp>
      <p:sp>
        <p:nvSpPr>
          <p:cNvPr id="6" name="Content Placeholder 5"/>
          <p:cNvSpPr>
            <a:spLocks noGrp="1"/>
          </p:cNvSpPr>
          <p:nvPr>
            <p:ph sz="quarter" idx="13"/>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52835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ull Bleed Vertical Content Generic 1">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038600" cy="1143000"/>
          </a:xfrm>
        </p:spPr>
        <p:txBody>
          <a:bodyPr/>
          <a:lstStyle/>
          <a:p>
            <a:r>
              <a:rPr lang="en-US" smtClean="0"/>
              <a:t>Click to edit Master title style</a:t>
            </a:r>
            <a:endParaRPr lang="en-US" dirty="0"/>
          </a:p>
        </p:txBody>
      </p:sp>
      <p:sp>
        <p:nvSpPr>
          <p:cNvPr id="7" name="Slide Number Placeholder 6"/>
          <p:cNvSpPr>
            <a:spLocks noGrp="1"/>
          </p:cNvSpPr>
          <p:nvPr>
            <p:ph type="sldNum" sz="quarter" idx="12"/>
          </p:nvPr>
        </p:nvSpPr>
        <p:spPr/>
        <p:txBody>
          <a:bodyPr/>
          <a:lstStyle/>
          <a:p>
            <a:fld id="{0580405D-A643-224E-BD86-D482C39E2277}" type="slidenum">
              <a:rPr lang="en-US" smtClean="0"/>
              <a:t>‹#›</a:t>
            </a:fld>
            <a:endParaRPr lang="en-US" dirty="0"/>
          </a:p>
        </p:txBody>
      </p:sp>
      <p:sp>
        <p:nvSpPr>
          <p:cNvPr id="9" name="Picture Placeholder 8"/>
          <p:cNvSpPr>
            <a:spLocks noGrp="1"/>
          </p:cNvSpPr>
          <p:nvPr>
            <p:ph type="pic" sz="quarter" idx="13"/>
          </p:nvPr>
        </p:nvSpPr>
        <p:spPr>
          <a:xfrm>
            <a:off x="4648200" y="-1"/>
            <a:ext cx="4495800" cy="6126164"/>
          </a:xfrm>
        </p:spPr>
        <p:txBody>
          <a:bodyPr/>
          <a:lstStyle/>
          <a:p>
            <a:r>
              <a:rPr lang="en-US" dirty="0" smtClean="0"/>
              <a:t>Click icon to add picture</a:t>
            </a:r>
            <a:endParaRPr lang="en-US" dirty="0"/>
          </a:p>
        </p:txBody>
      </p:sp>
      <p:sp>
        <p:nvSpPr>
          <p:cNvPr id="8" name="Footer Placeholder 4"/>
          <p:cNvSpPr>
            <a:spLocks noGrp="1"/>
          </p:cNvSpPr>
          <p:nvPr>
            <p:ph type="ftr" sz="quarter" idx="11"/>
          </p:nvPr>
        </p:nvSpPr>
        <p:spPr>
          <a:xfrm>
            <a:off x="457200" y="6356189"/>
            <a:ext cx="3704492" cy="365125"/>
          </a:xfrm>
          <a:prstGeom prst="rect">
            <a:avLst/>
          </a:prstGeom>
        </p:spPr>
        <p:txBody>
          <a:bodyPr/>
          <a:lstStyle/>
          <a:p>
            <a:endParaRPr lang="en-US" dirty="0"/>
          </a:p>
        </p:txBody>
      </p:sp>
      <p:sp>
        <p:nvSpPr>
          <p:cNvPr id="5" name="Content Placeholder 4"/>
          <p:cNvSpPr>
            <a:spLocks noGrp="1"/>
          </p:cNvSpPr>
          <p:nvPr>
            <p:ph sz="quarter" idx="14"/>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86731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ull Bleed Vertical Content Generic 2">
    <p:spTree>
      <p:nvGrpSpPr>
        <p:cNvPr id="1" name=""/>
        <p:cNvGrpSpPr/>
        <p:nvPr/>
      </p:nvGrpSpPr>
      <p:grpSpPr>
        <a:xfrm>
          <a:off x="0" y="0"/>
          <a:ext cx="0" cy="0"/>
          <a:chOff x="0" y="0"/>
          <a:chExt cx="0" cy="0"/>
        </a:xfrm>
      </p:grpSpPr>
      <p:sp>
        <p:nvSpPr>
          <p:cNvPr id="2" name="Title 1"/>
          <p:cNvSpPr>
            <a:spLocks noGrp="1"/>
          </p:cNvSpPr>
          <p:nvPr>
            <p:ph type="title"/>
          </p:nvPr>
        </p:nvSpPr>
        <p:spPr>
          <a:xfrm>
            <a:off x="4648200" y="274638"/>
            <a:ext cx="4038600" cy="1143000"/>
          </a:xfrm>
        </p:spPr>
        <p:txBody>
          <a:bodyPr/>
          <a:lstStyle/>
          <a:p>
            <a:r>
              <a:rPr lang="en-US" smtClean="0"/>
              <a:t>Click to edit Master title style</a:t>
            </a:r>
            <a:endParaRPr lang="en-US" dirty="0"/>
          </a:p>
        </p:txBody>
      </p:sp>
      <p:sp>
        <p:nvSpPr>
          <p:cNvPr id="7" name="Slide Number Placeholder 6"/>
          <p:cNvSpPr>
            <a:spLocks noGrp="1"/>
          </p:cNvSpPr>
          <p:nvPr>
            <p:ph type="sldNum" sz="quarter" idx="12"/>
          </p:nvPr>
        </p:nvSpPr>
        <p:spPr/>
        <p:txBody>
          <a:bodyPr/>
          <a:lstStyle/>
          <a:p>
            <a:fld id="{0580405D-A643-224E-BD86-D482C39E2277}" type="slidenum">
              <a:rPr lang="en-US" smtClean="0"/>
              <a:t>‹#›</a:t>
            </a:fld>
            <a:endParaRPr lang="en-US" dirty="0"/>
          </a:p>
        </p:txBody>
      </p:sp>
      <p:sp>
        <p:nvSpPr>
          <p:cNvPr id="9" name="Picture Placeholder 8"/>
          <p:cNvSpPr>
            <a:spLocks noGrp="1"/>
          </p:cNvSpPr>
          <p:nvPr>
            <p:ph type="pic" sz="quarter" idx="13"/>
          </p:nvPr>
        </p:nvSpPr>
        <p:spPr>
          <a:xfrm>
            <a:off x="0" y="-1"/>
            <a:ext cx="4495800" cy="6126164"/>
          </a:xfrm>
        </p:spPr>
        <p:txBody>
          <a:bodyPr/>
          <a:lstStyle/>
          <a:p>
            <a:r>
              <a:rPr lang="en-US" dirty="0" smtClean="0"/>
              <a:t>Click icon to add picture</a:t>
            </a:r>
            <a:endParaRPr lang="en-US" dirty="0"/>
          </a:p>
        </p:txBody>
      </p:sp>
      <p:sp>
        <p:nvSpPr>
          <p:cNvPr id="8" name="Footer Placeholder 4"/>
          <p:cNvSpPr>
            <a:spLocks noGrp="1"/>
          </p:cNvSpPr>
          <p:nvPr>
            <p:ph type="ftr" sz="quarter" idx="11"/>
          </p:nvPr>
        </p:nvSpPr>
        <p:spPr>
          <a:xfrm>
            <a:off x="457200" y="6356189"/>
            <a:ext cx="3704492" cy="365125"/>
          </a:xfrm>
          <a:prstGeom prst="rect">
            <a:avLst/>
          </a:prstGeom>
        </p:spPr>
        <p:txBody>
          <a:bodyPr/>
          <a:lstStyle/>
          <a:p>
            <a:endParaRPr lang="en-US" dirty="0"/>
          </a:p>
        </p:txBody>
      </p:sp>
      <p:sp>
        <p:nvSpPr>
          <p:cNvPr id="5" name="Content Placeholder 4"/>
          <p:cNvSpPr>
            <a:spLocks noGrp="1"/>
          </p:cNvSpPr>
          <p:nvPr>
            <p:ph sz="quarter" idx="14"/>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3366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Option 1">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0" y="-1"/>
            <a:ext cx="9144000" cy="3531811"/>
          </a:xfrm>
          <a:prstGeom prst="rect">
            <a:avLst/>
          </a:prstGeom>
        </p:spPr>
      </p:pic>
      <p:sp>
        <p:nvSpPr>
          <p:cNvPr id="11" name="Rectangle 10"/>
          <p:cNvSpPr/>
          <p:nvPr userDrawn="1"/>
        </p:nvSpPr>
        <p:spPr>
          <a:xfrm>
            <a:off x="0" y="-1"/>
            <a:ext cx="9144000" cy="6838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accent1"/>
                </a:solidFill>
              </a:rPr>
              <a:t>2017 COASTAL MASTER PLAN</a:t>
            </a:r>
            <a:endParaRPr lang="en-US" dirty="0">
              <a:solidFill>
                <a:schemeClr val="accent1"/>
              </a:solidFill>
            </a:endParaRPr>
          </a:p>
        </p:txBody>
      </p:sp>
      <p:sp>
        <p:nvSpPr>
          <p:cNvPr id="2" name="Title 1"/>
          <p:cNvSpPr>
            <a:spLocks noGrp="1"/>
          </p:cNvSpPr>
          <p:nvPr>
            <p:ph type="title" hasCustomPrompt="1"/>
          </p:nvPr>
        </p:nvSpPr>
        <p:spPr>
          <a:xfrm>
            <a:off x="722313" y="4406901"/>
            <a:ext cx="7772400" cy="1260122"/>
          </a:xfrm>
        </p:spPr>
        <p:txBody>
          <a:bodyPr anchor="t"/>
          <a:lstStyle>
            <a:lvl1pPr algn="l">
              <a:defRPr sz="4000" b="1" cap="all"/>
            </a:lvl1pPr>
          </a:lstStyle>
          <a:p>
            <a:r>
              <a:rPr lang="en-US" dirty="0" smtClean="0"/>
              <a:t>Slideshow Title</a:t>
            </a:r>
            <a:br>
              <a:rPr lang="en-US" dirty="0" smtClean="0"/>
            </a:br>
            <a:r>
              <a:rPr lang="en-US" dirty="0" smtClean="0"/>
              <a:t/>
            </a:r>
            <a:br>
              <a:rPr lang="en-US" dirty="0" smtClean="0"/>
            </a:br>
            <a:endParaRPr lang="en-US" dirty="0"/>
          </a:p>
        </p:txBody>
      </p:sp>
      <p:sp>
        <p:nvSpPr>
          <p:cNvPr id="3" name="Text Placeholder 2"/>
          <p:cNvSpPr>
            <a:spLocks noGrp="1"/>
          </p:cNvSpPr>
          <p:nvPr>
            <p:ph type="body" idx="1" hasCustomPrompt="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Presentation Subtitle</a:t>
            </a:r>
          </a:p>
        </p:txBody>
      </p:sp>
      <p:pic>
        <p:nvPicPr>
          <p:cNvPr id="9" name="Picture 8" descr="CPRA_circle_logo.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924512" y="61543"/>
            <a:ext cx="570201" cy="570201"/>
          </a:xfrm>
          <a:prstGeom prst="rect">
            <a:avLst/>
          </a:prstGeom>
        </p:spPr>
      </p:pic>
      <p:pic>
        <p:nvPicPr>
          <p:cNvPr id="10" name="Picture 9" descr="Seal_of_Louisiana_2010.png"/>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722313" y="71031"/>
            <a:ext cx="541174" cy="541174"/>
          </a:xfrm>
          <a:prstGeom prst="rect">
            <a:avLst/>
          </a:prstGeom>
        </p:spPr>
      </p:pic>
      <p:sp>
        <p:nvSpPr>
          <p:cNvPr id="8" name="Text Placeholder 13"/>
          <p:cNvSpPr>
            <a:spLocks noGrp="1"/>
          </p:cNvSpPr>
          <p:nvPr>
            <p:ph type="body" sz="quarter" idx="11" hasCustomPrompt="1"/>
          </p:nvPr>
        </p:nvSpPr>
        <p:spPr>
          <a:xfrm>
            <a:off x="1354207" y="6330117"/>
            <a:ext cx="6474717" cy="410655"/>
          </a:xfrm>
        </p:spPr>
        <p:txBody>
          <a:bodyPr>
            <a:normAutofit/>
          </a:bodyPr>
          <a:lstStyle>
            <a:lvl1pPr marL="0" indent="0" algn="ctr">
              <a:buNone/>
              <a:defRPr sz="1800" b="1">
                <a:solidFill>
                  <a:srgbClr val="FFFFFF"/>
                </a:solidFill>
                <a:latin typeface="+mn-lt"/>
              </a:defRPr>
            </a:lvl1pPr>
          </a:lstStyle>
          <a:p>
            <a:pPr lvl="0"/>
            <a:r>
              <a:rPr lang="en-US" dirty="0" smtClean="0"/>
              <a:t>Presenter Name | Presentation Date</a:t>
            </a:r>
            <a:endParaRPr lang="en-US" dirty="0"/>
          </a:p>
        </p:txBody>
      </p:sp>
    </p:spTree>
    <p:extLst>
      <p:ext uri="{BB962C8B-B14F-4D97-AF65-F5344CB8AC3E}">
        <p14:creationId xmlns:p14="http://schemas.microsoft.com/office/powerpoint/2010/main" val="3982322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0580405D-A643-224E-BD86-D482C39E2277}" type="slidenum">
              <a:rPr lang="en-US" smtClean="0"/>
              <a:pPr/>
              <a:t>‹#›</a:t>
            </a:fld>
            <a:endParaRPr lang="en-US" dirty="0"/>
          </a:p>
        </p:txBody>
      </p:sp>
      <p:sp>
        <p:nvSpPr>
          <p:cNvPr id="4" name="Footer Placeholder 3"/>
          <p:cNvSpPr>
            <a:spLocks noGrp="1"/>
          </p:cNvSpPr>
          <p:nvPr>
            <p:ph type="ftr" sz="quarter" idx="11"/>
          </p:nvPr>
        </p:nvSpPr>
        <p:spPr/>
        <p:txBody>
          <a:bodyPr/>
          <a:lstStyle/>
          <a:p>
            <a:r>
              <a:rPr lang="en-US" dirty="0" smtClean="0"/>
              <a:t>2017 Coastal Master Plan</a:t>
            </a:r>
            <a:endParaRPr lang="en-US" dirty="0"/>
          </a:p>
        </p:txBody>
      </p:sp>
      <p:sp>
        <p:nvSpPr>
          <p:cNvPr id="5" name="Text Placeholder 3"/>
          <p:cNvSpPr>
            <a:spLocks noGrp="1"/>
          </p:cNvSpPr>
          <p:nvPr>
            <p:ph type="body" sz="quarter" idx="12"/>
          </p:nvPr>
        </p:nvSpPr>
        <p:spPr>
          <a:xfrm>
            <a:off x="457200" y="5300663"/>
            <a:ext cx="8229600" cy="825500"/>
          </a:xfrm>
        </p:spPr>
        <p:txBody>
          <a:bodyPr/>
          <a:lstStyle/>
          <a:p>
            <a:pPr lvl="0"/>
            <a:r>
              <a:rPr lang="en-US" smtClean="0"/>
              <a:t>Click to edit Master text styles</a:t>
            </a:r>
          </a:p>
        </p:txBody>
      </p:sp>
      <p:sp>
        <p:nvSpPr>
          <p:cNvPr id="6" name="Picture Placeholder 4"/>
          <p:cNvSpPr>
            <a:spLocks noGrp="1"/>
          </p:cNvSpPr>
          <p:nvPr>
            <p:ph type="pic" sz="quarter" idx="13"/>
          </p:nvPr>
        </p:nvSpPr>
        <p:spPr>
          <a:xfrm>
            <a:off x="0" y="1570038"/>
            <a:ext cx="9144000" cy="3532187"/>
          </a:xfrm>
        </p:spPr>
      </p:sp>
    </p:spTree>
    <p:extLst>
      <p:ext uri="{BB962C8B-B14F-4D97-AF65-F5344CB8AC3E}">
        <p14:creationId xmlns:p14="http://schemas.microsoft.com/office/powerpoint/2010/main" val="194811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0580405D-A643-224E-BD86-D482C39E2277}" type="slidenum">
              <a:rPr lang="en-US" smtClean="0"/>
              <a:pPr/>
              <a:t>‹#›</a:t>
            </a:fld>
            <a:endParaRPr lang="en-US" dirty="0"/>
          </a:p>
        </p:txBody>
      </p:sp>
      <p:sp>
        <p:nvSpPr>
          <p:cNvPr id="4" name="Footer Placeholder 3"/>
          <p:cNvSpPr>
            <a:spLocks noGrp="1"/>
          </p:cNvSpPr>
          <p:nvPr>
            <p:ph type="ftr" sz="quarter" idx="11"/>
          </p:nvPr>
        </p:nvSpPr>
        <p:spPr/>
        <p:txBody>
          <a:bodyPr/>
          <a:lstStyle/>
          <a:p>
            <a:r>
              <a:rPr lang="en-US" dirty="0" smtClean="0"/>
              <a:t>2017 Coastal Master Plan</a:t>
            </a:r>
            <a:endParaRPr lang="en-US" dirty="0"/>
          </a:p>
        </p:txBody>
      </p:sp>
      <p:sp>
        <p:nvSpPr>
          <p:cNvPr id="5" name="Text Placeholder 3"/>
          <p:cNvSpPr>
            <a:spLocks noGrp="1"/>
          </p:cNvSpPr>
          <p:nvPr>
            <p:ph type="body" sz="quarter" idx="12"/>
          </p:nvPr>
        </p:nvSpPr>
        <p:spPr>
          <a:xfrm>
            <a:off x="457200" y="5300663"/>
            <a:ext cx="8229600" cy="825500"/>
          </a:xfrm>
        </p:spPr>
        <p:txBody>
          <a:bodyPr/>
          <a:lstStyle/>
          <a:p>
            <a:endParaRPr lang="en-US" dirty="0"/>
          </a:p>
        </p:txBody>
      </p:sp>
      <p:pic>
        <p:nvPicPr>
          <p:cNvPr id="8" name="Picture 7"/>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0" y="1553481"/>
            <a:ext cx="9144000" cy="3531811"/>
          </a:xfrm>
          <a:prstGeom prst="rect">
            <a:avLst/>
          </a:prstGeom>
        </p:spPr>
      </p:pic>
    </p:spTree>
    <p:extLst>
      <p:ext uri="{BB962C8B-B14F-4D97-AF65-F5344CB8AC3E}">
        <p14:creationId xmlns:p14="http://schemas.microsoft.com/office/powerpoint/2010/main" val="1254677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459038"/>
            <a:ext cx="8229600" cy="1143000"/>
          </a:xfrm>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0580405D-A643-224E-BD86-D482C39E2277}" type="slidenum">
              <a:rPr lang="en-US" smtClean="0"/>
              <a:t>‹#›</a:t>
            </a:fld>
            <a:endParaRPr lang="en-US" dirty="0"/>
          </a:p>
        </p:txBody>
      </p:sp>
      <p:sp>
        <p:nvSpPr>
          <p:cNvPr id="6" name="Footer Placeholder 4"/>
          <p:cNvSpPr>
            <a:spLocks noGrp="1"/>
          </p:cNvSpPr>
          <p:nvPr>
            <p:ph type="ftr" sz="quarter" idx="11"/>
          </p:nvPr>
        </p:nvSpPr>
        <p:spPr>
          <a:xfrm>
            <a:off x="457200" y="6356189"/>
            <a:ext cx="3704492" cy="365125"/>
          </a:xfrm>
          <a:prstGeom prst="rect">
            <a:avLst/>
          </a:prstGeom>
        </p:spPr>
        <p:txBody>
          <a:bodyPr/>
          <a:lstStyle/>
          <a:p>
            <a:endParaRPr lang="en-US" dirty="0"/>
          </a:p>
        </p:txBody>
      </p:sp>
    </p:spTree>
    <p:extLst>
      <p:ext uri="{BB962C8B-B14F-4D97-AF65-F5344CB8AC3E}">
        <p14:creationId xmlns:p14="http://schemas.microsoft.com/office/powerpoint/2010/main" val="4084677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Full Bleed Image + Title Option 1">
    <p:spTree>
      <p:nvGrpSpPr>
        <p:cNvPr id="1" name=""/>
        <p:cNvGrpSpPr/>
        <p:nvPr/>
      </p:nvGrpSpPr>
      <p:grpSpPr>
        <a:xfrm>
          <a:off x="0" y="0"/>
          <a:ext cx="0" cy="0"/>
          <a:chOff x="0" y="0"/>
          <a:chExt cx="0" cy="0"/>
        </a:xfrm>
      </p:grpSpPr>
      <p:pic>
        <p:nvPicPr>
          <p:cNvPr id="3" name="Picture 2" descr="Orleans Land Bridge 1.jpg"/>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49222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ull Bleed Image + Title Generic">
    <p:spTree>
      <p:nvGrpSpPr>
        <p:cNvPr id="1" name=""/>
        <p:cNvGrpSpPr/>
        <p:nvPr/>
      </p:nvGrpSpPr>
      <p:grpSpPr>
        <a:xfrm>
          <a:off x="0" y="0"/>
          <a:ext cx="0" cy="0"/>
          <a:chOff x="0" y="0"/>
          <a:chExt cx="0" cy="0"/>
        </a:xfrm>
      </p:grpSpPr>
      <p:sp>
        <p:nvSpPr>
          <p:cNvPr id="5" name="Picture Placeholder 2"/>
          <p:cNvSpPr>
            <a:spLocks noGrp="1"/>
          </p:cNvSpPr>
          <p:nvPr>
            <p:ph type="pic" idx="10"/>
          </p:nvPr>
        </p:nvSpPr>
        <p:spPr>
          <a:xfrm>
            <a:off x="0" y="-1"/>
            <a:ext cx="9144000" cy="625882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2" name="Title 1"/>
          <p:cNvSpPr>
            <a:spLocks noGrp="1"/>
          </p:cNvSpPr>
          <p:nvPr>
            <p:ph type="title"/>
          </p:nvPr>
        </p:nvSpPr>
        <p:spPr/>
        <p:txBody>
          <a:bodyPr/>
          <a:lstStyle/>
          <a:p>
            <a:r>
              <a:rPr lang="en-US" dirty="0" smtClean="0"/>
              <a:t>Click to edit Master title style</a:t>
            </a:r>
            <a:endParaRPr lang="en-US" dirty="0"/>
          </a:p>
        </p:txBody>
      </p:sp>
      <p:sp>
        <p:nvSpPr>
          <p:cNvPr id="6" name="Slide Number Placeholder 4"/>
          <p:cNvSpPr>
            <a:spLocks noGrp="1"/>
          </p:cNvSpPr>
          <p:nvPr>
            <p:ph type="sldNum" sz="quarter" idx="12"/>
          </p:nvPr>
        </p:nvSpPr>
        <p:spPr>
          <a:xfrm>
            <a:off x="6553200" y="6356350"/>
            <a:ext cx="2133600" cy="335651"/>
          </a:xfrm>
        </p:spPr>
        <p:txBody>
          <a:bodyPr/>
          <a:lstStyle/>
          <a:p>
            <a:fld id="{0580405D-A643-224E-BD86-D482C39E2277}" type="slidenum">
              <a:rPr lang="en-US" smtClean="0"/>
              <a:t>‹#›</a:t>
            </a:fld>
            <a:endParaRPr lang="en-US" dirty="0"/>
          </a:p>
        </p:txBody>
      </p:sp>
      <p:sp>
        <p:nvSpPr>
          <p:cNvPr id="7" name="Footer Placeholder 4"/>
          <p:cNvSpPr>
            <a:spLocks noGrp="1"/>
          </p:cNvSpPr>
          <p:nvPr>
            <p:ph type="ftr" sz="quarter" idx="11"/>
          </p:nvPr>
        </p:nvSpPr>
        <p:spPr>
          <a:xfrm>
            <a:off x="457200" y="6356189"/>
            <a:ext cx="3704492" cy="365125"/>
          </a:xfrm>
          <a:prstGeom prst="rect">
            <a:avLst/>
          </a:prstGeom>
        </p:spPr>
        <p:txBody>
          <a:bodyPr/>
          <a:lstStyle/>
          <a:p>
            <a:endParaRPr lang="en-US" dirty="0"/>
          </a:p>
        </p:txBody>
      </p:sp>
    </p:spTree>
    <p:extLst>
      <p:ext uri="{BB962C8B-B14F-4D97-AF65-F5344CB8AC3E}">
        <p14:creationId xmlns:p14="http://schemas.microsoft.com/office/powerpoint/2010/main" val="2291734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Full Bleed Image Option 1">
    <p:spTree>
      <p:nvGrpSpPr>
        <p:cNvPr id="1" name=""/>
        <p:cNvGrpSpPr/>
        <p:nvPr/>
      </p:nvGrpSpPr>
      <p:grpSpPr>
        <a:xfrm>
          <a:off x="0" y="0"/>
          <a:ext cx="0" cy="0"/>
          <a:chOff x="0" y="0"/>
          <a:chExt cx="0" cy="0"/>
        </a:xfrm>
      </p:grpSpPr>
      <p:pic>
        <p:nvPicPr>
          <p:cNvPr id="6" name="Picture 5" descr="Biloxi Marsh 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26012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ull Bleed Image Generic">
    <p:spTree>
      <p:nvGrpSpPr>
        <p:cNvPr id="1" name=""/>
        <p:cNvGrpSpPr/>
        <p:nvPr/>
      </p:nvGrpSpPr>
      <p:grpSpPr>
        <a:xfrm>
          <a:off x="0" y="0"/>
          <a:ext cx="0" cy="0"/>
          <a:chOff x="0" y="0"/>
          <a:chExt cx="0" cy="0"/>
        </a:xfrm>
      </p:grpSpPr>
      <p:sp>
        <p:nvSpPr>
          <p:cNvPr id="6" name="TextBox 5"/>
          <p:cNvSpPr txBox="1"/>
          <p:nvPr userDrawn="1"/>
        </p:nvSpPr>
        <p:spPr>
          <a:xfrm>
            <a:off x="2001212" y="2724727"/>
            <a:ext cx="184666" cy="369332"/>
          </a:xfrm>
          <a:prstGeom prst="rect">
            <a:avLst/>
          </a:prstGeom>
          <a:noFill/>
        </p:spPr>
        <p:txBody>
          <a:bodyPr wrap="none" rtlCol="0">
            <a:spAutoFit/>
          </a:bodyPr>
          <a:lstStyle/>
          <a:p>
            <a:endParaRPr lang="en-US" dirty="0"/>
          </a:p>
        </p:txBody>
      </p:sp>
      <p:sp>
        <p:nvSpPr>
          <p:cNvPr id="8" name="Picture Placeholder 2"/>
          <p:cNvSpPr>
            <a:spLocks noGrp="1"/>
          </p:cNvSpPr>
          <p:nvPr>
            <p:ph type="pic" idx="10"/>
          </p:nvPr>
        </p:nvSpPr>
        <p:spPr>
          <a:xfrm>
            <a:off x="0" y="0"/>
            <a:ext cx="9144000"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2346644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57200" y="6356350"/>
            <a:ext cx="3704492" cy="365125"/>
          </a:xfrm>
          <a:prstGeom prst="rect">
            <a:avLst/>
          </a:prstGeom>
        </p:spPr>
        <p:txBody>
          <a:bodyPr/>
          <a:lstStyle/>
          <a:p>
            <a:endParaRPr lang="en-US" dirty="0"/>
          </a:p>
        </p:txBody>
      </p:sp>
      <p:sp>
        <p:nvSpPr>
          <p:cNvPr id="4" name="Slide Number Placeholder 3"/>
          <p:cNvSpPr>
            <a:spLocks noGrp="1"/>
          </p:cNvSpPr>
          <p:nvPr>
            <p:ph type="sldNum" sz="quarter" idx="12"/>
          </p:nvPr>
        </p:nvSpPr>
        <p:spPr/>
        <p:txBody>
          <a:bodyPr/>
          <a:lstStyle/>
          <a:p>
            <a:fld id="{0580405D-A643-224E-BD86-D482C39E2277}" type="slidenum">
              <a:rPr lang="en-US" smtClean="0"/>
              <a:t>‹#›</a:t>
            </a:fld>
            <a:endParaRPr lang="en-US" dirty="0"/>
          </a:p>
        </p:txBody>
      </p:sp>
    </p:spTree>
    <p:extLst>
      <p:ext uri="{BB962C8B-B14F-4D97-AF65-F5344CB8AC3E}">
        <p14:creationId xmlns:p14="http://schemas.microsoft.com/office/powerpoint/2010/main" val="2710979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dirty="0" smtClean="0"/>
              <a:t>Click to edit Master title style</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Slide Number Placeholder 4"/>
          <p:cNvSpPr>
            <a:spLocks noGrp="1"/>
          </p:cNvSpPr>
          <p:nvPr>
            <p:ph type="sldNum" sz="quarter" idx="12"/>
          </p:nvPr>
        </p:nvSpPr>
        <p:spPr>
          <a:xfrm>
            <a:off x="6553200" y="6356350"/>
            <a:ext cx="2133600" cy="335651"/>
          </a:xfrm>
        </p:spPr>
        <p:txBody>
          <a:bodyPr/>
          <a:lstStyle/>
          <a:p>
            <a:fld id="{0580405D-A643-224E-BD86-D482C39E2277}" type="slidenum">
              <a:rPr lang="en-US" smtClean="0"/>
              <a:t>‹#›</a:t>
            </a:fld>
            <a:endParaRPr lang="en-US" dirty="0"/>
          </a:p>
        </p:txBody>
      </p:sp>
      <p:sp>
        <p:nvSpPr>
          <p:cNvPr id="9" name="Footer Placeholder 4"/>
          <p:cNvSpPr>
            <a:spLocks noGrp="1"/>
          </p:cNvSpPr>
          <p:nvPr>
            <p:ph type="ftr" sz="quarter" idx="11"/>
          </p:nvPr>
        </p:nvSpPr>
        <p:spPr>
          <a:xfrm>
            <a:off x="457200" y="6356189"/>
            <a:ext cx="3704492" cy="365125"/>
          </a:xfrm>
          <a:prstGeom prst="rect">
            <a:avLst/>
          </a:prstGeom>
        </p:spPr>
        <p:txBody>
          <a:bodyPr/>
          <a:lstStyle/>
          <a:p>
            <a:endParaRPr lang="en-US" dirty="0"/>
          </a:p>
        </p:txBody>
      </p:sp>
      <p:sp>
        <p:nvSpPr>
          <p:cNvPr id="6" name="Content Placeholder 5"/>
          <p:cNvSpPr>
            <a:spLocks noGrp="1"/>
          </p:cNvSpPr>
          <p:nvPr>
            <p:ph sz="quarter" idx="13"/>
          </p:nvPr>
        </p:nvSpPr>
        <p:spPr>
          <a:xfrm>
            <a:off x="3627967" y="273050"/>
            <a:ext cx="5111750" cy="58531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29637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Slide Number Placeholder 4"/>
          <p:cNvSpPr>
            <a:spLocks noGrp="1"/>
          </p:cNvSpPr>
          <p:nvPr>
            <p:ph type="sldNum" sz="quarter" idx="12"/>
          </p:nvPr>
        </p:nvSpPr>
        <p:spPr>
          <a:xfrm>
            <a:off x="6553200" y="6356350"/>
            <a:ext cx="2133600" cy="335651"/>
          </a:xfrm>
        </p:spPr>
        <p:txBody>
          <a:bodyPr/>
          <a:lstStyle/>
          <a:p>
            <a:fld id="{0580405D-A643-224E-BD86-D482C39E2277}" type="slidenum">
              <a:rPr lang="en-US" smtClean="0"/>
              <a:t>‹#›</a:t>
            </a:fld>
            <a:endParaRPr lang="en-US" dirty="0"/>
          </a:p>
        </p:txBody>
      </p:sp>
      <p:sp>
        <p:nvSpPr>
          <p:cNvPr id="9" name="Footer Placeholder 4"/>
          <p:cNvSpPr>
            <a:spLocks noGrp="1"/>
          </p:cNvSpPr>
          <p:nvPr>
            <p:ph type="ftr" sz="quarter" idx="11"/>
          </p:nvPr>
        </p:nvSpPr>
        <p:spPr>
          <a:xfrm>
            <a:off x="457200" y="6356189"/>
            <a:ext cx="3704492" cy="365125"/>
          </a:xfrm>
          <a:prstGeom prst="rect">
            <a:avLst/>
          </a:prstGeom>
        </p:spPr>
        <p:txBody>
          <a:bodyPr/>
          <a:lstStyle/>
          <a:p>
            <a:endParaRPr lang="en-US" dirty="0"/>
          </a:p>
        </p:txBody>
      </p:sp>
    </p:spTree>
    <p:extLst>
      <p:ext uri="{BB962C8B-B14F-4D97-AF65-F5344CB8AC3E}">
        <p14:creationId xmlns:p14="http://schemas.microsoft.com/office/powerpoint/2010/main" val="3757005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Option 2">
    <p:spTree>
      <p:nvGrpSpPr>
        <p:cNvPr id="1" name=""/>
        <p:cNvGrpSpPr/>
        <p:nvPr/>
      </p:nvGrpSpPr>
      <p:grpSpPr>
        <a:xfrm>
          <a:off x="0" y="0"/>
          <a:ext cx="0" cy="0"/>
          <a:chOff x="0" y="0"/>
          <a:chExt cx="0" cy="0"/>
        </a:xfrm>
      </p:grpSpPr>
      <p:pic>
        <p:nvPicPr>
          <p:cNvPr id="4" name="Picture 3" descr="Shell Island Restore 3.jpg"/>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71030"/>
            <a:ext cx="9144000" cy="3460779"/>
          </a:xfrm>
          <a:prstGeom prst="rect">
            <a:avLst/>
          </a:prstGeom>
        </p:spPr>
      </p:pic>
      <p:sp>
        <p:nvSpPr>
          <p:cNvPr id="2" name="Title 1"/>
          <p:cNvSpPr>
            <a:spLocks noGrp="1"/>
          </p:cNvSpPr>
          <p:nvPr>
            <p:ph type="title" hasCustomPrompt="1"/>
          </p:nvPr>
        </p:nvSpPr>
        <p:spPr>
          <a:xfrm>
            <a:off x="722313" y="4406900"/>
            <a:ext cx="7772400" cy="1362075"/>
          </a:xfrm>
        </p:spPr>
        <p:txBody>
          <a:bodyPr anchor="t"/>
          <a:lstStyle>
            <a:lvl1pPr algn="l">
              <a:defRPr sz="4000" b="1" cap="all"/>
            </a:lvl1pPr>
          </a:lstStyle>
          <a:p>
            <a:r>
              <a:rPr lang="en-US" dirty="0" smtClean="0"/>
              <a:t>Slideshow Title</a:t>
            </a:r>
            <a:endParaRPr lang="en-US" dirty="0"/>
          </a:p>
        </p:txBody>
      </p:sp>
      <p:sp>
        <p:nvSpPr>
          <p:cNvPr id="3" name="Text Placeholder 2"/>
          <p:cNvSpPr>
            <a:spLocks noGrp="1"/>
          </p:cNvSpPr>
          <p:nvPr>
            <p:ph type="body" idx="1" hasCustomPrompt="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Presentation Subtitle</a:t>
            </a:r>
          </a:p>
        </p:txBody>
      </p:sp>
      <p:sp>
        <p:nvSpPr>
          <p:cNvPr id="9" name="Text Placeholder 13"/>
          <p:cNvSpPr>
            <a:spLocks noGrp="1"/>
          </p:cNvSpPr>
          <p:nvPr>
            <p:ph type="body" sz="quarter" idx="11" hasCustomPrompt="1"/>
          </p:nvPr>
        </p:nvSpPr>
        <p:spPr>
          <a:xfrm>
            <a:off x="1354207" y="6330117"/>
            <a:ext cx="6474717" cy="410655"/>
          </a:xfrm>
        </p:spPr>
        <p:txBody>
          <a:bodyPr>
            <a:normAutofit/>
          </a:bodyPr>
          <a:lstStyle>
            <a:lvl1pPr marL="0" indent="0" algn="ctr">
              <a:buNone/>
              <a:defRPr sz="1800" b="1">
                <a:solidFill>
                  <a:srgbClr val="FFFFFF"/>
                </a:solidFill>
                <a:latin typeface="+mn-lt"/>
              </a:defRPr>
            </a:lvl1pPr>
          </a:lstStyle>
          <a:p>
            <a:pPr lvl="0"/>
            <a:r>
              <a:rPr lang="en-US" dirty="0" smtClean="0"/>
              <a:t>Presenter Name | Presentation Date</a:t>
            </a:r>
            <a:endParaRPr lang="en-US" dirty="0"/>
          </a:p>
        </p:txBody>
      </p:sp>
      <p:sp>
        <p:nvSpPr>
          <p:cNvPr id="12" name="Rectangle 11"/>
          <p:cNvSpPr/>
          <p:nvPr userDrawn="1"/>
        </p:nvSpPr>
        <p:spPr>
          <a:xfrm>
            <a:off x="0" y="-1"/>
            <a:ext cx="9144000" cy="6838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accent1"/>
                </a:solidFill>
              </a:rPr>
              <a:t>2017 COASTAL MASTER PLAN</a:t>
            </a:r>
            <a:endParaRPr lang="en-US" dirty="0">
              <a:solidFill>
                <a:schemeClr val="accent1"/>
              </a:solidFill>
            </a:endParaRPr>
          </a:p>
        </p:txBody>
      </p:sp>
      <p:pic>
        <p:nvPicPr>
          <p:cNvPr id="13" name="Picture 12" descr="CPRA_circle_logo.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924512" y="61543"/>
            <a:ext cx="570201" cy="570201"/>
          </a:xfrm>
          <a:prstGeom prst="rect">
            <a:avLst/>
          </a:prstGeom>
        </p:spPr>
      </p:pic>
      <p:pic>
        <p:nvPicPr>
          <p:cNvPr id="15" name="Picture 14" descr="Seal_of_Louisiana_2010.png"/>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722313" y="71031"/>
            <a:ext cx="541174" cy="541174"/>
          </a:xfrm>
          <a:prstGeom prst="rect">
            <a:avLst/>
          </a:prstGeom>
        </p:spPr>
      </p:pic>
    </p:spTree>
    <p:extLst>
      <p:ext uri="{BB962C8B-B14F-4D97-AF65-F5344CB8AC3E}">
        <p14:creationId xmlns:p14="http://schemas.microsoft.com/office/powerpoint/2010/main" val="3987266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hank You Slide">
    <p:spTree>
      <p:nvGrpSpPr>
        <p:cNvPr id="1" name=""/>
        <p:cNvGrpSpPr/>
        <p:nvPr/>
      </p:nvGrpSpPr>
      <p:grpSpPr>
        <a:xfrm>
          <a:off x="0" y="0"/>
          <a:ext cx="0" cy="0"/>
          <a:chOff x="0" y="0"/>
          <a:chExt cx="0" cy="0"/>
        </a:xfrm>
      </p:grpSpPr>
      <p:sp>
        <p:nvSpPr>
          <p:cNvPr id="11" name="Rectangle 10"/>
          <p:cNvSpPr/>
          <p:nvPr userDrawn="1"/>
        </p:nvSpPr>
        <p:spPr>
          <a:xfrm>
            <a:off x="0" y="0"/>
            <a:ext cx="9144000" cy="4325266"/>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10" name="Text Placeholder 9"/>
          <p:cNvSpPr>
            <a:spLocks noGrp="1"/>
          </p:cNvSpPr>
          <p:nvPr>
            <p:ph type="body" sz="quarter" idx="10" hasCustomPrompt="1"/>
          </p:nvPr>
        </p:nvSpPr>
        <p:spPr>
          <a:xfrm>
            <a:off x="1354207" y="6331074"/>
            <a:ext cx="6474717" cy="474825"/>
          </a:xfrm>
        </p:spPr>
        <p:txBody>
          <a:bodyPr>
            <a:normAutofit/>
          </a:bodyPr>
          <a:lstStyle>
            <a:lvl1pPr marL="0" indent="0" algn="ctr">
              <a:buNone/>
              <a:defRPr sz="1800" b="1">
                <a:solidFill>
                  <a:schemeClr val="bg1"/>
                </a:solidFill>
                <a:latin typeface="+mn-lt"/>
              </a:defRPr>
            </a:lvl1pPr>
          </a:lstStyle>
          <a:p>
            <a:pPr lvl="0"/>
            <a:r>
              <a:rPr lang="en-US" dirty="0" smtClean="0"/>
              <a:t>Presenter Name | Email Address</a:t>
            </a:r>
            <a:endParaRPr lang="en-US" dirty="0"/>
          </a:p>
        </p:txBody>
      </p:sp>
      <p:sp>
        <p:nvSpPr>
          <p:cNvPr id="9" name="Rectangle 8"/>
          <p:cNvSpPr/>
          <p:nvPr userDrawn="1"/>
        </p:nvSpPr>
        <p:spPr>
          <a:xfrm>
            <a:off x="0" y="-1"/>
            <a:ext cx="9144000" cy="6838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accent1"/>
                </a:solidFill>
              </a:rPr>
              <a:t>2017 COASTAL MASTER PLAN</a:t>
            </a:r>
            <a:endParaRPr lang="en-US" dirty="0">
              <a:solidFill>
                <a:schemeClr val="accent1"/>
              </a:solidFill>
            </a:endParaRPr>
          </a:p>
        </p:txBody>
      </p:sp>
      <p:pic>
        <p:nvPicPr>
          <p:cNvPr id="12" name="Picture 11" descr="CPRA_circle_logo.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924512" y="61543"/>
            <a:ext cx="570201" cy="570201"/>
          </a:xfrm>
          <a:prstGeom prst="rect">
            <a:avLst/>
          </a:prstGeom>
        </p:spPr>
      </p:pic>
      <p:pic>
        <p:nvPicPr>
          <p:cNvPr id="13" name="Picture 12" descr="Seal_of_Louisiana_2010.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22313" y="71031"/>
            <a:ext cx="541174" cy="541174"/>
          </a:xfrm>
          <a:prstGeom prst="rect">
            <a:avLst/>
          </a:prstGeom>
        </p:spPr>
      </p:pic>
      <p:pic>
        <p:nvPicPr>
          <p:cNvPr id="8" name="Picture 7"/>
          <p:cNvPicPr>
            <a:picLocks noChangeAspect="1"/>
          </p:cNvPicPr>
          <p:nvPr userDrawn="1"/>
        </p:nvPicPr>
        <p:blipFill rotWithShape="1">
          <a:blip r:embed="rId4" cstate="email">
            <a:extLst>
              <a:ext uri="{28A0092B-C50C-407E-A947-70E740481C1C}">
                <a14:useLocalDpi xmlns:a14="http://schemas.microsoft.com/office/drawing/2010/main" val="0"/>
              </a:ext>
            </a:extLst>
          </a:blip>
          <a:srcRect/>
          <a:stretch/>
        </p:blipFill>
        <p:spPr>
          <a:xfrm>
            <a:off x="1" y="1371012"/>
            <a:ext cx="9144000" cy="3634152"/>
          </a:xfrm>
          <a:prstGeom prst="rect">
            <a:avLst/>
          </a:prstGeom>
          <a:ln>
            <a:noFill/>
          </a:ln>
          <a:effectLst/>
        </p:spPr>
      </p:pic>
      <p:sp>
        <p:nvSpPr>
          <p:cNvPr id="2" name="TextBox 1"/>
          <p:cNvSpPr txBox="1"/>
          <p:nvPr userDrawn="1"/>
        </p:nvSpPr>
        <p:spPr>
          <a:xfrm>
            <a:off x="1" y="4776372"/>
            <a:ext cx="9143999" cy="646331"/>
          </a:xfrm>
          <a:prstGeom prst="rect">
            <a:avLst/>
          </a:prstGeom>
          <a:noFill/>
        </p:spPr>
        <p:txBody>
          <a:bodyPr wrap="square" rtlCol="0">
            <a:spAutoFit/>
          </a:bodyPr>
          <a:lstStyle/>
          <a:p>
            <a:pPr algn="ctr"/>
            <a:r>
              <a:rPr lang="en-US" sz="3600" b="1" dirty="0" smtClean="0"/>
              <a:t>Questions?</a:t>
            </a:r>
            <a:endParaRPr lang="en-US" sz="3600" b="1" dirty="0"/>
          </a:p>
        </p:txBody>
      </p:sp>
    </p:spTree>
    <p:extLst>
      <p:ext uri="{BB962C8B-B14F-4D97-AF65-F5344CB8AC3E}">
        <p14:creationId xmlns:p14="http://schemas.microsoft.com/office/powerpoint/2010/main" val="3836552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11" name="Rectangle 10"/>
          <p:cNvSpPr/>
          <p:nvPr userDrawn="1"/>
        </p:nvSpPr>
        <p:spPr>
          <a:xfrm>
            <a:off x="0" y="-1"/>
            <a:ext cx="9144000" cy="4767987"/>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6" name="TextBox 5"/>
          <p:cNvSpPr txBox="1"/>
          <p:nvPr userDrawn="1"/>
        </p:nvSpPr>
        <p:spPr>
          <a:xfrm>
            <a:off x="0" y="2377179"/>
            <a:ext cx="9144000" cy="2252924"/>
          </a:xfrm>
          <a:prstGeom prst="rect">
            <a:avLst/>
          </a:prstGeom>
          <a:noFill/>
        </p:spPr>
        <p:txBody>
          <a:bodyPr wrap="square" rtlCol="0">
            <a:spAutoFit/>
          </a:bodyPr>
          <a:lstStyle/>
          <a:p>
            <a:pPr algn="ctr">
              <a:lnSpc>
                <a:spcPct val="140000"/>
              </a:lnSpc>
            </a:pPr>
            <a:r>
              <a:rPr lang="en-US" sz="6600" dirty="0" smtClean="0">
                <a:solidFill>
                  <a:schemeClr val="bg1"/>
                </a:solidFill>
              </a:rPr>
              <a:t>THANK YOU</a:t>
            </a:r>
          </a:p>
          <a:p>
            <a:pPr algn="ctr">
              <a:lnSpc>
                <a:spcPct val="140000"/>
              </a:lnSpc>
            </a:pPr>
            <a:r>
              <a:rPr lang="en-US" sz="3600" b="1" dirty="0" smtClean="0">
                <a:solidFill>
                  <a:schemeClr val="bg1"/>
                </a:solidFill>
              </a:rPr>
              <a:t>coastal.la.gov</a:t>
            </a:r>
            <a:endParaRPr lang="en-US" sz="3600" b="1" dirty="0">
              <a:solidFill>
                <a:schemeClr val="bg1"/>
              </a:solidFill>
            </a:endParaRPr>
          </a:p>
        </p:txBody>
      </p:sp>
      <p:sp>
        <p:nvSpPr>
          <p:cNvPr id="10" name="Text Placeholder 9"/>
          <p:cNvSpPr>
            <a:spLocks noGrp="1"/>
          </p:cNvSpPr>
          <p:nvPr>
            <p:ph type="body" sz="quarter" idx="10" hasCustomPrompt="1"/>
          </p:nvPr>
        </p:nvSpPr>
        <p:spPr>
          <a:xfrm>
            <a:off x="1354207" y="4865688"/>
            <a:ext cx="6474717" cy="474825"/>
          </a:xfrm>
        </p:spPr>
        <p:txBody>
          <a:bodyPr>
            <a:normAutofit/>
          </a:bodyPr>
          <a:lstStyle>
            <a:lvl1pPr marL="0" indent="0" algn="ctr">
              <a:buNone/>
              <a:defRPr sz="1800" b="1">
                <a:solidFill>
                  <a:srgbClr val="8B8B8B"/>
                </a:solidFill>
                <a:latin typeface="+mn-lt"/>
              </a:defRPr>
            </a:lvl1pPr>
          </a:lstStyle>
          <a:p>
            <a:pPr lvl="0"/>
            <a:r>
              <a:rPr lang="en-US" dirty="0" smtClean="0"/>
              <a:t>Presenter Name | Email Address</a:t>
            </a:r>
            <a:endParaRPr lang="en-US" dirty="0"/>
          </a:p>
        </p:txBody>
      </p:sp>
      <p:sp>
        <p:nvSpPr>
          <p:cNvPr id="9" name="Rectangle 8"/>
          <p:cNvSpPr/>
          <p:nvPr userDrawn="1"/>
        </p:nvSpPr>
        <p:spPr>
          <a:xfrm>
            <a:off x="0" y="-1"/>
            <a:ext cx="9144000" cy="6838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accent1"/>
                </a:solidFill>
              </a:rPr>
              <a:t>2017 COASTAL MASTER PLAN</a:t>
            </a:r>
            <a:endParaRPr lang="en-US" dirty="0">
              <a:solidFill>
                <a:schemeClr val="accent1"/>
              </a:solidFill>
            </a:endParaRPr>
          </a:p>
        </p:txBody>
      </p:sp>
      <p:pic>
        <p:nvPicPr>
          <p:cNvPr id="12" name="Picture 11" descr="CPRA_circle_logo.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924512" y="61543"/>
            <a:ext cx="570201" cy="570201"/>
          </a:xfrm>
          <a:prstGeom prst="rect">
            <a:avLst/>
          </a:prstGeom>
        </p:spPr>
      </p:pic>
      <p:pic>
        <p:nvPicPr>
          <p:cNvPr id="13" name="Picture 12" descr="Seal_of_Louisiana_2010.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22313" y="71031"/>
            <a:ext cx="541174" cy="541174"/>
          </a:xfrm>
          <a:prstGeom prst="rect">
            <a:avLst/>
          </a:prstGeom>
        </p:spPr>
      </p:pic>
    </p:spTree>
    <p:extLst>
      <p:ext uri="{BB962C8B-B14F-4D97-AF65-F5344CB8AC3E}">
        <p14:creationId xmlns:p14="http://schemas.microsoft.com/office/powerpoint/2010/main" val="476034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5" name="Rectangle 3"/>
          <p:cNvSpPr>
            <a:spLocks noChangeArrowheads="1"/>
          </p:cNvSpPr>
          <p:nvPr userDrawn="1"/>
        </p:nvSpPr>
        <p:spPr bwMode="auto">
          <a:xfrm>
            <a:off x="0" y="0"/>
            <a:ext cx="9144000" cy="5943600"/>
          </a:xfrm>
          <a:prstGeom prst="rect">
            <a:avLst/>
          </a:prstGeom>
          <a:solidFill>
            <a:srgbClr val="6CA8C8"/>
          </a:solidFill>
          <a:ln>
            <a:noFill/>
          </a:ln>
          <a:extLst/>
        </p:spPr>
        <p:txBody>
          <a:bodyPr wrap="none" anchor="ctr"/>
          <a:lstStyle/>
          <a:p>
            <a:pPr>
              <a:defRPr/>
            </a:pPr>
            <a:endParaRPr lang="en-US" dirty="0">
              <a:solidFill>
                <a:srgbClr val="000000"/>
              </a:solidFill>
              <a:latin typeface="Franklin Gothic Book" pitchFamily="34" charset="0"/>
            </a:endParaRPr>
          </a:p>
        </p:txBody>
      </p:sp>
      <p:sp>
        <p:nvSpPr>
          <p:cNvPr id="3167237" name="Rectangle 5"/>
          <p:cNvSpPr>
            <a:spLocks noGrp="1" noChangeArrowheads="1"/>
          </p:cNvSpPr>
          <p:nvPr>
            <p:ph type="ctrTitle"/>
          </p:nvPr>
        </p:nvSpPr>
        <p:spPr>
          <a:xfrm>
            <a:off x="799708" y="2514600"/>
            <a:ext cx="7772400" cy="1828800"/>
          </a:xfrm>
        </p:spPr>
        <p:txBody>
          <a:bodyPr anchor="b"/>
          <a:lstStyle>
            <a:lvl1pPr algn="l">
              <a:defRPr sz="4800" b="0">
                <a:solidFill>
                  <a:schemeClr val="bg1"/>
                </a:solidFill>
                <a:latin typeface="Franklin Gothic Demi" pitchFamily="34" charset="0"/>
              </a:defRPr>
            </a:lvl1pPr>
          </a:lstStyle>
          <a:p>
            <a:r>
              <a:rPr lang="en-US" dirty="0"/>
              <a:t>Click to edit Master title style</a:t>
            </a:r>
          </a:p>
        </p:txBody>
      </p:sp>
      <p:sp>
        <p:nvSpPr>
          <p:cNvPr id="3167239" name="Rectangle 7"/>
          <p:cNvSpPr>
            <a:spLocks noGrp="1" noChangeArrowheads="1"/>
          </p:cNvSpPr>
          <p:nvPr>
            <p:ph type="subTitle" idx="1"/>
          </p:nvPr>
        </p:nvSpPr>
        <p:spPr>
          <a:xfrm>
            <a:off x="810703" y="4495800"/>
            <a:ext cx="7772400" cy="762000"/>
          </a:xfrm>
        </p:spPr>
        <p:txBody>
          <a:bodyPr/>
          <a:lstStyle>
            <a:lvl1pPr marL="0" indent="0">
              <a:buFont typeface="Wingdings" pitchFamily="2" charset="2"/>
              <a:buNone/>
              <a:defRPr sz="2000">
                <a:solidFill>
                  <a:schemeClr val="bg1"/>
                </a:solidFill>
                <a:latin typeface="Franklin Gothic Book" pitchFamily="34" charset="0"/>
              </a:defRPr>
            </a:lvl1pPr>
          </a:lstStyle>
          <a:p>
            <a:r>
              <a:rPr lang="en-US" dirty="0"/>
              <a:t>Click to edit Master subtitle style</a:t>
            </a:r>
          </a:p>
        </p:txBody>
      </p:sp>
      <p:sp>
        <p:nvSpPr>
          <p:cNvPr id="7" name="Picture Placeholder 2"/>
          <p:cNvSpPr>
            <a:spLocks noGrp="1"/>
          </p:cNvSpPr>
          <p:nvPr>
            <p:ph type="pic" idx="13"/>
          </p:nvPr>
        </p:nvSpPr>
        <p:spPr>
          <a:xfrm>
            <a:off x="6477000" y="304800"/>
            <a:ext cx="2133600" cy="1904999"/>
          </a:xfrm>
        </p:spPr>
        <p:txBody>
          <a:bodyPr rtlCol="0" anchor="ctr">
            <a:normAutofit/>
          </a:bodyPr>
          <a:lstStyle>
            <a:lvl1pPr marL="0" indent="0" algn="ctr">
              <a:buNone/>
              <a:defRPr sz="3200">
                <a:solidFill>
                  <a:schemeClr val="tx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6" name="Slide Number Placeholder 10"/>
          <p:cNvSpPr>
            <a:spLocks noGrp="1"/>
          </p:cNvSpPr>
          <p:nvPr>
            <p:ph type="sldNum" sz="quarter" idx="14"/>
          </p:nvPr>
        </p:nvSpPr>
        <p:spPr/>
        <p:txBody>
          <a:bodyPr/>
          <a:lstStyle>
            <a:lvl1pPr algn="r">
              <a:defRPr sz="800">
                <a:solidFill>
                  <a:srgbClr val="B7B7A9"/>
                </a:solidFill>
                <a:latin typeface="Franklin Gothic Book" pitchFamily="34" charset="0"/>
              </a:defRPr>
            </a:lvl1pPr>
          </a:lstStyle>
          <a:p>
            <a:pPr>
              <a:defRPr/>
            </a:pPr>
            <a:fld id="{6BBE7B9A-991D-4DBC-A0C4-302E89A9B546}" type="slidenum">
              <a:rPr lang="en-US"/>
              <a:pPr>
                <a:defRPr/>
              </a:pPr>
              <a:t>‹#›</a:t>
            </a:fld>
            <a:endParaRPr lang="en-US" dirty="0"/>
          </a:p>
        </p:txBody>
      </p:sp>
    </p:spTree>
    <p:extLst>
      <p:ext uri="{BB962C8B-B14F-4D97-AF65-F5344CB8AC3E}">
        <p14:creationId xmlns:p14="http://schemas.microsoft.com/office/powerpoint/2010/main" val="2916470204"/>
      </p:ext>
    </p:extLst>
  </p:cSld>
  <p:clrMapOvr>
    <a:masterClrMapping/>
  </p:clrMapOvr>
  <p:transition xmlns:p14="http://schemas.microsoft.com/office/powerpoint/2010/main"/>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0580405D-A643-224E-BD86-D482C39E2277}" type="slidenum">
              <a:rPr lang="en-US" smtClean="0"/>
              <a:pPr/>
              <a:t>‹#›</a:t>
            </a:fld>
            <a:endParaRPr lang="en-US" dirty="0"/>
          </a:p>
        </p:txBody>
      </p:sp>
      <p:sp>
        <p:nvSpPr>
          <p:cNvPr id="4" name="Footer Placeholder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739240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itle and Text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48640" y="1463040"/>
            <a:ext cx="7031736" cy="4636008"/>
          </a:xfrm>
          <a:prstGeom prst="rect">
            <a:avLst/>
          </a:prstGeom>
        </p:spPr>
        <p:txBody>
          <a:bodyPr/>
          <a:lstStyle>
            <a:lvl1pPr marL="342900" indent="-342900">
              <a:buFont typeface="Wingdings" pitchFamily="2" charset="2"/>
              <a:buChar char="§"/>
              <a:defRPr sz="2000">
                <a:solidFill>
                  <a:schemeClr val="accent1">
                    <a:lumMod val="50000"/>
                  </a:schemeClr>
                </a:solidFill>
                <a:effectLst/>
                <a:latin typeface="Calibri" pitchFamily="34" charset="0"/>
              </a:defRPr>
            </a:lvl1pPr>
            <a:lvl2pPr>
              <a:defRPr sz="1800">
                <a:solidFill>
                  <a:srgbClr val="002B5C"/>
                </a:solidFill>
                <a:effectLst/>
                <a:latin typeface="Calibri" pitchFamily="34" charset="0"/>
              </a:defRPr>
            </a:lvl2pPr>
            <a:lvl3pPr>
              <a:defRPr sz="1600">
                <a:solidFill>
                  <a:srgbClr val="002B5C"/>
                </a:solidFill>
                <a:effectLst/>
                <a:latin typeface="Calibri" pitchFamily="34" charset="0"/>
              </a:defRPr>
            </a:lvl3pPr>
            <a:lvl4pPr>
              <a:defRPr sz="1400">
                <a:solidFill>
                  <a:srgbClr val="002B5C"/>
                </a:solidFill>
                <a:effectLst/>
                <a:latin typeface="Calibri" pitchFamily="34" charset="0"/>
              </a:defRPr>
            </a:lvl4pPr>
            <a:lvl5pPr>
              <a:defRPr sz="1400">
                <a:solidFill>
                  <a:srgbClr val="002B5C"/>
                </a:solidFill>
                <a:effectLst/>
                <a:latin typeface="Calibr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6"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733" y="6658537"/>
            <a:ext cx="9155878" cy="209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Slide Number Placeholder 5"/>
          <p:cNvSpPr txBox="1">
            <a:spLocks/>
          </p:cNvSpPr>
          <p:nvPr userDrawn="1"/>
        </p:nvSpPr>
        <p:spPr>
          <a:xfrm>
            <a:off x="8759952" y="6676121"/>
            <a:ext cx="316992" cy="192659"/>
          </a:xfrm>
          <a:prstGeom prst="rect">
            <a:avLst/>
          </a:prstGeom>
        </p:spPr>
        <p:txBody>
          <a:bodyPr anchor="b" anchorCtr="0"/>
          <a:lstStyle>
            <a:defPPr>
              <a:defRPr lang="en-US"/>
            </a:defPPr>
            <a:lvl1pPr algn="l" rtl="0" fontAlgn="base">
              <a:spcBef>
                <a:spcPct val="0"/>
              </a:spcBef>
              <a:spcAft>
                <a:spcPct val="0"/>
              </a:spcAft>
              <a:defRPr sz="800" kern="1200">
                <a:solidFill>
                  <a:schemeClr val="bg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BD429D23-F558-440D-9CB4-B8C1C95D325E}" type="slidenum">
              <a:rPr lang="en-US" smtClean="0"/>
              <a:pPr>
                <a:defRPr/>
              </a:pPr>
              <a:t>‹#›</a:t>
            </a:fld>
            <a:endParaRPr lang="en-US" dirty="0"/>
          </a:p>
        </p:txBody>
      </p:sp>
      <p:sp>
        <p:nvSpPr>
          <p:cNvPr id="10" name="Title 1"/>
          <p:cNvSpPr>
            <a:spLocks noGrp="1"/>
          </p:cNvSpPr>
          <p:nvPr>
            <p:ph type="title"/>
          </p:nvPr>
        </p:nvSpPr>
        <p:spPr>
          <a:xfrm>
            <a:off x="1216152" y="46038"/>
            <a:ext cx="7827364" cy="546816"/>
          </a:xfrm>
          <a:prstGeom prst="rect">
            <a:avLst/>
          </a:prstGeom>
        </p:spPr>
        <p:txBody>
          <a:bodyPr anchor="ctr"/>
          <a:lstStyle>
            <a:lvl1pPr algn="r">
              <a:defRPr sz="2400">
                <a:solidFill>
                  <a:schemeClr val="bg1"/>
                </a:solidFill>
                <a:effectLst>
                  <a:outerShdw blurRad="50800" dist="38100" dir="2700000" algn="tl" rotWithShape="0">
                    <a:schemeClr val="tx1">
                      <a:alpha val="40000"/>
                    </a:schemeClr>
                  </a:outerShdw>
                </a:effectLst>
              </a:defRPr>
            </a:lvl1pPr>
          </a:lstStyle>
          <a:p>
            <a:r>
              <a:rPr lang="en-US" smtClean="0"/>
              <a:t>Click to edit Master title style</a:t>
            </a:r>
            <a:endParaRPr lang="en-US" dirty="0"/>
          </a:p>
        </p:txBody>
      </p:sp>
      <p:sp>
        <p:nvSpPr>
          <p:cNvPr id="11" name="TextBox 10"/>
          <p:cNvSpPr txBox="1"/>
          <p:nvPr userDrawn="1"/>
        </p:nvSpPr>
        <p:spPr>
          <a:xfrm>
            <a:off x="18288" y="6630401"/>
            <a:ext cx="1580882" cy="261610"/>
          </a:xfrm>
          <a:prstGeom prst="rect">
            <a:avLst/>
          </a:prstGeom>
          <a:noFill/>
        </p:spPr>
        <p:txBody>
          <a:bodyPr wrap="none" rtlCol="0">
            <a:spAutoFit/>
          </a:bodyPr>
          <a:lstStyle/>
          <a:p>
            <a:r>
              <a:rPr lang="en-US" sz="1100" dirty="0" smtClean="0">
                <a:solidFill>
                  <a:schemeClr val="bg1"/>
                </a:solidFill>
              </a:rPr>
              <a:t>A World</a:t>
            </a:r>
            <a:r>
              <a:rPr lang="en-US" sz="1100" baseline="0" dirty="0" smtClean="0">
                <a:solidFill>
                  <a:schemeClr val="bg1"/>
                </a:solidFill>
              </a:rPr>
              <a:t> of </a:t>
            </a:r>
            <a:r>
              <a:rPr lang="en-US" sz="1100" b="1" baseline="0" dirty="0" smtClean="0">
                <a:solidFill>
                  <a:schemeClr val="bg1"/>
                </a:solidFill>
              </a:rPr>
              <a:t>Solutions</a:t>
            </a:r>
            <a:endParaRPr lang="en-US" sz="800" b="1" baseline="54000" dirty="0">
              <a:solidFill>
                <a:schemeClr val="bg1"/>
              </a:solidFill>
            </a:endParaRPr>
          </a:p>
        </p:txBody>
      </p:sp>
      <p:sp>
        <p:nvSpPr>
          <p:cNvPr id="12" name="Rectangle 11"/>
          <p:cNvSpPr/>
          <p:nvPr userDrawn="1"/>
        </p:nvSpPr>
        <p:spPr>
          <a:xfrm>
            <a:off x="8256272" y="703965"/>
            <a:ext cx="887728" cy="887728"/>
          </a:xfrm>
          <a:prstGeom prst="rect">
            <a:avLst/>
          </a:prstGeom>
          <a:blipFill dpi="0" rotWithShape="1">
            <a:blip r:embed="rId3"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userDrawn="1"/>
        </p:nvSpPr>
        <p:spPr>
          <a:xfrm>
            <a:off x="8256272" y="1703556"/>
            <a:ext cx="887728" cy="887728"/>
          </a:xfrm>
          <a:prstGeom prst="rect">
            <a:avLst/>
          </a:prstGeom>
          <a:blipFill dpi="0" rotWithShape="1">
            <a:blip r:embed="rId4"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userDrawn="1"/>
        </p:nvSpPr>
        <p:spPr>
          <a:xfrm>
            <a:off x="8256272" y="2703147"/>
            <a:ext cx="887728" cy="887728"/>
          </a:xfrm>
          <a:prstGeom prst="rect">
            <a:avLst/>
          </a:prstGeom>
          <a:blipFill dpi="0" rotWithShape="1">
            <a:blip r:embed="rId5"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userDrawn="1"/>
        </p:nvSpPr>
        <p:spPr>
          <a:xfrm>
            <a:off x="8256272" y="3702738"/>
            <a:ext cx="887728" cy="887728"/>
          </a:xfrm>
          <a:prstGeom prst="rect">
            <a:avLst/>
          </a:prstGeom>
          <a:blipFill dpi="0" rotWithShape="1">
            <a:blip r:embed="rId6"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userDrawn="1"/>
        </p:nvSpPr>
        <p:spPr>
          <a:xfrm>
            <a:off x="8256272" y="5701920"/>
            <a:ext cx="887728" cy="887728"/>
          </a:xfrm>
          <a:prstGeom prst="rect">
            <a:avLst/>
          </a:prstGeom>
          <a:blipFill dpi="0" rotWithShape="1">
            <a:blip r:embed="rId7"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2"/>
          <p:cNvPicPr>
            <a:picLocks noChangeAspect="1" noChangeArrowheads="1"/>
          </p:cNvPicPr>
          <p:nvPr userDrawn="1"/>
        </p:nvPicPr>
        <p:blipFill rotWithShape="1">
          <a:blip r:embed="rId8" cstate="email">
            <a:extLst>
              <a:ext uri="{28A0092B-C50C-407E-A947-70E740481C1C}">
                <a14:useLocalDpi xmlns:a14="http://schemas.microsoft.com/office/drawing/2010/main"/>
              </a:ext>
            </a:extLst>
          </a:blip>
          <a:srcRect/>
          <a:stretch/>
        </p:blipFill>
        <p:spPr bwMode="auto">
          <a:xfrm>
            <a:off x="8256272" y="4702329"/>
            <a:ext cx="887728" cy="887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p:cNvGrpSpPr/>
          <p:nvPr userDrawn="1"/>
        </p:nvGrpSpPr>
        <p:grpSpPr>
          <a:xfrm>
            <a:off x="8256271" y="703965"/>
            <a:ext cx="896875" cy="5886979"/>
            <a:chOff x="8256271" y="703965"/>
            <a:chExt cx="896875" cy="5886979"/>
          </a:xfrm>
        </p:grpSpPr>
        <p:sp>
          <p:nvSpPr>
            <p:cNvPr id="18" name="Rectangle 17"/>
            <p:cNvSpPr/>
            <p:nvPr userDrawn="1"/>
          </p:nvSpPr>
          <p:spPr>
            <a:xfrm>
              <a:off x="8256273" y="703965"/>
              <a:ext cx="887728" cy="887728"/>
            </a:xfrm>
            <a:prstGeom prst="rect">
              <a:avLst/>
            </a:prstGeom>
            <a:blipFill>
              <a:blip r:embed="rId9" cstate="print">
                <a:extLst>
                  <a:ext uri="{28A0092B-C50C-407E-A947-70E740481C1C}">
                    <a14:useLocalDpi xmlns:a14="http://schemas.microsoft.com/office/drawing/2010/main"/>
                  </a:ext>
                </a:extLst>
              </a:blip>
              <a:srcRect/>
              <a:stretch>
                <a:fillRect l="-8319" r="-831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r="15978"/>
            <a:stretch/>
          </p:blipFill>
          <p:spPr bwMode="auto">
            <a:xfrm>
              <a:off x="8256273" y="1703556"/>
              <a:ext cx="887727" cy="887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r="15538"/>
            <a:stretch/>
          </p:blipFill>
          <p:spPr bwMode="auto">
            <a:xfrm>
              <a:off x="8256274" y="2703147"/>
              <a:ext cx="896872" cy="887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r="35880"/>
            <a:stretch/>
          </p:blipFill>
          <p:spPr bwMode="auto">
            <a:xfrm>
              <a:off x="8256275" y="3702738"/>
              <a:ext cx="896871" cy="887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userDrawn="1"/>
          </p:nvPicPr>
          <p:blipFill rotWithShape="1">
            <a:blip r:embed="rId13">
              <a:extLst>
                <a:ext uri="{28A0092B-C50C-407E-A947-70E740481C1C}">
                  <a14:useLocalDpi xmlns:a14="http://schemas.microsoft.com/office/drawing/2010/main" val="0"/>
                </a:ext>
              </a:extLst>
            </a:blip>
            <a:srcRect l="17109"/>
            <a:stretch/>
          </p:blipFill>
          <p:spPr bwMode="auto">
            <a:xfrm>
              <a:off x="8256271" y="4702329"/>
              <a:ext cx="887729" cy="887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userDrawn="1"/>
          </p:nvPicPr>
          <p:blipFill rotWithShape="1">
            <a:blip r:embed="rId14">
              <a:extLst>
                <a:ext uri="{28A0092B-C50C-407E-A947-70E740481C1C}">
                  <a14:useLocalDpi xmlns:a14="http://schemas.microsoft.com/office/drawing/2010/main" val="0"/>
                </a:ext>
              </a:extLst>
            </a:blip>
            <a:srcRect l="15165"/>
            <a:stretch/>
          </p:blipFill>
          <p:spPr bwMode="auto">
            <a:xfrm>
              <a:off x="8256274" y="5701920"/>
              <a:ext cx="896871" cy="889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900445705"/>
      </p:ext>
    </p:extLst>
  </p:cSld>
  <p:clrMapOvr>
    <a:masterClrMapping/>
  </p:clrMapOvr>
  <p:timing>
    <p:tnLst>
      <p:par>
        <p:cTn xmlns:p14="http://schemas.microsoft.com/office/powerpoint/2010/mai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Generic">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7772400" cy="1362075"/>
          </a:xfrm>
        </p:spPr>
        <p:txBody>
          <a:bodyPr anchor="t"/>
          <a:lstStyle>
            <a:lvl1pPr algn="l">
              <a:defRPr sz="4000" b="1" cap="all"/>
            </a:lvl1pPr>
          </a:lstStyle>
          <a:p>
            <a:r>
              <a:rPr lang="en-US" dirty="0" smtClean="0"/>
              <a:t>Slideshow Title</a:t>
            </a:r>
            <a:endParaRPr lang="en-US" dirty="0"/>
          </a:p>
        </p:txBody>
      </p:sp>
      <p:sp>
        <p:nvSpPr>
          <p:cNvPr id="3" name="Text Placeholder 2"/>
          <p:cNvSpPr>
            <a:spLocks noGrp="1"/>
          </p:cNvSpPr>
          <p:nvPr>
            <p:ph type="body" idx="1" hasCustomPrompt="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Presentation Subtitle</a:t>
            </a:r>
          </a:p>
        </p:txBody>
      </p:sp>
      <p:sp>
        <p:nvSpPr>
          <p:cNvPr id="10" name="Picture Placeholder 2"/>
          <p:cNvSpPr>
            <a:spLocks noGrp="1"/>
          </p:cNvSpPr>
          <p:nvPr>
            <p:ph type="pic" idx="10"/>
          </p:nvPr>
        </p:nvSpPr>
        <p:spPr>
          <a:xfrm>
            <a:off x="0" y="683845"/>
            <a:ext cx="9144000" cy="284796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4" name="Text Placeholder 13"/>
          <p:cNvSpPr>
            <a:spLocks noGrp="1"/>
          </p:cNvSpPr>
          <p:nvPr>
            <p:ph type="body" sz="quarter" idx="11" hasCustomPrompt="1"/>
          </p:nvPr>
        </p:nvSpPr>
        <p:spPr>
          <a:xfrm>
            <a:off x="1354207" y="6330117"/>
            <a:ext cx="6474717" cy="410655"/>
          </a:xfrm>
        </p:spPr>
        <p:txBody>
          <a:bodyPr>
            <a:normAutofit/>
          </a:bodyPr>
          <a:lstStyle>
            <a:lvl1pPr marL="0" indent="0" algn="ctr">
              <a:buNone/>
              <a:defRPr sz="1800" b="1">
                <a:solidFill>
                  <a:srgbClr val="FFFFFF"/>
                </a:solidFill>
                <a:latin typeface="+mn-lt"/>
              </a:defRPr>
            </a:lvl1pPr>
          </a:lstStyle>
          <a:p>
            <a:pPr lvl="0"/>
            <a:r>
              <a:rPr lang="en-US" dirty="0" smtClean="0"/>
              <a:t>Presenter Name | Presentation Date</a:t>
            </a:r>
            <a:endParaRPr lang="en-US" dirty="0"/>
          </a:p>
        </p:txBody>
      </p:sp>
      <p:sp>
        <p:nvSpPr>
          <p:cNvPr id="9" name="Rectangle 8"/>
          <p:cNvSpPr/>
          <p:nvPr userDrawn="1"/>
        </p:nvSpPr>
        <p:spPr>
          <a:xfrm>
            <a:off x="0" y="-1"/>
            <a:ext cx="9144000" cy="6838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accent1"/>
                </a:solidFill>
              </a:rPr>
              <a:t>2017 COASTAL MASTER PLAN</a:t>
            </a:r>
            <a:endParaRPr lang="en-US" dirty="0">
              <a:solidFill>
                <a:schemeClr val="accent1"/>
              </a:solidFill>
            </a:endParaRPr>
          </a:p>
        </p:txBody>
      </p:sp>
      <p:pic>
        <p:nvPicPr>
          <p:cNvPr id="13" name="Picture 12" descr="CPRA_circle_logo.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924512" y="61543"/>
            <a:ext cx="570201" cy="570201"/>
          </a:xfrm>
          <a:prstGeom prst="rect">
            <a:avLst/>
          </a:prstGeom>
        </p:spPr>
      </p:pic>
      <p:pic>
        <p:nvPicPr>
          <p:cNvPr id="15" name="Picture 14" descr="Seal_of_Louisiana_2010.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22313" y="71031"/>
            <a:ext cx="541174" cy="541174"/>
          </a:xfrm>
          <a:prstGeom prst="rect">
            <a:avLst/>
          </a:prstGeom>
        </p:spPr>
      </p:pic>
    </p:spTree>
    <p:extLst>
      <p:ext uri="{BB962C8B-B14F-4D97-AF65-F5344CB8AC3E}">
        <p14:creationId xmlns:p14="http://schemas.microsoft.com/office/powerpoint/2010/main" val="3729705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Section Title Solid Color">
    <p:spTree>
      <p:nvGrpSpPr>
        <p:cNvPr id="1" name=""/>
        <p:cNvGrpSpPr/>
        <p:nvPr/>
      </p:nvGrpSpPr>
      <p:grpSpPr>
        <a:xfrm>
          <a:off x="0" y="0"/>
          <a:ext cx="0" cy="0"/>
          <a:chOff x="0" y="0"/>
          <a:chExt cx="0" cy="0"/>
        </a:xfrm>
      </p:grpSpPr>
      <p:sp>
        <p:nvSpPr>
          <p:cNvPr id="7" name="Rectangle 6"/>
          <p:cNvSpPr/>
          <p:nvPr userDrawn="1"/>
        </p:nvSpPr>
        <p:spPr>
          <a:xfrm>
            <a:off x="0" y="-1"/>
            <a:ext cx="9144000" cy="4767987"/>
          </a:xfrm>
          <a:prstGeom prst="rect">
            <a:avLst/>
          </a:prstGeom>
          <a:solidFill>
            <a:srgbClr val="3B813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2" name="Title 1"/>
          <p:cNvSpPr>
            <a:spLocks noGrp="1"/>
          </p:cNvSpPr>
          <p:nvPr>
            <p:ph type="ctrTitle" hasCustomPrompt="1"/>
          </p:nvPr>
        </p:nvSpPr>
        <p:spPr>
          <a:xfrm>
            <a:off x="685800" y="3297962"/>
            <a:ext cx="7772400" cy="1470025"/>
          </a:xfrm>
        </p:spPr>
        <p:txBody>
          <a:bodyPr/>
          <a:lstStyle>
            <a:lvl1pPr>
              <a:defRPr>
                <a:solidFill>
                  <a:srgbClr val="FFFFFF"/>
                </a:solidFill>
              </a:defRPr>
            </a:lvl1pPr>
          </a:lstStyle>
          <a:p>
            <a:r>
              <a:rPr lang="en-US" dirty="0" smtClean="0"/>
              <a:t>Section title</a:t>
            </a:r>
            <a:endParaRPr lang="en-US" dirty="0"/>
          </a:p>
        </p:txBody>
      </p:sp>
      <p:sp>
        <p:nvSpPr>
          <p:cNvPr id="3" name="Subtitle 2"/>
          <p:cNvSpPr>
            <a:spLocks noGrp="1"/>
          </p:cNvSpPr>
          <p:nvPr>
            <p:ph type="subTitle" idx="1" hasCustomPrompt="1"/>
          </p:nvPr>
        </p:nvSpPr>
        <p:spPr>
          <a:xfrm>
            <a:off x="685800" y="5053737"/>
            <a:ext cx="6400800" cy="671291"/>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Section subtitle</a:t>
            </a:r>
            <a:endParaRPr lang="en-US" dirty="0"/>
          </a:p>
        </p:txBody>
      </p:sp>
      <p:sp>
        <p:nvSpPr>
          <p:cNvPr id="6" name="Slide Number Placeholder 5"/>
          <p:cNvSpPr>
            <a:spLocks noGrp="1"/>
          </p:cNvSpPr>
          <p:nvPr>
            <p:ph type="sldNum" sz="quarter" idx="12"/>
          </p:nvPr>
        </p:nvSpPr>
        <p:spPr/>
        <p:txBody>
          <a:bodyPr/>
          <a:lstStyle/>
          <a:p>
            <a:fld id="{0580405D-A643-224E-BD86-D482C39E2277}" type="slidenum">
              <a:rPr lang="en-US" smtClean="0"/>
              <a:t>‹#›</a:t>
            </a:fld>
            <a:endParaRPr lang="en-US" dirty="0"/>
          </a:p>
        </p:txBody>
      </p:sp>
      <p:sp>
        <p:nvSpPr>
          <p:cNvPr id="8" name="Footer Placeholder 4"/>
          <p:cNvSpPr>
            <a:spLocks noGrp="1"/>
          </p:cNvSpPr>
          <p:nvPr>
            <p:ph type="ftr" sz="quarter" idx="11"/>
          </p:nvPr>
        </p:nvSpPr>
        <p:spPr>
          <a:xfrm>
            <a:off x="457200" y="6356189"/>
            <a:ext cx="3704492" cy="365125"/>
          </a:xfrm>
          <a:prstGeom prst="rect">
            <a:avLst/>
          </a:prstGeom>
        </p:spPr>
        <p:txBody>
          <a:bodyPr/>
          <a:lstStyle/>
          <a:p>
            <a:endParaRPr lang="en-US" dirty="0"/>
          </a:p>
        </p:txBody>
      </p:sp>
    </p:spTree>
    <p:extLst>
      <p:ext uri="{BB962C8B-B14F-4D97-AF65-F5344CB8AC3E}">
        <p14:creationId xmlns:p14="http://schemas.microsoft.com/office/powerpoint/2010/main" val="3632463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Title Generic">
    <p:spTree>
      <p:nvGrpSpPr>
        <p:cNvPr id="1" name=""/>
        <p:cNvGrpSpPr/>
        <p:nvPr/>
      </p:nvGrpSpPr>
      <p:grpSpPr>
        <a:xfrm>
          <a:off x="0" y="0"/>
          <a:ext cx="0" cy="0"/>
          <a:chOff x="0" y="0"/>
          <a:chExt cx="0" cy="0"/>
        </a:xfrm>
      </p:grpSpPr>
      <p:sp>
        <p:nvSpPr>
          <p:cNvPr id="12" name="Picture Placeholder 11"/>
          <p:cNvSpPr>
            <a:spLocks noGrp="1"/>
          </p:cNvSpPr>
          <p:nvPr>
            <p:ph type="pic" sz="quarter" idx="13"/>
          </p:nvPr>
        </p:nvSpPr>
        <p:spPr>
          <a:xfrm>
            <a:off x="0" y="0"/>
            <a:ext cx="9144000" cy="4767263"/>
          </a:xfrm>
        </p:spPr>
        <p:txBody>
          <a:bodyPr/>
          <a:lstStyle/>
          <a:p>
            <a:endParaRPr lang="en-US" dirty="0"/>
          </a:p>
        </p:txBody>
      </p:sp>
      <p:sp>
        <p:nvSpPr>
          <p:cNvPr id="2" name="Title 1"/>
          <p:cNvSpPr>
            <a:spLocks noGrp="1"/>
          </p:cNvSpPr>
          <p:nvPr>
            <p:ph type="ctrTitle" hasCustomPrompt="1"/>
          </p:nvPr>
        </p:nvSpPr>
        <p:spPr>
          <a:xfrm>
            <a:off x="685800" y="3297962"/>
            <a:ext cx="7772400" cy="1470025"/>
          </a:xfrm>
        </p:spPr>
        <p:txBody>
          <a:bodyPr/>
          <a:lstStyle>
            <a:lvl1pPr>
              <a:defRPr>
                <a:solidFill>
                  <a:schemeClr val="tx1"/>
                </a:solidFill>
              </a:defRPr>
            </a:lvl1pPr>
          </a:lstStyle>
          <a:p>
            <a:r>
              <a:rPr lang="en-US" dirty="0" smtClean="0"/>
              <a:t>Section title</a:t>
            </a:r>
            <a:endParaRPr lang="en-US" dirty="0"/>
          </a:p>
        </p:txBody>
      </p:sp>
      <p:sp>
        <p:nvSpPr>
          <p:cNvPr id="3" name="Subtitle 2"/>
          <p:cNvSpPr>
            <a:spLocks noGrp="1"/>
          </p:cNvSpPr>
          <p:nvPr>
            <p:ph type="subTitle" idx="1" hasCustomPrompt="1"/>
          </p:nvPr>
        </p:nvSpPr>
        <p:spPr>
          <a:xfrm>
            <a:off x="685800" y="5053737"/>
            <a:ext cx="6400800" cy="671291"/>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Section subtitle</a:t>
            </a:r>
            <a:endParaRPr lang="en-US" dirty="0"/>
          </a:p>
        </p:txBody>
      </p:sp>
      <p:sp>
        <p:nvSpPr>
          <p:cNvPr id="6" name="Slide Number Placeholder 5"/>
          <p:cNvSpPr>
            <a:spLocks noGrp="1"/>
          </p:cNvSpPr>
          <p:nvPr>
            <p:ph type="sldNum" sz="quarter" idx="12"/>
          </p:nvPr>
        </p:nvSpPr>
        <p:spPr/>
        <p:txBody>
          <a:bodyPr/>
          <a:lstStyle/>
          <a:p>
            <a:fld id="{0580405D-A643-224E-BD86-D482C39E2277}" type="slidenum">
              <a:rPr lang="en-US" smtClean="0"/>
              <a:t>‹#›</a:t>
            </a:fld>
            <a:endParaRPr lang="en-US" dirty="0"/>
          </a:p>
        </p:txBody>
      </p:sp>
      <p:sp>
        <p:nvSpPr>
          <p:cNvPr id="8" name="Footer Placeholder 4"/>
          <p:cNvSpPr>
            <a:spLocks noGrp="1"/>
          </p:cNvSpPr>
          <p:nvPr>
            <p:ph type="ftr" sz="quarter" idx="11"/>
          </p:nvPr>
        </p:nvSpPr>
        <p:spPr>
          <a:xfrm>
            <a:off x="457200" y="6356189"/>
            <a:ext cx="3704492" cy="365125"/>
          </a:xfrm>
          <a:prstGeom prst="rect">
            <a:avLst/>
          </a:prstGeom>
        </p:spPr>
        <p:txBody>
          <a:bodyPr/>
          <a:lstStyle/>
          <a:p>
            <a:endParaRPr lang="en-US" dirty="0"/>
          </a:p>
        </p:txBody>
      </p:sp>
    </p:spTree>
    <p:extLst>
      <p:ext uri="{BB962C8B-B14F-4D97-AF65-F5344CB8AC3E}">
        <p14:creationId xmlns:p14="http://schemas.microsoft.com/office/powerpoint/2010/main" val="4109624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Content Slide Generic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0580405D-A643-224E-BD86-D482C39E2277}" type="slidenum">
              <a:rPr lang="en-US" smtClean="0"/>
              <a:t>‹#›</a:t>
            </a:fld>
            <a:endParaRPr lang="en-US" dirty="0"/>
          </a:p>
        </p:txBody>
      </p:sp>
      <p:sp>
        <p:nvSpPr>
          <p:cNvPr id="8" name="Footer Placeholder 4"/>
          <p:cNvSpPr>
            <a:spLocks noGrp="1"/>
          </p:cNvSpPr>
          <p:nvPr>
            <p:ph type="ftr" sz="quarter" idx="11"/>
          </p:nvPr>
        </p:nvSpPr>
        <p:spPr>
          <a:xfrm>
            <a:off x="457200" y="6356189"/>
            <a:ext cx="3704492" cy="365125"/>
          </a:xfrm>
          <a:prstGeom prst="rect">
            <a:avLst/>
          </a:prstGeom>
        </p:spPr>
        <p:txBody>
          <a:bodyPr/>
          <a:lstStyle/>
          <a:p>
            <a:endParaRPr lang="en-US" dirty="0"/>
          </a:p>
        </p:txBody>
      </p:sp>
    </p:spTree>
    <p:extLst>
      <p:ext uri="{BB962C8B-B14F-4D97-AF65-F5344CB8AC3E}">
        <p14:creationId xmlns:p14="http://schemas.microsoft.com/office/powerpoint/2010/main" val="184279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Slide Generic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7" name="Slide Number Placeholder 6"/>
          <p:cNvSpPr>
            <a:spLocks noGrp="1"/>
          </p:cNvSpPr>
          <p:nvPr>
            <p:ph type="sldNum" sz="quarter" idx="12"/>
          </p:nvPr>
        </p:nvSpPr>
        <p:spPr/>
        <p:txBody>
          <a:bodyPr/>
          <a:lstStyle/>
          <a:p>
            <a:fld id="{0580405D-A643-224E-BD86-D482C39E2277}" type="slidenum">
              <a:rPr lang="en-US" smtClean="0"/>
              <a:t>‹#›</a:t>
            </a:fld>
            <a:endParaRPr lang="en-US" dirty="0"/>
          </a:p>
        </p:txBody>
      </p:sp>
      <p:sp>
        <p:nvSpPr>
          <p:cNvPr id="8" name="Footer Placeholder 4"/>
          <p:cNvSpPr>
            <a:spLocks noGrp="1"/>
          </p:cNvSpPr>
          <p:nvPr>
            <p:ph type="ftr" sz="quarter" idx="11"/>
          </p:nvPr>
        </p:nvSpPr>
        <p:spPr>
          <a:xfrm>
            <a:off x="457200" y="6356189"/>
            <a:ext cx="3704492" cy="365125"/>
          </a:xfrm>
          <a:prstGeom prst="rect">
            <a:avLst/>
          </a:prstGeom>
        </p:spPr>
        <p:txBody>
          <a:bodyPr/>
          <a:lstStyle/>
          <a:p>
            <a:endParaRPr lang="en-US" dirty="0"/>
          </a:p>
        </p:txBody>
      </p:sp>
      <p:sp>
        <p:nvSpPr>
          <p:cNvPr id="6" name="Content Placeholder 5"/>
          <p:cNvSpPr>
            <a:spLocks noGrp="1"/>
          </p:cNvSpPr>
          <p:nvPr>
            <p:ph sz="quarter" idx="13"/>
          </p:nvPr>
        </p:nvSpPr>
        <p:spPr>
          <a:xfrm>
            <a:off x="457200" y="1600200"/>
            <a:ext cx="4038600" cy="4525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9"/>
          <p:cNvSpPr>
            <a:spLocks noGrp="1"/>
          </p:cNvSpPr>
          <p:nvPr>
            <p:ph sz="quarter" idx="14"/>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84443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Section Title Solid Color">
    <p:spTree>
      <p:nvGrpSpPr>
        <p:cNvPr id="1" name=""/>
        <p:cNvGrpSpPr/>
        <p:nvPr/>
      </p:nvGrpSpPr>
      <p:grpSpPr>
        <a:xfrm>
          <a:off x="0" y="0"/>
          <a:ext cx="0" cy="0"/>
          <a:chOff x="0" y="0"/>
          <a:chExt cx="0" cy="0"/>
        </a:xfrm>
      </p:grpSpPr>
      <p:sp>
        <p:nvSpPr>
          <p:cNvPr id="7" name="Rectangle 6"/>
          <p:cNvSpPr/>
          <p:nvPr userDrawn="1"/>
        </p:nvSpPr>
        <p:spPr>
          <a:xfrm>
            <a:off x="0" y="-1"/>
            <a:ext cx="9144000" cy="4767987"/>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2" name="Title 1"/>
          <p:cNvSpPr>
            <a:spLocks noGrp="1"/>
          </p:cNvSpPr>
          <p:nvPr>
            <p:ph type="ctrTitle" hasCustomPrompt="1"/>
          </p:nvPr>
        </p:nvSpPr>
        <p:spPr>
          <a:xfrm>
            <a:off x="685800" y="3297962"/>
            <a:ext cx="7772400" cy="1470025"/>
          </a:xfrm>
        </p:spPr>
        <p:txBody>
          <a:bodyPr/>
          <a:lstStyle>
            <a:lvl1pPr>
              <a:defRPr>
                <a:solidFill>
                  <a:srgbClr val="FFFFFF"/>
                </a:solidFill>
              </a:defRPr>
            </a:lvl1pPr>
          </a:lstStyle>
          <a:p>
            <a:r>
              <a:rPr lang="en-US" dirty="0" smtClean="0"/>
              <a:t>Section title</a:t>
            </a:r>
            <a:endParaRPr lang="en-US" dirty="0"/>
          </a:p>
        </p:txBody>
      </p:sp>
      <p:sp>
        <p:nvSpPr>
          <p:cNvPr id="3" name="Subtitle 2"/>
          <p:cNvSpPr>
            <a:spLocks noGrp="1"/>
          </p:cNvSpPr>
          <p:nvPr>
            <p:ph type="subTitle" idx="1" hasCustomPrompt="1"/>
          </p:nvPr>
        </p:nvSpPr>
        <p:spPr>
          <a:xfrm>
            <a:off x="685800" y="5053737"/>
            <a:ext cx="6400800" cy="671291"/>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Section subtitle</a:t>
            </a:r>
            <a:endParaRPr lang="en-US" dirty="0"/>
          </a:p>
        </p:txBody>
      </p:sp>
      <p:sp>
        <p:nvSpPr>
          <p:cNvPr id="6" name="Slide Number Placeholder 5"/>
          <p:cNvSpPr>
            <a:spLocks noGrp="1"/>
          </p:cNvSpPr>
          <p:nvPr>
            <p:ph type="sldNum" sz="quarter" idx="12"/>
          </p:nvPr>
        </p:nvSpPr>
        <p:spPr/>
        <p:txBody>
          <a:bodyPr/>
          <a:lstStyle/>
          <a:p>
            <a:fld id="{0580405D-A643-224E-BD86-D482C39E2277}" type="slidenum">
              <a:rPr lang="en-US" smtClean="0"/>
              <a:t>‹#›</a:t>
            </a:fld>
            <a:endParaRPr lang="en-US" dirty="0"/>
          </a:p>
        </p:txBody>
      </p:sp>
      <p:sp>
        <p:nvSpPr>
          <p:cNvPr id="8" name="Footer Placeholder 4"/>
          <p:cNvSpPr>
            <a:spLocks noGrp="1"/>
          </p:cNvSpPr>
          <p:nvPr>
            <p:ph type="ftr" sz="quarter" idx="11"/>
          </p:nvPr>
        </p:nvSpPr>
        <p:spPr>
          <a:xfrm>
            <a:off x="457200" y="6356189"/>
            <a:ext cx="3704492" cy="365125"/>
          </a:xfrm>
          <a:prstGeom prst="rect">
            <a:avLst/>
          </a:prstGeom>
        </p:spPr>
        <p:txBody>
          <a:bodyPr/>
          <a:lstStyle/>
          <a:p>
            <a:endParaRPr lang="en-US" dirty="0"/>
          </a:p>
        </p:txBody>
      </p:sp>
    </p:spTree>
    <p:extLst>
      <p:ext uri="{BB962C8B-B14F-4D97-AF65-F5344CB8AC3E}">
        <p14:creationId xmlns:p14="http://schemas.microsoft.com/office/powerpoint/2010/main" val="1509735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ull Bleed Vertical Content Generic 1">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038600" cy="1143000"/>
          </a:xfrm>
        </p:spPr>
        <p:txBody>
          <a:bodyPr/>
          <a:lstStyle/>
          <a:p>
            <a:r>
              <a:rPr lang="en-US" dirty="0" smtClean="0"/>
              <a:t>Click to edit</a:t>
            </a:r>
            <a:endParaRPr lang="en-US" dirty="0"/>
          </a:p>
        </p:txBody>
      </p:sp>
      <p:sp>
        <p:nvSpPr>
          <p:cNvPr id="7" name="Slide Number Placeholder 6"/>
          <p:cNvSpPr>
            <a:spLocks noGrp="1"/>
          </p:cNvSpPr>
          <p:nvPr>
            <p:ph type="sldNum" sz="quarter" idx="12"/>
          </p:nvPr>
        </p:nvSpPr>
        <p:spPr/>
        <p:txBody>
          <a:bodyPr/>
          <a:lstStyle/>
          <a:p>
            <a:fld id="{0580405D-A643-224E-BD86-D482C39E2277}" type="slidenum">
              <a:rPr lang="en-US" smtClean="0"/>
              <a:t>‹#›</a:t>
            </a:fld>
            <a:endParaRPr lang="en-US" dirty="0"/>
          </a:p>
        </p:txBody>
      </p:sp>
      <p:sp>
        <p:nvSpPr>
          <p:cNvPr id="9" name="Picture Placeholder 8"/>
          <p:cNvSpPr>
            <a:spLocks noGrp="1"/>
          </p:cNvSpPr>
          <p:nvPr>
            <p:ph type="pic" sz="quarter" idx="13"/>
          </p:nvPr>
        </p:nvSpPr>
        <p:spPr>
          <a:xfrm>
            <a:off x="4648200" y="-1"/>
            <a:ext cx="4495800" cy="6126164"/>
          </a:xfrm>
        </p:spPr>
        <p:txBody>
          <a:bodyPr/>
          <a:lstStyle/>
          <a:p>
            <a:endParaRPr lang="en-US" dirty="0"/>
          </a:p>
        </p:txBody>
      </p:sp>
      <p:sp>
        <p:nvSpPr>
          <p:cNvPr id="8" name="Footer Placeholder 4"/>
          <p:cNvSpPr>
            <a:spLocks noGrp="1"/>
          </p:cNvSpPr>
          <p:nvPr>
            <p:ph type="ftr" sz="quarter" idx="11"/>
          </p:nvPr>
        </p:nvSpPr>
        <p:spPr>
          <a:xfrm>
            <a:off x="457200" y="6356189"/>
            <a:ext cx="3704492" cy="365125"/>
          </a:xfrm>
          <a:prstGeom prst="rect">
            <a:avLst/>
          </a:prstGeom>
        </p:spPr>
        <p:txBody>
          <a:bodyPr/>
          <a:lstStyle/>
          <a:p>
            <a:endParaRPr lang="en-US" dirty="0"/>
          </a:p>
        </p:txBody>
      </p:sp>
      <p:sp>
        <p:nvSpPr>
          <p:cNvPr id="5" name="Content Placeholder 4"/>
          <p:cNvSpPr>
            <a:spLocks noGrp="1"/>
          </p:cNvSpPr>
          <p:nvPr>
            <p:ph sz="quarter" idx="14"/>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38917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ull Bleed Vertical Content Generic 2">
    <p:spTree>
      <p:nvGrpSpPr>
        <p:cNvPr id="1" name=""/>
        <p:cNvGrpSpPr/>
        <p:nvPr/>
      </p:nvGrpSpPr>
      <p:grpSpPr>
        <a:xfrm>
          <a:off x="0" y="0"/>
          <a:ext cx="0" cy="0"/>
          <a:chOff x="0" y="0"/>
          <a:chExt cx="0" cy="0"/>
        </a:xfrm>
      </p:grpSpPr>
      <p:sp>
        <p:nvSpPr>
          <p:cNvPr id="2" name="Title 1"/>
          <p:cNvSpPr>
            <a:spLocks noGrp="1"/>
          </p:cNvSpPr>
          <p:nvPr>
            <p:ph type="title"/>
          </p:nvPr>
        </p:nvSpPr>
        <p:spPr>
          <a:xfrm>
            <a:off x="4648200" y="274638"/>
            <a:ext cx="4038600" cy="1143000"/>
          </a:xfrm>
        </p:spPr>
        <p:txBody>
          <a:bodyPr/>
          <a:lstStyle/>
          <a:p>
            <a:r>
              <a:rPr lang="en-US" dirty="0" smtClean="0"/>
              <a:t>Click to edit</a:t>
            </a:r>
            <a:endParaRPr lang="en-US" dirty="0"/>
          </a:p>
        </p:txBody>
      </p:sp>
      <p:sp>
        <p:nvSpPr>
          <p:cNvPr id="7" name="Slide Number Placeholder 6"/>
          <p:cNvSpPr>
            <a:spLocks noGrp="1"/>
          </p:cNvSpPr>
          <p:nvPr>
            <p:ph type="sldNum" sz="quarter" idx="12"/>
          </p:nvPr>
        </p:nvSpPr>
        <p:spPr/>
        <p:txBody>
          <a:bodyPr/>
          <a:lstStyle/>
          <a:p>
            <a:fld id="{0580405D-A643-224E-BD86-D482C39E2277}" type="slidenum">
              <a:rPr lang="en-US" smtClean="0"/>
              <a:t>‹#›</a:t>
            </a:fld>
            <a:endParaRPr lang="en-US" dirty="0"/>
          </a:p>
        </p:txBody>
      </p:sp>
      <p:sp>
        <p:nvSpPr>
          <p:cNvPr id="9" name="Picture Placeholder 8"/>
          <p:cNvSpPr>
            <a:spLocks noGrp="1"/>
          </p:cNvSpPr>
          <p:nvPr>
            <p:ph type="pic" sz="quarter" idx="13"/>
          </p:nvPr>
        </p:nvSpPr>
        <p:spPr>
          <a:xfrm>
            <a:off x="0" y="-1"/>
            <a:ext cx="4495800" cy="6126164"/>
          </a:xfrm>
        </p:spPr>
        <p:txBody>
          <a:bodyPr/>
          <a:lstStyle/>
          <a:p>
            <a:endParaRPr lang="en-US" dirty="0"/>
          </a:p>
        </p:txBody>
      </p:sp>
      <p:sp>
        <p:nvSpPr>
          <p:cNvPr id="8" name="Footer Placeholder 4"/>
          <p:cNvSpPr>
            <a:spLocks noGrp="1"/>
          </p:cNvSpPr>
          <p:nvPr>
            <p:ph type="ftr" sz="quarter" idx="11"/>
          </p:nvPr>
        </p:nvSpPr>
        <p:spPr>
          <a:xfrm>
            <a:off x="457200" y="6356189"/>
            <a:ext cx="3704492" cy="365125"/>
          </a:xfrm>
          <a:prstGeom prst="rect">
            <a:avLst/>
          </a:prstGeom>
        </p:spPr>
        <p:txBody>
          <a:bodyPr/>
          <a:lstStyle/>
          <a:p>
            <a:endParaRPr lang="en-US" dirty="0"/>
          </a:p>
        </p:txBody>
      </p:sp>
      <p:sp>
        <p:nvSpPr>
          <p:cNvPr id="5" name="Content Placeholder 4"/>
          <p:cNvSpPr>
            <a:spLocks noGrp="1"/>
          </p:cNvSpPr>
          <p:nvPr>
            <p:ph sz="quarter" idx="14"/>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82042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0580405D-A643-224E-BD86-D482C39E2277}" type="slidenum">
              <a:rPr lang="en-US" smtClean="0"/>
              <a:pPr/>
              <a:t>‹#›</a:t>
            </a:fld>
            <a:endParaRPr lang="en-US" dirty="0"/>
          </a:p>
        </p:txBody>
      </p:sp>
      <p:sp>
        <p:nvSpPr>
          <p:cNvPr id="4" name="Footer Placeholder 3"/>
          <p:cNvSpPr>
            <a:spLocks noGrp="1"/>
          </p:cNvSpPr>
          <p:nvPr>
            <p:ph type="ftr" sz="quarter" idx="11"/>
          </p:nvPr>
        </p:nvSpPr>
        <p:spPr/>
        <p:txBody>
          <a:bodyPr/>
          <a:lstStyle/>
          <a:p>
            <a:r>
              <a:rPr lang="en-US" dirty="0" smtClean="0"/>
              <a:t>2017 Coastal Master Plan</a:t>
            </a:r>
            <a:endParaRPr lang="en-US" dirty="0"/>
          </a:p>
        </p:txBody>
      </p:sp>
      <p:sp>
        <p:nvSpPr>
          <p:cNvPr id="5" name="Text Placeholder 3"/>
          <p:cNvSpPr>
            <a:spLocks noGrp="1"/>
          </p:cNvSpPr>
          <p:nvPr>
            <p:ph type="body" sz="quarter" idx="12"/>
          </p:nvPr>
        </p:nvSpPr>
        <p:spPr>
          <a:xfrm>
            <a:off x="457200" y="5300663"/>
            <a:ext cx="8229600" cy="825500"/>
          </a:xfrm>
        </p:spPr>
        <p:txBody>
          <a:bodyPr/>
          <a:lstStyle/>
          <a:p>
            <a:endParaRPr lang="en-US" dirty="0"/>
          </a:p>
        </p:txBody>
      </p:sp>
      <p:sp>
        <p:nvSpPr>
          <p:cNvPr id="6" name="Picture Placeholder 4"/>
          <p:cNvSpPr>
            <a:spLocks noGrp="1"/>
          </p:cNvSpPr>
          <p:nvPr>
            <p:ph type="pic" sz="quarter" idx="13"/>
          </p:nvPr>
        </p:nvSpPr>
        <p:spPr>
          <a:xfrm>
            <a:off x="0" y="1570038"/>
            <a:ext cx="9144000" cy="3532187"/>
          </a:xfrm>
        </p:spPr>
      </p:sp>
    </p:spTree>
    <p:extLst>
      <p:ext uri="{BB962C8B-B14F-4D97-AF65-F5344CB8AC3E}">
        <p14:creationId xmlns:p14="http://schemas.microsoft.com/office/powerpoint/2010/main" val="2495171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459038"/>
            <a:ext cx="8229600" cy="1143000"/>
          </a:xfrm>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0580405D-A643-224E-BD86-D482C39E2277}" type="slidenum">
              <a:rPr lang="en-US" smtClean="0"/>
              <a:t>‹#›</a:t>
            </a:fld>
            <a:endParaRPr lang="en-US" dirty="0"/>
          </a:p>
        </p:txBody>
      </p:sp>
      <p:sp>
        <p:nvSpPr>
          <p:cNvPr id="6" name="Footer Placeholder 4"/>
          <p:cNvSpPr>
            <a:spLocks noGrp="1"/>
          </p:cNvSpPr>
          <p:nvPr>
            <p:ph type="ftr" sz="quarter" idx="11"/>
          </p:nvPr>
        </p:nvSpPr>
        <p:spPr>
          <a:xfrm>
            <a:off x="457200" y="6356189"/>
            <a:ext cx="3704492" cy="365125"/>
          </a:xfrm>
          <a:prstGeom prst="rect">
            <a:avLst/>
          </a:prstGeom>
        </p:spPr>
        <p:txBody>
          <a:bodyPr/>
          <a:lstStyle/>
          <a:p>
            <a:endParaRPr lang="en-US" dirty="0"/>
          </a:p>
        </p:txBody>
      </p:sp>
    </p:spTree>
    <p:extLst>
      <p:ext uri="{BB962C8B-B14F-4D97-AF65-F5344CB8AC3E}">
        <p14:creationId xmlns:p14="http://schemas.microsoft.com/office/powerpoint/2010/main" val="3025110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Full Bleed Image + Title Generic">
    <p:spTree>
      <p:nvGrpSpPr>
        <p:cNvPr id="1" name=""/>
        <p:cNvGrpSpPr/>
        <p:nvPr/>
      </p:nvGrpSpPr>
      <p:grpSpPr>
        <a:xfrm>
          <a:off x="0" y="0"/>
          <a:ext cx="0" cy="0"/>
          <a:chOff x="0" y="0"/>
          <a:chExt cx="0" cy="0"/>
        </a:xfrm>
      </p:grpSpPr>
      <p:sp>
        <p:nvSpPr>
          <p:cNvPr id="5" name="Picture Placeholder 2"/>
          <p:cNvSpPr>
            <a:spLocks noGrp="1"/>
          </p:cNvSpPr>
          <p:nvPr>
            <p:ph type="pic" idx="10"/>
          </p:nvPr>
        </p:nvSpPr>
        <p:spPr>
          <a:xfrm>
            <a:off x="0" y="-1"/>
            <a:ext cx="9144000" cy="625882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2" name="Title 1"/>
          <p:cNvSpPr>
            <a:spLocks noGrp="1"/>
          </p:cNvSpPr>
          <p:nvPr>
            <p:ph type="title"/>
          </p:nvPr>
        </p:nvSpPr>
        <p:spPr/>
        <p:txBody>
          <a:bodyPr/>
          <a:lstStyle/>
          <a:p>
            <a:r>
              <a:rPr lang="en-US" dirty="0" smtClean="0"/>
              <a:t>Click to edit Master title style</a:t>
            </a:r>
            <a:endParaRPr lang="en-US" dirty="0"/>
          </a:p>
        </p:txBody>
      </p:sp>
      <p:sp>
        <p:nvSpPr>
          <p:cNvPr id="6" name="Slide Number Placeholder 4"/>
          <p:cNvSpPr>
            <a:spLocks noGrp="1"/>
          </p:cNvSpPr>
          <p:nvPr>
            <p:ph type="sldNum" sz="quarter" idx="12"/>
          </p:nvPr>
        </p:nvSpPr>
        <p:spPr>
          <a:xfrm>
            <a:off x="6553200" y="6356350"/>
            <a:ext cx="2133600" cy="335651"/>
          </a:xfrm>
        </p:spPr>
        <p:txBody>
          <a:bodyPr/>
          <a:lstStyle/>
          <a:p>
            <a:fld id="{0580405D-A643-224E-BD86-D482C39E2277}" type="slidenum">
              <a:rPr lang="en-US" smtClean="0"/>
              <a:t>‹#›</a:t>
            </a:fld>
            <a:endParaRPr lang="en-US" dirty="0"/>
          </a:p>
        </p:txBody>
      </p:sp>
      <p:sp>
        <p:nvSpPr>
          <p:cNvPr id="7" name="Footer Placeholder 4"/>
          <p:cNvSpPr>
            <a:spLocks noGrp="1"/>
          </p:cNvSpPr>
          <p:nvPr>
            <p:ph type="ftr" sz="quarter" idx="11"/>
          </p:nvPr>
        </p:nvSpPr>
        <p:spPr>
          <a:xfrm>
            <a:off x="457200" y="6356189"/>
            <a:ext cx="3704492" cy="365125"/>
          </a:xfrm>
          <a:prstGeom prst="rect">
            <a:avLst/>
          </a:prstGeom>
        </p:spPr>
        <p:txBody>
          <a:bodyPr/>
          <a:lstStyle/>
          <a:p>
            <a:endParaRPr lang="en-US" dirty="0"/>
          </a:p>
        </p:txBody>
      </p:sp>
    </p:spTree>
    <p:extLst>
      <p:ext uri="{BB962C8B-B14F-4D97-AF65-F5344CB8AC3E}">
        <p14:creationId xmlns:p14="http://schemas.microsoft.com/office/powerpoint/2010/main" val="873586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Full Bleed Image Generic">
    <p:spTree>
      <p:nvGrpSpPr>
        <p:cNvPr id="1" name=""/>
        <p:cNvGrpSpPr/>
        <p:nvPr/>
      </p:nvGrpSpPr>
      <p:grpSpPr>
        <a:xfrm>
          <a:off x="0" y="0"/>
          <a:ext cx="0" cy="0"/>
          <a:chOff x="0" y="0"/>
          <a:chExt cx="0" cy="0"/>
        </a:xfrm>
      </p:grpSpPr>
      <p:sp>
        <p:nvSpPr>
          <p:cNvPr id="6" name="TextBox 5"/>
          <p:cNvSpPr txBox="1"/>
          <p:nvPr userDrawn="1"/>
        </p:nvSpPr>
        <p:spPr>
          <a:xfrm>
            <a:off x="2001212" y="2724727"/>
            <a:ext cx="184666" cy="369332"/>
          </a:xfrm>
          <a:prstGeom prst="rect">
            <a:avLst/>
          </a:prstGeom>
          <a:noFill/>
        </p:spPr>
        <p:txBody>
          <a:bodyPr wrap="none" rtlCol="0">
            <a:spAutoFit/>
          </a:bodyPr>
          <a:lstStyle/>
          <a:p>
            <a:endParaRPr lang="en-US" dirty="0"/>
          </a:p>
        </p:txBody>
      </p:sp>
      <p:sp>
        <p:nvSpPr>
          <p:cNvPr id="8" name="Picture Placeholder 2"/>
          <p:cNvSpPr>
            <a:spLocks noGrp="1"/>
          </p:cNvSpPr>
          <p:nvPr>
            <p:ph type="pic" idx="10"/>
          </p:nvPr>
        </p:nvSpPr>
        <p:spPr>
          <a:xfrm>
            <a:off x="0" y="0"/>
            <a:ext cx="9144000"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3848375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57200" y="6356350"/>
            <a:ext cx="3704492" cy="365125"/>
          </a:xfrm>
          <a:prstGeom prst="rect">
            <a:avLst/>
          </a:prstGeom>
        </p:spPr>
        <p:txBody>
          <a:bodyPr/>
          <a:lstStyle/>
          <a:p>
            <a:endParaRPr lang="en-US" dirty="0"/>
          </a:p>
        </p:txBody>
      </p:sp>
      <p:sp>
        <p:nvSpPr>
          <p:cNvPr id="4" name="Slide Number Placeholder 3"/>
          <p:cNvSpPr>
            <a:spLocks noGrp="1"/>
          </p:cNvSpPr>
          <p:nvPr>
            <p:ph type="sldNum" sz="quarter" idx="12"/>
          </p:nvPr>
        </p:nvSpPr>
        <p:spPr/>
        <p:txBody>
          <a:bodyPr/>
          <a:lstStyle/>
          <a:p>
            <a:fld id="{0580405D-A643-224E-BD86-D482C39E2277}" type="slidenum">
              <a:rPr lang="en-US" smtClean="0"/>
              <a:t>‹#›</a:t>
            </a:fld>
            <a:endParaRPr lang="en-US" dirty="0"/>
          </a:p>
        </p:txBody>
      </p:sp>
    </p:spTree>
    <p:extLst>
      <p:ext uri="{BB962C8B-B14F-4D97-AF65-F5344CB8AC3E}">
        <p14:creationId xmlns:p14="http://schemas.microsoft.com/office/powerpoint/2010/main" val="2576778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dirty="0" smtClean="0"/>
              <a:t>Click to edit Master title style</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Slide Number Placeholder 4"/>
          <p:cNvSpPr>
            <a:spLocks noGrp="1"/>
          </p:cNvSpPr>
          <p:nvPr>
            <p:ph type="sldNum" sz="quarter" idx="12"/>
          </p:nvPr>
        </p:nvSpPr>
        <p:spPr>
          <a:xfrm>
            <a:off x="6553200" y="6356350"/>
            <a:ext cx="2133600" cy="335651"/>
          </a:xfrm>
        </p:spPr>
        <p:txBody>
          <a:bodyPr/>
          <a:lstStyle/>
          <a:p>
            <a:fld id="{0580405D-A643-224E-BD86-D482C39E2277}" type="slidenum">
              <a:rPr lang="en-US" smtClean="0"/>
              <a:t>‹#›</a:t>
            </a:fld>
            <a:endParaRPr lang="en-US" dirty="0"/>
          </a:p>
        </p:txBody>
      </p:sp>
      <p:sp>
        <p:nvSpPr>
          <p:cNvPr id="9" name="Footer Placeholder 4"/>
          <p:cNvSpPr>
            <a:spLocks noGrp="1"/>
          </p:cNvSpPr>
          <p:nvPr>
            <p:ph type="ftr" sz="quarter" idx="11"/>
          </p:nvPr>
        </p:nvSpPr>
        <p:spPr>
          <a:xfrm>
            <a:off x="457200" y="6356189"/>
            <a:ext cx="3704492" cy="365125"/>
          </a:xfrm>
          <a:prstGeom prst="rect">
            <a:avLst/>
          </a:prstGeom>
        </p:spPr>
        <p:txBody>
          <a:bodyPr/>
          <a:lstStyle/>
          <a:p>
            <a:endParaRPr lang="en-US" dirty="0"/>
          </a:p>
        </p:txBody>
      </p:sp>
      <p:sp>
        <p:nvSpPr>
          <p:cNvPr id="6" name="Content Placeholder 5"/>
          <p:cNvSpPr>
            <a:spLocks noGrp="1"/>
          </p:cNvSpPr>
          <p:nvPr>
            <p:ph sz="quarter" idx="13"/>
          </p:nvPr>
        </p:nvSpPr>
        <p:spPr>
          <a:xfrm>
            <a:off x="3627967" y="273050"/>
            <a:ext cx="5111750" cy="58531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23047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Slide Number Placeholder 4"/>
          <p:cNvSpPr>
            <a:spLocks noGrp="1"/>
          </p:cNvSpPr>
          <p:nvPr>
            <p:ph type="sldNum" sz="quarter" idx="12"/>
          </p:nvPr>
        </p:nvSpPr>
        <p:spPr>
          <a:xfrm>
            <a:off x="6553200" y="6356350"/>
            <a:ext cx="2133600" cy="335651"/>
          </a:xfrm>
        </p:spPr>
        <p:txBody>
          <a:bodyPr/>
          <a:lstStyle/>
          <a:p>
            <a:fld id="{0580405D-A643-224E-BD86-D482C39E2277}" type="slidenum">
              <a:rPr lang="en-US" smtClean="0"/>
              <a:t>‹#›</a:t>
            </a:fld>
            <a:endParaRPr lang="en-US" dirty="0"/>
          </a:p>
        </p:txBody>
      </p:sp>
      <p:sp>
        <p:nvSpPr>
          <p:cNvPr id="9" name="Footer Placeholder 4"/>
          <p:cNvSpPr>
            <a:spLocks noGrp="1"/>
          </p:cNvSpPr>
          <p:nvPr>
            <p:ph type="ftr" sz="quarter" idx="11"/>
          </p:nvPr>
        </p:nvSpPr>
        <p:spPr>
          <a:xfrm>
            <a:off x="457200" y="6356189"/>
            <a:ext cx="3704492" cy="365125"/>
          </a:xfrm>
          <a:prstGeom prst="rect">
            <a:avLst/>
          </a:prstGeom>
        </p:spPr>
        <p:txBody>
          <a:bodyPr/>
          <a:lstStyle/>
          <a:p>
            <a:endParaRPr lang="en-US" dirty="0"/>
          </a:p>
        </p:txBody>
      </p:sp>
    </p:spTree>
    <p:extLst>
      <p:ext uri="{BB962C8B-B14F-4D97-AF65-F5344CB8AC3E}">
        <p14:creationId xmlns:p14="http://schemas.microsoft.com/office/powerpoint/2010/main" val="52295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Thank You Slide">
    <p:spTree>
      <p:nvGrpSpPr>
        <p:cNvPr id="1" name=""/>
        <p:cNvGrpSpPr/>
        <p:nvPr/>
      </p:nvGrpSpPr>
      <p:grpSpPr>
        <a:xfrm>
          <a:off x="0" y="0"/>
          <a:ext cx="0" cy="0"/>
          <a:chOff x="0" y="0"/>
          <a:chExt cx="0" cy="0"/>
        </a:xfrm>
      </p:grpSpPr>
      <p:sp>
        <p:nvSpPr>
          <p:cNvPr id="11" name="Rectangle 10"/>
          <p:cNvSpPr/>
          <p:nvPr userDrawn="1"/>
        </p:nvSpPr>
        <p:spPr>
          <a:xfrm>
            <a:off x="0" y="0"/>
            <a:ext cx="9144000" cy="4325266"/>
          </a:xfrm>
          <a:prstGeom prst="rect">
            <a:avLst/>
          </a:prstGeom>
          <a:solidFill>
            <a:srgbClr val="3B813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10" name="Text Placeholder 9"/>
          <p:cNvSpPr>
            <a:spLocks noGrp="1"/>
          </p:cNvSpPr>
          <p:nvPr>
            <p:ph type="body" sz="quarter" idx="10" hasCustomPrompt="1"/>
          </p:nvPr>
        </p:nvSpPr>
        <p:spPr>
          <a:xfrm>
            <a:off x="1354207" y="6331074"/>
            <a:ext cx="6474717" cy="474825"/>
          </a:xfrm>
        </p:spPr>
        <p:txBody>
          <a:bodyPr>
            <a:normAutofit/>
          </a:bodyPr>
          <a:lstStyle>
            <a:lvl1pPr marL="0" indent="0" algn="ctr">
              <a:buNone/>
              <a:defRPr sz="1800" b="1">
                <a:solidFill>
                  <a:schemeClr val="bg1"/>
                </a:solidFill>
                <a:latin typeface="+mn-lt"/>
              </a:defRPr>
            </a:lvl1pPr>
          </a:lstStyle>
          <a:p>
            <a:pPr lvl="0"/>
            <a:r>
              <a:rPr lang="en-US" dirty="0" smtClean="0"/>
              <a:t>Presenter Name | Email Address</a:t>
            </a:r>
            <a:endParaRPr lang="en-US" dirty="0"/>
          </a:p>
        </p:txBody>
      </p:sp>
      <p:sp>
        <p:nvSpPr>
          <p:cNvPr id="9" name="Rectangle 8"/>
          <p:cNvSpPr/>
          <p:nvPr userDrawn="1"/>
        </p:nvSpPr>
        <p:spPr>
          <a:xfrm>
            <a:off x="0" y="-1"/>
            <a:ext cx="9144000" cy="6838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accent1"/>
                </a:solidFill>
              </a:rPr>
              <a:t>2017 COASTAL MASTER PLAN</a:t>
            </a:r>
            <a:endParaRPr lang="en-US" dirty="0">
              <a:solidFill>
                <a:schemeClr val="accent1"/>
              </a:solidFill>
            </a:endParaRPr>
          </a:p>
        </p:txBody>
      </p:sp>
      <p:pic>
        <p:nvPicPr>
          <p:cNvPr id="12" name="Picture 11" descr="CPRA_circle_logo.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924512" y="61543"/>
            <a:ext cx="570201" cy="570201"/>
          </a:xfrm>
          <a:prstGeom prst="rect">
            <a:avLst/>
          </a:prstGeom>
        </p:spPr>
      </p:pic>
      <p:pic>
        <p:nvPicPr>
          <p:cNvPr id="13" name="Picture 12" descr="Seal_of_Louisiana_2010.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22313" y="71031"/>
            <a:ext cx="541174" cy="541174"/>
          </a:xfrm>
          <a:prstGeom prst="rect">
            <a:avLst/>
          </a:prstGeom>
        </p:spPr>
      </p:pic>
      <p:pic>
        <p:nvPicPr>
          <p:cNvPr id="8" name="Picture 7"/>
          <p:cNvPicPr>
            <a:picLocks noChangeAspect="1"/>
          </p:cNvPicPr>
          <p:nvPr userDrawn="1"/>
        </p:nvPicPr>
        <p:blipFill rotWithShape="1">
          <a:blip r:embed="rId4" cstate="email">
            <a:extLst>
              <a:ext uri="{28A0092B-C50C-407E-A947-70E740481C1C}">
                <a14:useLocalDpi xmlns:a14="http://schemas.microsoft.com/office/drawing/2010/main" val="0"/>
              </a:ext>
            </a:extLst>
          </a:blip>
          <a:srcRect/>
          <a:stretch/>
        </p:blipFill>
        <p:spPr>
          <a:xfrm>
            <a:off x="1" y="1371012"/>
            <a:ext cx="9144000" cy="3634152"/>
          </a:xfrm>
          <a:prstGeom prst="rect">
            <a:avLst/>
          </a:prstGeom>
          <a:ln>
            <a:noFill/>
          </a:ln>
          <a:effectLst/>
        </p:spPr>
      </p:pic>
      <p:sp>
        <p:nvSpPr>
          <p:cNvPr id="2" name="TextBox 1"/>
          <p:cNvSpPr txBox="1"/>
          <p:nvPr userDrawn="1"/>
        </p:nvSpPr>
        <p:spPr>
          <a:xfrm>
            <a:off x="1" y="4776372"/>
            <a:ext cx="9143999" cy="646331"/>
          </a:xfrm>
          <a:prstGeom prst="rect">
            <a:avLst/>
          </a:prstGeom>
          <a:noFill/>
        </p:spPr>
        <p:txBody>
          <a:bodyPr wrap="square" rtlCol="0">
            <a:spAutoFit/>
          </a:bodyPr>
          <a:lstStyle/>
          <a:p>
            <a:pPr algn="ctr"/>
            <a:r>
              <a:rPr lang="en-US" sz="3600" b="1" dirty="0" smtClean="0"/>
              <a:t>Questions?</a:t>
            </a:r>
            <a:endParaRPr lang="en-US" sz="3600" b="1" dirty="0"/>
          </a:p>
        </p:txBody>
      </p:sp>
    </p:spTree>
    <p:extLst>
      <p:ext uri="{BB962C8B-B14F-4D97-AF65-F5344CB8AC3E}">
        <p14:creationId xmlns:p14="http://schemas.microsoft.com/office/powerpoint/2010/main" val="1549841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Title Generic">
    <p:spTree>
      <p:nvGrpSpPr>
        <p:cNvPr id="1" name=""/>
        <p:cNvGrpSpPr/>
        <p:nvPr/>
      </p:nvGrpSpPr>
      <p:grpSpPr>
        <a:xfrm>
          <a:off x="0" y="0"/>
          <a:ext cx="0" cy="0"/>
          <a:chOff x="0" y="0"/>
          <a:chExt cx="0" cy="0"/>
        </a:xfrm>
      </p:grpSpPr>
      <p:sp>
        <p:nvSpPr>
          <p:cNvPr id="12" name="Picture Placeholder 11"/>
          <p:cNvSpPr>
            <a:spLocks noGrp="1"/>
          </p:cNvSpPr>
          <p:nvPr>
            <p:ph type="pic" sz="quarter" idx="13"/>
          </p:nvPr>
        </p:nvSpPr>
        <p:spPr>
          <a:xfrm>
            <a:off x="0" y="0"/>
            <a:ext cx="9144000" cy="4767263"/>
          </a:xfrm>
        </p:spPr>
        <p:txBody>
          <a:bodyPr/>
          <a:lstStyle/>
          <a:p>
            <a:r>
              <a:rPr lang="en-US" dirty="0" smtClean="0"/>
              <a:t>Click icon to add picture</a:t>
            </a:r>
            <a:endParaRPr lang="en-US" dirty="0"/>
          </a:p>
        </p:txBody>
      </p:sp>
      <p:sp>
        <p:nvSpPr>
          <p:cNvPr id="2" name="Title 1"/>
          <p:cNvSpPr>
            <a:spLocks noGrp="1"/>
          </p:cNvSpPr>
          <p:nvPr>
            <p:ph type="ctrTitle" hasCustomPrompt="1"/>
          </p:nvPr>
        </p:nvSpPr>
        <p:spPr>
          <a:xfrm>
            <a:off x="685800" y="3297962"/>
            <a:ext cx="7772400" cy="1470025"/>
          </a:xfrm>
        </p:spPr>
        <p:txBody>
          <a:bodyPr/>
          <a:lstStyle>
            <a:lvl1pPr>
              <a:defRPr>
                <a:solidFill>
                  <a:schemeClr val="tx1"/>
                </a:solidFill>
              </a:defRPr>
            </a:lvl1pPr>
          </a:lstStyle>
          <a:p>
            <a:r>
              <a:rPr lang="en-US" dirty="0" smtClean="0"/>
              <a:t>Section title</a:t>
            </a:r>
            <a:endParaRPr lang="en-US" dirty="0"/>
          </a:p>
        </p:txBody>
      </p:sp>
      <p:sp>
        <p:nvSpPr>
          <p:cNvPr id="3" name="Subtitle 2"/>
          <p:cNvSpPr>
            <a:spLocks noGrp="1"/>
          </p:cNvSpPr>
          <p:nvPr>
            <p:ph type="subTitle" idx="1" hasCustomPrompt="1"/>
          </p:nvPr>
        </p:nvSpPr>
        <p:spPr>
          <a:xfrm>
            <a:off x="685800" y="5053737"/>
            <a:ext cx="6400800" cy="671291"/>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Section subtitle</a:t>
            </a:r>
            <a:endParaRPr lang="en-US" dirty="0"/>
          </a:p>
        </p:txBody>
      </p:sp>
      <p:sp>
        <p:nvSpPr>
          <p:cNvPr id="6" name="Slide Number Placeholder 5"/>
          <p:cNvSpPr>
            <a:spLocks noGrp="1"/>
          </p:cNvSpPr>
          <p:nvPr>
            <p:ph type="sldNum" sz="quarter" idx="12"/>
          </p:nvPr>
        </p:nvSpPr>
        <p:spPr/>
        <p:txBody>
          <a:bodyPr/>
          <a:lstStyle/>
          <a:p>
            <a:fld id="{0580405D-A643-224E-BD86-D482C39E2277}" type="slidenum">
              <a:rPr lang="en-US" smtClean="0"/>
              <a:t>‹#›</a:t>
            </a:fld>
            <a:endParaRPr lang="en-US" dirty="0"/>
          </a:p>
        </p:txBody>
      </p:sp>
      <p:sp>
        <p:nvSpPr>
          <p:cNvPr id="8" name="Footer Placeholder 4"/>
          <p:cNvSpPr>
            <a:spLocks noGrp="1"/>
          </p:cNvSpPr>
          <p:nvPr>
            <p:ph type="ftr" sz="quarter" idx="11"/>
          </p:nvPr>
        </p:nvSpPr>
        <p:spPr>
          <a:xfrm>
            <a:off x="457200" y="6356189"/>
            <a:ext cx="3704492" cy="365125"/>
          </a:xfrm>
          <a:prstGeom prst="rect">
            <a:avLst/>
          </a:prstGeom>
        </p:spPr>
        <p:txBody>
          <a:bodyPr/>
          <a:lstStyle/>
          <a:p>
            <a:endParaRPr lang="en-US" dirty="0"/>
          </a:p>
        </p:txBody>
      </p:sp>
    </p:spTree>
    <p:extLst>
      <p:ext uri="{BB962C8B-B14F-4D97-AF65-F5344CB8AC3E}">
        <p14:creationId xmlns:p14="http://schemas.microsoft.com/office/powerpoint/2010/main" val="3686593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11" name="Rectangle 10"/>
          <p:cNvSpPr/>
          <p:nvPr userDrawn="1"/>
        </p:nvSpPr>
        <p:spPr>
          <a:xfrm>
            <a:off x="0" y="-1"/>
            <a:ext cx="9144000" cy="4767987"/>
          </a:xfrm>
          <a:prstGeom prst="rect">
            <a:avLst/>
          </a:prstGeom>
          <a:solidFill>
            <a:srgbClr val="3B813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6" name="TextBox 5"/>
          <p:cNvSpPr txBox="1"/>
          <p:nvPr userDrawn="1"/>
        </p:nvSpPr>
        <p:spPr>
          <a:xfrm>
            <a:off x="0" y="2377179"/>
            <a:ext cx="9144000" cy="2252924"/>
          </a:xfrm>
          <a:prstGeom prst="rect">
            <a:avLst/>
          </a:prstGeom>
          <a:noFill/>
        </p:spPr>
        <p:txBody>
          <a:bodyPr wrap="square" rtlCol="0">
            <a:spAutoFit/>
          </a:bodyPr>
          <a:lstStyle/>
          <a:p>
            <a:pPr algn="ctr">
              <a:lnSpc>
                <a:spcPct val="140000"/>
              </a:lnSpc>
            </a:pPr>
            <a:r>
              <a:rPr lang="en-US" sz="6600" dirty="0" smtClean="0">
                <a:solidFill>
                  <a:schemeClr val="bg1"/>
                </a:solidFill>
              </a:rPr>
              <a:t>THANK YOU</a:t>
            </a:r>
          </a:p>
          <a:p>
            <a:pPr algn="ctr">
              <a:lnSpc>
                <a:spcPct val="140000"/>
              </a:lnSpc>
            </a:pPr>
            <a:r>
              <a:rPr lang="en-US" sz="3600" b="1" dirty="0" smtClean="0">
                <a:solidFill>
                  <a:schemeClr val="bg1"/>
                </a:solidFill>
              </a:rPr>
              <a:t>coastal.la.gov</a:t>
            </a:r>
            <a:endParaRPr lang="en-US" sz="3600" b="1" dirty="0">
              <a:solidFill>
                <a:schemeClr val="bg1"/>
              </a:solidFill>
            </a:endParaRPr>
          </a:p>
        </p:txBody>
      </p:sp>
      <p:sp>
        <p:nvSpPr>
          <p:cNvPr id="10" name="Text Placeholder 9"/>
          <p:cNvSpPr>
            <a:spLocks noGrp="1"/>
          </p:cNvSpPr>
          <p:nvPr>
            <p:ph type="body" sz="quarter" idx="10" hasCustomPrompt="1"/>
          </p:nvPr>
        </p:nvSpPr>
        <p:spPr>
          <a:xfrm>
            <a:off x="1354207" y="4865688"/>
            <a:ext cx="6474717" cy="474825"/>
          </a:xfrm>
        </p:spPr>
        <p:txBody>
          <a:bodyPr>
            <a:normAutofit/>
          </a:bodyPr>
          <a:lstStyle>
            <a:lvl1pPr marL="0" indent="0" algn="ctr">
              <a:buNone/>
              <a:defRPr sz="1800" b="1">
                <a:solidFill>
                  <a:srgbClr val="8B8B8B"/>
                </a:solidFill>
                <a:latin typeface="+mn-lt"/>
              </a:defRPr>
            </a:lvl1pPr>
          </a:lstStyle>
          <a:p>
            <a:pPr lvl="0"/>
            <a:r>
              <a:rPr lang="en-US" dirty="0" smtClean="0"/>
              <a:t>Presenter Name | Email Address</a:t>
            </a:r>
            <a:endParaRPr lang="en-US" dirty="0"/>
          </a:p>
        </p:txBody>
      </p:sp>
      <p:sp>
        <p:nvSpPr>
          <p:cNvPr id="9" name="Rectangle 8"/>
          <p:cNvSpPr/>
          <p:nvPr userDrawn="1"/>
        </p:nvSpPr>
        <p:spPr>
          <a:xfrm>
            <a:off x="0" y="-1"/>
            <a:ext cx="9144000" cy="6838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accent1"/>
                </a:solidFill>
              </a:rPr>
              <a:t>2017 COASTAL MASTER PLAN</a:t>
            </a:r>
            <a:endParaRPr lang="en-US" dirty="0">
              <a:solidFill>
                <a:schemeClr val="accent1"/>
              </a:solidFill>
            </a:endParaRPr>
          </a:p>
        </p:txBody>
      </p:sp>
      <p:pic>
        <p:nvPicPr>
          <p:cNvPr id="12" name="Picture 11" descr="CPRA_circle_logo.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924512" y="61543"/>
            <a:ext cx="570201" cy="570201"/>
          </a:xfrm>
          <a:prstGeom prst="rect">
            <a:avLst/>
          </a:prstGeom>
        </p:spPr>
      </p:pic>
      <p:pic>
        <p:nvPicPr>
          <p:cNvPr id="13" name="Picture 12" descr="Seal_of_Louisiana_2010.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22313" y="71031"/>
            <a:ext cx="541174" cy="541174"/>
          </a:xfrm>
          <a:prstGeom prst="rect">
            <a:avLst/>
          </a:prstGeom>
        </p:spPr>
      </p:pic>
    </p:spTree>
    <p:extLst>
      <p:ext uri="{BB962C8B-B14F-4D97-AF65-F5344CB8AC3E}">
        <p14:creationId xmlns:p14="http://schemas.microsoft.com/office/powerpoint/2010/main" val="2301525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Slide Generic">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7772400" cy="1362075"/>
          </a:xfrm>
        </p:spPr>
        <p:txBody>
          <a:bodyPr anchor="t"/>
          <a:lstStyle>
            <a:lvl1pPr algn="l">
              <a:defRPr sz="4000" b="1" cap="all"/>
            </a:lvl1pPr>
          </a:lstStyle>
          <a:p>
            <a:r>
              <a:rPr lang="en-US" dirty="0" smtClean="0"/>
              <a:t>Slideshow Title</a:t>
            </a:r>
            <a:endParaRPr lang="en-US" dirty="0"/>
          </a:p>
        </p:txBody>
      </p:sp>
      <p:sp>
        <p:nvSpPr>
          <p:cNvPr id="3" name="Text Placeholder 2"/>
          <p:cNvSpPr>
            <a:spLocks noGrp="1"/>
          </p:cNvSpPr>
          <p:nvPr>
            <p:ph type="body" idx="1" hasCustomPrompt="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Presentation Subtitle</a:t>
            </a:r>
          </a:p>
        </p:txBody>
      </p:sp>
      <p:sp>
        <p:nvSpPr>
          <p:cNvPr id="10" name="Picture Placeholder 2"/>
          <p:cNvSpPr>
            <a:spLocks noGrp="1"/>
          </p:cNvSpPr>
          <p:nvPr>
            <p:ph type="pic" idx="10"/>
          </p:nvPr>
        </p:nvSpPr>
        <p:spPr>
          <a:xfrm>
            <a:off x="0" y="683845"/>
            <a:ext cx="9144000" cy="284796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4" name="Text Placeholder 13"/>
          <p:cNvSpPr>
            <a:spLocks noGrp="1"/>
          </p:cNvSpPr>
          <p:nvPr>
            <p:ph type="body" sz="quarter" idx="11" hasCustomPrompt="1"/>
          </p:nvPr>
        </p:nvSpPr>
        <p:spPr>
          <a:xfrm>
            <a:off x="1354207" y="6330117"/>
            <a:ext cx="6474717" cy="410655"/>
          </a:xfrm>
        </p:spPr>
        <p:txBody>
          <a:bodyPr>
            <a:normAutofit/>
          </a:bodyPr>
          <a:lstStyle>
            <a:lvl1pPr marL="0" indent="0" algn="ctr">
              <a:buNone/>
              <a:defRPr sz="1800" b="1">
                <a:solidFill>
                  <a:srgbClr val="FFFFFF"/>
                </a:solidFill>
                <a:latin typeface="+mn-lt"/>
              </a:defRPr>
            </a:lvl1pPr>
          </a:lstStyle>
          <a:p>
            <a:pPr lvl="0"/>
            <a:r>
              <a:rPr lang="en-US" dirty="0" smtClean="0"/>
              <a:t>Presenter Name | Presentation Date</a:t>
            </a:r>
            <a:endParaRPr lang="en-US" dirty="0"/>
          </a:p>
        </p:txBody>
      </p:sp>
      <p:sp>
        <p:nvSpPr>
          <p:cNvPr id="9" name="Rectangle 8"/>
          <p:cNvSpPr/>
          <p:nvPr userDrawn="1"/>
        </p:nvSpPr>
        <p:spPr>
          <a:xfrm>
            <a:off x="0" y="-1"/>
            <a:ext cx="9144000" cy="6838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accent1"/>
                </a:solidFill>
              </a:rPr>
              <a:t>2017 COASTAL MASTER PLAN</a:t>
            </a:r>
            <a:endParaRPr lang="en-US" dirty="0">
              <a:solidFill>
                <a:schemeClr val="accent1"/>
              </a:solidFill>
            </a:endParaRPr>
          </a:p>
        </p:txBody>
      </p:sp>
      <p:pic>
        <p:nvPicPr>
          <p:cNvPr id="13" name="Picture 12" descr="CPRA_circle_logo.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924512" y="61543"/>
            <a:ext cx="570201" cy="570201"/>
          </a:xfrm>
          <a:prstGeom prst="rect">
            <a:avLst/>
          </a:prstGeom>
        </p:spPr>
      </p:pic>
      <p:pic>
        <p:nvPicPr>
          <p:cNvPr id="15" name="Picture 14" descr="Seal_of_Louisiana_2010.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22313" y="71031"/>
            <a:ext cx="541174" cy="541174"/>
          </a:xfrm>
          <a:prstGeom prst="rect">
            <a:avLst/>
          </a:prstGeom>
        </p:spPr>
      </p:pic>
    </p:spTree>
    <p:extLst>
      <p:ext uri="{BB962C8B-B14F-4D97-AF65-F5344CB8AC3E}">
        <p14:creationId xmlns:p14="http://schemas.microsoft.com/office/powerpoint/2010/main" val="3729705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Section Title Solid Color">
    <p:spTree>
      <p:nvGrpSpPr>
        <p:cNvPr id="1" name=""/>
        <p:cNvGrpSpPr/>
        <p:nvPr/>
      </p:nvGrpSpPr>
      <p:grpSpPr>
        <a:xfrm>
          <a:off x="0" y="0"/>
          <a:ext cx="0" cy="0"/>
          <a:chOff x="0" y="0"/>
          <a:chExt cx="0" cy="0"/>
        </a:xfrm>
      </p:grpSpPr>
      <p:sp>
        <p:nvSpPr>
          <p:cNvPr id="7" name="Rectangle 6"/>
          <p:cNvSpPr/>
          <p:nvPr userDrawn="1"/>
        </p:nvSpPr>
        <p:spPr>
          <a:xfrm>
            <a:off x="0" y="-1"/>
            <a:ext cx="9144000" cy="4767987"/>
          </a:xfrm>
          <a:prstGeom prst="rect">
            <a:avLst/>
          </a:prstGeom>
          <a:solidFill>
            <a:srgbClr val="E07F1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2" name="Title 1"/>
          <p:cNvSpPr>
            <a:spLocks noGrp="1"/>
          </p:cNvSpPr>
          <p:nvPr>
            <p:ph type="ctrTitle" hasCustomPrompt="1"/>
          </p:nvPr>
        </p:nvSpPr>
        <p:spPr>
          <a:xfrm>
            <a:off x="685800" y="3297962"/>
            <a:ext cx="7772400" cy="1470025"/>
          </a:xfrm>
        </p:spPr>
        <p:txBody>
          <a:bodyPr/>
          <a:lstStyle>
            <a:lvl1pPr>
              <a:defRPr>
                <a:solidFill>
                  <a:srgbClr val="FFFFFF"/>
                </a:solidFill>
              </a:defRPr>
            </a:lvl1pPr>
          </a:lstStyle>
          <a:p>
            <a:r>
              <a:rPr lang="en-US" dirty="0" smtClean="0"/>
              <a:t>Section title</a:t>
            </a:r>
            <a:endParaRPr lang="en-US" dirty="0"/>
          </a:p>
        </p:txBody>
      </p:sp>
      <p:sp>
        <p:nvSpPr>
          <p:cNvPr id="3" name="Subtitle 2"/>
          <p:cNvSpPr>
            <a:spLocks noGrp="1"/>
          </p:cNvSpPr>
          <p:nvPr>
            <p:ph type="subTitle" idx="1" hasCustomPrompt="1"/>
          </p:nvPr>
        </p:nvSpPr>
        <p:spPr>
          <a:xfrm>
            <a:off x="685800" y="5053737"/>
            <a:ext cx="6400800" cy="671291"/>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Section subtitle</a:t>
            </a:r>
            <a:endParaRPr lang="en-US" dirty="0"/>
          </a:p>
        </p:txBody>
      </p:sp>
      <p:sp>
        <p:nvSpPr>
          <p:cNvPr id="6" name="Slide Number Placeholder 5"/>
          <p:cNvSpPr>
            <a:spLocks noGrp="1"/>
          </p:cNvSpPr>
          <p:nvPr>
            <p:ph type="sldNum" sz="quarter" idx="12"/>
          </p:nvPr>
        </p:nvSpPr>
        <p:spPr/>
        <p:txBody>
          <a:bodyPr/>
          <a:lstStyle/>
          <a:p>
            <a:fld id="{0580405D-A643-224E-BD86-D482C39E2277}" type="slidenum">
              <a:rPr lang="en-US" smtClean="0"/>
              <a:t>‹#›</a:t>
            </a:fld>
            <a:endParaRPr lang="en-US" dirty="0"/>
          </a:p>
        </p:txBody>
      </p:sp>
      <p:sp>
        <p:nvSpPr>
          <p:cNvPr id="8" name="Footer Placeholder 4"/>
          <p:cNvSpPr>
            <a:spLocks noGrp="1"/>
          </p:cNvSpPr>
          <p:nvPr>
            <p:ph type="ftr" sz="quarter" idx="11"/>
          </p:nvPr>
        </p:nvSpPr>
        <p:spPr>
          <a:xfrm>
            <a:off x="457200" y="6356189"/>
            <a:ext cx="3704492" cy="365125"/>
          </a:xfrm>
          <a:prstGeom prst="rect">
            <a:avLst/>
          </a:prstGeom>
        </p:spPr>
        <p:txBody>
          <a:bodyPr/>
          <a:lstStyle/>
          <a:p>
            <a:endParaRPr lang="en-US" dirty="0"/>
          </a:p>
        </p:txBody>
      </p:sp>
    </p:spTree>
    <p:extLst>
      <p:ext uri="{BB962C8B-B14F-4D97-AF65-F5344CB8AC3E}">
        <p14:creationId xmlns:p14="http://schemas.microsoft.com/office/powerpoint/2010/main" val="3632463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on Title Generic">
    <p:spTree>
      <p:nvGrpSpPr>
        <p:cNvPr id="1" name=""/>
        <p:cNvGrpSpPr/>
        <p:nvPr/>
      </p:nvGrpSpPr>
      <p:grpSpPr>
        <a:xfrm>
          <a:off x="0" y="0"/>
          <a:ext cx="0" cy="0"/>
          <a:chOff x="0" y="0"/>
          <a:chExt cx="0" cy="0"/>
        </a:xfrm>
      </p:grpSpPr>
      <p:sp>
        <p:nvSpPr>
          <p:cNvPr id="12" name="Picture Placeholder 11"/>
          <p:cNvSpPr>
            <a:spLocks noGrp="1"/>
          </p:cNvSpPr>
          <p:nvPr>
            <p:ph type="pic" sz="quarter" idx="13"/>
          </p:nvPr>
        </p:nvSpPr>
        <p:spPr>
          <a:xfrm>
            <a:off x="0" y="0"/>
            <a:ext cx="9144000" cy="4767263"/>
          </a:xfrm>
        </p:spPr>
        <p:txBody>
          <a:bodyPr/>
          <a:lstStyle/>
          <a:p>
            <a:endParaRPr lang="en-US" dirty="0"/>
          </a:p>
        </p:txBody>
      </p:sp>
      <p:sp>
        <p:nvSpPr>
          <p:cNvPr id="2" name="Title 1"/>
          <p:cNvSpPr>
            <a:spLocks noGrp="1"/>
          </p:cNvSpPr>
          <p:nvPr>
            <p:ph type="ctrTitle" hasCustomPrompt="1"/>
          </p:nvPr>
        </p:nvSpPr>
        <p:spPr>
          <a:xfrm>
            <a:off x="685800" y="3297962"/>
            <a:ext cx="7772400" cy="1470025"/>
          </a:xfrm>
        </p:spPr>
        <p:txBody>
          <a:bodyPr/>
          <a:lstStyle>
            <a:lvl1pPr>
              <a:defRPr>
                <a:solidFill>
                  <a:schemeClr val="tx1"/>
                </a:solidFill>
              </a:defRPr>
            </a:lvl1pPr>
          </a:lstStyle>
          <a:p>
            <a:r>
              <a:rPr lang="en-US" dirty="0" smtClean="0"/>
              <a:t>Section title</a:t>
            </a:r>
            <a:endParaRPr lang="en-US" dirty="0"/>
          </a:p>
        </p:txBody>
      </p:sp>
      <p:sp>
        <p:nvSpPr>
          <p:cNvPr id="3" name="Subtitle 2"/>
          <p:cNvSpPr>
            <a:spLocks noGrp="1"/>
          </p:cNvSpPr>
          <p:nvPr>
            <p:ph type="subTitle" idx="1" hasCustomPrompt="1"/>
          </p:nvPr>
        </p:nvSpPr>
        <p:spPr>
          <a:xfrm>
            <a:off x="685800" y="5053737"/>
            <a:ext cx="6400800" cy="671291"/>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Section subtitle</a:t>
            </a:r>
            <a:endParaRPr lang="en-US" dirty="0"/>
          </a:p>
        </p:txBody>
      </p:sp>
      <p:sp>
        <p:nvSpPr>
          <p:cNvPr id="6" name="Slide Number Placeholder 5"/>
          <p:cNvSpPr>
            <a:spLocks noGrp="1"/>
          </p:cNvSpPr>
          <p:nvPr>
            <p:ph type="sldNum" sz="quarter" idx="12"/>
          </p:nvPr>
        </p:nvSpPr>
        <p:spPr/>
        <p:txBody>
          <a:bodyPr/>
          <a:lstStyle/>
          <a:p>
            <a:fld id="{0580405D-A643-224E-BD86-D482C39E2277}" type="slidenum">
              <a:rPr lang="en-US" smtClean="0"/>
              <a:t>‹#›</a:t>
            </a:fld>
            <a:endParaRPr lang="en-US" dirty="0"/>
          </a:p>
        </p:txBody>
      </p:sp>
      <p:sp>
        <p:nvSpPr>
          <p:cNvPr id="8" name="Footer Placeholder 4"/>
          <p:cNvSpPr>
            <a:spLocks noGrp="1"/>
          </p:cNvSpPr>
          <p:nvPr>
            <p:ph type="ftr" sz="quarter" idx="11"/>
          </p:nvPr>
        </p:nvSpPr>
        <p:spPr>
          <a:xfrm>
            <a:off x="457200" y="6356189"/>
            <a:ext cx="3704492" cy="365125"/>
          </a:xfrm>
          <a:prstGeom prst="rect">
            <a:avLst/>
          </a:prstGeom>
        </p:spPr>
        <p:txBody>
          <a:bodyPr/>
          <a:lstStyle/>
          <a:p>
            <a:endParaRPr lang="en-US" dirty="0"/>
          </a:p>
        </p:txBody>
      </p:sp>
    </p:spTree>
    <p:extLst>
      <p:ext uri="{BB962C8B-B14F-4D97-AF65-F5344CB8AC3E}">
        <p14:creationId xmlns:p14="http://schemas.microsoft.com/office/powerpoint/2010/main" val="4109624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Content Slide Generic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0580405D-A643-224E-BD86-D482C39E2277}" type="slidenum">
              <a:rPr lang="en-US" smtClean="0"/>
              <a:t>‹#›</a:t>
            </a:fld>
            <a:endParaRPr lang="en-US" dirty="0"/>
          </a:p>
        </p:txBody>
      </p:sp>
      <p:sp>
        <p:nvSpPr>
          <p:cNvPr id="8" name="Footer Placeholder 4"/>
          <p:cNvSpPr>
            <a:spLocks noGrp="1"/>
          </p:cNvSpPr>
          <p:nvPr>
            <p:ph type="ftr" sz="quarter" idx="11"/>
          </p:nvPr>
        </p:nvSpPr>
        <p:spPr>
          <a:xfrm>
            <a:off x="457200" y="6356189"/>
            <a:ext cx="3704492" cy="365125"/>
          </a:xfrm>
          <a:prstGeom prst="rect">
            <a:avLst/>
          </a:prstGeom>
        </p:spPr>
        <p:txBody>
          <a:bodyPr/>
          <a:lstStyle/>
          <a:p>
            <a:endParaRPr lang="en-US" dirty="0"/>
          </a:p>
        </p:txBody>
      </p:sp>
    </p:spTree>
    <p:extLst>
      <p:ext uri="{BB962C8B-B14F-4D97-AF65-F5344CB8AC3E}">
        <p14:creationId xmlns:p14="http://schemas.microsoft.com/office/powerpoint/2010/main" val="184279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ent Slide Generic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7" name="Slide Number Placeholder 6"/>
          <p:cNvSpPr>
            <a:spLocks noGrp="1"/>
          </p:cNvSpPr>
          <p:nvPr>
            <p:ph type="sldNum" sz="quarter" idx="12"/>
          </p:nvPr>
        </p:nvSpPr>
        <p:spPr/>
        <p:txBody>
          <a:bodyPr/>
          <a:lstStyle/>
          <a:p>
            <a:fld id="{0580405D-A643-224E-BD86-D482C39E2277}" type="slidenum">
              <a:rPr lang="en-US" smtClean="0"/>
              <a:t>‹#›</a:t>
            </a:fld>
            <a:endParaRPr lang="en-US" dirty="0"/>
          </a:p>
        </p:txBody>
      </p:sp>
      <p:sp>
        <p:nvSpPr>
          <p:cNvPr id="8" name="Footer Placeholder 4"/>
          <p:cNvSpPr>
            <a:spLocks noGrp="1"/>
          </p:cNvSpPr>
          <p:nvPr>
            <p:ph type="ftr" sz="quarter" idx="11"/>
          </p:nvPr>
        </p:nvSpPr>
        <p:spPr>
          <a:xfrm>
            <a:off x="457200" y="6356189"/>
            <a:ext cx="3704492" cy="365125"/>
          </a:xfrm>
          <a:prstGeom prst="rect">
            <a:avLst/>
          </a:prstGeom>
        </p:spPr>
        <p:txBody>
          <a:bodyPr/>
          <a:lstStyle/>
          <a:p>
            <a:endParaRPr lang="en-US" dirty="0"/>
          </a:p>
        </p:txBody>
      </p:sp>
      <p:sp>
        <p:nvSpPr>
          <p:cNvPr id="6" name="Content Placeholder 5"/>
          <p:cNvSpPr>
            <a:spLocks noGrp="1"/>
          </p:cNvSpPr>
          <p:nvPr>
            <p:ph sz="quarter" idx="13"/>
          </p:nvPr>
        </p:nvSpPr>
        <p:spPr>
          <a:xfrm>
            <a:off x="457200" y="1600200"/>
            <a:ext cx="4038600" cy="4525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9"/>
          <p:cNvSpPr>
            <a:spLocks noGrp="1"/>
          </p:cNvSpPr>
          <p:nvPr>
            <p:ph sz="quarter" idx="14"/>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84443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Full Bleed Vertical Content Generic 1">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038600" cy="1143000"/>
          </a:xfrm>
        </p:spPr>
        <p:txBody>
          <a:bodyPr/>
          <a:lstStyle/>
          <a:p>
            <a:r>
              <a:rPr lang="en-US" dirty="0" smtClean="0"/>
              <a:t>Click to edit</a:t>
            </a:r>
            <a:endParaRPr lang="en-US" dirty="0"/>
          </a:p>
        </p:txBody>
      </p:sp>
      <p:sp>
        <p:nvSpPr>
          <p:cNvPr id="7" name="Slide Number Placeholder 6"/>
          <p:cNvSpPr>
            <a:spLocks noGrp="1"/>
          </p:cNvSpPr>
          <p:nvPr>
            <p:ph type="sldNum" sz="quarter" idx="12"/>
          </p:nvPr>
        </p:nvSpPr>
        <p:spPr/>
        <p:txBody>
          <a:bodyPr/>
          <a:lstStyle/>
          <a:p>
            <a:fld id="{0580405D-A643-224E-BD86-D482C39E2277}" type="slidenum">
              <a:rPr lang="en-US" smtClean="0"/>
              <a:t>‹#›</a:t>
            </a:fld>
            <a:endParaRPr lang="en-US" dirty="0"/>
          </a:p>
        </p:txBody>
      </p:sp>
      <p:sp>
        <p:nvSpPr>
          <p:cNvPr id="9" name="Picture Placeholder 8"/>
          <p:cNvSpPr>
            <a:spLocks noGrp="1"/>
          </p:cNvSpPr>
          <p:nvPr>
            <p:ph type="pic" sz="quarter" idx="13"/>
          </p:nvPr>
        </p:nvSpPr>
        <p:spPr>
          <a:xfrm>
            <a:off x="4648200" y="-1"/>
            <a:ext cx="4495800" cy="6126164"/>
          </a:xfrm>
        </p:spPr>
        <p:txBody>
          <a:bodyPr/>
          <a:lstStyle/>
          <a:p>
            <a:endParaRPr lang="en-US" dirty="0"/>
          </a:p>
        </p:txBody>
      </p:sp>
      <p:sp>
        <p:nvSpPr>
          <p:cNvPr id="8" name="Footer Placeholder 4"/>
          <p:cNvSpPr>
            <a:spLocks noGrp="1"/>
          </p:cNvSpPr>
          <p:nvPr>
            <p:ph type="ftr" sz="quarter" idx="11"/>
          </p:nvPr>
        </p:nvSpPr>
        <p:spPr>
          <a:xfrm>
            <a:off x="457200" y="6356189"/>
            <a:ext cx="3704492" cy="365125"/>
          </a:xfrm>
          <a:prstGeom prst="rect">
            <a:avLst/>
          </a:prstGeom>
        </p:spPr>
        <p:txBody>
          <a:bodyPr/>
          <a:lstStyle/>
          <a:p>
            <a:endParaRPr lang="en-US" dirty="0"/>
          </a:p>
        </p:txBody>
      </p:sp>
      <p:sp>
        <p:nvSpPr>
          <p:cNvPr id="5" name="Content Placeholder 4"/>
          <p:cNvSpPr>
            <a:spLocks noGrp="1"/>
          </p:cNvSpPr>
          <p:nvPr>
            <p:ph sz="quarter" idx="14"/>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38917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Full Bleed Vertical Content Generic 2">
    <p:spTree>
      <p:nvGrpSpPr>
        <p:cNvPr id="1" name=""/>
        <p:cNvGrpSpPr/>
        <p:nvPr/>
      </p:nvGrpSpPr>
      <p:grpSpPr>
        <a:xfrm>
          <a:off x="0" y="0"/>
          <a:ext cx="0" cy="0"/>
          <a:chOff x="0" y="0"/>
          <a:chExt cx="0" cy="0"/>
        </a:xfrm>
      </p:grpSpPr>
      <p:sp>
        <p:nvSpPr>
          <p:cNvPr id="2" name="Title 1"/>
          <p:cNvSpPr>
            <a:spLocks noGrp="1"/>
          </p:cNvSpPr>
          <p:nvPr>
            <p:ph type="title"/>
          </p:nvPr>
        </p:nvSpPr>
        <p:spPr>
          <a:xfrm>
            <a:off x="4648200" y="274638"/>
            <a:ext cx="4038600" cy="1143000"/>
          </a:xfrm>
        </p:spPr>
        <p:txBody>
          <a:bodyPr/>
          <a:lstStyle/>
          <a:p>
            <a:r>
              <a:rPr lang="en-US" dirty="0" smtClean="0"/>
              <a:t>Click to edit</a:t>
            </a:r>
            <a:endParaRPr lang="en-US" dirty="0"/>
          </a:p>
        </p:txBody>
      </p:sp>
      <p:sp>
        <p:nvSpPr>
          <p:cNvPr id="7" name="Slide Number Placeholder 6"/>
          <p:cNvSpPr>
            <a:spLocks noGrp="1"/>
          </p:cNvSpPr>
          <p:nvPr>
            <p:ph type="sldNum" sz="quarter" idx="12"/>
          </p:nvPr>
        </p:nvSpPr>
        <p:spPr/>
        <p:txBody>
          <a:bodyPr/>
          <a:lstStyle/>
          <a:p>
            <a:fld id="{0580405D-A643-224E-BD86-D482C39E2277}" type="slidenum">
              <a:rPr lang="en-US" smtClean="0"/>
              <a:t>‹#›</a:t>
            </a:fld>
            <a:endParaRPr lang="en-US" dirty="0"/>
          </a:p>
        </p:txBody>
      </p:sp>
      <p:sp>
        <p:nvSpPr>
          <p:cNvPr id="9" name="Picture Placeholder 8"/>
          <p:cNvSpPr>
            <a:spLocks noGrp="1"/>
          </p:cNvSpPr>
          <p:nvPr>
            <p:ph type="pic" sz="quarter" idx="13"/>
          </p:nvPr>
        </p:nvSpPr>
        <p:spPr>
          <a:xfrm>
            <a:off x="0" y="-1"/>
            <a:ext cx="4495800" cy="6126164"/>
          </a:xfrm>
        </p:spPr>
        <p:txBody>
          <a:bodyPr/>
          <a:lstStyle/>
          <a:p>
            <a:endParaRPr lang="en-US" dirty="0"/>
          </a:p>
        </p:txBody>
      </p:sp>
      <p:sp>
        <p:nvSpPr>
          <p:cNvPr id="8" name="Footer Placeholder 4"/>
          <p:cNvSpPr>
            <a:spLocks noGrp="1"/>
          </p:cNvSpPr>
          <p:nvPr>
            <p:ph type="ftr" sz="quarter" idx="11"/>
          </p:nvPr>
        </p:nvSpPr>
        <p:spPr>
          <a:xfrm>
            <a:off x="457200" y="6356189"/>
            <a:ext cx="3704492" cy="365125"/>
          </a:xfrm>
          <a:prstGeom prst="rect">
            <a:avLst/>
          </a:prstGeom>
        </p:spPr>
        <p:txBody>
          <a:bodyPr/>
          <a:lstStyle/>
          <a:p>
            <a:endParaRPr lang="en-US" dirty="0"/>
          </a:p>
        </p:txBody>
      </p:sp>
      <p:sp>
        <p:nvSpPr>
          <p:cNvPr id="5" name="Content Placeholder 4"/>
          <p:cNvSpPr>
            <a:spLocks noGrp="1"/>
          </p:cNvSpPr>
          <p:nvPr>
            <p:ph sz="quarter" idx="14"/>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82042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0580405D-A643-224E-BD86-D482C39E2277}" type="slidenum">
              <a:rPr lang="en-US" smtClean="0"/>
              <a:pPr/>
              <a:t>‹#›</a:t>
            </a:fld>
            <a:endParaRPr lang="en-US" dirty="0"/>
          </a:p>
        </p:txBody>
      </p:sp>
      <p:sp>
        <p:nvSpPr>
          <p:cNvPr id="4" name="Footer Placeholder 3"/>
          <p:cNvSpPr>
            <a:spLocks noGrp="1"/>
          </p:cNvSpPr>
          <p:nvPr>
            <p:ph type="ftr" sz="quarter" idx="11"/>
          </p:nvPr>
        </p:nvSpPr>
        <p:spPr/>
        <p:txBody>
          <a:bodyPr/>
          <a:lstStyle/>
          <a:p>
            <a:r>
              <a:rPr lang="en-US" dirty="0" smtClean="0"/>
              <a:t>2017 Coastal Master Plan</a:t>
            </a:r>
            <a:endParaRPr lang="en-US" dirty="0"/>
          </a:p>
        </p:txBody>
      </p:sp>
      <p:sp>
        <p:nvSpPr>
          <p:cNvPr id="5" name="Text Placeholder 3"/>
          <p:cNvSpPr>
            <a:spLocks noGrp="1"/>
          </p:cNvSpPr>
          <p:nvPr>
            <p:ph type="body" sz="quarter" idx="12"/>
          </p:nvPr>
        </p:nvSpPr>
        <p:spPr>
          <a:xfrm>
            <a:off x="457200" y="5300663"/>
            <a:ext cx="8229600" cy="825500"/>
          </a:xfrm>
        </p:spPr>
        <p:txBody>
          <a:bodyPr/>
          <a:lstStyle/>
          <a:p>
            <a:endParaRPr lang="en-US" dirty="0"/>
          </a:p>
        </p:txBody>
      </p:sp>
      <p:sp>
        <p:nvSpPr>
          <p:cNvPr id="6" name="Picture Placeholder 4"/>
          <p:cNvSpPr>
            <a:spLocks noGrp="1"/>
          </p:cNvSpPr>
          <p:nvPr>
            <p:ph type="pic" sz="quarter" idx="13"/>
          </p:nvPr>
        </p:nvSpPr>
        <p:spPr>
          <a:xfrm>
            <a:off x="0" y="1570038"/>
            <a:ext cx="9144000" cy="3532187"/>
          </a:xfrm>
        </p:spPr>
      </p:sp>
    </p:spTree>
    <p:extLst>
      <p:ext uri="{BB962C8B-B14F-4D97-AF65-F5344CB8AC3E}">
        <p14:creationId xmlns:p14="http://schemas.microsoft.com/office/powerpoint/2010/main" val="2495171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459038"/>
            <a:ext cx="8229600" cy="1143000"/>
          </a:xfrm>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0580405D-A643-224E-BD86-D482C39E2277}" type="slidenum">
              <a:rPr lang="en-US" smtClean="0"/>
              <a:t>‹#›</a:t>
            </a:fld>
            <a:endParaRPr lang="en-US" dirty="0"/>
          </a:p>
        </p:txBody>
      </p:sp>
      <p:sp>
        <p:nvSpPr>
          <p:cNvPr id="6" name="Footer Placeholder 4"/>
          <p:cNvSpPr>
            <a:spLocks noGrp="1"/>
          </p:cNvSpPr>
          <p:nvPr>
            <p:ph type="ftr" sz="quarter" idx="11"/>
          </p:nvPr>
        </p:nvSpPr>
        <p:spPr>
          <a:xfrm>
            <a:off x="457200" y="6356189"/>
            <a:ext cx="3704492" cy="365125"/>
          </a:xfrm>
          <a:prstGeom prst="rect">
            <a:avLst/>
          </a:prstGeom>
        </p:spPr>
        <p:txBody>
          <a:bodyPr/>
          <a:lstStyle/>
          <a:p>
            <a:endParaRPr lang="en-US" dirty="0"/>
          </a:p>
        </p:txBody>
      </p:sp>
    </p:spTree>
    <p:extLst>
      <p:ext uri="{BB962C8B-B14F-4D97-AF65-F5344CB8AC3E}">
        <p14:creationId xmlns:p14="http://schemas.microsoft.com/office/powerpoint/2010/main" val="3025110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Title Option 1">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0" y="-1"/>
            <a:ext cx="9144000" cy="4767987"/>
          </a:xfrm>
          <a:prstGeom prst="rect">
            <a:avLst/>
          </a:prstGeom>
        </p:spPr>
      </p:pic>
      <p:sp>
        <p:nvSpPr>
          <p:cNvPr id="2" name="Title 1"/>
          <p:cNvSpPr>
            <a:spLocks noGrp="1"/>
          </p:cNvSpPr>
          <p:nvPr>
            <p:ph type="ctrTitle" hasCustomPrompt="1"/>
          </p:nvPr>
        </p:nvSpPr>
        <p:spPr>
          <a:xfrm>
            <a:off x="685800" y="3297962"/>
            <a:ext cx="7772400" cy="1470025"/>
          </a:xfrm>
        </p:spPr>
        <p:txBody>
          <a:bodyPr/>
          <a:lstStyle>
            <a:lvl1pPr>
              <a:defRPr>
                <a:solidFill>
                  <a:schemeClr val="tx1"/>
                </a:solidFill>
              </a:defRPr>
            </a:lvl1pPr>
          </a:lstStyle>
          <a:p>
            <a:r>
              <a:rPr lang="en-US" dirty="0" smtClean="0"/>
              <a:t>Section title</a:t>
            </a:r>
            <a:endParaRPr lang="en-US" dirty="0"/>
          </a:p>
        </p:txBody>
      </p:sp>
      <p:sp>
        <p:nvSpPr>
          <p:cNvPr id="6" name="Slide Number Placeholder 5"/>
          <p:cNvSpPr>
            <a:spLocks noGrp="1"/>
          </p:cNvSpPr>
          <p:nvPr>
            <p:ph type="sldNum" sz="quarter" idx="12"/>
          </p:nvPr>
        </p:nvSpPr>
        <p:spPr/>
        <p:txBody>
          <a:bodyPr/>
          <a:lstStyle/>
          <a:p>
            <a:fld id="{0580405D-A643-224E-BD86-D482C39E2277}" type="slidenum">
              <a:rPr lang="en-US" smtClean="0"/>
              <a:t>‹#›</a:t>
            </a:fld>
            <a:endParaRPr lang="en-US" dirty="0"/>
          </a:p>
        </p:txBody>
      </p:sp>
      <p:sp>
        <p:nvSpPr>
          <p:cNvPr id="9" name="Subtitle 2"/>
          <p:cNvSpPr>
            <a:spLocks noGrp="1"/>
          </p:cNvSpPr>
          <p:nvPr>
            <p:ph type="subTitle" idx="1" hasCustomPrompt="1"/>
          </p:nvPr>
        </p:nvSpPr>
        <p:spPr>
          <a:xfrm>
            <a:off x="685800" y="5053737"/>
            <a:ext cx="6400800" cy="671291"/>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Section subtitle</a:t>
            </a:r>
            <a:endParaRPr lang="en-US" dirty="0"/>
          </a:p>
        </p:txBody>
      </p:sp>
      <p:sp>
        <p:nvSpPr>
          <p:cNvPr id="11" name="Footer Placeholder 4"/>
          <p:cNvSpPr>
            <a:spLocks noGrp="1"/>
          </p:cNvSpPr>
          <p:nvPr>
            <p:ph type="ftr" sz="quarter" idx="11"/>
          </p:nvPr>
        </p:nvSpPr>
        <p:spPr>
          <a:xfrm>
            <a:off x="457200" y="6356189"/>
            <a:ext cx="3704492" cy="365125"/>
          </a:xfrm>
          <a:prstGeom prst="rect">
            <a:avLst/>
          </a:prstGeom>
        </p:spPr>
        <p:txBody>
          <a:bodyPr/>
          <a:lstStyle/>
          <a:p>
            <a:endParaRPr lang="en-US" dirty="0"/>
          </a:p>
        </p:txBody>
      </p:sp>
    </p:spTree>
    <p:extLst>
      <p:ext uri="{BB962C8B-B14F-4D97-AF65-F5344CB8AC3E}">
        <p14:creationId xmlns:p14="http://schemas.microsoft.com/office/powerpoint/2010/main" val="512007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Full Bleed Image + Title Generic">
    <p:spTree>
      <p:nvGrpSpPr>
        <p:cNvPr id="1" name=""/>
        <p:cNvGrpSpPr/>
        <p:nvPr/>
      </p:nvGrpSpPr>
      <p:grpSpPr>
        <a:xfrm>
          <a:off x="0" y="0"/>
          <a:ext cx="0" cy="0"/>
          <a:chOff x="0" y="0"/>
          <a:chExt cx="0" cy="0"/>
        </a:xfrm>
      </p:grpSpPr>
      <p:sp>
        <p:nvSpPr>
          <p:cNvPr id="5" name="Picture Placeholder 2"/>
          <p:cNvSpPr>
            <a:spLocks noGrp="1"/>
          </p:cNvSpPr>
          <p:nvPr>
            <p:ph type="pic" idx="10"/>
          </p:nvPr>
        </p:nvSpPr>
        <p:spPr>
          <a:xfrm>
            <a:off x="0" y="-1"/>
            <a:ext cx="9144000" cy="625882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2" name="Title 1"/>
          <p:cNvSpPr>
            <a:spLocks noGrp="1"/>
          </p:cNvSpPr>
          <p:nvPr>
            <p:ph type="title"/>
          </p:nvPr>
        </p:nvSpPr>
        <p:spPr/>
        <p:txBody>
          <a:bodyPr/>
          <a:lstStyle/>
          <a:p>
            <a:r>
              <a:rPr lang="en-US" dirty="0" smtClean="0"/>
              <a:t>Click to edit Master title style</a:t>
            </a:r>
            <a:endParaRPr lang="en-US" dirty="0"/>
          </a:p>
        </p:txBody>
      </p:sp>
      <p:sp>
        <p:nvSpPr>
          <p:cNvPr id="6" name="Slide Number Placeholder 4"/>
          <p:cNvSpPr>
            <a:spLocks noGrp="1"/>
          </p:cNvSpPr>
          <p:nvPr>
            <p:ph type="sldNum" sz="quarter" idx="12"/>
          </p:nvPr>
        </p:nvSpPr>
        <p:spPr>
          <a:xfrm>
            <a:off x="6553200" y="6356350"/>
            <a:ext cx="2133600" cy="335651"/>
          </a:xfrm>
        </p:spPr>
        <p:txBody>
          <a:bodyPr/>
          <a:lstStyle/>
          <a:p>
            <a:fld id="{0580405D-A643-224E-BD86-D482C39E2277}" type="slidenum">
              <a:rPr lang="en-US" smtClean="0"/>
              <a:t>‹#›</a:t>
            </a:fld>
            <a:endParaRPr lang="en-US" dirty="0"/>
          </a:p>
        </p:txBody>
      </p:sp>
      <p:sp>
        <p:nvSpPr>
          <p:cNvPr id="7" name="Footer Placeholder 4"/>
          <p:cNvSpPr>
            <a:spLocks noGrp="1"/>
          </p:cNvSpPr>
          <p:nvPr>
            <p:ph type="ftr" sz="quarter" idx="11"/>
          </p:nvPr>
        </p:nvSpPr>
        <p:spPr>
          <a:xfrm>
            <a:off x="457200" y="6356189"/>
            <a:ext cx="3704492" cy="365125"/>
          </a:xfrm>
          <a:prstGeom prst="rect">
            <a:avLst/>
          </a:prstGeom>
        </p:spPr>
        <p:txBody>
          <a:bodyPr/>
          <a:lstStyle/>
          <a:p>
            <a:endParaRPr lang="en-US" dirty="0"/>
          </a:p>
        </p:txBody>
      </p:sp>
    </p:spTree>
    <p:extLst>
      <p:ext uri="{BB962C8B-B14F-4D97-AF65-F5344CB8AC3E}">
        <p14:creationId xmlns:p14="http://schemas.microsoft.com/office/powerpoint/2010/main" val="873586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Full Bleed Image Generic">
    <p:spTree>
      <p:nvGrpSpPr>
        <p:cNvPr id="1" name=""/>
        <p:cNvGrpSpPr/>
        <p:nvPr/>
      </p:nvGrpSpPr>
      <p:grpSpPr>
        <a:xfrm>
          <a:off x="0" y="0"/>
          <a:ext cx="0" cy="0"/>
          <a:chOff x="0" y="0"/>
          <a:chExt cx="0" cy="0"/>
        </a:xfrm>
      </p:grpSpPr>
      <p:sp>
        <p:nvSpPr>
          <p:cNvPr id="6" name="TextBox 5"/>
          <p:cNvSpPr txBox="1"/>
          <p:nvPr userDrawn="1"/>
        </p:nvSpPr>
        <p:spPr>
          <a:xfrm>
            <a:off x="2001212" y="2724727"/>
            <a:ext cx="184666" cy="369332"/>
          </a:xfrm>
          <a:prstGeom prst="rect">
            <a:avLst/>
          </a:prstGeom>
          <a:noFill/>
        </p:spPr>
        <p:txBody>
          <a:bodyPr wrap="none" rtlCol="0">
            <a:spAutoFit/>
          </a:bodyPr>
          <a:lstStyle/>
          <a:p>
            <a:endParaRPr lang="en-US" dirty="0"/>
          </a:p>
        </p:txBody>
      </p:sp>
      <p:sp>
        <p:nvSpPr>
          <p:cNvPr id="8" name="Picture Placeholder 2"/>
          <p:cNvSpPr>
            <a:spLocks noGrp="1"/>
          </p:cNvSpPr>
          <p:nvPr>
            <p:ph type="pic" idx="10"/>
          </p:nvPr>
        </p:nvSpPr>
        <p:spPr>
          <a:xfrm>
            <a:off x="0" y="0"/>
            <a:ext cx="9144000"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3848375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57200" y="6356350"/>
            <a:ext cx="3704492" cy="365125"/>
          </a:xfrm>
          <a:prstGeom prst="rect">
            <a:avLst/>
          </a:prstGeom>
        </p:spPr>
        <p:txBody>
          <a:bodyPr/>
          <a:lstStyle/>
          <a:p>
            <a:endParaRPr lang="en-US" dirty="0"/>
          </a:p>
        </p:txBody>
      </p:sp>
      <p:sp>
        <p:nvSpPr>
          <p:cNvPr id="4" name="Slide Number Placeholder 3"/>
          <p:cNvSpPr>
            <a:spLocks noGrp="1"/>
          </p:cNvSpPr>
          <p:nvPr>
            <p:ph type="sldNum" sz="quarter" idx="12"/>
          </p:nvPr>
        </p:nvSpPr>
        <p:spPr/>
        <p:txBody>
          <a:bodyPr/>
          <a:lstStyle/>
          <a:p>
            <a:fld id="{0580405D-A643-224E-BD86-D482C39E2277}" type="slidenum">
              <a:rPr lang="en-US" smtClean="0"/>
              <a:t>‹#›</a:t>
            </a:fld>
            <a:endParaRPr lang="en-US" dirty="0"/>
          </a:p>
        </p:txBody>
      </p:sp>
    </p:spTree>
    <p:extLst>
      <p:ext uri="{BB962C8B-B14F-4D97-AF65-F5344CB8AC3E}">
        <p14:creationId xmlns:p14="http://schemas.microsoft.com/office/powerpoint/2010/main" val="2576778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dirty="0" smtClean="0"/>
              <a:t>Click to edit Master title style</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Slide Number Placeholder 4"/>
          <p:cNvSpPr>
            <a:spLocks noGrp="1"/>
          </p:cNvSpPr>
          <p:nvPr>
            <p:ph type="sldNum" sz="quarter" idx="12"/>
          </p:nvPr>
        </p:nvSpPr>
        <p:spPr>
          <a:xfrm>
            <a:off x="6553200" y="6356350"/>
            <a:ext cx="2133600" cy="335651"/>
          </a:xfrm>
        </p:spPr>
        <p:txBody>
          <a:bodyPr/>
          <a:lstStyle/>
          <a:p>
            <a:fld id="{0580405D-A643-224E-BD86-D482C39E2277}" type="slidenum">
              <a:rPr lang="en-US" smtClean="0"/>
              <a:t>‹#›</a:t>
            </a:fld>
            <a:endParaRPr lang="en-US" dirty="0"/>
          </a:p>
        </p:txBody>
      </p:sp>
      <p:sp>
        <p:nvSpPr>
          <p:cNvPr id="9" name="Footer Placeholder 4"/>
          <p:cNvSpPr>
            <a:spLocks noGrp="1"/>
          </p:cNvSpPr>
          <p:nvPr>
            <p:ph type="ftr" sz="quarter" idx="11"/>
          </p:nvPr>
        </p:nvSpPr>
        <p:spPr>
          <a:xfrm>
            <a:off x="457200" y="6356189"/>
            <a:ext cx="3704492" cy="365125"/>
          </a:xfrm>
          <a:prstGeom prst="rect">
            <a:avLst/>
          </a:prstGeom>
        </p:spPr>
        <p:txBody>
          <a:bodyPr/>
          <a:lstStyle/>
          <a:p>
            <a:endParaRPr lang="en-US" dirty="0"/>
          </a:p>
        </p:txBody>
      </p:sp>
      <p:sp>
        <p:nvSpPr>
          <p:cNvPr id="6" name="Content Placeholder 5"/>
          <p:cNvSpPr>
            <a:spLocks noGrp="1"/>
          </p:cNvSpPr>
          <p:nvPr>
            <p:ph sz="quarter" idx="13"/>
          </p:nvPr>
        </p:nvSpPr>
        <p:spPr>
          <a:xfrm>
            <a:off x="3627967" y="273050"/>
            <a:ext cx="5111750" cy="58531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23047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Slide Number Placeholder 4"/>
          <p:cNvSpPr>
            <a:spLocks noGrp="1"/>
          </p:cNvSpPr>
          <p:nvPr>
            <p:ph type="sldNum" sz="quarter" idx="12"/>
          </p:nvPr>
        </p:nvSpPr>
        <p:spPr>
          <a:xfrm>
            <a:off x="6553200" y="6356350"/>
            <a:ext cx="2133600" cy="335651"/>
          </a:xfrm>
        </p:spPr>
        <p:txBody>
          <a:bodyPr/>
          <a:lstStyle/>
          <a:p>
            <a:fld id="{0580405D-A643-224E-BD86-D482C39E2277}" type="slidenum">
              <a:rPr lang="en-US" smtClean="0"/>
              <a:t>‹#›</a:t>
            </a:fld>
            <a:endParaRPr lang="en-US" dirty="0"/>
          </a:p>
        </p:txBody>
      </p:sp>
      <p:sp>
        <p:nvSpPr>
          <p:cNvPr id="9" name="Footer Placeholder 4"/>
          <p:cNvSpPr>
            <a:spLocks noGrp="1"/>
          </p:cNvSpPr>
          <p:nvPr>
            <p:ph type="ftr" sz="quarter" idx="11"/>
          </p:nvPr>
        </p:nvSpPr>
        <p:spPr>
          <a:xfrm>
            <a:off x="457200" y="6356189"/>
            <a:ext cx="3704492" cy="365125"/>
          </a:xfrm>
          <a:prstGeom prst="rect">
            <a:avLst/>
          </a:prstGeom>
        </p:spPr>
        <p:txBody>
          <a:bodyPr/>
          <a:lstStyle/>
          <a:p>
            <a:endParaRPr lang="en-US" dirty="0"/>
          </a:p>
        </p:txBody>
      </p:sp>
    </p:spTree>
    <p:extLst>
      <p:ext uri="{BB962C8B-B14F-4D97-AF65-F5344CB8AC3E}">
        <p14:creationId xmlns:p14="http://schemas.microsoft.com/office/powerpoint/2010/main" val="52295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hank You Slide">
    <p:spTree>
      <p:nvGrpSpPr>
        <p:cNvPr id="1" name=""/>
        <p:cNvGrpSpPr/>
        <p:nvPr/>
      </p:nvGrpSpPr>
      <p:grpSpPr>
        <a:xfrm>
          <a:off x="0" y="0"/>
          <a:ext cx="0" cy="0"/>
          <a:chOff x="0" y="0"/>
          <a:chExt cx="0" cy="0"/>
        </a:xfrm>
      </p:grpSpPr>
      <p:sp>
        <p:nvSpPr>
          <p:cNvPr id="11" name="Rectangle 10"/>
          <p:cNvSpPr/>
          <p:nvPr userDrawn="1"/>
        </p:nvSpPr>
        <p:spPr>
          <a:xfrm>
            <a:off x="0" y="0"/>
            <a:ext cx="9144000" cy="4325266"/>
          </a:xfrm>
          <a:prstGeom prst="rect">
            <a:avLst/>
          </a:prstGeom>
          <a:solidFill>
            <a:srgbClr val="E07F1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10" name="Text Placeholder 9"/>
          <p:cNvSpPr>
            <a:spLocks noGrp="1"/>
          </p:cNvSpPr>
          <p:nvPr>
            <p:ph type="body" sz="quarter" idx="10" hasCustomPrompt="1"/>
          </p:nvPr>
        </p:nvSpPr>
        <p:spPr>
          <a:xfrm>
            <a:off x="1354207" y="6331074"/>
            <a:ext cx="6474717" cy="474825"/>
          </a:xfrm>
        </p:spPr>
        <p:txBody>
          <a:bodyPr>
            <a:normAutofit/>
          </a:bodyPr>
          <a:lstStyle>
            <a:lvl1pPr marL="0" indent="0" algn="ctr">
              <a:buNone/>
              <a:defRPr sz="1800" b="1">
                <a:solidFill>
                  <a:schemeClr val="bg1"/>
                </a:solidFill>
                <a:latin typeface="+mn-lt"/>
              </a:defRPr>
            </a:lvl1pPr>
          </a:lstStyle>
          <a:p>
            <a:pPr lvl="0"/>
            <a:r>
              <a:rPr lang="en-US" dirty="0" smtClean="0"/>
              <a:t>Presenter Name | Email Address</a:t>
            </a:r>
            <a:endParaRPr lang="en-US" dirty="0"/>
          </a:p>
        </p:txBody>
      </p:sp>
      <p:sp>
        <p:nvSpPr>
          <p:cNvPr id="9" name="Rectangle 8"/>
          <p:cNvSpPr/>
          <p:nvPr userDrawn="1"/>
        </p:nvSpPr>
        <p:spPr>
          <a:xfrm>
            <a:off x="0" y="-1"/>
            <a:ext cx="9144000" cy="6838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accent1"/>
                </a:solidFill>
              </a:rPr>
              <a:t>2017 COASTAL MASTER PLAN</a:t>
            </a:r>
            <a:endParaRPr lang="en-US" dirty="0">
              <a:solidFill>
                <a:schemeClr val="accent1"/>
              </a:solidFill>
            </a:endParaRPr>
          </a:p>
        </p:txBody>
      </p:sp>
      <p:pic>
        <p:nvPicPr>
          <p:cNvPr id="12" name="Picture 11" descr="CPRA_circle_logo.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924512" y="61543"/>
            <a:ext cx="570201" cy="570201"/>
          </a:xfrm>
          <a:prstGeom prst="rect">
            <a:avLst/>
          </a:prstGeom>
        </p:spPr>
      </p:pic>
      <p:pic>
        <p:nvPicPr>
          <p:cNvPr id="13" name="Picture 12" descr="Seal_of_Louisiana_2010.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22313" y="71031"/>
            <a:ext cx="541174" cy="541174"/>
          </a:xfrm>
          <a:prstGeom prst="rect">
            <a:avLst/>
          </a:prstGeom>
        </p:spPr>
      </p:pic>
      <p:pic>
        <p:nvPicPr>
          <p:cNvPr id="8" name="Picture 7"/>
          <p:cNvPicPr>
            <a:picLocks noChangeAspect="1"/>
          </p:cNvPicPr>
          <p:nvPr userDrawn="1"/>
        </p:nvPicPr>
        <p:blipFill rotWithShape="1">
          <a:blip r:embed="rId4" cstate="email">
            <a:extLst>
              <a:ext uri="{28A0092B-C50C-407E-A947-70E740481C1C}">
                <a14:useLocalDpi xmlns:a14="http://schemas.microsoft.com/office/drawing/2010/main" val="0"/>
              </a:ext>
            </a:extLst>
          </a:blip>
          <a:srcRect/>
          <a:stretch/>
        </p:blipFill>
        <p:spPr>
          <a:xfrm>
            <a:off x="1" y="1371012"/>
            <a:ext cx="9144000" cy="3634152"/>
          </a:xfrm>
          <a:prstGeom prst="rect">
            <a:avLst/>
          </a:prstGeom>
          <a:ln>
            <a:noFill/>
          </a:ln>
          <a:effectLst/>
        </p:spPr>
      </p:pic>
      <p:sp>
        <p:nvSpPr>
          <p:cNvPr id="2" name="TextBox 1"/>
          <p:cNvSpPr txBox="1"/>
          <p:nvPr userDrawn="1"/>
        </p:nvSpPr>
        <p:spPr>
          <a:xfrm>
            <a:off x="1" y="4776372"/>
            <a:ext cx="9143999" cy="646331"/>
          </a:xfrm>
          <a:prstGeom prst="rect">
            <a:avLst/>
          </a:prstGeom>
          <a:noFill/>
        </p:spPr>
        <p:txBody>
          <a:bodyPr wrap="square" rtlCol="0">
            <a:spAutoFit/>
          </a:bodyPr>
          <a:lstStyle/>
          <a:p>
            <a:pPr algn="ctr"/>
            <a:r>
              <a:rPr lang="en-US" sz="3600" b="1" dirty="0" smtClean="0"/>
              <a:t>Questions?</a:t>
            </a:r>
            <a:endParaRPr lang="en-US" sz="3600" b="1" dirty="0"/>
          </a:p>
        </p:txBody>
      </p:sp>
    </p:spTree>
    <p:extLst>
      <p:ext uri="{BB962C8B-B14F-4D97-AF65-F5344CB8AC3E}">
        <p14:creationId xmlns:p14="http://schemas.microsoft.com/office/powerpoint/2010/main" val="1549841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11" name="Rectangle 10"/>
          <p:cNvSpPr/>
          <p:nvPr userDrawn="1"/>
        </p:nvSpPr>
        <p:spPr>
          <a:xfrm>
            <a:off x="0" y="-1"/>
            <a:ext cx="9144000" cy="4767987"/>
          </a:xfrm>
          <a:prstGeom prst="rect">
            <a:avLst/>
          </a:prstGeom>
          <a:solidFill>
            <a:srgbClr val="E07F1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6" name="TextBox 5"/>
          <p:cNvSpPr txBox="1"/>
          <p:nvPr userDrawn="1"/>
        </p:nvSpPr>
        <p:spPr>
          <a:xfrm>
            <a:off x="0" y="2377179"/>
            <a:ext cx="9144000" cy="2252924"/>
          </a:xfrm>
          <a:prstGeom prst="rect">
            <a:avLst/>
          </a:prstGeom>
          <a:noFill/>
        </p:spPr>
        <p:txBody>
          <a:bodyPr wrap="square" rtlCol="0">
            <a:spAutoFit/>
          </a:bodyPr>
          <a:lstStyle/>
          <a:p>
            <a:pPr algn="ctr">
              <a:lnSpc>
                <a:spcPct val="140000"/>
              </a:lnSpc>
            </a:pPr>
            <a:r>
              <a:rPr lang="en-US" sz="6600" dirty="0" smtClean="0">
                <a:solidFill>
                  <a:schemeClr val="bg1"/>
                </a:solidFill>
              </a:rPr>
              <a:t>THANK YOU</a:t>
            </a:r>
          </a:p>
          <a:p>
            <a:pPr algn="ctr">
              <a:lnSpc>
                <a:spcPct val="140000"/>
              </a:lnSpc>
            </a:pPr>
            <a:r>
              <a:rPr lang="en-US" sz="3600" b="1" dirty="0" smtClean="0">
                <a:solidFill>
                  <a:schemeClr val="bg1"/>
                </a:solidFill>
              </a:rPr>
              <a:t>coastal.la.gov</a:t>
            </a:r>
            <a:endParaRPr lang="en-US" sz="3600" b="1" dirty="0">
              <a:solidFill>
                <a:schemeClr val="bg1"/>
              </a:solidFill>
            </a:endParaRPr>
          </a:p>
        </p:txBody>
      </p:sp>
      <p:sp>
        <p:nvSpPr>
          <p:cNvPr id="10" name="Text Placeholder 9"/>
          <p:cNvSpPr>
            <a:spLocks noGrp="1"/>
          </p:cNvSpPr>
          <p:nvPr>
            <p:ph type="body" sz="quarter" idx="10" hasCustomPrompt="1"/>
          </p:nvPr>
        </p:nvSpPr>
        <p:spPr>
          <a:xfrm>
            <a:off x="1354207" y="4865688"/>
            <a:ext cx="6474717" cy="474825"/>
          </a:xfrm>
        </p:spPr>
        <p:txBody>
          <a:bodyPr>
            <a:normAutofit/>
          </a:bodyPr>
          <a:lstStyle>
            <a:lvl1pPr marL="0" indent="0" algn="ctr">
              <a:buNone/>
              <a:defRPr sz="1800" b="1">
                <a:solidFill>
                  <a:srgbClr val="8B8B8B"/>
                </a:solidFill>
                <a:latin typeface="+mn-lt"/>
              </a:defRPr>
            </a:lvl1pPr>
          </a:lstStyle>
          <a:p>
            <a:pPr lvl="0"/>
            <a:r>
              <a:rPr lang="en-US" dirty="0" smtClean="0"/>
              <a:t>Presenter Name | Email Address</a:t>
            </a:r>
            <a:endParaRPr lang="en-US" dirty="0"/>
          </a:p>
        </p:txBody>
      </p:sp>
      <p:sp>
        <p:nvSpPr>
          <p:cNvPr id="9" name="Rectangle 8"/>
          <p:cNvSpPr/>
          <p:nvPr userDrawn="1"/>
        </p:nvSpPr>
        <p:spPr>
          <a:xfrm>
            <a:off x="0" y="-1"/>
            <a:ext cx="9144000" cy="6838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accent1"/>
                </a:solidFill>
              </a:rPr>
              <a:t>2017 COASTAL MASTER PLAN</a:t>
            </a:r>
            <a:endParaRPr lang="en-US" dirty="0">
              <a:solidFill>
                <a:schemeClr val="accent1"/>
              </a:solidFill>
            </a:endParaRPr>
          </a:p>
        </p:txBody>
      </p:sp>
      <p:pic>
        <p:nvPicPr>
          <p:cNvPr id="12" name="Picture 11" descr="CPRA_circle_logo.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924512" y="61543"/>
            <a:ext cx="570201" cy="570201"/>
          </a:xfrm>
          <a:prstGeom prst="rect">
            <a:avLst/>
          </a:prstGeom>
        </p:spPr>
      </p:pic>
      <p:pic>
        <p:nvPicPr>
          <p:cNvPr id="13" name="Picture 12" descr="Seal_of_Louisiana_2010.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22313" y="71031"/>
            <a:ext cx="541174" cy="541174"/>
          </a:xfrm>
          <a:prstGeom prst="rect">
            <a:avLst/>
          </a:prstGeom>
        </p:spPr>
      </p:pic>
    </p:spTree>
    <p:extLst>
      <p:ext uri="{BB962C8B-B14F-4D97-AF65-F5344CB8AC3E}">
        <p14:creationId xmlns:p14="http://schemas.microsoft.com/office/powerpoint/2010/main" val="2301525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Title Option 2">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0" y="-1"/>
            <a:ext cx="9144000" cy="4767987"/>
          </a:xfrm>
          <a:prstGeom prst="rect">
            <a:avLst/>
          </a:prstGeom>
        </p:spPr>
      </p:pic>
      <p:sp>
        <p:nvSpPr>
          <p:cNvPr id="2" name="Title 1"/>
          <p:cNvSpPr>
            <a:spLocks noGrp="1"/>
          </p:cNvSpPr>
          <p:nvPr>
            <p:ph type="ctrTitle" hasCustomPrompt="1"/>
          </p:nvPr>
        </p:nvSpPr>
        <p:spPr>
          <a:xfrm>
            <a:off x="685800" y="3297962"/>
            <a:ext cx="7772400" cy="1470025"/>
          </a:xfrm>
        </p:spPr>
        <p:txBody>
          <a:bodyPr/>
          <a:lstStyle>
            <a:lvl1pPr>
              <a:defRPr>
                <a:solidFill>
                  <a:schemeClr val="bg1"/>
                </a:solidFill>
              </a:defRPr>
            </a:lvl1pPr>
          </a:lstStyle>
          <a:p>
            <a:r>
              <a:rPr lang="en-US" dirty="0" smtClean="0"/>
              <a:t>Section title</a:t>
            </a:r>
            <a:endParaRPr lang="en-US" dirty="0"/>
          </a:p>
        </p:txBody>
      </p:sp>
      <p:sp>
        <p:nvSpPr>
          <p:cNvPr id="6" name="Slide Number Placeholder 5"/>
          <p:cNvSpPr>
            <a:spLocks noGrp="1"/>
          </p:cNvSpPr>
          <p:nvPr>
            <p:ph type="sldNum" sz="quarter" idx="12"/>
          </p:nvPr>
        </p:nvSpPr>
        <p:spPr/>
        <p:txBody>
          <a:bodyPr/>
          <a:lstStyle/>
          <a:p>
            <a:fld id="{0580405D-A643-224E-BD86-D482C39E2277}" type="slidenum">
              <a:rPr lang="en-US" smtClean="0"/>
              <a:t>‹#›</a:t>
            </a:fld>
            <a:endParaRPr lang="en-US" dirty="0"/>
          </a:p>
        </p:txBody>
      </p:sp>
      <p:sp>
        <p:nvSpPr>
          <p:cNvPr id="8" name="Subtitle 2"/>
          <p:cNvSpPr>
            <a:spLocks noGrp="1"/>
          </p:cNvSpPr>
          <p:nvPr>
            <p:ph type="subTitle" idx="1" hasCustomPrompt="1"/>
          </p:nvPr>
        </p:nvSpPr>
        <p:spPr>
          <a:xfrm>
            <a:off x="685800" y="5053737"/>
            <a:ext cx="6400800" cy="671291"/>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Section subtitle</a:t>
            </a:r>
            <a:endParaRPr lang="en-US" dirty="0"/>
          </a:p>
        </p:txBody>
      </p:sp>
      <p:sp>
        <p:nvSpPr>
          <p:cNvPr id="11" name="Footer Placeholder 4"/>
          <p:cNvSpPr>
            <a:spLocks noGrp="1"/>
          </p:cNvSpPr>
          <p:nvPr>
            <p:ph type="ftr" sz="quarter" idx="11"/>
          </p:nvPr>
        </p:nvSpPr>
        <p:spPr>
          <a:xfrm>
            <a:off x="457200" y="6356189"/>
            <a:ext cx="3704492" cy="365125"/>
          </a:xfrm>
          <a:prstGeom prst="rect">
            <a:avLst/>
          </a:prstGeom>
        </p:spPr>
        <p:txBody>
          <a:bodyPr/>
          <a:lstStyle/>
          <a:p>
            <a:endParaRPr lang="en-US" dirty="0"/>
          </a:p>
        </p:txBody>
      </p:sp>
    </p:spTree>
    <p:extLst>
      <p:ext uri="{BB962C8B-B14F-4D97-AF65-F5344CB8AC3E}">
        <p14:creationId xmlns:p14="http://schemas.microsoft.com/office/powerpoint/2010/main" val="491091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Title Option 3">
    <p:spTree>
      <p:nvGrpSpPr>
        <p:cNvPr id="1" name=""/>
        <p:cNvGrpSpPr/>
        <p:nvPr/>
      </p:nvGrpSpPr>
      <p:grpSpPr>
        <a:xfrm>
          <a:off x="0" y="0"/>
          <a:ext cx="0" cy="0"/>
          <a:chOff x="0" y="0"/>
          <a:chExt cx="0" cy="0"/>
        </a:xfrm>
      </p:grpSpPr>
      <p:pic>
        <p:nvPicPr>
          <p:cNvPr id="3" name="Picture 2" descr="Seabrook Sector Gate Complex.jpg"/>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4767986"/>
          </a:xfrm>
          <a:prstGeom prst="rect">
            <a:avLst/>
          </a:prstGeom>
        </p:spPr>
      </p:pic>
      <p:sp>
        <p:nvSpPr>
          <p:cNvPr id="2" name="Title 1"/>
          <p:cNvSpPr>
            <a:spLocks noGrp="1"/>
          </p:cNvSpPr>
          <p:nvPr>
            <p:ph type="ctrTitle" hasCustomPrompt="1"/>
          </p:nvPr>
        </p:nvSpPr>
        <p:spPr>
          <a:xfrm>
            <a:off x="685800" y="3297962"/>
            <a:ext cx="7772400" cy="1470025"/>
          </a:xfrm>
        </p:spPr>
        <p:txBody>
          <a:bodyPr/>
          <a:lstStyle>
            <a:lvl1pPr>
              <a:defRPr>
                <a:solidFill>
                  <a:schemeClr val="bg1"/>
                </a:solidFill>
              </a:defRPr>
            </a:lvl1pPr>
          </a:lstStyle>
          <a:p>
            <a:r>
              <a:rPr lang="en-US" dirty="0" smtClean="0"/>
              <a:t>Section title</a:t>
            </a:r>
            <a:endParaRPr lang="en-US" dirty="0"/>
          </a:p>
        </p:txBody>
      </p:sp>
      <p:sp>
        <p:nvSpPr>
          <p:cNvPr id="6" name="Slide Number Placeholder 5"/>
          <p:cNvSpPr>
            <a:spLocks noGrp="1"/>
          </p:cNvSpPr>
          <p:nvPr>
            <p:ph type="sldNum" sz="quarter" idx="12"/>
          </p:nvPr>
        </p:nvSpPr>
        <p:spPr/>
        <p:txBody>
          <a:bodyPr/>
          <a:lstStyle/>
          <a:p>
            <a:fld id="{0580405D-A643-224E-BD86-D482C39E2277}" type="slidenum">
              <a:rPr lang="en-US" smtClean="0"/>
              <a:t>‹#›</a:t>
            </a:fld>
            <a:endParaRPr lang="en-US" dirty="0"/>
          </a:p>
        </p:txBody>
      </p:sp>
      <p:sp>
        <p:nvSpPr>
          <p:cNvPr id="10" name="Subtitle 2"/>
          <p:cNvSpPr>
            <a:spLocks noGrp="1"/>
          </p:cNvSpPr>
          <p:nvPr>
            <p:ph type="subTitle" idx="1" hasCustomPrompt="1"/>
          </p:nvPr>
        </p:nvSpPr>
        <p:spPr>
          <a:xfrm>
            <a:off x="685800" y="5053737"/>
            <a:ext cx="6400800" cy="671291"/>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Section subtitle</a:t>
            </a:r>
            <a:endParaRPr lang="en-US" dirty="0"/>
          </a:p>
        </p:txBody>
      </p:sp>
      <p:sp>
        <p:nvSpPr>
          <p:cNvPr id="9" name="Footer Placeholder 4"/>
          <p:cNvSpPr>
            <a:spLocks noGrp="1"/>
          </p:cNvSpPr>
          <p:nvPr>
            <p:ph type="ftr" sz="quarter" idx="11"/>
          </p:nvPr>
        </p:nvSpPr>
        <p:spPr>
          <a:xfrm>
            <a:off x="457200" y="6356189"/>
            <a:ext cx="3704492" cy="365125"/>
          </a:xfrm>
          <a:prstGeom prst="rect">
            <a:avLst/>
          </a:prstGeom>
        </p:spPr>
        <p:txBody>
          <a:bodyPr/>
          <a:lstStyle/>
          <a:p>
            <a:endParaRPr lang="en-US" dirty="0"/>
          </a:p>
        </p:txBody>
      </p:sp>
    </p:spTree>
    <p:extLst>
      <p:ext uri="{BB962C8B-B14F-4D97-AF65-F5344CB8AC3E}">
        <p14:creationId xmlns:p14="http://schemas.microsoft.com/office/powerpoint/2010/main" val="163412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Title Option 4">
    <p:spTree>
      <p:nvGrpSpPr>
        <p:cNvPr id="1" name=""/>
        <p:cNvGrpSpPr/>
        <p:nvPr/>
      </p:nvGrpSpPr>
      <p:grpSpPr>
        <a:xfrm>
          <a:off x="0" y="0"/>
          <a:ext cx="0" cy="0"/>
          <a:chOff x="0" y="0"/>
          <a:chExt cx="0" cy="0"/>
        </a:xfrm>
      </p:grpSpPr>
      <p:pic>
        <p:nvPicPr>
          <p:cNvPr id="3" name="Picture 2" descr="Franklin Floodgate3.jpg"/>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4767987"/>
          </a:xfrm>
          <a:prstGeom prst="rect">
            <a:avLst/>
          </a:prstGeom>
        </p:spPr>
      </p:pic>
      <p:sp>
        <p:nvSpPr>
          <p:cNvPr id="2" name="Title 1"/>
          <p:cNvSpPr>
            <a:spLocks noGrp="1"/>
          </p:cNvSpPr>
          <p:nvPr>
            <p:ph type="ctrTitle" hasCustomPrompt="1"/>
          </p:nvPr>
        </p:nvSpPr>
        <p:spPr>
          <a:xfrm>
            <a:off x="685800" y="3297962"/>
            <a:ext cx="7772400" cy="1470025"/>
          </a:xfrm>
        </p:spPr>
        <p:txBody>
          <a:bodyPr/>
          <a:lstStyle>
            <a:lvl1pPr>
              <a:defRPr>
                <a:solidFill>
                  <a:schemeClr val="bg1"/>
                </a:solidFill>
              </a:defRPr>
            </a:lvl1pPr>
          </a:lstStyle>
          <a:p>
            <a:r>
              <a:rPr lang="en-US" dirty="0" smtClean="0"/>
              <a:t>Section title</a:t>
            </a:r>
            <a:endParaRPr lang="en-US" dirty="0"/>
          </a:p>
        </p:txBody>
      </p:sp>
      <p:sp>
        <p:nvSpPr>
          <p:cNvPr id="6" name="Slide Number Placeholder 5"/>
          <p:cNvSpPr>
            <a:spLocks noGrp="1"/>
          </p:cNvSpPr>
          <p:nvPr>
            <p:ph type="sldNum" sz="quarter" idx="12"/>
          </p:nvPr>
        </p:nvSpPr>
        <p:spPr/>
        <p:txBody>
          <a:bodyPr/>
          <a:lstStyle/>
          <a:p>
            <a:fld id="{0580405D-A643-224E-BD86-D482C39E2277}" type="slidenum">
              <a:rPr lang="en-US" smtClean="0"/>
              <a:t>‹#›</a:t>
            </a:fld>
            <a:endParaRPr lang="en-US" dirty="0"/>
          </a:p>
        </p:txBody>
      </p:sp>
      <p:sp>
        <p:nvSpPr>
          <p:cNvPr id="9" name="Subtitle 2"/>
          <p:cNvSpPr>
            <a:spLocks noGrp="1"/>
          </p:cNvSpPr>
          <p:nvPr>
            <p:ph type="subTitle" idx="1" hasCustomPrompt="1"/>
          </p:nvPr>
        </p:nvSpPr>
        <p:spPr>
          <a:xfrm>
            <a:off x="685800" y="5053737"/>
            <a:ext cx="6400800" cy="671291"/>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Section subtitle</a:t>
            </a:r>
            <a:endParaRPr lang="en-US" dirty="0"/>
          </a:p>
        </p:txBody>
      </p:sp>
      <p:sp>
        <p:nvSpPr>
          <p:cNvPr id="11" name="Footer Placeholder 4"/>
          <p:cNvSpPr>
            <a:spLocks noGrp="1"/>
          </p:cNvSpPr>
          <p:nvPr>
            <p:ph type="ftr" sz="quarter" idx="11"/>
          </p:nvPr>
        </p:nvSpPr>
        <p:spPr>
          <a:xfrm>
            <a:off x="457200" y="6356189"/>
            <a:ext cx="3704492" cy="365125"/>
          </a:xfrm>
          <a:prstGeom prst="rect">
            <a:avLst/>
          </a:prstGeom>
        </p:spPr>
        <p:txBody>
          <a:bodyPr/>
          <a:lstStyle/>
          <a:p>
            <a:endParaRPr lang="en-US" dirty="0"/>
          </a:p>
        </p:txBody>
      </p:sp>
    </p:spTree>
    <p:extLst>
      <p:ext uri="{BB962C8B-B14F-4D97-AF65-F5344CB8AC3E}">
        <p14:creationId xmlns:p14="http://schemas.microsoft.com/office/powerpoint/2010/main" val="1522545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slideLayout" Target="../slideLayouts/slideLayout32.xml"/><Relationship Id="rId9" Type="http://schemas.openxmlformats.org/officeDocument/2006/relationships/slideLayout" Target="../slideLayouts/slideLayout9.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3" Type="http://schemas.openxmlformats.org/officeDocument/2006/relationships/slideLayout" Target="../slideLayouts/slideLayout33.xml"/><Relationship Id="rId34" Type="http://schemas.openxmlformats.org/officeDocument/2006/relationships/slideLayout" Target="../slideLayouts/slideLayout34.xml"/><Relationship Id="rId35"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45.xml"/><Relationship Id="rId12" Type="http://schemas.openxmlformats.org/officeDocument/2006/relationships/slideLayout" Target="../slideLayouts/slideLayout46.xml"/><Relationship Id="rId13" Type="http://schemas.openxmlformats.org/officeDocument/2006/relationships/slideLayout" Target="../slideLayouts/slideLayout47.xml"/><Relationship Id="rId14" Type="http://schemas.openxmlformats.org/officeDocument/2006/relationships/slideLayout" Target="../slideLayouts/slideLayout48.xml"/><Relationship Id="rId15" Type="http://schemas.openxmlformats.org/officeDocument/2006/relationships/slideLayout" Target="../slideLayouts/slideLayout49.xml"/><Relationship Id="rId16" Type="http://schemas.openxmlformats.org/officeDocument/2006/relationships/slideLayout" Target="../slideLayouts/slideLayout50.xml"/><Relationship Id="rId17" Type="http://schemas.openxmlformats.org/officeDocument/2006/relationships/theme" Target="../theme/theme2.xml"/><Relationship Id="rId1" Type="http://schemas.openxmlformats.org/officeDocument/2006/relationships/slideLayout" Target="../slideLayouts/slideLayout35.xml"/><Relationship Id="rId2" Type="http://schemas.openxmlformats.org/officeDocument/2006/relationships/slideLayout" Target="../slideLayouts/slideLayout36.xml"/><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 Id="rId9" Type="http://schemas.openxmlformats.org/officeDocument/2006/relationships/slideLayout" Target="../slideLayouts/slideLayout43.xml"/><Relationship Id="rId10" Type="http://schemas.openxmlformats.org/officeDocument/2006/relationships/slideLayout" Target="../slideLayouts/slideLayout44.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61.xml"/><Relationship Id="rId12" Type="http://schemas.openxmlformats.org/officeDocument/2006/relationships/slideLayout" Target="../slideLayouts/slideLayout62.xml"/><Relationship Id="rId13" Type="http://schemas.openxmlformats.org/officeDocument/2006/relationships/slideLayout" Target="../slideLayouts/slideLayout63.xml"/><Relationship Id="rId14" Type="http://schemas.openxmlformats.org/officeDocument/2006/relationships/slideLayout" Target="../slideLayouts/slideLayout64.xml"/><Relationship Id="rId15" Type="http://schemas.openxmlformats.org/officeDocument/2006/relationships/slideLayout" Target="../slideLayouts/slideLayout65.xml"/><Relationship Id="rId16" Type="http://schemas.openxmlformats.org/officeDocument/2006/relationships/slideLayout" Target="../slideLayouts/slideLayout66.xml"/><Relationship Id="rId17" Type="http://schemas.openxmlformats.org/officeDocument/2006/relationships/theme" Target="../theme/theme3.xml"/><Relationship Id="rId1" Type="http://schemas.openxmlformats.org/officeDocument/2006/relationships/slideLayout" Target="../slideLayouts/slideLayout51.xml"/><Relationship Id="rId2" Type="http://schemas.openxmlformats.org/officeDocument/2006/relationships/slideLayout" Target="../slideLayouts/slideLayout52.xml"/><Relationship Id="rId3" Type="http://schemas.openxmlformats.org/officeDocument/2006/relationships/slideLayout" Target="../slideLayouts/slideLayout53.xml"/><Relationship Id="rId4" Type="http://schemas.openxmlformats.org/officeDocument/2006/relationships/slideLayout" Target="../slideLayouts/slideLayout54.xml"/><Relationship Id="rId5" Type="http://schemas.openxmlformats.org/officeDocument/2006/relationships/slideLayout" Target="../slideLayouts/slideLayout55.xml"/><Relationship Id="rId6" Type="http://schemas.openxmlformats.org/officeDocument/2006/relationships/slideLayout" Target="../slideLayouts/slideLayout56.xml"/><Relationship Id="rId7" Type="http://schemas.openxmlformats.org/officeDocument/2006/relationships/slideLayout" Target="../slideLayouts/slideLayout57.xml"/><Relationship Id="rId8" Type="http://schemas.openxmlformats.org/officeDocument/2006/relationships/slideLayout" Target="../slideLayouts/slideLayout58.xml"/><Relationship Id="rId9" Type="http://schemas.openxmlformats.org/officeDocument/2006/relationships/slideLayout" Target="../slideLayouts/slideLayout59.xml"/><Relationship Id="rId10"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265333"/>
            <a:ext cx="9144000" cy="592667"/>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FFFFFF"/>
                </a:solidFill>
              </a:defRPr>
            </a:lvl1pPr>
          </a:lstStyle>
          <a:p>
            <a:fld id="{0580405D-A643-224E-BD86-D482C39E2277}" type="slidenum">
              <a:rPr lang="en-US" smtClean="0"/>
              <a:pPr/>
              <a:t>‹#›</a:t>
            </a:fld>
            <a:endParaRPr lang="en-US" dirty="0"/>
          </a:p>
        </p:txBody>
      </p:sp>
      <p:sp>
        <p:nvSpPr>
          <p:cNvPr id="8" name="Footer Placeholder 4"/>
          <p:cNvSpPr>
            <a:spLocks noGrp="1"/>
          </p:cNvSpPr>
          <p:nvPr>
            <p:ph type="ftr" sz="quarter" idx="3"/>
          </p:nvPr>
        </p:nvSpPr>
        <p:spPr>
          <a:xfrm>
            <a:off x="457200" y="6356350"/>
            <a:ext cx="3704492" cy="365125"/>
          </a:xfrm>
          <a:prstGeom prst="rect">
            <a:avLst/>
          </a:prstGeom>
        </p:spPr>
        <p:txBody>
          <a:bodyPr vert="horz" lIns="91440" tIns="45720" rIns="91440" bIns="45720" rtlCol="0" anchor="ctr"/>
          <a:lstStyle>
            <a:lvl1pPr algn="l">
              <a:defRPr sz="1200">
                <a:solidFill>
                  <a:srgbClr val="FFFFFF"/>
                </a:solidFill>
              </a:defRPr>
            </a:lvl1pPr>
          </a:lstStyle>
          <a:p>
            <a:endParaRPr lang="en-US" dirty="0"/>
          </a:p>
        </p:txBody>
      </p:sp>
    </p:spTree>
    <p:extLst>
      <p:ext uri="{BB962C8B-B14F-4D97-AF65-F5344CB8AC3E}">
        <p14:creationId xmlns:p14="http://schemas.microsoft.com/office/powerpoint/2010/main" val="2554281643"/>
      </p:ext>
    </p:extLst>
  </p:cSld>
  <p:clrMap bg1="lt1" tx1="dk1" bg2="lt2" tx2="dk2" accent1="accent1" accent2="accent2" accent3="accent3" accent4="accent4" accent5="accent5" accent6="accent6" hlink="hlink" folHlink="folHlink"/>
  <p:sldLayoutIdLst>
    <p:sldLayoutId id="2147483751" r:id="rId1"/>
    <p:sldLayoutId id="2147483651" r:id="rId2"/>
    <p:sldLayoutId id="2147483670" r:id="rId3"/>
    <p:sldLayoutId id="2147483649" r:id="rId4"/>
    <p:sldLayoutId id="2147483678" r:id="rId5"/>
    <p:sldLayoutId id="2147483660" r:id="rId6"/>
    <p:sldLayoutId id="2147483661" r:id="rId7"/>
    <p:sldLayoutId id="2147483662" r:id="rId8"/>
    <p:sldLayoutId id="2147483663" r:id="rId9"/>
    <p:sldLayoutId id="2147483664" r:id="rId10"/>
    <p:sldLayoutId id="2147483665" r:id="rId11"/>
    <p:sldLayoutId id="2147483650" r:id="rId12"/>
    <p:sldLayoutId id="2147483652" r:id="rId13"/>
    <p:sldLayoutId id="2147483666" r:id="rId14"/>
    <p:sldLayoutId id="2147483667" r:id="rId15"/>
    <p:sldLayoutId id="2147483668" r:id="rId16"/>
    <p:sldLayoutId id="2147483669" r:id="rId17"/>
    <p:sldLayoutId id="2147483680" r:id="rId18"/>
    <p:sldLayoutId id="2147483679" r:id="rId19"/>
    <p:sldLayoutId id="2147483745" r:id="rId20"/>
    <p:sldLayoutId id="2147483746" r:id="rId21"/>
    <p:sldLayoutId id="2147483654" r:id="rId22"/>
    <p:sldLayoutId id="2147483672" r:id="rId23"/>
    <p:sldLayoutId id="2147483673" r:id="rId24"/>
    <p:sldLayoutId id="2147483671" r:id="rId25"/>
    <p:sldLayoutId id="2147483674" r:id="rId26"/>
    <p:sldLayoutId id="2147483655" r:id="rId27"/>
    <p:sldLayoutId id="2147483656" r:id="rId28"/>
    <p:sldLayoutId id="2147483657" r:id="rId29"/>
    <p:sldLayoutId id="2147483682" r:id="rId30"/>
    <p:sldLayoutId id="2147483681" r:id="rId31"/>
    <p:sldLayoutId id="2147483752" r:id="rId32"/>
    <p:sldLayoutId id="2147483753" r:id="rId33"/>
    <p:sldLayoutId id="2147483754" r:id="rId34"/>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hf hdr="0"/>
  <p:txStyles>
    <p:titleStyle>
      <a:lvl1pPr algn="l" defTabSz="457200" rtl="0" eaLnBrk="1" latinLnBrk="0" hangingPunct="1">
        <a:spcBef>
          <a:spcPct val="0"/>
        </a:spcBef>
        <a:buNone/>
        <a:defRPr sz="3600" b="1"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2400" b="0" i="0" kern="1200">
          <a:solidFill>
            <a:schemeClr val="tx1"/>
          </a:solidFill>
          <a:latin typeface="Georgia"/>
          <a:ea typeface="+mn-ea"/>
          <a:cs typeface="Georgia"/>
        </a:defRPr>
      </a:lvl1pPr>
      <a:lvl2pPr marL="742950" indent="-285750" algn="l" defTabSz="457200" rtl="0" eaLnBrk="1" latinLnBrk="0" hangingPunct="1">
        <a:spcBef>
          <a:spcPct val="20000"/>
        </a:spcBef>
        <a:buFont typeface="Arial"/>
        <a:buChar char="–"/>
        <a:defRPr sz="1800" b="0" i="0" kern="1200">
          <a:solidFill>
            <a:schemeClr val="tx1"/>
          </a:solidFill>
          <a:latin typeface="Georgia"/>
          <a:ea typeface="+mn-ea"/>
          <a:cs typeface="Georgia"/>
        </a:defRPr>
      </a:lvl2pPr>
      <a:lvl3pPr marL="1143000" indent="-228600" algn="l" defTabSz="457200" rtl="0" eaLnBrk="1" latinLnBrk="0" hangingPunct="1">
        <a:spcBef>
          <a:spcPct val="20000"/>
        </a:spcBef>
        <a:buFont typeface="Arial"/>
        <a:buChar char="•"/>
        <a:defRPr sz="1800" b="0" i="0" kern="1200">
          <a:solidFill>
            <a:schemeClr val="tx1"/>
          </a:solidFill>
          <a:latin typeface="Georgia"/>
          <a:ea typeface="+mn-ea"/>
          <a:cs typeface="Georgia"/>
        </a:defRPr>
      </a:lvl3pPr>
      <a:lvl4pPr marL="1600200" indent="-228600" algn="l" defTabSz="457200" rtl="0" eaLnBrk="1" latinLnBrk="0" hangingPunct="1">
        <a:spcBef>
          <a:spcPct val="20000"/>
        </a:spcBef>
        <a:buFont typeface="Arial"/>
        <a:buChar char="–"/>
        <a:defRPr sz="1600" b="0" i="0" kern="1200">
          <a:solidFill>
            <a:schemeClr val="tx1"/>
          </a:solidFill>
          <a:latin typeface="Georgia"/>
          <a:ea typeface="+mn-ea"/>
          <a:cs typeface="Georgia"/>
        </a:defRPr>
      </a:lvl4pPr>
      <a:lvl5pPr marL="2057400" indent="-228600" algn="l" defTabSz="457200" rtl="0" eaLnBrk="1" latinLnBrk="0" hangingPunct="1">
        <a:spcBef>
          <a:spcPct val="20000"/>
        </a:spcBef>
        <a:buFont typeface="Arial"/>
        <a:buChar char="»"/>
        <a:defRPr sz="1600" b="0" i="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265333"/>
            <a:ext cx="9144000" cy="59266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FFFFFF"/>
                </a:solidFill>
              </a:defRPr>
            </a:lvl1pPr>
          </a:lstStyle>
          <a:p>
            <a:fld id="{0580405D-A643-224E-BD86-D482C39E2277}" type="slidenum">
              <a:rPr lang="en-US" smtClean="0"/>
              <a:pPr/>
              <a:t>‹#›</a:t>
            </a:fld>
            <a:endParaRPr lang="en-US" dirty="0"/>
          </a:p>
        </p:txBody>
      </p:sp>
      <p:sp>
        <p:nvSpPr>
          <p:cNvPr id="8" name="Footer Placeholder 4"/>
          <p:cNvSpPr>
            <a:spLocks noGrp="1"/>
          </p:cNvSpPr>
          <p:nvPr>
            <p:ph type="ftr" sz="quarter" idx="3"/>
          </p:nvPr>
        </p:nvSpPr>
        <p:spPr>
          <a:xfrm>
            <a:off x="457200" y="6356350"/>
            <a:ext cx="3704492" cy="365125"/>
          </a:xfrm>
          <a:prstGeom prst="rect">
            <a:avLst/>
          </a:prstGeom>
        </p:spPr>
        <p:txBody>
          <a:bodyPr vert="horz" lIns="91440" tIns="45720" rIns="91440" bIns="45720" rtlCol="0" anchor="ctr"/>
          <a:lstStyle>
            <a:lvl1pPr algn="l">
              <a:defRPr sz="1200">
                <a:solidFill>
                  <a:srgbClr val="FFFFFF"/>
                </a:solidFill>
              </a:defRPr>
            </a:lvl1pPr>
          </a:lstStyle>
          <a:p>
            <a:endParaRPr lang="en-US" dirty="0"/>
          </a:p>
        </p:txBody>
      </p:sp>
    </p:spTree>
    <p:extLst>
      <p:ext uri="{BB962C8B-B14F-4D97-AF65-F5344CB8AC3E}">
        <p14:creationId xmlns:p14="http://schemas.microsoft.com/office/powerpoint/2010/main" val="4078954313"/>
      </p:ext>
    </p:extLst>
  </p:cSld>
  <p:clrMap bg1="lt1" tx1="dk1" bg2="lt2" tx2="dk2" accent1="accent1" accent2="accent2" accent3="accent3" accent4="accent4" accent5="accent5" accent6="accent6" hlink="hlink" folHlink="folHlink"/>
  <p:sldLayoutIdLst>
    <p:sldLayoutId id="2147483684" r:id="rId1"/>
    <p:sldLayoutId id="2147483687" r:id="rId2"/>
    <p:sldLayoutId id="2147483688" r:id="rId3"/>
    <p:sldLayoutId id="2147483695" r:id="rId4"/>
    <p:sldLayoutId id="2147483696" r:id="rId5"/>
    <p:sldLayoutId id="2147483701" r:id="rId6"/>
    <p:sldLayoutId id="2147483702" r:id="rId7"/>
    <p:sldLayoutId id="2147483747" r:id="rId8"/>
    <p:sldLayoutId id="2147483703" r:id="rId9"/>
    <p:sldLayoutId id="2147483705" r:id="rId10"/>
    <p:sldLayoutId id="2147483708" r:id="rId11"/>
    <p:sldLayoutId id="2147483709" r:id="rId12"/>
    <p:sldLayoutId id="2147483710" r:id="rId13"/>
    <p:sldLayoutId id="2147483711" r:id="rId14"/>
    <p:sldLayoutId id="2147483712" r:id="rId15"/>
    <p:sldLayoutId id="2147483713" r:id="rId16"/>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hf hdr="0"/>
  <p:txStyles>
    <p:titleStyle>
      <a:lvl1pPr algn="l" defTabSz="457200" rtl="0" eaLnBrk="1" latinLnBrk="0" hangingPunct="1">
        <a:spcBef>
          <a:spcPct val="0"/>
        </a:spcBef>
        <a:buNone/>
        <a:defRPr sz="3600" b="1"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2400" b="0" i="0" kern="1200">
          <a:solidFill>
            <a:schemeClr val="tx1"/>
          </a:solidFill>
          <a:latin typeface="Georgia"/>
          <a:ea typeface="+mn-ea"/>
          <a:cs typeface="Georgia"/>
        </a:defRPr>
      </a:lvl1pPr>
      <a:lvl2pPr marL="742950" indent="-285750" algn="l" defTabSz="457200" rtl="0" eaLnBrk="1" latinLnBrk="0" hangingPunct="1">
        <a:spcBef>
          <a:spcPct val="20000"/>
        </a:spcBef>
        <a:buFont typeface="Arial"/>
        <a:buChar char="–"/>
        <a:defRPr sz="1800" b="0" i="0" kern="1200">
          <a:solidFill>
            <a:schemeClr val="tx1"/>
          </a:solidFill>
          <a:latin typeface="Georgia"/>
          <a:ea typeface="+mn-ea"/>
          <a:cs typeface="Georgia"/>
        </a:defRPr>
      </a:lvl2pPr>
      <a:lvl3pPr marL="1143000" indent="-228600" algn="l" defTabSz="457200" rtl="0" eaLnBrk="1" latinLnBrk="0" hangingPunct="1">
        <a:spcBef>
          <a:spcPct val="20000"/>
        </a:spcBef>
        <a:buFont typeface="Arial"/>
        <a:buChar char="•"/>
        <a:defRPr sz="1800" b="0" i="0" kern="1200">
          <a:solidFill>
            <a:schemeClr val="tx1"/>
          </a:solidFill>
          <a:latin typeface="Georgia"/>
          <a:ea typeface="+mn-ea"/>
          <a:cs typeface="Georgia"/>
        </a:defRPr>
      </a:lvl3pPr>
      <a:lvl4pPr marL="1600200" indent="-228600" algn="l" defTabSz="457200" rtl="0" eaLnBrk="1" latinLnBrk="0" hangingPunct="1">
        <a:spcBef>
          <a:spcPct val="20000"/>
        </a:spcBef>
        <a:buFont typeface="Arial"/>
        <a:buChar char="–"/>
        <a:defRPr sz="1600" b="0" i="0" kern="1200">
          <a:solidFill>
            <a:schemeClr val="tx1"/>
          </a:solidFill>
          <a:latin typeface="Georgia"/>
          <a:ea typeface="+mn-ea"/>
          <a:cs typeface="Georgia"/>
        </a:defRPr>
      </a:lvl4pPr>
      <a:lvl5pPr marL="2057400" indent="-228600" algn="l" defTabSz="457200" rtl="0" eaLnBrk="1" latinLnBrk="0" hangingPunct="1">
        <a:spcBef>
          <a:spcPct val="20000"/>
        </a:spcBef>
        <a:buFont typeface="Arial"/>
        <a:buChar char="»"/>
        <a:defRPr sz="1600" b="0" i="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265333"/>
            <a:ext cx="9144000" cy="592667"/>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FFFFFF"/>
                </a:solidFill>
              </a:defRPr>
            </a:lvl1pPr>
          </a:lstStyle>
          <a:p>
            <a:fld id="{0580405D-A643-224E-BD86-D482C39E2277}" type="slidenum">
              <a:rPr lang="en-US" smtClean="0"/>
              <a:pPr/>
              <a:t>‹#›</a:t>
            </a:fld>
            <a:endParaRPr lang="en-US" dirty="0"/>
          </a:p>
        </p:txBody>
      </p:sp>
      <p:sp>
        <p:nvSpPr>
          <p:cNvPr id="8" name="Footer Placeholder 4"/>
          <p:cNvSpPr>
            <a:spLocks noGrp="1"/>
          </p:cNvSpPr>
          <p:nvPr>
            <p:ph type="ftr" sz="quarter" idx="3"/>
          </p:nvPr>
        </p:nvSpPr>
        <p:spPr>
          <a:xfrm>
            <a:off x="457200" y="6356350"/>
            <a:ext cx="3704492" cy="365125"/>
          </a:xfrm>
          <a:prstGeom prst="rect">
            <a:avLst/>
          </a:prstGeom>
        </p:spPr>
        <p:txBody>
          <a:bodyPr vert="horz" lIns="91440" tIns="45720" rIns="91440" bIns="45720" rtlCol="0" anchor="ctr"/>
          <a:lstStyle>
            <a:lvl1pPr algn="l">
              <a:defRPr sz="1200">
                <a:solidFill>
                  <a:srgbClr val="FFFFFF"/>
                </a:solidFill>
              </a:defRPr>
            </a:lvl1pPr>
          </a:lstStyle>
          <a:p>
            <a:endParaRPr lang="en-US" dirty="0"/>
          </a:p>
        </p:txBody>
      </p:sp>
    </p:spTree>
    <p:extLst>
      <p:ext uri="{BB962C8B-B14F-4D97-AF65-F5344CB8AC3E}">
        <p14:creationId xmlns:p14="http://schemas.microsoft.com/office/powerpoint/2010/main" val="4078954313"/>
      </p:ext>
    </p:extLst>
  </p:cSld>
  <p:clrMap bg1="lt1" tx1="dk1" bg2="lt2" tx2="dk2" accent1="accent1" accent2="accent2" accent3="accent3" accent4="accent4" accent5="accent5" accent6="accent6" hlink="hlink" folHlink="folHlink"/>
  <p:sldLayoutIdLst>
    <p:sldLayoutId id="2147483715" r:id="rId1"/>
    <p:sldLayoutId id="2147483718" r:id="rId2"/>
    <p:sldLayoutId id="2147483719" r:id="rId3"/>
    <p:sldLayoutId id="2147483726" r:id="rId4"/>
    <p:sldLayoutId id="2147483727" r:id="rId5"/>
    <p:sldLayoutId id="2147483732" r:id="rId6"/>
    <p:sldLayoutId id="2147483733" r:id="rId7"/>
    <p:sldLayoutId id="2147483749" r:id="rId8"/>
    <p:sldLayoutId id="2147483734" r:id="rId9"/>
    <p:sldLayoutId id="2147483736" r:id="rId10"/>
    <p:sldLayoutId id="2147483739" r:id="rId11"/>
    <p:sldLayoutId id="2147483740" r:id="rId12"/>
    <p:sldLayoutId id="2147483741" r:id="rId13"/>
    <p:sldLayoutId id="2147483742" r:id="rId14"/>
    <p:sldLayoutId id="2147483743" r:id="rId15"/>
    <p:sldLayoutId id="2147483744" r:id="rId16"/>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hf hdr="0"/>
  <p:txStyles>
    <p:titleStyle>
      <a:lvl1pPr algn="l" defTabSz="457200" rtl="0" eaLnBrk="1" latinLnBrk="0" hangingPunct="1">
        <a:spcBef>
          <a:spcPct val="0"/>
        </a:spcBef>
        <a:buNone/>
        <a:defRPr sz="3600" b="1"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2400" b="0" i="0" kern="1200">
          <a:solidFill>
            <a:schemeClr val="tx1"/>
          </a:solidFill>
          <a:latin typeface="Georgia"/>
          <a:ea typeface="+mn-ea"/>
          <a:cs typeface="Georgia"/>
        </a:defRPr>
      </a:lvl1pPr>
      <a:lvl2pPr marL="742950" indent="-285750" algn="l" defTabSz="457200" rtl="0" eaLnBrk="1" latinLnBrk="0" hangingPunct="1">
        <a:spcBef>
          <a:spcPct val="20000"/>
        </a:spcBef>
        <a:buFont typeface="Arial"/>
        <a:buChar char="–"/>
        <a:defRPr sz="1800" b="0" i="0" kern="1200">
          <a:solidFill>
            <a:schemeClr val="tx1"/>
          </a:solidFill>
          <a:latin typeface="Georgia"/>
          <a:ea typeface="+mn-ea"/>
          <a:cs typeface="Georgia"/>
        </a:defRPr>
      </a:lvl2pPr>
      <a:lvl3pPr marL="1143000" indent="-228600" algn="l" defTabSz="457200" rtl="0" eaLnBrk="1" latinLnBrk="0" hangingPunct="1">
        <a:spcBef>
          <a:spcPct val="20000"/>
        </a:spcBef>
        <a:buFont typeface="Arial"/>
        <a:buChar char="•"/>
        <a:defRPr sz="1800" b="0" i="0" kern="1200">
          <a:solidFill>
            <a:schemeClr val="tx1"/>
          </a:solidFill>
          <a:latin typeface="Georgia"/>
          <a:ea typeface="+mn-ea"/>
          <a:cs typeface="Georgia"/>
        </a:defRPr>
      </a:lvl3pPr>
      <a:lvl4pPr marL="1600200" indent="-228600" algn="l" defTabSz="457200" rtl="0" eaLnBrk="1" latinLnBrk="0" hangingPunct="1">
        <a:spcBef>
          <a:spcPct val="20000"/>
        </a:spcBef>
        <a:buFont typeface="Arial"/>
        <a:buChar char="–"/>
        <a:defRPr sz="1600" b="0" i="0" kern="1200">
          <a:solidFill>
            <a:schemeClr val="tx1"/>
          </a:solidFill>
          <a:latin typeface="Georgia"/>
          <a:ea typeface="+mn-ea"/>
          <a:cs typeface="Georgia"/>
        </a:defRPr>
      </a:lvl4pPr>
      <a:lvl5pPr marL="2057400" indent="-228600" algn="l" defTabSz="457200" rtl="0" eaLnBrk="1" latinLnBrk="0" hangingPunct="1">
        <a:spcBef>
          <a:spcPct val="20000"/>
        </a:spcBef>
        <a:buFont typeface="Arial"/>
        <a:buChar char="»"/>
        <a:defRPr sz="1600" b="0" i="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6.ti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7.t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8.jpeg"/><Relationship Id="rId3" Type="http://schemas.openxmlformats.org/officeDocument/2006/relationships/image" Target="../media/image4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0.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3.png"/></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57.png"/><Relationship Id="rId1" Type="http://schemas.openxmlformats.org/officeDocument/2006/relationships/slideLayout" Target="../slideLayouts/slideLayout12.xml"/><Relationship Id="rId2" Type="http://schemas.openxmlformats.org/officeDocument/2006/relationships/image" Target="../media/image5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image" Target="../media/image61.png"/><Relationship Id="rId1" Type="http://schemas.openxmlformats.org/officeDocument/2006/relationships/slideLayout" Target="../slideLayouts/slideLayout12.xml"/><Relationship Id="rId2" Type="http://schemas.openxmlformats.org/officeDocument/2006/relationships/image" Target="../media/image5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3.png"/></Relationships>
</file>

<file path=ppt/slides/_rels/slide23.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5" Type="http://schemas.openxmlformats.org/officeDocument/2006/relationships/image" Target="../media/image67.png"/><Relationship Id="rId1" Type="http://schemas.openxmlformats.org/officeDocument/2006/relationships/slideLayout" Target="../slideLayouts/slideLayout12.xml"/><Relationship Id="rId2" Type="http://schemas.openxmlformats.org/officeDocument/2006/relationships/image" Target="../media/image6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8.png"/><Relationship Id="rId3" Type="http://schemas.openxmlformats.org/officeDocument/2006/relationships/image" Target="../media/image6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7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5.tiff"/></Relationships>
</file>

<file path=ppt/slides/_rels/slide37.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78.png"/><Relationship Id="rId5" Type="http://schemas.openxmlformats.org/officeDocument/2006/relationships/image" Target="../media/image79.png"/><Relationship Id="rId1" Type="http://schemas.openxmlformats.org/officeDocument/2006/relationships/slideLayout" Target="../slideLayouts/slideLayout12.xml"/><Relationship Id="rId2" Type="http://schemas.openxmlformats.org/officeDocument/2006/relationships/image" Target="../media/image76.png"/></Relationships>
</file>

<file path=ppt/slides/_rels/slide4.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jpeg"/><Relationship Id="rId5" Type="http://schemas.openxmlformats.org/officeDocument/2006/relationships/image" Target="../media/image34.jpeg"/><Relationship Id="rId6" Type="http://schemas.openxmlformats.org/officeDocument/2006/relationships/image" Target="../media/image35.jpeg"/><Relationship Id="rId7" Type="http://schemas.openxmlformats.org/officeDocument/2006/relationships/image" Target="../media/image36.jpeg"/><Relationship Id="rId8" Type="http://schemas.openxmlformats.org/officeDocument/2006/relationships/image" Target="../media/image37.jpeg"/><Relationship Id="rId9" Type="http://schemas.openxmlformats.org/officeDocument/2006/relationships/image" Target="../media/image38.jpeg"/><Relationship Id="rId10" Type="http://schemas.openxmlformats.org/officeDocument/2006/relationships/image" Target="../media/image39.jpg"/><Relationship Id="rId1" Type="http://schemas.openxmlformats.org/officeDocument/2006/relationships/slideLayout" Target="../slideLayouts/slideLayout33.xml"/><Relationship Id="rId2" Type="http://schemas.openxmlformats.org/officeDocument/2006/relationships/image" Target="../media/image3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0.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1.jpeg"/><Relationship Id="rId3" Type="http://schemas.openxmlformats.org/officeDocument/2006/relationships/image" Target="../media/image4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3.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4.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5.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4513262"/>
            <a:ext cx="7772400" cy="1362075"/>
          </a:xfrm>
        </p:spPr>
        <p:txBody>
          <a:bodyPr>
            <a:normAutofit fontScale="90000"/>
          </a:bodyPr>
          <a:lstStyle/>
          <a:p>
            <a:r>
              <a:rPr lang="en-US" dirty="0"/>
              <a:t>Coastal Ecosystem Integrated Compartment Model (ICM) </a:t>
            </a:r>
            <a:endParaRPr lang="en-US" dirty="0"/>
          </a:p>
        </p:txBody>
      </p:sp>
      <p:sp>
        <p:nvSpPr>
          <p:cNvPr id="4" name="Text Placeholder 3"/>
          <p:cNvSpPr>
            <a:spLocks noGrp="1"/>
          </p:cNvSpPr>
          <p:nvPr>
            <p:ph type="body" sz="quarter" idx="11"/>
          </p:nvPr>
        </p:nvSpPr>
        <p:spPr>
          <a:xfrm>
            <a:off x="106327" y="6330117"/>
            <a:ext cx="8856920" cy="410655"/>
          </a:xfrm>
        </p:spPr>
        <p:txBody>
          <a:bodyPr>
            <a:normAutofit/>
          </a:bodyPr>
          <a:lstStyle/>
          <a:p>
            <a:r>
              <a:rPr lang="en-US" dirty="0" smtClean="0"/>
              <a:t>Ehab Meselhe, Water Institute of the Gulf </a:t>
            </a:r>
            <a:r>
              <a:rPr lang="en-US" dirty="0" smtClean="0">
                <a:latin typeface="Calibri"/>
              </a:rPr>
              <a:t>|</a:t>
            </a:r>
            <a:r>
              <a:rPr lang="en-US" dirty="0" smtClean="0"/>
              <a:t> May 2015</a:t>
            </a:r>
            <a:endParaRPr lang="en-US" dirty="0"/>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64901"/>
            <a:ext cx="9144000" cy="37965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86647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2772" y="-36443"/>
            <a:ext cx="8229600" cy="1143000"/>
          </a:xfrm>
        </p:spPr>
        <p:txBody>
          <a:bodyPr>
            <a:normAutofit/>
          </a:bodyPr>
          <a:lstStyle/>
          <a:p>
            <a:pPr algn="ctr"/>
            <a:r>
              <a:rPr lang="en-US" sz="3200" dirty="0" smtClean="0"/>
              <a:t>Hydraulic Link Network</a:t>
            </a:r>
            <a:endParaRPr lang="en-US" sz="3200"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1371600"/>
            <a:ext cx="9144000" cy="41189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6967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4481"/>
            <a:ext cx="9144000" cy="1143000"/>
          </a:xfrm>
        </p:spPr>
        <p:txBody>
          <a:bodyPr>
            <a:normAutofit/>
          </a:bodyPr>
          <a:lstStyle/>
          <a:p>
            <a:pPr algn="ctr"/>
            <a:r>
              <a:rPr lang="en-US" sz="3200" dirty="0"/>
              <a:t>H</a:t>
            </a:r>
            <a:r>
              <a:rPr lang="en-US" sz="3200" dirty="0" smtClean="0"/>
              <a:t>ydraulic Overland Flow (e.g. surge)</a:t>
            </a:r>
            <a:br>
              <a:rPr lang="en-US" sz="3200" dirty="0" smtClean="0"/>
            </a:br>
            <a:r>
              <a:rPr lang="en-US" sz="3200" dirty="0" smtClean="0"/>
              <a:t>Link Network</a:t>
            </a:r>
            <a:endParaRPr lang="en-US" sz="3200"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1367481"/>
            <a:ext cx="9144000" cy="4118919"/>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p:cNvSpPr>
            <a:spLocks noGrp="1"/>
          </p:cNvSpPr>
          <p:nvPr>
            <p:ph type="ftr" sz="quarter" idx="11"/>
          </p:nvPr>
        </p:nvSpPr>
        <p:spPr>
          <a:xfrm>
            <a:off x="457200" y="6356189"/>
            <a:ext cx="4380614" cy="365125"/>
          </a:xfrm>
        </p:spPr>
        <p:txBody>
          <a:bodyPr/>
          <a:lstStyle/>
          <a:p>
            <a:r>
              <a:rPr lang="en-US" dirty="0" smtClean="0"/>
              <a:t>Alex McCorquodale, Jenni Schindler, Mallory Rodrigue, Eric White, Robert Miller, Zhanxian ‘Jonathan’ Wang</a:t>
            </a:r>
            <a:endParaRPr lang="en-US" dirty="0"/>
          </a:p>
        </p:txBody>
      </p:sp>
    </p:spTree>
    <p:extLst>
      <p:ext uri="{BB962C8B-B14F-4D97-AF65-F5344CB8AC3E}">
        <p14:creationId xmlns:p14="http://schemas.microsoft.com/office/powerpoint/2010/main" val="401596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Users\zcobell\Desktop\jpm_stormtracks.jpg"/>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189756" y="3040911"/>
            <a:ext cx="5816014" cy="3221666"/>
          </a:xfrm>
          <a:prstGeom prst="rect">
            <a:avLst/>
          </a:prstGeom>
          <a:noFill/>
          <a:ln>
            <a:noFill/>
          </a:ln>
        </p:spPr>
      </p:pic>
      <p:sp>
        <p:nvSpPr>
          <p:cNvPr id="2" name="Title 1"/>
          <p:cNvSpPr>
            <a:spLocks noGrp="1"/>
          </p:cNvSpPr>
          <p:nvPr>
            <p:ph type="title"/>
          </p:nvPr>
        </p:nvSpPr>
        <p:spPr>
          <a:xfrm>
            <a:off x="457200" y="-1820"/>
            <a:ext cx="8229600" cy="1143000"/>
          </a:xfrm>
        </p:spPr>
        <p:txBody>
          <a:bodyPr>
            <a:normAutofit/>
          </a:bodyPr>
          <a:lstStyle/>
          <a:p>
            <a:pPr algn="ctr"/>
            <a:r>
              <a:rPr lang="en-US" sz="3200" dirty="0" smtClean="0"/>
              <a:t>Storms in the Landscape</a:t>
            </a:r>
            <a:endParaRPr lang="en-US" sz="3200" dirty="0"/>
          </a:p>
        </p:txBody>
      </p:sp>
      <p:sp>
        <p:nvSpPr>
          <p:cNvPr id="5" name="Footer Placeholder 4"/>
          <p:cNvSpPr>
            <a:spLocks noGrp="1"/>
          </p:cNvSpPr>
          <p:nvPr>
            <p:ph type="ftr" sz="quarter" idx="11"/>
          </p:nvPr>
        </p:nvSpPr>
        <p:spPr>
          <a:xfrm>
            <a:off x="457199" y="6356189"/>
            <a:ext cx="4348717" cy="365125"/>
          </a:xfrm>
        </p:spPr>
        <p:txBody>
          <a:bodyPr/>
          <a:lstStyle/>
          <a:p>
            <a:r>
              <a:rPr lang="en-US" dirty="0" smtClean="0"/>
              <a:t>John Atkinson, Haihong Zhao, Hugh Roberts</a:t>
            </a:r>
            <a:endParaRPr lang="en-US" dirty="0"/>
          </a:p>
        </p:txBody>
      </p:sp>
      <p:sp>
        <p:nvSpPr>
          <p:cNvPr id="7" name="Rectangle 6"/>
          <p:cNvSpPr/>
          <p:nvPr/>
        </p:nvSpPr>
        <p:spPr>
          <a:xfrm>
            <a:off x="200626" y="1034933"/>
            <a:ext cx="2864302" cy="5016758"/>
          </a:xfrm>
          <a:prstGeom prst="rect">
            <a:avLst/>
          </a:prstGeom>
        </p:spPr>
        <p:txBody>
          <a:bodyPr wrap="square">
            <a:spAutoFit/>
          </a:bodyPr>
          <a:lstStyle/>
          <a:p>
            <a:pPr marL="457200" indent="-457200">
              <a:buAutoNum type="arabicParenBoth"/>
            </a:pPr>
            <a:r>
              <a:rPr lang="en-US" sz="2000" dirty="0" smtClean="0">
                <a:latin typeface="+mj-lt"/>
              </a:rPr>
              <a:t>Identify historical hurricane </a:t>
            </a:r>
            <a:r>
              <a:rPr lang="en-US" sz="2000" dirty="0">
                <a:latin typeface="+mj-lt"/>
              </a:rPr>
              <a:t>s</a:t>
            </a:r>
            <a:r>
              <a:rPr lang="en-US" sz="2000" dirty="0" smtClean="0">
                <a:latin typeface="+mj-lt"/>
              </a:rPr>
              <a:t>trikes (1950-2013)</a:t>
            </a:r>
          </a:p>
          <a:p>
            <a:pPr marL="457200" indent="-457200">
              <a:buAutoNum type="arabicParenBoth"/>
            </a:pPr>
            <a:endParaRPr lang="en-US" sz="2000" dirty="0" smtClean="0">
              <a:latin typeface="+mj-lt"/>
            </a:endParaRPr>
          </a:p>
          <a:p>
            <a:pPr marL="457200" indent="-457200">
              <a:buAutoNum type="arabicParenBoth"/>
            </a:pPr>
            <a:r>
              <a:rPr lang="en-US" sz="2000" dirty="0"/>
              <a:t>Locate ‘matching’ synthetic </a:t>
            </a:r>
            <a:r>
              <a:rPr lang="en-US" sz="2000" dirty="0" smtClean="0"/>
              <a:t>storms</a:t>
            </a:r>
          </a:p>
          <a:p>
            <a:pPr marL="457200" indent="-457200">
              <a:buAutoNum type="arabicParenBoth"/>
            </a:pPr>
            <a:endParaRPr lang="en-US" sz="2000" dirty="0" smtClean="0"/>
          </a:p>
          <a:p>
            <a:pPr marL="457200" indent="-457200">
              <a:buAutoNum type="arabicParenBoth"/>
            </a:pPr>
            <a:r>
              <a:rPr lang="en-US" sz="2000" dirty="0" smtClean="0"/>
              <a:t>Apply storms as </a:t>
            </a:r>
            <a:r>
              <a:rPr lang="en-US" sz="2000" dirty="0"/>
              <a:t>forcings in the 50-year ICM model </a:t>
            </a:r>
            <a:r>
              <a:rPr lang="en-US" sz="2000" dirty="0" smtClean="0"/>
              <a:t>runs</a:t>
            </a:r>
          </a:p>
          <a:p>
            <a:r>
              <a:rPr lang="en-US" sz="2000" dirty="0" smtClean="0"/>
              <a:t> </a:t>
            </a:r>
          </a:p>
          <a:p>
            <a:pPr marL="457200" indent="-457200">
              <a:buFont typeface="Wingdings" panose="05000000000000000000" pitchFamily="2" charset="2"/>
              <a:buAutoNum type="arabicParenBoth" startAt="4"/>
            </a:pPr>
            <a:r>
              <a:rPr lang="en-US" sz="2000" dirty="0" smtClean="0"/>
              <a:t>Impacts to the landscape, including islands</a:t>
            </a:r>
            <a:endParaRPr lang="en-US" sz="2000" dirty="0">
              <a:latin typeface="+mj-lt"/>
            </a:endParaRPr>
          </a:p>
        </p:txBody>
      </p:sp>
      <p:pic>
        <p:nvPicPr>
          <p:cNvPr id="8" name="Picture 7"/>
          <p:cNvPicPr>
            <a:picLocks noChangeAspect="1"/>
          </p:cNvPicPr>
          <p:nvPr/>
        </p:nvPicPr>
        <p:blipFill rotWithShape="1">
          <a:blip r:embed="rId3" cstate="email">
            <a:extLst>
              <a:ext uri="{28A0092B-C50C-407E-A947-70E740481C1C}">
                <a14:useLocalDpi xmlns:a14="http://schemas.microsoft.com/office/drawing/2010/main" val="0"/>
              </a:ext>
            </a:extLst>
          </a:blip>
          <a:srcRect l="9534" t="10021" r="5523" b="10509"/>
          <a:stretch/>
        </p:blipFill>
        <p:spPr>
          <a:xfrm>
            <a:off x="3064928" y="853217"/>
            <a:ext cx="6079071" cy="2793751"/>
          </a:xfrm>
          <a:prstGeom prst="rect">
            <a:avLst/>
          </a:prstGeom>
        </p:spPr>
      </p:pic>
      <p:sp>
        <p:nvSpPr>
          <p:cNvPr id="3" name="Content Placeholder 2"/>
          <p:cNvSpPr>
            <a:spLocks noGrp="1"/>
          </p:cNvSpPr>
          <p:nvPr>
            <p:ph idx="1"/>
          </p:nvPr>
        </p:nvSpPr>
        <p:spPr>
          <a:xfrm>
            <a:off x="3286811" y="946275"/>
            <a:ext cx="616705" cy="914391"/>
          </a:xfrm>
        </p:spPr>
        <p:txBody>
          <a:bodyPr>
            <a:normAutofit/>
          </a:bodyPr>
          <a:lstStyle/>
          <a:p>
            <a:pPr marL="0" indent="0" algn="r">
              <a:buNone/>
            </a:pPr>
            <a:r>
              <a:rPr lang="en-US" sz="2000" b="1" dirty="0" smtClean="0">
                <a:solidFill>
                  <a:schemeClr val="bg1"/>
                </a:solidFill>
                <a:latin typeface="+mj-lt"/>
              </a:rPr>
              <a:t>(1)</a:t>
            </a:r>
            <a:endParaRPr lang="en-US" sz="2000" b="1" dirty="0">
              <a:solidFill>
                <a:schemeClr val="bg1"/>
              </a:solidFill>
              <a:latin typeface="+mj-lt"/>
            </a:endParaRPr>
          </a:p>
        </p:txBody>
      </p:sp>
      <p:sp>
        <p:nvSpPr>
          <p:cNvPr id="10" name="Content Placeholder 2"/>
          <p:cNvSpPr txBox="1">
            <a:spLocks/>
          </p:cNvSpPr>
          <p:nvPr/>
        </p:nvSpPr>
        <p:spPr>
          <a:xfrm>
            <a:off x="3258449" y="3646968"/>
            <a:ext cx="616705" cy="91439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400" b="0" i="0" kern="1200">
                <a:solidFill>
                  <a:schemeClr val="tx1"/>
                </a:solidFill>
                <a:latin typeface="Georgia"/>
                <a:ea typeface="+mn-ea"/>
                <a:cs typeface="Georgia"/>
              </a:defRPr>
            </a:lvl1pPr>
            <a:lvl2pPr marL="742950" indent="-285750" algn="l" defTabSz="457200" rtl="0" eaLnBrk="1" latinLnBrk="0" hangingPunct="1">
              <a:spcBef>
                <a:spcPct val="20000"/>
              </a:spcBef>
              <a:buFont typeface="Arial"/>
              <a:buChar char="–"/>
              <a:defRPr sz="1800" b="0" i="0" kern="1200">
                <a:solidFill>
                  <a:schemeClr val="tx1"/>
                </a:solidFill>
                <a:latin typeface="Georgia"/>
                <a:ea typeface="+mn-ea"/>
                <a:cs typeface="Georgia"/>
              </a:defRPr>
            </a:lvl2pPr>
            <a:lvl3pPr marL="1143000" indent="-228600" algn="l" defTabSz="457200" rtl="0" eaLnBrk="1" latinLnBrk="0" hangingPunct="1">
              <a:spcBef>
                <a:spcPct val="20000"/>
              </a:spcBef>
              <a:buFont typeface="Arial"/>
              <a:buChar char="•"/>
              <a:defRPr sz="1800" b="0" i="0" kern="1200">
                <a:solidFill>
                  <a:schemeClr val="tx1"/>
                </a:solidFill>
                <a:latin typeface="Georgia"/>
                <a:ea typeface="+mn-ea"/>
                <a:cs typeface="Georgia"/>
              </a:defRPr>
            </a:lvl3pPr>
            <a:lvl4pPr marL="1600200" indent="-228600" algn="l" defTabSz="457200" rtl="0" eaLnBrk="1" latinLnBrk="0" hangingPunct="1">
              <a:spcBef>
                <a:spcPct val="20000"/>
              </a:spcBef>
              <a:buFont typeface="Arial"/>
              <a:buChar char="–"/>
              <a:defRPr sz="1600" b="0" i="0" kern="1200">
                <a:solidFill>
                  <a:schemeClr val="tx1"/>
                </a:solidFill>
                <a:latin typeface="Georgia"/>
                <a:ea typeface="+mn-ea"/>
                <a:cs typeface="Georgia"/>
              </a:defRPr>
            </a:lvl4pPr>
            <a:lvl5pPr marL="2057400" indent="-228600" algn="l" defTabSz="457200" rtl="0" eaLnBrk="1" latinLnBrk="0" hangingPunct="1">
              <a:spcBef>
                <a:spcPct val="20000"/>
              </a:spcBef>
              <a:buFont typeface="Arial"/>
              <a:buChar char="»"/>
              <a:defRPr sz="1600" b="0" i="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Font typeface="Arial"/>
              <a:buNone/>
            </a:pPr>
            <a:r>
              <a:rPr lang="en-US" sz="2000" b="1" dirty="0" smtClean="0">
                <a:solidFill>
                  <a:schemeClr val="bg1"/>
                </a:solidFill>
                <a:latin typeface="+mj-lt"/>
              </a:rPr>
              <a:t>(2)</a:t>
            </a:r>
            <a:endParaRPr lang="en-US" sz="2000" b="1" dirty="0">
              <a:solidFill>
                <a:schemeClr val="bg1"/>
              </a:solidFill>
              <a:latin typeface="+mj-lt"/>
            </a:endParaRPr>
          </a:p>
        </p:txBody>
      </p:sp>
    </p:spTree>
    <p:extLst>
      <p:ext uri="{BB962C8B-B14F-4D97-AF65-F5344CB8AC3E}">
        <p14:creationId xmlns:p14="http://schemas.microsoft.com/office/powerpoint/2010/main" val="2857739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813"/>
            <a:ext cx="8229600" cy="1143000"/>
          </a:xfrm>
        </p:spPr>
        <p:txBody>
          <a:bodyPr>
            <a:normAutofit/>
          </a:bodyPr>
          <a:lstStyle/>
          <a:p>
            <a:pPr algn="ctr"/>
            <a:r>
              <a:rPr lang="en-US" sz="3200" dirty="0" smtClean="0"/>
              <a:t>Barrier Islands</a:t>
            </a:r>
            <a:endParaRPr lang="en-US" sz="3200" dirty="0"/>
          </a:p>
        </p:txBody>
      </p:sp>
      <p:sp>
        <p:nvSpPr>
          <p:cNvPr id="3" name="Content Placeholder 2"/>
          <p:cNvSpPr>
            <a:spLocks noGrp="1"/>
          </p:cNvSpPr>
          <p:nvPr>
            <p:ph idx="1"/>
          </p:nvPr>
        </p:nvSpPr>
        <p:spPr>
          <a:xfrm>
            <a:off x="180742" y="983486"/>
            <a:ext cx="5460037" cy="4525963"/>
          </a:xfrm>
        </p:spPr>
        <p:txBody>
          <a:bodyPr>
            <a:noAutofit/>
          </a:bodyPr>
          <a:lstStyle/>
          <a:p>
            <a:pPr>
              <a:buFont typeface="Arial" pitchFamily="34" charset="0"/>
              <a:buChar char="•"/>
            </a:pPr>
            <a:r>
              <a:rPr lang="en-US" dirty="0" smtClean="0">
                <a:latin typeface="+mj-lt"/>
                <a:cs typeface="Arial" pitchFamily="34" charset="0"/>
              </a:rPr>
              <a:t>Wave </a:t>
            </a:r>
            <a:r>
              <a:rPr lang="en-US" dirty="0" smtClean="0">
                <a:latin typeface="+mj-lt"/>
                <a:cs typeface="Arial" pitchFamily="34" charset="0"/>
              </a:rPr>
              <a:t>transformation (SWAN)</a:t>
            </a:r>
          </a:p>
          <a:p>
            <a:pPr>
              <a:buFont typeface="Arial" pitchFamily="34" charset="0"/>
              <a:buChar char="•"/>
            </a:pPr>
            <a:r>
              <a:rPr lang="en-US" dirty="0" smtClean="0">
                <a:latin typeface="+mj-lt"/>
                <a:cs typeface="Arial" pitchFamily="34" charset="0"/>
              </a:rPr>
              <a:t>Longshore sediment transport (2012 coding)</a:t>
            </a:r>
            <a:endParaRPr lang="en-US" dirty="0">
              <a:latin typeface="+mj-lt"/>
              <a:cs typeface="Arial" pitchFamily="34" charset="0"/>
            </a:endParaRPr>
          </a:p>
          <a:p>
            <a:pPr>
              <a:buFont typeface="Arial" pitchFamily="34" charset="0"/>
              <a:buChar char="•"/>
            </a:pPr>
            <a:r>
              <a:rPr lang="en-US" dirty="0" smtClean="0">
                <a:latin typeface="+mj-lt"/>
                <a:cs typeface="Arial" pitchFamily="34" charset="0"/>
              </a:rPr>
              <a:t>Cross-shore sediment transport (SBEACH)</a:t>
            </a:r>
          </a:p>
          <a:p>
            <a:pPr>
              <a:buFont typeface="Arial" pitchFamily="34" charset="0"/>
              <a:buChar char="•"/>
            </a:pPr>
            <a:r>
              <a:rPr lang="en-US" dirty="0" smtClean="0">
                <a:latin typeface="+mj-lt"/>
                <a:cs typeface="Arial" pitchFamily="34" charset="0"/>
              </a:rPr>
              <a:t>Breaching </a:t>
            </a:r>
            <a:r>
              <a:rPr lang="en-US" dirty="0">
                <a:latin typeface="+mj-lt"/>
                <a:cs typeface="Arial" pitchFamily="34" charset="0"/>
              </a:rPr>
              <a:t>- </a:t>
            </a:r>
            <a:r>
              <a:rPr lang="en-US" dirty="0" smtClean="0">
                <a:latin typeface="+mj-lt"/>
                <a:cs typeface="Arial" pitchFamily="34" charset="0"/>
              </a:rPr>
              <a:t>historical data (critical </a:t>
            </a:r>
            <a:r>
              <a:rPr lang="en-US" dirty="0">
                <a:latin typeface="+mj-lt"/>
                <a:cs typeface="Arial" pitchFamily="34" charset="0"/>
              </a:rPr>
              <a:t>width &amp; width/length </a:t>
            </a:r>
            <a:r>
              <a:rPr lang="en-US" dirty="0" smtClean="0">
                <a:latin typeface="+mj-lt"/>
                <a:cs typeface="Arial" pitchFamily="34" charset="0"/>
              </a:rPr>
              <a:t>ratios)</a:t>
            </a:r>
            <a:endParaRPr lang="en-US" dirty="0">
              <a:latin typeface="+mj-lt"/>
              <a:cs typeface="Arial" pitchFamily="34" charset="0"/>
            </a:endParaRPr>
          </a:p>
          <a:p>
            <a:pPr>
              <a:buFont typeface="Arial" pitchFamily="34" charset="0"/>
              <a:buChar char="•"/>
            </a:pPr>
            <a:r>
              <a:rPr lang="en-US" dirty="0" smtClean="0">
                <a:latin typeface="+mj-lt"/>
                <a:cs typeface="Arial" pitchFamily="34" charset="0"/>
              </a:rPr>
              <a:t>Inlets </a:t>
            </a:r>
            <a:r>
              <a:rPr lang="en-US" dirty="0">
                <a:latin typeface="+mj-lt"/>
                <a:cs typeface="Arial" pitchFamily="34" charset="0"/>
              </a:rPr>
              <a:t>&amp; </a:t>
            </a:r>
            <a:r>
              <a:rPr lang="en-US" dirty="0" smtClean="0">
                <a:latin typeface="+mj-lt"/>
                <a:cs typeface="Arial" pitchFamily="34" charset="0"/>
              </a:rPr>
              <a:t>bays </a:t>
            </a:r>
            <a:r>
              <a:rPr lang="en-US" dirty="0">
                <a:latin typeface="+mj-lt"/>
                <a:cs typeface="Arial" pitchFamily="34" charset="0"/>
              </a:rPr>
              <a:t>(2012 </a:t>
            </a:r>
            <a:r>
              <a:rPr lang="en-US" dirty="0" smtClean="0">
                <a:latin typeface="+mj-lt"/>
                <a:cs typeface="Arial" pitchFamily="34" charset="0"/>
              </a:rPr>
              <a:t>coding)</a:t>
            </a:r>
          </a:p>
          <a:p>
            <a:pPr>
              <a:buFont typeface="Arial" pitchFamily="34" charset="0"/>
              <a:buChar char="•"/>
            </a:pPr>
            <a:r>
              <a:rPr lang="en-US" dirty="0" smtClean="0">
                <a:latin typeface="+mj-lt"/>
                <a:cs typeface="Arial" pitchFamily="34" charset="0"/>
              </a:rPr>
              <a:t>Back-barrier marsh erosion</a:t>
            </a:r>
            <a:endParaRPr lang="en-US" dirty="0">
              <a:latin typeface="+mj-lt"/>
              <a:cs typeface="Arial" pitchFamily="34" charset="0"/>
            </a:endParaRPr>
          </a:p>
          <a:p>
            <a:pPr>
              <a:buFont typeface="Arial" pitchFamily="34" charset="0"/>
              <a:buChar char="•"/>
            </a:pPr>
            <a:r>
              <a:rPr lang="en-US" dirty="0" smtClean="0">
                <a:latin typeface="+mj-lt"/>
                <a:cs typeface="Arial" pitchFamily="34" charset="0"/>
              </a:rPr>
              <a:t>Explicit tropical event effects on the </a:t>
            </a:r>
            <a:r>
              <a:rPr lang="en-US" dirty="0" smtClean="0">
                <a:latin typeface="+mj-lt"/>
                <a:cs typeface="Arial" pitchFamily="34" charset="0"/>
              </a:rPr>
              <a:t>landscape</a:t>
            </a:r>
            <a:endParaRPr lang="en-US" dirty="0" smtClean="0">
              <a:latin typeface="+mj-lt"/>
              <a:cs typeface="Arial" pitchFamily="34" charset="0"/>
            </a:endParaRPr>
          </a:p>
        </p:txBody>
      </p:sp>
      <p:sp>
        <p:nvSpPr>
          <p:cNvPr id="5" name="Footer Placeholder 4"/>
          <p:cNvSpPr>
            <a:spLocks noGrp="1"/>
          </p:cNvSpPr>
          <p:nvPr>
            <p:ph type="ftr" sz="quarter" idx="11"/>
          </p:nvPr>
        </p:nvSpPr>
        <p:spPr>
          <a:xfrm>
            <a:off x="457200" y="6356189"/>
            <a:ext cx="4731488" cy="365125"/>
          </a:xfrm>
        </p:spPr>
        <p:txBody>
          <a:bodyPr/>
          <a:lstStyle/>
          <a:p>
            <a:r>
              <a:rPr lang="en-US" dirty="0" smtClean="0"/>
              <a:t>Michael Poff, Gordon Thomson, Zhifei Dong, Dirk-Jan Walstra, Ioannis Georgiou, Mark Kulp, Mark Leadon, Darin Lee</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39577" y="1134038"/>
            <a:ext cx="3530010" cy="2727735"/>
          </a:xfrm>
          <a:prstGeom prst="rect">
            <a:avLst/>
          </a:prstGeom>
        </p:spPr>
      </p:pic>
    </p:spTree>
    <p:extLst>
      <p:ext uri="{BB962C8B-B14F-4D97-AF65-F5344CB8AC3E}">
        <p14:creationId xmlns:p14="http://schemas.microsoft.com/office/powerpoint/2010/main" val="2857739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4190"/>
            <a:ext cx="8229600" cy="1143000"/>
          </a:xfrm>
        </p:spPr>
        <p:txBody>
          <a:bodyPr>
            <a:normAutofit/>
          </a:bodyPr>
          <a:lstStyle/>
          <a:p>
            <a:pPr algn="ctr"/>
            <a:r>
              <a:rPr lang="en-US" sz="3200" dirty="0" smtClean="0">
                <a:latin typeface="+mj-lt"/>
              </a:rPr>
              <a:t>Vegetation Conceptual Model</a:t>
            </a:r>
            <a:endParaRPr lang="en-US" sz="3200" dirty="0">
              <a:latin typeface="+mj-lt"/>
            </a:endParaRPr>
          </a:p>
        </p:txBody>
      </p:sp>
      <p:grpSp>
        <p:nvGrpSpPr>
          <p:cNvPr id="6" name="Group 5"/>
          <p:cNvGrpSpPr/>
          <p:nvPr/>
        </p:nvGrpSpPr>
        <p:grpSpPr>
          <a:xfrm>
            <a:off x="1296542" y="1210698"/>
            <a:ext cx="6482686" cy="4876205"/>
            <a:chOff x="1173710" y="1142458"/>
            <a:chExt cx="6482686" cy="4876205"/>
          </a:xfrm>
        </p:grpSpPr>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1173710" y="1142458"/>
              <a:ext cx="6482686" cy="4876205"/>
            </a:xfrm>
            <a:prstGeom prst="rect">
              <a:avLst/>
            </a:prstGeom>
            <a:noFill/>
          </p:spPr>
        </p:pic>
        <p:sp>
          <p:nvSpPr>
            <p:cNvPr id="2" name="Rectangle 1"/>
            <p:cNvSpPr/>
            <p:nvPr/>
          </p:nvSpPr>
          <p:spPr>
            <a:xfrm>
              <a:off x="1419367" y="1323833"/>
              <a:ext cx="928048" cy="2456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rPr>
                <a:t>Input 1</a:t>
              </a:r>
              <a:endParaRPr lang="en-US" sz="1400" dirty="0">
                <a:solidFill>
                  <a:schemeClr val="tx1"/>
                </a:solidFill>
              </a:endParaRPr>
            </a:p>
          </p:txBody>
        </p:sp>
        <p:sp>
          <p:nvSpPr>
            <p:cNvPr id="5" name="Rectangle 4"/>
            <p:cNvSpPr/>
            <p:nvPr/>
          </p:nvSpPr>
          <p:spPr>
            <a:xfrm>
              <a:off x="3541596" y="1323833"/>
              <a:ext cx="928048" cy="2456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rPr>
                <a:t>Input 2</a:t>
              </a:r>
              <a:endParaRPr lang="en-US" sz="1400" dirty="0">
                <a:solidFill>
                  <a:schemeClr val="tx1"/>
                </a:solidFill>
              </a:endParaRPr>
            </a:p>
          </p:txBody>
        </p:sp>
      </p:grpSp>
      <p:sp>
        <p:nvSpPr>
          <p:cNvPr id="7" name="Footer Placeholder 4"/>
          <p:cNvSpPr>
            <a:spLocks noGrp="1"/>
          </p:cNvSpPr>
          <p:nvPr>
            <p:ph type="ftr" sz="quarter" idx="11"/>
          </p:nvPr>
        </p:nvSpPr>
        <p:spPr>
          <a:xfrm>
            <a:off x="457200" y="6356189"/>
            <a:ext cx="4380614" cy="365125"/>
          </a:xfrm>
        </p:spPr>
        <p:txBody>
          <a:bodyPr/>
          <a:lstStyle/>
          <a:p>
            <a:r>
              <a:rPr lang="en-US" dirty="0" smtClean="0"/>
              <a:t>Jenneke Visser and Scott Duke-Sylvester</a:t>
            </a:r>
            <a:endParaRPr lang="en-US" dirty="0"/>
          </a:p>
        </p:txBody>
      </p:sp>
    </p:spTree>
    <p:extLst>
      <p:ext uri="{BB962C8B-B14F-4D97-AF65-F5344CB8AC3E}">
        <p14:creationId xmlns:p14="http://schemas.microsoft.com/office/powerpoint/2010/main" val="413039394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3877"/>
            <a:ext cx="8229600" cy="1143000"/>
          </a:xfrm>
        </p:spPr>
        <p:txBody>
          <a:bodyPr>
            <a:normAutofit/>
          </a:bodyPr>
          <a:lstStyle/>
          <a:p>
            <a:pPr algn="ctr"/>
            <a:r>
              <a:rPr lang="en-US" sz="3200" dirty="0" smtClean="0"/>
              <a:t>Habitat Suitability Indices </a:t>
            </a:r>
            <a:endParaRPr lang="en-US" sz="3200" dirty="0"/>
          </a:p>
        </p:txBody>
      </p:sp>
      <p:sp>
        <p:nvSpPr>
          <p:cNvPr id="3" name="Content Placeholder 2"/>
          <p:cNvSpPr>
            <a:spLocks noGrp="1"/>
          </p:cNvSpPr>
          <p:nvPr>
            <p:ph idx="1"/>
          </p:nvPr>
        </p:nvSpPr>
        <p:spPr>
          <a:xfrm>
            <a:off x="425317" y="1236877"/>
            <a:ext cx="8739961" cy="4079402"/>
          </a:xfrm>
        </p:spPr>
        <p:txBody>
          <a:bodyPr>
            <a:noAutofit/>
          </a:bodyPr>
          <a:lstStyle/>
          <a:p>
            <a:pPr marL="400050">
              <a:buClr>
                <a:srgbClr val="0096D7"/>
              </a:buClr>
              <a:buFont typeface="Arial" pitchFamily="34" charset="0"/>
              <a:buChar char="•"/>
            </a:pPr>
            <a:r>
              <a:rPr lang="en-US" altLang="en-US" sz="1800" dirty="0" smtClean="0">
                <a:latin typeface="+mj-lt"/>
                <a:cs typeface="Arial" pitchFamily="34" charset="0"/>
              </a:rPr>
              <a:t>L</a:t>
            </a:r>
            <a:r>
              <a:rPr lang="en-US" altLang="en-US" sz="1800" dirty="0" smtClean="0">
                <a:latin typeface="+mj-lt"/>
              </a:rPr>
              <a:t>iterature reviews</a:t>
            </a:r>
            <a:r>
              <a:rPr lang="en-US" altLang="en-US" sz="1800" dirty="0">
                <a:latin typeface="+mj-lt"/>
              </a:rPr>
              <a:t> </a:t>
            </a:r>
            <a:r>
              <a:rPr lang="en-US" altLang="en-US" sz="1800" dirty="0" smtClean="0">
                <a:latin typeface="+mj-lt"/>
              </a:rPr>
              <a:t>and </a:t>
            </a:r>
            <a:r>
              <a:rPr lang="en-US" altLang="en-US" sz="1800" dirty="0">
                <a:latin typeface="+mj-lt"/>
              </a:rPr>
              <a:t>l</a:t>
            </a:r>
            <a:r>
              <a:rPr lang="en-US" altLang="en-US" sz="1800" dirty="0" smtClean="0">
                <a:latin typeface="+mj-lt"/>
              </a:rPr>
              <a:t>ife </a:t>
            </a:r>
            <a:r>
              <a:rPr lang="en-US" altLang="en-US" sz="1800" dirty="0">
                <a:latin typeface="+mj-lt"/>
              </a:rPr>
              <a:t>cycle descriptions</a:t>
            </a:r>
          </a:p>
          <a:p>
            <a:pPr marL="400050">
              <a:buClr>
                <a:srgbClr val="0096D7"/>
              </a:buClr>
              <a:buFont typeface="Arial" pitchFamily="34" charset="0"/>
              <a:buChar char="•"/>
            </a:pPr>
            <a:r>
              <a:rPr lang="en-US" altLang="en-US" sz="1800" dirty="0">
                <a:latin typeface="+mj-lt"/>
              </a:rPr>
              <a:t>S</a:t>
            </a:r>
            <a:r>
              <a:rPr lang="en-US" altLang="en-US" sz="1800" dirty="0" smtClean="0">
                <a:latin typeface="+mj-lt"/>
              </a:rPr>
              <a:t>ubject</a:t>
            </a:r>
            <a:r>
              <a:rPr lang="en-US" altLang="en-US" sz="1800" dirty="0" smtClean="0">
                <a:latin typeface="+mj-lt"/>
              </a:rPr>
              <a:t>-matter experts to </a:t>
            </a:r>
            <a:r>
              <a:rPr lang="en-US" altLang="en-US" sz="1800" dirty="0" smtClean="0">
                <a:latin typeface="+mj-lt"/>
              </a:rPr>
              <a:t>develop/revise </a:t>
            </a:r>
            <a:r>
              <a:rPr lang="en-US" altLang="en-US" sz="1800" dirty="0" smtClean="0">
                <a:latin typeface="+mj-lt"/>
              </a:rPr>
              <a:t>equations</a:t>
            </a:r>
          </a:p>
          <a:p>
            <a:pPr marL="400050">
              <a:buClr>
                <a:srgbClr val="0096D7"/>
              </a:buClr>
              <a:buFont typeface="Arial" pitchFamily="34" charset="0"/>
              <a:buChar char="•"/>
            </a:pPr>
            <a:r>
              <a:rPr lang="en-US" sz="1800" dirty="0" smtClean="0">
                <a:latin typeface="+mj-lt"/>
                <a:cs typeface="Arial" pitchFamily="34" charset="0"/>
              </a:rPr>
              <a:t>Statistical analysis </a:t>
            </a:r>
            <a:r>
              <a:rPr lang="en-US" sz="1800" dirty="0">
                <a:latin typeface="+mj-lt"/>
                <a:cs typeface="Arial" pitchFamily="34" charset="0"/>
              </a:rPr>
              <a:t>of existing fishery independent data</a:t>
            </a:r>
          </a:p>
          <a:p>
            <a:pPr marL="400050">
              <a:buClr>
                <a:srgbClr val="0096D7"/>
              </a:buClr>
              <a:buFont typeface="Arial" pitchFamily="34" charset="0"/>
              <a:buChar char="•"/>
            </a:pPr>
            <a:r>
              <a:rPr lang="en-US" altLang="en-US" sz="1800" dirty="0" smtClean="0">
                <a:latin typeface="+mj-lt"/>
              </a:rPr>
              <a:t>Coded directly into the ICM</a:t>
            </a:r>
          </a:p>
          <a:p>
            <a:pPr marL="400050">
              <a:buClr>
                <a:srgbClr val="0096D7"/>
              </a:buClr>
              <a:buFont typeface="Arial" pitchFamily="34" charset="0"/>
              <a:buChar char="•"/>
            </a:pPr>
            <a:r>
              <a:rPr lang="en-US" altLang="en-US" sz="1800" b="1" dirty="0" smtClean="0">
                <a:latin typeface="+mj-lt"/>
              </a:rPr>
              <a:t>Fish / shellfish</a:t>
            </a:r>
          </a:p>
          <a:p>
            <a:pPr marL="800100" lvl="1">
              <a:buClr>
                <a:srgbClr val="0096D7"/>
              </a:buClr>
              <a:buFont typeface="Arial" pitchFamily="34" charset="0"/>
              <a:buChar char="•"/>
            </a:pPr>
            <a:r>
              <a:rPr lang="en-US" altLang="en-US" sz="1600" dirty="0">
                <a:latin typeface="+mj-lt"/>
              </a:rPr>
              <a:t>Bay </a:t>
            </a:r>
            <a:r>
              <a:rPr lang="en-US" altLang="en-US" sz="1600" dirty="0" smtClean="0">
                <a:latin typeface="+mj-lt"/>
              </a:rPr>
              <a:t>anchovy (NEW)</a:t>
            </a:r>
            <a:endParaRPr lang="en-US" altLang="en-US" sz="1600" dirty="0">
              <a:latin typeface="+mj-lt"/>
            </a:endParaRPr>
          </a:p>
          <a:p>
            <a:pPr marL="800100" lvl="1">
              <a:buClr>
                <a:srgbClr val="0096D7"/>
              </a:buClr>
              <a:buFont typeface="Arial" pitchFamily="34" charset="0"/>
              <a:buChar char="•"/>
            </a:pPr>
            <a:r>
              <a:rPr lang="en-US" altLang="en-US" sz="1600" dirty="0">
                <a:latin typeface="+mj-lt"/>
              </a:rPr>
              <a:t>Blue </a:t>
            </a:r>
            <a:r>
              <a:rPr lang="en-US" altLang="en-US" sz="1600" dirty="0" smtClean="0">
                <a:latin typeface="+mj-lt"/>
              </a:rPr>
              <a:t>crab (NEW</a:t>
            </a:r>
            <a:r>
              <a:rPr lang="en-US" altLang="en-US" sz="1600" dirty="0">
                <a:latin typeface="+mj-lt"/>
              </a:rPr>
              <a:t>)</a:t>
            </a:r>
          </a:p>
          <a:p>
            <a:pPr marL="800100" lvl="1">
              <a:buClr>
                <a:srgbClr val="0096D7"/>
              </a:buClr>
              <a:buFont typeface="Arial" pitchFamily="34" charset="0"/>
              <a:buChar char="•"/>
            </a:pPr>
            <a:r>
              <a:rPr lang="en-US" altLang="en-US" sz="1600" dirty="0">
                <a:latin typeface="+mj-lt"/>
              </a:rPr>
              <a:t>Gulf </a:t>
            </a:r>
            <a:r>
              <a:rPr lang="en-US" altLang="en-US" sz="1600" dirty="0" smtClean="0">
                <a:latin typeface="+mj-lt"/>
              </a:rPr>
              <a:t>menhaden (NEW)</a:t>
            </a:r>
            <a:endParaRPr lang="en-US" altLang="en-US" sz="1600" dirty="0">
              <a:latin typeface="+mj-lt"/>
            </a:endParaRPr>
          </a:p>
          <a:p>
            <a:pPr marL="800100" lvl="1">
              <a:buClr>
                <a:srgbClr val="0096D7"/>
              </a:buClr>
              <a:buFont typeface="Arial" pitchFamily="34" charset="0"/>
              <a:buChar char="•"/>
            </a:pPr>
            <a:r>
              <a:rPr lang="en-US" altLang="en-US" sz="1600" dirty="0" smtClean="0">
                <a:latin typeface="+mj-lt"/>
              </a:rPr>
              <a:t>Largemouth </a:t>
            </a:r>
            <a:r>
              <a:rPr lang="en-US" altLang="en-US" sz="1600" dirty="0">
                <a:latin typeface="+mj-lt"/>
              </a:rPr>
              <a:t>bass</a:t>
            </a:r>
          </a:p>
          <a:p>
            <a:pPr marL="800100" lvl="1">
              <a:buClr>
                <a:srgbClr val="0096D7"/>
              </a:buClr>
              <a:buFont typeface="Arial" pitchFamily="34" charset="0"/>
              <a:buChar char="•"/>
            </a:pPr>
            <a:r>
              <a:rPr lang="en-US" altLang="en-US" sz="1600" dirty="0" smtClean="0">
                <a:latin typeface="+mj-lt"/>
              </a:rPr>
              <a:t>Spotted </a:t>
            </a:r>
            <a:r>
              <a:rPr lang="en-US" altLang="en-US" sz="1600" dirty="0">
                <a:latin typeface="+mj-lt"/>
              </a:rPr>
              <a:t>seatrout </a:t>
            </a:r>
          </a:p>
          <a:p>
            <a:pPr marL="800100" lvl="1">
              <a:buClr>
                <a:srgbClr val="0096D7"/>
              </a:buClr>
              <a:buFont typeface="Arial" pitchFamily="34" charset="0"/>
              <a:buChar char="•"/>
            </a:pPr>
            <a:r>
              <a:rPr lang="en-US" altLang="en-US" sz="1600" dirty="0" smtClean="0">
                <a:latin typeface="+mj-lt"/>
              </a:rPr>
              <a:t>Brown </a:t>
            </a:r>
            <a:r>
              <a:rPr lang="en-US" altLang="en-US" sz="1600" dirty="0">
                <a:latin typeface="+mj-lt"/>
              </a:rPr>
              <a:t>shrimp</a:t>
            </a:r>
          </a:p>
          <a:p>
            <a:pPr marL="800100" lvl="1">
              <a:buClr>
                <a:srgbClr val="0096D7"/>
              </a:buClr>
              <a:buFont typeface="Arial" pitchFamily="34" charset="0"/>
              <a:buChar char="•"/>
            </a:pPr>
            <a:r>
              <a:rPr lang="en-US" altLang="en-US" sz="1600" dirty="0">
                <a:latin typeface="+mj-lt"/>
              </a:rPr>
              <a:t>White shrimp</a:t>
            </a:r>
          </a:p>
          <a:p>
            <a:pPr marL="800100" lvl="1">
              <a:buClr>
                <a:srgbClr val="0096D7"/>
              </a:buClr>
              <a:buFont typeface="Arial" pitchFamily="34" charset="0"/>
              <a:buChar char="•"/>
            </a:pPr>
            <a:r>
              <a:rPr lang="en-US" altLang="en-US" sz="1600" dirty="0">
                <a:latin typeface="+mj-lt"/>
              </a:rPr>
              <a:t>Eastern oyster</a:t>
            </a:r>
          </a:p>
          <a:p>
            <a:pPr marL="400050">
              <a:buClr>
                <a:srgbClr val="0096D7"/>
              </a:buClr>
              <a:buFont typeface="Arial" pitchFamily="34" charset="0"/>
              <a:buChar char="•"/>
            </a:pPr>
            <a:endParaRPr lang="en-US" altLang="en-US" sz="1600" dirty="0">
              <a:latin typeface="+mj-lt"/>
            </a:endParaRPr>
          </a:p>
        </p:txBody>
      </p:sp>
      <p:sp>
        <p:nvSpPr>
          <p:cNvPr id="9" name="Rectangle 8"/>
          <p:cNvSpPr/>
          <p:nvPr/>
        </p:nvSpPr>
        <p:spPr>
          <a:xfrm>
            <a:off x="0" y="5411628"/>
            <a:ext cx="9144000" cy="1077218"/>
          </a:xfrm>
          <a:prstGeom prst="rect">
            <a:avLst/>
          </a:prstGeom>
        </p:spPr>
        <p:txBody>
          <a:bodyPr wrap="square">
            <a:spAutoFit/>
          </a:bodyPr>
          <a:lstStyle/>
          <a:p>
            <a:pPr>
              <a:spcBef>
                <a:spcPct val="0"/>
              </a:spcBef>
            </a:pPr>
            <a:r>
              <a:rPr lang="en-US" altLang="en-US" sz="1600" dirty="0" smtClean="0"/>
              <a:t>Fish &amp; Shellfish: Ann Hijuelos, Shaye Sable, Meg O’Connell, Jay Geaghan (</a:t>
            </a:r>
            <a:r>
              <a:rPr lang="en-US" altLang="en-US" sz="1600" i="1" dirty="0" smtClean="0"/>
              <a:t>statistical advisor)</a:t>
            </a:r>
          </a:p>
          <a:p>
            <a:pPr>
              <a:spcBef>
                <a:spcPct val="0"/>
              </a:spcBef>
            </a:pPr>
            <a:r>
              <a:rPr lang="en-US" altLang="en-US" sz="1600" dirty="0" smtClean="0"/>
              <a:t>Wildlife: </a:t>
            </a:r>
            <a:r>
              <a:rPr lang="en-US" sz="1600" dirty="0" smtClean="0"/>
              <a:t>Hardin Waddle, </a:t>
            </a:r>
            <a:r>
              <a:rPr lang="en-US" sz="1600" dirty="0"/>
              <a:t>Robert </a:t>
            </a:r>
            <a:r>
              <a:rPr lang="en-US" sz="1600" dirty="0" smtClean="0"/>
              <a:t>Romaire, </a:t>
            </a:r>
            <a:r>
              <a:rPr lang="en-US" sz="1600" dirty="0"/>
              <a:t>Paul Leberg</a:t>
            </a:r>
          </a:p>
          <a:p>
            <a:pPr>
              <a:spcBef>
                <a:spcPct val="0"/>
              </a:spcBef>
            </a:pPr>
            <a:endParaRPr lang="en-US" sz="1600" dirty="0" smtClean="0"/>
          </a:p>
          <a:p>
            <a:pPr>
              <a:spcBef>
                <a:spcPct val="0"/>
              </a:spcBef>
            </a:pPr>
            <a:endParaRPr lang="en-US" altLang="en-US" sz="1600" i="1" dirty="0"/>
          </a:p>
        </p:txBody>
      </p:sp>
      <p:pic>
        <p:nvPicPr>
          <p:cNvPr id="1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49016" y="2963555"/>
            <a:ext cx="2975885" cy="1650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3540596" y="2604723"/>
            <a:ext cx="4572000" cy="1846659"/>
          </a:xfrm>
          <a:prstGeom prst="rect">
            <a:avLst/>
          </a:prstGeom>
        </p:spPr>
        <p:txBody>
          <a:bodyPr>
            <a:spAutoFit/>
          </a:bodyPr>
          <a:lstStyle/>
          <a:p>
            <a:pPr>
              <a:defRPr/>
            </a:pPr>
            <a:r>
              <a:rPr lang="en-US" b="1" dirty="0" smtClean="0"/>
              <a:t>Wildlife </a:t>
            </a:r>
          </a:p>
          <a:p>
            <a:pPr marL="285750" indent="-285750">
              <a:buClr>
                <a:srgbClr val="00B0F0"/>
              </a:buClr>
              <a:buFont typeface="Arial" panose="020B0604020202020204" pitchFamily="34" charset="0"/>
              <a:buChar char="•"/>
              <a:defRPr/>
            </a:pPr>
            <a:r>
              <a:rPr lang="en-US" sz="1600" dirty="0"/>
              <a:t>Pelican (NEW)</a:t>
            </a:r>
            <a:endParaRPr lang="en-US" altLang="en-US" sz="1600" dirty="0"/>
          </a:p>
          <a:p>
            <a:pPr marL="285750" indent="-285750">
              <a:buClr>
                <a:srgbClr val="00B0F0"/>
              </a:buClr>
              <a:buFont typeface="Arial" panose="020B0604020202020204" pitchFamily="34" charset="0"/>
              <a:buChar char="•"/>
              <a:defRPr/>
            </a:pPr>
            <a:r>
              <a:rPr lang="en-US" sz="1600" dirty="0" smtClean="0"/>
              <a:t>Alligator </a:t>
            </a:r>
            <a:endParaRPr lang="en-US" sz="1600" dirty="0"/>
          </a:p>
          <a:p>
            <a:pPr marL="285750" indent="-285750">
              <a:buClr>
                <a:srgbClr val="00B0F0"/>
              </a:buClr>
              <a:buFont typeface="Arial" panose="020B0604020202020204" pitchFamily="34" charset="0"/>
              <a:buChar char="•"/>
              <a:defRPr/>
            </a:pPr>
            <a:r>
              <a:rPr lang="en-US" sz="1600" dirty="0"/>
              <a:t>Crawfish</a:t>
            </a:r>
          </a:p>
          <a:p>
            <a:pPr marL="285750" indent="-285750">
              <a:buClr>
                <a:srgbClr val="00B0F0"/>
              </a:buClr>
              <a:buFont typeface="Arial" panose="020B0604020202020204" pitchFamily="34" charset="0"/>
              <a:buChar char="•"/>
              <a:defRPr/>
            </a:pPr>
            <a:r>
              <a:rPr lang="en-US" sz="1600" dirty="0"/>
              <a:t>Gadwall</a:t>
            </a:r>
          </a:p>
          <a:p>
            <a:pPr marL="285750" indent="-285750">
              <a:buClr>
                <a:srgbClr val="00B0F0"/>
              </a:buClr>
              <a:buFont typeface="Arial" panose="020B0604020202020204" pitchFamily="34" charset="0"/>
              <a:buChar char="•"/>
              <a:defRPr/>
            </a:pPr>
            <a:r>
              <a:rPr lang="en-US" sz="1600" dirty="0" smtClean="0"/>
              <a:t>Green-winged </a:t>
            </a:r>
            <a:r>
              <a:rPr lang="en-US" sz="1600" dirty="0"/>
              <a:t>teal </a:t>
            </a:r>
          </a:p>
          <a:p>
            <a:pPr marL="285750" indent="-285750">
              <a:buClr>
                <a:srgbClr val="00B0F0"/>
              </a:buClr>
              <a:buFont typeface="Arial" panose="020B0604020202020204" pitchFamily="34" charset="0"/>
              <a:buChar char="•"/>
              <a:defRPr/>
            </a:pPr>
            <a:r>
              <a:rPr lang="en-US" sz="1600" dirty="0" smtClean="0"/>
              <a:t>Mottled duck</a:t>
            </a:r>
            <a:endParaRPr lang="en-US" sz="1600" dirty="0"/>
          </a:p>
        </p:txBody>
      </p:sp>
    </p:spTree>
    <p:extLst>
      <p:ext uri="{BB962C8B-B14F-4D97-AF65-F5344CB8AC3E}">
        <p14:creationId xmlns:p14="http://schemas.microsoft.com/office/powerpoint/2010/main" val="1977071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712"/>
            <a:ext cx="8229600" cy="1143000"/>
          </a:xfrm>
        </p:spPr>
        <p:txBody>
          <a:bodyPr>
            <a:normAutofit/>
          </a:bodyPr>
          <a:lstStyle/>
          <a:p>
            <a:pPr algn="ctr"/>
            <a:r>
              <a:rPr lang="en-US" sz="3200" dirty="0" smtClean="0"/>
              <a:t>Ecopath with Ecosim (EwE)	</a:t>
            </a:r>
            <a:endParaRPr lang="en-US" sz="3200" dirty="0"/>
          </a:p>
        </p:txBody>
      </p:sp>
      <p:sp>
        <p:nvSpPr>
          <p:cNvPr id="3" name="Content Placeholder 2"/>
          <p:cNvSpPr>
            <a:spLocks noGrp="1"/>
          </p:cNvSpPr>
          <p:nvPr>
            <p:ph idx="1"/>
          </p:nvPr>
        </p:nvSpPr>
        <p:spPr>
          <a:xfrm>
            <a:off x="457199" y="1196146"/>
            <a:ext cx="8354291" cy="4811249"/>
          </a:xfrm>
        </p:spPr>
        <p:txBody>
          <a:bodyPr>
            <a:noAutofit/>
          </a:bodyPr>
          <a:lstStyle/>
          <a:p>
            <a:pPr>
              <a:buClr>
                <a:srgbClr val="00B0F0"/>
              </a:buClr>
              <a:buFont typeface="Arial" panose="020B0604020202020204" pitchFamily="34" charset="0"/>
              <a:buChar char="•"/>
            </a:pPr>
            <a:r>
              <a:rPr lang="en-US" sz="1800" u="sng" dirty="0" smtClean="0">
                <a:latin typeface="+mj-lt"/>
              </a:rPr>
              <a:t>Ecopath</a:t>
            </a:r>
            <a:r>
              <a:rPr lang="en-US" sz="1800" dirty="0" smtClean="0">
                <a:latin typeface="+mj-lt"/>
              </a:rPr>
              <a:t> - virtual </a:t>
            </a:r>
            <a:r>
              <a:rPr lang="en-US" sz="1800" dirty="0">
                <a:latin typeface="+mj-lt"/>
              </a:rPr>
              <a:t>representation of the </a:t>
            </a:r>
            <a:r>
              <a:rPr lang="en-US" sz="1800" dirty="0" smtClean="0">
                <a:latin typeface="+mj-lt"/>
              </a:rPr>
              <a:t>ecosystem</a:t>
            </a:r>
            <a:endParaRPr lang="en-US" sz="1800" dirty="0">
              <a:latin typeface="+mj-lt"/>
            </a:endParaRPr>
          </a:p>
          <a:p>
            <a:pPr>
              <a:buClr>
                <a:srgbClr val="00B0F0"/>
              </a:buClr>
              <a:buFont typeface="Arial" panose="020B0604020202020204" pitchFamily="34" charset="0"/>
              <a:buChar char="•"/>
            </a:pPr>
            <a:r>
              <a:rPr lang="en-US" sz="1800" u="sng" dirty="0" smtClean="0">
                <a:latin typeface="+mj-lt"/>
              </a:rPr>
              <a:t>Ecosim</a:t>
            </a:r>
            <a:r>
              <a:rPr lang="en-US" sz="1800" dirty="0" smtClean="0">
                <a:latin typeface="+mj-lt"/>
              </a:rPr>
              <a:t> - </a:t>
            </a:r>
            <a:r>
              <a:rPr lang="en-US" sz="1800" dirty="0">
                <a:latin typeface="+mj-lt"/>
              </a:rPr>
              <a:t>temporal dynamic simulations </a:t>
            </a:r>
            <a:endParaRPr lang="en-US" sz="1800" dirty="0" smtClean="0">
              <a:latin typeface="+mj-lt"/>
            </a:endParaRPr>
          </a:p>
          <a:p>
            <a:pPr>
              <a:buClr>
                <a:srgbClr val="00B0F0"/>
              </a:buClr>
              <a:buFont typeface="Arial" panose="020B0604020202020204" pitchFamily="34" charset="0"/>
              <a:buChar char="•"/>
            </a:pPr>
            <a:r>
              <a:rPr lang="en-US" sz="1800" u="sng" dirty="0" smtClean="0">
                <a:latin typeface="+mj-lt"/>
              </a:rPr>
              <a:t>Ecospace</a:t>
            </a:r>
            <a:r>
              <a:rPr lang="en-US" sz="1800" dirty="0" smtClean="0">
                <a:latin typeface="+mj-lt"/>
              </a:rPr>
              <a:t> - </a:t>
            </a:r>
            <a:r>
              <a:rPr lang="en-US" sz="1800" dirty="0">
                <a:latin typeface="+mj-lt"/>
              </a:rPr>
              <a:t>spatial and temporal dynamic simulations (1 km</a:t>
            </a:r>
            <a:r>
              <a:rPr lang="en-US" sz="1800" baseline="30000" dirty="0">
                <a:latin typeface="+mj-lt"/>
              </a:rPr>
              <a:t>2</a:t>
            </a:r>
            <a:r>
              <a:rPr lang="en-US" sz="1800" dirty="0">
                <a:latin typeface="+mj-lt"/>
              </a:rPr>
              <a:t> </a:t>
            </a:r>
            <a:r>
              <a:rPr lang="en-US" sz="1800" dirty="0" smtClean="0">
                <a:latin typeface="+mj-lt"/>
              </a:rPr>
              <a:t>grid, </a:t>
            </a:r>
            <a:r>
              <a:rPr lang="en-US" sz="1800" dirty="0">
                <a:latin typeface="+mj-lt"/>
              </a:rPr>
              <a:t>monthly output, 20 and 50 year runs)</a:t>
            </a:r>
          </a:p>
          <a:p>
            <a:pPr>
              <a:buClr>
                <a:srgbClr val="00B0F0"/>
              </a:buClr>
              <a:buFont typeface="Arial" panose="020B0604020202020204" pitchFamily="34" charset="0"/>
              <a:buChar char="•"/>
            </a:pPr>
            <a:r>
              <a:rPr lang="en-US" sz="1800" dirty="0" smtClean="0">
                <a:latin typeface="+mj-lt"/>
              </a:rPr>
              <a:t>Species </a:t>
            </a:r>
            <a:r>
              <a:rPr lang="en-US" sz="1800" dirty="0">
                <a:latin typeface="+mj-lt"/>
              </a:rPr>
              <a:t>of interest</a:t>
            </a:r>
          </a:p>
          <a:p>
            <a:pPr lvl="1">
              <a:buClr>
                <a:srgbClr val="00B0F0"/>
              </a:buClr>
              <a:buFont typeface="Arial" panose="020B0604020202020204" pitchFamily="34" charset="0"/>
              <a:buChar char="•"/>
            </a:pPr>
            <a:r>
              <a:rPr lang="en-US" sz="1600" dirty="0">
                <a:latin typeface="+mj-lt"/>
              </a:rPr>
              <a:t>Oysters (adult and spat), juvenile and adult life stages for brown shrimp, white shrimp, blue crab, Gulf menhaden, Gulf sturgeon, red drum, speckled trout, black drum, Atlantic croaker, sheepshead, striped mullet, bay anchovy, southern flounder, largemouth bass, sunfishes, and blue catfish </a:t>
            </a:r>
          </a:p>
          <a:p>
            <a:pPr>
              <a:buClr>
                <a:srgbClr val="00B0F0"/>
              </a:buClr>
              <a:buFont typeface="Arial" panose="020B0604020202020204" pitchFamily="34" charset="0"/>
              <a:buChar char="•"/>
            </a:pPr>
            <a:r>
              <a:rPr lang="en-US" sz="1800" dirty="0">
                <a:latin typeface="+mj-lt"/>
              </a:rPr>
              <a:t>Other important components of the foodweb</a:t>
            </a:r>
          </a:p>
          <a:p>
            <a:pPr lvl="1">
              <a:buClr>
                <a:srgbClr val="00B0F0"/>
              </a:buClr>
              <a:buFont typeface="Arial" panose="020B0604020202020204" pitchFamily="34" charset="0"/>
              <a:buChar char="•"/>
            </a:pPr>
            <a:r>
              <a:rPr lang="en-US" sz="1600" dirty="0">
                <a:latin typeface="+mj-lt"/>
              </a:rPr>
              <a:t>Phytoplankton, zooplankton, detritus, other forage species</a:t>
            </a:r>
          </a:p>
          <a:p>
            <a:pPr>
              <a:buClr>
                <a:srgbClr val="00B0F0"/>
              </a:buClr>
              <a:buFont typeface="Arial" panose="020B0604020202020204" pitchFamily="34" charset="0"/>
              <a:buChar char="•"/>
            </a:pPr>
            <a:r>
              <a:rPr lang="en-US" sz="1800" dirty="0">
                <a:latin typeface="+mj-lt"/>
              </a:rPr>
              <a:t>Environmental </a:t>
            </a:r>
            <a:r>
              <a:rPr lang="en-US" sz="1600" dirty="0">
                <a:latin typeface="+mj-lt"/>
              </a:rPr>
              <a:t>factors</a:t>
            </a:r>
          </a:p>
          <a:p>
            <a:pPr lvl="1">
              <a:buClr>
                <a:srgbClr val="00B0F0"/>
              </a:buClr>
              <a:buFont typeface="Arial" panose="020B0604020202020204" pitchFamily="34" charset="0"/>
              <a:buChar char="•"/>
            </a:pPr>
            <a:r>
              <a:rPr lang="en-US" sz="1600" dirty="0">
                <a:latin typeface="+mj-lt"/>
              </a:rPr>
              <a:t>Salinity, temperature, turbidity, marsh cover or edge, </a:t>
            </a:r>
            <a:r>
              <a:rPr lang="en-US" sz="1600" dirty="0" smtClean="0">
                <a:latin typeface="+mj-lt"/>
              </a:rPr>
              <a:t>total nitrogen</a:t>
            </a:r>
            <a:endParaRPr lang="en-US" sz="1600" baseline="-25000" dirty="0">
              <a:latin typeface="+mj-lt"/>
            </a:endParaRPr>
          </a:p>
          <a:p>
            <a:pPr>
              <a:buClr>
                <a:srgbClr val="00B0F0"/>
              </a:buClr>
              <a:buFont typeface="Arial" panose="020B0604020202020204" pitchFamily="34" charset="0"/>
              <a:buChar char="•"/>
            </a:pPr>
            <a:r>
              <a:rPr lang="en-US" sz="1800" dirty="0">
                <a:latin typeface="+mj-lt"/>
              </a:rPr>
              <a:t>Fishing</a:t>
            </a:r>
          </a:p>
          <a:p>
            <a:pPr>
              <a:buClr>
                <a:srgbClr val="00B0F0"/>
              </a:buClr>
              <a:buFont typeface="Arial" panose="020B0604020202020204" pitchFamily="34" charset="0"/>
              <a:buChar char="•"/>
            </a:pPr>
            <a:r>
              <a:rPr lang="en-US" sz="1800" dirty="0" smtClean="0">
                <a:latin typeface="+mj-lt"/>
              </a:rPr>
              <a:t>Dynamic base maps with </a:t>
            </a:r>
            <a:r>
              <a:rPr lang="en-US" sz="1800" dirty="0">
                <a:latin typeface="+mj-lt"/>
              </a:rPr>
              <a:t>habitat characteristics (</a:t>
            </a:r>
            <a:r>
              <a:rPr lang="en-US" sz="1800" dirty="0" smtClean="0">
                <a:latin typeface="+mj-lt"/>
              </a:rPr>
              <a:t>Ecospace)</a:t>
            </a:r>
            <a:endParaRPr lang="en-US" sz="1800" dirty="0">
              <a:latin typeface="+mj-lt"/>
            </a:endParaRPr>
          </a:p>
        </p:txBody>
      </p:sp>
      <p:sp>
        <p:nvSpPr>
          <p:cNvPr id="6" name="Footer Placeholder 4"/>
          <p:cNvSpPr>
            <a:spLocks noGrp="1"/>
          </p:cNvSpPr>
          <p:nvPr>
            <p:ph type="ftr" sz="quarter" idx="11"/>
          </p:nvPr>
        </p:nvSpPr>
        <p:spPr>
          <a:xfrm>
            <a:off x="457200" y="6356189"/>
            <a:ext cx="4731488" cy="365125"/>
          </a:xfrm>
        </p:spPr>
        <p:txBody>
          <a:bodyPr/>
          <a:lstStyle/>
          <a:p>
            <a:r>
              <a:rPr lang="en-US" dirty="0" smtClean="0"/>
              <a:t>Kim de Mutsert, Kristy Lewis</a:t>
            </a:r>
            <a:endParaRPr lang="en-US" dirty="0"/>
          </a:p>
        </p:txBody>
      </p:sp>
    </p:spTree>
    <p:extLst>
      <p:ext uri="{BB962C8B-B14F-4D97-AF65-F5344CB8AC3E}">
        <p14:creationId xmlns:p14="http://schemas.microsoft.com/office/powerpoint/2010/main" val="2857739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5943600"/>
          </a:xfrm>
          <a:prstGeom prst="rect">
            <a:avLst/>
          </a:prstGeom>
          <a:solidFill>
            <a:srgbClr val="0096D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1506" name="Title 1"/>
          <p:cNvSpPr>
            <a:spLocks noGrp="1"/>
          </p:cNvSpPr>
          <p:nvPr>
            <p:ph type="ctrTitle"/>
          </p:nvPr>
        </p:nvSpPr>
        <p:spPr>
          <a:xfrm>
            <a:off x="577181" y="868680"/>
            <a:ext cx="8153400" cy="807720"/>
          </a:xfrm>
        </p:spPr>
        <p:txBody>
          <a:bodyPr>
            <a:normAutofit fontScale="90000"/>
          </a:bodyPr>
          <a:lstStyle/>
          <a:p>
            <a:r>
              <a:rPr lang="en-US" dirty="0" smtClean="0">
                <a:cs typeface="Arial" charset="0"/>
              </a:rPr>
              <a:t>Model calibration:</a:t>
            </a:r>
            <a:br>
              <a:rPr lang="en-US" dirty="0" smtClean="0">
                <a:cs typeface="Arial" charset="0"/>
              </a:rPr>
            </a:br>
            <a:r>
              <a:rPr lang="en-US" dirty="0" smtClean="0">
                <a:cs typeface="Arial" charset="0"/>
              </a:rPr>
              <a:t>Preliminary results</a:t>
            </a:r>
            <a:endParaRPr lang="en-US" b="1" dirty="0" smtClean="0">
              <a:latin typeface="Arial" charset="0"/>
              <a:cs typeface="Arial" charset="0"/>
            </a:endParaRPr>
          </a:p>
        </p:txBody>
      </p:sp>
      <p:sp>
        <p:nvSpPr>
          <p:cNvPr id="4" name="Footer Placeholder 1"/>
          <p:cNvSpPr txBox="1">
            <a:spLocks/>
          </p:cNvSpPr>
          <p:nvPr/>
        </p:nvSpPr>
        <p:spPr>
          <a:xfrm>
            <a:off x="0" y="6492875"/>
            <a:ext cx="91440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endParaRPr lang="en-US" sz="1000" dirty="0" smtClean="0">
              <a:solidFill>
                <a:schemeClr val="bg1">
                  <a:lumMod val="50000"/>
                </a:schemeClr>
              </a:solidFill>
              <a:cs typeface="Arial" pitchFamily="34" charset="0"/>
            </a:endParaRPr>
          </a:p>
          <a:p>
            <a:pPr algn="ctr" fontAlgn="auto">
              <a:spcBef>
                <a:spcPts val="0"/>
              </a:spcBef>
              <a:spcAft>
                <a:spcPts val="0"/>
              </a:spcAft>
              <a:defRPr/>
            </a:pPr>
            <a:r>
              <a:rPr lang="en-US" sz="1000" dirty="0" smtClean="0">
                <a:solidFill>
                  <a:schemeClr val="bg1">
                    <a:lumMod val="50000"/>
                  </a:schemeClr>
                </a:solidFill>
                <a:cs typeface="Arial" pitchFamily="34" charset="0"/>
              </a:rPr>
              <a:t>Coastal Protection and Restoration Authority of Louisiana</a:t>
            </a:r>
            <a:endParaRPr lang="en-US" sz="1000" dirty="0">
              <a:solidFill>
                <a:schemeClr val="bg1">
                  <a:lumMod val="50000"/>
                </a:schemeClr>
              </a:solidFill>
              <a:cs typeface="Arial" pitchFamily="34" charset="0"/>
            </a:endParaRPr>
          </a:p>
        </p:txBody>
      </p:sp>
      <p:sp>
        <p:nvSpPr>
          <p:cNvPr id="5" name="TextBox 4"/>
          <p:cNvSpPr txBox="1"/>
          <p:nvPr/>
        </p:nvSpPr>
        <p:spPr>
          <a:xfrm>
            <a:off x="424781" y="3735408"/>
            <a:ext cx="7707663" cy="2123658"/>
          </a:xfrm>
          <a:prstGeom prst="rect">
            <a:avLst/>
          </a:prstGeom>
          <a:noFill/>
        </p:spPr>
        <p:txBody>
          <a:bodyPr wrap="square" rtlCol="0">
            <a:spAutoFit/>
          </a:bodyPr>
          <a:lstStyle/>
          <a:p>
            <a:r>
              <a:rPr lang="en-US" sz="1100" u="sng" dirty="0" smtClean="0">
                <a:solidFill>
                  <a:schemeClr val="bg1"/>
                </a:solidFill>
              </a:rPr>
              <a:t>Hydro team: </a:t>
            </a:r>
          </a:p>
          <a:p>
            <a:r>
              <a:rPr lang="en-US" sz="1100" dirty="0" smtClean="0">
                <a:solidFill>
                  <a:schemeClr val="bg1"/>
                </a:solidFill>
              </a:rPr>
              <a:t>Stokka Brown &amp; </a:t>
            </a:r>
            <a:r>
              <a:rPr lang="en-US" sz="1100" dirty="0" err="1" smtClean="0">
                <a:solidFill>
                  <a:schemeClr val="bg1"/>
                </a:solidFill>
              </a:rPr>
              <a:t>Zhanxian</a:t>
            </a:r>
            <a:r>
              <a:rPr lang="en-US" sz="1100" dirty="0" smtClean="0">
                <a:solidFill>
                  <a:schemeClr val="bg1"/>
                </a:solidFill>
              </a:rPr>
              <a:t> Wang – Moffatt &amp; Nicholl</a:t>
            </a:r>
          </a:p>
          <a:p>
            <a:r>
              <a:rPr lang="en-US" sz="1100" dirty="0" smtClean="0">
                <a:solidFill>
                  <a:schemeClr val="bg1"/>
                </a:solidFill>
              </a:rPr>
              <a:t>Jenni Schindler &amp; Mallory </a:t>
            </a:r>
            <a:r>
              <a:rPr lang="en-US" sz="1100" dirty="0" err="1" smtClean="0">
                <a:solidFill>
                  <a:schemeClr val="bg1"/>
                </a:solidFill>
              </a:rPr>
              <a:t>Rodrigue</a:t>
            </a:r>
            <a:r>
              <a:rPr lang="en-US" sz="1100" dirty="0" smtClean="0">
                <a:solidFill>
                  <a:schemeClr val="bg1"/>
                </a:solidFill>
              </a:rPr>
              <a:t> – </a:t>
            </a:r>
            <a:r>
              <a:rPr lang="en-US" sz="1100" dirty="0" err="1" smtClean="0">
                <a:solidFill>
                  <a:schemeClr val="bg1"/>
                </a:solidFill>
              </a:rPr>
              <a:t>Fenstermaker</a:t>
            </a:r>
            <a:endParaRPr lang="en-US" sz="1100" dirty="0" smtClean="0">
              <a:solidFill>
                <a:schemeClr val="bg1"/>
              </a:solidFill>
            </a:endParaRPr>
          </a:p>
          <a:p>
            <a:r>
              <a:rPr lang="en-US" sz="1100" dirty="0" smtClean="0">
                <a:solidFill>
                  <a:schemeClr val="bg1"/>
                </a:solidFill>
              </a:rPr>
              <a:t>Alex </a:t>
            </a:r>
            <a:r>
              <a:rPr lang="en-US" sz="1100" dirty="0" err="1" smtClean="0">
                <a:solidFill>
                  <a:schemeClr val="bg1"/>
                </a:solidFill>
              </a:rPr>
              <a:t>McCorquodale</a:t>
            </a:r>
            <a:r>
              <a:rPr lang="en-US" sz="1100" dirty="0" smtClean="0">
                <a:solidFill>
                  <a:schemeClr val="bg1"/>
                </a:solidFill>
              </a:rPr>
              <a:t> – University of New Orleans</a:t>
            </a:r>
          </a:p>
          <a:p>
            <a:r>
              <a:rPr lang="en-US" sz="1100" dirty="0" smtClean="0">
                <a:solidFill>
                  <a:schemeClr val="bg1"/>
                </a:solidFill>
              </a:rPr>
              <a:t>Eric White, Yushi Wang &amp; Ehab Meselhe – The Water Institute of the Gulf</a:t>
            </a:r>
          </a:p>
          <a:p>
            <a:endParaRPr lang="en-US" sz="1100" dirty="0">
              <a:solidFill>
                <a:schemeClr val="bg1"/>
              </a:solidFill>
            </a:endParaRPr>
          </a:p>
          <a:p>
            <a:r>
              <a:rPr lang="en-US" sz="1100" u="sng" dirty="0" smtClean="0">
                <a:solidFill>
                  <a:schemeClr val="bg1"/>
                </a:solidFill>
              </a:rPr>
              <a:t>Veg team:</a:t>
            </a:r>
          </a:p>
          <a:p>
            <a:r>
              <a:rPr lang="en-US" sz="1100" dirty="0" smtClean="0">
                <a:solidFill>
                  <a:schemeClr val="bg1"/>
                </a:solidFill>
              </a:rPr>
              <a:t>Jenneke Visser &amp; Scott Duke-Sylvester – University of Louisiana at Lafayette</a:t>
            </a:r>
          </a:p>
          <a:p>
            <a:endParaRPr lang="en-US" sz="1100" dirty="0">
              <a:solidFill>
                <a:schemeClr val="bg1"/>
              </a:solidFill>
            </a:endParaRPr>
          </a:p>
          <a:p>
            <a:r>
              <a:rPr lang="en-US" sz="1100" u="sng" dirty="0" smtClean="0">
                <a:solidFill>
                  <a:schemeClr val="bg1"/>
                </a:solidFill>
              </a:rPr>
              <a:t>Barrier Island team:</a:t>
            </a:r>
          </a:p>
          <a:p>
            <a:r>
              <a:rPr lang="en-US" sz="1100" dirty="0" smtClean="0">
                <a:solidFill>
                  <a:schemeClr val="bg1"/>
                </a:solidFill>
              </a:rPr>
              <a:t>Gordon Thomson &amp; Zhifei Dong – CB&amp;I</a:t>
            </a:r>
          </a:p>
          <a:p>
            <a:endParaRPr lang="en-US" sz="1100" dirty="0">
              <a:solidFill>
                <a:schemeClr val="bg1"/>
              </a:solidFill>
            </a:endParaRPr>
          </a:p>
        </p:txBody>
      </p:sp>
    </p:spTree>
    <p:extLst>
      <p:ext uri="{BB962C8B-B14F-4D97-AF65-F5344CB8AC3E}">
        <p14:creationId xmlns:p14="http://schemas.microsoft.com/office/powerpoint/2010/main" val="22411204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79770" y="136667"/>
            <a:ext cx="7933392" cy="6127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3113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754880" y="1697782"/>
            <a:ext cx="4389120" cy="2194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5534" y="1697782"/>
            <a:ext cx="4389120" cy="2194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754880" y="3892342"/>
            <a:ext cx="4389120" cy="2194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itle 1"/>
          <p:cNvSpPr>
            <a:spLocks noGrp="1"/>
          </p:cNvSpPr>
          <p:nvPr>
            <p:ph type="title"/>
          </p:nvPr>
        </p:nvSpPr>
        <p:spPr>
          <a:xfrm>
            <a:off x="-81886" y="95534"/>
            <a:ext cx="9225886" cy="1143000"/>
          </a:xfrm>
        </p:spPr>
        <p:txBody>
          <a:bodyPr>
            <a:normAutofit/>
          </a:bodyPr>
          <a:lstStyle/>
          <a:p>
            <a:pPr algn="ctr"/>
            <a:r>
              <a:rPr lang="en-US" sz="3200" dirty="0" smtClean="0"/>
              <a:t>Stage Calibration – 201 sites</a:t>
            </a:r>
            <a:endParaRPr lang="en-US" sz="3200" dirty="0"/>
          </a:p>
        </p:txBody>
      </p:sp>
      <p:grpSp>
        <p:nvGrpSpPr>
          <p:cNvPr id="3" name="Group 2"/>
          <p:cNvGrpSpPr/>
          <p:nvPr/>
        </p:nvGrpSpPr>
        <p:grpSpPr>
          <a:xfrm>
            <a:off x="95534" y="3892342"/>
            <a:ext cx="4389120" cy="2194560"/>
            <a:chOff x="95534" y="3892342"/>
            <a:chExt cx="4389120" cy="2194560"/>
          </a:xfrm>
        </p:grpSpPr>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95534" y="3892342"/>
              <a:ext cx="4389120" cy="2194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30497" y="3971312"/>
              <a:ext cx="3922428" cy="223138"/>
            </a:xfrm>
            <a:prstGeom prst="rect">
              <a:avLst/>
            </a:prstGeom>
            <a:solidFill>
              <a:schemeClr val="bg1"/>
            </a:solidFill>
          </p:spPr>
          <p:txBody>
            <a:bodyPr wrap="square" rtlCol="0">
              <a:spAutoFit/>
            </a:bodyPr>
            <a:lstStyle/>
            <a:p>
              <a:r>
                <a:rPr lang="en-US" sz="850" b="1" dirty="0" smtClean="0"/>
                <a:t>stage – 2010-2013 – ICM_ID: 545: AA - Atchafalaya River @ Morgan City</a:t>
              </a:r>
              <a:endParaRPr lang="en-US" sz="850" b="1" dirty="0"/>
            </a:p>
          </p:txBody>
        </p:sp>
      </p:grpSp>
    </p:spTree>
    <p:extLst>
      <p:ext uri="{BB962C8B-B14F-4D97-AF65-F5344CB8AC3E}">
        <p14:creationId xmlns:p14="http://schemas.microsoft.com/office/powerpoint/2010/main" val="1757737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446"/>
            <a:ext cx="8229600" cy="1143000"/>
          </a:xfrm>
        </p:spPr>
        <p:txBody>
          <a:bodyPr>
            <a:normAutofit/>
          </a:bodyPr>
          <a:lstStyle/>
          <a:p>
            <a:pPr algn="ctr"/>
            <a:r>
              <a:rPr lang="en-US" sz="3200" dirty="0" smtClean="0"/>
              <a:t>Outline</a:t>
            </a:r>
            <a:endParaRPr lang="en-US" dirty="0"/>
          </a:p>
        </p:txBody>
      </p:sp>
      <p:sp>
        <p:nvSpPr>
          <p:cNvPr id="3" name="Content Placeholder 2"/>
          <p:cNvSpPr>
            <a:spLocks noGrp="1"/>
          </p:cNvSpPr>
          <p:nvPr>
            <p:ph idx="1"/>
          </p:nvPr>
        </p:nvSpPr>
        <p:spPr>
          <a:xfrm>
            <a:off x="372140" y="1302492"/>
            <a:ext cx="8537944" cy="4525963"/>
          </a:xfrm>
        </p:spPr>
        <p:txBody>
          <a:bodyPr>
            <a:noAutofit/>
          </a:bodyPr>
          <a:lstStyle/>
          <a:p>
            <a:pPr marL="342900" lvl="1" indent="-342900">
              <a:buClr>
                <a:srgbClr val="00B0F0"/>
              </a:buClr>
              <a:buFont typeface="Arial" panose="020B0604020202020204" pitchFamily="34" charset="0"/>
              <a:buChar char="•"/>
            </a:pPr>
            <a:r>
              <a:rPr lang="en-US" sz="3600" dirty="0" smtClean="0">
                <a:latin typeface="+mn-lt"/>
              </a:rPr>
              <a:t>Overall philosophy</a:t>
            </a:r>
            <a:endParaRPr lang="en-US" sz="3600" dirty="0" smtClean="0">
              <a:latin typeface="+mn-lt"/>
            </a:endParaRPr>
          </a:p>
          <a:p>
            <a:pPr marL="342900" lvl="1" indent="-342900">
              <a:buClr>
                <a:srgbClr val="00B0F0"/>
              </a:buClr>
              <a:buFont typeface="Arial" panose="020B0604020202020204" pitchFamily="34" charset="0"/>
              <a:buChar char="•"/>
            </a:pPr>
            <a:r>
              <a:rPr lang="en-US" sz="3600" dirty="0" smtClean="0">
                <a:latin typeface="+mn-lt"/>
              </a:rPr>
              <a:t>Processes represented in the ICM</a:t>
            </a:r>
          </a:p>
          <a:p>
            <a:pPr marL="342900" lvl="1" indent="-342900">
              <a:buClr>
                <a:srgbClr val="00B0F0"/>
              </a:buClr>
              <a:buFont typeface="Arial" panose="020B0604020202020204" pitchFamily="34" charset="0"/>
              <a:buChar char="•"/>
            </a:pPr>
            <a:r>
              <a:rPr lang="en-US" sz="3600" dirty="0" smtClean="0">
                <a:latin typeface="+mn-lt"/>
              </a:rPr>
              <a:t>Model calibration and performance assessment</a:t>
            </a:r>
            <a:endParaRPr lang="en-US" sz="3600" dirty="0" smtClean="0">
              <a:latin typeface="+mn-lt"/>
            </a:endParaRPr>
          </a:p>
          <a:p>
            <a:pPr marL="342900" lvl="1" indent="-342900">
              <a:buClr>
                <a:srgbClr val="00B0F0"/>
              </a:buClr>
              <a:buFont typeface="Arial" panose="020B0604020202020204" pitchFamily="34" charset="0"/>
              <a:buChar char="•"/>
            </a:pPr>
            <a:r>
              <a:rPr lang="en-US" sz="3600" dirty="0" smtClean="0">
                <a:latin typeface="+mn-lt"/>
              </a:rPr>
              <a:t>Uncertainty analysis</a:t>
            </a:r>
          </a:p>
          <a:p>
            <a:pPr marL="342900" lvl="1" indent="-342900">
              <a:buClr>
                <a:srgbClr val="00B0F0"/>
              </a:buClr>
              <a:buFont typeface="Arial" panose="020B0604020202020204" pitchFamily="34" charset="0"/>
              <a:buChar char="•"/>
            </a:pPr>
            <a:r>
              <a:rPr lang="en-US" sz="3600" dirty="0" smtClean="0">
                <a:latin typeface="+mn-lt"/>
              </a:rPr>
              <a:t>Closing Remarks</a:t>
            </a:r>
          </a:p>
          <a:p>
            <a:pPr marL="342900" lvl="1" indent="-342900">
              <a:buClr>
                <a:srgbClr val="00B0F0"/>
              </a:buClr>
              <a:buFont typeface="Arial" panose="020B0604020202020204" pitchFamily="34" charset="0"/>
              <a:buChar char="•"/>
            </a:pPr>
            <a:endParaRPr lang="en-US" sz="2000" dirty="0">
              <a:latin typeface="+mn-lt"/>
            </a:endParaRPr>
          </a:p>
          <a:p>
            <a:pPr>
              <a:buClr>
                <a:srgbClr val="00B0F0"/>
              </a:buClr>
              <a:buFont typeface="Arial" panose="020B0604020202020204" pitchFamily="34" charset="0"/>
              <a:buChar char="•"/>
            </a:pPr>
            <a:endParaRPr lang="en-US" sz="2000" dirty="0">
              <a:latin typeface="+mn-lt"/>
            </a:endParaRPr>
          </a:p>
        </p:txBody>
      </p:sp>
      <p:sp>
        <p:nvSpPr>
          <p:cNvPr id="6" name="Footer Placeholder 4"/>
          <p:cNvSpPr>
            <a:spLocks noGrp="1"/>
          </p:cNvSpPr>
          <p:nvPr>
            <p:ph type="ftr" sz="quarter" idx="11"/>
          </p:nvPr>
        </p:nvSpPr>
        <p:spPr>
          <a:xfrm>
            <a:off x="457200" y="6356189"/>
            <a:ext cx="4380614" cy="365125"/>
          </a:xfrm>
        </p:spPr>
        <p:txBody>
          <a:bodyPr/>
          <a:lstStyle/>
          <a:p>
            <a:r>
              <a:rPr lang="en-US" dirty="0" smtClean="0"/>
              <a:t>Jenneke Visser and Scott Duke-Sylvester</a:t>
            </a:r>
            <a:endParaRPr lang="en-US" dirty="0"/>
          </a:p>
        </p:txBody>
      </p:sp>
    </p:spTree>
    <p:extLst>
      <p:ext uri="{BB962C8B-B14F-4D97-AF65-F5344CB8AC3E}">
        <p14:creationId xmlns:p14="http://schemas.microsoft.com/office/powerpoint/2010/main" val="2592141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2955"/>
            <a:ext cx="9225886" cy="1143000"/>
          </a:xfrm>
        </p:spPr>
        <p:txBody>
          <a:bodyPr>
            <a:normAutofit/>
          </a:bodyPr>
          <a:lstStyle/>
          <a:p>
            <a:pPr algn="ctr"/>
            <a:r>
              <a:rPr lang="en-US" sz="3200" dirty="0" smtClean="0"/>
              <a:t>Stage Calibration – 201 sites</a:t>
            </a:r>
            <a:endParaRPr lang="en-US" sz="3200" dirty="0"/>
          </a:p>
        </p:txBody>
      </p:sp>
      <p:pic>
        <p:nvPicPr>
          <p:cNvPr id="1026" name="Picture 2" descr="C:\Eric\ICM\Calibration\CalibrationData\Observed_Data\daily_RMSE_stage_calibratio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12678"/>
            <a:ext cx="4449208" cy="237336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Eric\ICM\Calibration\CalibrationData\Observed_Data\monthly_RMSE_stage_calibrati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353636"/>
            <a:ext cx="4694790" cy="250436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Eric\ICM\Calibration\CalibrationData\Observed_Data\monthly_Rsq_stage_calibratio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9208" y="4353636"/>
            <a:ext cx="4694791" cy="2504364"/>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Eric\ICM\Calibration\CalibrationData\Observed_Data\daily_Rsq_stage_calibration.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9208" y="1989846"/>
            <a:ext cx="4694792" cy="250436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e 3"/>
          <p:cNvGraphicFramePr>
            <a:graphicFrameLocks noGrp="1"/>
          </p:cNvGraphicFramePr>
          <p:nvPr>
            <p:extLst>
              <p:ext uri="{D42A27DB-BD31-4B8C-83A1-F6EECF244321}">
                <p14:modId xmlns:p14="http://schemas.microsoft.com/office/powerpoint/2010/main" val="452137531"/>
              </p:ext>
            </p:extLst>
          </p:nvPr>
        </p:nvGraphicFramePr>
        <p:xfrm>
          <a:off x="457200" y="557651"/>
          <a:ext cx="7608922" cy="1556812"/>
        </p:xfrm>
        <a:graphic>
          <a:graphicData uri="http://schemas.openxmlformats.org/drawingml/2006/table">
            <a:tbl>
              <a:tblPr>
                <a:tableStyleId>{8EC20E35-A176-4012-BC5E-935CFFF8708E}</a:tableStyleId>
              </a:tblPr>
              <a:tblGrid>
                <a:gridCol w="1236101"/>
                <a:gridCol w="747713"/>
                <a:gridCol w="1203234"/>
                <a:gridCol w="1910686"/>
                <a:gridCol w="859809"/>
                <a:gridCol w="1651379"/>
              </a:tblGrid>
              <a:tr h="280142">
                <a:tc>
                  <a:txBody>
                    <a:bodyPr/>
                    <a:lstStyle/>
                    <a:p>
                      <a:pPr algn="ctr" fontAlgn="b"/>
                      <a:endParaRPr lang="en-US" sz="1400" b="1" i="0" u="none" strike="noStrike" dirty="0">
                        <a:solidFill>
                          <a:srgbClr val="000000"/>
                        </a:solidFill>
                        <a:effectLst/>
                        <a:latin typeface="Calibri"/>
                      </a:endParaRPr>
                    </a:p>
                  </a:txBody>
                  <a:tcPr marL="9525" marR="9525" marT="9525" marB="0" anchor="ctr"/>
                </a:tc>
                <a:tc>
                  <a:txBody>
                    <a:bodyPr/>
                    <a:lstStyle/>
                    <a:p>
                      <a:pPr algn="ctr" fontAlgn="b"/>
                      <a:r>
                        <a:rPr lang="en-US" sz="1400" u="none" strike="noStrike" dirty="0" smtClean="0">
                          <a:effectLst/>
                        </a:rPr>
                        <a:t>Bias</a:t>
                      </a:r>
                      <a:r>
                        <a:rPr lang="en-US" sz="1400" u="none" strike="noStrike" baseline="0" dirty="0" smtClean="0">
                          <a:effectLst/>
                        </a:rPr>
                        <a:t> (m)</a:t>
                      </a:r>
                      <a:endParaRPr lang="en-US" sz="1400" b="1" i="0" u="none" strike="noStrike" baseline="0" dirty="0" smtClean="0">
                        <a:solidFill>
                          <a:srgbClr val="000000"/>
                        </a:solidFill>
                        <a:effectLst/>
                        <a:latin typeface="Calibri"/>
                      </a:endParaRPr>
                    </a:p>
                  </a:txBody>
                  <a:tcPr marL="9525" marR="9525" marT="9525" marB="0" anchor="ctr"/>
                </a:tc>
                <a:tc>
                  <a:txBody>
                    <a:bodyPr/>
                    <a:lstStyle/>
                    <a:p>
                      <a:pPr algn="ctr" fontAlgn="b"/>
                      <a:r>
                        <a:rPr lang="en-US" sz="1400" u="none" strike="noStrike" dirty="0" smtClean="0">
                          <a:effectLst/>
                        </a:rPr>
                        <a:t>Monthly RMSE (m)</a:t>
                      </a:r>
                      <a:endParaRPr lang="en-US" sz="1400" b="1" i="0" u="none" strike="noStrike" dirty="0">
                        <a:solidFill>
                          <a:srgbClr val="000000"/>
                        </a:solidFill>
                        <a:effectLst/>
                        <a:latin typeface="Calibri"/>
                      </a:endParaRPr>
                    </a:p>
                  </a:txBody>
                  <a:tcPr marL="9525" marR="9525" marT="9525" marB="0" anchor="ctr"/>
                </a:tc>
                <a:tc>
                  <a:txBody>
                    <a:bodyPr/>
                    <a:lstStyle/>
                    <a:p>
                      <a:pPr algn="ctr" fontAlgn="b"/>
                      <a:r>
                        <a:rPr lang="en-US" sz="1400" u="none" strike="noStrike" dirty="0" smtClean="0">
                          <a:effectLst/>
                        </a:rPr>
                        <a:t>Monthly R</a:t>
                      </a:r>
                      <a:r>
                        <a:rPr lang="en-US" sz="1400" u="none" strike="noStrike" baseline="30000" dirty="0" smtClean="0">
                          <a:effectLst/>
                        </a:rPr>
                        <a:t>2</a:t>
                      </a:r>
                      <a:endParaRPr lang="en-US" sz="1400" b="1" i="0" u="none" strike="noStrike" baseline="30000" dirty="0" smtClean="0">
                        <a:solidFill>
                          <a:srgbClr val="000000"/>
                        </a:solidFill>
                        <a:effectLst/>
                        <a:latin typeface="Calibri"/>
                      </a:endParaRPr>
                    </a:p>
                  </a:txBody>
                  <a:tcPr marL="9525" marR="9525" marT="9525" marB="0" anchor="ctr"/>
                </a:tc>
                <a:tc>
                  <a:txBody>
                    <a:bodyPr/>
                    <a:lstStyle/>
                    <a:p>
                      <a:pPr algn="ctr" fontAlgn="b"/>
                      <a:r>
                        <a:rPr lang="en-US" sz="1400" u="none" strike="noStrike" dirty="0" smtClean="0">
                          <a:effectLst/>
                        </a:rPr>
                        <a:t>Daily RMSE (m)</a:t>
                      </a:r>
                      <a:endParaRPr lang="en-US" sz="1400" b="1" i="0" u="none" strike="noStrike" dirty="0">
                        <a:solidFill>
                          <a:srgbClr val="000000"/>
                        </a:solidFill>
                        <a:effectLst/>
                        <a:latin typeface="Calibri"/>
                      </a:endParaRPr>
                    </a:p>
                  </a:txBody>
                  <a:tcPr marL="9525" marR="9525" marT="9525" marB="0" anchor="ctr"/>
                </a:tc>
                <a:tc>
                  <a:txBody>
                    <a:bodyPr/>
                    <a:lstStyle/>
                    <a:p>
                      <a:pPr algn="ctr" fontAlgn="b"/>
                      <a:r>
                        <a:rPr lang="en-US" sz="1400" u="none" strike="noStrike" dirty="0" smtClean="0">
                          <a:effectLst/>
                        </a:rPr>
                        <a:t>Daily R</a:t>
                      </a:r>
                      <a:r>
                        <a:rPr lang="en-US" sz="1400" u="none" strike="noStrike" baseline="30000" dirty="0" smtClean="0">
                          <a:effectLst/>
                        </a:rPr>
                        <a:t>2</a:t>
                      </a:r>
                      <a:endParaRPr lang="en-US" sz="1400" b="1" i="0" u="none" strike="noStrike" baseline="30000" dirty="0" smtClean="0">
                        <a:solidFill>
                          <a:srgbClr val="000000"/>
                        </a:solidFill>
                        <a:effectLst/>
                        <a:latin typeface="Calibri"/>
                      </a:endParaRPr>
                    </a:p>
                  </a:txBody>
                  <a:tcPr marL="9525" marR="9525" marT="9525" marB="0" anchor="ctr"/>
                </a:tc>
              </a:tr>
              <a:tr h="280142">
                <a:tc>
                  <a:txBody>
                    <a:bodyPr/>
                    <a:lstStyle/>
                    <a:p>
                      <a:pPr algn="ctr" fontAlgn="b"/>
                      <a:r>
                        <a:rPr lang="en-US" sz="1400" u="none" strike="noStrike" dirty="0">
                          <a:effectLst/>
                        </a:rPr>
                        <a:t>mean</a:t>
                      </a:r>
                      <a:endParaRPr lang="en-US" sz="1400" b="1" i="0" u="none" strike="noStrike" dirty="0">
                        <a:solidFill>
                          <a:srgbClr val="000000"/>
                        </a:solidFill>
                        <a:effectLst/>
                        <a:latin typeface="Calibri"/>
                      </a:endParaRPr>
                    </a:p>
                  </a:txBody>
                  <a:tcPr marL="9525" marR="9525" marT="9525" marB="0" anchor="ctr"/>
                </a:tc>
                <a:tc>
                  <a:txBody>
                    <a:bodyPr/>
                    <a:lstStyle/>
                    <a:p>
                      <a:pPr algn="ctr" fontAlgn="b"/>
                      <a:r>
                        <a:rPr lang="en-US" sz="1400" u="none" strike="noStrike">
                          <a:effectLst/>
                        </a:rPr>
                        <a:t>0.00</a:t>
                      </a:r>
                      <a:endParaRPr lang="en-US" sz="1400" b="1" i="0" u="none" strike="noStrike">
                        <a:solidFill>
                          <a:srgbClr val="000000"/>
                        </a:solidFill>
                        <a:effectLst/>
                        <a:latin typeface="Calibri"/>
                      </a:endParaRPr>
                    </a:p>
                  </a:txBody>
                  <a:tcPr marL="9525" marR="9525" marT="9525" marB="0" anchor="ctr"/>
                </a:tc>
                <a:tc>
                  <a:txBody>
                    <a:bodyPr/>
                    <a:lstStyle/>
                    <a:p>
                      <a:pPr algn="ctr" fontAlgn="b"/>
                      <a:r>
                        <a:rPr lang="en-US" sz="1400" u="none" strike="noStrike" dirty="0">
                          <a:effectLst/>
                        </a:rPr>
                        <a:t>0.10</a:t>
                      </a:r>
                      <a:endParaRPr lang="en-US" sz="1400" b="1" i="0" u="none" strike="noStrike" dirty="0">
                        <a:solidFill>
                          <a:srgbClr val="000000"/>
                        </a:solidFill>
                        <a:effectLst/>
                        <a:latin typeface="Calibri"/>
                      </a:endParaRPr>
                    </a:p>
                  </a:txBody>
                  <a:tcPr marL="9525" marR="9525" marT="9525" marB="0" anchor="ctr"/>
                </a:tc>
                <a:tc>
                  <a:txBody>
                    <a:bodyPr/>
                    <a:lstStyle/>
                    <a:p>
                      <a:pPr algn="ctr" fontAlgn="b"/>
                      <a:r>
                        <a:rPr lang="en-US" sz="1400" u="none" strike="noStrike" dirty="0">
                          <a:effectLst/>
                        </a:rPr>
                        <a:t>0.75</a:t>
                      </a:r>
                      <a:endParaRPr lang="en-US" sz="1400" b="1" i="0" u="none" strike="noStrike" dirty="0">
                        <a:solidFill>
                          <a:srgbClr val="000000"/>
                        </a:solidFill>
                        <a:effectLst/>
                        <a:latin typeface="Calibri"/>
                      </a:endParaRPr>
                    </a:p>
                  </a:txBody>
                  <a:tcPr marL="9525" marR="9525" marT="9525" marB="0" anchor="ctr"/>
                </a:tc>
                <a:tc>
                  <a:txBody>
                    <a:bodyPr/>
                    <a:lstStyle/>
                    <a:p>
                      <a:pPr algn="ctr" fontAlgn="b"/>
                      <a:r>
                        <a:rPr lang="en-US" sz="1400" u="none" strike="noStrike" dirty="0">
                          <a:effectLst/>
                        </a:rPr>
                        <a:t>0.12</a:t>
                      </a:r>
                      <a:endParaRPr lang="en-US" sz="1400" b="1" i="0" u="none" strike="noStrike" dirty="0">
                        <a:solidFill>
                          <a:srgbClr val="000000"/>
                        </a:solidFill>
                        <a:effectLst/>
                        <a:latin typeface="Calibri"/>
                      </a:endParaRPr>
                    </a:p>
                  </a:txBody>
                  <a:tcPr marL="9525" marR="9525" marT="9525" marB="0" anchor="ctr"/>
                </a:tc>
                <a:tc>
                  <a:txBody>
                    <a:bodyPr/>
                    <a:lstStyle/>
                    <a:p>
                      <a:pPr algn="ctr" fontAlgn="b"/>
                      <a:r>
                        <a:rPr lang="en-US" sz="1400" u="none" strike="noStrike">
                          <a:effectLst/>
                        </a:rPr>
                        <a:t>0.65</a:t>
                      </a:r>
                      <a:endParaRPr lang="en-US" sz="1400" b="1" i="0" u="none" strike="noStrike">
                        <a:solidFill>
                          <a:srgbClr val="000000"/>
                        </a:solidFill>
                        <a:effectLst/>
                        <a:latin typeface="Calibri"/>
                      </a:endParaRPr>
                    </a:p>
                  </a:txBody>
                  <a:tcPr marL="9525" marR="9525" marT="9525" marB="0" anchor="ctr"/>
                </a:tc>
              </a:tr>
              <a:tr h="280142">
                <a:tc>
                  <a:txBody>
                    <a:bodyPr/>
                    <a:lstStyle/>
                    <a:p>
                      <a:pPr algn="ctr" fontAlgn="b"/>
                      <a:r>
                        <a:rPr lang="en-US" sz="1400" u="none" strike="noStrike">
                          <a:effectLst/>
                        </a:rPr>
                        <a:t>stdev</a:t>
                      </a:r>
                      <a:endParaRPr lang="en-US" sz="1400" b="1" i="0" u="none" strike="noStrike">
                        <a:solidFill>
                          <a:srgbClr val="000000"/>
                        </a:solidFill>
                        <a:effectLst/>
                        <a:latin typeface="Calibri"/>
                      </a:endParaRPr>
                    </a:p>
                  </a:txBody>
                  <a:tcPr marL="9525" marR="9525" marT="9525" marB="0" anchor="ctr"/>
                </a:tc>
                <a:tc>
                  <a:txBody>
                    <a:bodyPr/>
                    <a:lstStyle/>
                    <a:p>
                      <a:pPr algn="ctr" fontAlgn="b"/>
                      <a:r>
                        <a:rPr lang="en-US" sz="1400" u="none" strike="noStrike">
                          <a:effectLst/>
                        </a:rPr>
                        <a:t>0.08</a:t>
                      </a:r>
                      <a:endParaRPr lang="en-US" sz="1400" b="1" i="0" u="none" strike="noStrike">
                        <a:solidFill>
                          <a:srgbClr val="000000"/>
                        </a:solidFill>
                        <a:effectLst/>
                        <a:latin typeface="Calibri"/>
                      </a:endParaRPr>
                    </a:p>
                  </a:txBody>
                  <a:tcPr marL="9525" marR="9525" marT="9525" marB="0" anchor="ctr"/>
                </a:tc>
                <a:tc>
                  <a:txBody>
                    <a:bodyPr/>
                    <a:lstStyle/>
                    <a:p>
                      <a:pPr algn="ctr" fontAlgn="b"/>
                      <a:r>
                        <a:rPr lang="en-US" sz="1400" u="none" strike="noStrike" dirty="0">
                          <a:effectLst/>
                        </a:rPr>
                        <a:t>0.05</a:t>
                      </a:r>
                      <a:endParaRPr lang="en-US" sz="1400" b="1" i="0" u="none" strike="noStrike" dirty="0">
                        <a:solidFill>
                          <a:srgbClr val="000000"/>
                        </a:solidFill>
                        <a:effectLst/>
                        <a:latin typeface="Calibri"/>
                      </a:endParaRPr>
                    </a:p>
                  </a:txBody>
                  <a:tcPr marL="9525" marR="9525" marT="9525" marB="0" anchor="ctr"/>
                </a:tc>
                <a:tc>
                  <a:txBody>
                    <a:bodyPr/>
                    <a:lstStyle/>
                    <a:p>
                      <a:pPr algn="ctr" fontAlgn="b"/>
                      <a:r>
                        <a:rPr lang="en-US" sz="1400" u="none" strike="noStrike" dirty="0">
                          <a:effectLst/>
                        </a:rPr>
                        <a:t>0.14</a:t>
                      </a:r>
                      <a:endParaRPr lang="en-US" sz="1400" b="1" i="0" u="none" strike="noStrike" dirty="0">
                        <a:solidFill>
                          <a:srgbClr val="000000"/>
                        </a:solidFill>
                        <a:effectLst/>
                        <a:latin typeface="Calibri"/>
                      </a:endParaRPr>
                    </a:p>
                  </a:txBody>
                  <a:tcPr marL="9525" marR="9525" marT="9525" marB="0" anchor="ctr"/>
                </a:tc>
                <a:tc>
                  <a:txBody>
                    <a:bodyPr/>
                    <a:lstStyle/>
                    <a:p>
                      <a:pPr algn="ctr" fontAlgn="b"/>
                      <a:r>
                        <a:rPr lang="en-US" sz="1400" u="none" strike="noStrike" dirty="0">
                          <a:effectLst/>
                        </a:rPr>
                        <a:t>0.04</a:t>
                      </a:r>
                      <a:endParaRPr lang="en-US" sz="1400" b="1" i="0" u="none" strike="noStrike" dirty="0">
                        <a:solidFill>
                          <a:srgbClr val="000000"/>
                        </a:solidFill>
                        <a:effectLst/>
                        <a:latin typeface="Calibri"/>
                      </a:endParaRPr>
                    </a:p>
                  </a:txBody>
                  <a:tcPr marL="9525" marR="9525" marT="9525" marB="0" anchor="ctr"/>
                </a:tc>
                <a:tc>
                  <a:txBody>
                    <a:bodyPr/>
                    <a:lstStyle/>
                    <a:p>
                      <a:pPr algn="ctr" fontAlgn="b"/>
                      <a:r>
                        <a:rPr lang="en-US" sz="1400" u="none" strike="noStrike">
                          <a:effectLst/>
                        </a:rPr>
                        <a:t>0.14</a:t>
                      </a:r>
                      <a:endParaRPr lang="en-US" sz="1400" b="1" i="0" u="none" strike="noStrike">
                        <a:solidFill>
                          <a:srgbClr val="000000"/>
                        </a:solidFill>
                        <a:effectLst/>
                        <a:latin typeface="Calibri"/>
                      </a:endParaRPr>
                    </a:p>
                  </a:txBody>
                  <a:tcPr marL="9525" marR="9525" marT="9525" marB="0" anchor="ctr"/>
                </a:tc>
              </a:tr>
              <a:tr h="280142">
                <a:tc>
                  <a:txBody>
                    <a:bodyPr/>
                    <a:lstStyle/>
                    <a:p>
                      <a:pPr algn="ctr" fontAlgn="b"/>
                      <a:r>
                        <a:rPr lang="en-US" sz="1400" u="none" strike="noStrike">
                          <a:effectLst/>
                        </a:rPr>
                        <a:t>min</a:t>
                      </a:r>
                      <a:endParaRPr lang="en-US" sz="1400" b="1" i="0" u="none" strike="noStrike">
                        <a:solidFill>
                          <a:srgbClr val="000000"/>
                        </a:solidFill>
                        <a:effectLst/>
                        <a:latin typeface="Calibri"/>
                      </a:endParaRPr>
                    </a:p>
                  </a:txBody>
                  <a:tcPr marL="9525" marR="9525" marT="9525" marB="0" anchor="ctr"/>
                </a:tc>
                <a:tc>
                  <a:txBody>
                    <a:bodyPr/>
                    <a:lstStyle/>
                    <a:p>
                      <a:pPr algn="ctr" fontAlgn="b"/>
                      <a:r>
                        <a:rPr lang="en-US" sz="1400" u="none" strike="noStrike">
                          <a:effectLst/>
                        </a:rPr>
                        <a:t>-0.31</a:t>
                      </a:r>
                      <a:endParaRPr lang="en-US" sz="1400" b="1" i="0" u="none" strike="noStrike">
                        <a:solidFill>
                          <a:srgbClr val="000000"/>
                        </a:solidFill>
                        <a:effectLst/>
                        <a:latin typeface="Calibri"/>
                      </a:endParaRPr>
                    </a:p>
                  </a:txBody>
                  <a:tcPr marL="9525" marR="9525" marT="9525" marB="0" anchor="ctr"/>
                </a:tc>
                <a:tc>
                  <a:txBody>
                    <a:bodyPr/>
                    <a:lstStyle/>
                    <a:p>
                      <a:pPr algn="ctr" fontAlgn="b"/>
                      <a:r>
                        <a:rPr lang="en-US" sz="1400" u="none" strike="noStrike" dirty="0">
                          <a:effectLst/>
                        </a:rPr>
                        <a:t>0.04</a:t>
                      </a:r>
                      <a:endParaRPr lang="en-US" sz="1400" b="1" i="0" u="none" strike="noStrike" dirty="0">
                        <a:solidFill>
                          <a:srgbClr val="000000"/>
                        </a:solidFill>
                        <a:effectLst/>
                        <a:latin typeface="Calibri"/>
                      </a:endParaRPr>
                    </a:p>
                  </a:txBody>
                  <a:tcPr marL="9525" marR="9525" marT="9525" marB="0" anchor="ctr"/>
                </a:tc>
                <a:tc>
                  <a:txBody>
                    <a:bodyPr/>
                    <a:lstStyle/>
                    <a:p>
                      <a:pPr algn="ctr" fontAlgn="b"/>
                      <a:r>
                        <a:rPr lang="en-US" sz="1400" u="none" strike="noStrike">
                          <a:effectLst/>
                        </a:rPr>
                        <a:t>0.23</a:t>
                      </a:r>
                      <a:endParaRPr lang="en-US" sz="1400" b="1" i="0" u="none" strike="noStrike">
                        <a:solidFill>
                          <a:srgbClr val="000000"/>
                        </a:solidFill>
                        <a:effectLst/>
                        <a:latin typeface="Calibri"/>
                      </a:endParaRPr>
                    </a:p>
                  </a:txBody>
                  <a:tcPr marL="9525" marR="9525" marT="9525" marB="0" anchor="ctr"/>
                </a:tc>
                <a:tc>
                  <a:txBody>
                    <a:bodyPr/>
                    <a:lstStyle/>
                    <a:p>
                      <a:pPr algn="ctr" fontAlgn="b"/>
                      <a:r>
                        <a:rPr lang="en-US" sz="1400" u="none" strike="noStrike">
                          <a:effectLst/>
                        </a:rPr>
                        <a:t>0.06</a:t>
                      </a:r>
                      <a:endParaRPr lang="en-US" sz="1400" b="1" i="0" u="none" strike="noStrike">
                        <a:solidFill>
                          <a:srgbClr val="000000"/>
                        </a:solidFill>
                        <a:effectLst/>
                        <a:latin typeface="Calibri"/>
                      </a:endParaRPr>
                    </a:p>
                  </a:txBody>
                  <a:tcPr marL="9525" marR="9525" marT="9525" marB="0" anchor="ctr"/>
                </a:tc>
                <a:tc>
                  <a:txBody>
                    <a:bodyPr/>
                    <a:lstStyle/>
                    <a:p>
                      <a:pPr algn="ctr" fontAlgn="b"/>
                      <a:r>
                        <a:rPr lang="en-US" sz="1400" u="none" strike="noStrike" dirty="0">
                          <a:effectLst/>
                        </a:rPr>
                        <a:t>0.24</a:t>
                      </a:r>
                      <a:endParaRPr lang="en-US" sz="1400" b="1" i="0" u="none" strike="noStrike" dirty="0">
                        <a:solidFill>
                          <a:srgbClr val="000000"/>
                        </a:solidFill>
                        <a:effectLst/>
                        <a:latin typeface="Calibri"/>
                      </a:endParaRPr>
                    </a:p>
                  </a:txBody>
                  <a:tcPr marL="9525" marR="9525" marT="9525" marB="0" anchor="ctr"/>
                </a:tc>
              </a:tr>
              <a:tr h="280142">
                <a:tc>
                  <a:txBody>
                    <a:bodyPr/>
                    <a:lstStyle/>
                    <a:p>
                      <a:pPr algn="ctr" fontAlgn="b"/>
                      <a:r>
                        <a:rPr lang="en-US" sz="1400" u="none" strike="noStrike">
                          <a:effectLst/>
                        </a:rPr>
                        <a:t>max</a:t>
                      </a:r>
                      <a:endParaRPr lang="en-US" sz="1400" b="1" i="0" u="none" strike="noStrike">
                        <a:solidFill>
                          <a:srgbClr val="000000"/>
                        </a:solidFill>
                        <a:effectLst/>
                        <a:latin typeface="Calibri"/>
                      </a:endParaRPr>
                    </a:p>
                  </a:txBody>
                  <a:tcPr marL="9525" marR="9525" marT="9525" marB="0" anchor="ctr"/>
                </a:tc>
                <a:tc>
                  <a:txBody>
                    <a:bodyPr/>
                    <a:lstStyle/>
                    <a:p>
                      <a:pPr algn="ctr" fontAlgn="b"/>
                      <a:r>
                        <a:rPr lang="en-US" sz="1400" u="none" strike="noStrike">
                          <a:effectLst/>
                        </a:rPr>
                        <a:t>0.22</a:t>
                      </a:r>
                      <a:endParaRPr lang="en-US" sz="1400" b="1" i="0" u="none" strike="noStrike">
                        <a:solidFill>
                          <a:srgbClr val="000000"/>
                        </a:solidFill>
                        <a:effectLst/>
                        <a:latin typeface="Calibri"/>
                      </a:endParaRPr>
                    </a:p>
                  </a:txBody>
                  <a:tcPr marL="9525" marR="9525" marT="9525" marB="0" anchor="ctr"/>
                </a:tc>
                <a:tc>
                  <a:txBody>
                    <a:bodyPr/>
                    <a:lstStyle/>
                    <a:p>
                      <a:pPr algn="ctr" fontAlgn="b"/>
                      <a:r>
                        <a:rPr lang="en-US" sz="1400" u="none" strike="noStrike" dirty="0">
                          <a:effectLst/>
                        </a:rPr>
                        <a:t>0.35</a:t>
                      </a:r>
                      <a:endParaRPr lang="en-US" sz="1400" b="1" i="0" u="none" strike="noStrike" dirty="0">
                        <a:solidFill>
                          <a:srgbClr val="000000"/>
                        </a:solidFill>
                        <a:effectLst/>
                        <a:latin typeface="Calibri"/>
                      </a:endParaRPr>
                    </a:p>
                  </a:txBody>
                  <a:tcPr marL="9525" marR="9525" marT="9525" marB="0" anchor="ctr"/>
                </a:tc>
                <a:tc>
                  <a:txBody>
                    <a:bodyPr/>
                    <a:lstStyle/>
                    <a:p>
                      <a:pPr algn="ctr" fontAlgn="b"/>
                      <a:r>
                        <a:rPr lang="en-US" sz="1400" u="none" strike="noStrike">
                          <a:effectLst/>
                        </a:rPr>
                        <a:t>0.99</a:t>
                      </a:r>
                      <a:endParaRPr lang="en-US" sz="1400" b="1" i="0" u="none" strike="noStrike">
                        <a:solidFill>
                          <a:srgbClr val="000000"/>
                        </a:solidFill>
                        <a:effectLst/>
                        <a:latin typeface="Calibri"/>
                      </a:endParaRPr>
                    </a:p>
                  </a:txBody>
                  <a:tcPr marL="9525" marR="9525" marT="9525" marB="0" anchor="ctr"/>
                </a:tc>
                <a:tc>
                  <a:txBody>
                    <a:bodyPr/>
                    <a:lstStyle/>
                    <a:p>
                      <a:pPr algn="ctr" fontAlgn="b"/>
                      <a:r>
                        <a:rPr lang="en-US" sz="1400" u="none" strike="noStrike">
                          <a:effectLst/>
                        </a:rPr>
                        <a:t>0.34</a:t>
                      </a:r>
                      <a:endParaRPr lang="en-US" sz="1400" b="1" i="0" u="none" strike="noStrike">
                        <a:solidFill>
                          <a:srgbClr val="000000"/>
                        </a:solidFill>
                        <a:effectLst/>
                        <a:latin typeface="Calibri"/>
                      </a:endParaRPr>
                    </a:p>
                  </a:txBody>
                  <a:tcPr marL="9525" marR="9525" marT="9525" marB="0" anchor="ctr"/>
                </a:tc>
                <a:tc>
                  <a:txBody>
                    <a:bodyPr/>
                    <a:lstStyle/>
                    <a:p>
                      <a:pPr algn="ctr" fontAlgn="b"/>
                      <a:r>
                        <a:rPr lang="en-US" sz="1400" u="none" strike="noStrike" dirty="0">
                          <a:effectLst/>
                        </a:rPr>
                        <a:t>0.99</a:t>
                      </a:r>
                      <a:endParaRPr lang="en-US" sz="1400" b="1" i="0" u="none" strike="noStrike" dirty="0">
                        <a:solidFill>
                          <a:srgbClr val="000000"/>
                        </a:solidFill>
                        <a:effectLst/>
                        <a:latin typeface="Calibri"/>
                      </a:endParaRPr>
                    </a:p>
                  </a:txBody>
                  <a:tcPr marL="9525" marR="9525" marT="9525" marB="0" anchor="ctr"/>
                </a:tc>
              </a:tr>
            </a:tbl>
          </a:graphicData>
        </a:graphic>
      </p:graphicFrame>
    </p:spTree>
    <p:extLst>
      <p:ext uri="{BB962C8B-B14F-4D97-AF65-F5344CB8AC3E}">
        <p14:creationId xmlns:p14="http://schemas.microsoft.com/office/powerpoint/2010/main" val="1679466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79769" y="136667"/>
            <a:ext cx="7933394" cy="6127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7985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Eric\ICM\Calibration\CalibrationData\Observed_Data\monthly_RMSE_stage_calibration_MAP.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769" y="136477"/>
            <a:ext cx="7933394" cy="6127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7191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534" y="3892342"/>
            <a:ext cx="4389120" cy="2194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4880" y="1697782"/>
            <a:ext cx="4389120" cy="2194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534" y="1697782"/>
            <a:ext cx="4389120" cy="2194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54880" y="3892342"/>
            <a:ext cx="4389120" cy="2194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itle 1"/>
          <p:cNvSpPr>
            <a:spLocks noGrp="1"/>
          </p:cNvSpPr>
          <p:nvPr>
            <p:ph type="title"/>
          </p:nvPr>
        </p:nvSpPr>
        <p:spPr>
          <a:xfrm>
            <a:off x="-81886" y="95534"/>
            <a:ext cx="9225886" cy="1143000"/>
          </a:xfrm>
        </p:spPr>
        <p:txBody>
          <a:bodyPr>
            <a:normAutofit/>
          </a:bodyPr>
          <a:lstStyle/>
          <a:p>
            <a:pPr algn="ctr"/>
            <a:r>
              <a:rPr lang="en-US" sz="3200" dirty="0" smtClean="0"/>
              <a:t>Salinity Calibration</a:t>
            </a:r>
            <a:endParaRPr lang="en-US" sz="3200" dirty="0"/>
          </a:p>
        </p:txBody>
      </p:sp>
    </p:spTree>
    <p:extLst>
      <p:ext uri="{BB962C8B-B14F-4D97-AF65-F5344CB8AC3E}">
        <p14:creationId xmlns:p14="http://schemas.microsoft.com/office/powerpoint/2010/main" val="3698792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2955"/>
            <a:ext cx="9225886" cy="1143000"/>
          </a:xfrm>
        </p:spPr>
        <p:txBody>
          <a:bodyPr>
            <a:normAutofit/>
          </a:bodyPr>
          <a:lstStyle/>
          <a:p>
            <a:pPr algn="ctr"/>
            <a:r>
              <a:rPr lang="en-US" sz="3200" dirty="0" smtClean="0"/>
              <a:t>Salinity Calibration – 184 sites</a:t>
            </a:r>
            <a:endParaRPr lang="en-US" sz="32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77800" y="4566184"/>
            <a:ext cx="4284133" cy="229181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699000" y="4596967"/>
            <a:ext cx="4226589" cy="226103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e 3"/>
          <p:cNvGraphicFramePr>
            <a:graphicFrameLocks noGrp="1"/>
          </p:cNvGraphicFramePr>
          <p:nvPr>
            <p:extLst>
              <p:ext uri="{D42A27DB-BD31-4B8C-83A1-F6EECF244321}">
                <p14:modId xmlns:p14="http://schemas.microsoft.com/office/powerpoint/2010/main" val="3169440405"/>
              </p:ext>
            </p:extLst>
          </p:nvPr>
        </p:nvGraphicFramePr>
        <p:xfrm>
          <a:off x="706160" y="3040154"/>
          <a:ext cx="7608922" cy="1556812"/>
        </p:xfrm>
        <a:graphic>
          <a:graphicData uri="http://schemas.openxmlformats.org/drawingml/2006/table">
            <a:tbl>
              <a:tblPr>
                <a:tableStyleId>{8EC20E35-A176-4012-BC5E-935CFFF8708E}</a:tableStyleId>
              </a:tblPr>
              <a:tblGrid>
                <a:gridCol w="1236101"/>
                <a:gridCol w="747713"/>
                <a:gridCol w="1284825"/>
                <a:gridCol w="1829095"/>
                <a:gridCol w="968696"/>
                <a:gridCol w="1542492"/>
              </a:tblGrid>
              <a:tr h="280142">
                <a:tc>
                  <a:txBody>
                    <a:bodyPr/>
                    <a:lstStyle/>
                    <a:p>
                      <a:pPr algn="ctr" fontAlgn="b"/>
                      <a:endParaRPr lang="en-US" sz="1400" b="1" i="0" u="none" strike="noStrike" dirty="0">
                        <a:solidFill>
                          <a:srgbClr val="000000"/>
                        </a:solidFill>
                        <a:effectLst/>
                        <a:latin typeface="Calibri"/>
                      </a:endParaRPr>
                    </a:p>
                  </a:txBody>
                  <a:tcPr marL="9525" marR="9525" marT="9525" marB="0" anchor="ctr"/>
                </a:tc>
                <a:tc>
                  <a:txBody>
                    <a:bodyPr/>
                    <a:lstStyle/>
                    <a:p>
                      <a:pPr algn="ctr" fontAlgn="b"/>
                      <a:r>
                        <a:rPr lang="en-US" sz="1400" u="none" strike="noStrike" dirty="0" smtClean="0">
                          <a:effectLst/>
                        </a:rPr>
                        <a:t>Bias</a:t>
                      </a:r>
                      <a:r>
                        <a:rPr lang="en-US" sz="1400" u="none" strike="noStrike" baseline="0" dirty="0" smtClean="0">
                          <a:effectLst/>
                        </a:rPr>
                        <a:t> (</a:t>
                      </a:r>
                      <a:r>
                        <a:rPr lang="en-US" sz="1400" u="none" strike="noStrike" baseline="0" dirty="0" err="1" smtClean="0">
                          <a:effectLst/>
                        </a:rPr>
                        <a:t>ppt</a:t>
                      </a:r>
                      <a:r>
                        <a:rPr lang="en-US" sz="1400" u="none" strike="noStrike" baseline="0" dirty="0" smtClean="0">
                          <a:effectLst/>
                        </a:rPr>
                        <a:t>)</a:t>
                      </a:r>
                      <a:endParaRPr lang="en-US" sz="1400" b="1" i="0" u="none" strike="noStrike" baseline="0" dirty="0" smtClean="0">
                        <a:solidFill>
                          <a:srgbClr val="000000"/>
                        </a:solidFill>
                        <a:effectLst/>
                        <a:latin typeface="Calibri"/>
                      </a:endParaRPr>
                    </a:p>
                  </a:txBody>
                  <a:tcPr marL="9525" marR="9525" marT="9525" marB="0" anchor="ctr"/>
                </a:tc>
                <a:tc>
                  <a:txBody>
                    <a:bodyPr/>
                    <a:lstStyle/>
                    <a:p>
                      <a:pPr algn="ctr" fontAlgn="b"/>
                      <a:r>
                        <a:rPr lang="en-US" sz="1400" u="none" strike="noStrike" dirty="0" smtClean="0">
                          <a:effectLst/>
                        </a:rPr>
                        <a:t>Monthly RMSE (</a:t>
                      </a:r>
                      <a:r>
                        <a:rPr lang="en-US" sz="1400" u="none" strike="noStrike" dirty="0" err="1" smtClean="0">
                          <a:effectLst/>
                        </a:rPr>
                        <a:t>ppt</a:t>
                      </a:r>
                      <a:r>
                        <a:rPr lang="en-US" sz="1400" u="none" strike="noStrike" dirty="0" smtClean="0">
                          <a:effectLst/>
                        </a:rPr>
                        <a:t>)</a:t>
                      </a:r>
                      <a:endParaRPr lang="en-US" sz="1400" b="1" i="0" u="none" strike="noStrike" dirty="0">
                        <a:solidFill>
                          <a:srgbClr val="000000"/>
                        </a:solidFill>
                        <a:effectLst/>
                        <a:latin typeface="Calibri"/>
                      </a:endParaRPr>
                    </a:p>
                  </a:txBody>
                  <a:tcPr marL="9525" marR="9525" marT="9525" marB="0" anchor="ctr"/>
                </a:tc>
                <a:tc>
                  <a:txBody>
                    <a:bodyPr/>
                    <a:lstStyle/>
                    <a:p>
                      <a:pPr algn="ctr" fontAlgn="b"/>
                      <a:r>
                        <a:rPr lang="en-US" sz="1400" u="none" strike="noStrike" dirty="0" smtClean="0">
                          <a:effectLst/>
                        </a:rPr>
                        <a:t>Monthly R</a:t>
                      </a:r>
                      <a:r>
                        <a:rPr lang="en-US" sz="1400" u="none" strike="noStrike" baseline="30000" dirty="0" smtClean="0">
                          <a:effectLst/>
                        </a:rPr>
                        <a:t>2</a:t>
                      </a:r>
                      <a:endParaRPr lang="en-US" sz="1400" b="1" i="0" u="none" strike="noStrike" baseline="30000" dirty="0" smtClean="0">
                        <a:solidFill>
                          <a:srgbClr val="000000"/>
                        </a:solidFill>
                        <a:effectLst/>
                        <a:latin typeface="Calibri"/>
                      </a:endParaRPr>
                    </a:p>
                  </a:txBody>
                  <a:tcPr marL="9525" marR="9525" marT="9525" marB="0" anchor="ctr"/>
                </a:tc>
                <a:tc>
                  <a:txBody>
                    <a:bodyPr/>
                    <a:lstStyle/>
                    <a:p>
                      <a:pPr algn="ctr" fontAlgn="b"/>
                      <a:r>
                        <a:rPr lang="en-US" sz="1400" u="none" strike="noStrike" dirty="0" smtClean="0">
                          <a:effectLst/>
                        </a:rPr>
                        <a:t>Daily RMSE (</a:t>
                      </a:r>
                      <a:r>
                        <a:rPr lang="en-US" sz="1400" u="none" strike="noStrike" dirty="0" err="1" smtClean="0">
                          <a:effectLst/>
                        </a:rPr>
                        <a:t>ppt</a:t>
                      </a:r>
                      <a:r>
                        <a:rPr lang="en-US" sz="1400" u="none" strike="noStrike" dirty="0" smtClean="0">
                          <a:effectLst/>
                        </a:rPr>
                        <a:t>)</a:t>
                      </a:r>
                      <a:endParaRPr lang="en-US" sz="1400" b="1" i="0" u="none" strike="noStrike" dirty="0">
                        <a:solidFill>
                          <a:srgbClr val="000000"/>
                        </a:solidFill>
                        <a:effectLst/>
                        <a:latin typeface="Calibri"/>
                      </a:endParaRPr>
                    </a:p>
                  </a:txBody>
                  <a:tcPr marL="9525" marR="9525" marT="9525" marB="0" anchor="ctr"/>
                </a:tc>
                <a:tc>
                  <a:txBody>
                    <a:bodyPr/>
                    <a:lstStyle/>
                    <a:p>
                      <a:pPr algn="ctr" fontAlgn="b"/>
                      <a:r>
                        <a:rPr lang="en-US" sz="1400" u="none" strike="noStrike" dirty="0" smtClean="0">
                          <a:effectLst/>
                        </a:rPr>
                        <a:t>Daily R</a:t>
                      </a:r>
                      <a:r>
                        <a:rPr lang="en-US" sz="1400" u="none" strike="noStrike" baseline="30000" dirty="0" smtClean="0">
                          <a:effectLst/>
                        </a:rPr>
                        <a:t>2</a:t>
                      </a:r>
                      <a:endParaRPr lang="en-US" sz="1400" b="1" i="0" u="none" strike="noStrike" baseline="30000" dirty="0" smtClean="0">
                        <a:solidFill>
                          <a:srgbClr val="000000"/>
                        </a:solidFill>
                        <a:effectLst/>
                        <a:latin typeface="Calibri"/>
                      </a:endParaRPr>
                    </a:p>
                  </a:txBody>
                  <a:tcPr marL="9525" marR="9525" marT="9525" marB="0" anchor="ctr"/>
                </a:tc>
              </a:tr>
              <a:tr h="280142">
                <a:tc>
                  <a:txBody>
                    <a:bodyPr/>
                    <a:lstStyle/>
                    <a:p>
                      <a:pPr algn="ctr" fontAlgn="b"/>
                      <a:r>
                        <a:rPr lang="en-US" sz="1400" u="none" strike="noStrike" dirty="0">
                          <a:effectLst/>
                        </a:rPr>
                        <a:t>mean</a:t>
                      </a:r>
                      <a:endParaRPr lang="en-US" sz="1400" b="1" i="0" u="none" strike="noStrike" dirty="0">
                        <a:solidFill>
                          <a:srgbClr val="000000"/>
                        </a:solidFill>
                        <a:effectLst/>
                        <a:latin typeface="Calibri"/>
                      </a:endParaRPr>
                    </a:p>
                  </a:txBody>
                  <a:tcPr marL="9525" marR="9525" marT="9525" marB="0" anchor="ctr"/>
                </a:tc>
                <a:tc>
                  <a:txBody>
                    <a:bodyPr/>
                    <a:lstStyle/>
                    <a:p>
                      <a:pPr algn="ctr" fontAlgn="b"/>
                      <a:r>
                        <a:rPr lang="en-US" sz="1400" b="0" i="0" u="none" strike="noStrike" dirty="0">
                          <a:solidFill>
                            <a:srgbClr val="000000"/>
                          </a:solidFill>
                          <a:effectLst/>
                          <a:latin typeface="+mn-lt"/>
                        </a:rPr>
                        <a:t>-0.3</a:t>
                      </a:r>
                    </a:p>
                  </a:txBody>
                  <a:tcPr marL="9525" marR="9525" marT="9525" marB="0" anchor="ctr"/>
                </a:tc>
                <a:tc>
                  <a:txBody>
                    <a:bodyPr/>
                    <a:lstStyle/>
                    <a:p>
                      <a:pPr algn="ctr" fontAlgn="b"/>
                      <a:r>
                        <a:rPr lang="en-US" sz="1400" b="0" i="0" u="none" strike="noStrike">
                          <a:solidFill>
                            <a:srgbClr val="000000"/>
                          </a:solidFill>
                          <a:effectLst/>
                          <a:latin typeface="+mn-lt"/>
                        </a:rPr>
                        <a:t>4.1</a:t>
                      </a:r>
                    </a:p>
                  </a:txBody>
                  <a:tcPr marL="9525" marR="9525" marT="9525" marB="0" anchor="ctr"/>
                </a:tc>
                <a:tc>
                  <a:txBody>
                    <a:bodyPr/>
                    <a:lstStyle/>
                    <a:p>
                      <a:pPr algn="ctr" fontAlgn="b"/>
                      <a:r>
                        <a:rPr lang="en-US" sz="1400" b="0" i="0" u="none" strike="noStrike">
                          <a:solidFill>
                            <a:srgbClr val="000000"/>
                          </a:solidFill>
                          <a:effectLst/>
                          <a:latin typeface="+mn-lt"/>
                        </a:rPr>
                        <a:t>0.6</a:t>
                      </a:r>
                    </a:p>
                  </a:txBody>
                  <a:tcPr marL="9525" marR="9525" marT="9525" marB="0" anchor="ctr"/>
                </a:tc>
                <a:tc>
                  <a:txBody>
                    <a:bodyPr/>
                    <a:lstStyle/>
                    <a:p>
                      <a:pPr algn="ctr" fontAlgn="b"/>
                      <a:r>
                        <a:rPr lang="en-US" sz="1400" b="0" i="0" u="none" strike="noStrike" dirty="0">
                          <a:solidFill>
                            <a:srgbClr val="000000"/>
                          </a:solidFill>
                          <a:effectLst/>
                          <a:latin typeface="+mn-lt"/>
                        </a:rPr>
                        <a:t>4.5</a:t>
                      </a:r>
                    </a:p>
                  </a:txBody>
                  <a:tcPr marL="9525" marR="9525" marT="9525" marB="0" anchor="ctr"/>
                </a:tc>
                <a:tc>
                  <a:txBody>
                    <a:bodyPr/>
                    <a:lstStyle/>
                    <a:p>
                      <a:pPr algn="ctr" fontAlgn="b"/>
                      <a:r>
                        <a:rPr lang="en-US" sz="1400" b="0" i="0" u="none" strike="noStrike">
                          <a:solidFill>
                            <a:srgbClr val="000000"/>
                          </a:solidFill>
                          <a:effectLst/>
                          <a:latin typeface="+mn-lt"/>
                        </a:rPr>
                        <a:t>0.5</a:t>
                      </a:r>
                    </a:p>
                  </a:txBody>
                  <a:tcPr marL="9525" marR="9525" marT="9525" marB="0" anchor="ctr"/>
                </a:tc>
              </a:tr>
              <a:tr h="280142">
                <a:tc>
                  <a:txBody>
                    <a:bodyPr/>
                    <a:lstStyle/>
                    <a:p>
                      <a:pPr algn="ctr" fontAlgn="b"/>
                      <a:r>
                        <a:rPr lang="en-US" sz="1400" u="none" strike="noStrike">
                          <a:effectLst/>
                        </a:rPr>
                        <a:t>stdev</a:t>
                      </a:r>
                      <a:endParaRPr lang="en-US" sz="1400" b="1" i="0" u="none" strike="noStrike">
                        <a:solidFill>
                          <a:srgbClr val="000000"/>
                        </a:solidFill>
                        <a:effectLst/>
                        <a:latin typeface="Calibri"/>
                      </a:endParaRPr>
                    </a:p>
                  </a:txBody>
                  <a:tcPr marL="9525" marR="9525" marT="9525" marB="0" anchor="ctr"/>
                </a:tc>
                <a:tc>
                  <a:txBody>
                    <a:bodyPr/>
                    <a:lstStyle/>
                    <a:p>
                      <a:pPr algn="ctr" fontAlgn="b"/>
                      <a:r>
                        <a:rPr lang="en-US" sz="1400" b="0" i="0" u="none" strike="noStrike" dirty="0">
                          <a:solidFill>
                            <a:srgbClr val="000000"/>
                          </a:solidFill>
                          <a:effectLst/>
                          <a:latin typeface="+mn-lt"/>
                        </a:rPr>
                        <a:t>2.4</a:t>
                      </a:r>
                    </a:p>
                  </a:txBody>
                  <a:tcPr marL="9525" marR="9525" marT="9525" marB="0" anchor="ctr"/>
                </a:tc>
                <a:tc>
                  <a:txBody>
                    <a:bodyPr/>
                    <a:lstStyle/>
                    <a:p>
                      <a:pPr algn="ctr" fontAlgn="b"/>
                      <a:r>
                        <a:rPr lang="en-US" sz="1400" b="0" i="0" u="none" strike="noStrike" dirty="0">
                          <a:solidFill>
                            <a:srgbClr val="000000"/>
                          </a:solidFill>
                          <a:effectLst/>
                          <a:latin typeface="+mn-lt"/>
                        </a:rPr>
                        <a:t>1.6</a:t>
                      </a:r>
                    </a:p>
                  </a:txBody>
                  <a:tcPr marL="9525" marR="9525" marT="9525" marB="0" anchor="ctr"/>
                </a:tc>
                <a:tc>
                  <a:txBody>
                    <a:bodyPr/>
                    <a:lstStyle/>
                    <a:p>
                      <a:pPr algn="ctr" fontAlgn="b"/>
                      <a:r>
                        <a:rPr lang="en-US" sz="1400" b="0" i="0" u="none" strike="noStrike">
                          <a:solidFill>
                            <a:srgbClr val="000000"/>
                          </a:solidFill>
                          <a:effectLst/>
                          <a:latin typeface="+mn-lt"/>
                        </a:rPr>
                        <a:t>0.2</a:t>
                      </a:r>
                    </a:p>
                  </a:txBody>
                  <a:tcPr marL="9525" marR="9525" marT="9525" marB="0" anchor="ctr"/>
                </a:tc>
                <a:tc>
                  <a:txBody>
                    <a:bodyPr/>
                    <a:lstStyle/>
                    <a:p>
                      <a:pPr algn="ctr" fontAlgn="b"/>
                      <a:r>
                        <a:rPr lang="en-US" sz="1400" b="0" i="0" u="none" strike="noStrike">
                          <a:solidFill>
                            <a:srgbClr val="000000"/>
                          </a:solidFill>
                          <a:effectLst/>
                          <a:latin typeface="+mn-lt"/>
                        </a:rPr>
                        <a:t>2.5</a:t>
                      </a:r>
                    </a:p>
                  </a:txBody>
                  <a:tcPr marL="9525" marR="9525" marT="9525" marB="0" anchor="ctr"/>
                </a:tc>
                <a:tc>
                  <a:txBody>
                    <a:bodyPr/>
                    <a:lstStyle/>
                    <a:p>
                      <a:pPr algn="ctr" fontAlgn="b"/>
                      <a:r>
                        <a:rPr lang="en-US" sz="1400" b="0" i="0" u="none" strike="noStrike">
                          <a:solidFill>
                            <a:srgbClr val="000000"/>
                          </a:solidFill>
                          <a:effectLst/>
                          <a:latin typeface="+mn-lt"/>
                        </a:rPr>
                        <a:t>0.2</a:t>
                      </a:r>
                    </a:p>
                  </a:txBody>
                  <a:tcPr marL="9525" marR="9525" marT="9525" marB="0" anchor="ctr"/>
                </a:tc>
              </a:tr>
              <a:tr h="280142">
                <a:tc>
                  <a:txBody>
                    <a:bodyPr/>
                    <a:lstStyle/>
                    <a:p>
                      <a:pPr algn="ctr" fontAlgn="b"/>
                      <a:r>
                        <a:rPr lang="en-US" sz="1400" u="none" strike="noStrike">
                          <a:effectLst/>
                        </a:rPr>
                        <a:t>min</a:t>
                      </a:r>
                      <a:endParaRPr lang="en-US" sz="1400" b="1" i="0" u="none" strike="noStrike">
                        <a:solidFill>
                          <a:srgbClr val="000000"/>
                        </a:solidFill>
                        <a:effectLst/>
                        <a:latin typeface="Calibri"/>
                      </a:endParaRPr>
                    </a:p>
                  </a:txBody>
                  <a:tcPr marL="9525" marR="9525" marT="9525" marB="0" anchor="ctr"/>
                </a:tc>
                <a:tc>
                  <a:txBody>
                    <a:bodyPr/>
                    <a:lstStyle/>
                    <a:p>
                      <a:pPr algn="ctr" fontAlgn="b"/>
                      <a:r>
                        <a:rPr lang="en-US" sz="1400" b="0" i="0" u="none" strike="noStrike">
                          <a:solidFill>
                            <a:srgbClr val="000000"/>
                          </a:solidFill>
                          <a:effectLst/>
                          <a:latin typeface="+mn-lt"/>
                        </a:rPr>
                        <a:t>-7.0</a:t>
                      </a:r>
                    </a:p>
                  </a:txBody>
                  <a:tcPr marL="9525" marR="9525" marT="9525" marB="0" anchor="ctr"/>
                </a:tc>
                <a:tc>
                  <a:txBody>
                    <a:bodyPr/>
                    <a:lstStyle/>
                    <a:p>
                      <a:pPr algn="ctr" fontAlgn="b"/>
                      <a:r>
                        <a:rPr lang="en-US" sz="1400" b="0" i="0" u="none" strike="noStrike" dirty="0">
                          <a:solidFill>
                            <a:srgbClr val="000000"/>
                          </a:solidFill>
                          <a:effectLst/>
                          <a:latin typeface="+mn-lt"/>
                        </a:rPr>
                        <a:t>1.8</a:t>
                      </a:r>
                    </a:p>
                  </a:txBody>
                  <a:tcPr marL="9525" marR="9525" marT="9525" marB="0" anchor="ctr"/>
                </a:tc>
                <a:tc>
                  <a:txBody>
                    <a:bodyPr/>
                    <a:lstStyle/>
                    <a:p>
                      <a:pPr algn="ctr" fontAlgn="b"/>
                      <a:r>
                        <a:rPr lang="en-US" sz="1400" b="0" i="0" u="none" strike="noStrike" dirty="0">
                          <a:solidFill>
                            <a:srgbClr val="000000"/>
                          </a:solidFill>
                          <a:effectLst/>
                          <a:latin typeface="+mn-lt"/>
                        </a:rPr>
                        <a:t>0.0</a:t>
                      </a:r>
                    </a:p>
                  </a:txBody>
                  <a:tcPr marL="9525" marR="9525" marT="9525" marB="0" anchor="ctr"/>
                </a:tc>
                <a:tc>
                  <a:txBody>
                    <a:bodyPr/>
                    <a:lstStyle/>
                    <a:p>
                      <a:pPr algn="ctr" fontAlgn="b"/>
                      <a:r>
                        <a:rPr lang="en-US" sz="1400" b="0" i="0" u="none" strike="noStrike">
                          <a:solidFill>
                            <a:srgbClr val="000000"/>
                          </a:solidFill>
                          <a:effectLst/>
                          <a:latin typeface="+mn-lt"/>
                        </a:rPr>
                        <a:t>2.3</a:t>
                      </a:r>
                    </a:p>
                  </a:txBody>
                  <a:tcPr marL="9525" marR="9525" marT="9525" marB="0" anchor="ctr"/>
                </a:tc>
                <a:tc>
                  <a:txBody>
                    <a:bodyPr/>
                    <a:lstStyle/>
                    <a:p>
                      <a:pPr algn="ctr" fontAlgn="b"/>
                      <a:r>
                        <a:rPr lang="en-US" sz="1400" b="0" i="0" u="none" strike="noStrike">
                          <a:solidFill>
                            <a:srgbClr val="000000"/>
                          </a:solidFill>
                          <a:effectLst/>
                          <a:latin typeface="+mn-lt"/>
                        </a:rPr>
                        <a:t>0.0</a:t>
                      </a:r>
                    </a:p>
                  </a:txBody>
                  <a:tcPr marL="9525" marR="9525" marT="9525" marB="0" anchor="ctr"/>
                </a:tc>
              </a:tr>
              <a:tr h="280142">
                <a:tc>
                  <a:txBody>
                    <a:bodyPr/>
                    <a:lstStyle/>
                    <a:p>
                      <a:pPr algn="ctr" fontAlgn="b"/>
                      <a:r>
                        <a:rPr lang="en-US" sz="1400" u="none" strike="noStrike">
                          <a:effectLst/>
                        </a:rPr>
                        <a:t>max</a:t>
                      </a:r>
                      <a:endParaRPr lang="en-US" sz="1400" b="1" i="0" u="none" strike="noStrike">
                        <a:solidFill>
                          <a:srgbClr val="000000"/>
                        </a:solidFill>
                        <a:effectLst/>
                        <a:latin typeface="Calibri"/>
                      </a:endParaRPr>
                    </a:p>
                  </a:txBody>
                  <a:tcPr marL="9525" marR="9525" marT="9525" marB="0" anchor="ctr"/>
                </a:tc>
                <a:tc>
                  <a:txBody>
                    <a:bodyPr/>
                    <a:lstStyle/>
                    <a:p>
                      <a:pPr algn="ctr" fontAlgn="b"/>
                      <a:r>
                        <a:rPr lang="en-US" sz="1400" b="0" i="0" u="none" strike="noStrike">
                          <a:solidFill>
                            <a:srgbClr val="000000"/>
                          </a:solidFill>
                          <a:effectLst/>
                          <a:latin typeface="+mn-lt"/>
                        </a:rPr>
                        <a:t>5.7</a:t>
                      </a:r>
                    </a:p>
                  </a:txBody>
                  <a:tcPr marL="9525" marR="9525" marT="9525" marB="0" anchor="ctr"/>
                </a:tc>
                <a:tc>
                  <a:txBody>
                    <a:bodyPr/>
                    <a:lstStyle/>
                    <a:p>
                      <a:pPr algn="ctr" fontAlgn="b"/>
                      <a:r>
                        <a:rPr lang="en-US" sz="1400" b="0" i="0" u="none" strike="noStrike">
                          <a:solidFill>
                            <a:srgbClr val="000000"/>
                          </a:solidFill>
                          <a:effectLst/>
                          <a:latin typeface="+mn-lt"/>
                        </a:rPr>
                        <a:t>10.1</a:t>
                      </a:r>
                    </a:p>
                  </a:txBody>
                  <a:tcPr marL="9525" marR="9525" marT="9525" marB="0" anchor="ctr"/>
                </a:tc>
                <a:tc>
                  <a:txBody>
                    <a:bodyPr/>
                    <a:lstStyle/>
                    <a:p>
                      <a:pPr algn="ctr" fontAlgn="b"/>
                      <a:r>
                        <a:rPr lang="en-US" sz="1400" b="0" i="0" u="none" strike="noStrike" dirty="0">
                          <a:solidFill>
                            <a:srgbClr val="000000"/>
                          </a:solidFill>
                          <a:effectLst/>
                          <a:latin typeface="+mn-lt"/>
                        </a:rPr>
                        <a:t>0.9</a:t>
                      </a:r>
                    </a:p>
                  </a:txBody>
                  <a:tcPr marL="9525" marR="9525" marT="9525" marB="0" anchor="ctr"/>
                </a:tc>
                <a:tc>
                  <a:txBody>
                    <a:bodyPr/>
                    <a:lstStyle/>
                    <a:p>
                      <a:pPr algn="ctr" fontAlgn="b"/>
                      <a:r>
                        <a:rPr lang="en-US" sz="1400" b="0" i="0" u="none" strike="noStrike" dirty="0">
                          <a:solidFill>
                            <a:srgbClr val="000000"/>
                          </a:solidFill>
                          <a:effectLst/>
                          <a:latin typeface="+mn-lt"/>
                        </a:rPr>
                        <a:t>21.9</a:t>
                      </a:r>
                    </a:p>
                  </a:txBody>
                  <a:tcPr marL="9525" marR="9525" marT="9525" marB="0" anchor="ctr"/>
                </a:tc>
                <a:tc>
                  <a:txBody>
                    <a:bodyPr/>
                    <a:lstStyle/>
                    <a:p>
                      <a:pPr algn="ctr" fontAlgn="b"/>
                      <a:r>
                        <a:rPr lang="en-US" sz="1400" b="0" i="0" u="none" strike="noStrike" dirty="0">
                          <a:solidFill>
                            <a:srgbClr val="000000"/>
                          </a:solidFill>
                          <a:effectLst/>
                          <a:latin typeface="+mn-lt"/>
                        </a:rPr>
                        <a:t>0.9</a:t>
                      </a:r>
                    </a:p>
                  </a:txBody>
                  <a:tcPr marL="9525" marR="9525" marT="9525" marB="0" anchor="ctr"/>
                </a:tc>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3467975264"/>
              </p:ext>
            </p:extLst>
          </p:nvPr>
        </p:nvGraphicFramePr>
        <p:xfrm>
          <a:off x="632107" y="870045"/>
          <a:ext cx="7608922" cy="1556812"/>
        </p:xfrm>
        <a:graphic>
          <a:graphicData uri="http://schemas.openxmlformats.org/drawingml/2006/table">
            <a:tbl>
              <a:tblPr>
                <a:tableStyleId>{8EC20E35-A176-4012-BC5E-935CFFF8708E}</a:tableStyleId>
              </a:tblPr>
              <a:tblGrid>
                <a:gridCol w="1236101"/>
                <a:gridCol w="747713"/>
                <a:gridCol w="1284825"/>
                <a:gridCol w="1829095"/>
                <a:gridCol w="968696"/>
                <a:gridCol w="1542492"/>
              </a:tblGrid>
              <a:tr h="280142">
                <a:tc>
                  <a:txBody>
                    <a:bodyPr/>
                    <a:lstStyle/>
                    <a:p>
                      <a:pPr algn="ctr" fontAlgn="b"/>
                      <a:endParaRPr lang="en-US" sz="1400" b="1" i="0" u="none" strike="noStrike" dirty="0">
                        <a:solidFill>
                          <a:srgbClr val="000000"/>
                        </a:solidFill>
                        <a:effectLst/>
                        <a:latin typeface="Calibri"/>
                      </a:endParaRPr>
                    </a:p>
                  </a:txBody>
                  <a:tcPr marL="9525" marR="9525" marT="9525" marB="0" anchor="ctr"/>
                </a:tc>
                <a:tc>
                  <a:txBody>
                    <a:bodyPr/>
                    <a:lstStyle/>
                    <a:p>
                      <a:pPr algn="ctr" fontAlgn="b"/>
                      <a:r>
                        <a:rPr lang="en-US" sz="1400" u="none" strike="noStrike" dirty="0" smtClean="0">
                          <a:effectLst/>
                        </a:rPr>
                        <a:t>Bias</a:t>
                      </a:r>
                      <a:r>
                        <a:rPr lang="en-US" sz="1400" u="none" strike="noStrike" baseline="0" dirty="0" smtClean="0">
                          <a:effectLst/>
                        </a:rPr>
                        <a:t> (</a:t>
                      </a:r>
                      <a:r>
                        <a:rPr lang="en-US" sz="1400" u="none" strike="noStrike" baseline="0" dirty="0" err="1" smtClean="0">
                          <a:effectLst/>
                        </a:rPr>
                        <a:t>ppt</a:t>
                      </a:r>
                      <a:r>
                        <a:rPr lang="en-US" sz="1400" u="none" strike="noStrike" baseline="0" dirty="0" smtClean="0">
                          <a:effectLst/>
                        </a:rPr>
                        <a:t>)</a:t>
                      </a:r>
                      <a:endParaRPr lang="en-US" sz="1400" b="1" i="0" u="none" strike="noStrike" baseline="0" dirty="0" smtClean="0">
                        <a:solidFill>
                          <a:srgbClr val="000000"/>
                        </a:solidFill>
                        <a:effectLst/>
                        <a:latin typeface="Calibri"/>
                      </a:endParaRPr>
                    </a:p>
                  </a:txBody>
                  <a:tcPr marL="9525" marR="9525" marT="9525" marB="0" anchor="ctr"/>
                </a:tc>
                <a:tc>
                  <a:txBody>
                    <a:bodyPr/>
                    <a:lstStyle/>
                    <a:p>
                      <a:pPr algn="ctr" fontAlgn="b"/>
                      <a:r>
                        <a:rPr lang="en-US" sz="1400" u="none" strike="noStrike" dirty="0" smtClean="0">
                          <a:effectLst/>
                        </a:rPr>
                        <a:t>Monthly RMSE (</a:t>
                      </a:r>
                      <a:r>
                        <a:rPr lang="en-US" sz="1400" u="none" strike="noStrike" dirty="0" err="1" smtClean="0">
                          <a:effectLst/>
                        </a:rPr>
                        <a:t>ppt</a:t>
                      </a:r>
                      <a:r>
                        <a:rPr lang="en-US" sz="1400" u="none" strike="noStrike" dirty="0" smtClean="0">
                          <a:effectLst/>
                        </a:rPr>
                        <a:t>)</a:t>
                      </a:r>
                      <a:endParaRPr lang="en-US" sz="1400" b="1" i="0" u="none" strike="noStrike" dirty="0">
                        <a:solidFill>
                          <a:srgbClr val="000000"/>
                        </a:solidFill>
                        <a:effectLst/>
                        <a:latin typeface="Calibri"/>
                      </a:endParaRPr>
                    </a:p>
                  </a:txBody>
                  <a:tcPr marL="9525" marR="9525" marT="9525" marB="0" anchor="ctr"/>
                </a:tc>
                <a:tc>
                  <a:txBody>
                    <a:bodyPr/>
                    <a:lstStyle/>
                    <a:p>
                      <a:pPr algn="ctr" fontAlgn="b"/>
                      <a:r>
                        <a:rPr lang="en-US" sz="1400" u="none" strike="noStrike" dirty="0" smtClean="0">
                          <a:effectLst/>
                        </a:rPr>
                        <a:t>Monthly R</a:t>
                      </a:r>
                      <a:r>
                        <a:rPr lang="en-US" sz="1400" u="none" strike="noStrike" baseline="30000" dirty="0" smtClean="0">
                          <a:effectLst/>
                        </a:rPr>
                        <a:t>2</a:t>
                      </a:r>
                      <a:endParaRPr lang="en-US" sz="1400" b="1" i="0" u="none" strike="noStrike" baseline="30000" dirty="0" smtClean="0">
                        <a:solidFill>
                          <a:srgbClr val="000000"/>
                        </a:solidFill>
                        <a:effectLst/>
                        <a:latin typeface="Calibri"/>
                      </a:endParaRPr>
                    </a:p>
                  </a:txBody>
                  <a:tcPr marL="9525" marR="9525" marT="9525" marB="0" anchor="ctr"/>
                </a:tc>
                <a:tc>
                  <a:txBody>
                    <a:bodyPr/>
                    <a:lstStyle/>
                    <a:p>
                      <a:pPr algn="ctr" fontAlgn="b"/>
                      <a:r>
                        <a:rPr lang="en-US" sz="1400" u="none" strike="noStrike" dirty="0" smtClean="0">
                          <a:effectLst/>
                        </a:rPr>
                        <a:t>Daily RMSE (</a:t>
                      </a:r>
                      <a:r>
                        <a:rPr lang="en-US" sz="1400" u="none" strike="noStrike" dirty="0" err="1" smtClean="0">
                          <a:effectLst/>
                        </a:rPr>
                        <a:t>ppt</a:t>
                      </a:r>
                      <a:r>
                        <a:rPr lang="en-US" sz="1400" u="none" strike="noStrike" dirty="0" smtClean="0">
                          <a:effectLst/>
                        </a:rPr>
                        <a:t>)</a:t>
                      </a:r>
                      <a:endParaRPr lang="en-US" sz="1400" b="1" i="0" u="none" strike="noStrike" dirty="0">
                        <a:solidFill>
                          <a:srgbClr val="000000"/>
                        </a:solidFill>
                        <a:effectLst/>
                        <a:latin typeface="Calibri"/>
                      </a:endParaRPr>
                    </a:p>
                  </a:txBody>
                  <a:tcPr marL="9525" marR="9525" marT="9525" marB="0" anchor="ctr"/>
                </a:tc>
                <a:tc>
                  <a:txBody>
                    <a:bodyPr/>
                    <a:lstStyle/>
                    <a:p>
                      <a:pPr algn="ctr" fontAlgn="b"/>
                      <a:r>
                        <a:rPr lang="en-US" sz="1400" u="none" strike="noStrike" dirty="0" smtClean="0">
                          <a:effectLst/>
                        </a:rPr>
                        <a:t>Daily R</a:t>
                      </a:r>
                      <a:r>
                        <a:rPr lang="en-US" sz="1400" u="none" strike="noStrike" baseline="30000" dirty="0" smtClean="0">
                          <a:effectLst/>
                        </a:rPr>
                        <a:t>2</a:t>
                      </a:r>
                      <a:endParaRPr lang="en-US" sz="1400" b="1" i="0" u="none" strike="noStrike" baseline="30000" dirty="0" smtClean="0">
                        <a:solidFill>
                          <a:srgbClr val="000000"/>
                        </a:solidFill>
                        <a:effectLst/>
                        <a:latin typeface="Calibri"/>
                      </a:endParaRPr>
                    </a:p>
                  </a:txBody>
                  <a:tcPr marL="9525" marR="9525" marT="9525" marB="0" anchor="ctr"/>
                </a:tc>
              </a:tr>
              <a:tr h="280142">
                <a:tc>
                  <a:txBody>
                    <a:bodyPr/>
                    <a:lstStyle/>
                    <a:p>
                      <a:pPr algn="ctr" fontAlgn="b"/>
                      <a:r>
                        <a:rPr lang="en-US" sz="1400" u="none" strike="noStrike" dirty="0">
                          <a:effectLst/>
                        </a:rPr>
                        <a:t>mean</a:t>
                      </a:r>
                      <a:endParaRPr lang="en-US" sz="1400" b="1" i="0" u="none" strike="noStrike" dirty="0">
                        <a:solidFill>
                          <a:srgbClr val="000000"/>
                        </a:solidFill>
                        <a:effectLst/>
                        <a:latin typeface="Calibri"/>
                      </a:endParaRPr>
                    </a:p>
                  </a:txBody>
                  <a:tcPr marL="9525" marR="9525" marT="9525" marB="0" anchor="ctr"/>
                </a:tc>
                <a:tc>
                  <a:txBody>
                    <a:bodyPr/>
                    <a:lstStyle/>
                    <a:p>
                      <a:pPr algn="ctr" fontAlgn="b"/>
                      <a:r>
                        <a:rPr lang="en-US" sz="1400" b="0" i="0" u="none" strike="noStrike" dirty="0">
                          <a:solidFill>
                            <a:srgbClr val="000000"/>
                          </a:solidFill>
                          <a:effectLst/>
                          <a:latin typeface="+mn-lt"/>
                        </a:rPr>
                        <a:t>0.2</a:t>
                      </a:r>
                    </a:p>
                  </a:txBody>
                  <a:tcPr marL="9525" marR="9525" marT="9525" marB="0" anchor="ctr"/>
                </a:tc>
                <a:tc>
                  <a:txBody>
                    <a:bodyPr/>
                    <a:lstStyle/>
                    <a:p>
                      <a:pPr algn="ctr" fontAlgn="b"/>
                      <a:r>
                        <a:rPr lang="en-US" sz="1400" b="0" i="0" u="none" strike="noStrike" dirty="0">
                          <a:solidFill>
                            <a:srgbClr val="000000"/>
                          </a:solidFill>
                          <a:effectLst/>
                          <a:latin typeface="+mn-lt"/>
                        </a:rPr>
                        <a:t>1.3</a:t>
                      </a:r>
                    </a:p>
                  </a:txBody>
                  <a:tcPr marL="9525" marR="9525" marT="9525" marB="0" anchor="ctr"/>
                </a:tc>
                <a:tc>
                  <a:txBody>
                    <a:bodyPr/>
                    <a:lstStyle/>
                    <a:p>
                      <a:pPr algn="ctr" fontAlgn="b"/>
                      <a:r>
                        <a:rPr lang="en-US" sz="1400" b="0" i="0" u="none" strike="noStrike">
                          <a:solidFill>
                            <a:srgbClr val="000000"/>
                          </a:solidFill>
                          <a:effectLst/>
                          <a:latin typeface="+mn-lt"/>
                        </a:rPr>
                        <a:t>0.3</a:t>
                      </a:r>
                    </a:p>
                  </a:txBody>
                  <a:tcPr marL="9525" marR="9525" marT="9525" marB="0" anchor="ctr"/>
                </a:tc>
                <a:tc>
                  <a:txBody>
                    <a:bodyPr/>
                    <a:lstStyle/>
                    <a:p>
                      <a:pPr algn="ctr" fontAlgn="b"/>
                      <a:r>
                        <a:rPr lang="en-US" sz="1400" b="0" i="0" u="none" strike="noStrike">
                          <a:solidFill>
                            <a:srgbClr val="000000"/>
                          </a:solidFill>
                          <a:effectLst/>
                          <a:latin typeface="+mn-lt"/>
                        </a:rPr>
                        <a:t>1.5</a:t>
                      </a:r>
                    </a:p>
                  </a:txBody>
                  <a:tcPr marL="9525" marR="9525" marT="9525" marB="0" anchor="ctr"/>
                </a:tc>
                <a:tc>
                  <a:txBody>
                    <a:bodyPr/>
                    <a:lstStyle/>
                    <a:p>
                      <a:pPr algn="ctr" fontAlgn="b"/>
                      <a:r>
                        <a:rPr lang="en-US" sz="1400" b="0" i="0" u="none" strike="noStrike">
                          <a:solidFill>
                            <a:srgbClr val="000000"/>
                          </a:solidFill>
                          <a:effectLst/>
                          <a:latin typeface="+mn-lt"/>
                        </a:rPr>
                        <a:t>0.3</a:t>
                      </a:r>
                    </a:p>
                  </a:txBody>
                  <a:tcPr marL="9525" marR="9525" marT="9525" marB="0" anchor="ctr"/>
                </a:tc>
              </a:tr>
              <a:tr h="280142">
                <a:tc>
                  <a:txBody>
                    <a:bodyPr/>
                    <a:lstStyle/>
                    <a:p>
                      <a:pPr algn="ctr" fontAlgn="b"/>
                      <a:r>
                        <a:rPr lang="en-US" sz="1400" u="none" strike="noStrike">
                          <a:effectLst/>
                        </a:rPr>
                        <a:t>stdev</a:t>
                      </a:r>
                      <a:endParaRPr lang="en-US" sz="1400" b="1" i="0" u="none" strike="noStrike">
                        <a:solidFill>
                          <a:srgbClr val="000000"/>
                        </a:solidFill>
                        <a:effectLst/>
                        <a:latin typeface="Calibri"/>
                      </a:endParaRPr>
                    </a:p>
                  </a:txBody>
                  <a:tcPr marL="9525" marR="9525" marT="9525" marB="0" anchor="ctr"/>
                </a:tc>
                <a:tc>
                  <a:txBody>
                    <a:bodyPr/>
                    <a:lstStyle/>
                    <a:p>
                      <a:pPr algn="ctr" fontAlgn="b"/>
                      <a:r>
                        <a:rPr lang="en-US" sz="1400" b="0" i="0" u="none" strike="noStrike" dirty="0">
                          <a:solidFill>
                            <a:srgbClr val="000000"/>
                          </a:solidFill>
                          <a:effectLst/>
                          <a:latin typeface="+mn-lt"/>
                        </a:rPr>
                        <a:t>0.9</a:t>
                      </a:r>
                    </a:p>
                  </a:txBody>
                  <a:tcPr marL="9525" marR="9525" marT="9525" marB="0" anchor="ctr"/>
                </a:tc>
                <a:tc>
                  <a:txBody>
                    <a:bodyPr/>
                    <a:lstStyle/>
                    <a:p>
                      <a:pPr algn="ctr" fontAlgn="b"/>
                      <a:r>
                        <a:rPr lang="en-US" sz="1400" b="0" i="0" u="none" strike="noStrike" dirty="0">
                          <a:solidFill>
                            <a:srgbClr val="000000"/>
                          </a:solidFill>
                          <a:effectLst/>
                          <a:latin typeface="+mn-lt"/>
                        </a:rPr>
                        <a:t>1.3</a:t>
                      </a:r>
                    </a:p>
                  </a:txBody>
                  <a:tcPr marL="9525" marR="9525" marT="9525" marB="0" anchor="ctr"/>
                </a:tc>
                <a:tc>
                  <a:txBody>
                    <a:bodyPr/>
                    <a:lstStyle/>
                    <a:p>
                      <a:pPr algn="ctr" fontAlgn="b"/>
                      <a:r>
                        <a:rPr lang="en-US" sz="1400" b="0" i="0" u="none" strike="noStrike">
                          <a:solidFill>
                            <a:srgbClr val="000000"/>
                          </a:solidFill>
                          <a:effectLst/>
                          <a:latin typeface="+mn-lt"/>
                        </a:rPr>
                        <a:t>0.3</a:t>
                      </a:r>
                    </a:p>
                  </a:txBody>
                  <a:tcPr marL="9525" marR="9525" marT="9525" marB="0" anchor="ctr"/>
                </a:tc>
                <a:tc>
                  <a:txBody>
                    <a:bodyPr/>
                    <a:lstStyle/>
                    <a:p>
                      <a:pPr algn="ctr" fontAlgn="b"/>
                      <a:r>
                        <a:rPr lang="en-US" sz="1400" b="0" i="0" u="none" strike="noStrike">
                          <a:solidFill>
                            <a:srgbClr val="000000"/>
                          </a:solidFill>
                          <a:effectLst/>
                          <a:latin typeface="+mn-lt"/>
                        </a:rPr>
                        <a:t>1.3</a:t>
                      </a:r>
                    </a:p>
                  </a:txBody>
                  <a:tcPr marL="9525" marR="9525" marT="9525" marB="0" anchor="ctr"/>
                </a:tc>
                <a:tc>
                  <a:txBody>
                    <a:bodyPr/>
                    <a:lstStyle/>
                    <a:p>
                      <a:pPr algn="ctr" fontAlgn="b"/>
                      <a:r>
                        <a:rPr lang="en-US" sz="1400" b="0" i="0" u="none" strike="noStrike">
                          <a:solidFill>
                            <a:srgbClr val="000000"/>
                          </a:solidFill>
                          <a:effectLst/>
                          <a:latin typeface="+mn-lt"/>
                        </a:rPr>
                        <a:t>0.2</a:t>
                      </a:r>
                    </a:p>
                  </a:txBody>
                  <a:tcPr marL="9525" marR="9525" marT="9525" marB="0" anchor="ctr"/>
                </a:tc>
              </a:tr>
              <a:tr h="280142">
                <a:tc>
                  <a:txBody>
                    <a:bodyPr/>
                    <a:lstStyle/>
                    <a:p>
                      <a:pPr algn="ctr" fontAlgn="b"/>
                      <a:r>
                        <a:rPr lang="en-US" sz="1400" u="none" strike="noStrike">
                          <a:effectLst/>
                        </a:rPr>
                        <a:t>min</a:t>
                      </a:r>
                      <a:endParaRPr lang="en-US" sz="1400" b="1" i="0" u="none" strike="noStrike">
                        <a:solidFill>
                          <a:srgbClr val="000000"/>
                        </a:solidFill>
                        <a:effectLst/>
                        <a:latin typeface="Calibri"/>
                      </a:endParaRPr>
                    </a:p>
                  </a:txBody>
                  <a:tcPr marL="9525" marR="9525" marT="9525" marB="0" anchor="ctr"/>
                </a:tc>
                <a:tc>
                  <a:txBody>
                    <a:bodyPr/>
                    <a:lstStyle/>
                    <a:p>
                      <a:pPr algn="ctr" fontAlgn="b"/>
                      <a:r>
                        <a:rPr lang="en-US" sz="1400" b="0" i="0" u="none" strike="noStrike">
                          <a:solidFill>
                            <a:srgbClr val="000000"/>
                          </a:solidFill>
                          <a:effectLst/>
                          <a:latin typeface="+mn-lt"/>
                        </a:rPr>
                        <a:t>-1.8</a:t>
                      </a:r>
                    </a:p>
                  </a:txBody>
                  <a:tcPr marL="9525" marR="9525" marT="9525" marB="0" anchor="ctr"/>
                </a:tc>
                <a:tc>
                  <a:txBody>
                    <a:bodyPr/>
                    <a:lstStyle/>
                    <a:p>
                      <a:pPr algn="ctr" fontAlgn="b"/>
                      <a:r>
                        <a:rPr lang="en-US" sz="1400" b="0" i="0" u="none" strike="noStrike" dirty="0">
                          <a:solidFill>
                            <a:srgbClr val="000000"/>
                          </a:solidFill>
                          <a:effectLst/>
                          <a:latin typeface="+mn-lt"/>
                        </a:rPr>
                        <a:t>0.1</a:t>
                      </a:r>
                    </a:p>
                  </a:txBody>
                  <a:tcPr marL="9525" marR="9525" marT="9525" marB="0" anchor="ctr"/>
                </a:tc>
                <a:tc>
                  <a:txBody>
                    <a:bodyPr/>
                    <a:lstStyle/>
                    <a:p>
                      <a:pPr algn="ctr" fontAlgn="b"/>
                      <a:r>
                        <a:rPr lang="en-US" sz="1400" b="0" i="0" u="none" strike="noStrike" dirty="0">
                          <a:solidFill>
                            <a:srgbClr val="000000"/>
                          </a:solidFill>
                          <a:effectLst/>
                          <a:latin typeface="+mn-lt"/>
                        </a:rPr>
                        <a:t>0.0</a:t>
                      </a:r>
                    </a:p>
                  </a:txBody>
                  <a:tcPr marL="9525" marR="9525" marT="9525" marB="0" anchor="ctr"/>
                </a:tc>
                <a:tc>
                  <a:txBody>
                    <a:bodyPr/>
                    <a:lstStyle/>
                    <a:p>
                      <a:pPr algn="ctr" fontAlgn="b"/>
                      <a:r>
                        <a:rPr lang="en-US" sz="1400" b="0" i="0" u="none" strike="noStrike">
                          <a:solidFill>
                            <a:srgbClr val="000000"/>
                          </a:solidFill>
                          <a:effectLst/>
                          <a:latin typeface="+mn-lt"/>
                        </a:rPr>
                        <a:t>0.1</a:t>
                      </a:r>
                    </a:p>
                  </a:txBody>
                  <a:tcPr marL="9525" marR="9525" marT="9525" marB="0" anchor="ctr"/>
                </a:tc>
                <a:tc>
                  <a:txBody>
                    <a:bodyPr/>
                    <a:lstStyle/>
                    <a:p>
                      <a:pPr algn="ctr" fontAlgn="b"/>
                      <a:r>
                        <a:rPr lang="en-US" sz="1400" b="0" i="0" u="none" strike="noStrike">
                          <a:solidFill>
                            <a:srgbClr val="000000"/>
                          </a:solidFill>
                          <a:effectLst/>
                          <a:latin typeface="+mn-lt"/>
                        </a:rPr>
                        <a:t>0.0</a:t>
                      </a:r>
                    </a:p>
                  </a:txBody>
                  <a:tcPr marL="9525" marR="9525" marT="9525" marB="0" anchor="ctr"/>
                </a:tc>
              </a:tr>
              <a:tr h="280142">
                <a:tc>
                  <a:txBody>
                    <a:bodyPr/>
                    <a:lstStyle/>
                    <a:p>
                      <a:pPr algn="ctr" fontAlgn="b"/>
                      <a:r>
                        <a:rPr lang="en-US" sz="1400" u="none" strike="noStrike" dirty="0">
                          <a:effectLst/>
                        </a:rPr>
                        <a:t>max</a:t>
                      </a:r>
                      <a:endParaRPr lang="en-US" sz="1400" b="1" i="0" u="none" strike="noStrike" dirty="0">
                        <a:solidFill>
                          <a:srgbClr val="000000"/>
                        </a:solidFill>
                        <a:effectLst/>
                        <a:latin typeface="Calibri"/>
                      </a:endParaRPr>
                    </a:p>
                  </a:txBody>
                  <a:tcPr marL="9525" marR="9525" marT="9525" marB="0" anchor="ctr"/>
                </a:tc>
                <a:tc>
                  <a:txBody>
                    <a:bodyPr/>
                    <a:lstStyle/>
                    <a:p>
                      <a:pPr algn="ctr" fontAlgn="b"/>
                      <a:r>
                        <a:rPr lang="en-US" sz="1400" b="0" i="0" u="none" strike="noStrike">
                          <a:solidFill>
                            <a:srgbClr val="000000"/>
                          </a:solidFill>
                          <a:effectLst/>
                          <a:latin typeface="+mn-lt"/>
                        </a:rPr>
                        <a:t>5.3</a:t>
                      </a:r>
                    </a:p>
                  </a:txBody>
                  <a:tcPr marL="9525" marR="9525" marT="9525" marB="0" anchor="ctr"/>
                </a:tc>
                <a:tc>
                  <a:txBody>
                    <a:bodyPr/>
                    <a:lstStyle/>
                    <a:p>
                      <a:pPr algn="ctr" fontAlgn="b"/>
                      <a:r>
                        <a:rPr lang="en-US" sz="1400" b="0" i="0" u="none" strike="noStrike">
                          <a:solidFill>
                            <a:srgbClr val="000000"/>
                          </a:solidFill>
                          <a:effectLst/>
                          <a:latin typeface="+mn-lt"/>
                        </a:rPr>
                        <a:t>5.7</a:t>
                      </a:r>
                    </a:p>
                  </a:txBody>
                  <a:tcPr marL="9525" marR="9525" marT="9525" marB="0" anchor="ctr"/>
                </a:tc>
                <a:tc>
                  <a:txBody>
                    <a:bodyPr/>
                    <a:lstStyle/>
                    <a:p>
                      <a:pPr algn="ctr" fontAlgn="b"/>
                      <a:r>
                        <a:rPr lang="en-US" sz="1400" b="0" i="0" u="none" strike="noStrike" dirty="0">
                          <a:solidFill>
                            <a:srgbClr val="000000"/>
                          </a:solidFill>
                          <a:effectLst/>
                          <a:latin typeface="+mn-lt"/>
                        </a:rPr>
                        <a:t>0.9</a:t>
                      </a:r>
                    </a:p>
                  </a:txBody>
                  <a:tcPr marL="9525" marR="9525" marT="9525" marB="0" anchor="ctr"/>
                </a:tc>
                <a:tc>
                  <a:txBody>
                    <a:bodyPr/>
                    <a:lstStyle/>
                    <a:p>
                      <a:pPr algn="ctr" fontAlgn="b"/>
                      <a:r>
                        <a:rPr lang="en-US" sz="1400" b="0" i="0" u="none" strike="noStrike" dirty="0">
                          <a:solidFill>
                            <a:srgbClr val="000000"/>
                          </a:solidFill>
                          <a:effectLst/>
                          <a:latin typeface="+mn-lt"/>
                        </a:rPr>
                        <a:t>6.0</a:t>
                      </a:r>
                    </a:p>
                  </a:txBody>
                  <a:tcPr marL="9525" marR="9525" marT="9525" marB="0" anchor="ctr"/>
                </a:tc>
                <a:tc>
                  <a:txBody>
                    <a:bodyPr/>
                    <a:lstStyle/>
                    <a:p>
                      <a:pPr algn="ctr" fontAlgn="b"/>
                      <a:r>
                        <a:rPr lang="en-US" sz="1400" b="0" i="0" u="none" strike="noStrike" dirty="0">
                          <a:solidFill>
                            <a:srgbClr val="000000"/>
                          </a:solidFill>
                          <a:effectLst/>
                          <a:latin typeface="+mn-lt"/>
                        </a:rPr>
                        <a:t>0.8</a:t>
                      </a:r>
                    </a:p>
                  </a:txBody>
                  <a:tcPr marL="9525" marR="9525" marT="9525" marB="0" anchor="ctr"/>
                </a:tc>
              </a:tr>
            </a:tbl>
          </a:graphicData>
        </a:graphic>
      </p:graphicFrame>
      <p:sp>
        <p:nvSpPr>
          <p:cNvPr id="3" name="TextBox 2"/>
          <p:cNvSpPr txBox="1"/>
          <p:nvPr/>
        </p:nvSpPr>
        <p:spPr>
          <a:xfrm>
            <a:off x="632107" y="527293"/>
            <a:ext cx="5477934" cy="369332"/>
          </a:xfrm>
          <a:prstGeom prst="rect">
            <a:avLst/>
          </a:prstGeom>
          <a:noFill/>
        </p:spPr>
        <p:txBody>
          <a:bodyPr wrap="square" rtlCol="0">
            <a:spAutoFit/>
          </a:bodyPr>
          <a:lstStyle/>
          <a:p>
            <a:r>
              <a:rPr lang="en-US" b="1" dirty="0" smtClean="0"/>
              <a:t>106 sites with observed mean &lt; 5ppt</a:t>
            </a:r>
            <a:endParaRPr lang="en-US" b="1" dirty="0"/>
          </a:p>
        </p:txBody>
      </p:sp>
      <p:sp>
        <p:nvSpPr>
          <p:cNvPr id="10" name="TextBox 9"/>
          <p:cNvSpPr txBox="1"/>
          <p:nvPr/>
        </p:nvSpPr>
        <p:spPr>
          <a:xfrm>
            <a:off x="706160" y="2670822"/>
            <a:ext cx="5477934" cy="369332"/>
          </a:xfrm>
          <a:prstGeom prst="rect">
            <a:avLst/>
          </a:prstGeom>
          <a:noFill/>
        </p:spPr>
        <p:txBody>
          <a:bodyPr wrap="square" rtlCol="0">
            <a:spAutoFit/>
          </a:bodyPr>
          <a:lstStyle/>
          <a:p>
            <a:r>
              <a:rPr lang="en-US" b="1" dirty="0" smtClean="0"/>
              <a:t>74 sites with observed mean  5 – 20 </a:t>
            </a:r>
            <a:r>
              <a:rPr lang="en-US" b="1" dirty="0" err="1" smtClean="0"/>
              <a:t>ppt</a:t>
            </a:r>
            <a:endParaRPr lang="en-US" b="1" dirty="0"/>
          </a:p>
        </p:txBody>
      </p:sp>
    </p:spTree>
    <p:extLst>
      <p:ext uri="{BB962C8B-B14F-4D97-AF65-F5344CB8AC3E}">
        <p14:creationId xmlns:p14="http://schemas.microsoft.com/office/powerpoint/2010/main" val="1666724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79770" y="136667"/>
            <a:ext cx="7933391" cy="6127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7140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79770" y="136667"/>
            <a:ext cx="7933392" cy="6127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8374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79770" y="136667"/>
            <a:ext cx="7933392" cy="6127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9706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2010 Vegetation Initial Condition Map</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323" y="1187145"/>
            <a:ext cx="8065827" cy="48410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54536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2622"/>
            <a:ext cx="8229600" cy="1143000"/>
          </a:xfrm>
        </p:spPr>
        <p:txBody>
          <a:bodyPr>
            <a:normAutofit/>
          </a:bodyPr>
          <a:lstStyle/>
          <a:p>
            <a:r>
              <a:rPr lang="en-US" sz="3200" dirty="0" smtClean="0"/>
              <a:t>Vegetation Calibration Overview</a:t>
            </a:r>
            <a:endParaRPr lang="en-US" sz="3200" dirty="0"/>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757814260"/>
              </p:ext>
            </p:extLst>
          </p:nvPr>
        </p:nvGraphicFramePr>
        <p:xfrm>
          <a:off x="218365" y="1005376"/>
          <a:ext cx="8761862" cy="3977640"/>
        </p:xfrm>
        <a:graphic>
          <a:graphicData uri="http://schemas.openxmlformats.org/drawingml/2006/table">
            <a:tbl>
              <a:tblPr firstRow="1">
                <a:tableStyleId>{5C22544A-7EE6-4342-B048-85BDC9FD1C3A}</a:tableStyleId>
              </a:tblPr>
              <a:tblGrid>
                <a:gridCol w="1385013"/>
                <a:gridCol w="533400"/>
                <a:gridCol w="1219200"/>
                <a:gridCol w="533400"/>
                <a:gridCol w="1146646"/>
                <a:gridCol w="605954"/>
                <a:gridCol w="1072721"/>
                <a:gridCol w="504967"/>
                <a:gridCol w="1050877"/>
                <a:gridCol w="709684"/>
              </a:tblGrid>
              <a:tr h="370840">
                <a:tc gridSpan="2">
                  <a:txBody>
                    <a:bodyPr/>
                    <a:lstStyle/>
                    <a:p>
                      <a:r>
                        <a:rPr lang="en-US" dirty="0" smtClean="0"/>
                        <a:t>Swamp</a:t>
                      </a:r>
                      <a:endParaRPr lang="en-US" dirty="0"/>
                    </a:p>
                  </a:txBody>
                  <a:tcPr>
                    <a:solidFill>
                      <a:schemeClr val="accent2">
                        <a:lumMod val="40000"/>
                        <a:lumOff val="60000"/>
                      </a:schemeClr>
                    </a:solidFill>
                  </a:tcPr>
                </a:tc>
                <a:tc hMerge="1">
                  <a:txBody>
                    <a:bodyPr/>
                    <a:lstStyle/>
                    <a:p>
                      <a:endParaRPr lang="en-US" dirty="0"/>
                    </a:p>
                  </a:txBody>
                  <a:tcPr>
                    <a:solidFill>
                      <a:schemeClr val="accent6">
                        <a:lumMod val="75000"/>
                      </a:schemeClr>
                    </a:solidFill>
                  </a:tcPr>
                </a:tc>
                <a:tc gridSpan="2">
                  <a:txBody>
                    <a:bodyPr/>
                    <a:lstStyle/>
                    <a:p>
                      <a:r>
                        <a:rPr lang="en-US" dirty="0" smtClean="0"/>
                        <a:t>Fresh Marsh</a:t>
                      </a:r>
                      <a:endParaRPr lang="en-US" dirty="0"/>
                    </a:p>
                  </a:txBody>
                  <a:tcPr>
                    <a:solidFill>
                      <a:schemeClr val="accent3"/>
                    </a:solidFill>
                  </a:tcPr>
                </a:tc>
                <a:tc hMerge="1">
                  <a:txBody>
                    <a:bodyPr/>
                    <a:lstStyle/>
                    <a:p>
                      <a:endParaRPr lang="en-US" dirty="0"/>
                    </a:p>
                  </a:txBody>
                  <a:tcPr/>
                </a:tc>
                <a:tc gridSpan="2">
                  <a:txBody>
                    <a:bodyPr/>
                    <a:lstStyle/>
                    <a:p>
                      <a:r>
                        <a:rPr lang="en-US" dirty="0" smtClean="0"/>
                        <a:t>Intermediate Marsh</a:t>
                      </a:r>
                      <a:endParaRPr lang="en-US" dirty="0"/>
                    </a:p>
                  </a:txBody>
                  <a:tcPr>
                    <a:solidFill>
                      <a:schemeClr val="tx2">
                        <a:lumMod val="40000"/>
                        <a:lumOff val="60000"/>
                      </a:schemeClr>
                    </a:solidFill>
                  </a:tcPr>
                </a:tc>
                <a:tc hMerge="1">
                  <a:txBody>
                    <a:bodyPr/>
                    <a:lstStyle/>
                    <a:p>
                      <a:endParaRPr lang="en-US" dirty="0"/>
                    </a:p>
                  </a:txBody>
                  <a:tcPr/>
                </a:tc>
                <a:tc gridSpan="2">
                  <a:txBody>
                    <a:bodyPr/>
                    <a:lstStyle/>
                    <a:p>
                      <a:r>
                        <a:rPr lang="en-US" dirty="0" smtClean="0"/>
                        <a:t>Brackish Marsh</a:t>
                      </a:r>
                      <a:endParaRPr lang="en-US" dirty="0"/>
                    </a:p>
                  </a:txBody>
                  <a:tcPr>
                    <a:solidFill>
                      <a:schemeClr val="accent1">
                        <a:lumMod val="20000"/>
                        <a:lumOff val="80000"/>
                      </a:schemeClr>
                    </a:solidFill>
                  </a:tcPr>
                </a:tc>
                <a:tc hMerge="1">
                  <a:txBody>
                    <a:bodyPr/>
                    <a:lstStyle/>
                    <a:p>
                      <a:endParaRPr lang="en-US" dirty="0"/>
                    </a:p>
                  </a:txBody>
                  <a:tcPr/>
                </a:tc>
                <a:tc gridSpan="2">
                  <a:txBody>
                    <a:bodyPr/>
                    <a:lstStyle/>
                    <a:p>
                      <a:r>
                        <a:rPr lang="en-US" dirty="0" smtClean="0"/>
                        <a:t>Saline Marsh</a:t>
                      </a:r>
                      <a:endParaRPr lang="en-US" dirty="0"/>
                    </a:p>
                  </a:txBody>
                  <a:tcPr>
                    <a:solidFill>
                      <a:schemeClr val="bg1">
                        <a:lumMod val="65000"/>
                      </a:schemeClr>
                    </a:solidFill>
                  </a:tcPr>
                </a:tc>
                <a:tc hMerge="1">
                  <a:txBody>
                    <a:bodyPr/>
                    <a:lstStyle/>
                    <a:p>
                      <a:endParaRPr lang="en-US" dirty="0"/>
                    </a:p>
                  </a:txBody>
                  <a:tcPr/>
                </a:tc>
              </a:tr>
              <a:tr h="370840">
                <a:tc>
                  <a:txBody>
                    <a:bodyPr/>
                    <a:lstStyle/>
                    <a:p>
                      <a:r>
                        <a:rPr lang="en-US" dirty="0" smtClean="0"/>
                        <a:t>Species</a:t>
                      </a:r>
                      <a:endParaRPr lang="en-US" dirty="0"/>
                    </a:p>
                  </a:txBody>
                  <a:tcPr>
                    <a:solidFill>
                      <a:schemeClr val="accent2">
                        <a:lumMod val="40000"/>
                        <a:lumOff val="60000"/>
                      </a:schemeClr>
                    </a:solidFill>
                  </a:tcPr>
                </a:tc>
                <a:tc>
                  <a:txBody>
                    <a:bodyPr/>
                    <a:lstStyle/>
                    <a:p>
                      <a:pPr algn="ctr"/>
                      <a:r>
                        <a:rPr lang="en-US" b="0" dirty="0" smtClean="0">
                          <a:solidFill>
                            <a:schemeClr val="tx1"/>
                          </a:solidFill>
                        </a:rPr>
                        <a:t>Fit</a:t>
                      </a:r>
                      <a:endParaRPr lang="en-US" b="0" dirty="0">
                        <a:solidFill>
                          <a:schemeClr val="tx1"/>
                        </a:solidFill>
                      </a:endParaRPr>
                    </a:p>
                  </a:txBody>
                  <a:tcPr>
                    <a:solidFill>
                      <a:schemeClr val="accent2">
                        <a:lumMod val="40000"/>
                        <a:lumOff val="60000"/>
                      </a:schemeClr>
                    </a:solidFill>
                  </a:tcPr>
                </a:tc>
                <a:tc>
                  <a:txBody>
                    <a:bodyPr/>
                    <a:lstStyle/>
                    <a:p>
                      <a:r>
                        <a:rPr lang="en-US" dirty="0" smtClean="0"/>
                        <a:t>Species</a:t>
                      </a:r>
                      <a:endParaRPr lang="en-US" dirty="0"/>
                    </a:p>
                  </a:txBody>
                  <a:tcPr>
                    <a:solidFill>
                      <a:schemeClr val="accent3"/>
                    </a:solidFill>
                  </a:tcPr>
                </a:tc>
                <a:tc>
                  <a:txBody>
                    <a:bodyPr/>
                    <a:lstStyle/>
                    <a:p>
                      <a:pPr algn="ctr"/>
                      <a:r>
                        <a:rPr lang="en-US" b="0" dirty="0" smtClean="0">
                          <a:solidFill>
                            <a:schemeClr val="tx1"/>
                          </a:solidFill>
                        </a:rPr>
                        <a:t>Fit</a:t>
                      </a:r>
                      <a:endParaRPr lang="en-US" b="0" dirty="0">
                        <a:solidFill>
                          <a:schemeClr val="tx1"/>
                        </a:solidFill>
                      </a:endParaRPr>
                    </a:p>
                  </a:txBody>
                  <a:tcPr>
                    <a:solidFill>
                      <a:schemeClr val="accent3"/>
                    </a:solidFill>
                  </a:tcPr>
                </a:tc>
                <a:tc>
                  <a:txBody>
                    <a:bodyPr/>
                    <a:lstStyle/>
                    <a:p>
                      <a:r>
                        <a:rPr lang="en-US" dirty="0" smtClean="0"/>
                        <a:t>Species</a:t>
                      </a:r>
                      <a:endParaRPr lang="en-US" dirty="0"/>
                    </a:p>
                  </a:txBody>
                  <a:tcPr>
                    <a:solidFill>
                      <a:schemeClr val="tx2">
                        <a:lumMod val="40000"/>
                        <a:lumOff val="60000"/>
                      </a:schemeClr>
                    </a:solidFill>
                  </a:tcPr>
                </a:tc>
                <a:tc>
                  <a:txBody>
                    <a:bodyPr/>
                    <a:lstStyle/>
                    <a:p>
                      <a:pPr algn="ctr"/>
                      <a:r>
                        <a:rPr lang="en-US" dirty="0" smtClean="0"/>
                        <a:t>Fit</a:t>
                      </a:r>
                      <a:endParaRPr lang="en-US" dirty="0"/>
                    </a:p>
                  </a:txBody>
                  <a:tcPr>
                    <a:solidFill>
                      <a:schemeClr val="tx2">
                        <a:lumMod val="40000"/>
                        <a:lumOff val="60000"/>
                      </a:schemeClr>
                    </a:solidFill>
                  </a:tcPr>
                </a:tc>
                <a:tc>
                  <a:txBody>
                    <a:bodyPr/>
                    <a:lstStyle/>
                    <a:p>
                      <a:r>
                        <a:rPr lang="en-US" dirty="0" smtClean="0"/>
                        <a:t>Species</a:t>
                      </a:r>
                      <a:endParaRPr lang="en-US" dirty="0"/>
                    </a:p>
                  </a:txBody>
                  <a:tcPr>
                    <a:solidFill>
                      <a:schemeClr val="accent1">
                        <a:lumMod val="20000"/>
                        <a:lumOff val="80000"/>
                      </a:schemeClr>
                    </a:solidFill>
                  </a:tcPr>
                </a:tc>
                <a:tc>
                  <a:txBody>
                    <a:bodyPr/>
                    <a:lstStyle/>
                    <a:p>
                      <a:pPr algn="ctr"/>
                      <a:r>
                        <a:rPr lang="en-US" b="0" dirty="0" smtClean="0">
                          <a:solidFill>
                            <a:schemeClr val="tx1"/>
                          </a:solidFill>
                        </a:rPr>
                        <a:t>Fit</a:t>
                      </a:r>
                    </a:p>
                  </a:txBody>
                  <a:tcPr>
                    <a:solidFill>
                      <a:schemeClr val="accent1">
                        <a:lumMod val="20000"/>
                        <a:lumOff val="80000"/>
                      </a:schemeClr>
                    </a:solidFill>
                  </a:tcPr>
                </a:tc>
                <a:tc>
                  <a:txBody>
                    <a:bodyPr/>
                    <a:lstStyle/>
                    <a:p>
                      <a:r>
                        <a:rPr lang="en-US" dirty="0" smtClean="0"/>
                        <a:t>Species</a:t>
                      </a:r>
                      <a:endParaRPr lang="en-US" dirty="0"/>
                    </a:p>
                  </a:txBody>
                  <a:tcPr>
                    <a:solidFill>
                      <a:schemeClr val="bg1">
                        <a:lumMod val="65000"/>
                      </a:schemeClr>
                    </a:solidFill>
                  </a:tcPr>
                </a:tc>
                <a:tc>
                  <a:txBody>
                    <a:bodyPr/>
                    <a:lstStyle/>
                    <a:p>
                      <a:pPr algn="ctr"/>
                      <a:r>
                        <a:rPr lang="en-US" dirty="0" smtClean="0"/>
                        <a:t>Fit</a:t>
                      </a:r>
                      <a:endParaRPr lang="en-US" dirty="0"/>
                    </a:p>
                  </a:txBody>
                  <a:tcPr>
                    <a:solidFill>
                      <a:schemeClr val="bg1">
                        <a:lumMod val="65000"/>
                      </a:schemeClr>
                    </a:solidFill>
                  </a:tcPr>
                </a:tc>
              </a:tr>
              <a:tr h="370840">
                <a:tc>
                  <a:txBody>
                    <a:bodyPr/>
                    <a:lstStyle/>
                    <a:p>
                      <a:r>
                        <a:rPr lang="en-US" dirty="0" smtClean="0"/>
                        <a:t>TADI2</a:t>
                      </a:r>
                      <a:endParaRPr lang="en-US" dirty="0"/>
                    </a:p>
                  </a:txBody>
                  <a:tcPr>
                    <a:solidFill>
                      <a:schemeClr val="accent2">
                        <a:lumMod val="40000"/>
                        <a:lumOff val="60000"/>
                      </a:schemeClr>
                    </a:solidFill>
                  </a:tcPr>
                </a:tc>
                <a:tc>
                  <a:txBody>
                    <a:bodyPr/>
                    <a:lstStyle/>
                    <a:p>
                      <a:pPr algn="ctr"/>
                      <a:r>
                        <a:rPr lang="en-US" b="1" dirty="0" smtClean="0">
                          <a:solidFill>
                            <a:srgbClr val="FF0000"/>
                          </a:solidFill>
                        </a:rPr>
                        <a:t>70</a:t>
                      </a:r>
                      <a:endParaRPr lang="en-US" b="1" dirty="0">
                        <a:solidFill>
                          <a:srgbClr val="FF0000"/>
                        </a:solidFill>
                      </a:endParaRPr>
                    </a:p>
                  </a:txBody>
                  <a:tcPr>
                    <a:solidFill>
                      <a:schemeClr val="accent2">
                        <a:lumMod val="40000"/>
                        <a:lumOff val="60000"/>
                      </a:schemeClr>
                    </a:solidFill>
                  </a:tcPr>
                </a:tc>
                <a:tc>
                  <a:txBody>
                    <a:bodyPr/>
                    <a:lstStyle/>
                    <a:p>
                      <a:r>
                        <a:rPr lang="en-US" dirty="0" smtClean="0"/>
                        <a:t>TYDO</a:t>
                      </a:r>
                      <a:endParaRPr lang="en-US" dirty="0"/>
                    </a:p>
                  </a:txBody>
                  <a:tcPr>
                    <a:solidFill>
                      <a:schemeClr val="accent3"/>
                    </a:solidFill>
                  </a:tcPr>
                </a:tc>
                <a:tc>
                  <a:txBody>
                    <a:bodyPr/>
                    <a:lstStyle/>
                    <a:p>
                      <a:pPr algn="ctr"/>
                      <a:r>
                        <a:rPr lang="en-US" b="1" dirty="0" smtClean="0">
                          <a:solidFill>
                            <a:srgbClr val="FF0000"/>
                          </a:solidFill>
                        </a:rPr>
                        <a:t>78</a:t>
                      </a:r>
                      <a:endParaRPr lang="en-US" b="1" dirty="0">
                        <a:solidFill>
                          <a:srgbClr val="FF0000"/>
                        </a:solidFill>
                      </a:endParaRPr>
                    </a:p>
                  </a:txBody>
                  <a:tcPr>
                    <a:solidFill>
                      <a:schemeClr val="accent3"/>
                    </a:solidFill>
                  </a:tcPr>
                </a:tc>
                <a:tc>
                  <a:txBody>
                    <a:bodyPr/>
                    <a:lstStyle/>
                    <a:p>
                      <a:r>
                        <a:rPr lang="en-US" dirty="0" smtClean="0"/>
                        <a:t>SALA</a:t>
                      </a:r>
                      <a:endParaRPr lang="en-US" dirty="0"/>
                    </a:p>
                  </a:txBody>
                  <a:tcPr>
                    <a:solidFill>
                      <a:schemeClr val="tx2">
                        <a:lumMod val="40000"/>
                        <a:lumOff val="60000"/>
                      </a:schemeClr>
                    </a:solidFill>
                  </a:tcPr>
                </a:tc>
                <a:tc>
                  <a:txBody>
                    <a:bodyPr/>
                    <a:lstStyle/>
                    <a:p>
                      <a:pPr algn="ctr"/>
                      <a:r>
                        <a:rPr lang="en-US" dirty="0" smtClean="0"/>
                        <a:t>86</a:t>
                      </a:r>
                      <a:endParaRPr lang="en-US" dirty="0"/>
                    </a:p>
                  </a:txBody>
                  <a:tcPr>
                    <a:solidFill>
                      <a:schemeClr val="tx2">
                        <a:lumMod val="40000"/>
                        <a:lumOff val="60000"/>
                      </a:schemeClr>
                    </a:solidFill>
                  </a:tcPr>
                </a:tc>
                <a:tc>
                  <a:txBody>
                    <a:bodyPr/>
                    <a:lstStyle/>
                    <a:p>
                      <a:r>
                        <a:rPr lang="en-US" dirty="0" smtClean="0"/>
                        <a:t>SPPA</a:t>
                      </a:r>
                      <a:endParaRPr lang="en-US" dirty="0"/>
                    </a:p>
                  </a:txBody>
                  <a:tcPr>
                    <a:solidFill>
                      <a:schemeClr val="accent1">
                        <a:lumMod val="20000"/>
                        <a:lumOff val="80000"/>
                      </a:schemeClr>
                    </a:solidFill>
                  </a:tcPr>
                </a:tc>
                <a:tc>
                  <a:txBody>
                    <a:bodyPr/>
                    <a:lstStyle/>
                    <a:p>
                      <a:pPr algn="ctr"/>
                      <a:r>
                        <a:rPr lang="en-US" b="1" dirty="0" smtClean="0">
                          <a:solidFill>
                            <a:srgbClr val="FF0000"/>
                          </a:solidFill>
                        </a:rPr>
                        <a:t>71</a:t>
                      </a:r>
                    </a:p>
                  </a:txBody>
                  <a:tcPr>
                    <a:solidFill>
                      <a:schemeClr val="accent1">
                        <a:lumMod val="20000"/>
                        <a:lumOff val="80000"/>
                      </a:schemeClr>
                    </a:solidFill>
                  </a:tcPr>
                </a:tc>
                <a:tc>
                  <a:txBody>
                    <a:bodyPr/>
                    <a:lstStyle/>
                    <a:p>
                      <a:r>
                        <a:rPr lang="en-US" dirty="0" smtClean="0"/>
                        <a:t>SPAL</a:t>
                      </a:r>
                      <a:endParaRPr lang="en-US" dirty="0"/>
                    </a:p>
                  </a:txBody>
                  <a:tcPr>
                    <a:solidFill>
                      <a:schemeClr val="bg1">
                        <a:lumMod val="65000"/>
                      </a:schemeClr>
                    </a:solidFill>
                  </a:tcPr>
                </a:tc>
                <a:tc>
                  <a:txBody>
                    <a:bodyPr/>
                    <a:lstStyle/>
                    <a:p>
                      <a:pPr algn="ctr"/>
                      <a:r>
                        <a:rPr lang="en-US" dirty="0" smtClean="0"/>
                        <a:t>81</a:t>
                      </a:r>
                      <a:endParaRPr lang="en-US" dirty="0"/>
                    </a:p>
                  </a:txBody>
                  <a:tcPr>
                    <a:solidFill>
                      <a:schemeClr val="bg1">
                        <a:lumMod val="65000"/>
                      </a:schemeClr>
                    </a:solidFill>
                  </a:tcPr>
                </a:tc>
              </a:tr>
              <a:tr h="370840">
                <a:tc>
                  <a:txBody>
                    <a:bodyPr/>
                    <a:lstStyle/>
                    <a:p>
                      <a:r>
                        <a:rPr lang="en-US" dirty="0" smtClean="0"/>
                        <a:t>NYAQ2</a:t>
                      </a:r>
                      <a:endParaRPr lang="en-US" dirty="0"/>
                    </a:p>
                  </a:txBody>
                  <a:tcPr>
                    <a:solidFill>
                      <a:schemeClr val="accent2">
                        <a:lumMod val="40000"/>
                        <a:lumOff val="60000"/>
                      </a:schemeClr>
                    </a:solidFill>
                  </a:tcPr>
                </a:tc>
                <a:tc>
                  <a:txBody>
                    <a:bodyPr/>
                    <a:lstStyle/>
                    <a:p>
                      <a:pPr algn="ctr"/>
                      <a:r>
                        <a:rPr lang="en-US" dirty="0" smtClean="0"/>
                        <a:t>90</a:t>
                      </a:r>
                      <a:endParaRPr lang="en-US" dirty="0"/>
                    </a:p>
                  </a:txBody>
                  <a:tcPr>
                    <a:solidFill>
                      <a:schemeClr val="accent2">
                        <a:lumMod val="40000"/>
                        <a:lumOff val="60000"/>
                      </a:schemeClr>
                    </a:solidFill>
                  </a:tcPr>
                </a:tc>
                <a:tc>
                  <a:txBody>
                    <a:bodyPr/>
                    <a:lstStyle/>
                    <a:p>
                      <a:r>
                        <a:rPr lang="en-US" dirty="0" smtClean="0"/>
                        <a:t>PAHE2</a:t>
                      </a:r>
                      <a:endParaRPr lang="en-US" dirty="0"/>
                    </a:p>
                  </a:txBody>
                  <a:tcPr>
                    <a:solidFill>
                      <a:schemeClr val="accent3"/>
                    </a:solidFill>
                  </a:tcPr>
                </a:tc>
                <a:tc>
                  <a:txBody>
                    <a:bodyPr/>
                    <a:lstStyle/>
                    <a:p>
                      <a:pPr algn="ctr"/>
                      <a:r>
                        <a:rPr lang="en-US" dirty="0" smtClean="0"/>
                        <a:t>96</a:t>
                      </a:r>
                      <a:endParaRPr lang="en-US" dirty="0"/>
                    </a:p>
                  </a:txBody>
                  <a:tcPr>
                    <a:solidFill>
                      <a:schemeClr val="accent3"/>
                    </a:solidFill>
                  </a:tcPr>
                </a:tc>
                <a:tc>
                  <a:txBody>
                    <a:bodyPr/>
                    <a:lstStyle/>
                    <a:p>
                      <a:r>
                        <a:rPr lang="en-US" dirty="0" smtClean="0"/>
                        <a:t>PHAU7</a:t>
                      </a:r>
                      <a:endParaRPr lang="en-US" dirty="0"/>
                    </a:p>
                  </a:txBody>
                  <a:tcPr>
                    <a:solidFill>
                      <a:schemeClr val="tx2">
                        <a:lumMod val="40000"/>
                        <a:lumOff val="60000"/>
                      </a:schemeClr>
                    </a:solidFill>
                  </a:tcPr>
                </a:tc>
                <a:tc>
                  <a:txBody>
                    <a:bodyPr/>
                    <a:lstStyle/>
                    <a:p>
                      <a:pPr algn="ctr"/>
                      <a:r>
                        <a:rPr lang="en-US" dirty="0" smtClean="0"/>
                        <a:t>87</a:t>
                      </a:r>
                      <a:endParaRPr lang="en-US" dirty="0"/>
                    </a:p>
                  </a:txBody>
                  <a:tcPr>
                    <a:solidFill>
                      <a:schemeClr val="tx2">
                        <a:lumMod val="40000"/>
                        <a:lumOff val="60000"/>
                      </a:schemeClr>
                    </a:solidFill>
                  </a:tcPr>
                </a:tc>
                <a:tc>
                  <a:txBody>
                    <a:bodyPr/>
                    <a:lstStyle/>
                    <a:p>
                      <a:r>
                        <a:rPr lang="en-US" dirty="0" smtClean="0"/>
                        <a:t>JURO</a:t>
                      </a:r>
                      <a:endParaRPr lang="en-US" dirty="0"/>
                    </a:p>
                  </a:txBody>
                  <a:tcPr>
                    <a:solidFill>
                      <a:schemeClr val="accent1">
                        <a:lumMod val="20000"/>
                        <a:lumOff val="80000"/>
                      </a:schemeClr>
                    </a:solidFill>
                  </a:tcPr>
                </a:tc>
                <a:tc>
                  <a:txBody>
                    <a:bodyPr/>
                    <a:lstStyle/>
                    <a:p>
                      <a:pPr algn="ctr"/>
                      <a:r>
                        <a:rPr lang="en-US" dirty="0" smtClean="0"/>
                        <a:t>88</a:t>
                      </a:r>
                      <a:endParaRPr lang="en-US" dirty="0"/>
                    </a:p>
                  </a:txBody>
                  <a:tcPr>
                    <a:solidFill>
                      <a:schemeClr val="accent1">
                        <a:lumMod val="20000"/>
                        <a:lumOff val="80000"/>
                      </a:schemeClr>
                    </a:solidFill>
                  </a:tcPr>
                </a:tc>
                <a:tc>
                  <a:txBody>
                    <a:bodyPr/>
                    <a:lstStyle/>
                    <a:p>
                      <a:r>
                        <a:rPr lang="en-US" dirty="0" smtClean="0"/>
                        <a:t>DISP</a:t>
                      </a:r>
                      <a:endParaRPr lang="en-US" dirty="0"/>
                    </a:p>
                  </a:txBody>
                  <a:tcPr>
                    <a:solidFill>
                      <a:schemeClr val="bg1">
                        <a:lumMod val="65000"/>
                      </a:schemeClr>
                    </a:solidFill>
                  </a:tcPr>
                </a:tc>
                <a:tc>
                  <a:txBody>
                    <a:bodyPr/>
                    <a:lstStyle/>
                    <a:p>
                      <a:pPr algn="ctr"/>
                      <a:r>
                        <a:rPr lang="en-US" b="1" dirty="0" smtClean="0">
                          <a:solidFill>
                            <a:srgbClr val="FF0000"/>
                          </a:solidFill>
                        </a:rPr>
                        <a:t>74</a:t>
                      </a:r>
                      <a:endParaRPr lang="en-US" b="1" dirty="0">
                        <a:solidFill>
                          <a:srgbClr val="FF0000"/>
                        </a:solidFill>
                      </a:endParaRPr>
                    </a:p>
                  </a:txBody>
                  <a:tcPr>
                    <a:solidFill>
                      <a:schemeClr val="bg1">
                        <a:lumMod val="65000"/>
                      </a:schemeClr>
                    </a:solidFill>
                  </a:tcPr>
                </a:tc>
              </a:tr>
              <a:tr h="370840">
                <a:tc>
                  <a:txBody>
                    <a:bodyPr/>
                    <a:lstStyle/>
                    <a:p>
                      <a:r>
                        <a:rPr lang="en-US" dirty="0" smtClean="0"/>
                        <a:t>SANI</a:t>
                      </a:r>
                      <a:endParaRPr lang="en-US" dirty="0"/>
                    </a:p>
                  </a:txBody>
                  <a:tcPr>
                    <a:solidFill>
                      <a:schemeClr val="accent2">
                        <a:lumMod val="40000"/>
                        <a:lumOff val="60000"/>
                      </a:schemeClr>
                    </a:solidFill>
                  </a:tcPr>
                </a:tc>
                <a:tc>
                  <a:txBody>
                    <a:bodyPr/>
                    <a:lstStyle/>
                    <a:p>
                      <a:pPr algn="ctr"/>
                      <a:r>
                        <a:rPr lang="en-US" dirty="0" smtClean="0"/>
                        <a:t>91</a:t>
                      </a:r>
                      <a:endParaRPr lang="en-US" dirty="0"/>
                    </a:p>
                  </a:txBody>
                  <a:tcPr>
                    <a:solidFill>
                      <a:schemeClr val="accent2">
                        <a:lumMod val="40000"/>
                        <a:lumOff val="60000"/>
                      </a:schemeClr>
                    </a:solidFill>
                  </a:tcPr>
                </a:tc>
                <a:tc>
                  <a:txBody>
                    <a:bodyPr/>
                    <a:lstStyle/>
                    <a:p>
                      <a:r>
                        <a:rPr lang="en-US" dirty="0" smtClean="0"/>
                        <a:t>HYUM</a:t>
                      </a:r>
                      <a:endParaRPr lang="en-US" dirty="0"/>
                    </a:p>
                  </a:txBody>
                  <a:tcPr>
                    <a:solidFill>
                      <a:schemeClr val="accent3"/>
                    </a:solidFill>
                  </a:tcPr>
                </a:tc>
                <a:tc>
                  <a:txBody>
                    <a:bodyPr/>
                    <a:lstStyle/>
                    <a:p>
                      <a:pPr algn="ctr"/>
                      <a:r>
                        <a:rPr lang="en-US" dirty="0" smtClean="0"/>
                        <a:t>98</a:t>
                      </a:r>
                      <a:endParaRPr lang="en-US" dirty="0"/>
                    </a:p>
                  </a:txBody>
                  <a:tcPr>
                    <a:solidFill>
                      <a:schemeClr val="accent3"/>
                    </a:solidFill>
                  </a:tcPr>
                </a:tc>
                <a:tc>
                  <a:txBody>
                    <a:bodyPr/>
                    <a:lstStyle/>
                    <a:p>
                      <a:r>
                        <a:rPr lang="en-US" dirty="0" smtClean="0"/>
                        <a:t>IVFR</a:t>
                      </a:r>
                      <a:endParaRPr lang="en-US" dirty="0"/>
                    </a:p>
                  </a:txBody>
                  <a:tcPr>
                    <a:solidFill>
                      <a:schemeClr val="tx2">
                        <a:lumMod val="40000"/>
                        <a:lumOff val="60000"/>
                      </a:schemeClr>
                    </a:solidFill>
                  </a:tcPr>
                </a:tc>
                <a:tc>
                  <a:txBody>
                    <a:bodyPr/>
                    <a:lstStyle/>
                    <a:p>
                      <a:pPr algn="ctr"/>
                      <a:r>
                        <a:rPr lang="en-US" dirty="0" smtClean="0"/>
                        <a:t>90</a:t>
                      </a:r>
                      <a:endParaRPr lang="en-US" dirty="0"/>
                    </a:p>
                  </a:txBody>
                  <a:tcPr>
                    <a:solidFill>
                      <a:schemeClr val="tx2">
                        <a:lumMod val="40000"/>
                        <a:lumOff val="60000"/>
                      </a:schemeClr>
                    </a:solidFill>
                  </a:tcPr>
                </a:tc>
                <a:tc>
                  <a:txBody>
                    <a:bodyPr/>
                    <a:lstStyle/>
                    <a:p>
                      <a:r>
                        <a:rPr lang="en-US" dirty="0" smtClean="0"/>
                        <a:t>PAVA</a:t>
                      </a:r>
                      <a:endParaRPr lang="en-US" dirty="0"/>
                    </a:p>
                  </a:txBody>
                  <a:tcPr>
                    <a:solidFill>
                      <a:schemeClr val="accent1">
                        <a:lumMod val="20000"/>
                        <a:lumOff val="80000"/>
                      </a:schemeClr>
                    </a:solidFill>
                  </a:tcPr>
                </a:tc>
                <a:tc>
                  <a:txBody>
                    <a:bodyPr/>
                    <a:lstStyle/>
                    <a:p>
                      <a:pPr algn="ctr"/>
                      <a:r>
                        <a:rPr lang="en-US" dirty="0" smtClean="0"/>
                        <a:t>87</a:t>
                      </a:r>
                      <a:endParaRPr lang="en-US" dirty="0"/>
                    </a:p>
                  </a:txBody>
                  <a:tcPr>
                    <a:solidFill>
                      <a:schemeClr val="accent1">
                        <a:lumMod val="20000"/>
                        <a:lumOff val="80000"/>
                      </a:schemeClr>
                    </a:solidFill>
                  </a:tcPr>
                </a:tc>
                <a:tc>
                  <a:txBody>
                    <a:bodyPr/>
                    <a:lstStyle/>
                    <a:p>
                      <a:r>
                        <a:rPr lang="en-US" dirty="0" smtClean="0"/>
                        <a:t>AVGE</a:t>
                      </a:r>
                      <a:endParaRPr lang="en-US" dirty="0"/>
                    </a:p>
                  </a:txBody>
                  <a:tcPr>
                    <a:solidFill>
                      <a:schemeClr val="bg1">
                        <a:lumMod val="65000"/>
                      </a:schemeClr>
                    </a:solidFill>
                  </a:tcPr>
                </a:tc>
                <a:tc>
                  <a:txBody>
                    <a:bodyPr/>
                    <a:lstStyle/>
                    <a:p>
                      <a:pPr algn="ctr"/>
                      <a:r>
                        <a:rPr lang="en-US" dirty="0" smtClean="0"/>
                        <a:t>100</a:t>
                      </a:r>
                      <a:endParaRPr lang="en-US" dirty="0"/>
                    </a:p>
                  </a:txBody>
                  <a:tcPr>
                    <a:solidFill>
                      <a:schemeClr val="bg1">
                        <a:lumMod val="65000"/>
                      </a:schemeClr>
                    </a:solidFill>
                  </a:tcPr>
                </a:tc>
              </a:tr>
              <a:tr h="370840">
                <a:tc>
                  <a:txBody>
                    <a:bodyPr/>
                    <a:lstStyle/>
                    <a:p>
                      <a:endParaRPr lang="en-US" dirty="0"/>
                    </a:p>
                  </a:txBody>
                  <a:tcPr>
                    <a:solidFill>
                      <a:schemeClr val="accent2">
                        <a:lumMod val="40000"/>
                        <a:lumOff val="60000"/>
                      </a:schemeClr>
                    </a:solidFill>
                  </a:tcPr>
                </a:tc>
                <a:tc>
                  <a:txBody>
                    <a:bodyPr/>
                    <a:lstStyle/>
                    <a:p>
                      <a:pPr algn="ctr"/>
                      <a:endParaRPr lang="en-US" dirty="0"/>
                    </a:p>
                  </a:txBody>
                  <a:tcPr>
                    <a:solidFill>
                      <a:schemeClr val="accent2">
                        <a:lumMod val="40000"/>
                        <a:lumOff val="60000"/>
                      </a:schemeClr>
                    </a:solidFill>
                  </a:tcPr>
                </a:tc>
                <a:tc>
                  <a:txBody>
                    <a:bodyPr/>
                    <a:lstStyle/>
                    <a:p>
                      <a:r>
                        <a:rPr lang="en-US" dirty="0" smtClean="0"/>
                        <a:t>SALA2</a:t>
                      </a:r>
                      <a:endParaRPr lang="en-US" dirty="0"/>
                    </a:p>
                  </a:txBody>
                  <a:tcPr>
                    <a:solidFill>
                      <a:schemeClr val="accent3"/>
                    </a:solidFill>
                  </a:tcPr>
                </a:tc>
                <a:tc>
                  <a:txBody>
                    <a:bodyPr/>
                    <a:lstStyle/>
                    <a:p>
                      <a:pPr algn="ctr"/>
                      <a:r>
                        <a:rPr lang="en-US" dirty="0" smtClean="0"/>
                        <a:t>98</a:t>
                      </a:r>
                      <a:endParaRPr lang="en-US" dirty="0"/>
                    </a:p>
                  </a:txBody>
                  <a:tcPr>
                    <a:solidFill>
                      <a:schemeClr val="accent3"/>
                    </a:solidFill>
                  </a:tcPr>
                </a:tc>
                <a:tc>
                  <a:txBody>
                    <a:bodyPr/>
                    <a:lstStyle/>
                    <a:p>
                      <a:r>
                        <a:rPr lang="en-US" dirty="0" smtClean="0"/>
                        <a:t>BAHA</a:t>
                      </a:r>
                      <a:endParaRPr lang="en-US" dirty="0"/>
                    </a:p>
                  </a:txBody>
                  <a:tcPr>
                    <a:solidFill>
                      <a:schemeClr val="tx2">
                        <a:lumMod val="40000"/>
                        <a:lumOff val="60000"/>
                      </a:schemeClr>
                    </a:solidFill>
                  </a:tcPr>
                </a:tc>
                <a:tc>
                  <a:txBody>
                    <a:bodyPr/>
                    <a:lstStyle/>
                    <a:p>
                      <a:pPr algn="ctr"/>
                      <a:r>
                        <a:rPr lang="en-US" dirty="0" smtClean="0"/>
                        <a:t>89</a:t>
                      </a:r>
                      <a:endParaRPr lang="en-US" dirty="0"/>
                    </a:p>
                  </a:txBody>
                  <a:tcPr>
                    <a:solidFill>
                      <a:schemeClr val="tx2">
                        <a:lumMod val="40000"/>
                        <a:lumOff val="60000"/>
                      </a:schemeClr>
                    </a:solidFill>
                  </a:tcPr>
                </a:tc>
                <a:tc>
                  <a:txBody>
                    <a:bodyPr/>
                    <a:lstStyle/>
                    <a:p>
                      <a:endParaRPr lang="en-US" dirty="0"/>
                    </a:p>
                  </a:txBody>
                  <a:tcPr>
                    <a:solidFill>
                      <a:schemeClr val="accent1">
                        <a:lumMod val="20000"/>
                        <a:lumOff val="80000"/>
                      </a:schemeClr>
                    </a:solidFill>
                  </a:tcPr>
                </a:tc>
                <a:tc>
                  <a:txBody>
                    <a:bodyPr/>
                    <a:lstStyle/>
                    <a:p>
                      <a:pPr algn="ctr"/>
                      <a:endParaRPr lang="en-US" dirty="0"/>
                    </a:p>
                  </a:txBody>
                  <a:tcPr>
                    <a:solidFill>
                      <a:schemeClr val="accent1">
                        <a:lumMod val="20000"/>
                        <a:lumOff val="80000"/>
                      </a:schemeClr>
                    </a:solidFill>
                  </a:tcPr>
                </a:tc>
                <a:tc>
                  <a:txBody>
                    <a:bodyPr/>
                    <a:lstStyle/>
                    <a:p>
                      <a:endParaRPr lang="en-US"/>
                    </a:p>
                  </a:txBody>
                  <a:tcPr>
                    <a:solidFill>
                      <a:schemeClr val="bg1">
                        <a:lumMod val="65000"/>
                      </a:schemeClr>
                    </a:solidFill>
                  </a:tcPr>
                </a:tc>
                <a:tc>
                  <a:txBody>
                    <a:bodyPr/>
                    <a:lstStyle/>
                    <a:p>
                      <a:pPr algn="ctr"/>
                      <a:endParaRPr lang="en-US" dirty="0"/>
                    </a:p>
                  </a:txBody>
                  <a:tcPr>
                    <a:solidFill>
                      <a:schemeClr val="bg1">
                        <a:lumMod val="65000"/>
                      </a:schemeClr>
                    </a:solidFill>
                  </a:tcPr>
                </a:tc>
              </a:tr>
              <a:tr h="370840">
                <a:tc>
                  <a:txBody>
                    <a:bodyPr/>
                    <a:lstStyle/>
                    <a:p>
                      <a:endParaRPr lang="en-US" dirty="0"/>
                    </a:p>
                  </a:txBody>
                  <a:tcPr>
                    <a:solidFill>
                      <a:schemeClr val="accent2">
                        <a:lumMod val="40000"/>
                        <a:lumOff val="60000"/>
                      </a:schemeClr>
                    </a:solidFill>
                  </a:tcPr>
                </a:tc>
                <a:tc>
                  <a:txBody>
                    <a:bodyPr/>
                    <a:lstStyle/>
                    <a:p>
                      <a:pPr algn="ctr"/>
                      <a:endParaRPr lang="en-US" dirty="0"/>
                    </a:p>
                  </a:txBody>
                  <a:tcPr>
                    <a:solidFill>
                      <a:schemeClr val="accent2">
                        <a:lumMod val="40000"/>
                        <a:lumOff val="60000"/>
                      </a:schemeClr>
                    </a:solidFill>
                  </a:tcPr>
                </a:tc>
                <a:tc>
                  <a:txBody>
                    <a:bodyPr/>
                    <a:lstStyle/>
                    <a:p>
                      <a:r>
                        <a:rPr lang="en-US" dirty="0" smtClean="0"/>
                        <a:t>ZIMI</a:t>
                      </a:r>
                      <a:endParaRPr lang="en-US" dirty="0"/>
                    </a:p>
                  </a:txBody>
                  <a:tcPr>
                    <a:solidFill>
                      <a:schemeClr val="accent3"/>
                    </a:solidFill>
                  </a:tcPr>
                </a:tc>
                <a:tc>
                  <a:txBody>
                    <a:bodyPr/>
                    <a:lstStyle/>
                    <a:p>
                      <a:pPr algn="ctr"/>
                      <a:r>
                        <a:rPr lang="en-US" dirty="0" smtClean="0"/>
                        <a:t>97</a:t>
                      </a:r>
                      <a:endParaRPr lang="en-US" dirty="0"/>
                    </a:p>
                  </a:txBody>
                  <a:tcPr>
                    <a:solidFill>
                      <a:schemeClr val="accent3"/>
                    </a:solidFill>
                  </a:tcPr>
                </a:tc>
                <a:tc>
                  <a:txBody>
                    <a:bodyPr/>
                    <a:lstStyle/>
                    <a:p>
                      <a:r>
                        <a:rPr lang="en-US" dirty="0" smtClean="0"/>
                        <a:t>SCCA11</a:t>
                      </a:r>
                      <a:endParaRPr lang="en-US" dirty="0"/>
                    </a:p>
                  </a:txBody>
                  <a:tcPr>
                    <a:solidFill>
                      <a:schemeClr val="tx2">
                        <a:lumMod val="40000"/>
                        <a:lumOff val="60000"/>
                      </a:schemeClr>
                    </a:solidFill>
                  </a:tcPr>
                </a:tc>
                <a:tc>
                  <a:txBody>
                    <a:bodyPr/>
                    <a:lstStyle/>
                    <a:p>
                      <a:pPr algn="ctr"/>
                      <a:r>
                        <a:rPr lang="en-US" dirty="0" smtClean="0"/>
                        <a:t>96</a:t>
                      </a:r>
                      <a:endParaRPr lang="en-US" dirty="0"/>
                    </a:p>
                  </a:txBody>
                  <a:tcPr>
                    <a:solidFill>
                      <a:schemeClr val="tx2">
                        <a:lumMod val="40000"/>
                        <a:lumOff val="60000"/>
                      </a:schemeClr>
                    </a:solidFill>
                  </a:tcPr>
                </a:tc>
                <a:tc>
                  <a:txBody>
                    <a:bodyPr/>
                    <a:lstStyle/>
                    <a:p>
                      <a:endParaRPr lang="en-US" dirty="0"/>
                    </a:p>
                  </a:txBody>
                  <a:tcPr>
                    <a:solidFill>
                      <a:schemeClr val="accent1">
                        <a:lumMod val="20000"/>
                        <a:lumOff val="80000"/>
                      </a:schemeClr>
                    </a:solidFill>
                  </a:tcPr>
                </a:tc>
                <a:tc>
                  <a:txBody>
                    <a:bodyPr/>
                    <a:lstStyle/>
                    <a:p>
                      <a:pPr algn="ctr"/>
                      <a:endParaRPr lang="en-US" dirty="0"/>
                    </a:p>
                  </a:txBody>
                  <a:tcPr>
                    <a:solidFill>
                      <a:schemeClr val="accent1">
                        <a:lumMod val="20000"/>
                        <a:lumOff val="80000"/>
                      </a:schemeClr>
                    </a:solidFill>
                  </a:tcPr>
                </a:tc>
                <a:tc>
                  <a:txBody>
                    <a:bodyPr/>
                    <a:lstStyle/>
                    <a:p>
                      <a:endParaRPr lang="en-US" dirty="0"/>
                    </a:p>
                  </a:txBody>
                  <a:tcPr>
                    <a:solidFill>
                      <a:schemeClr val="bg1">
                        <a:lumMod val="65000"/>
                      </a:schemeClr>
                    </a:solidFill>
                  </a:tcPr>
                </a:tc>
                <a:tc>
                  <a:txBody>
                    <a:bodyPr/>
                    <a:lstStyle/>
                    <a:p>
                      <a:pPr algn="ctr"/>
                      <a:endParaRPr lang="en-US" dirty="0"/>
                    </a:p>
                  </a:txBody>
                  <a:tcPr>
                    <a:solidFill>
                      <a:schemeClr val="bg1">
                        <a:lumMod val="65000"/>
                      </a:schemeClr>
                    </a:solidFill>
                  </a:tcPr>
                </a:tc>
              </a:tr>
              <a:tr h="370840">
                <a:tc>
                  <a:txBody>
                    <a:bodyPr/>
                    <a:lstStyle/>
                    <a:p>
                      <a:endParaRPr lang="en-US" dirty="0"/>
                    </a:p>
                  </a:txBody>
                  <a:tcPr>
                    <a:solidFill>
                      <a:schemeClr val="accent2">
                        <a:lumMod val="40000"/>
                        <a:lumOff val="60000"/>
                      </a:schemeClr>
                    </a:solidFill>
                  </a:tcPr>
                </a:tc>
                <a:tc>
                  <a:txBody>
                    <a:bodyPr/>
                    <a:lstStyle/>
                    <a:p>
                      <a:pPr algn="ctr"/>
                      <a:endParaRPr lang="en-US" dirty="0"/>
                    </a:p>
                  </a:txBody>
                  <a:tcPr>
                    <a:solidFill>
                      <a:schemeClr val="accent2">
                        <a:lumMod val="40000"/>
                        <a:lumOff val="60000"/>
                      </a:schemeClr>
                    </a:solidFill>
                  </a:tcPr>
                </a:tc>
                <a:tc>
                  <a:txBody>
                    <a:bodyPr/>
                    <a:lstStyle/>
                    <a:p>
                      <a:r>
                        <a:rPr lang="en-US" dirty="0" smtClean="0"/>
                        <a:t>CLMA10</a:t>
                      </a:r>
                      <a:endParaRPr lang="en-US" dirty="0"/>
                    </a:p>
                  </a:txBody>
                  <a:tcPr>
                    <a:solidFill>
                      <a:schemeClr val="accent3"/>
                    </a:solidFill>
                  </a:tcPr>
                </a:tc>
                <a:tc>
                  <a:txBody>
                    <a:bodyPr/>
                    <a:lstStyle/>
                    <a:p>
                      <a:pPr algn="ctr"/>
                      <a:r>
                        <a:rPr lang="en-US" dirty="0" smtClean="0"/>
                        <a:t>97</a:t>
                      </a:r>
                      <a:endParaRPr lang="en-US" dirty="0"/>
                    </a:p>
                  </a:txBody>
                  <a:tcPr>
                    <a:solidFill>
                      <a:schemeClr val="accent3"/>
                    </a:solidFill>
                  </a:tcPr>
                </a:tc>
                <a:tc>
                  <a:txBody>
                    <a:bodyPr/>
                    <a:lstStyle/>
                    <a:p>
                      <a:endParaRPr lang="en-US" dirty="0"/>
                    </a:p>
                  </a:txBody>
                  <a:tcPr>
                    <a:solidFill>
                      <a:schemeClr val="tx2">
                        <a:lumMod val="40000"/>
                        <a:lumOff val="60000"/>
                      </a:schemeClr>
                    </a:solidFill>
                  </a:tcPr>
                </a:tc>
                <a:tc>
                  <a:txBody>
                    <a:bodyPr/>
                    <a:lstStyle/>
                    <a:p>
                      <a:pPr algn="ctr"/>
                      <a:endParaRPr lang="en-US" dirty="0"/>
                    </a:p>
                  </a:txBody>
                  <a:tcPr>
                    <a:solidFill>
                      <a:schemeClr val="tx2">
                        <a:lumMod val="40000"/>
                        <a:lumOff val="60000"/>
                      </a:schemeClr>
                    </a:solidFill>
                  </a:tcPr>
                </a:tc>
                <a:tc>
                  <a:txBody>
                    <a:bodyPr/>
                    <a:lstStyle/>
                    <a:p>
                      <a:endParaRPr lang="en-US" dirty="0"/>
                    </a:p>
                  </a:txBody>
                  <a:tcPr>
                    <a:solidFill>
                      <a:schemeClr val="accent1">
                        <a:lumMod val="20000"/>
                        <a:lumOff val="80000"/>
                      </a:schemeClr>
                    </a:solidFill>
                  </a:tcPr>
                </a:tc>
                <a:tc>
                  <a:txBody>
                    <a:bodyPr/>
                    <a:lstStyle/>
                    <a:p>
                      <a:pPr algn="ctr"/>
                      <a:endParaRPr lang="en-US" dirty="0"/>
                    </a:p>
                  </a:txBody>
                  <a:tcPr>
                    <a:solidFill>
                      <a:schemeClr val="accent1">
                        <a:lumMod val="20000"/>
                        <a:lumOff val="80000"/>
                      </a:schemeClr>
                    </a:solidFill>
                  </a:tcPr>
                </a:tc>
                <a:tc>
                  <a:txBody>
                    <a:bodyPr/>
                    <a:lstStyle/>
                    <a:p>
                      <a:endParaRPr lang="en-US"/>
                    </a:p>
                  </a:txBody>
                  <a:tcPr>
                    <a:solidFill>
                      <a:schemeClr val="bg1">
                        <a:lumMod val="65000"/>
                      </a:schemeClr>
                    </a:solidFill>
                  </a:tcPr>
                </a:tc>
                <a:tc>
                  <a:txBody>
                    <a:bodyPr/>
                    <a:lstStyle/>
                    <a:p>
                      <a:pPr algn="ctr"/>
                      <a:endParaRPr lang="en-US" dirty="0"/>
                    </a:p>
                  </a:txBody>
                  <a:tcPr>
                    <a:solidFill>
                      <a:schemeClr val="bg1">
                        <a:lumMod val="65000"/>
                      </a:schemeClr>
                    </a:solidFill>
                  </a:tcPr>
                </a:tc>
              </a:tr>
              <a:tr h="370840">
                <a:tc>
                  <a:txBody>
                    <a:bodyPr/>
                    <a:lstStyle/>
                    <a:p>
                      <a:endParaRPr lang="en-US" dirty="0"/>
                    </a:p>
                  </a:txBody>
                  <a:tcPr>
                    <a:solidFill>
                      <a:schemeClr val="accent2">
                        <a:lumMod val="40000"/>
                        <a:lumOff val="60000"/>
                      </a:schemeClr>
                    </a:solidFill>
                  </a:tcPr>
                </a:tc>
                <a:tc>
                  <a:txBody>
                    <a:bodyPr/>
                    <a:lstStyle/>
                    <a:p>
                      <a:pPr algn="ctr"/>
                      <a:endParaRPr lang="en-US" dirty="0"/>
                    </a:p>
                  </a:txBody>
                  <a:tcPr>
                    <a:solidFill>
                      <a:schemeClr val="accent2">
                        <a:lumMod val="40000"/>
                        <a:lumOff val="60000"/>
                      </a:schemeClr>
                    </a:solidFill>
                  </a:tcPr>
                </a:tc>
                <a:tc>
                  <a:txBody>
                    <a:bodyPr/>
                    <a:lstStyle/>
                    <a:p>
                      <a:r>
                        <a:rPr lang="en-US" dirty="0" smtClean="0"/>
                        <a:t>MOCE2</a:t>
                      </a:r>
                      <a:endParaRPr lang="en-US" dirty="0"/>
                    </a:p>
                  </a:txBody>
                  <a:tcPr>
                    <a:solidFill>
                      <a:schemeClr val="accent3"/>
                    </a:solidFill>
                  </a:tcPr>
                </a:tc>
                <a:tc>
                  <a:txBody>
                    <a:bodyPr/>
                    <a:lstStyle/>
                    <a:p>
                      <a:pPr algn="ctr"/>
                      <a:r>
                        <a:rPr lang="en-US" dirty="0" smtClean="0"/>
                        <a:t>99</a:t>
                      </a:r>
                      <a:endParaRPr lang="en-US" dirty="0"/>
                    </a:p>
                  </a:txBody>
                  <a:tcPr>
                    <a:solidFill>
                      <a:schemeClr val="accent3"/>
                    </a:solidFill>
                  </a:tcPr>
                </a:tc>
                <a:tc>
                  <a:txBody>
                    <a:bodyPr/>
                    <a:lstStyle/>
                    <a:p>
                      <a:endParaRPr lang="en-US" dirty="0"/>
                    </a:p>
                  </a:txBody>
                  <a:tcPr>
                    <a:solidFill>
                      <a:schemeClr val="tx2">
                        <a:lumMod val="40000"/>
                        <a:lumOff val="60000"/>
                      </a:schemeClr>
                    </a:solidFill>
                  </a:tcPr>
                </a:tc>
                <a:tc>
                  <a:txBody>
                    <a:bodyPr/>
                    <a:lstStyle/>
                    <a:p>
                      <a:pPr algn="ctr"/>
                      <a:endParaRPr lang="en-US" dirty="0"/>
                    </a:p>
                  </a:txBody>
                  <a:tcPr>
                    <a:solidFill>
                      <a:schemeClr val="tx2">
                        <a:lumMod val="40000"/>
                        <a:lumOff val="60000"/>
                      </a:schemeClr>
                    </a:solidFill>
                  </a:tcPr>
                </a:tc>
                <a:tc>
                  <a:txBody>
                    <a:bodyPr/>
                    <a:lstStyle/>
                    <a:p>
                      <a:endParaRPr lang="en-US" dirty="0"/>
                    </a:p>
                  </a:txBody>
                  <a:tcPr>
                    <a:solidFill>
                      <a:schemeClr val="accent1">
                        <a:lumMod val="20000"/>
                        <a:lumOff val="80000"/>
                      </a:schemeClr>
                    </a:solidFill>
                  </a:tcPr>
                </a:tc>
                <a:tc>
                  <a:txBody>
                    <a:bodyPr/>
                    <a:lstStyle/>
                    <a:p>
                      <a:pPr algn="ctr"/>
                      <a:endParaRPr lang="en-US" dirty="0"/>
                    </a:p>
                  </a:txBody>
                  <a:tcPr>
                    <a:solidFill>
                      <a:schemeClr val="accent1">
                        <a:lumMod val="20000"/>
                        <a:lumOff val="80000"/>
                      </a:schemeClr>
                    </a:solidFill>
                  </a:tcPr>
                </a:tc>
                <a:tc>
                  <a:txBody>
                    <a:bodyPr/>
                    <a:lstStyle/>
                    <a:p>
                      <a:endParaRPr lang="en-US"/>
                    </a:p>
                  </a:txBody>
                  <a:tcPr>
                    <a:solidFill>
                      <a:schemeClr val="bg1">
                        <a:lumMod val="65000"/>
                      </a:schemeClr>
                    </a:solidFill>
                  </a:tcPr>
                </a:tc>
                <a:tc>
                  <a:txBody>
                    <a:bodyPr/>
                    <a:lstStyle/>
                    <a:p>
                      <a:pPr algn="ctr"/>
                      <a:endParaRPr lang="en-US" dirty="0"/>
                    </a:p>
                  </a:txBody>
                  <a:tcPr>
                    <a:solidFill>
                      <a:schemeClr val="bg1">
                        <a:lumMod val="65000"/>
                      </a:schemeClr>
                    </a:solidFill>
                  </a:tcPr>
                </a:tc>
              </a:tr>
              <a:tr h="370840">
                <a:tc>
                  <a:txBody>
                    <a:bodyPr/>
                    <a:lstStyle/>
                    <a:p>
                      <a:r>
                        <a:rPr kumimoji="0" lang="en-US" kern="1200" dirty="0" smtClean="0">
                          <a:solidFill>
                            <a:schemeClr val="dk1"/>
                          </a:solidFill>
                          <a:latin typeface="+mn-lt"/>
                          <a:ea typeface="+mn-ea"/>
                          <a:cs typeface="+mn-cs"/>
                        </a:rPr>
                        <a:t>Average</a:t>
                      </a:r>
                      <a:endParaRPr kumimoji="0" lang="en-US" kern="1200" dirty="0">
                        <a:solidFill>
                          <a:schemeClr val="dk1"/>
                        </a:solidFill>
                        <a:latin typeface="+mn-lt"/>
                        <a:ea typeface="+mn-ea"/>
                        <a:cs typeface="+mn-cs"/>
                      </a:endParaRPr>
                    </a:p>
                  </a:txBody>
                  <a:tcPr>
                    <a:solidFill>
                      <a:schemeClr val="bg1">
                        <a:lumMod val="85000"/>
                      </a:schemeClr>
                    </a:solidFill>
                  </a:tcPr>
                </a:tc>
                <a:tc>
                  <a:txBody>
                    <a:bodyPr/>
                    <a:lstStyle/>
                    <a:p>
                      <a:pPr algn="ctr"/>
                      <a:r>
                        <a:rPr kumimoji="0" lang="en-US" kern="1200" dirty="0" smtClean="0">
                          <a:solidFill>
                            <a:schemeClr val="dk1"/>
                          </a:solidFill>
                          <a:latin typeface="+mn-lt"/>
                          <a:ea typeface="+mn-ea"/>
                          <a:cs typeface="+mn-cs"/>
                        </a:rPr>
                        <a:t>81</a:t>
                      </a:r>
                      <a:endParaRPr kumimoji="0" lang="en-US" kern="1200" dirty="0">
                        <a:solidFill>
                          <a:schemeClr val="dk1"/>
                        </a:solidFill>
                        <a:latin typeface="+mn-lt"/>
                        <a:ea typeface="+mn-ea"/>
                        <a:cs typeface="+mn-cs"/>
                      </a:endParaRPr>
                    </a:p>
                  </a:txBody>
                  <a:tcPr>
                    <a:solidFill>
                      <a:schemeClr val="bg1">
                        <a:lumMod val="85000"/>
                      </a:schemeClr>
                    </a:solidFill>
                  </a:tcPr>
                </a:tc>
                <a:tc>
                  <a:txBody>
                    <a:bodyPr/>
                    <a:lstStyle/>
                    <a:p>
                      <a:endParaRPr kumimoji="0" lang="en-US" kern="1200" dirty="0">
                        <a:solidFill>
                          <a:schemeClr val="dk1"/>
                        </a:solidFill>
                        <a:latin typeface="+mn-lt"/>
                        <a:ea typeface="+mn-ea"/>
                        <a:cs typeface="+mn-cs"/>
                      </a:endParaRPr>
                    </a:p>
                  </a:txBody>
                  <a:tcPr>
                    <a:solidFill>
                      <a:schemeClr val="bg1">
                        <a:lumMod val="85000"/>
                      </a:schemeClr>
                    </a:solidFill>
                  </a:tcPr>
                </a:tc>
                <a:tc>
                  <a:txBody>
                    <a:bodyPr/>
                    <a:lstStyle/>
                    <a:p>
                      <a:pPr algn="ctr"/>
                      <a:r>
                        <a:rPr kumimoji="0" lang="en-US" kern="1200" dirty="0" smtClean="0">
                          <a:solidFill>
                            <a:schemeClr val="dk1"/>
                          </a:solidFill>
                          <a:latin typeface="+mn-lt"/>
                          <a:ea typeface="+mn-ea"/>
                          <a:cs typeface="+mn-cs"/>
                        </a:rPr>
                        <a:t>90</a:t>
                      </a:r>
                      <a:endParaRPr kumimoji="0" lang="en-US" kern="1200" dirty="0">
                        <a:solidFill>
                          <a:schemeClr val="dk1"/>
                        </a:solidFill>
                        <a:latin typeface="+mn-lt"/>
                        <a:ea typeface="+mn-ea"/>
                        <a:cs typeface="+mn-cs"/>
                      </a:endParaRPr>
                    </a:p>
                  </a:txBody>
                  <a:tcPr>
                    <a:solidFill>
                      <a:schemeClr val="bg1">
                        <a:lumMod val="85000"/>
                      </a:schemeClr>
                    </a:solidFill>
                  </a:tcPr>
                </a:tc>
                <a:tc>
                  <a:txBody>
                    <a:bodyPr/>
                    <a:lstStyle/>
                    <a:p>
                      <a:endParaRPr kumimoji="0" lang="en-US" kern="1200" dirty="0">
                        <a:solidFill>
                          <a:schemeClr val="dk1"/>
                        </a:solidFill>
                        <a:latin typeface="+mn-lt"/>
                        <a:ea typeface="+mn-ea"/>
                        <a:cs typeface="+mn-cs"/>
                      </a:endParaRPr>
                    </a:p>
                  </a:txBody>
                  <a:tcPr>
                    <a:solidFill>
                      <a:schemeClr val="bg1">
                        <a:lumMod val="85000"/>
                      </a:schemeClr>
                    </a:solidFill>
                  </a:tcPr>
                </a:tc>
                <a:tc>
                  <a:txBody>
                    <a:bodyPr/>
                    <a:lstStyle/>
                    <a:p>
                      <a:pPr algn="ctr"/>
                      <a:r>
                        <a:rPr lang="en-US" dirty="0" smtClean="0"/>
                        <a:t>87</a:t>
                      </a:r>
                      <a:endParaRPr lang="en-US" dirty="0"/>
                    </a:p>
                  </a:txBody>
                  <a:tcPr>
                    <a:solidFill>
                      <a:schemeClr val="bg1">
                        <a:lumMod val="85000"/>
                      </a:schemeClr>
                    </a:solidFill>
                  </a:tcPr>
                </a:tc>
                <a:tc>
                  <a:txBody>
                    <a:bodyPr/>
                    <a:lstStyle/>
                    <a:p>
                      <a:endParaRPr lang="en-US" dirty="0"/>
                    </a:p>
                  </a:txBody>
                  <a:tcPr>
                    <a:solidFill>
                      <a:schemeClr val="bg1">
                        <a:lumMod val="85000"/>
                      </a:schemeClr>
                    </a:solidFill>
                  </a:tcPr>
                </a:tc>
                <a:tc>
                  <a:txBody>
                    <a:bodyPr/>
                    <a:lstStyle/>
                    <a:p>
                      <a:pPr algn="ctr"/>
                      <a:r>
                        <a:rPr lang="en-US" b="1" dirty="0" smtClean="0">
                          <a:solidFill>
                            <a:srgbClr val="FF0000"/>
                          </a:solidFill>
                        </a:rPr>
                        <a:t>75</a:t>
                      </a:r>
                      <a:endParaRPr lang="en-US" b="1" dirty="0">
                        <a:solidFill>
                          <a:srgbClr val="FF0000"/>
                        </a:solidFill>
                      </a:endParaRPr>
                    </a:p>
                  </a:txBody>
                  <a:tcPr>
                    <a:solidFill>
                      <a:schemeClr val="bg1">
                        <a:lumMod val="85000"/>
                      </a:schemeClr>
                    </a:solidFill>
                  </a:tcPr>
                </a:tc>
                <a:tc>
                  <a:txBody>
                    <a:bodyPr/>
                    <a:lstStyle/>
                    <a:p>
                      <a:endParaRPr lang="en-US" dirty="0"/>
                    </a:p>
                  </a:txBody>
                  <a:tcPr>
                    <a:solidFill>
                      <a:schemeClr val="bg1">
                        <a:lumMod val="85000"/>
                      </a:schemeClr>
                    </a:solidFill>
                  </a:tcPr>
                </a:tc>
                <a:tc>
                  <a:txBody>
                    <a:bodyPr/>
                    <a:lstStyle/>
                    <a:p>
                      <a:pPr algn="ctr"/>
                      <a:r>
                        <a:rPr lang="en-US" b="1" dirty="0" smtClean="0">
                          <a:solidFill>
                            <a:srgbClr val="FF0000"/>
                          </a:solidFill>
                        </a:rPr>
                        <a:t>77</a:t>
                      </a:r>
                      <a:endParaRPr lang="en-US" b="1" dirty="0">
                        <a:solidFill>
                          <a:srgbClr val="FF0000"/>
                        </a:solidFill>
                      </a:endParaRPr>
                    </a:p>
                  </a:txBody>
                  <a:tcPr>
                    <a:solidFill>
                      <a:schemeClr val="bg1">
                        <a:lumMod val="85000"/>
                      </a:schemeClr>
                    </a:solidFill>
                  </a:tcPr>
                </a:tc>
              </a:tr>
            </a:tbl>
          </a:graphicData>
        </a:graphic>
      </p:graphicFrame>
      <p:sp>
        <p:nvSpPr>
          <p:cNvPr id="5" name="TextBox 4"/>
          <p:cNvSpPr txBox="1"/>
          <p:nvPr/>
        </p:nvSpPr>
        <p:spPr>
          <a:xfrm>
            <a:off x="81886" y="5335896"/>
            <a:ext cx="9130352" cy="923330"/>
          </a:xfrm>
          <a:prstGeom prst="rect">
            <a:avLst/>
          </a:prstGeom>
          <a:noFill/>
        </p:spPr>
        <p:txBody>
          <a:bodyPr wrap="square" rtlCol="0">
            <a:spAutoFit/>
          </a:bodyPr>
          <a:lstStyle/>
          <a:p>
            <a:pPr marL="285750" indent="-285750">
              <a:buFont typeface="Arial" panose="020B0604020202020204" pitchFamily="34" charset="0"/>
              <a:buChar char="•"/>
            </a:pPr>
            <a:r>
              <a:rPr lang="en-US" dirty="0" smtClean="0"/>
              <a:t>Fit is the percentage of correctly classified stations in 2014 (both presence and absence)</a:t>
            </a:r>
          </a:p>
          <a:p>
            <a:pPr marL="285750" indent="-285750">
              <a:buFont typeface="Arial" panose="020B0604020202020204" pitchFamily="34" charset="0"/>
              <a:buChar char="•"/>
            </a:pPr>
            <a:r>
              <a:rPr lang="en-US" dirty="0"/>
              <a:t>A</a:t>
            </a:r>
            <a:r>
              <a:rPr lang="en-US" dirty="0" smtClean="0"/>
              <a:t>verage is the weighted average using species % of stations observed in 2012</a:t>
            </a:r>
            <a:endParaRPr lang="en-US" dirty="0"/>
          </a:p>
        </p:txBody>
      </p:sp>
    </p:spTree>
    <p:extLst>
      <p:ext uri="{BB962C8B-B14F-4D97-AF65-F5344CB8AC3E}">
        <p14:creationId xmlns:p14="http://schemas.microsoft.com/office/powerpoint/2010/main" val="2199346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446"/>
            <a:ext cx="8229600" cy="1143000"/>
          </a:xfrm>
        </p:spPr>
        <p:txBody>
          <a:bodyPr>
            <a:normAutofit/>
          </a:bodyPr>
          <a:lstStyle/>
          <a:p>
            <a:pPr algn="ctr"/>
            <a:r>
              <a:rPr lang="en-US" sz="3200" dirty="0" smtClean="0"/>
              <a:t>Overall Philosophy</a:t>
            </a:r>
            <a:endParaRPr lang="en-US" dirty="0"/>
          </a:p>
        </p:txBody>
      </p:sp>
      <p:sp>
        <p:nvSpPr>
          <p:cNvPr id="3" name="Content Placeholder 2"/>
          <p:cNvSpPr>
            <a:spLocks noGrp="1"/>
          </p:cNvSpPr>
          <p:nvPr>
            <p:ph idx="1"/>
          </p:nvPr>
        </p:nvSpPr>
        <p:spPr>
          <a:xfrm>
            <a:off x="372140" y="1302492"/>
            <a:ext cx="8537944" cy="4525963"/>
          </a:xfrm>
        </p:spPr>
        <p:txBody>
          <a:bodyPr>
            <a:noAutofit/>
          </a:bodyPr>
          <a:lstStyle/>
          <a:p>
            <a:pPr marL="342900" lvl="1" indent="-342900">
              <a:buClr>
                <a:srgbClr val="00B0F0"/>
              </a:buClr>
              <a:buFont typeface="Arial" panose="020B0604020202020204" pitchFamily="34" charset="0"/>
              <a:buChar char="•"/>
            </a:pPr>
            <a:r>
              <a:rPr lang="en-US" sz="2400" dirty="0" smtClean="0">
                <a:latin typeface="+mn-lt"/>
              </a:rPr>
              <a:t>Open Source</a:t>
            </a:r>
          </a:p>
          <a:p>
            <a:pPr marL="742950" lvl="2" indent="-342900">
              <a:buClr>
                <a:srgbClr val="00B0F0"/>
              </a:buClr>
              <a:buFont typeface="Arial" panose="020B0604020202020204" pitchFamily="34" charset="0"/>
              <a:buChar char="•"/>
            </a:pPr>
            <a:r>
              <a:rPr lang="en-US" sz="2400" dirty="0" smtClean="0">
                <a:latin typeface="+mn-lt"/>
              </a:rPr>
              <a:t>Coding language</a:t>
            </a:r>
          </a:p>
          <a:p>
            <a:pPr marL="742950" lvl="2" indent="-342900">
              <a:buClr>
                <a:srgbClr val="00B0F0"/>
              </a:buClr>
              <a:buFont typeface="Arial" panose="020B0604020202020204" pitchFamily="34" charset="0"/>
              <a:buChar char="•"/>
            </a:pPr>
            <a:r>
              <a:rPr lang="en-US" sz="2400" dirty="0" smtClean="0">
                <a:latin typeface="+mn-lt"/>
              </a:rPr>
              <a:t>Operating system</a:t>
            </a:r>
          </a:p>
          <a:p>
            <a:pPr marL="742950" lvl="2" indent="-342900">
              <a:buClr>
                <a:srgbClr val="00B0F0"/>
              </a:buClr>
              <a:buFont typeface="Arial" panose="020B0604020202020204" pitchFamily="34" charset="0"/>
              <a:buChar char="•"/>
            </a:pPr>
            <a:r>
              <a:rPr lang="en-US" sz="2400" dirty="0" smtClean="0">
                <a:latin typeface="+mn-lt"/>
              </a:rPr>
              <a:t>Reliance on proprietary software package </a:t>
            </a:r>
          </a:p>
          <a:p>
            <a:pPr marL="342900" lvl="1" indent="-342900">
              <a:buClr>
                <a:srgbClr val="00B0F0"/>
              </a:buClr>
              <a:buFont typeface="Arial" panose="020B0604020202020204" pitchFamily="34" charset="0"/>
              <a:buChar char="•"/>
            </a:pPr>
            <a:r>
              <a:rPr lang="en-US" sz="2400" dirty="0" smtClean="0">
                <a:latin typeface="+mn-lt"/>
              </a:rPr>
              <a:t>Replicating reality versus capturing relevant processes</a:t>
            </a:r>
          </a:p>
          <a:p>
            <a:pPr marL="342900" lvl="1" indent="-342900">
              <a:buClr>
                <a:srgbClr val="00B0F0"/>
              </a:buClr>
              <a:buFont typeface="Arial" panose="020B0604020202020204" pitchFamily="34" charset="0"/>
              <a:buChar char="•"/>
            </a:pPr>
            <a:r>
              <a:rPr lang="en-US" sz="2400" dirty="0" smtClean="0">
                <a:latin typeface="+mn-lt"/>
              </a:rPr>
              <a:t>Simplifying assumptions and computational efficiency</a:t>
            </a:r>
            <a:endParaRPr lang="en-US" sz="2400" dirty="0">
              <a:latin typeface="+mn-lt"/>
            </a:endParaRPr>
          </a:p>
          <a:p>
            <a:pPr marL="342900" lvl="1" indent="-342900">
              <a:buClr>
                <a:srgbClr val="00B0F0"/>
              </a:buClr>
              <a:buFont typeface="Arial" panose="020B0604020202020204" pitchFamily="34" charset="0"/>
              <a:buChar char="•"/>
            </a:pPr>
            <a:r>
              <a:rPr lang="en-US" sz="2400" dirty="0" smtClean="0">
                <a:latin typeface="+mn-lt"/>
              </a:rPr>
              <a:t>Uncertainty analysis </a:t>
            </a:r>
            <a:endParaRPr lang="en-US" sz="2400" dirty="0" smtClean="0">
              <a:latin typeface="+mn-lt"/>
            </a:endParaRPr>
          </a:p>
          <a:p>
            <a:pPr marL="342900" lvl="1" indent="-342900">
              <a:buClr>
                <a:srgbClr val="00B0F0"/>
              </a:buClr>
              <a:buFont typeface="Arial" panose="020B0604020202020204" pitchFamily="34" charset="0"/>
              <a:buChar char="•"/>
            </a:pPr>
            <a:r>
              <a:rPr lang="en-US" sz="2400" dirty="0" smtClean="0">
                <a:latin typeface="+mn-lt"/>
              </a:rPr>
              <a:t>Future scenarios: climate change and environmental variability</a:t>
            </a:r>
          </a:p>
        </p:txBody>
      </p:sp>
      <p:sp>
        <p:nvSpPr>
          <p:cNvPr id="6" name="Footer Placeholder 4"/>
          <p:cNvSpPr>
            <a:spLocks noGrp="1"/>
          </p:cNvSpPr>
          <p:nvPr>
            <p:ph type="ftr" sz="quarter" idx="11"/>
          </p:nvPr>
        </p:nvSpPr>
        <p:spPr>
          <a:xfrm>
            <a:off x="457200" y="6356189"/>
            <a:ext cx="4380614" cy="365125"/>
          </a:xfrm>
        </p:spPr>
        <p:txBody>
          <a:bodyPr/>
          <a:lstStyle/>
          <a:p>
            <a:r>
              <a:rPr lang="en-US" dirty="0" smtClean="0"/>
              <a:t>Jenneke Visser and Scott Duke-Sylvester</a:t>
            </a:r>
            <a:endParaRPr lang="en-US" dirty="0"/>
          </a:p>
        </p:txBody>
      </p:sp>
    </p:spTree>
    <p:extLst>
      <p:ext uri="{BB962C8B-B14F-4D97-AF65-F5344CB8AC3E}">
        <p14:creationId xmlns:p14="http://schemas.microsoft.com/office/powerpoint/2010/main" val="15290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134679650"/>
              </p:ext>
            </p:extLst>
          </p:nvPr>
        </p:nvGraphicFramePr>
        <p:xfrm>
          <a:off x="698500" y="782492"/>
          <a:ext cx="7988300" cy="5880997"/>
        </p:xfrm>
        <a:graphic>
          <a:graphicData uri="http://schemas.openxmlformats.org/drawingml/2006/table">
            <a:tbl>
              <a:tblPr>
                <a:tableStyleId>{5C22544A-7EE6-4342-B048-85BDC9FD1C3A}</a:tableStyleId>
              </a:tblPr>
              <a:tblGrid>
                <a:gridCol w="2616199"/>
                <a:gridCol w="2012836"/>
                <a:gridCol w="3359265"/>
              </a:tblGrid>
              <a:tr h="277147">
                <a:tc>
                  <a:txBody>
                    <a:bodyPr/>
                    <a:lstStyle/>
                    <a:p>
                      <a:pPr algn="ctr" fontAlgn="ctr"/>
                      <a:r>
                        <a:rPr lang="en-US" sz="1600" b="1" u="none" strike="noStrike" dirty="0">
                          <a:effectLst/>
                        </a:rPr>
                        <a:t>Location</a:t>
                      </a:r>
                      <a:endParaRPr lang="en-US" sz="1600" b="1" i="0" u="none" strike="noStrike" dirty="0">
                        <a:solidFill>
                          <a:srgbClr val="000000"/>
                        </a:solidFill>
                        <a:effectLst/>
                        <a:latin typeface="Calibri"/>
                      </a:endParaRPr>
                    </a:p>
                  </a:txBody>
                  <a:tcPr marL="9525" marR="9525" marT="9525" marB="0" anchor="ctr"/>
                </a:tc>
                <a:tc>
                  <a:txBody>
                    <a:bodyPr/>
                    <a:lstStyle/>
                    <a:p>
                      <a:pPr algn="ctr" fontAlgn="ctr"/>
                      <a:r>
                        <a:rPr lang="en-US" sz="1600" b="1" u="none" strike="noStrike" dirty="0">
                          <a:effectLst/>
                        </a:rPr>
                        <a:t>Reported Transport  (m</a:t>
                      </a:r>
                      <a:r>
                        <a:rPr lang="en-US" sz="1600" b="1" u="none" strike="noStrike" baseline="30000" dirty="0">
                          <a:effectLst/>
                        </a:rPr>
                        <a:t>3</a:t>
                      </a:r>
                      <a:r>
                        <a:rPr lang="en-US" sz="1600" b="1" u="none" strike="noStrike" dirty="0">
                          <a:effectLst/>
                        </a:rPr>
                        <a:t>/</a:t>
                      </a:r>
                      <a:r>
                        <a:rPr lang="en-US" sz="1600" b="1" u="none" strike="noStrike" dirty="0" err="1">
                          <a:effectLst/>
                        </a:rPr>
                        <a:t>yr</a:t>
                      </a:r>
                      <a:r>
                        <a:rPr lang="en-US" sz="1600" b="1" u="none" strike="noStrike" dirty="0">
                          <a:effectLst/>
                        </a:rPr>
                        <a:t>)</a:t>
                      </a:r>
                      <a:endParaRPr lang="en-US" sz="1600" b="1" i="0" u="none" strike="noStrike" dirty="0">
                        <a:solidFill>
                          <a:srgbClr val="000000"/>
                        </a:solidFill>
                        <a:effectLst/>
                        <a:latin typeface="Calibri"/>
                      </a:endParaRPr>
                    </a:p>
                  </a:txBody>
                  <a:tcPr marL="9525" marR="9525" marT="9525" marB="0" anchor="ctr"/>
                </a:tc>
                <a:tc>
                  <a:txBody>
                    <a:bodyPr/>
                    <a:lstStyle/>
                    <a:p>
                      <a:pPr algn="ctr" fontAlgn="ctr"/>
                      <a:r>
                        <a:rPr lang="en-US" sz="1600" b="1" u="none" strike="noStrike" dirty="0">
                          <a:effectLst/>
                        </a:rPr>
                        <a:t>Modeled Sediment Transport Potential (m</a:t>
                      </a:r>
                      <a:r>
                        <a:rPr lang="en-US" sz="1600" b="1" u="none" strike="noStrike" baseline="30000" dirty="0">
                          <a:effectLst/>
                        </a:rPr>
                        <a:t>3</a:t>
                      </a:r>
                      <a:r>
                        <a:rPr lang="en-US" sz="1600" b="1" u="none" strike="noStrike" dirty="0">
                          <a:effectLst/>
                        </a:rPr>
                        <a:t>/</a:t>
                      </a:r>
                      <a:r>
                        <a:rPr lang="en-US" sz="1600" b="1" u="none" strike="noStrike" dirty="0" err="1">
                          <a:effectLst/>
                        </a:rPr>
                        <a:t>yr</a:t>
                      </a:r>
                      <a:r>
                        <a:rPr lang="en-US" sz="1600" b="1" u="none" strike="noStrike" dirty="0">
                          <a:effectLst/>
                        </a:rPr>
                        <a:t>)</a:t>
                      </a:r>
                      <a:endParaRPr lang="en-US" sz="1600" b="1" i="0" u="none" strike="noStrike" dirty="0">
                        <a:solidFill>
                          <a:srgbClr val="000000"/>
                        </a:solidFill>
                        <a:effectLst/>
                        <a:latin typeface="Calibri"/>
                      </a:endParaRPr>
                    </a:p>
                  </a:txBody>
                  <a:tcPr marL="9525" marR="9525" marT="9525" marB="0" anchor="ctr"/>
                </a:tc>
              </a:tr>
              <a:tr h="260518">
                <a:tc>
                  <a:txBody>
                    <a:bodyPr/>
                    <a:lstStyle/>
                    <a:p>
                      <a:pPr algn="ctr" fontAlgn="ctr"/>
                      <a:r>
                        <a:rPr lang="en-US" sz="1200" u="none" strike="noStrike" dirty="0">
                          <a:effectLst/>
                        </a:rPr>
                        <a:t>Raccoon Island</a:t>
                      </a:r>
                      <a:endParaRPr lang="en-US" sz="1200" b="0" i="0" u="none" strike="noStrike" dirty="0">
                        <a:solidFill>
                          <a:srgbClr val="000000"/>
                        </a:solidFill>
                        <a:effectLst/>
                        <a:latin typeface="Calibri"/>
                      </a:endParaRPr>
                    </a:p>
                  </a:txBody>
                  <a:tcPr marL="9525" marR="9525" marT="9525" marB="0" anchor="ctr"/>
                </a:tc>
                <a:tc>
                  <a:txBody>
                    <a:bodyPr/>
                    <a:lstStyle/>
                    <a:p>
                      <a:pPr algn="ctr" fontAlgn="ctr"/>
                      <a:r>
                        <a:rPr lang="en-US" sz="1200" u="none" strike="noStrike">
                          <a:effectLst/>
                        </a:rPr>
                        <a:t>40,000</a:t>
                      </a:r>
                      <a:endParaRPr lang="en-US" sz="1200" b="0" i="0" u="none" strike="noStrike">
                        <a:solidFill>
                          <a:srgbClr val="000000"/>
                        </a:solidFill>
                        <a:effectLst/>
                        <a:latin typeface="Calibri"/>
                      </a:endParaRPr>
                    </a:p>
                  </a:txBody>
                  <a:tcPr marL="9525" marR="9525" marT="9525" marB="0" anchor="ctr"/>
                </a:tc>
                <a:tc>
                  <a:txBody>
                    <a:bodyPr/>
                    <a:lstStyle/>
                    <a:p>
                      <a:pPr algn="ctr" fontAlgn="ctr"/>
                      <a:r>
                        <a:rPr lang="en-US" sz="1200" u="none" strike="noStrike" dirty="0">
                          <a:effectLst/>
                        </a:rPr>
                        <a:t>18,000 to 31,000</a:t>
                      </a:r>
                      <a:endParaRPr lang="en-US" sz="1200" b="0" i="0" u="none" strike="noStrike" dirty="0">
                        <a:solidFill>
                          <a:srgbClr val="000000"/>
                        </a:solidFill>
                        <a:effectLst/>
                        <a:latin typeface="Calibri"/>
                      </a:endParaRPr>
                    </a:p>
                  </a:txBody>
                  <a:tcPr marL="9525" marR="9525" marT="9525" marB="0" anchor="ctr"/>
                </a:tc>
              </a:tr>
              <a:tr h="260518">
                <a:tc>
                  <a:txBody>
                    <a:bodyPr/>
                    <a:lstStyle/>
                    <a:p>
                      <a:pPr algn="ctr" fontAlgn="ctr"/>
                      <a:r>
                        <a:rPr lang="en-US" sz="1200" u="none" strike="noStrike">
                          <a:effectLst/>
                        </a:rPr>
                        <a:t>Whiskey Island</a:t>
                      </a:r>
                      <a:endParaRPr lang="en-US" sz="1200" b="0" i="0" u="none" strike="noStrike">
                        <a:solidFill>
                          <a:srgbClr val="000000"/>
                        </a:solidFill>
                        <a:effectLst/>
                        <a:latin typeface="Calibri"/>
                      </a:endParaRPr>
                    </a:p>
                  </a:txBody>
                  <a:tcPr marL="9525" marR="9525" marT="9525" marB="0" anchor="ctr"/>
                </a:tc>
                <a:tc>
                  <a:txBody>
                    <a:bodyPr/>
                    <a:lstStyle/>
                    <a:p>
                      <a:pPr algn="ctr" fontAlgn="ctr"/>
                      <a:r>
                        <a:rPr lang="en-US" sz="1200" u="none" strike="noStrike" dirty="0">
                          <a:effectLst/>
                        </a:rPr>
                        <a:t>40,000</a:t>
                      </a:r>
                      <a:endParaRPr lang="en-US" sz="1200" b="0" i="0" u="none" strike="noStrike" dirty="0">
                        <a:solidFill>
                          <a:srgbClr val="000000"/>
                        </a:solidFill>
                        <a:effectLst/>
                        <a:latin typeface="Calibri"/>
                      </a:endParaRPr>
                    </a:p>
                  </a:txBody>
                  <a:tcPr marL="9525" marR="9525" marT="9525" marB="0" anchor="ctr"/>
                </a:tc>
                <a:tc>
                  <a:txBody>
                    <a:bodyPr/>
                    <a:lstStyle/>
                    <a:p>
                      <a:pPr algn="ctr" fontAlgn="ctr"/>
                      <a:r>
                        <a:rPr lang="en-US" sz="1200" u="none" strike="noStrike" dirty="0">
                          <a:effectLst/>
                        </a:rPr>
                        <a:t>37,000 to 39,000</a:t>
                      </a:r>
                      <a:endParaRPr lang="en-US" sz="1200" b="0" i="0" u="none" strike="noStrike" dirty="0">
                        <a:solidFill>
                          <a:srgbClr val="000000"/>
                        </a:solidFill>
                        <a:effectLst/>
                        <a:latin typeface="Calibri"/>
                      </a:endParaRPr>
                    </a:p>
                  </a:txBody>
                  <a:tcPr marL="9525" marR="9525" marT="9525" marB="0" anchor="ctr"/>
                </a:tc>
              </a:tr>
              <a:tr h="260518">
                <a:tc>
                  <a:txBody>
                    <a:bodyPr/>
                    <a:lstStyle/>
                    <a:p>
                      <a:pPr algn="ctr" fontAlgn="ctr"/>
                      <a:r>
                        <a:rPr lang="en-US" sz="1200" u="none" strike="noStrike">
                          <a:effectLst/>
                        </a:rPr>
                        <a:t>Trinity &amp; East Island</a:t>
                      </a:r>
                      <a:endParaRPr lang="en-US" sz="1200" b="0" i="0" u="none" strike="noStrike">
                        <a:solidFill>
                          <a:srgbClr val="000000"/>
                        </a:solidFill>
                        <a:effectLst/>
                        <a:latin typeface="Calibri"/>
                      </a:endParaRPr>
                    </a:p>
                  </a:txBody>
                  <a:tcPr marL="9525" marR="9525" marT="9525" marB="0" anchor="ctr"/>
                </a:tc>
                <a:tc>
                  <a:txBody>
                    <a:bodyPr/>
                    <a:lstStyle/>
                    <a:p>
                      <a:pPr algn="ctr" fontAlgn="ctr"/>
                      <a:r>
                        <a:rPr lang="en-US" sz="1200" u="none" strike="noStrike">
                          <a:effectLst/>
                        </a:rPr>
                        <a:t>46,000</a:t>
                      </a:r>
                      <a:endParaRPr lang="en-US" sz="1200" b="0" i="0" u="none" strike="noStrike">
                        <a:solidFill>
                          <a:srgbClr val="000000"/>
                        </a:solidFill>
                        <a:effectLst/>
                        <a:latin typeface="Calibri"/>
                      </a:endParaRPr>
                    </a:p>
                  </a:txBody>
                  <a:tcPr marL="9525" marR="9525" marT="9525" marB="0" anchor="ctr"/>
                </a:tc>
                <a:tc>
                  <a:txBody>
                    <a:bodyPr/>
                    <a:lstStyle/>
                    <a:p>
                      <a:pPr algn="ctr" fontAlgn="ctr"/>
                      <a:r>
                        <a:rPr lang="en-US" sz="1200" u="none" strike="noStrike">
                          <a:effectLst/>
                        </a:rPr>
                        <a:t>24,100 to 37,000</a:t>
                      </a:r>
                      <a:endParaRPr lang="en-US" sz="1200" b="0" i="0" u="none" strike="noStrike">
                        <a:solidFill>
                          <a:srgbClr val="000000"/>
                        </a:solidFill>
                        <a:effectLst/>
                        <a:latin typeface="Calibri"/>
                      </a:endParaRPr>
                    </a:p>
                  </a:txBody>
                  <a:tcPr marL="9525" marR="9525" marT="9525" marB="0" anchor="ctr"/>
                </a:tc>
              </a:tr>
              <a:tr h="260518">
                <a:tc>
                  <a:txBody>
                    <a:bodyPr/>
                    <a:lstStyle/>
                    <a:p>
                      <a:pPr algn="ctr" fontAlgn="ctr"/>
                      <a:r>
                        <a:rPr lang="en-US" sz="1200" u="none" strike="noStrike">
                          <a:effectLst/>
                        </a:rPr>
                        <a:t>Timbalier Island</a:t>
                      </a:r>
                      <a:endParaRPr lang="en-US" sz="1200" b="0" i="0" u="none" strike="noStrike">
                        <a:solidFill>
                          <a:srgbClr val="000000"/>
                        </a:solidFill>
                        <a:effectLst/>
                        <a:latin typeface="Calibri"/>
                      </a:endParaRPr>
                    </a:p>
                  </a:txBody>
                  <a:tcPr marL="9525" marR="9525" marT="9525" marB="0" anchor="ctr"/>
                </a:tc>
                <a:tc>
                  <a:txBody>
                    <a:bodyPr/>
                    <a:lstStyle/>
                    <a:p>
                      <a:pPr algn="ctr" fontAlgn="ctr"/>
                      <a:r>
                        <a:rPr lang="en-US" sz="1200" u="none" strike="noStrike">
                          <a:effectLst/>
                        </a:rPr>
                        <a:t>35,000</a:t>
                      </a:r>
                      <a:endParaRPr lang="en-US" sz="1200" b="0" i="0" u="none" strike="noStrike">
                        <a:solidFill>
                          <a:srgbClr val="000000"/>
                        </a:solidFill>
                        <a:effectLst/>
                        <a:latin typeface="Calibri"/>
                      </a:endParaRPr>
                    </a:p>
                  </a:txBody>
                  <a:tcPr marL="9525" marR="9525" marT="9525" marB="0" anchor="ctr"/>
                </a:tc>
                <a:tc>
                  <a:txBody>
                    <a:bodyPr/>
                    <a:lstStyle/>
                    <a:p>
                      <a:pPr algn="ctr" fontAlgn="ctr"/>
                      <a:r>
                        <a:rPr lang="en-US" sz="1200" u="none" strike="noStrike">
                          <a:effectLst/>
                        </a:rPr>
                        <a:t>24,000 to 37,000</a:t>
                      </a:r>
                      <a:endParaRPr lang="en-US" sz="1200" b="0" i="0" u="none" strike="noStrike">
                        <a:solidFill>
                          <a:srgbClr val="000000"/>
                        </a:solidFill>
                        <a:effectLst/>
                        <a:latin typeface="Calibri"/>
                      </a:endParaRPr>
                    </a:p>
                  </a:txBody>
                  <a:tcPr marL="9525" marR="9525" marT="9525" marB="0" anchor="ctr"/>
                </a:tc>
              </a:tr>
              <a:tr h="260518">
                <a:tc>
                  <a:txBody>
                    <a:bodyPr/>
                    <a:lstStyle/>
                    <a:p>
                      <a:pPr algn="ctr" fontAlgn="ctr"/>
                      <a:r>
                        <a:rPr lang="en-US" sz="1200" u="none" strike="noStrike">
                          <a:effectLst/>
                        </a:rPr>
                        <a:t>East Timbalier Island</a:t>
                      </a:r>
                      <a:endParaRPr lang="en-US" sz="1200" b="0" i="0" u="none" strike="noStrike">
                        <a:solidFill>
                          <a:srgbClr val="000000"/>
                        </a:solidFill>
                        <a:effectLst/>
                        <a:latin typeface="Calibri"/>
                      </a:endParaRPr>
                    </a:p>
                  </a:txBody>
                  <a:tcPr marL="9525" marR="9525" marT="9525" marB="0" anchor="ctr"/>
                </a:tc>
                <a:tc>
                  <a:txBody>
                    <a:bodyPr/>
                    <a:lstStyle/>
                    <a:p>
                      <a:pPr algn="ctr" fontAlgn="ctr"/>
                      <a:r>
                        <a:rPr lang="en-US" sz="1200" u="none" strike="noStrike">
                          <a:effectLst/>
                        </a:rPr>
                        <a:t>41,000</a:t>
                      </a:r>
                      <a:endParaRPr lang="en-US" sz="1200" b="0" i="0" u="none" strike="noStrike">
                        <a:solidFill>
                          <a:srgbClr val="000000"/>
                        </a:solidFill>
                        <a:effectLst/>
                        <a:latin typeface="Calibri"/>
                      </a:endParaRPr>
                    </a:p>
                  </a:txBody>
                  <a:tcPr marL="9525" marR="9525" marT="9525" marB="0" anchor="ctr"/>
                </a:tc>
                <a:tc>
                  <a:txBody>
                    <a:bodyPr/>
                    <a:lstStyle/>
                    <a:p>
                      <a:pPr algn="ctr" fontAlgn="ctr"/>
                      <a:r>
                        <a:rPr lang="en-US" sz="1200" u="none" strike="noStrike">
                          <a:effectLst/>
                        </a:rPr>
                        <a:t>600 to 5,000</a:t>
                      </a:r>
                      <a:endParaRPr lang="en-US" sz="1200" b="0" i="0" u="none" strike="noStrike">
                        <a:solidFill>
                          <a:srgbClr val="000000"/>
                        </a:solidFill>
                        <a:effectLst/>
                        <a:latin typeface="Calibri"/>
                      </a:endParaRPr>
                    </a:p>
                  </a:txBody>
                  <a:tcPr marL="9525" marR="9525" marT="9525" marB="0" anchor="ctr"/>
                </a:tc>
              </a:tr>
              <a:tr h="260518">
                <a:tc>
                  <a:txBody>
                    <a:bodyPr/>
                    <a:lstStyle/>
                    <a:p>
                      <a:pPr algn="ctr" fontAlgn="ctr"/>
                      <a:r>
                        <a:rPr lang="en-US" sz="1200" u="none" strike="noStrike">
                          <a:effectLst/>
                        </a:rPr>
                        <a:t>West Belle Pass Barrier Headland </a:t>
                      </a:r>
                      <a:endParaRPr lang="en-US" sz="1200" b="0" i="0" u="none" strike="noStrike">
                        <a:solidFill>
                          <a:srgbClr val="000000"/>
                        </a:solidFill>
                        <a:effectLst/>
                        <a:latin typeface="Calibri"/>
                      </a:endParaRPr>
                    </a:p>
                  </a:txBody>
                  <a:tcPr marL="9525" marR="9525" marT="9525" marB="0" anchor="ctr"/>
                </a:tc>
                <a:tc>
                  <a:txBody>
                    <a:bodyPr/>
                    <a:lstStyle/>
                    <a:p>
                      <a:pPr algn="ctr" fontAlgn="ctr"/>
                      <a:r>
                        <a:rPr lang="en-US" sz="1200" u="none" strike="noStrike">
                          <a:effectLst/>
                        </a:rPr>
                        <a:t>20,000</a:t>
                      </a:r>
                      <a:endParaRPr lang="en-US" sz="1200" b="0" i="0" u="none" strike="noStrike">
                        <a:solidFill>
                          <a:srgbClr val="000000"/>
                        </a:solidFill>
                        <a:effectLst/>
                        <a:latin typeface="Calibri"/>
                      </a:endParaRPr>
                    </a:p>
                  </a:txBody>
                  <a:tcPr marL="9525" marR="9525" marT="9525" marB="0" anchor="ctr"/>
                </a:tc>
                <a:tc>
                  <a:txBody>
                    <a:bodyPr/>
                    <a:lstStyle/>
                    <a:p>
                      <a:pPr algn="ctr" fontAlgn="ctr"/>
                      <a:r>
                        <a:rPr lang="en-US" sz="1200" u="none" strike="noStrike">
                          <a:effectLst/>
                        </a:rPr>
                        <a:t>2,000 to 15,000</a:t>
                      </a:r>
                      <a:endParaRPr lang="en-US" sz="1200" b="0" i="0" u="none" strike="noStrike">
                        <a:solidFill>
                          <a:srgbClr val="000000"/>
                        </a:solidFill>
                        <a:effectLst/>
                        <a:latin typeface="Calibri"/>
                      </a:endParaRPr>
                    </a:p>
                  </a:txBody>
                  <a:tcPr marL="9525" marR="9525" marT="9525" marB="0" anchor="ctr"/>
                </a:tc>
              </a:tr>
              <a:tr h="260518">
                <a:tc>
                  <a:txBody>
                    <a:bodyPr/>
                    <a:lstStyle/>
                    <a:p>
                      <a:pPr algn="ctr" fontAlgn="ctr"/>
                      <a:r>
                        <a:rPr lang="en-US" sz="1200" u="none" strike="noStrike">
                          <a:effectLst/>
                        </a:rPr>
                        <a:t>Caminada Headland</a:t>
                      </a:r>
                      <a:endParaRPr lang="en-US" sz="1200" b="0" i="0" u="none" strike="noStrike">
                        <a:solidFill>
                          <a:srgbClr val="000000"/>
                        </a:solidFill>
                        <a:effectLst/>
                        <a:latin typeface="Calibri"/>
                      </a:endParaRPr>
                    </a:p>
                  </a:txBody>
                  <a:tcPr marL="9525" marR="9525" marT="9525" marB="0" anchor="ctr"/>
                </a:tc>
                <a:tc>
                  <a:txBody>
                    <a:bodyPr/>
                    <a:lstStyle/>
                    <a:p>
                      <a:pPr algn="ctr" fontAlgn="ctr"/>
                      <a:r>
                        <a:rPr lang="en-US" sz="1200" u="none" strike="noStrike">
                          <a:effectLst/>
                        </a:rPr>
                        <a:t>63,000</a:t>
                      </a:r>
                      <a:endParaRPr lang="en-US" sz="1200" b="0" i="0" u="none" strike="noStrike">
                        <a:solidFill>
                          <a:srgbClr val="000000"/>
                        </a:solidFill>
                        <a:effectLst/>
                        <a:latin typeface="Calibri"/>
                      </a:endParaRPr>
                    </a:p>
                  </a:txBody>
                  <a:tcPr marL="9525" marR="9525" marT="9525" marB="0" anchor="ctr"/>
                </a:tc>
                <a:tc>
                  <a:txBody>
                    <a:bodyPr/>
                    <a:lstStyle/>
                    <a:p>
                      <a:pPr algn="ctr" fontAlgn="ctr"/>
                      <a:r>
                        <a:rPr lang="en-US" sz="1200" u="none" strike="noStrike">
                          <a:effectLst/>
                        </a:rPr>
                        <a:t>1,700 to 80,000</a:t>
                      </a:r>
                      <a:endParaRPr lang="en-US" sz="1200" b="0" i="0" u="none" strike="noStrike">
                        <a:solidFill>
                          <a:srgbClr val="000000"/>
                        </a:solidFill>
                        <a:effectLst/>
                        <a:latin typeface="Calibri"/>
                      </a:endParaRPr>
                    </a:p>
                  </a:txBody>
                  <a:tcPr marL="9525" marR="9525" marT="9525" marB="0" anchor="ctr"/>
                </a:tc>
              </a:tr>
              <a:tr h="260518">
                <a:tc>
                  <a:txBody>
                    <a:bodyPr/>
                    <a:lstStyle/>
                    <a:p>
                      <a:pPr algn="ctr" fontAlgn="ctr"/>
                      <a:r>
                        <a:rPr lang="en-US" sz="1200" u="none" strike="noStrike">
                          <a:effectLst/>
                        </a:rPr>
                        <a:t>Grand Isle</a:t>
                      </a:r>
                      <a:endParaRPr lang="en-US" sz="1200" b="0" i="0" u="none" strike="noStrike">
                        <a:solidFill>
                          <a:srgbClr val="000000"/>
                        </a:solidFill>
                        <a:effectLst/>
                        <a:latin typeface="Calibri"/>
                      </a:endParaRPr>
                    </a:p>
                  </a:txBody>
                  <a:tcPr marL="9525" marR="9525" marT="9525" marB="0" anchor="ctr"/>
                </a:tc>
                <a:tc>
                  <a:txBody>
                    <a:bodyPr/>
                    <a:lstStyle/>
                    <a:p>
                      <a:pPr algn="ctr" fontAlgn="ctr"/>
                      <a:r>
                        <a:rPr lang="en-US" sz="1200" u="none" strike="noStrike">
                          <a:effectLst/>
                        </a:rPr>
                        <a:t>63,000</a:t>
                      </a:r>
                      <a:endParaRPr lang="en-US" sz="1200" b="0" i="0" u="none" strike="noStrike">
                        <a:solidFill>
                          <a:srgbClr val="000000"/>
                        </a:solidFill>
                        <a:effectLst/>
                        <a:latin typeface="Calibri"/>
                      </a:endParaRPr>
                    </a:p>
                  </a:txBody>
                  <a:tcPr marL="9525" marR="9525" marT="9525" marB="0" anchor="ctr"/>
                </a:tc>
                <a:tc>
                  <a:txBody>
                    <a:bodyPr/>
                    <a:lstStyle/>
                    <a:p>
                      <a:pPr algn="ctr" fontAlgn="ctr"/>
                      <a:r>
                        <a:rPr lang="en-US" sz="1200" u="none" strike="noStrike">
                          <a:effectLst/>
                        </a:rPr>
                        <a:t>2,000 to 48,000</a:t>
                      </a:r>
                      <a:endParaRPr lang="en-US" sz="1200" b="0" i="0" u="none" strike="noStrike">
                        <a:solidFill>
                          <a:srgbClr val="000000"/>
                        </a:solidFill>
                        <a:effectLst/>
                        <a:latin typeface="Calibri"/>
                      </a:endParaRPr>
                    </a:p>
                  </a:txBody>
                  <a:tcPr marL="9525" marR="9525" marT="9525" marB="0" anchor="ctr"/>
                </a:tc>
              </a:tr>
              <a:tr h="260518">
                <a:tc>
                  <a:txBody>
                    <a:bodyPr/>
                    <a:lstStyle/>
                    <a:p>
                      <a:pPr algn="ctr" fontAlgn="ctr"/>
                      <a:r>
                        <a:rPr lang="en-US" sz="1200" u="none" strike="noStrike">
                          <a:effectLst/>
                        </a:rPr>
                        <a:t>West Grand Terre</a:t>
                      </a:r>
                      <a:endParaRPr lang="en-US" sz="1200" b="0" i="0" u="none" strike="noStrike">
                        <a:solidFill>
                          <a:srgbClr val="000000"/>
                        </a:solidFill>
                        <a:effectLst/>
                        <a:latin typeface="Calibri"/>
                      </a:endParaRPr>
                    </a:p>
                  </a:txBody>
                  <a:tcPr marL="9525" marR="9525" marT="9525" marB="0" anchor="ctr"/>
                </a:tc>
                <a:tc>
                  <a:txBody>
                    <a:bodyPr/>
                    <a:lstStyle/>
                    <a:p>
                      <a:pPr algn="ctr" fontAlgn="ctr"/>
                      <a:r>
                        <a:rPr lang="en-US" sz="1200" u="none" strike="noStrike">
                          <a:effectLst/>
                        </a:rPr>
                        <a:t>30,000</a:t>
                      </a:r>
                      <a:endParaRPr lang="en-US" sz="1200" b="0" i="0" u="none" strike="noStrike">
                        <a:solidFill>
                          <a:srgbClr val="000000"/>
                        </a:solidFill>
                        <a:effectLst/>
                        <a:latin typeface="Calibri"/>
                      </a:endParaRPr>
                    </a:p>
                  </a:txBody>
                  <a:tcPr marL="9525" marR="9525" marT="9525" marB="0" anchor="ctr"/>
                </a:tc>
                <a:tc>
                  <a:txBody>
                    <a:bodyPr/>
                    <a:lstStyle/>
                    <a:p>
                      <a:pPr algn="ctr" fontAlgn="ctr"/>
                      <a:r>
                        <a:rPr lang="en-US" sz="1200" u="none" strike="noStrike">
                          <a:effectLst/>
                        </a:rPr>
                        <a:t>4,300 to 21,000</a:t>
                      </a:r>
                      <a:endParaRPr lang="en-US" sz="1200" b="0" i="0" u="none" strike="noStrike">
                        <a:solidFill>
                          <a:srgbClr val="000000"/>
                        </a:solidFill>
                        <a:effectLst/>
                        <a:latin typeface="Calibri"/>
                      </a:endParaRPr>
                    </a:p>
                  </a:txBody>
                  <a:tcPr marL="9525" marR="9525" marT="9525" marB="0" anchor="ctr"/>
                </a:tc>
              </a:tr>
              <a:tr h="260518">
                <a:tc>
                  <a:txBody>
                    <a:bodyPr/>
                    <a:lstStyle/>
                    <a:p>
                      <a:pPr algn="ctr" fontAlgn="ctr"/>
                      <a:r>
                        <a:rPr lang="en-US" sz="1200" u="none" strike="noStrike">
                          <a:effectLst/>
                        </a:rPr>
                        <a:t>East Grand Terre</a:t>
                      </a:r>
                      <a:endParaRPr lang="en-US" sz="1200" b="0" i="0" u="none" strike="noStrike">
                        <a:solidFill>
                          <a:srgbClr val="000000"/>
                        </a:solidFill>
                        <a:effectLst/>
                        <a:latin typeface="Calibri"/>
                      </a:endParaRPr>
                    </a:p>
                  </a:txBody>
                  <a:tcPr marL="9525" marR="9525" marT="9525" marB="0" anchor="ctr"/>
                </a:tc>
                <a:tc>
                  <a:txBody>
                    <a:bodyPr/>
                    <a:lstStyle/>
                    <a:p>
                      <a:pPr algn="ctr" fontAlgn="ctr"/>
                      <a:r>
                        <a:rPr lang="en-US" sz="1200" u="none" strike="noStrike">
                          <a:effectLst/>
                        </a:rPr>
                        <a:t>40,000</a:t>
                      </a:r>
                      <a:endParaRPr lang="en-US" sz="1200" b="0" i="0" u="none" strike="noStrike">
                        <a:solidFill>
                          <a:srgbClr val="000000"/>
                        </a:solidFill>
                        <a:effectLst/>
                        <a:latin typeface="Calibri"/>
                      </a:endParaRPr>
                    </a:p>
                  </a:txBody>
                  <a:tcPr marL="9525" marR="9525" marT="9525" marB="0" anchor="ctr"/>
                </a:tc>
                <a:tc>
                  <a:txBody>
                    <a:bodyPr/>
                    <a:lstStyle/>
                    <a:p>
                      <a:pPr algn="ctr" fontAlgn="ctr"/>
                      <a:r>
                        <a:rPr lang="en-US" sz="1200" u="none" strike="noStrike">
                          <a:effectLst/>
                        </a:rPr>
                        <a:t>21,000 to 39,000</a:t>
                      </a:r>
                      <a:endParaRPr lang="en-US" sz="1200" b="0" i="0" u="none" strike="noStrike">
                        <a:solidFill>
                          <a:srgbClr val="000000"/>
                        </a:solidFill>
                        <a:effectLst/>
                        <a:latin typeface="Calibri"/>
                      </a:endParaRPr>
                    </a:p>
                  </a:txBody>
                  <a:tcPr marL="9525" marR="9525" marT="9525" marB="0" anchor="ctr"/>
                </a:tc>
              </a:tr>
              <a:tr h="260518">
                <a:tc>
                  <a:txBody>
                    <a:bodyPr/>
                    <a:lstStyle/>
                    <a:p>
                      <a:pPr algn="ctr" fontAlgn="ctr"/>
                      <a:r>
                        <a:rPr lang="en-US" sz="1200" u="none" strike="noStrike">
                          <a:effectLst/>
                        </a:rPr>
                        <a:t>Grand Pierre</a:t>
                      </a:r>
                      <a:endParaRPr lang="en-US" sz="1200" b="0" i="0" u="none" strike="noStrike">
                        <a:solidFill>
                          <a:srgbClr val="000000"/>
                        </a:solidFill>
                        <a:effectLst/>
                        <a:latin typeface="Calibri"/>
                      </a:endParaRPr>
                    </a:p>
                  </a:txBody>
                  <a:tcPr marL="9525" marR="9525" marT="9525" marB="0" anchor="ctr"/>
                </a:tc>
                <a:tc>
                  <a:txBody>
                    <a:bodyPr/>
                    <a:lstStyle/>
                    <a:p>
                      <a:pPr algn="ctr" fontAlgn="ctr"/>
                      <a:r>
                        <a:rPr lang="en-US" sz="1200" u="none" strike="noStrike">
                          <a:effectLst/>
                        </a:rPr>
                        <a:t>-</a:t>
                      </a:r>
                      <a:endParaRPr lang="en-US" sz="1200" b="0" i="0" u="none" strike="noStrike">
                        <a:solidFill>
                          <a:srgbClr val="000000"/>
                        </a:solidFill>
                        <a:effectLst/>
                        <a:latin typeface="Calibri"/>
                      </a:endParaRPr>
                    </a:p>
                  </a:txBody>
                  <a:tcPr marL="9525" marR="9525" marT="9525" marB="0" anchor="ctr"/>
                </a:tc>
                <a:tc>
                  <a:txBody>
                    <a:bodyPr/>
                    <a:lstStyle/>
                    <a:p>
                      <a:pPr algn="ctr" fontAlgn="ctr"/>
                      <a:r>
                        <a:rPr lang="en-US" sz="1200" u="none" strike="noStrike">
                          <a:effectLst/>
                        </a:rPr>
                        <a:t>44,000 to 53000</a:t>
                      </a:r>
                      <a:endParaRPr lang="en-US" sz="1200" b="0" i="0" u="none" strike="noStrike">
                        <a:solidFill>
                          <a:srgbClr val="000000"/>
                        </a:solidFill>
                        <a:effectLst/>
                        <a:latin typeface="Calibri"/>
                      </a:endParaRPr>
                    </a:p>
                  </a:txBody>
                  <a:tcPr marL="9525" marR="9525" marT="9525" marB="0" anchor="ctr"/>
                </a:tc>
              </a:tr>
              <a:tr h="260518">
                <a:tc>
                  <a:txBody>
                    <a:bodyPr/>
                    <a:lstStyle/>
                    <a:p>
                      <a:pPr algn="ctr" fontAlgn="ctr"/>
                      <a:r>
                        <a:rPr lang="en-US" sz="1200" u="none" strike="noStrike">
                          <a:effectLst/>
                        </a:rPr>
                        <a:t>Chenier Ronquille</a:t>
                      </a:r>
                      <a:endParaRPr lang="en-US" sz="1200" b="0" i="0" u="none" strike="noStrike">
                        <a:solidFill>
                          <a:srgbClr val="000000"/>
                        </a:solidFill>
                        <a:effectLst/>
                        <a:latin typeface="Calibri"/>
                      </a:endParaRPr>
                    </a:p>
                  </a:txBody>
                  <a:tcPr marL="9525" marR="9525" marT="9525" marB="0" anchor="ctr"/>
                </a:tc>
                <a:tc>
                  <a:txBody>
                    <a:bodyPr/>
                    <a:lstStyle/>
                    <a:p>
                      <a:pPr algn="ctr" fontAlgn="ctr"/>
                      <a:r>
                        <a:rPr lang="en-US" sz="1200" u="none" strike="noStrike">
                          <a:effectLst/>
                        </a:rPr>
                        <a:t>39,000</a:t>
                      </a:r>
                      <a:endParaRPr lang="en-US" sz="1200" b="0" i="0" u="none" strike="noStrike">
                        <a:solidFill>
                          <a:srgbClr val="000000"/>
                        </a:solidFill>
                        <a:effectLst/>
                        <a:latin typeface="Calibri"/>
                      </a:endParaRPr>
                    </a:p>
                  </a:txBody>
                  <a:tcPr marL="9525" marR="9525" marT="9525" marB="0" anchor="ctr"/>
                </a:tc>
                <a:tc>
                  <a:txBody>
                    <a:bodyPr/>
                    <a:lstStyle/>
                    <a:p>
                      <a:pPr algn="ctr" fontAlgn="ctr"/>
                      <a:r>
                        <a:rPr lang="en-US" sz="1200" u="none" strike="noStrike">
                          <a:effectLst/>
                        </a:rPr>
                        <a:t>35,000 - 46,000</a:t>
                      </a:r>
                      <a:endParaRPr lang="en-US" sz="1200" b="0" i="0" u="none" strike="noStrike">
                        <a:solidFill>
                          <a:srgbClr val="000000"/>
                        </a:solidFill>
                        <a:effectLst/>
                        <a:latin typeface="Calibri"/>
                      </a:endParaRPr>
                    </a:p>
                  </a:txBody>
                  <a:tcPr marL="9525" marR="9525" marT="9525" marB="0" anchor="ctr"/>
                </a:tc>
              </a:tr>
              <a:tr h="260518">
                <a:tc>
                  <a:txBody>
                    <a:bodyPr/>
                    <a:lstStyle/>
                    <a:p>
                      <a:pPr algn="ctr" fontAlgn="ctr"/>
                      <a:r>
                        <a:rPr lang="en-US" sz="1200" u="none" strike="noStrike">
                          <a:effectLst/>
                        </a:rPr>
                        <a:t>Chaland Headland</a:t>
                      </a:r>
                      <a:endParaRPr lang="en-US" sz="1200" b="0" i="0" u="none" strike="noStrike">
                        <a:solidFill>
                          <a:srgbClr val="000000"/>
                        </a:solidFill>
                        <a:effectLst/>
                        <a:latin typeface="Calibri"/>
                      </a:endParaRPr>
                    </a:p>
                  </a:txBody>
                  <a:tcPr marL="9525" marR="9525" marT="9525" marB="0" anchor="ctr"/>
                </a:tc>
                <a:tc>
                  <a:txBody>
                    <a:bodyPr/>
                    <a:lstStyle/>
                    <a:p>
                      <a:pPr algn="ctr" fontAlgn="ctr"/>
                      <a:r>
                        <a:rPr lang="en-US" sz="1200" u="none" strike="noStrike">
                          <a:effectLst/>
                        </a:rPr>
                        <a:t>58,900</a:t>
                      </a:r>
                      <a:endParaRPr lang="en-US" sz="1200" b="0" i="0" u="none" strike="noStrike">
                        <a:solidFill>
                          <a:srgbClr val="000000"/>
                        </a:solidFill>
                        <a:effectLst/>
                        <a:latin typeface="Calibri"/>
                      </a:endParaRPr>
                    </a:p>
                  </a:txBody>
                  <a:tcPr marL="9525" marR="9525" marT="9525" marB="0" anchor="ctr"/>
                </a:tc>
                <a:tc>
                  <a:txBody>
                    <a:bodyPr/>
                    <a:lstStyle/>
                    <a:p>
                      <a:pPr algn="ctr" fontAlgn="ctr"/>
                      <a:r>
                        <a:rPr lang="en-US" sz="1200" u="none" strike="noStrike">
                          <a:effectLst/>
                        </a:rPr>
                        <a:t>22,000 to 46,000</a:t>
                      </a:r>
                      <a:endParaRPr lang="en-US" sz="1200" b="0" i="0" u="none" strike="noStrike">
                        <a:solidFill>
                          <a:srgbClr val="000000"/>
                        </a:solidFill>
                        <a:effectLst/>
                        <a:latin typeface="Calibri"/>
                      </a:endParaRPr>
                    </a:p>
                  </a:txBody>
                  <a:tcPr marL="9525" marR="9525" marT="9525" marB="0" anchor="ctr"/>
                </a:tc>
              </a:tr>
              <a:tr h="260518">
                <a:tc>
                  <a:txBody>
                    <a:bodyPr/>
                    <a:lstStyle/>
                    <a:p>
                      <a:pPr algn="ctr" fontAlgn="ctr"/>
                      <a:r>
                        <a:rPr lang="en-US" sz="1200" u="none" strike="noStrike">
                          <a:effectLst/>
                        </a:rPr>
                        <a:t>Bay Joe Wise</a:t>
                      </a:r>
                      <a:endParaRPr lang="en-US" sz="1200" b="0" i="0" u="none" strike="noStrike">
                        <a:solidFill>
                          <a:srgbClr val="000000"/>
                        </a:solidFill>
                        <a:effectLst/>
                        <a:latin typeface="Calibri"/>
                      </a:endParaRPr>
                    </a:p>
                  </a:txBody>
                  <a:tcPr marL="9525" marR="9525" marT="9525" marB="0" anchor="ctr"/>
                </a:tc>
                <a:tc>
                  <a:txBody>
                    <a:bodyPr/>
                    <a:lstStyle/>
                    <a:p>
                      <a:pPr algn="ctr" fontAlgn="ctr"/>
                      <a:r>
                        <a:rPr lang="en-US" sz="1200" u="none" strike="noStrike">
                          <a:effectLst/>
                        </a:rPr>
                        <a:t>29,000</a:t>
                      </a:r>
                      <a:endParaRPr lang="en-US" sz="1200" b="0" i="0" u="none" strike="noStrike">
                        <a:solidFill>
                          <a:srgbClr val="000000"/>
                        </a:solidFill>
                        <a:effectLst/>
                        <a:latin typeface="Calibri"/>
                      </a:endParaRPr>
                    </a:p>
                  </a:txBody>
                  <a:tcPr marL="9525" marR="9525" marT="9525" marB="0" anchor="ctr"/>
                </a:tc>
                <a:tc>
                  <a:txBody>
                    <a:bodyPr/>
                    <a:lstStyle/>
                    <a:p>
                      <a:pPr algn="ctr" fontAlgn="ctr"/>
                      <a:r>
                        <a:rPr lang="en-US" sz="1200" u="none" strike="noStrike">
                          <a:effectLst/>
                        </a:rPr>
                        <a:t>22,000 to 44,000</a:t>
                      </a:r>
                      <a:endParaRPr lang="en-US" sz="1200" b="0" i="0" u="none" strike="noStrike">
                        <a:solidFill>
                          <a:srgbClr val="000000"/>
                        </a:solidFill>
                        <a:effectLst/>
                        <a:latin typeface="Calibri"/>
                      </a:endParaRPr>
                    </a:p>
                  </a:txBody>
                  <a:tcPr marL="9525" marR="9525" marT="9525" marB="0" anchor="ctr"/>
                </a:tc>
              </a:tr>
              <a:tr h="260518">
                <a:tc>
                  <a:txBody>
                    <a:bodyPr/>
                    <a:lstStyle/>
                    <a:p>
                      <a:pPr algn="ctr" fontAlgn="ctr"/>
                      <a:r>
                        <a:rPr lang="en-US" sz="1200" u="none" strike="noStrike">
                          <a:effectLst/>
                        </a:rPr>
                        <a:t>Shell Island West</a:t>
                      </a:r>
                      <a:endParaRPr lang="en-US" sz="1200" b="0" i="0" u="none" strike="noStrike">
                        <a:solidFill>
                          <a:srgbClr val="000000"/>
                        </a:solidFill>
                        <a:effectLst/>
                        <a:latin typeface="Calibri"/>
                      </a:endParaRPr>
                    </a:p>
                  </a:txBody>
                  <a:tcPr marL="9525" marR="9525" marT="9525" marB="0" anchor="ctr"/>
                </a:tc>
                <a:tc>
                  <a:txBody>
                    <a:bodyPr/>
                    <a:lstStyle/>
                    <a:p>
                      <a:pPr algn="ctr" fontAlgn="ctr"/>
                      <a:r>
                        <a:rPr lang="en-US" sz="1200" u="none" strike="noStrike">
                          <a:effectLst/>
                        </a:rPr>
                        <a:t>40,000</a:t>
                      </a:r>
                      <a:endParaRPr lang="en-US" sz="1200" b="0" i="0" u="none" strike="noStrike">
                        <a:solidFill>
                          <a:srgbClr val="000000"/>
                        </a:solidFill>
                        <a:effectLst/>
                        <a:latin typeface="Calibri"/>
                      </a:endParaRPr>
                    </a:p>
                  </a:txBody>
                  <a:tcPr marL="9525" marR="9525" marT="9525" marB="0" anchor="ctr"/>
                </a:tc>
                <a:tc>
                  <a:txBody>
                    <a:bodyPr/>
                    <a:lstStyle/>
                    <a:p>
                      <a:pPr algn="ctr" fontAlgn="ctr"/>
                      <a:r>
                        <a:rPr lang="en-US" sz="1200" u="none" strike="noStrike">
                          <a:effectLst/>
                        </a:rPr>
                        <a:t>44,000 to 53,000</a:t>
                      </a:r>
                      <a:endParaRPr lang="en-US" sz="1200" b="0" i="0" u="none" strike="noStrike">
                        <a:solidFill>
                          <a:srgbClr val="000000"/>
                        </a:solidFill>
                        <a:effectLst/>
                        <a:latin typeface="Calibri"/>
                      </a:endParaRPr>
                    </a:p>
                  </a:txBody>
                  <a:tcPr marL="9525" marR="9525" marT="9525" marB="0" anchor="ctr"/>
                </a:tc>
              </a:tr>
              <a:tr h="260518">
                <a:tc>
                  <a:txBody>
                    <a:bodyPr/>
                    <a:lstStyle/>
                    <a:p>
                      <a:pPr algn="ctr" fontAlgn="ctr"/>
                      <a:r>
                        <a:rPr lang="en-US" sz="1200" u="none" strike="noStrike">
                          <a:effectLst/>
                        </a:rPr>
                        <a:t>Shell Island East</a:t>
                      </a:r>
                      <a:endParaRPr lang="en-US" sz="1200" b="0" i="0" u="none" strike="noStrike">
                        <a:solidFill>
                          <a:srgbClr val="000000"/>
                        </a:solidFill>
                        <a:effectLst/>
                        <a:latin typeface="Calibri"/>
                      </a:endParaRPr>
                    </a:p>
                  </a:txBody>
                  <a:tcPr marL="9525" marR="9525" marT="9525" marB="0" anchor="ctr"/>
                </a:tc>
                <a:tc>
                  <a:txBody>
                    <a:bodyPr/>
                    <a:lstStyle/>
                    <a:p>
                      <a:pPr algn="ctr" fontAlgn="ctr"/>
                      <a:r>
                        <a:rPr lang="en-US" sz="1200" u="none" strike="noStrike">
                          <a:effectLst/>
                        </a:rPr>
                        <a:t>40,000</a:t>
                      </a:r>
                      <a:endParaRPr lang="en-US" sz="1200" b="0" i="0" u="none" strike="noStrike">
                        <a:solidFill>
                          <a:srgbClr val="000000"/>
                        </a:solidFill>
                        <a:effectLst/>
                        <a:latin typeface="Calibri"/>
                      </a:endParaRPr>
                    </a:p>
                  </a:txBody>
                  <a:tcPr marL="9525" marR="9525" marT="9525" marB="0" anchor="ctr"/>
                </a:tc>
                <a:tc>
                  <a:txBody>
                    <a:bodyPr/>
                    <a:lstStyle/>
                    <a:p>
                      <a:pPr algn="ctr" fontAlgn="ctr"/>
                      <a:r>
                        <a:rPr lang="en-US" sz="1200" u="none" strike="noStrike">
                          <a:effectLst/>
                        </a:rPr>
                        <a:t>18,000 to 50,000</a:t>
                      </a:r>
                      <a:endParaRPr lang="en-US" sz="1200" b="0" i="0" u="none" strike="noStrike">
                        <a:solidFill>
                          <a:srgbClr val="000000"/>
                        </a:solidFill>
                        <a:effectLst/>
                        <a:latin typeface="Calibri"/>
                      </a:endParaRPr>
                    </a:p>
                  </a:txBody>
                  <a:tcPr marL="9525" marR="9525" marT="9525" marB="0" anchor="ctr"/>
                </a:tc>
              </a:tr>
              <a:tr h="260518">
                <a:tc>
                  <a:txBody>
                    <a:bodyPr/>
                    <a:lstStyle/>
                    <a:p>
                      <a:pPr algn="ctr" fontAlgn="ctr"/>
                      <a:r>
                        <a:rPr lang="en-US" sz="1200" u="none" strike="noStrike">
                          <a:effectLst/>
                        </a:rPr>
                        <a:t>Pelican Island</a:t>
                      </a:r>
                      <a:endParaRPr lang="en-US" sz="1200" b="0" i="0" u="none" strike="noStrike">
                        <a:solidFill>
                          <a:srgbClr val="000000"/>
                        </a:solidFill>
                        <a:effectLst/>
                        <a:latin typeface="Calibri"/>
                      </a:endParaRPr>
                    </a:p>
                  </a:txBody>
                  <a:tcPr marL="9525" marR="9525" marT="9525" marB="0" anchor="ctr"/>
                </a:tc>
                <a:tc>
                  <a:txBody>
                    <a:bodyPr/>
                    <a:lstStyle/>
                    <a:p>
                      <a:pPr algn="ctr" fontAlgn="ctr"/>
                      <a:r>
                        <a:rPr lang="en-US" sz="1200" u="none" strike="noStrike">
                          <a:effectLst/>
                        </a:rPr>
                        <a:t>20,000</a:t>
                      </a:r>
                      <a:endParaRPr lang="en-US" sz="1200" b="0" i="0" u="none" strike="noStrike">
                        <a:solidFill>
                          <a:srgbClr val="000000"/>
                        </a:solidFill>
                        <a:effectLst/>
                        <a:latin typeface="Calibri"/>
                      </a:endParaRPr>
                    </a:p>
                  </a:txBody>
                  <a:tcPr marL="9525" marR="9525" marT="9525" marB="0" anchor="ctr"/>
                </a:tc>
                <a:tc>
                  <a:txBody>
                    <a:bodyPr/>
                    <a:lstStyle/>
                    <a:p>
                      <a:pPr algn="ctr" fontAlgn="ctr"/>
                      <a:r>
                        <a:rPr lang="en-US" sz="1200" u="none" strike="noStrike">
                          <a:effectLst/>
                        </a:rPr>
                        <a:t>15,000 to 31,000</a:t>
                      </a:r>
                      <a:endParaRPr lang="en-US" sz="1200" b="0" i="0" u="none" strike="noStrike">
                        <a:solidFill>
                          <a:srgbClr val="000000"/>
                        </a:solidFill>
                        <a:effectLst/>
                        <a:latin typeface="Calibri"/>
                      </a:endParaRPr>
                    </a:p>
                  </a:txBody>
                  <a:tcPr marL="9525" marR="9525" marT="9525" marB="0" anchor="ctr"/>
                </a:tc>
              </a:tr>
              <a:tr h="260518">
                <a:tc>
                  <a:txBody>
                    <a:bodyPr/>
                    <a:lstStyle/>
                    <a:p>
                      <a:pPr algn="ctr" fontAlgn="ctr"/>
                      <a:r>
                        <a:rPr lang="en-US" sz="1200" u="none" strike="noStrike">
                          <a:effectLst/>
                        </a:rPr>
                        <a:t>Scofield Island</a:t>
                      </a:r>
                      <a:endParaRPr lang="en-US" sz="1200" b="0" i="0" u="none" strike="noStrike">
                        <a:solidFill>
                          <a:srgbClr val="000000"/>
                        </a:solidFill>
                        <a:effectLst/>
                        <a:latin typeface="Calibri"/>
                      </a:endParaRPr>
                    </a:p>
                  </a:txBody>
                  <a:tcPr marL="9525" marR="9525" marT="9525" marB="0" anchor="ctr"/>
                </a:tc>
                <a:tc>
                  <a:txBody>
                    <a:bodyPr/>
                    <a:lstStyle/>
                    <a:p>
                      <a:pPr algn="ctr" fontAlgn="ctr"/>
                      <a:r>
                        <a:rPr lang="en-US" sz="1200" u="none" strike="noStrike">
                          <a:effectLst/>
                        </a:rPr>
                        <a:t>-</a:t>
                      </a:r>
                      <a:endParaRPr lang="en-US" sz="1200" b="0" i="0" u="none" strike="noStrike">
                        <a:solidFill>
                          <a:srgbClr val="000000"/>
                        </a:solidFill>
                        <a:effectLst/>
                        <a:latin typeface="Calibri"/>
                      </a:endParaRPr>
                    </a:p>
                  </a:txBody>
                  <a:tcPr marL="9525" marR="9525" marT="9525" marB="0" anchor="ctr"/>
                </a:tc>
                <a:tc>
                  <a:txBody>
                    <a:bodyPr/>
                    <a:lstStyle/>
                    <a:p>
                      <a:pPr algn="ctr" fontAlgn="ctr"/>
                      <a:r>
                        <a:rPr lang="en-US" sz="1200" u="none" strike="noStrike">
                          <a:effectLst/>
                        </a:rPr>
                        <a:t>20,000 to 32,000</a:t>
                      </a:r>
                      <a:endParaRPr lang="en-US" sz="1200" b="0" i="0" u="none" strike="noStrike">
                        <a:solidFill>
                          <a:srgbClr val="000000"/>
                        </a:solidFill>
                        <a:effectLst/>
                        <a:latin typeface="Calibri"/>
                      </a:endParaRPr>
                    </a:p>
                  </a:txBody>
                  <a:tcPr marL="9525" marR="9525" marT="9525" marB="0" anchor="ctr"/>
                </a:tc>
              </a:tr>
              <a:tr h="126234">
                <a:tc>
                  <a:txBody>
                    <a:bodyPr/>
                    <a:lstStyle/>
                    <a:p>
                      <a:pPr algn="ctr" fontAlgn="ctr"/>
                      <a:endParaRPr lang="en-US" sz="1200" b="0" i="0" u="none" strike="noStrike">
                        <a:solidFill>
                          <a:srgbClr val="000000"/>
                        </a:solidFill>
                        <a:effectLst/>
                        <a:latin typeface="Calibri"/>
                      </a:endParaRPr>
                    </a:p>
                  </a:txBody>
                  <a:tcPr marL="9525" marR="9525" marT="9525" marB="0" anchor="ctr"/>
                </a:tc>
                <a:tc>
                  <a:txBody>
                    <a:bodyPr/>
                    <a:lstStyle/>
                    <a:p>
                      <a:pPr algn="ctr" fontAlgn="ctr"/>
                      <a:endParaRPr lang="en-US" sz="1200" b="0" i="0" u="none" strike="noStrike">
                        <a:solidFill>
                          <a:srgbClr val="000000"/>
                        </a:solidFill>
                        <a:effectLst/>
                        <a:latin typeface="Calibri"/>
                      </a:endParaRPr>
                    </a:p>
                  </a:txBody>
                  <a:tcPr marL="9525" marR="9525" marT="9525" marB="0" anchor="ctr"/>
                </a:tc>
                <a:tc>
                  <a:txBody>
                    <a:bodyPr/>
                    <a:lstStyle/>
                    <a:p>
                      <a:pPr algn="ctr" fontAlgn="ctr"/>
                      <a:endParaRPr lang="en-US" sz="1200" b="0" i="0" u="none" strike="noStrike">
                        <a:solidFill>
                          <a:srgbClr val="000000"/>
                        </a:solidFill>
                        <a:effectLst/>
                        <a:latin typeface="Calibri"/>
                      </a:endParaRPr>
                    </a:p>
                  </a:txBody>
                  <a:tcPr marL="9525" marR="9525" marT="9525" marB="0" anchor="ctr"/>
                </a:tc>
              </a:tr>
              <a:tr h="260518">
                <a:tc>
                  <a:txBody>
                    <a:bodyPr/>
                    <a:lstStyle/>
                    <a:p>
                      <a:pPr algn="ctr" fontAlgn="ctr"/>
                      <a:r>
                        <a:rPr lang="en-US" sz="1200" u="none" strike="noStrike">
                          <a:effectLst/>
                        </a:rPr>
                        <a:t>Breton Island</a:t>
                      </a:r>
                      <a:endParaRPr lang="en-US" sz="1200" b="0" i="0" u="none" strike="noStrike">
                        <a:solidFill>
                          <a:srgbClr val="000000"/>
                        </a:solidFill>
                        <a:effectLst/>
                        <a:latin typeface="Calibri"/>
                      </a:endParaRPr>
                    </a:p>
                  </a:txBody>
                  <a:tcPr marL="9525" marR="9525" marT="9525" marB="0" anchor="ctr"/>
                </a:tc>
                <a:tc>
                  <a:txBody>
                    <a:bodyPr/>
                    <a:lstStyle/>
                    <a:p>
                      <a:pPr algn="ctr" fontAlgn="ctr"/>
                      <a:r>
                        <a:rPr lang="en-US" sz="1200" u="none" strike="noStrike">
                          <a:effectLst/>
                        </a:rPr>
                        <a:t>310,000</a:t>
                      </a:r>
                      <a:endParaRPr lang="en-US" sz="1200" b="0" i="0" u="none" strike="noStrike">
                        <a:solidFill>
                          <a:srgbClr val="000000"/>
                        </a:solidFill>
                        <a:effectLst/>
                        <a:latin typeface="Calibri"/>
                      </a:endParaRPr>
                    </a:p>
                  </a:txBody>
                  <a:tcPr marL="9525" marR="9525" marT="9525" marB="0" anchor="ctr"/>
                </a:tc>
                <a:tc>
                  <a:txBody>
                    <a:bodyPr/>
                    <a:lstStyle/>
                    <a:p>
                      <a:pPr algn="ctr" fontAlgn="ctr"/>
                      <a:r>
                        <a:rPr lang="en-US" sz="1200" u="none" strike="noStrike">
                          <a:effectLst/>
                        </a:rPr>
                        <a:t>-</a:t>
                      </a:r>
                      <a:endParaRPr lang="en-US" sz="1200" b="0" i="0" u="none" strike="noStrike">
                        <a:solidFill>
                          <a:srgbClr val="000000"/>
                        </a:solidFill>
                        <a:effectLst/>
                        <a:latin typeface="Calibri"/>
                      </a:endParaRPr>
                    </a:p>
                  </a:txBody>
                  <a:tcPr marL="9525" marR="9525" marT="9525" marB="0" anchor="ctr"/>
                </a:tc>
              </a:tr>
              <a:tr h="260518">
                <a:tc>
                  <a:txBody>
                    <a:bodyPr/>
                    <a:lstStyle/>
                    <a:p>
                      <a:pPr algn="ctr" fontAlgn="ctr"/>
                      <a:r>
                        <a:rPr lang="en-US" sz="1200" u="none" strike="noStrike" dirty="0" err="1">
                          <a:effectLst/>
                        </a:rPr>
                        <a:t>Chandeleur</a:t>
                      </a:r>
                      <a:r>
                        <a:rPr lang="en-US" sz="1200" u="none" strike="noStrike" dirty="0">
                          <a:effectLst/>
                        </a:rPr>
                        <a:t> Island</a:t>
                      </a:r>
                      <a:endParaRPr lang="en-US" sz="1200" b="0" i="0" u="none" strike="noStrike" dirty="0">
                        <a:solidFill>
                          <a:srgbClr val="000000"/>
                        </a:solidFill>
                        <a:effectLst/>
                        <a:latin typeface="Calibri"/>
                      </a:endParaRPr>
                    </a:p>
                  </a:txBody>
                  <a:tcPr marL="9525" marR="9525" marT="9525" marB="0" anchor="ctr"/>
                </a:tc>
                <a:tc>
                  <a:txBody>
                    <a:bodyPr/>
                    <a:lstStyle/>
                    <a:p>
                      <a:pPr algn="ctr" fontAlgn="ctr"/>
                      <a:r>
                        <a:rPr lang="en-US" sz="1200" u="none" strike="noStrike">
                          <a:effectLst/>
                        </a:rPr>
                        <a:t>800,000 to 1,100,000</a:t>
                      </a:r>
                      <a:endParaRPr lang="en-US" sz="1200" b="0" i="0" u="none" strike="noStrike">
                        <a:solidFill>
                          <a:srgbClr val="000000"/>
                        </a:solidFill>
                        <a:effectLst/>
                        <a:latin typeface="Calibri"/>
                      </a:endParaRPr>
                    </a:p>
                  </a:txBody>
                  <a:tcPr marL="9525" marR="9525" marT="9525" marB="0" anchor="ctr"/>
                </a:tc>
                <a:tc>
                  <a:txBody>
                    <a:bodyPr/>
                    <a:lstStyle/>
                    <a:p>
                      <a:pPr algn="ctr" fontAlgn="ctr"/>
                      <a:r>
                        <a:rPr lang="en-US" sz="1200" u="none" strike="noStrike" dirty="0">
                          <a:effectLst/>
                        </a:rPr>
                        <a:t>500,000 to 900,000</a:t>
                      </a:r>
                      <a:endParaRPr lang="en-US" sz="1200" b="0" i="0" u="none" strike="noStrike" dirty="0">
                        <a:solidFill>
                          <a:srgbClr val="000000"/>
                        </a:solidFill>
                        <a:effectLst/>
                        <a:latin typeface="Calibri"/>
                      </a:endParaRPr>
                    </a:p>
                  </a:txBody>
                  <a:tcPr marL="9525" marR="9525" marT="9525" marB="0" anchor="ctr"/>
                </a:tc>
              </a:tr>
            </a:tbl>
          </a:graphicData>
        </a:graphic>
      </p:graphicFrame>
      <p:sp>
        <p:nvSpPr>
          <p:cNvPr id="5" name="Title 4"/>
          <p:cNvSpPr txBox="1">
            <a:spLocks/>
          </p:cNvSpPr>
          <p:nvPr/>
        </p:nvSpPr>
        <p:spPr>
          <a:xfrm>
            <a:off x="301752" y="23880"/>
            <a:ext cx="8534400" cy="758952"/>
          </a:xfrm>
          <a:prstGeom prst="rect">
            <a:avLst/>
          </a:prstGeom>
        </p:spPr>
        <p:txBody>
          <a:bodyPr vert="horz" lIns="91440" tIns="45720" rIns="91440" bIns="45720" rtlCol="0" anchor="ctr">
            <a:normAutofit fontScale="92500"/>
          </a:bodyPr>
          <a:lstStyle>
            <a:lvl1pPr algn="l" defTabSz="457200" rtl="0" eaLnBrk="1" latinLnBrk="0" hangingPunct="1">
              <a:spcBef>
                <a:spcPct val="0"/>
              </a:spcBef>
              <a:buNone/>
              <a:defRPr sz="3600" b="1" kern="1200">
                <a:solidFill>
                  <a:schemeClr val="tx1"/>
                </a:solidFill>
                <a:latin typeface="+mj-lt"/>
                <a:ea typeface="+mj-ea"/>
                <a:cs typeface="+mj-cs"/>
              </a:defRPr>
            </a:lvl1pPr>
          </a:lstStyle>
          <a:p>
            <a:r>
              <a:rPr lang="en-US" dirty="0" smtClean="0"/>
              <a:t>BIMODE - Longshore Calibration Results</a:t>
            </a:r>
            <a:endParaRPr lang="en-US" dirty="0"/>
          </a:p>
        </p:txBody>
      </p:sp>
    </p:spTree>
    <p:extLst>
      <p:ext uri="{BB962C8B-B14F-4D97-AF65-F5344CB8AC3E}">
        <p14:creationId xmlns:p14="http://schemas.microsoft.com/office/powerpoint/2010/main" val="2555996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446"/>
            <a:ext cx="8229600" cy="1143000"/>
          </a:xfrm>
        </p:spPr>
        <p:txBody>
          <a:bodyPr>
            <a:normAutofit/>
          </a:bodyPr>
          <a:lstStyle/>
          <a:p>
            <a:pPr algn="ctr"/>
            <a:r>
              <a:rPr lang="en-US" sz="3200" dirty="0" smtClean="0"/>
              <a:t>Uncertainty Analysis</a:t>
            </a:r>
            <a:endParaRPr lang="en-US" dirty="0"/>
          </a:p>
        </p:txBody>
      </p:sp>
      <p:sp>
        <p:nvSpPr>
          <p:cNvPr id="3" name="Content Placeholder 2"/>
          <p:cNvSpPr>
            <a:spLocks noGrp="1"/>
          </p:cNvSpPr>
          <p:nvPr>
            <p:ph idx="1"/>
          </p:nvPr>
        </p:nvSpPr>
        <p:spPr>
          <a:xfrm>
            <a:off x="372140" y="1302492"/>
            <a:ext cx="8537944" cy="4525963"/>
          </a:xfrm>
        </p:spPr>
        <p:txBody>
          <a:bodyPr>
            <a:noAutofit/>
          </a:bodyPr>
          <a:lstStyle/>
          <a:p>
            <a:pPr marL="342900" lvl="1" indent="-342900">
              <a:buClr>
                <a:srgbClr val="00B0F0"/>
              </a:buClr>
              <a:buFont typeface="Arial" panose="020B0604020202020204" pitchFamily="34" charset="0"/>
              <a:buChar char="•"/>
            </a:pPr>
            <a:r>
              <a:rPr lang="en-US" sz="2400" dirty="0" smtClean="0">
                <a:latin typeface="+mn-lt"/>
              </a:rPr>
              <a:t>Limited to parametric uncertainty</a:t>
            </a:r>
          </a:p>
          <a:p>
            <a:pPr marL="742950" lvl="2" indent="-342900">
              <a:buClr>
                <a:srgbClr val="00B0F0"/>
              </a:buClr>
              <a:buFont typeface="Arial" panose="020B0604020202020204" pitchFamily="34" charset="0"/>
              <a:buChar char="•"/>
            </a:pPr>
            <a:r>
              <a:rPr lang="en-US" sz="2400" dirty="0" smtClean="0">
                <a:latin typeface="+mn-lt"/>
              </a:rPr>
              <a:t>Key model parameters influencing model output</a:t>
            </a:r>
            <a:endParaRPr lang="en-US" sz="2400" dirty="0">
              <a:latin typeface="+mn-lt"/>
            </a:endParaRPr>
          </a:p>
          <a:p>
            <a:pPr marL="342900" lvl="1" indent="-342900">
              <a:buClr>
                <a:srgbClr val="00B0F0"/>
              </a:buClr>
              <a:buFont typeface="Arial" panose="020B0604020202020204" pitchFamily="34" charset="0"/>
              <a:buChar char="•"/>
            </a:pPr>
            <a:r>
              <a:rPr lang="en-US" sz="2400" dirty="0" smtClean="0">
                <a:latin typeface="+mn-lt"/>
              </a:rPr>
              <a:t>Apply perturbations to output of modules prior to </a:t>
            </a:r>
            <a:r>
              <a:rPr lang="en-US" sz="2400" dirty="0" smtClean="0">
                <a:latin typeface="+mn-lt"/>
              </a:rPr>
              <a:t>usage in subsequent modules</a:t>
            </a:r>
            <a:endParaRPr lang="en-US" sz="2400" dirty="0">
              <a:latin typeface="+mn-lt"/>
            </a:endParaRPr>
          </a:p>
          <a:p>
            <a:pPr marL="342900" lvl="1" indent="-342900">
              <a:buClr>
                <a:srgbClr val="00B0F0"/>
              </a:buClr>
              <a:buFont typeface="Arial" panose="020B0604020202020204" pitchFamily="34" charset="0"/>
              <a:buChar char="•"/>
            </a:pPr>
            <a:r>
              <a:rPr lang="en-US" sz="2400" dirty="0" smtClean="0">
                <a:latin typeface="+mn-lt"/>
              </a:rPr>
              <a:t>Perturbations are guided by model performance during calibration &amp; validation</a:t>
            </a:r>
            <a:endParaRPr lang="en-US" sz="2400" dirty="0">
              <a:latin typeface="+mn-lt"/>
            </a:endParaRPr>
          </a:p>
          <a:p>
            <a:pPr marL="342900" lvl="1" indent="-342900">
              <a:buClr>
                <a:srgbClr val="00B0F0"/>
              </a:buClr>
              <a:buFont typeface="Arial" panose="020B0604020202020204" pitchFamily="34" charset="0"/>
              <a:buChar char="•"/>
            </a:pPr>
            <a:r>
              <a:rPr lang="en-US" sz="2400" dirty="0" smtClean="0">
                <a:latin typeface="+mn-lt"/>
              </a:rPr>
              <a:t>Observe influence of perturbation on key model outcomes, e.g.:</a:t>
            </a:r>
          </a:p>
          <a:p>
            <a:pPr marL="742950" lvl="2" indent="-342900">
              <a:buClr>
                <a:srgbClr val="00B0F0"/>
              </a:buClr>
              <a:buFont typeface="Arial" panose="020B0604020202020204" pitchFamily="34" charset="0"/>
              <a:buChar char="•"/>
            </a:pPr>
            <a:r>
              <a:rPr lang="en-US" sz="2400" dirty="0" smtClean="0">
                <a:latin typeface="+mn-lt"/>
              </a:rPr>
              <a:t>Land building</a:t>
            </a:r>
          </a:p>
          <a:p>
            <a:pPr marL="742950" lvl="2" indent="-342900">
              <a:buClr>
                <a:srgbClr val="00B0F0"/>
              </a:buClr>
              <a:buFont typeface="Arial" panose="020B0604020202020204" pitchFamily="34" charset="0"/>
              <a:buChar char="•"/>
            </a:pPr>
            <a:r>
              <a:rPr lang="en-US" sz="2400" dirty="0" smtClean="0">
                <a:latin typeface="+mn-lt"/>
              </a:rPr>
              <a:t>Critical species </a:t>
            </a:r>
          </a:p>
          <a:p>
            <a:pPr marL="742950" lvl="2" indent="-342900">
              <a:buClr>
                <a:srgbClr val="00B0F0"/>
              </a:buClr>
              <a:buFont typeface="Arial" panose="020B0604020202020204" pitchFamily="34" charset="0"/>
              <a:buChar char="•"/>
            </a:pPr>
            <a:r>
              <a:rPr lang="en-US" sz="2400" dirty="0" smtClean="0">
                <a:latin typeface="+mn-lt"/>
              </a:rPr>
              <a:t>Etc.</a:t>
            </a:r>
            <a:endParaRPr lang="en-US" sz="2400" dirty="0">
              <a:latin typeface="+mn-lt"/>
            </a:endParaRPr>
          </a:p>
          <a:p>
            <a:pPr>
              <a:buClr>
                <a:srgbClr val="00B0F0"/>
              </a:buClr>
              <a:buFont typeface="Arial" panose="020B0604020202020204" pitchFamily="34" charset="0"/>
              <a:buChar char="•"/>
            </a:pPr>
            <a:endParaRPr lang="en-US" sz="2000" dirty="0">
              <a:latin typeface="+mn-lt"/>
            </a:endParaRPr>
          </a:p>
        </p:txBody>
      </p:sp>
    </p:spTree>
    <p:extLst>
      <p:ext uri="{BB962C8B-B14F-4D97-AF65-F5344CB8AC3E}">
        <p14:creationId xmlns:p14="http://schemas.microsoft.com/office/powerpoint/2010/main" val="207407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446"/>
            <a:ext cx="8229600" cy="1143000"/>
          </a:xfrm>
        </p:spPr>
        <p:txBody>
          <a:bodyPr>
            <a:normAutofit/>
          </a:bodyPr>
          <a:lstStyle/>
          <a:p>
            <a:pPr algn="ctr"/>
            <a:r>
              <a:rPr lang="en-US" sz="3200" dirty="0" smtClean="0"/>
              <a:t>Future Scenarios</a:t>
            </a:r>
            <a:endParaRPr lang="en-US" dirty="0"/>
          </a:p>
        </p:txBody>
      </p:sp>
      <p:sp>
        <p:nvSpPr>
          <p:cNvPr id="3" name="Content Placeholder 2"/>
          <p:cNvSpPr>
            <a:spLocks noGrp="1"/>
          </p:cNvSpPr>
          <p:nvPr>
            <p:ph idx="1"/>
          </p:nvPr>
        </p:nvSpPr>
        <p:spPr>
          <a:xfrm>
            <a:off x="372140" y="1302492"/>
            <a:ext cx="8537944" cy="4525963"/>
          </a:xfrm>
        </p:spPr>
        <p:txBody>
          <a:bodyPr>
            <a:noAutofit/>
          </a:bodyPr>
          <a:lstStyle/>
          <a:p>
            <a:pPr marL="342900" lvl="1" indent="-342900">
              <a:buClr>
                <a:srgbClr val="00B0F0"/>
              </a:buClr>
              <a:buFont typeface="Arial" panose="020B0604020202020204" pitchFamily="34" charset="0"/>
              <a:buChar char="•"/>
            </a:pPr>
            <a:r>
              <a:rPr lang="en-US" sz="2800" dirty="0" smtClean="0">
                <a:latin typeface="+mn-lt"/>
              </a:rPr>
              <a:t>Analyze influence of environmental parameters on model output</a:t>
            </a:r>
          </a:p>
          <a:p>
            <a:pPr marL="342900" lvl="1" indent="-342900">
              <a:buClr>
                <a:srgbClr val="00B0F0"/>
              </a:buClr>
              <a:buFont typeface="Arial" panose="020B0604020202020204" pitchFamily="34" charset="0"/>
              <a:buChar char="•"/>
            </a:pPr>
            <a:r>
              <a:rPr lang="en-US" sz="2800" dirty="0" smtClean="0">
                <a:latin typeface="+mn-lt"/>
              </a:rPr>
              <a:t>Sea </a:t>
            </a:r>
            <a:r>
              <a:rPr lang="en-US" sz="2800" dirty="0">
                <a:latin typeface="+mn-lt"/>
              </a:rPr>
              <a:t>l</a:t>
            </a:r>
            <a:r>
              <a:rPr lang="en-US" sz="2800" dirty="0" smtClean="0">
                <a:latin typeface="+mn-lt"/>
              </a:rPr>
              <a:t>evel rise</a:t>
            </a:r>
          </a:p>
          <a:p>
            <a:pPr marL="342900" lvl="1" indent="-342900">
              <a:buClr>
                <a:srgbClr val="00B0F0"/>
              </a:buClr>
              <a:buFont typeface="Arial" panose="020B0604020202020204" pitchFamily="34" charset="0"/>
              <a:buChar char="•"/>
            </a:pPr>
            <a:r>
              <a:rPr lang="en-US" sz="2800" dirty="0" smtClean="0">
                <a:latin typeface="+mn-lt"/>
              </a:rPr>
              <a:t>Subsidence</a:t>
            </a:r>
          </a:p>
          <a:p>
            <a:pPr marL="342900" lvl="1" indent="-342900">
              <a:buClr>
                <a:srgbClr val="00B0F0"/>
              </a:buClr>
              <a:buFont typeface="Arial" panose="020B0604020202020204" pitchFamily="34" charset="0"/>
              <a:buChar char="•"/>
            </a:pPr>
            <a:r>
              <a:rPr lang="en-US" sz="2800" dirty="0" smtClean="0">
                <a:latin typeface="+mn-lt"/>
              </a:rPr>
              <a:t>Rainfall</a:t>
            </a:r>
          </a:p>
          <a:p>
            <a:pPr marL="342900" lvl="1" indent="-342900">
              <a:buClr>
                <a:srgbClr val="00B0F0"/>
              </a:buClr>
              <a:buFont typeface="Arial" panose="020B0604020202020204" pitchFamily="34" charset="0"/>
              <a:buChar char="•"/>
            </a:pPr>
            <a:r>
              <a:rPr lang="en-US" sz="2800" dirty="0" smtClean="0">
                <a:latin typeface="+mn-lt"/>
              </a:rPr>
              <a:t>Evapotranspiration</a:t>
            </a:r>
          </a:p>
          <a:p>
            <a:pPr marL="342900" lvl="1" indent="-342900">
              <a:buClr>
                <a:srgbClr val="00B0F0"/>
              </a:buClr>
              <a:buFont typeface="Arial" panose="020B0604020202020204" pitchFamily="34" charset="0"/>
              <a:buChar char="•"/>
            </a:pPr>
            <a:r>
              <a:rPr lang="en-US" sz="2800" dirty="0" smtClean="0">
                <a:latin typeface="+mn-lt"/>
              </a:rPr>
              <a:t>Riverine inflow</a:t>
            </a:r>
          </a:p>
          <a:p>
            <a:pPr marL="342900" lvl="1" indent="-342900">
              <a:buClr>
                <a:srgbClr val="00B0F0"/>
              </a:buClr>
              <a:buFont typeface="Arial" panose="020B0604020202020204" pitchFamily="34" charset="0"/>
              <a:buChar char="•"/>
            </a:pPr>
            <a:r>
              <a:rPr lang="en-US" sz="2800" dirty="0" smtClean="0">
                <a:latin typeface="+mn-lt"/>
              </a:rPr>
              <a:t>Sediment load</a:t>
            </a:r>
          </a:p>
          <a:p>
            <a:pPr marL="342900" lvl="1" indent="-342900">
              <a:buClr>
                <a:srgbClr val="00B0F0"/>
              </a:buClr>
              <a:buFont typeface="Arial" panose="020B0604020202020204" pitchFamily="34" charset="0"/>
              <a:buChar char="•"/>
            </a:pPr>
            <a:r>
              <a:rPr lang="en-US" sz="2800" dirty="0" smtClean="0">
                <a:latin typeface="+mn-lt"/>
              </a:rPr>
              <a:t>Storm frequency and</a:t>
            </a:r>
            <a:r>
              <a:rPr lang="en-US" sz="2800" dirty="0" smtClean="0">
                <a:latin typeface="+mn-lt"/>
              </a:rPr>
              <a:t> intensity</a:t>
            </a:r>
            <a:endParaRPr lang="en-US" sz="2800" dirty="0">
              <a:latin typeface="+mn-lt"/>
            </a:endParaRPr>
          </a:p>
          <a:p>
            <a:pPr>
              <a:buClr>
                <a:srgbClr val="00B0F0"/>
              </a:buClr>
              <a:buFont typeface="Arial" panose="020B0604020202020204" pitchFamily="34" charset="0"/>
              <a:buChar char="•"/>
            </a:pPr>
            <a:endParaRPr lang="en-US" sz="2000" dirty="0">
              <a:latin typeface="+mn-lt"/>
            </a:endParaRPr>
          </a:p>
        </p:txBody>
      </p:sp>
    </p:spTree>
    <p:extLst>
      <p:ext uri="{BB962C8B-B14F-4D97-AF65-F5344CB8AC3E}">
        <p14:creationId xmlns:p14="http://schemas.microsoft.com/office/powerpoint/2010/main" val="1305026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446"/>
            <a:ext cx="8229600" cy="1143000"/>
          </a:xfrm>
        </p:spPr>
        <p:txBody>
          <a:bodyPr>
            <a:normAutofit/>
          </a:bodyPr>
          <a:lstStyle/>
          <a:p>
            <a:pPr algn="ctr"/>
            <a:r>
              <a:rPr lang="en-US" sz="3200" dirty="0" smtClean="0"/>
              <a:t>Closing Remarks</a:t>
            </a:r>
            <a:endParaRPr lang="en-US" dirty="0"/>
          </a:p>
        </p:txBody>
      </p:sp>
      <p:sp>
        <p:nvSpPr>
          <p:cNvPr id="3" name="Content Placeholder 2"/>
          <p:cNvSpPr>
            <a:spLocks noGrp="1"/>
          </p:cNvSpPr>
          <p:nvPr>
            <p:ph idx="1"/>
          </p:nvPr>
        </p:nvSpPr>
        <p:spPr>
          <a:xfrm>
            <a:off x="372140" y="1302492"/>
            <a:ext cx="8537944" cy="4525963"/>
          </a:xfrm>
        </p:spPr>
        <p:txBody>
          <a:bodyPr>
            <a:noAutofit/>
          </a:bodyPr>
          <a:lstStyle/>
          <a:p>
            <a:pPr marL="342900" lvl="1" indent="-342900">
              <a:buClr>
                <a:srgbClr val="00B0F0"/>
              </a:buClr>
              <a:buFont typeface="Arial" panose="020B0604020202020204" pitchFamily="34" charset="0"/>
              <a:buChar char="•"/>
            </a:pPr>
            <a:r>
              <a:rPr lang="en-US" sz="3200" dirty="0" smtClean="0">
                <a:latin typeface="+mn-lt"/>
              </a:rPr>
              <a:t>Model calibration &amp; validation is nearly complete</a:t>
            </a:r>
          </a:p>
          <a:p>
            <a:pPr marL="342900" lvl="1" indent="-342900">
              <a:buClr>
                <a:srgbClr val="00B0F0"/>
              </a:buClr>
              <a:buFont typeface="Arial" panose="020B0604020202020204" pitchFamily="34" charset="0"/>
              <a:buChar char="•"/>
            </a:pPr>
            <a:r>
              <a:rPr lang="en-US" sz="3200" dirty="0" smtClean="0">
                <a:latin typeface="+mn-lt"/>
              </a:rPr>
              <a:t>Development of future scenarios is underway</a:t>
            </a:r>
            <a:endParaRPr lang="en-US" sz="3200" dirty="0" smtClean="0">
              <a:latin typeface="+mn-lt"/>
            </a:endParaRPr>
          </a:p>
          <a:p>
            <a:pPr marL="342900" lvl="1" indent="-342900">
              <a:buClr>
                <a:srgbClr val="00B0F0"/>
              </a:buClr>
              <a:buFont typeface="Arial" panose="020B0604020202020204" pitchFamily="34" charset="0"/>
              <a:buChar char="•"/>
            </a:pPr>
            <a:r>
              <a:rPr lang="en-US" sz="3200" dirty="0" smtClean="0">
                <a:latin typeface="+mn-lt"/>
              </a:rPr>
              <a:t>Uncertainty analysis is underway</a:t>
            </a:r>
          </a:p>
          <a:p>
            <a:pPr marL="342900" lvl="1" indent="-342900">
              <a:buClr>
                <a:srgbClr val="00B0F0"/>
              </a:buClr>
              <a:buFont typeface="Arial" panose="020B0604020202020204" pitchFamily="34" charset="0"/>
              <a:buChar char="•"/>
            </a:pPr>
            <a:r>
              <a:rPr lang="en-US" sz="3200" dirty="0" smtClean="0">
                <a:latin typeface="+mn-lt"/>
              </a:rPr>
              <a:t>Model application to restoration and protection projects this summer</a:t>
            </a:r>
          </a:p>
          <a:p>
            <a:pPr marL="342900" lvl="1" indent="-342900">
              <a:buClr>
                <a:srgbClr val="00B0F0"/>
              </a:buClr>
              <a:buFont typeface="Arial" panose="020B0604020202020204" pitchFamily="34" charset="0"/>
              <a:buChar char="•"/>
            </a:pPr>
            <a:r>
              <a:rPr lang="en-US" sz="3200" dirty="0" smtClean="0">
                <a:latin typeface="+mn-lt"/>
              </a:rPr>
              <a:t>Model distribution is expected in 2016</a:t>
            </a:r>
          </a:p>
        </p:txBody>
      </p:sp>
    </p:spTree>
    <p:extLst>
      <p:ext uri="{BB962C8B-B14F-4D97-AF65-F5344CB8AC3E}">
        <p14:creationId xmlns:p14="http://schemas.microsoft.com/office/powerpoint/2010/main" val="1859830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Ehab Meselhe / emeselhe@thewaterinstitute.org</a:t>
            </a:r>
            <a:endParaRPr lang="en-US" dirty="0"/>
          </a:p>
        </p:txBody>
      </p:sp>
    </p:spTree>
    <p:extLst>
      <p:ext uri="{BB962C8B-B14F-4D97-AF65-F5344CB8AC3E}">
        <p14:creationId xmlns:p14="http://schemas.microsoft.com/office/powerpoint/2010/main" val="1065272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5"/>
          <p:cNvSpPr>
            <a:spLocks noChangeArrowheads="1"/>
          </p:cNvSpPr>
          <p:nvPr/>
        </p:nvSpPr>
        <p:spPr bwMode="auto">
          <a:xfrm>
            <a:off x="4343400" y="2787650"/>
            <a:ext cx="304800" cy="228600"/>
          </a:xfrm>
          <a:prstGeom prst="rect">
            <a:avLst/>
          </a:prstGeom>
          <a:solidFill>
            <a:schemeClr val="bg1"/>
          </a:solidFill>
          <a:ln w="9525" algn="ctr">
            <a:noFill/>
            <a:round/>
            <a:headEnd/>
            <a:tailEnd/>
          </a:ln>
        </p:spPr>
        <p:txBody>
          <a:bodyPr/>
          <a:lstStyle/>
          <a:p>
            <a:endParaRPr lang="en-US" dirty="0"/>
          </a:p>
        </p:txBody>
      </p:sp>
      <p:sp>
        <p:nvSpPr>
          <p:cNvPr id="19461" name="TextBox 4"/>
          <p:cNvSpPr txBox="1">
            <a:spLocks noChangeArrowheads="1"/>
          </p:cNvSpPr>
          <p:nvPr/>
        </p:nvSpPr>
        <p:spPr bwMode="auto">
          <a:xfrm>
            <a:off x="893172" y="134672"/>
            <a:ext cx="7506586" cy="600164"/>
          </a:xfrm>
          <a:prstGeom prst="rect">
            <a:avLst/>
          </a:prstGeom>
          <a:noFill/>
          <a:ln w="9525">
            <a:noFill/>
            <a:miter lim="800000"/>
            <a:headEnd/>
            <a:tailEnd/>
          </a:ln>
        </p:spPr>
        <p:txBody>
          <a:bodyPr wrap="square">
            <a:spAutoFit/>
          </a:bodyPr>
          <a:lstStyle/>
          <a:p>
            <a:pPr algn="ctr"/>
            <a:r>
              <a:rPr lang="en-US" sz="3300" b="1" dirty="0" smtClean="0">
                <a:cs typeface="Arial" charset="0"/>
              </a:rPr>
              <a:t>Sediment Distribution </a:t>
            </a:r>
            <a:endParaRPr lang="en-US" sz="3300" b="1" dirty="0">
              <a:cs typeface="Arial" charset="0"/>
            </a:endParaRPr>
          </a:p>
        </p:txBody>
      </p:sp>
      <p:sp>
        <p:nvSpPr>
          <p:cNvPr id="19462" name="Rectangle 8"/>
          <p:cNvSpPr>
            <a:spLocks noChangeArrowheads="1"/>
          </p:cNvSpPr>
          <p:nvPr/>
        </p:nvSpPr>
        <p:spPr bwMode="auto">
          <a:xfrm>
            <a:off x="1752" y="984448"/>
            <a:ext cx="4155578" cy="4278094"/>
          </a:xfrm>
          <a:prstGeom prst="rect">
            <a:avLst/>
          </a:prstGeom>
          <a:noFill/>
          <a:ln w="9525">
            <a:noFill/>
            <a:miter lim="800000"/>
            <a:headEnd/>
            <a:tailEnd/>
          </a:ln>
        </p:spPr>
        <p:txBody>
          <a:bodyPr wrap="square">
            <a:spAutoFit/>
          </a:bodyPr>
          <a:lstStyle/>
          <a:p>
            <a:pPr marL="342900" indent="-342900">
              <a:buClr>
                <a:srgbClr val="0096D7"/>
              </a:buClr>
              <a:buFont typeface="Arial" charset="0"/>
              <a:buChar char="•"/>
            </a:pPr>
            <a:r>
              <a:rPr lang="en-US" sz="1600" dirty="0" smtClean="0">
                <a:cs typeface="Arial" charset="0"/>
              </a:rPr>
              <a:t>Includes:</a:t>
            </a:r>
          </a:p>
          <a:p>
            <a:pPr marL="800100" lvl="1" indent="-342900">
              <a:buClr>
                <a:srgbClr val="0096D7"/>
              </a:buClr>
              <a:buFont typeface="Arial" charset="0"/>
              <a:buChar char="•"/>
            </a:pPr>
            <a:r>
              <a:rPr lang="en-US" sz="1600" dirty="0" smtClean="0">
                <a:cs typeface="Arial" charset="0"/>
              </a:rPr>
              <a:t>open water sediment processes</a:t>
            </a:r>
          </a:p>
          <a:p>
            <a:pPr marL="800100" lvl="1" indent="-342900">
              <a:buClr>
                <a:srgbClr val="0096D7"/>
              </a:buClr>
              <a:buFont typeface="Arial" charset="0"/>
              <a:buChar char="•"/>
            </a:pPr>
            <a:r>
              <a:rPr lang="en-US" sz="1600" dirty="0" smtClean="0">
                <a:cs typeface="Arial" charset="0"/>
              </a:rPr>
              <a:t>marsh </a:t>
            </a:r>
            <a:r>
              <a:rPr lang="en-US" sz="1600" dirty="0">
                <a:cs typeface="Arial" charset="0"/>
              </a:rPr>
              <a:t>sediment </a:t>
            </a:r>
            <a:r>
              <a:rPr lang="en-US" sz="1600" dirty="0" smtClean="0">
                <a:cs typeface="Arial" charset="0"/>
              </a:rPr>
              <a:t>processes</a:t>
            </a:r>
            <a:r>
              <a:rPr lang="en-US" sz="1600" dirty="0">
                <a:cs typeface="Arial" charset="0"/>
              </a:rPr>
              <a:t> </a:t>
            </a:r>
            <a:r>
              <a:rPr lang="en-US" sz="1600" dirty="0" smtClean="0">
                <a:cs typeface="Arial" charset="0"/>
              </a:rPr>
              <a:t> </a:t>
            </a:r>
          </a:p>
          <a:p>
            <a:pPr marL="800100" lvl="1" indent="-342900">
              <a:buClr>
                <a:srgbClr val="0096D7"/>
              </a:buClr>
              <a:buFont typeface="Arial" charset="0"/>
              <a:buChar char="•"/>
            </a:pPr>
            <a:r>
              <a:rPr lang="en-US" sz="1600" dirty="0" smtClean="0">
                <a:cs typeface="Arial" charset="0"/>
              </a:rPr>
              <a:t>flow &amp; sediment exchange between open water &amp; marsh</a:t>
            </a:r>
          </a:p>
          <a:p>
            <a:pPr marL="342900" indent="-342900">
              <a:buClr>
                <a:srgbClr val="0096D7"/>
              </a:buClr>
              <a:buFont typeface="Arial" charset="0"/>
              <a:buChar char="•"/>
            </a:pPr>
            <a:endParaRPr lang="en-US" sz="1600" dirty="0" smtClean="0">
              <a:cs typeface="Arial" charset="0"/>
            </a:endParaRPr>
          </a:p>
          <a:p>
            <a:pPr marL="342900" indent="-342900">
              <a:buClr>
                <a:srgbClr val="0096D7"/>
              </a:buClr>
              <a:buFont typeface="Arial" charset="0"/>
              <a:buChar char="•"/>
            </a:pPr>
            <a:r>
              <a:rPr lang="en-US" sz="1600" dirty="0" smtClean="0">
                <a:cs typeface="Arial" charset="0"/>
              </a:rPr>
              <a:t>Mass </a:t>
            </a:r>
            <a:r>
              <a:rPr lang="en-US" sz="1600" dirty="0">
                <a:cs typeface="Arial" charset="0"/>
              </a:rPr>
              <a:t>balance based on: mass in, mass out, resuspension, &amp; </a:t>
            </a:r>
            <a:r>
              <a:rPr lang="en-US" sz="1600" dirty="0" smtClean="0">
                <a:cs typeface="Arial" charset="0"/>
              </a:rPr>
              <a:t>deposition</a:t>
            </a:r>
          </a:p>
          <a:p>
            <a:pPr marL="342900" indent="-342900">
              <a:buClr>
                <a:srgbClr val="0096D7"/>
              </a:buClr>
              <a:buFont typeface="Arial" charset="0"/>
              <a:buChar char="•"/>
            </a:pPr>
            <a:endParaRPr lang="en-US" sz="1600" dirty="0" smtClean="0">
              <a:cs typeface="Arial" charset="0"/>
            </a:endParaRPr>
          </a:p>
          <a:p>
            <a:pPr marL="342900" indent="-342900">
              <a:buClr>
                <a:srgbClr val="0096D7"/>
              </a:buClr>
              <a:buFont typeface="Arial" charset="0"/>
              <a:buChar char="•"/>
            </a:pPr>
            <a:r>
              <a:rPr lang="en-US" sz="1600" dirty="0" smtClean="0">
                <a:cs typeface="Arial" charset="0"/>
              </a:rPr>
              <a:t>Feedback </a:t>
            </a:r>
            <a:r>
              <a:rPr lang="en-US" sz="1600" dirty="0">
                <a:cs typeface="Arial" charset="0"/>
              </a:rPr>
              <a:t>from marsh edge erosion provides sediment for distribution</a:t>
            </a:r>
          </a:p>
          <a:p>
            <a:pPr marL="342900" indent="-342900">
              <a:buClr>
                <a:srgbClr val="0096D7"/>
              </a:buClr>
              <a:buFont typeface="Arial" charset="0"/>
              <a:buChar char="•"/>
            </a:pPr>
            <a:endParaRPr lang="en-US" sz="1600" dirty="0" smtClean="0">
              <a:cs typeface="Arial" charset="0"/>
            </a:endParaRPr>
          </a:p>
          <a:p>
            <a:pPr marL="342900" indent="-342900">
              <a:buClr>
                <a:srgbClr val="0096D7"/>
              </a:buClr>
              <a:buFont typeface="Arial" charset="0"/>
              <a:buChar char="•"/>
            </a:pPr>
            <a:r>
              <a:rPr lang="en-US" sz="1600" dirty="0" smtClean="0">
                <a:cs typeface="Arial" charset="0"/>
              </a:rPr>
              <a:t>Non-uniform </a:t>
            </a:r>
            <a:r>
              <a:rPr lang="en-US" sz="1600" dirty="0">
                <a:cs typeface="Arial" charset="0"/>
              </a:rPr>
              <a:t>deposition in marsh; particles with higher </a:t>
            </a:r>
            <a:r>
              <a:rPr lang="en-US" sz="1600" dirty="0" smtClean="0">
                <a:cs typeface="Arial" charset="0"/>
              </a:rPr>
              <a:t>fall-velocities </a:t>
            </a:r>
            <a:r>
              <a:rPr lang="en-US" sz="1600" dirty="0">
                <a:cs typeface="Arial" charset="0"/>
              </a:rPr>
              <a:t>deposit in near-edge zone </a:t>
            </a:r>
            <a:r>
              <a:rPr lang="en-US" sz="1600" dirty="0" smtClean="0">
                <a:cs typeface="Arial" charset="0"/>
              </a:rPr>
              <a:t>(30 </a:t>
            </a:r>
            <a:r>
              <a:rPr lang="en-US" sz="1600" dirty="0">
                <a:cs typeface="Arial" charset="0"/>
              </a:rPr>
              <a:t>m)</a:t>
            </a:r>
          </a:p>
          <a:p>
            <a:pPr marL="342900" indent="-342900">
              <a:buClr>
                <a:srgbClr val="0096D7"/>
              </a:buClr>
              <a:buFont typeface="Arial" charset="0"/>
              <a:buChar char="•"/>
            </a:pPr>
            <a:endParaRPr lang="en-US" sz="1600" dirty="0">
              <a:cs typeface="Arial" charset="0"/>
            </a:endParaRPr>
          </a:p>
          <a:p>
            <a:pPr marL="342900" indent="-342900">
              <a:buClr>
                <a:srgbClr val="0096D7"/>
              </a:buClr>
              <a:buFont typeface="Arial" charset="0"/>
              <a:buChar char="•"/>
            </a:pPr>
            <a:endParaRPr lang="en-US" sz="1600" dirty="0" smtClean="0">
              <a:cs typeface="Arial" charset="0"/>
            </a:endParaRPr>
          </a:p>
        </p:txBody>
      </p:sp>
      <p:pic>
        <p:nvPicPr>
          <p:cNvPr id="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0868" y="926230"/>
            <a:ext cx="4858438" cy="3642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0" y="4848594"/>
            <a:ext cx="7749382" cy="830997"/>
          </a:xfrm>
          <a:prstGeom prst="rect">
            <a:avLst/>
          </a:prstGeom>
        </p:spPr>
        <p:txBody>
          <a:bodyPr wrap="square">
            <a:spAutoFit/>
          </a:bodyPr>
          <a:lstStyle/>
          <a:p>
            <a:pPr marL="342900" indent="-342900">
              <a:buClr>
                <a:srgbClr val="0096D7"/>
              </a:buClr>
              <a:buFont typeface="Arial" charset="0"/>
              <a:buChar char="•"/>
            </a:pPr>
            <a:r>
              <a:rPr lang="en-US" sz="1600" dirty="0" smtClean="0">
                <a:cs typeface="Arial" charset="0"/>
              </a:rPr>
              <a:t>Procedure </a:t>
            </a:r>
            <a:r>
              <a:rPr lang="en-US" sz="1600" dirty="0">
                <a:cs typeface="Arial" charset="0"/>
              </a:rPr>
              <a:t>for sediment </a:t>
            </a:r>
            <a:r>
              <a:rPr lang="en-US" sz="1600" dirty="0" smtClean="0">
                <a:cs typeface="Arial" charset="0"/>
              </a:rPr>
              <a:t>deposition and </a:t>
            </a:r>
            <a:r>
              <a:rPr lang="en-US" sz="1600" dirty="0" err="1" smtClean="0">
                <a:cs typeface="Arial" charset="0"/>
              </a:rPr>
              <a:t>resuspension</a:t>
            </a:r>
            <a:r>
              <a:rPr lang="en-US" sz="1600" dirty="0" smtClean="0">
                <a:cs typeface="Arial" charset="0"/>
              </a:rPr>
              <a:t>, also applied during storm events</a:t>
            </a:r>
          </a:p>
          <a:p>
            <a:pPr marL="342900" indent="-342900">
              <a:buClr>
                <a:srgbClr val="0096D7"/>
              </a:buClr>
              <a:buFont typeface="Arial" charset="0"/>
              <a:buChar char="•"/>
            </a:pPr>
            <a:endParaRPr lang="en-US" sz="1600" dirty="0" smtClean="0">
              <a:cs typeface="Arial" charset="0"/>
            </a:endParaRPr>
          </a:p>
        </p:txBody>
      </p:sp>
      <p:sp>
        <p:nvSpPr>
          <p:cNvPr id="7" name="Footer Placeholder 4"/>
          <p:cNvSpPr>
            <a:spLocks noGrp="1"/>
          </p:cNvSpPr>
          <p:nvPr>
            <p:ph type="ftr" sz="quarter" idx="11"/>
          </p:nvPr>
        </p:nvSpPr>
        <p:spPr>
          <a:xfrm>
            <a:off x="457200" y="6356189"/>
            <a:ext cx="6858000" cy="365125"/>
          </a:xfrm>
        </p:spPr>
        <p:txBody>
          <a:bodyPr/>
          <a:lstStyle/>
          <a:p>
            <a:r>
              <a:rPr lang="en-US" dirty="0" smtClean="0"/>
              <a:t>Alex McCorquodale, Eric White, Brady </a:t>
            </a:r>
            <a:r>
              <a:rPr lang="en-US" dirty="0" err="1" smtClean="0"/>
              <a:t>Couvillion</a:t>
            </a:r>
            <a:r>
              <a:rPr lang="en-US" dirty="0" smtClean="0"/>
              <a:t>, Gregg </a:t>
            </a:r>
            <a:r>
              <a:rPr lang="en-US" dirty="0" err="1" smtClean="0"/>
              <a:t>Snedden</a:t>
            </a:r>
            <a:r>
              <a:rPr lang="en-US" dirty="0" smtClean="0"/>
              <a:t>, Ben Roth</a:t>
            </a:r>
            <a:endParaRPr lang="en-US" dirty="0"/>
          </a:p>
        </p:txBody>
      </p:sp>
    </p:spTree>
    <p:extLst>
      <p:ext uri="{BB962C8B-B14F-4D97-AF65-F5344CB8AC3E}">
        <p14:creationId xmlns:p14="http://schemas.microsoft.com/office/powerpoint/2010/main" val="3792214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Eric\GIS\2017_ICM_MEE\updated_11242014\2017MP_ICM_MEE_120914.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8879" y="2745433"/>
            <a:ext cx="7415119" cy="334066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8813"/>
            <a:ext cx="8229600" cy="1143000"/>
          </a:xfrm>
        </p:spPr>
        <p:txBody>
          <a:bodyPr>
            <a:normAutofit/>
          </a:bodyPr>
          <a:lstStyle/>
          <a:p>
            <a:pPr algn="ctr"/>
            <a:r>
              <a:rPr lang="en-US" sz="3200" dirty="0" smtClean="0"/>
              <a:t>Marsh Edge Erosion </a:t>
            </a:r>
            <a:endParaRPr lang="en-US" sz="3200" dirty="0"/>
          </a:p>
        </p:txBody>
      </p:sp>
      <p:sp>
        <p:nvSpPr>
          <p:cNvPr id="3" name="Content Placeholder 2"/>
          <p:cNvSpPr>
            <a:spLocks noGrp="1"/>
          </p:cNvSpPr>
          <p:nvPr>
            <p:ph idx="1"/>
          </p:nvPr>
        </p:nvSpPr>
        <p:spPr>
          <a:xfrm>
            <a:off x="191382" y="1062209"/>
            <a:ext cx="8835660" cy="4525963"/>
          </a:xfrm>
        </p:spPr>
        <p:txBody>
          <a:bodyPr>
            <a:normAutofit/>
          </a:bodyPr>
          <a:lstStyle/>
          <a:p>
            <a:pPr>
              <a:buClr>
                <a:srgbClr val="00B0F0"/>
              </a:buClr>
            </a:pPr>
            <a:r>
              <a:rPr lang="en-US" sz="2000" dirty="0" smtClean="0">
                <a:latin typeface="+mj-lt"/>
              </a:rPr>
              <a:t>Marsh edge retreat </a:t>
            </a:r>
            <a:r>
              <a:rPr lang="en-US" sz="2000" dirty="0">
                <a:latin typeface="+mj-lt"/>
              </a:rPr>
              <a:t>measurements compiled from aerial </a:t>
            </a:r>
            <a:r>
              <a:rPr lang="en-US" sz="2000" dirty="0" smtClean="0">
                <a:latin typeface="+mj-lt"/>
              </a:rPr>
              <a:t>imagery from ~2,800 </a:t>
            </a:r>
            <a:r>
              <a:rPr lang="en-US" sz="2000" dirty="0">
                <a:latin typeface="+mj-lt"/>
              </a:rPr>
              <a:t>points across coastal </a:t>
            </a:r>
            <a:r>
              <a:rPr lang="en-US" sz="2000" dirty="0" smtClean="0">
                <a:latin typeface="+mj-lt"/>
              </a:rPr>
              <a:t>LA</a:t>
            </a:r>
          </a:p>
          <a:p>
            <a:pPr>
              <a:buClr>
                <a:srgbClr val="00B0F0"/>
              </a:buClr>
            </a:pPr>
            <a:r>
              <a:rPr lang="en-US" sz="2000" dirty="0" smtClean="0">
                <a:latin typeface="+mj-lt"/>
              </a:rPr>
              <a:t>Retreat </a:t>
            </a:r>
            <a:r>
              <a:rPr lang="en-US" sz="2000" dirty="0">
                <a:latin typeface="+mj-lt"/>
              </a:rPr>
              <a:t>rates averaged by ICM </a:t>
            </a:r>
            <a:r>
              <a:rPr lang="en-US" sz="2000" dirty="0" smtClean="0">
                <a:latin typeface="+mj-lt"/>
              </a:rPr>
              <a:t>compartment</a:t>
            </a:r>
          </a:p>
          <a:p>
            <a:pPr>
              <a:buClr>
                <a:srgbClr val="00B0F0"/>
              </a:buClr>
            </a:pPr>
            <a:r>
              <a:rPr lang="en-US" sz="2000" dirty="0" smtClean="0">
                <a:latin typeface="+mj-lt"/>
              </a:rPr>
              <a:t>Annual </a:t>
            </a:r>
            <a:r>
              <a:rPr lang="en-US" sz="2000" dirty="0">
                <a:latin typeface="+mj-lt"/>
              </a:rPr>
              <a:t>retreat </a:t>
            </a:r>
            <a:r>
              <a:rPr lang="en-US" sz="2000" dirty="0" smtClean="0">
                <a:latin typeface="+mj-lt"/>
              </a:rPr>
              <a:t>rate</a:t>
            </a:r>
            <a:r>
              <a:rPr lang="en-US" sz="2000" dirty="0">
                <a:latin typeface="+mj-lt"/>
              </a:rPr>
              <a:t> </a:t>
            </a:r>
            <a:r>
              <a:rPr lang="en-US" sz="2000" dirty="0" smtClean="0">
                <a:latin typeface="+mj-lt"/>
              </a:rPr>
              <a:t>is spatially variable, but does not </a:t>
            </a:r>
            <a:r>
              <a:rPr lang="en-US" sz="2000" dirty="0">
                <a:latin typeface="+mj-lt"/>
              </a:rPr>
              <a:t>vary in </a:t>
            </a:r>
            <a:r>
              <a:rPr lang="en-US" sz="2000" dirty="0" smtClean="0">
                <a:latin typeface="+mj-lt"/>
              </a:rPr>
              <a:t>time</a:t>
            </a:r>
            <a:endParaRPr lang="en-US" sz="2000" dirty="0">
              <a:latin typeface="+mj-lt"/>
            </a:endParaRPr>
          </a:p>
        </p:txBody>
      </p:sp>
      <p:sp>
        <p:nvSpPr>
          <p:cNvPr id="7" name="Footer Placeholder 4"/>
          <p:cNvSpPr>
            <a:spLocks noGrp="1"/>
          </p:cNvSpPr>
          <p:nvPr>
            <p:ph type="ftr" sz="quarter" idx="11"/>
          </p:nvPr>
        </p:nvSpPr>
        <p:spPr>
          <a:xfrm>
            <a:off x="85055" y="6469455"/>
            <a:ext cx="5251219" cy="365125"/>
          </a:xfrm>
        </p:spPr>
        <p:txBody>
          <a:bodyPr/>
          <a:lstStyle/>
          <a:p>
            <a:r>
              <a:rPr lang="en-US" dirty="0" smtClean="0"/>
              <a:t>Mead Allison, Eric White,  Brady </a:t>
            </a:r>
            <a:r>
              <a:rPr lang="en-US" dirty="0" err="1" smtClean="0"/>
              <a:t>Couvillion</a:t>
            </a:r>
            <a:r>
              <a:rPr lang="en-US" dirty="0" smtClean="0"/>
              <a:t>, Rebekah Jones</a:t>
            </a:r>
            <a:endParaRPr lang="en-US" dirty="0"/>
          </a:p>
        </p:txBody>
      </p:sp>
    </p:spTree>
    <p:extLst>
      <p:ext uri="{BB962C8B-B14F-4D97-AF65-F5344CB8AC3E}">
        <p14:creationId xmlns:p14="http://schemas.microsoft.com/office/powerpoint/2010/main" val="2857739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712"/>
            <a:ext cx="8229600" cy="1143000"/>
          </a:xfrm>
        </p:spPr>
        <p:txBody>
          <a:bodyPr>
            <a:normAutofit/>
          </a:bodyPr>
          <a:lstStyle/>
          <a:p>
            <a:pPr algn="ctr"/>
            <a:r>
              <a:rPr lang="en-US" sz="3200" dirty="0" smtClean="0"/>
              <a:t>Additional Ecosystem Outcomes</a:t>
            </a:r>
            <a:endParaRPr lang="en-US" sz="3200" dirty="0"/>
          </a:p>
        </p:txBody>
      </p:sp>
      <p:sp>
        <p:nvSpPr>
          <p:cNvPr id="3" name="Content Placeholder 2"/>
          <p:cNvSpPr>
            <a:spLocks noGrp="1"/>
          </p:cNvSpPr>
          <p:nvPr>
            <p:ph idx="1"/>
          </p:nvPr>
        </p:nvSpPr>
        <p:spPr>
          <a:xfrm>
            <a:off x="2060803" y="1539323"/>
            <a:ext cx="4107985" cy="3621505"/>
          </a:xfrm>
        </p:spPr>
        <p:txBody>
          <a:bodyPr>
            <a:noAutofit/>
          </a:bodyPr>
          <a:lstStyle/>
          <a:p>
            <a:pPr>
              <a:buClr>
                <a:srgbClr val="00B0F0"/>
              </a:buClr>
              <a:buFont typeface="Arial" panose="020B0604020202020204" pitchFamily="34" charset="0"/>
              <a:buChar char="•"/>
            </a:pPr>
            <a:r>
              <a:rPr lang="en-US" sz="2000" dirty="0" smtClean="0">
                <a:latin typeface="+mj-lt"/>
              </a:rPr>
              <a:t>Carbon</a:t>
            </a:r>
          </a:p>
          <a:p>
            <a:pPr>
              <a:buClr>
                <a:srgbClr val="00B0F0"/>
              </a:buClr>
              <a:buFont typeface="Arial" panose="020B0604020202020204" pitchFamily="34" charset="0"/>
              <a:buChar char="•"/>
            </a:pPr>
            <a:endParaRPr lang="en-US" sz="2000" dirty="0" smtClean="0">
              <a:latin typeface="+mj-lt"/>
            </a:endParaRPr>
          </a:p>
          <a:p>
            <a:pPr>
              <a:buClr>
                <a:srgbClr val="00B0F0"/>
              </a:buClr>
              <a:buFont typeface="Arial" panose="020B0604020202020204" pitchFamily="34" charset="0"/>
              <a:buChar char="•"/>
            </a:pPr>
            <a:endParaRPr lang="en-US" sz="2000" dirty="0" smtClean="0">
              <a:latin typeface="+mj-lt"/>
            </a:endParaRPr>
          </a:p>
          <a:p>
            <a:pPr>
              <a:buClr>
                <a:srgbClr val="00B0F0"/>
              </a:buClr>
              <a:buFont typeface="Arial" panose="020B0604020202020204" pitchFamily="34" charset="0"/>
              <a:buChar char="•"/>
            </a:pPr>
            <a:r>
              <a:rPr lang="en-US" sz="2000" dirty="0" smtClean="0">
                <a:latin typeface="+mj-lt"/>
              </a:rPr>
              <a:t>Nitrogen uptake</a:t>
            </a:r>
          </a:p>
          <a:p>
            <a:pPr>
              <a:buClr>
                <a:srgbClr val="00B0F0"/>
              </a:buClr>
              <a:buFont typeface="Arial" panose="020B0604020202020204" pitchFamily="34" charset="0"/>
              <a:buChar char="•"/>
            </a:pPr>
            <a:endParaRPr lang="en-US" sz="2000" dirty="0" smtClean="0">
              <a:latin typeface="+mj-lt"/>
            </a:endParaRPr>
          </a:p>
          <a:p>
            <a:pPr>
              <a:buClr>
                <a:srgbClr val="00B0F0"/>
              </a:buClr>
              <a:buFont typeface="Arial" panose="020B0604020202020204" pitchFamily="34" charset="0"/>
              <a:buChar char="•"/>
            </a:pPr>
            <a:endParaRPr lang="en-US" sz="2000" dirty="0" smtClean="0">
              <a:latin typeface="+mj-lt"/>
            </a:endParaRPr>
          </a:p>
          <a:p>
            <a:pPr>
              <a:buClr>
                <a:srgbClr val="00B0F0"/>
              </a:buClr>
              <a:buFont typeface="Arial" panose="020B0604020202020204" pitchFamily="34" charset="0"/>
              <a:buChar char="•"/>
            </a:pPr>
            <a:r>
              <a:rPr lang="en-US" sz="2000" dirty="0" smtClean="0">
                <a:latin typeface="+mj-lt"/>
              </a:rPr>
              <a:t>Surge and wave attenuation</a:t>
            </a:r>
          </a:p>
          <a:p>
            <a:pPr>
              <a:buClr>
                <a:srgbClr val="00B0F0"/>
              </a:buClr>
              <a:buFont typeface="Arial" panose="020B0604020202020204" pitchFamily="34" charset="0"/>
              <a:buChar char="•"/>
            </a:pPr>
            <a:endParaRPr lang="en-US" sz="2000" dirty="0" smtClean="0">
              <a:latin typeface="+mj-lt"/>
            </a:endParaRPr>
          </a:p>
          <a:p>
            <a:pPr>
              <a:buClr>
                <a:srgbClr val="00B0F0"/>
              </a:buClr>
              <a:buFont typeface="Arial" panose="020B0604020202020204" pitchFamily="34" charset="0"/>
              <a:buChar char="•"/>
            </a:pPr>
            <a:endParaRPr lang="en-US" sz="2000" dirty="0">
              <a:latin typeface="+mj-lt"/>
            </a:endParaRPr>
          </a:p>
          <a:p>
            <a:pPr>
              <a:buClr>
                <a:srgbClr val="00B0F0"/>
              </a:buClr>
              <a:buFont typeface="Arial" panose="020B0604020202020204" pitchFamily="34" charset="0"/>
              <a:buChar char="•"/>
            </a:pPr>
            <a:r>
              <a:rPr lang="en-US" sz="2000" dirty="0" smtClean="0">
                <a:latin typeface="+mj-lt"/>
              </a:rPr>
              <a:t>Agriculture </a:t>
            </a:r>
            <a:endParaRPr lang="en-US" sz="2000" dirty="0">
              <a:latin typeface="+mj-lt"/>
            </a:endParaRPr>
          </a:p>
        </p:txBody>
      </p:sp>
      <p:pic>
        <p:nvPicPr>
          <p:cNvPr id="5" name="Picture 2" descr="C:\Users\aowens\AppData\Local\Microsoft\Windows\Temporary Internet Files\Content.Outlook\Q7POD4PE\Nutrient Uptak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6401" y="2337718"/>
            <a:ext cx="914402" cy="91440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aowens\AppData\Local\Microsoft\Windows\Temporary Internet Files\Content.Outlook\Q7POD4PE\Storm Surge  Wave Reducti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6863" y="3461680"/>
            <a:ext cx="914402" cy="914402"/>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owens\AppData\Local\Microsoft\Windows\Temporary Internet Files\Content.Outlook\Q7POD4PE\Agricultur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6401" y="4543266"/>
            <a:ext cx="914402" cy="91440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aowens\AppData\Local\Microsoft\Windows\Temporary Internet Files\Content.Outlook\Q7POD4PE\Carbon Sequestration.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6401" y="1262725"/>
            <a:ext cx="914402" cy="914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9819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t="15314" b="2661"/>
          <a:stretch/>
        </p:blipFill>
        <p:spPr>
          <a:xfrm>
            <a:off x="0" y="1050202"/>
            <a:ext cx="9144000" cy="5625235"/>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1050202"/>
            <a:ext cx="9144000" cy="5625235"/>
          </a:xfrm>
          <a:prstGeom prst="rect">
            <a:avLst/>
          </a:prstGeom>
        </p:spPr>
      </p:pic>
      <p:sp>
        <p:nvSpPr>
          <p:cNvPr id="5" name="TextBox 4"/>
          <p:cNvSpPr txBox="1"/>
          <p:nvPr/>
        </p:nvSpPr>
        <p:spPr>
          <a:xfrm>
            <a:off x="1066800" y="4419600"/>
            <a:ext cx="1524000" cy="1200329"/>
          </a:xfrm>
          <a:prstGeom prst="rect">
            <a:avLst/>
          </a:prstGeom>
          <a:noFill/>
        </p:spPr>
        <p:txBody>
          <a:bodyPr wrap="square" rtlCol="0">
            <a:spAutoFit/>
          </a:bodyPr>
          <a:lstStyle/>
          <a:p>
            <a:r>
              <a:rPr lang="en-US" dirty="0" smtClean="0">
                <a:latin typeface="Arial" pitchFamily="34" charset="0"/>
                <a:cs typeface="Arial" pitchFamily="34" charset="0"/>
              </a:rPr>
              <a:t>2012 Coastal Master Plan Analysis</a:t>
            </a:r>
            <a:endParaRPr lang="en-US" dirty="0">
              <a:latin typeface="Arial" pitchFamily="34" charset="0"/>
              <a:cs typeface="Arial" pitchFamily="34" charset="0"/>
            </a:endParaRPr>
          </a:p>
        </p:txBody>
      </p:sp>
      <p:pic>
        <p:nvPicPr>
          <p:cNvPr id="20" name="Picture 19"/>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398352" y="2308634"/>
            <a:ext cx="1258432" cy="1665837"/>
          </a:xfrm>
          <a:prstGeom prst="rect">
            <a:avLst/>
          </a:prstGeom>
        </p:spPr>
      </p:pic>
      <p:pic>
        <p:nvPicPr>
          <p:cNvPr id="26" name="Picture 25"/>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2815628" y="2308634"/>
            <a:ext cx="1222218" cy="1665837"/>
          </a:xfrm>
          <a:prstGeom prst="rect">
            <a:avLst/>
          </a:prstGeom>
        </p:spPr>
      </p:pic>
      <p:pic>
        <p:nvPicPr>
          <p:cNvPr id="27" name="Picture 26"/>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5232903" y="2308634"/>
            <a:ext cx="1195058" cy="1665837"/>
          </a:xfrm>
          <a:prstGeom prst="rect">
            <a:avLst/>
          </a:prstGeom>
        </p:spPr>
      </p:pic>
      <p:pic>
        <p:nvPicPr>
          <p:cNvPr id="28" name="Picture 27"/>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7559644" y="2417275"/>
            <a:ext cx="1231271" cy="1701964"/>
          </a:xfrm>
          <a:prstGeom prst="rect">
            <a:avLst/>
          </a:prstGeom>
        </p:spPr>
      </p:pic>
      <p:sp>
        <p:nvSpPr>
          <p:cNvPr id="9" name="Rectangle 8"/>
          <p:cNvSpPr/>
          <p:nvPr/>
        </p:nvSpPr>
        <p:spPr>
          <a:xfrm>
            <a:off x="6997" y="4303411"/>
            <a:ext cx="9137003" cy="23622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 name="Picture 29"/>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2815628" y="4581053"/>
            <a:ext cx="1222218" cy="1692998"/>
          </a:xfrm>
          <a:prstGeom prst="rect">
            <a:avLst/>
          </a:prstGeom>
          <a:ln>
            <a:noFill/>
          </a:ln>
        </p:spPr>
      </p:pic>
      <p:pic>
        <p:nvPicPr>
          <p:cNvPr id="29" name="Picture 28"/>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a:off x="5169528" y="4581053"/>
            <a:ext cx="3974471" cy="1692998"/>
          </a:xfrm>
          <a:prstGeom prst="rect">
            <a:avLst/>
          </a:prstGeom>
        </p:spPr>
      </p:pic>
      <p:pic>
        <p:nvPicPr>
          <p:cNvPr id="25" name="Picture 2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1051560"/>
            <a:ext cx="9137003" cy="5374707"/>
          </a:xfrm>
          <a:prstGeom prst="rect">
            <a:avLst/>
          </a:prstGeom>
        </p:spPr>
      </p:pic>
      <p:sp>
        <p:nvSpPr>
          <p:cNvPr id="2" name="Title 1"/>
          <p:cNvSpPr>
            <a:spLocks noGrp="1"/>
          </p:cNvSpPr>
          <p:nvPr>
            <p:ph type="title"/>
          </p:nvPr>
        </p:nvSpPr>
        <p:spPr/>
        <p:txBody>
          <a:bodyPr>
            <a:normAutofit fontScale="90000"/>
          </a:bodyPr>
          <a:lstStyle/>
          <a:p>
            <a:r>
              <a:rPr lang="en-US" dirty="0"/>
              <a:t>Integrated Compartment </a:t>
            </a:r>
            <a:r>
              <a:rPr lang="en-US" dirty="0" smtClean="0"/>
              <a:t>Model </a:t>
            </a:r>
            <a:r>
              <a:rPr lang="en-US" dirty="0"/>
              <a:t>(</a:t>
            </a:r>
            <a:r>
              <a:rPr lang="en-US" dirty="0" smtClean="0"/>
              <a:t>ICM)</a:t>
            </a:r>
            <a:endParaRPr lang="en-US" dirty="0"/>
          </a:p>
        </p:txBody>
      </p:sp>
      <p:sp>
        <p:nvSpPr>
          <p:cNvPr id="3" name="Rectangle 2"/>
          <p:cNvSpPr/>
          <p:nvPr/>
        </p:nvSpPr>
        <p:spPr>
          <a:xfrm>
            <a:off x="127591" y="1417638"/>
            <a:ext cx="7517218" cy="2701601"/>
          </a:xfrm>
          <a:prstGeom prst="rect">
            <a:avLst/>
          </a:prstGeom>
          <a:noFill/>
          <a:ln w="381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99093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8"/>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par>
                                <p:cTn id="29" presetID="42" presetClass="path" presetSubtype="0" accel="50000" decel="50000" fill="hold" nodeType="withEffect">
                                  <p:stCondLst>
                                    <p:cond delay="0"/>
                                  </p:stCondLst>
                                  <p:childTnLst>
                                    <p:animMotion origin="layout" path="M 3.61111E-6 -3.94633E-6 L 0.05434 -0.00254 " pathEditMode="relative" rAng="0" ptsTypes="AA">
                                      <p:cBhvr>
                                        <p:cTn id="30" dur="2000" fill="hold"/>
                                        <p:tgtEl>
                                          <p:spTgt spid="20"/>
                                        </p:tgtEl>
                                        <p:attrNameLst>
                                          <p:attrName>ppt_x</p:attrName>
                                          <p:attrName>ppt_y</p:attrName>
                                        </p:attrNameLst>
                                      </p:cBhvr>
                                      <p:rCtr x="2708" y="-139"/>
                                    </p:animMotion>
                                  </p:childTnLst>
                                </p:cTn>
                              </p:par>
                              <p:par>
                                <p:cTn id="31" presetID="42" presetClass="path" presetSubtype="0" accel="50000" decel="50000" fill="hold" nodeType="withEffect">
                                  <p:stCondLst>
                                    <p:cond delay="0"/>
                                  </p:stCondLst>
                                  <p:childTnLst>
                                    <p:animMotion origin="layout" path="M 0.00121 -3.94633E-6 L 0.05538 -3.94633E-6 " pathEditMode="relative" rAng="0" ptsTypes="AA">
                                      <p:cBhvr>
                                        <p:cTn id="32" dur="2000" fill="hold"/>
                                        <p:tgtEl>
                                          <p:spTgt spid="26"/>
                                        </p:tgtEl>
                                        <p:attrNameLst>
                                          <p:attrName>ppt_x</p:attrName>
                                          <p:attrName>ppt_y</p:attrName>
                                        </p:attrNameLst>
                                      </p:cBhvr>
                                      <p:rCtr x="2708" y="0"/>
                                    </p:animMotion>
                                  </p:childTnLst>
                                </p:cTn>
                              </p:par>
                              <p:par>
                                <p:cTn id="33" presetID="42" presetClass="path" presetSubtype="0" accel="50000" decel="50000" fill="hold" nodeType="withEffect">
                                  <p:stCondLst>
                                    <p:cond delay="0"/>
                                  </p:stCondLst>
                                  <p:childTnLst>
                                    <p:animMotion origin="layout" path="M 0.00417 -3.94633E-6 L -0.075 -0.00254 " pathEditMode="relative" rAng="0" ptsTypes="AA">
                                      <p:cBhvr>
                                        <p:cTn id="34" dur="2000" fill="hold"/>
                                        <p:tgtEl>
                                          <p:spTgt spid="27"/>
                                        </p:tgtEl>
                                        <p:attrNameLst>
                                          <p:attrName>ppt_x</p:attrName>
                                          <p:attrName>ppt_y</p:attrName>
                                        </p:attrNameLst>
                                      </p:cBhvr>
                                      <p:rCtr x="-3958" y="-139"/>
                                    </p:animMotion>
                                  </p:childTnLst>
                                </p:cTn>
                              </p:par>
                              <p:par>
                                <p:cTn id="35" presetID="42" presetClass="path" presetSubtype="0" accel="50000" decel="50000" fill="hold" nodeType="withEffect">
                                  <p:stCondLst>
                                    <p:cond delay="0"/>
                                  </p:stCondLst>
                                  <p:childTnLst>
                                    <p:animMotion origin="layout" path="M 2.77778E-6 3.86306E-7 L -0.20243 -0.02105 " pathEditMode="relative" rAng="0" ptsTypes="AA">
                                      <p:cBhvr>
                                        <p:cTn id="36" dur="2000" fill="hold"/>
                                        <p:tgtEl>
                                          <p:spTgt spid="28"/>
                                        </p:tgtEl>
                                        <p:attrNameLst>
                                          <p:attrName>ppt_x</p:attrName>
                                          <p:attrName>ppt_y</p:attrName>
                                        </p:attrNameLst>
                                      </p:cBhvr>
                                      <p:rCtr x="-10122" y="-1064"/>
                                    </p:animMotion>
                                  </p:childTnLst>
                                </p:cTn>
                              </p:par>
                              <p:par>
                                <p:cTn id="37" presetID="42" presetClass="path" presetSubtype="0" accel="50000" decel="50000" fill="hold" nodeType="withEffect">
                                  <p:stCondLst>
                                    <p:cond delay="0"/>
                                  </p:stCondLst>
                                  <p:childTnLst>
                                    <p:animMotion origin="layout" path="M 3.61111E-6 4.04118E-6 L -0.07483 -0.33565 " pathEditMode="relative" rAng="0" ptsTypes="AA">
                                      <p:cBhvr>
                                        <p:cTn id="38" dur="2000" fill="hold"/>
                                        <p:tgtEl>
                                          <p:spTgt spid="30"/>
                                        </p:tgtEl>
                                        <p:attrNameLst>
                                          <p:attrName>ppt_x</p:attrName>
                                          <p:attrName>ppt_y</p:attrName>
                                        </p:attrNameLst>
                                      </p:cBhvr>
                                      <p:rCtr x="-3750" y="-16794"/>
                                    </p:animMotion>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par>
                                <p:cTn id="43" presetID="1" presetClass="entr" presetSubtype="0" fill="hold" grpId="1" nodeType="withEffect">
                                  <p:stCondLst>
                                    <p:cond delay="250"/>
                                  </p:stCondLst>
                                  <p:childTnLst>
                                    <p:set>
                                      <p:cBhvr>
                                        <p:cTn id="4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P spid="3"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owens\AppData\Local\Microsoft\Windows\Temporary Internet Files\Content.Outlook\Q7POD4PE\ICM Diagram-2015 03 04-03 (2).jpg"/>
          <p:cNvPicPr>
            <a:picLocks noChangeAspect="1" noChangeArrowheads="1"/>
          </p:cNvPicPr>
          <p:nvPr/>
        </p:nvPicPr>
        <p:blipFill rotWithShape="1">
          <a:blip r:embed="rId2">
            <a:extLst>
              <a:ext uri="{28A0092B-C50C-407E-A947-70E740481C1C}">
                <a14:useLocalDpi xmlns:a14="http://schemas.microsoft.com/office/drawing/2010/main" val="0"/>
              </a:ext>
            </a:extLst>
          </a:blip>
          <a:srcRect l="752" t="6610" r="20679"/>
          <a:stretch/>
        </p:blipFill>
        <p:spPr bwMode="auto">
          <a:xfrm>
            <a:off x="2811439" y="918057"/>
            <a:ext cx="6236873" cy="518931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46038"/>
            <a:ext cx="8229600" cy="1143000"/>
          </a:xfrm>
        </p:spPr>
        <p:txBody>
          <a:bodyPr>
            <a:normAutofit/>
          </a:bodyPr>
          <a:lstStyle/>
          <a:p>
            <a:pPr algn="ctr"/>
            <a:r>
              <a:rPr lang="en-US" sz="3200" dirty="0" smtClean="0"/>
              <a:t>Estuary and Open Water Processes</a:t>
            </a:r>
            <a:endParaRPr lang="en-US" sz="3200" dirty="0"/>
          </a:p>
        </p:txBody>
      </p:sp>
      <p:sp>
        <p:nvSpPr>
          <p:cNvPr id="3" name="Rectangle 2"/>
          <p:cNvSpPr/>
          <p:nvPr/>
        </p:nvSpPr>
        <p:spPr>
          <a:xfrm>
            <a:off x="8155178" y="4189228"/>
            <a:ext cx="893135" cy="13024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xtBox 10"/>
          <p:cNvSpPr txBox="1"/>
          <p:nvPr/>
        </p:nvSpPr>
        <p:spPr>
          <a:xfrm>
            <a:off x="212656" y="3111222"/>
            <a:ext cx="3052439" cy="1631216"/>
          </a:xfrm>
          <a:prstGeom prst="rect">
            <a:avLst/>
          </a:prstGeom>
          <a:noFill/>
        </p:spPr>
        <p:txBody>
          <a:bodyPr wrap="none" rtlCol="0">
            <a:spAutoFit/>
          </a:bodyPr>
          <a:lstStyle/>
          <a:p>
            <a:pPr marL="285750" indent="-285750">
              <a:buClr>
                <a:srgbClr val="00B0F0"/>
              </a:buClr>
              <a:buFont typeface="Arial" panose="020B0604020202020204" pitchFamily="34" charset="0"/>
              <a:buChar char="•"/>
            </a:pPr>
            <a:r>
              <a:rPr lang="en-US" sz="2000" dirty="0" smtClean="0"/>
              <a:t>Hydrodynamics</a:t>
            </a:r>
          </a:p>
          <a:p>
            <a:pPr marL="285750" indent="-285750">
              <a:buClr>
                <a:srgbClr val="00B0F0"/>
              </a:buClr>
              <a:buFont typeface="Arial" panose="020B0604020202020204" pitchFamily="34" charset="0"/>
              <a:buChar char="•"/>
            </a:pPr>
            <a:r>
              <a:rPr lang="en-US" sz="2000" dirty="0" smtClean="0"/>
              <a:t>Water quality </a:t>
            </a:r>
          </a:p>
          <a:p>
            <a:pPr marL="285750" indent="-285750">
              <a:buClr>
                <a:srgbClr val="00B0F0"/>
              </a:buClr>
              <a:buFont typeface="Arial" panose="020B0604020202020204" pitchFamily="34" charset="0"/>
              <a:buChar char="•"/>
            </a:pPr>
            <a:r>
              <a:rPr lang="en-US" sz="2000" dirty="0" smtClean="0"/>
              <a:t>Sedimentation</a:t>
            </a:r>
          </a:p>
          <a:p>
            <a:pPr marL="285750" indent="-285750">
              <a:buClr>
                <a:srgbClr val="00B0F0"/>
              </a:buClr>
              <a:buFont typeface="Arial" panose="020B0604020202020204" pitchFamily="34" charset="0"/>
              <a:buChar char="•"/>
            </a:pPr>
            <a:r>
              <a:rPr lang="en-US" sz="2000" dirty="0" smtClean="0"/>
              <a:t>Bed </a:t>
            </a:r>
            <a:r>
              <a:rPr lang="en-US" sz="2000" dirty="0" err="1" smtClean="0"/>
              <a:t>resuspension</a:t>
            </a:r>
            <a:endParaRPr lang="en-US" sz="2000" dirty="0" smtClean="0"/>
          </a:p>
          <a:p>
            <a:pPr marL="285750" indent="-285750">
              <a:buClr>
                <a:srgbClr val="00B0F0"/>
              </a:buClr>
              <a:buFont typeface="Arial" panose="020B0604020202020204" pitchFamily="34" charset="0"/>
              <a:buChar char="•"/>
            </a:pPr>
            <a:r>
              <a:rPr lang="en-US" sz="2000" dirty="0"/>
              <a:t>Sediment </a:t>
            </a:r>
            <a:r>
              <a:rPr lang="en-US" sz="2000" dirty="0" smtClean="0"/>
              <a:t>distribution</a:t>
            </a:r>
            <a:endParaRPr lang="en-US" sz="2000" dirty="0"/>
          </a:p>
        </p:txBody>
      </p:sp>
    </p:spTree>
    <p:extLst>
      <p:ext uri="{BB962C8B-B14F-4D97-AF65-F5344CB8AC3E}">
        <p14:creationId xmlns:p14="http://schemas.microsoft.com/office/powerpoint/2010/main" val="2857739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3877"/>
            <a:ext cx="8229600" cy="1143000"/>
          </a:xfrm>
        </p:spPr>
        <p:txBody>
          <a:bodyPr>
            <a:normAutofit/>
          </a:bodyPr>
          <a:lstStyle/>
          <a:p>
            <a:pPr algn="ctr"/>
            <a:r>
              <a:rPr lang="en-US" sz="3200" dirty="0" smtClean="0"/>
              <a:t>Wetland Processes and Vegetation</a:t>
            </a:r>
            <a:endParaRPr lang="en-US" sz="3200" dirty="0"/>
          </a:p>
        </p:txBody>
      </p:sp>
      <p:pic>
        <p:nvPicPr>
          <p:cNvPr id="5122" name="Picture 2" descr="C:\Users\aowens\AppData\Local\Microsoft\Windows\Temporary Internet Files\Content.Outlook\Q7POD4PE\ICM Diagram-2015 03 04-02 (2).jpg"/>
          <p:cNvPicPr>
            <a:picLocks noChangeAspect="1" noChangeArrowheads="1"/>
          </p:cNvPicPr>
          <p:nvPr/>
        </p:nvPicPr>
        <p:blipFill rotWithShape="1">
          <a:blip r:embed="rId2">
            <a:extLst>
              <a:ext uri="{28A0092B-C50C-407E-A947-70E740481C1C}">
                <a14:useLocalDpi xmlns:a14="http://schemas.microsoft.com/office/drawing/2010/main" val="0"/>
              </a:ext>
            </a:extLst>
          </a:blip>
          <a:srcRect t="8109" r="10064"/>
          <a:stretch/>
        </p:blipFill>
        <p:spPr bwMode="auto">
          <a:xfrm>
            <a:off x="27296" y="967596"/>
            <a:ext cx="7138518" cy="510561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7766" y="2757540"/>
            <a:ext cx="2066262" cy="920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5562103" y="4189863"/>
            <a:ext cx="1708794" cy="174691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TextBox 12"/>
          <p:cNvSpPr txBox="1"/>
          <p:nvPr/>
        </p:nvSpPr>
        <p:spPr>
          <a:xfrm>
            <a:off x="5298582" y="3997784"/>
            <a:ext cx="3971926" cy="1938992"/>
          </a:xfrm>
          <a:prstGeom prst="rect">
            <a:avLst/>
          </a:prstGeom>
          <a:noFill/>
        </p:spPr>
        <p:txBody>
          <a:bodyPr wrap="square" rtlCol="0">
            <a:spAutoFit/>
          </a:bodyPr>
          <a:lstStyle/>
          <a:p>
            <a:pPr marL="285750" indent="-285750">
              <a:buClr>
                <a:srgbClr val="00B0F0"/>
              </a:buClr>
              <a:buFont typeface="Arial" panose="020B0604020202020204" pitchFamily="34" charset="0"/>
              <a:buChar char="•"/>
            </a:pPr>
            <a:r>
              <a:rPr lang="en-US" sz="2000" dirty="0" smtClean="0"/>
              <a:t>Wetland elevation change</a:t>
            </a:r>
          </a:p>
          <a:p>
            <a:pPr marL="285750" indent="-285750">
              <a:buClr>
                <a:srgbClr val="00B0F0"/>
              </a:buClr>
              <a:buFont typeface="Arial" panose="020B0604020202020204" pitchFamily="34" charset="0"/>
              <a:buChar char="•"/>
            </a:pPr>
            <a:r>
              <a:rPr lang="en-US" sz="2000" dirty="0" smtClean="0"/>
              <a:t>Wetland area change </a:t>
            </a:r>
          </a:p>
          <a:p>
            <a:pPr marL="285750" indent="-285750">
              <a:buClr>
                <a:srgbClr val="00B0F0"/>
              </a:buClr>
              <a:buFont typeface="Arial" panose="020B0604020202020204" pitchFamily="34" charset="0"/>
              <a:buChar char="•"/>
            </a:pPr>
            <a:r>
              <a:rPr lang="en-US" sz="2000" dirty="0" smtClean="0"/>
              <a:t>Marsh collapse</a:t>
            </a:r>
          </a:p>
          <a:p>
            <a:pPr marL="285750" indent="-285750">
              <a:buClr>
                <a:srgbClr val="00B0F0"/>
              </a:buClr>
              <a:buFont typeface="Arial" panose="020B0604020202020204" pitchFamily="34" charset="0"/>
              <a:buChar char="•"/>
            </a:pPr>
            <a:r>
              <a:rPr lang="en-US" sz="2000" dirty="0" smtClean="0"/>
              <a:t>Marsh edge erosion</a:t>
            </a:r>
          </a:p>
          <a:p>
            <a:pPr marL="285750" indent="-285750">
              <a:buClr>
                <a:srgbClr val="00B0F0"/>
              </a:buClr>
              <a:buFont typeface="Arial" panose="020B0604020202020204" pitchFamily="34" charset="0"/>
              <a:buChar char="•"/>
            </a:pPr>
            <a:r>
              <a:rPr lang="en-US" sz="2000" dirty="0" smtClean="0"/>
              <a:t>Storm effects</a:t>
            </a:r>
          </a:p>
          <a:p>
            <a:pPr marL="285750" indent="-285750">
              <a:buClr>
                <a:srgbClr val="00B0F0"/>
              </a:buClr>
              <a:buFont typeface="Arial" panose="020B0604020202020204" pitchFamily="34" charset="0"/>
              <a:buChar char="•"/>
            </a:pPr>
            <a:r>
              <a:rPr lang="en-US" sz="2000" dirty="0" smtClean="0"/>
              <a:t>Coastal vegetation </a:t>
            </a:r>
          </a:p>
        </p:txBody>
      </p:sp>
    </p:spTree>
    <p:extLst>
      <p:ext uri="{BB962C8B-B14F-4D97-AF65-F5344CB8AC3E}">
        <p14:creationId xmlns:p14="http://schemas.microsoft.com/office/powerpoint/2010/main" val="1755657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aowens\AppData\Local\Microsoft\Windows\Temporary Internet Files\Content.Outlook\Q7POD4PE\ICM Diagram-2015 03 04-04 (2).jpg"/>
          <p:cNvPicPr>
            <a:picLocks noChangeAspect="1" noChangeArrowheads="1"/>
          </p:cNvPicPr>
          <p:nvPr/>
        </p:nvPicPr>
        <p:blipFill rotWithShape="1">
          <a:blip r:embed="rId2">
            <a:extLst>
              <a:ext uri="{28A0092B-C50C-407E-A947-70E740481C1C}">
                <a14:useLocalDpi xmlns:a14="http://schemas.microsoft.com/office/drawing/2010/main" val="0"/>
              </a:ext>
            </a:extLst>
          </a:blip>
          <a:srcRect l="16567" t="19456"/>
          <a:stretch/>
        </p:blipFill>
        <p:spPr bwMode="auto">
          <a:xfrm>
            <a:off x="2429725" y="1554727"/>
            <a:ext cx="6659683" cy="450034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36513"/>
            <a:ext cx="8229600" cy="1143000"/>
          </a:xfrm>
        </p:spPr>
        <p:txBody>
          <a:bodyPr>
            <a:normAutofit/>
          </a:bodyPr>
          <a:lstStyle/>
          <a:p>
            <a:pPr algn="ctr"/>
            <a:r>
              <a:rPr lang="en-US" sz="3200" dirty="0" smtClean="0"/>
              <a:t>Barrier Island Processes</a:t>
            </a:r>
            <a:endParaRPr lang="en-US" sz="3200" dirty="0"/>
          </a:p>
        </p:txBody>
      </p:sp>
      <p:sp>
        <p:nvSpPr>
          <p:cNvPr id="9" name="Rectangle 8"/>
          <p:cNvSpPr/>
          <p:nvPr/>
        </p:nvSpPr>
        <p:spPr>
          <a:xfrm>
            <a:off x="2348261" y="4198391"/>
            <a:ext cx="1022736" cy="13024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xtBox 10"/>
          <p:cNvSpPr txBox="1"/>
          <p:nvPr/>
        </p:nvSpPr>
        <p:spPr>
          <a:xfrm>
            <a:off x="0" y="3067720"/>
            <a:ext cx="3876120" cy="3170099"/>
          </a:xfrm>
          <a:prstGeom prst="rect">
            <a:avLst/>
          </a:prstGeom>
          <a:noFill/>
        </p:spPr>
        <p:txBody>
          <a:bodyPr wrap="square" rtlCol="0">
            <a:spAutoFit/>
          </a:bodyPr>
          <a:lstStyle/>
          <a:p>
            <a:pPr marL="285750" indent="-285750">
              <a:buClr>
                <a:srgbClr val="00B0F0"/>
              </a:buClr>
              <a:buFont typeface="Arial" panose="020B0604020202020204" pitchFamily="34" charset="0"/>
              <a:buChar char="•"/>
            </a:pPr>
            <a:r>
              <a:rPr lang="en-US" sz="2000" dirty="0"/>
              <a:t>Island elevation change</a:t>
            </a:r>
          </a:p>
          <a:p>
            <a:pPr marL="285750" indent="-285750">
              <a:buClr>
                <a:srgbClr val="00B0F0"/>
              </a:buClr>
              <a:buFont typeface="Arial" panose="020B0604020202020204" pitchFamily="34" charset="0"/>
              <a:buChar char="•"/>
            </a:pPr>
            <a:r>
              <a:rPr lang="en-US" sz="2000" dirty="0"/>
              <a:t>Breaching</a:t>
            </a:r>
          </a:p>
          <a:p>
            <a:pPr marL="285750" indent="-285750">
              <a:buClr>
                <a:srgbClr val="00B0F0"/>
              </a:buClr>
              <a:buFont typeface="Arial" panose="020B0604020202020204" pitchFamily="34" charset="0"/>
              <a:buChar char="•"/>
            </a:pPr>
            <a:r>
              <a:rPr lang="en-US" sz="2000" dirty="0" smtClean="0"/>
              <a:t>Overwash / cross shore profile change</a:t>
            </a:r>
          </a:p>
          <a:p>
            <a:pPr marL="285750" indent="-285750">
              <a:buClr>
                <a:srgbClr val="00B0F0"/>
              </a:buClr>
              <a:buFont typeface="Arial" panose="020B0604020202020204" pitchFamily="34" charset="0"/>
              <a:buChar char="•"/>
            </a:pPr>
            <a:r>
              <a:rPr lang="en-US" sz="2000" dirty="0" smtClean="0"/>
              <a:t>Longshore transport</a:t>
            </a:r>
            <a:endParaRPr lang="en-US" sz="2000" dirty="0"/>
          </a:p>
          <a:p>
            <a:pPr marL="285750" indent="-285750">
              <a:buClr>
                <a:srgbClr val="00B0F0"/>
              </a:buClr>
              <a:buFont typeface="Arial" panose="020B0604020202020204" pitchFamily="34" charset="0"/>
              <a:buChar char="•"/>
            </a:pPr>
            <a:r>
              <a:rPr lang="en-US" sz="2000" dirty="0" smtClean="0"/>
              <a:t>Wave transformation</a:t>
            </a:r>
          </a:p>
          <a:p>
            <a:pPr marL="285750" indent="-285750">
              <a:buClr>
                <a:srgbClr val="00B0F0"/>
              </a:buClr>
              <a:buFont typeface="Arial" panose="020B0604020202020204" pitchFamily="34" charset="0"/>
              <a:buChar char="•"/>
            </a:pPr>
            <a:r>
              <a:rPr lang="en-US" sz="2000" dirty="0" smtClean="0"/>
              <a:t>Storm </a:t>
            </a:r>
            <a:r>
              <a:rPr lang="en-US" sz="2000" dirty="0"/>
              <a:t>effects (SBEACH)</a:t>
            </a:r>
          </a:p>
          <a:p>
            <a:pPr marL="285750" indent="-285750">
              <a:buClr>
                <a:srgbClr val="00B0F0"/>
              </a:buClr>
              <a:buFont typeface="Arial" panose="020B0604020202020204" pitchFamily="34" charset="0"/>
              <a:buChar char="•"/>
            </a:pPr>
            <a:r>
              <a:rPr lang="en-US" sz="2000" dirty="0" smtClean="0"/>
              <a:t>Back-barrier marsh, dune </a:t>
            </a:r>
            <a:r>
              <a:rPr lang="en-US" sz="2000" dirty="0"/>
              <a:t>and swale  </a:t>
            </a:r>
            <a:r>
              <a:rPr lang="en-US" sz="2000" dirty="0" smtClean="0"/>
              <a:t>vegetation</a:t>
            </a:r>
            <a:endParaRPr lang="en-US" sz="2000" dirty="0"/>
          </a:p>
          <a:p>
            <a:pPr marL="285750" indent="-285750">
              <a:buClr>
                <a:srgbClr val="00B0F0"/>
              </a:buClr>
              <a:buFont typeface="Arial" panose="020B0604020202020204" pitchFamily="34" charset="0"/>
              <a:buChar char="•"/>
            </a:pPr>
            <a:endParaRPr lang="en-US" sz="2000" dirty="0" smtClean="0"/>
          </a:p>
        </p:txBody>
      </p:sp>
    </p:spTree>
    <p:extLst>
      <p:ext uri="{BB962C8B-B14F-4D97-AF65-F5344CB8AC3E}">
        <p14:creationId xmlns:p14="http://schemas.microsoft.com/office/powerpoint/2010/main" val="2857739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513"/>
            <a:ext cx="8229600" cy="1143000"/>
          </a:xfrm>
        </p:spPr>
        <p:txBody>
          <a:bodyPr>
            <a:normAutofit/>
          </a:bodyPr>
          <a:lstStyle/>
          <a:p>
            <a:pPr algn="ctr"/>
            <a:r>
              <a:rPr lang="en-US" sz="3200" dirty="0" smtClean="0"/>
              <a:t>Ecosystem Outcomes</a:t>
            </a:r>
            <a:endParaRPr lang="en-US" sz="3200" dirty="0"/>
          </a:p>
        </p:txBody>
      </p:sp>
      <p:sp>
        <p:nvSpPr>
          <p:cNvPr id="11" name="TextBox 10"/>
          <p:cNvSpPr txBox="1"/>
          <p:nvPr/>
        </p:nvSpPr>
        <p:spPr>
          <a:xfrm>
            <a:off x="244549" y="1020551"/>
            <a:ext cx="8442251" cy="4493537"/>
          </a:xfrm>
          <a:prstGeom prst="rect">
            <a:avLst/>
          </a:prstGeom>
          <a:noFill/>
        </p:spPr>
        <p:txBody>
          <a:bodyPr wrap="square" rtlCol="0">
            <a:spAutoFit/>
          </a:bodyPr>
          <a:lstStyle/>
          <a:p>
            <a:pPr marL="342900" indent="-342900">
              <a:buClr>
                <a:srgbClr val="0096D7"/>
              </a:buClr>
              <a:buFont typeface="Arial" pitchFamily="34" charset="0"/>
              <a:buChar char="•"/>
            </a:pPr>
            <a:r>
              <a:rPr lang="en-US" sz="2200" dirty="0" smtClean="0">
                <a:latin typeface="+mj-lt"/>
                <a:cs typeface="Arial" pitchFamily="34" charset="0"/>
              </a:rPr>
              <a:t>Fish, shellfish, and wildlife HSIs</a:t>
            </a:r>
          </a:p>
          <a:p>
            <a:pPr marL="800100" lvl="1" indent="-342900">
              <a:buClr>
                <a:srgbClr val="0096D7"/>
              </a:buClr>
              <a:buFont typeface="Arial" pitchFamily="34" charset="0"/>
              <a:buChar char="•"/>
            </a:pPr>
            <a:r>
              <a:rPr lang="en-US" sz="2200" dirty="0" smtClean="0">
                <a:latin typeface="+mj-lt"/>
                <a:cs typeface="Arial" pitchFamily="34" charset="0"/>
              </a:rPr>
              <a:t>Statistical analysis </a:t>
            </a:r>
          </a:p>
          <a:p>
            <a:pPr marL="800100" lvl="1" indent="-342900">
              <a:buClr>
                <a:srgbClr val="0096D7"/>
              </a:buClr>
              <a:buFont typeface="Arial" pitchFamily="34" charset="0"/>
              <a:buChar char="•"/>
            </a:pPr>
            <a:r>
              <a:rPr lang="en-US" sz="2200" dirty="0" smtClean="0">
                <a:latin typeface="+mj-lt"/>
                <a:cs typeface="Arial" pitchFamily="34" charset="0"/>
              </a:rPr>
              <a:t>Coded </a:t>
            </a:r>
            <a:r>
              <a:rPr lang="en-US" sz="2200" dirty="0" smtClean="0">
                <a:latin typeface="+mj-lt"/>
                <a:cs typeface="Arial" pitchFamily="34" charset="0"/>
              </a:rPr>
              <a:t>into the ICM</a:t>
            </a:r>
          </a:p>
          <a:p>
            <a:pPr marL="342900" indent="-342900">
              <a:buClr>
                <a:srgbClr val="0096D7"/>
              </a:buClr>
              <a:buFont typeface="Arial" pitchFamily="34" charset="0"/>
              <a:buChar char="•"/>
            </a:pPr>
            <a:endParaRPr lang="en-US" sz="2200" dirty="0" smtClean="0">
              <a:latin typeface="+mj-lt"/>
            </a:endParaRPr>
          </a:p>
          <a:p>
            <a:pPr marL="342900" indent="-342900">
              <a:buClr>
                <a:srgbClr val="0096D7"/>
              </a:buClr>
              <a:buFont typeface="Arial" pitchFamily="34" charset="0"/>
              <a:buChar char="•"/>
            </a:pPr>
            <a:r>
              <a:rPr lang="en-US" sz="2200" dirty="0" smtClean="0">
                <a:latin typeface="+mj-lt"/>
              </a:rPr>
              <a:t>EwE (Ecopath with </a:t>
            </a:r>
            <a:r>
              <a:rPr lang="en-US" sz="2200" dirty="0" err="1" smtClean="0">
                <a:latin typeface="+mj-lt"/>
              </a:rPr>
              <a:t>Ecosim</a:t>
            </a:r>
            <a:r>
              <a:rPr lang="en-US" sz="2200" dirty="0" smtClean="0">
                <a:latin typeface="+mj-lt"/>
              </a:rPr>
              <a:t>)</a:t>
            </a:r>
          </a:p>
          <a:p>
            <a:pPr marL="800100" lvl="1" indent="-342900">
              <a:buClr>
                <a:srgbClr val="0096D7"/>
              </a:buClr>
              <a:buFont typeface="Arial" pitchFamily="34" charset="0"/>
              <a:buChar char="•"/>
            </a:pPr>
            <a:r>
              <a:rPr lang="en-US" sz="2200" dirty="0">
                <a:latin typeface="+mj-lt"/>
              </a:rPr>
              <a:t>C</a:t>
            </a:r>
            <a:r>
              <a:rPr lang="en-US" sz="2200" dirty="0" smtClean="0">
                <a:latin typeface="+mj-lt"/>
              </a:rPr>
              <a:t>ommunity </a:t>
            </a:r>
            <a:r>
              <a:rPr lang="en-US" sz="2200" dirty="0">
                <a:latin typeface="+mj-lt"/>
              </a:rPr>
              <a:t>fish and shellfish </a:t>
            </a:r>
            <a:r>
              <a:rPr lang="en-US" sz="2200" dirty="0" smtClean="0">
                <a:latin typeface="+mj-lt"/>
              </a:rPr>
              <a:t>model</a:t>
            </a:r>
          </a:p>
          <a:p>
            <a:pPr marL="800100" lvl="1" indent="-342900">
              <a:buClr>
                <a:srgbClr val="0096D7"/>
              </a:buClr>
              <a:buFont typeface="Arial" pitchFamily="34" charset="0"/>
              <a:buChar char="•"/>
            </a:pPr>
            <a:r>
              <a:rPr lang="en-US" sz="2200" dirty="0">
                <a:latin typeface="+mj-lt"/>
              </a:rPr>
              <a:t>D</a:t>
            </a:r>
            <a:r>
              <a:rPr lang="en-US" sz="2200" dirty="0" smtClean="0">
                <a:latin typeface="+mj-lt"/>
              </a:rPr>
              <a:t>ynamically coupled to the ICM</a:t>
            </a:r>
          </a:p>
          <a:p>
            <a:pPr marL="800100" lvl="1" indent="-342900">
              <a:buClr>
                <a:srgbClr val="0096D7"/>
              </a:buClr>
              <a:buFont typeface="Arial" pitchFamily="34" charset="0"/>
              <a:buChar char="•"/>
            </a:pPr>
            <a:endParaRPr lang="en-US" sz="2200" dirty="0">
              <a:latin typeface="+mj-lt"/>
            </a:endParaRPr>
          </a:p>
          <a:p>
            <a:pPr marL="342900" indent="-342900">
              <a:buClr>
                <a:srgbClr val="0096D7"/>
              </a:buClr>
              <a:buFont typeface="Arial" pitchFamily="34" charset="0"/>
              <a:buChar char="•"/>
            </a:pPr>
            <a:r>
              <a:rPr lang="en-US" sz="2200" dirty="0" smtClean="0">
                <a:latin typeface="+mj-lt"/>
              </a:rPr>
              <a:t>Additional ecosystem outcomes</a:t>
            </a:r>
          </a:p>
          <a:p>
            <a:pPr marL="800100" lvl="1" indent="-342900">
              <a:buClr>
                <a:srgbClr val="0096D7"/>
              </a:buClr>
              <a:buFont typeface="Arial" pitchFamily="34" charset="0"/>
              <a:buChar char="•"/>
            </a:pPr>
            <a:r>
              <a:rPr lang="en-US" sz="2200" dirty="0" smtClean="0">
                <a:latin typeface="+mj-lt"/>
              </a:rPr>
              <a:t>Nitrogen uptake</a:t>
            </a:r>
          </a:p>
          <a:p>
            <a:pPr marL="800100" lvl="1" indent="-342900">
              <a:buClr>
                <a:srgbClr val="0096D7"/>
              </a:buClr>
              <a:buFont typeface="Arial" pitchFamily="34" charset="0"/>
              <a:buChar char="•"/>
            </a:pPr>
            <a:r>
              <a:rPr lang="en-US" sz="2200" dirty="0" smtClean="0">
                <a:latin typeface="+mj-lt"/>
              </a:rPr>
              <a:t>Storm surge attenuation</a:t>
            </a:r>
          </a:p>
          <a:p>
            <a:pPr marL="800100" lvl="1" indent="-342900">
              <a:buClr>
                <a:srgbClr val="0096D7"/>
              </a:buClr>
              <a:buFont typeface="Arial" pitchFamily="34" charset="0"/>
              <a:buChar char="•"/>
            </a:pPr>
            <a:r>
              <a:rPr lang="en-US" sz="2200" dirty="0" smtClean="0">
                <a:latin typeface="+mj-lt"/>
              </a:rPr>
              <a:t>Agriculture</a:t>
            </a:r>
          </a:p>
          <a:p>
            <a:pPr marL="800100" lvl="1" indent="-342900">
              <a:buClr>
                <a:srgbClr val="0096D7"/>
              </a:buClr>
              <a:buFont typeface="Arial" pitchFamily="34" charset="0"/>
              <a:buChar char="•"/>
            </a:pPr>
            <a:r>
              <a:rPr lang="en-US" sz="2200" dirty="0" smtClean="0">
                <a:latin typeface="+mj-lt"/>
              </a:rPr>
              <a:t>Carbon </a:t>
            </a:r>
          </a:p>
        </p:txBody>
      </p:sp>
      <p:pic>
        <p:nvPicPr>
          <p:cNvPr id="1026" name="Picture 2" descr="C:\Users\aowens\AppData\Local\Temp\Flickr User formatc1_Girl in Marsh Gras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76732" y="1329641"/>
            <a:ext cx="2989946" cy="446964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325143" y="5472736"/>
            <a:ext cx="683200" cy="369332"/>
          </a:xfrm>
          <a:prstGeom prst="rect">
            <a:avLst/>
          </a:prstGeom>
          <a:noFill/>
        </p:spPr>
        <p:txBody>
          <a:bodyPr wrap="none" rtlCol="0">
            <a:spAutoFit/>
          </a:bodyPr>
          <a:lstStyle/>
          <a:p>
            <a:r>
              <a:rPr lang="en-US" dirty="0" err="1" smtClean="0">
                <a:solidFill>
                  <a:schemeClr val="bg1"/>
                </a:solidFill>
              </a:rPr>
              <a:t>flickr</a:t>
            </a:r>
            <a:endParaRPr lang="en-US" dirty="0">
              <a:solidFill>
                <a:schemeClr val="bg1"/>
              </a:solidFill>
            </a:endParaRPr>
          </a:p>
        </p:txBody>
      </p:sp>
    </p:spTree>
    <p:extLst>
      <p:ext uri="{BB962C8B-B14F-4D97-AF65-F5344CB8AC3E}">
        <p14:creationId xmlns:p14="http://schemas.microsoft.com/office/powerpoint/2010/main" val="3158760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443"/>
            <a:ext cx="8229600" cy="1143000"/>
          </a:xfrm>
        </p:spPr>
        <p:txBody>
          <a:bodyPr>
            <a:normAutofit/>
          </a:bodyPr>
          <a:lstStyle/>
          <a:p>
            <a:pPr algn="ctr"/>
            <a:r>
              <a:rPr lang="en-US" sz="3200" dirty="0" smtClean="0"/>
              <a:t>ICM Compartments</a:t>
            </a:r>
            <a:endParaRPr lang="en-US" sz="3200" dirty="0"/>
          </a:p>
        </p:txBody>
      </p:sp>
      <p:pic>
        <p:nvPicPr>
          <p:cNvPr id="4" name="Picture 2" descr="C:\Eric\GIS\2017_ICM_Ecohydro\2017MP_ICM_compartments_120814.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71600"/>
            <a:ext cx="9144000" cy="4119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2420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CPRA CMP Final">
      <a:dk1>
        <a:srgbClr val="3D3D3D"/>
      </a:dk1>
      <a:lt1>
        <a:sysClr val="window" lastClr="FFFFFF"/>
      </a:lt1>
      <a:dk2>
        <a:srgbClr val="3B5793"/>
      </a:dk2>
      <a:lt2>
        <a:srgbClr val="E3DDD5"/>
      </a:lt2>
      <a:accent1>
        <a:srgbClr val="5C82B4"/>
      </a:accent1>
      <a:accent2>
        <a:srgbClr val="3B813A"/>
      </a:accent2>
      <a:accent3>
        <a:srgbClr val="9BBB59"/>
      </a:accent3>
      <a:accent4>
        <a:srgbClr val="8064A2"/>
      </a:accent4>
      <a:accent5>
        <a:srgbClr val="228ABF"/>
      </a:accent5>
      <a:accent6>
        <a:srgbClr val="E07F13"/>
      </a:accent6>
      <a:hlink>
        <a:srgbClr val="2C4DE3"/>
      </a:hlink>
      <a:folHlink>
        <a:srgbClr val="800080"/>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CPRA CMP Final">
      <a:dk1>
        <a:srgbClr val="3D3D3D"/>
      </a:dk1>
      <a:lt1>
        <a:sysClr val="window" lastClr="FFFFFF"/>
      </a:lt1>
      <a:dk2>
        <a:srgbClr val="3B5793"/>
      </a:dk2>
      <a:lt2>
        <a:srgbClr val="E3DDD5"/>
      </a:lt2>
      <a:accent1>
        <a:srgbClr val="5C82B4"/>
      </a:accent1>
      <a:accent2>
        <a:srgbClr val="3B813A"/>
      </a:accent2>
      <a:accent3>
        <a:srgbClr val="9BBB59"/>
      </a:accent3>
      <a:accent4>
        <a:srgbClr val="8064A2"/>
      </a:accent4>
      <a:accent5>
        <a:srgbClr val="228ABF"/>
      </a:accent5>
      <a:accent6>
        <a:srgbClr val="E07F13"/>
      </a:accent6>
      <a:hlink>
        <a:srgbClr val="2C4DE3"/>
      </a:hlink>
      <a:folHlink>
        <a:srgbClr val="800080"/>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CPRA CMP Final">
      <a:dk1>
        <a:srgbClr val="3D3D3D"/>
      </a:dk1>
      <a:lt1>
        <a:sysClr val="window" lastClr="FFFFFF"/>
      </a:lt1>
      <a:dk2>
        <a:srgbClr val="3B5793"/>
      </a:dk2>
      <a:lt2>
        <a:srgbClr val="E3DDD5"/>
      </a:lt2>
      <a:accent1>
        <a:srgbClr val="5C82B4"/>
      </a:accent1>
      <a:accent2>
        <a:srgbClr val="3B813A"/>
      </a:accent2>
      <a:accent3>
        <a:srgbClr val="9BBB59"/>
      </a:accent3>
      <a:accent4>
        <a:srgbClr val="8064A2"/>
      </a:accent4>
      <a:accent5>
        <a:srgbClr val="228ABF"/>
      </a:accent5>
      <a:accent6>
        <a:srgbClr val="E07F13"/>
      </a:accent6>
      <a:hlink>
        <a:srgbClr val="2C4DE3"/>
      </a:hlink>
      <a:folHlink>
        <a:srgbClr val="800080"/>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2492</TotalTime>
  <Words>1413</Words>
  <Application>Microsoft Macintosh PowerPoint</Application>
  <PresentationFormat>On-screen Show (4:3)</PresentationFormat>
  <Paragraphs>415</Paragraphs>
  <Slides>37</Slides>
  <Notes>2</Notes>
  <HiddenSlides>0</HiddenSlides>
  <MMClips>0</MMClips>
  <ScaleCrop>false</ScaleCrop>
  <HeadingPairs>
    <vt:vector size="4" baseType="variant">
      <vt:variant>
        <vt:lpstr>Theme</vt:lpstr>
      </vt:variant>
      <vt:variant>
        <vt:i4>3</vt:i4>
      </vt:variant>
      <vt:variant>
        <vt:lpstr>Slide Titles</vt:lpstr>
      </vt:variant>
      <vt:variant>
        <vt:i4>37</vt:i4>
      </vt:variant>
    </vt:vector>
  </HeadingPairs>
  <TitlesOfParts>
    <vt:vector size="40" baseType="lpstr">
      <vt:lpstr>Office Theme</vt:lpstr>
      <vt:lpstr>1_Office Theme</vt:lpstr>
      <vt:lpstr>2_Office Theme</vt:lpstr>
      <vt:lpstr>Coastal Ecosystem Integrated Compartment Model (ICM) </vt:lpstr>
      <vt:lpstr>Outline</vt:lpstr>
      <vt:lpstr>Overall Philosophy</vt:lpstr>
      <vt:lpstr>Integrated Compartment Model (ICM)</vt:lpstr>
      <vt:lpstr>Estuary and Open Water Processes</vt:lpstr>
      <vt:lpstr>Wetland Processes and Vegetation</vt:lpstr>
      <vt:lpstr>Barrier Island Processes</vt:lpstr>
      <vt:lpstr>Ecosystem Outcomes</vt:lpstr>
      <vt:lpstr>ICM Compartments</vt:lpstr>
      <vt:lpstr>Hydraulic Link Network</vt:lpstr>
      <vt:lpstr>Hydraulic Overland Flow (e.g. surge) Link Network</vt:lpstr>
      <vt:lpstr>Storms in the Landscape</vt:lpstr>
      <vt:lpstr>Barrier Islands</vt:lpstr>
      <vt:lpstr>Vegetation Conceptual Model</vt:lpstr>
      <vt:lpstr>Habitat Suitability Indices </vt:lpstr>
      <vt:lpstr>Ecopath with Ecosim (EwE) </vt:lpstr>
      <vt:lpstr>Model calibration: Preliminary results</vt:lpstr>
      <vt:lpstr>PowerPoint Presentation</vt:lpstr>
      <vt:lpstr>Stage Calibration – 201 sites</vt:lpstr>
      <vt:lpstr>Stage Calibration – 201 sites</vt:lpstr>
      <vt:lpstr>PowerPoint Presentation</vt:lpstr>
      <vt:lpstr>PowerPoint Presentation</vt:lpstr>
      <vt:lpstr>Salinity Calibration</vt:lpstr>
      <vt:lpstr>Salinity Calibration – 184 sites</vt:lpstr>
      <vt:lpstr>PowerPoint Presentation</vt:lpstr>
      <vt:lpstr>PowerPoint Presentation</vt:lpstr>
      <vt:lpstr>PowerPoint Presentation</vt:lpstr>
      <vt:lpstr>2010 Vegetation Initial Condition Map</vt:lpstr>
      <vt:lpstr>Vegetation Calibration Overview</vt:lpstr>
      <vt:lpstr>PowerPoint Presentation</vt:lpstr>
      <vt:lpstr>Uncertainty Analysis</vt:lpstr>
      <vt:lpstr>Future Scenarios</vt:lpstr>
      <vt:lpstr>Closing Remarks</vt:lpstr>
      <vt:lpstr>PowerPoint Presentation</vt:lpstr>
      <vt:lpstr>PowerPoint Presentation</vt:lpstr>
      <vt:lpstr>Marsh Edge Erosion </vt:lpstr>
      <vt:lpstr>Additional Ecosystem Outcomes</vt:lpstr>
    </vt:vector>
  </TitlesOfParts>
  <Company>Speyrer Consulting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Alaina Grace</dc:creator>
  <cp:lastModifiedBy>Ehab Meselhe</cp:lastModifiedBy>
  <cp:revision>135</cp:revision>
  <dcterms:created xsi:type="dcterms:W3CDTF">2014-08-06T16:10:41Z</dcterms:created>
  <dcterms:modified xsi:type="dcterms:W3CDTF">2015-05-25T01:10:34Z</dcterms:modified>
</cp:coreProperties>
</file>