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451" r:id="rId3"/>
    <p:sldId id="341" r:id="rId4"/>
    <p:sldId id="288" r:id="rId5"/>
    <p:sldId id="445" r:id="rId6"/>
    <p:sldId id="463" r:id="rId7"/>
    <p:sldId id="462" r:id="rId8"/>
    <p:sldId id="456" r:id="rId9"/>
    <p:sldId id="458" r:id="rId10"/>
    <p:sldId id="447" r:id="rId11"/>
    <p:sldId id="448" r:id="rId12"/>
    <p:sldId id="452" r:id="rId13"/>
    <p:sldId id="453" r:id="rId14"/>
    <p:sldId id="454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9" autoAdjust="0"/>
    <p:restoredTop sz="86431" autoAdjust="0"/>
  </p:normalViewPr>
  <p:slideViewPr>
    <p:cSldViewPr>
      <p:cViewPr>
        <p:scale>
          <a:sx n="90" d="100"/>
          <a:sy n="90" d="100"/>
        </p:scale>
        <p:origin x="-2232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2" Type="http://schemas.openxmlformats.org/officeDocument/2006/relationships/slide" Target="slides/slide3.xml"/><Relationship Id="rId1" Type="http://schemas.openxmlformats.org/officeDocument/2006/relationships/slide" Target="slides/slide1.xml"/><Relationship Id="rId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98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96CF518-40CA-4B0F-B7AA-59FA716345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8904B2-354E-4EC9-B3AA-4726A46DA07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0DB1DB-0BDA-45E6-A160-8615A7851984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7616B8-037B-4F39-A214-F4C4B1F59668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520CC3-3A84-4A72-88CE-2FEA6DC3EE7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520CC3-3A84-4A72-88CE-2FEA6DC3EE79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520CC3-3A84-4A72-88CE-2FEA6DC3EE7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9F631F-CECC-44E4-9C4A-00E95BBD1AB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76060F-D0F2-4F3B-A951-0AE86C12CC3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1EB1DB-AAC1-4AFA-8A17-A3F33328C454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FA389F-4EAC-4424-AC1E-9A237459876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520CC3-3A84-4A72-88CE-2FEA6DC3EE79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F48BB-0168-46B9-B54E-F69A1B0975C9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14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183795-E9C1-42D8-930B-E4417EEB671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512AC9-83D6-45DD-B53F-D54A5837DD5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454DD-CEBC-4A2C-AB8E-EC215EE8C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84E53-C5AA-4026-AF5E-E0633DEB7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4CBAA-A0C1-40E7-B8E6-9747F134C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53084-47E9-448E-82AC-006208A6F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D2985-3DFE-401C-963A-8B546CC31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40795-6778-4E51-90E3-10153966C6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FA454-45F7-4E36-81D4-CA7683860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4D831-73E6-456B-B645-57C041BBBA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2CDB0-BF0B-482F-BB79-78EC7BFEBC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C9737-32E8-486E-B8C5-FDD017CBE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C1502-58E0-4934-9870-5EBF13E94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CFE43-F698-4F76-9CB0-33126E0A4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2410F0A-D4DA-49DC-AA2A-C33A98634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ckart\Documents\POWERPOI\GRAV%20CUR\p400r2.5g0.5m20n10-cc.avi" TargetMode="Externa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ckart\Documents\POWERPOI\GRAV%20CUR\u25_reduced-windows.wmv" TargetMode="Externa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ckart\Documents\POWERPOI\GRAV%20CUR\u25_data_reduced-windows.wmv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ckart\Documents\POWERPOI\GRAV%20CUR\Momo%20APS%2012.wmv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ckart\Documents\POWERPOI\GRAV%20CUR\u25_reduced-windows.wmv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ckart\Documents\POWERPOI\GRAV%20CUR\Senthil%20salt.wmv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Eckart\Documents\POWERPOI\GRAV%20CUR\Re1000DNS%20+%20Re200000LES.avi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696200" cy="1295400"/>
          </a:xfrm>
        </p:spPr>
        <p:txBody>
          <a:bodyPr/>
          <a:lstStyle/>
          <a:p>
            <a:pPr eaLnBrk="1" hangingPunct="1"/>
            <a:r>
              <a:rPr lang="en-US" sz="2800" b="1" i="1" dirty="0" smtClean="0">
                <a:solidFill>
                  <a:schemeClr val="accent2"/>
                </a:solidFill>
                <a:cs typeface="Times New Roman" pitchFamily="18" charset="0"/>
              </a:rPr>
              <a:t>Numerical Investigation of Turbidity Currents:</a:t>
            </a:r>
            <a:br>
              <a:rPr lang="en-US" sz="2800" b="1" i="1" dirty="0" smtClean="0">
                <a:solidFill>
                  <a:schemeClr val="accent2"/>
                </a:solidFill>
                <a:cs typeface="Times New Roman" pitchFamily="18" charset="0"/>
              </a:rPr>
            </a:br>
            <a:r>
              <a:rPr lang="en-US" sz="2800" b="1" i="1" dirty="0" smtClean="0">
                <a:solidFill>
                  <a:schemeClr val="accent2"/>
                </a:solidFill>
                <a:cs typeface="Times New Roman" pitchFamily="18" charset="0"/>
              </a:rPr>
              <a:t/>
            </a:r>
            <a:br>
              <a:rPr lang="en-US" sz="2800" b="1" i="1" dirty="0" smtClean="0">
                <a:solidFill>
                  <a:schemeClr val="accent2"/>
                </a:solidFill>
                <a:cs typeface="Times New Roman" pitchFamily="18" charset="0"/>
              </a:rPr>
            </a:br>
            <a:r>
              <a:rPr lang="en-US" sz="2800" b="1" i="1" dirty="0" smtClean="0">
                <a:solidFill>
                  <a:schemeClr val="accent2"/>
                </a:solidFill>
                <a:cs typeface="Times New Roman" pitchFamily="18" charset="0"/>
              </a:rPr>
              <a:t>TURBINS, TURBLES and </a:t>
            </a:r>
            <a:r>
              <a:rPr lang="en-US" sz="2800" b="1" i="1" dirty="0" err="1" smtClean="0">
                <a:solidFill>
                  <a:schemeClr val="accent2"/>
                </a:solidFill>
                <a:cs typeface="Times New Roman" pitchFamily="18" charset="0"/>
              </a:rPr>
              <a:t>PETSc</a:t>
            </a:r>
            <a:endParaRPr lang="en-US" sz="2800" b="1" i="1" dirty="0" smtClean="0">
              <a:solidFill>
                <a:schemeClr val="accent2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819400"/>
            <a:ext cx="9144000" cy="1066800"/>
          </a:xfrm>
        </p:spPr>
        <p:txBody>
          <a:bodyPr/>
          <a:lstStyle/>
          <a:p>
            <a:pPr eaLnBrk="1" hangingPunct="1"/>
            <a:r>
              <a:rPr lang="en-US" sz="2400" i="1" dirty="0" smtClean="0"/>
              <a:t>E. </a:t>
            </a:r>
            <a:r>
              <a:rPr lang="en-US" sz="2400" i="1" dirty="0" err="1" smtClean="0"/>
              <a:t>Meiburg</a:t>
            </a:r>
            <a:r>
              <a:rPr lang="en-US" sz="2400" i="1" dirty="0" smtClean="0"/>
              <a:t>, M. Nasr-</a:t>
            </a:r>
            <a:r>
              <a:rPr lang="en-US" sz="2400" i="1" dirty="0" err="1" smtClean="0"/>
              <a:t>Azadani</a:t>
            </a:r>
            <a:r>
              <a:rPr lang="en-US" sz="2400" i="1" dirty="0" smtClean="0"/>
              <a:t>, S. </a:t>
            </a:r>
            <a:r>
              <a:rPr lang="en-US" sz="2400" i="1" dirty="0" err="1" smtClean="0"/>
              <a:t>Radhakrishnan</a:t>
            </a:r>
            <a:endParaRPr lang="en-US" sz="2400" i="1" dirty="0" smtClean="0"/>
          </a:p>
          <a:p>
            <a:pPr eaLnBrk="1" hangingPunct="1"/>
            <a:endParaRPr lang="en-US" sz="2400" i="1" dirty="0" smtClean="0"/>
          </a:p>
          <a:p>
            <a:pPr eaLnBrk="1" hangingPunct="1"/>
            <a:r>
              <a:rPr lang="en-US" sz="2400" i="1" dirty="0" smtClean="0"/>
              <a:t>UC Santa Barbara</a:t>
            </a:r>
          </a:p>
        </p:txBody>
      </p:sp>
      <p:sp>
        <p:nvSpPr>
          <p:cNvPr id="11268" name="Text Box 21"/>
          <p:cNvSpPr txBox="1">
            <a:spLocks noChangeArrowheads="1"/>
          </p:cNvSpPr>
          <p:nvPr/>
        </p:nvSpPr>
        <p:spPr bwMode="auto">
          <a:xfrm>
            <a:off x="1584325" y="4156075"/>
            <a:ext cx="6188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it-IT"/>
          </a:p>
        </p:txBody>
      </p:sp>
      <p:pic>
        <p:nvPicPr>
          <p:cNvPr id="11270" name="Picture 27" descr="UCSBWa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943600"/>
            <a:ext cx="1782763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457200" y="1143000"/>
            <a:ext cx="8686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</a:pPr>
            <a:r>
              <a:rPr lang="en-US" i="1">
                <a:solidFill>
                  <a:srgbClr val="FF0000"/>
                </a:solidFill>
              </a:rPr>
              <a:t>Long term strategy: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i="1">
                <a:solidFill>
                  <a:srgbClr val="FF0000"/>
                </a:solidFill>
              </a:rPr>
              <a:t>carry out simulation of polydisperse turbidity current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i="1">
                <a:solidFill>
                  <a:srgbClr val="FF0000"/>
                </a:solidFill>
              </a:rPr>
              <a:t>obtain spatial grain size distribution of the deposit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i="1">
                <a:solidFill>
                  <a:srgbClr val="FF0000"/>
                </a:solidFill>
              </a:rPr>
              <a:t>convert grain size distribution into permeability and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</a:pPr>
            <a:r>
              <a:rPr lang="en-US" i="1">
                <a:solidFill>
                  <a:srgbClr val="FF0000"/>
                </a:solidFill>
              </a:rPr>
              <a:t>       porosity distribution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FontTx/>
              <a:buChar char="•"/>
            </a:pPr>
            <a:r>
              <a:rPr lang="en-US" i="1">
                <a:solidFill>
                  <a:srgbClr val="FF0000"/>
                </a:solidFill>
              </a:rPr>
              <a:t>feed permeability/porosity distribution into reservoir simulator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FontTx/>
              <a:buChar char="•"/>
            </a:pPr>
            <a:r>
              <a:rPr lang="en-US" i="1">
                <a:solidFill>
                  <a:srgbClr val="FF0000"/>
                </a:solidFill>
              </a:rPr>
              <a:t>carry out simulations of porous media displacement processes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1938338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3133725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5" name="Rectangle 6"/>
          <p:cNvSpPr>
            <a:spLocks noChangeArrowheads="1"/>
          </p:cNvSpPr>
          <p:nvPr/>
        </p:nvSpPr>
        <p:spPr bwMode="auto">
          <a:xfrm>
            <a:off x="228600" y="152400"/>
            <a:ext cx="8915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2800" i="1">
                <a:solidFill>
                  <a:schemeClr val="accent2"/>
                </a:solidFill>
              </a:rPr>
              <a:t>Couple turbidity current solver to reservoir simulator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ChangeArrowheads="1"/>
          </p:cNvSpPr>
          <p:nvPr/>
        </p:nvSpPr>
        <p:spPr bwMode="auto">
          <a:xfrm>
            <a:off x="1938338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7347" name="Rectangle 4"/>
          <p:cNvSpPr>
            <a:spLocks noChangeArrowheads="1"/>
          </p:cNvSpPr>
          <p:nvPr/>
        </p:nvSpPr>
        <p:spPr bwMode="auto">
          <a:xfrm>
            <a:off x="3133725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7348" name="Rectangle 6"/>
          <p:cNvSpPr>
            <a:spLocks noChangeArrowheads="1"/>
          </p:cNvSpPr>
          <p:nvPr/>
        </p:nvSpPr>
        <p:spPr bwMode="auto">
          <a:xfrm>
            <a:off x="228600" y="152400"/>
            <a:ext cx="8915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2800" i="1">
                <a:solidFill>
                  <a:schemeClr val="accent2"/>
                </a:solidFill>
              </a:rPr>
              <a:t>Porous media flow simulations (w. A. Riaz)</a:t>
            </a:r>
          </a:p>
        </p:txBody>
      </p:sp>
      <p:sp>
        <p:nvSpPr>
          <p:cNvPr id="57349" name="Rectangle 2"/>
          <p:cNvSpPr>
            <a:spLocks noChangeArrowheads="1"/>
          </p:cNvSpPr>
          <p:nvPr/>
        </p:nvSpPr>
        <p:spPr bwMode="auto">
          <a:xfrm>
            <a:off x="457200" y="838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FontTx/>
              <a:buChar char="•"/>
            </a:pPr>
            <a:r>
              <a:rPr lang="en-US" i="1">
                <a:solidFill>
                  <a:srgbClr val="FF0000"/>
                </a:solidFill>
              </a:rPr>
              <a:t>displacement of dense, more viscous fluid by light, less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</a:pPr>
            <a:r>
              <a:rPr lang="en-US" i="1">
                <a:solidFill>
                  <a:srgbClr val="FF0000"/>
                </a:solidFill>
              </a:rPr>
              <a:t>      viscous one in a heterogeneous porous medium</a:t>
            </a:r>
          </a:p>
        </p:txBody>
      </p:sp>
      <p:pic>
        <p:nvPicPr>
          <p:cNvPr id="7" name="p400r2.5g0.5m20n10-cc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1905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9144000" cy="1066800"/>
          </a:xfrm>
        </p:spPr>
        <p:txBody>
          <a:bodyPr/>
          <a:lstStyle/>
          <a:p>
            <a:pPr algn="l" eaLnBrk="1" hangingPunct="1"/>
            <a:r>
              <a:rPr lang="en-US" sz="2800" i="1" dirty="0" smtClean="0">
                <a:solidFill>
                  <a:schemeClr val="accent2"/>
                </a:solidFill>
              </a:rPr>
              <a:t>Erosion of sediment bed (Z. Borden, Y. </a:t>
            </a:r>
            <a:r>
              <a:rPr lang="en-US" sz="2800" i="1" dirty="0" err="1" smtClean="0">
                <a:solidFill>
                  <a:schemeClr val="accent2"/>
                </a:solidFill>
              </a:rPr>
              <a:t>Kanarska</a:t>
            </a:r>
            <a:r>
              <a:rPr lang="en-US" sz="2800" i="1" dirty="0" smtClean="0">
                <a:solidFill>
                  <a:schemeClr val="accent2"/>
                </a:solidFill>
              </a:rPr>
              <a:t>, M. </a:t>
            </a:r>
            <a:r>
              <a:rPr lang="en-US" sz="2800" i="1" dirty="0" err="1" smtClean="0">
                <a:solidFill>
                  <a:schemeClr val="accent2"/>
                </a:solidFill>
              </a:rPr>
              <a:t>Glinsky</a:t>
            </a:r>
            <a:r>
              <a:rPr lang="en-US" sz="2800" i="1" dirty="0" smtClean="0">
                <a:solidFill>
                  <a:schemeClr val="accent2"/>
                </a:solidFill>
              </a:rPr>
              <a:t>) </a:t>
            </a:r>
            <a:br>
              <a:rPr lang="en-US" sz="2800" i="1" dirty="0" smtClean="0">
                <a:solidFill>
                  <a:schemeClr val="accent2"/>
                </a:solidFill>
              </a:rPr>
            </a:br>
            <a:endParaRPr lang="en-US" sz="2800" i="1" dirty="0" smtClean="0">
              <a:solidFill>
                <a:schemeClr val="accent2"/>
              </a:solidFill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938338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04" name="Rectangle 5"/>
          <p:cNvSpPr>
            <a:spLocks noChangeArrowheads="1"/>
          </p:cNvSpPr>
          <p:nvPr/>
        </p:nvSpPr>
        <p:spPr bwMode="auto">
          <a:xfrm>
            <a:off x="3133725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05" name="Rectangle 13"/>
          <p:cNvSpPr>
            <a:spLocks noChangeArrowheads="1"/>
          </p:cNvSpPr>
          <p:nvPr/>
        </p:nvSpPr>
        <p:spPr bwMode="auto">
          <a:xfrm>
            <a:off x="381000" y="1219200"/>
            <a:ext cx="8763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i="1" dirty="0" smtClean="0">
                <a:solidFill>
                  <a:srgbClr val="FF0000"/>
                </a:solidFill>
              </a:rPr>
              <a:t>   erosion models to date are mainly empirical, e.g. Garcia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      and Parker (1993), </a:t>
            </a:r>
            <a:r>
              <a:rPr lang="en-US" i="1" smtClean="0">
                <a:solidFill>
                  <a:srgbClr val="FF0000"/>
                </a:solidFill>
              </a:rPr>
              <a:t>limited validity, not </a:t>
            </a:r>
            <a:r>
              <a:rPr lang="en-US" i="1" dirty="0" smtClean="0">
                <a:solidFill>
                  <a:srgbClr val="FF0000"/>
                </a:solidFill>
              </a:rPr>
              <a:t>based on first principles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      → research at the microscopic level is needed to develop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      improved erosion models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i="1" dirty="0" smtClean="0">
                <a:solidFill>
                  <a:srgbClr val="FF0000"/>
                </a:solidFill>
              </a:rPr>
              <a:t>perform many-particle simulations, with the flow around each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       particle resolved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i="1" dirty="0" smtClean="0">
                <a:solidFill>
                  <a:srgbClr val="FF0000"/>
                </a:solidFill>
              </a:rPr>
              <a:t>employ model flows (</a:t>
            </a:r>
            <a:r>
              <a:rPr lang="en-US" i="1" dirty="0" err="1" smtClean="0">
                <a:solidFill>
                  <a:srgbClr val="FF0000"/>
                </a:solidFill>
              </a:rPr>
              <a:t>Couette</a:t>
            </a:r>
            <a:r>
              <a:rPr lang="en-US" i="1" dirty="0" smtClean="0">
                <a:solidFill>
                  <a:srgbClr val="FF0000"/>
                </a:solidFill>
              </a:rPr>
              <a:t>), subject sediment bed to increasing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      shear stress until erosion occurs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i="1" dirty="0" smtClean="0">
                <a:solidFill>
                  <a:srgbClr val="FF0000"/>
                </a:solidFill>
              </a:rPr>
              <a:t>study mechanics of erosion from first principles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i="1" dirty="0" smtClean="0">
                <a:solidFill>
                  <a:srgbClr val="FF0000"/>
                </a:solidFill>
              </a:rPr>
              <a:t>derive scaling laws for improved macroscopic, continuum erosion 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      models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</a:pPr>
            <a:endParaRPr lang="en-US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pPr algn="l" eaLnBrk="1" hangingPunct="1"/>
            <a:r>
              <a:rPr lang="en-US" sz="2800" i="1" dirty="0" smtClean="0">
                <a:solidFill>
                  <a:schemeClr val="accent2"/>
                </a:solidFill>
              </a:rPr>
              <a:t>Erosion of particle bed: </a:t>
            </a:r>
            <a:r>
              <a:rPr lang="en-US" sz="2800" i="1" dirty="0" err="1" smtClean="0">
                <a:solidFill>
                  <a:schemeClr val="accent2"/>
                </a:solidFill>
              </a:rPr>
              <a:t>Couette</a:t>
            </a:r>
            <a:r>
              <a:rPr lang="en-US" sz="2800" i="1" dirty="0" smtClean="0">
                <a:solidFill>
                  <a:schemeClr val="accent2"/>
                </a:solidFill>
              </a:rPr>
              <a:t> flow (Z. Borden, L. </a:t>
            </a:r>
            <a:r>
              <a:rPr lang="en-US" sz="2800" i="1" dirty="0" err="1" smtClean="0">
                <a:solidFill>
                  <a:schemeClr val="accent2"/>
                </a:solidFill>
              </a:rPr>
              <a:t>Maurin</a:t>
            </a:r>
            <a:r>
              <a:rPr lang="en-US" sz="2800" i="1" dirty="0" smtClean="0">
                <a:solidFill>
                  <a:schemeClr val="accent2"/>
                </a:solidFill>
              </a:rPr>
              <a:t>)</a:t>
            </a:r>
            <a:br>
              <a:rPr lang="en-US" sz="2800" i="1" dirty="0" smtClean="0">
                <a:solidFill>
                  <a:schemeClr val="accent2"/>
                </a:solidFill>
              </a:rPr>
            </a:br>
            <a:endParaRPr lang="en-US" sz="2800" i="1" dirty="0" smtClean="0">
              <a:solidFill>
                <a:schemeClr val="accent2"/>
              </a:solidFill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938338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04" name="Rectangle 5"/>
          <p:cNvSpPr>
            <a:spLocks noChangeArrowheads="1"/>
          </p:cNvSpPr>
          <p:nvPr/>
        </p:nvSpPr>
        <p:spPr bwMode="auto">
          <a:xfrm>
            <a:off x="3133725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05" name="Rectangle 13"/>
          <p:cNvSpPr>
            <a:spLocks noChangeArrowheads="1"/>
          </p:cNvSpPr>
          <p:nvPr/>
        </p:nvSpPr>
        <p:spPr bwMode="auto">
          <a:xfrm>
            <a:off x="381000" y="990600"/>
            <a:ext cx="800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2D simulation: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4191000" y="5943600"/>
            <a:ext cx="3276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i="1" kern="0" dirty="0" smtClean="0">
                <a:latin typeface="+mn-lt"/>
              </a:rPr>
              <a:t>Borden, </a:t>
            </a:r>
            <a:r>
              <a:rPr lang="en-US" sz="1600" i="1" kern="0" dirty="0" err="1" smtClean="0">
                <a:latin typeface="+mn-lt"/>
              </a:rPr>
              <a:t>Maurin</a:t>
            </a:r>
            <a:r>
              <a:rPr lang="en-US" sz="1600" i="1" kern="0" dirty="0" smtClean="0">
                <a:latin typeface="+mn-lt"/>
              </a:rPr>
              <a:t> </a:t>
            </a:r>
            <a:r>
              <a:rPr lang="en-US" sz="1600" i="1" kern="0" dirty="0">
                <a:latin typeface="+mn-lt"/>
              </a:rPr>
              <a:t>and</a:t>
            </a:r>
            <a:r>
              <a:rPr lang="en-US" sz="1600" i="1" kern="0" dirty="0">
                <a:latin typeface="+mn-lt"/>
                <a:cs typeface="Times New Roman" pitchFamily="18" charset="0"/>
              </a:rPr>
              <a:t> </a:t>
            </a:r>
            <a:r>
              <a:rPr lang="en-US" sz="1600" i="1" kern="0" dirty="0" err="1">
                <a:latin typeface="+mn-lt"/>
              </a:rPr>
              <a:t>Meiburg</a:t>
            </a:r>
            <a:r>
              <a:rPr lang="en-US" sz="1600" i="1" kern="0" dirty="0">
                <a:latin typeface="+mn-lt"/>
              </a:rPr>
              <a:t> (</a:t>
            </a:r>
            <a:r>
              <a:rPr lang="en-US" sz="1600" i="1" kern="0" dirty="0" smtClean="0">
                <a:latin typeface="+mn-lt"/>
              </a:rPr>
              <a:t>2012)</a:t>
            </a:r>
            <a:endParaRPr lang="en-US" sz="1600" i="1" kern="0" dirty="0">
              <a:latin typeface="+mn-lt"/>
            </a:endParaRPr>
          </a:p>
        </p:txBody>
      </p:sp>
      <p:pic>
        <p:nvPicPr>
          <p:cNvPr id="10" name="u25_reduced-window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362200" y="1752600"/>
            <a:ext cx="429768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pPr algn="l" eaLnBrk="1" hangingPunct="1"/>
            <a:r>
              <a:rPr lang="en-US" sz="2800" i="1" dirty="0" smtClean="0">
                <a:solidFill>
                  <a:schemeClr val="accent2"/>
                </a:solidFill>
              </a:rPr>
              <a:t>Erosion of particle bed (cont’d)</a:t>
            </a:r>
            <a:br>
              <a:rPr lang="en-US" sz="2800" i="1" dirty="0" smtClean="0">
                <a:solidFill>
                  <a:schemeClr val="accent2"/>
                </a:solidFill>
              </a:rPr>
            </a:br>
            <a:endParaRPr lang="en-US" sz="2800" i="1" dirty="0" smtClean="0">
              <a:solidFill>
                <a:schemeClr val="accent2"/>
              </a:solidFill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938338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04" name="Rectangle 5"/>
          <p:cNvSpPr>
            <a:spLocks noChangeArrowheads="1"/>
          </p:cNvSpPr>
          <p:nvPr/>
        </p:nvSpPr>
        <p:spPr bwMode="auto">
          <a:xfrm>
            <a:off x="3133725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05" name="Rectangle 13"/>
          <p:cNvSpPr>
            <a:spLocks noChangeArrowheads="1"/>
          </p:cNvSpPr>
          <p:nvPr/>
        </p:nvSpPr>
        <p:spPr bwMode="auto">
          <a:xfrm>
            <a:off x="381000" y="990600"/>
            <a:ext cx="800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Towards effective continuum boundary conditions:</a:t>
            </a: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8" name="u25_data_reduced-window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600200" y="2057400"/>
            <a:ext cx="5715000" cy="3802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077200" cy="457200"/>
          </a:xfrm>
        </p:spPr>
        <p:txBody>
          <a:bodyPr/>
          <a:lstStyle/>
          <a:p>
            <a:pPr algn="l" eaLnBrk="1" hangingPunct="1"/>
            <a:r>
              <a:rPr lang="en-US" sz="2800" i="1" smtClean="0">
                <a:solidFill>
                  <a:schemeClr val="accent2"/>
                </a:solidFill>
              </a:rPr>
              <a:t>Coastal margin processes</a:t>
            </a:r>
          </a:p>
        </p:txBody>
      </p:sp>
      <p:pic>
        <p:nvPicPr>
          <p:cNvPr id="1536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219200"/>
            <a:ext cx="7165975" cy="476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077200" cy="457200"/>
          </a:xfrm>
        </p:spPr>
        <p:txBody>
          <a:bodyPr/>
          <a:lstStyle/>
          <a:p>
            <a:pPr algn="l" eaLnBrk="1" hangingPunct="1"/>
            <a:r>
              <a:rPr lang="en-US" sz="2800" i="1" smtClean="0">
                <a:solidFill>
                  <a:schemeClr val="accent2"/>
                </a:solidFill>
              </a:rPr>
              <a:t>Turbidity current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95950" y="5257800"/>
            <a:ext cx="2362200" cy="609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1800" i="1" smtClean="0"/>
              <a:t>Turbidity current.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1600" i="1" smtClean="0">
                <a:solidFill>
                  <a:srgbClr val="009900"/>
                </a:solidFill>
              </a:rPr>
              <a:t>http://www.clas.ufl.edu/</a:t>
            </a:r>
            <a:endParaRPr lang="en-US" sz="1800" i="1" smtClean="0">
              <a:solidFill>
                <a:schemeClr val="accent2"/>
              </a:solidFill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81000" y="928688"/>
            <a:ext cx="38100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US" sz="1800" i="1" dirty="0">
              <a:solidFill>
                <a:srgbClr val="FF0000"/>
              </a:solidFill>
            </a:endParaRP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US" sz="1800" i="1" dirty="0">
                <a:solidFill>
                  <a:srgbClr val="FF0000"/>
                </a:solidFill>
              </a:rPr>
              <a:t> </a:t>
            </a:r>
            <a:r>
              <a:rPr lang="en-US" sz="2000" i="1" dirty="0">
                <a:solidFill>
                  <a:srgbClr val="FF0000"/>
                </a:solidFill>
              </a:rPr>
              <a:t>Underwater sediment flow down </a:t>
            </a:r>
          </a:p>
          <a:p>
            <a:pPr algn="l">
              <a:lnSpc>
                <a:spcPct val="110000"/>
              </a:lnSpc>
            </a:pPr>
            <a:r>
              <a:rPr lang="en-US" sz="2000" i="1" dirty="0">
                <a:solidFill>
                  <a:srgbClr val="FF0000"/>
                </a:solidFill>
              </a:rPr>
              <a:t>     the continental slope</a:t>
            </a: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US" sz="2000" i="1" dirty="0">
                <a:solidFill>
                  <a:srgbClr val="FF0000"/>
                </a:solidFill>
              </a:rPr>
              <a:t> Can transport many km</a:t>
            </a:r>
            <a:r>
              <a:rPr lang="en-US" sz="2000" i="1" baseline="30000" dirty="0">
                <a:solidFill>
                  <a:srgbClr val="FF0000"/>
                </a:solidFill>
              </a:rPr>
              <a:t>3</a:t>
            </a:r>
            <a:r>
              <a:rPr lang="en-US" sz="2000" i="1" dirty="0">
                <a:solidFill>
                  <a:srgbClr val="FF0000"/>
                </a:solidFill>
              </a:rPr>
              <a:t> of</a:t>
            </a:r>
          </a:p>
          <a:p>
            <a:pPr algn="l">
              <a:lnSpc>
                <a:spcPct val="110000"/>
              </a:lnSpc>
            </a:pPr>
            <a:r>
              <a:rPr lang="en-US" sz="2000" i="1" dirty="0">
                <a:solidFill>
                  <a:srgbClr val="FF0000"/>
                </a:solidFill>
              </a:rPr>
              <a:t>     sediment</a:t>
            </a: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US" sz="2000" i="1" dirty="0">
                <a:solidFill>
                  <a:srgbClr val="FF0000"/>
                </a:solidFill>
              </a:rPr>
              <a:t> Can flow O(1,000)km or more</a:t>
            </a: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US" sz="2000" i="1" dirty="0">
                <a:solidFill>
                  <a:srgbClr val="FF0000"/>
                </a:solidFill>
              </a:rPr>
              <a:t> Often triggered by storms or</a:t>
            </a:r>
          </a:p>
          <a:p>
            <a:pPr algn="l">
              <a:lnSpc>
                <a:spcPct val="110000"/>
              </a:lnSpc>
            </a:pPr>
            <a:r>
              <a:rPr lang="en-US" sz="2000" i="1" dirty="0">
                <a:solidFill>
                  <a:srgbClr val="FF0000"/>
                </a:solidFill>
              </a:rPr>
              <a:t>     earthquakes</a:t>
            </a: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US" sz="2000" i="1" dirty="0">
                <a:solidFill>
                  <a:srgbClr val="FF0000"/>
                </a:solidFill>
              </a:rPr>
              <a:t> Repeated turbidity currents in the </a:t>
            </a:r>
          </a:p>
          <a:p>
            <a:pPr algn="l">
              <a:lnSpc>
                <a:spcPct val="110000"/>
              </a:lnSpc>
            </a:pPr>
            <a:r>
              <a:rPr lang="en-US" sz="2000" i="1" dirty="0">
                <a:solidFill>
                  <a:srgbClr val="FF0000"/>
                </a:solidFill>
              </a:rPr>
              <a:t>     same region can lead to the </a:t>
            </a:r>
          </a:p>
          <a:p>
            <a:pPr algn="l">
              <a:lnSpc>
                <a:spcPct val="110000"/>
              </a:lnSpc>
            </a:pPr>
            <a:r>
              <a:rPr lang="en-US" sz="2000" i="1" dirty="0">
                <a:solidFill>
                  <a:srgbClr val="FF0000"/>
                </a:solidFill>
              </a:rPr>
              <a:t>     formation of hydrocarbon  </a:t>
            </a:r>
          </a:p>
          <a:p>
            <a:pPr algn="l">
              <a:lnSpc>
                <a:spcPct val="110000"/>
              </a:lnSpc>
            </a:pPr>
            <a:r>
              <a:rPr lang="en-US" sz="2000" i="1" dirty="0">
                <a:solidFill>
                  <a:srgbClr val="FF0000"/>
                </a:solidFill>
              </a:rPr>
              <a:t>    reservoirs</a:t>
            </a: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US" sz="2000" i="1" dirty="0">
                <a:solidFill>
                  <a:srgbClr val="FF0000"/>
                </a:solidFill>
              </a:rPr>
              <a:t> Properties of </a:t>
            </a:r>
            <a:r>
              <a:rPr lang="en-US" sz="2000" i="1" dirty="0" err="1">
                <a:solidFill>
                  <a:srgbClr val="FF0000"/>
                </a:solidFill>
              </a:rPr>
              <a:t>turbidite</a:t>
            </a:r>
            <a:r>
              <a:rPr lang="en-US" sz="2000" i="1" dirty="0">
                <a:solidFill>
                  <a:srgbClr val="FF0000"/>
                </a:solidFill>
              </a:rPr>
              <a:t>:</a:t>
            </a:r>
          </a:p>
          <a:p>
            <a:pPr algn="l">
              <a:lnSpc>
                <a:spcPct val="110000"/>
              </a:lnSpc>
            </a:pPr>
            <a:r>
              <a:rPr lang="en-US" sz="2000" i="1" dirty="0">
                <a:solidFill>
                  <a:srgbClr val="FF0000"/>
                </a:solidFill>
              </a:rPr>
              <a:t>   - </a:t>
            </a:r>
            <a:r>
              <a:rPr lang="en-US" sz="2000" i="1" dirty="0" smtClean="0">
                <a:solidFill>
                  <a:srgbClr val="FF0000"/>
                </a:solidFill>
              </a:rPr>
              <a:t>sediment </a:t>
            </a:r>
            <a:r>
              <a:rPr lang="en-US" sz="2000" i="1" dirty="0">
                <a:solidFill>
                  <a:srgbClr val="FF0000"/>
                </a:solidFill>
              </a:rPr>
              <a:t>layer thickness</a:t>
            </a:r>
          </a:p>
          <a:p>
            <a:pPr algn="l">
              <a:lnSpc>
                <a:spcPct val="110000"/>
              </a:lnSpc>
            </a:pPr>
            <a:r>
              <a:rPr lang="en-US" sz="2000" i="1" dirty="0">
                <a:solidFill>
                  <a:srgbClr val="FF0000"/>
                </a:solidFill>
              </a:rPr>
              <a:t>   - </a:t>
            </a:r>
            <a:r>
              <a:rPr lang="en-US" sz="2000" i="1" dirty="0" smtClean="0">
                <a:solidFill>
                  <a:srgbClr val="FF0000"/>
                </a:solidFill>
              </a:rPr>
              <a:t>grain </a:t>
            </a:r>
            <a:r>
              <a:rPr lang="en-US" sz="2000" i="1" dirty="0">
                <a:solidFill>
                  <a:srgbClr val="FF0000"/>
                </a:solidFill>
              </a:rPr>
              <a:t>size distribution</a:t>
            </a:r>
          </a:p>
          <a:p>
            <a:pPr algn="l">
              <a:lnSpc>
                <a:spcPct val="110000"/>
              </a:lnSpc>
            </a:pPr>
            <a:r>
              <a:rPr lang="en-US" sz="2000" i="1" dirty="0">
                <a:solidFill>
                  <a:srgbClr val="FF0000"/>
                </a:solidFill>
              </a:rPr>
              <a:t>   - pore size distribution</a:t>
            </a:r>
          </a:p>
        </p:txBody>
      </p:sp>
      <p:pic>
        <p:nvPicPr>
          <p:cNvPr id="16389" name="Picture 5" descr="turbidity_curren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8500" y="1981200"/>
            <a:ext cx="4406900" cy="2994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609600"/>
          </a:xfrm>
        </p:spPr>
        <p:txBody>
          <a:bodyPr/>
          <a:lstStyle/>
          <a:p>
            <a:pPr algn="l" eaLnBrk="1" hangingPunct="1"/>
            <a:r>
              <a:rPr lang="en-US" sz="2800" i="1" dirty="0" smtClean="0">
                <a:solidFill>
                  <a:schemeClr val="accent2"/>
                </a:solidFill>
              </a:rPr>
              <a:t>Lock exchange configuration</a:t>
            </a:r>
          </a:p>
        </p:txBody>
      </p:sp>
      <p:pic>
        <p:nvPicPr>
          <p:cNvPr id="2560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990600"/>
            <a:ext cx="32004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581400"/>
            <a:ext cx="36576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 Box 7"/>
          <p:cNvSpPr txBox="1">
            <a:spLocks noChangeArrowheads="1"/>
          </p:cNvSpPr>
          <p:nvPr/>
        </p:nvSpPr>
        <p:spPr bwMode="auto">
          <a:xfrm>
            <a:off x="990600" y="1600200"/>
            <a:ext cx="3276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endParaRPr lang="en-US" i="1" dirty="0">
              <a:solidFill>
                <a:srgbClr val="FF0000"/>
              </a:solidFill>
            </a:endParaRP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Initial condition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5606" name="Text Box 8"/>
          <p:cNvSpPr txBox="1">
            <a:spLocks noChangeArrowheads="1"/>
          </p:cNvSpPr>
          <p:nvPr/>
        </p:nvSpPr>
        <p:spPr bwMode="auto">
          <a:xfrm>
            <a:off x="914400" y="3505200"/>
            <a:ext cx="38862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endParaRPr lang="en-US" i="1">
              <a:solidFill>
                <a:srgbClr val="FF0000"/>
              </a:solidFill>
            </a:endParaRP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>
                <a:solidFill>
                  <a:srgbClr val="FF0000"/>
                </a:solidFill>
              </a:rPr>
              <a:t>Dense front propagates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>
                <a:solidFill>
                  <a:srgbClr val="FF0000"/>
                </a:solidFill>
              </a:rPr>
              <a:t>     along bottom wall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endParaRPr lang="en-US" i="1">
              <a:solidFill>
                <a:srgbClr val="FF0000"/>
              </a:solidFill>
            </a:endParaRP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>
                <a:solidFill>
                  <a:srgbClr val="FF0000"/>
                </a:solidFill>
              </a:rPr>
              <a:t>Light front propagates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>
                <a:solidFill>
                  <a:srgbClr val="FF0000"/>
                </a:solidFill>
              </a:rPr>
              <a:t>     along top wall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609600"/>
          </a:xfrm>
        </p:spPr>
        <p:txBody>
          <a:bodyPr/>
          <a:lstStyle/>
          <a:p>
            <a:pPr algn="l" eaLnBrk="1" hangingPunct="1"/>
            <a:r>
              <a:rPr lang="en-US" sz="2800" i="1" dirty="0" smtClean="0">
                <a:solidFill>
                  <a:schemeClr val="accent2"/>
                </a:solidFill>
              </a:rPr>
              <a:t>DNS with TURBINS (with M. Nasr-</a:t>
            </a:r>
            <a:r>
              <a:rPr lang="en-US" sz="2800" i="1" dirty="0" err="1" smtClean="0">
                <a:solidFill>
                  <a:schemeClr val="accent2"/>
                </a:solidFill>
              </a:rPr>
              <a:t>Azadani</a:t>
            </a:r>
            <a:r>
              <a:rPr lang="en-US" sz="2800" i="1" dirty="0" smtClean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457200" y="533400"/>
            <a:ext cx="8153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endParaRPr lang="en-US" i="1" dirty="0">
              <a:solidFill>
                <a:srgbClr val="FF0000"/>
              </a:solidFill>
            </a:endParaRP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 dirty="0">
                <a:solidFill>
                  <a:srgbClr val="FF0000"/>
                </a:solidFill>
              </a:rPr>
              <a:t>Flow of turbidity current around localized </a:t>
            </a:r>
            <a:r>
              <a:rPr lang="en-US" i="1" dirty="0" smtClean="0">
                <a:solidFill>
                  <a:srgbClr val="FF0000"/>
                </a:solidFill>
              </a:rPr>
              <a:t>seamount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57200" y="4267200"/>
            <a:ext cx="81534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endParaRPr lang="en-US" i="1" dirty="0">
              <a:solidFill>
                <a:srgbClr val="FF0000"/>
              </a:solidFill>
            </a:endParaRP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000" i="1" dirty="0">
                <a:solidFill>
                  <a:srgbClr val="FF0000"/>
                </a:solidFill>
              </a:rPr>
              <a:t> turbidity current develops lobe-and-cleft instability of the front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2000" i="1" dirty="0">
                <a:solidFill>
                  <a:srgbClr val="FF0000"/>
                </a:solidFill>
              </a:rPr>
              <a:t> current dynamics and depositional behavior are strongly affected </a:t>
            </a:r>
          </a:p>
          <a:p>
            <a:pPr algn="l">
              <a:spcBef>
                <a:spcPct val="50000"/>
              </a:spcBef>
            </a:pPr>
            <a:r>
              <a:rPr lang="en-US" sz="2000" i="1" dirty="0">
                <a:solidFill>
                  <a:srgbClr val="FF0000"/>
                </a:solidFill>
              </a:rPr>
              <a:t>    by bottom topography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5791200"/>
            <a:ext cx="6681788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1000" y="6096000"/>
            <a:ext cx="81534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endParaRPr lang="en-US" i="1" dirty="0">
              <a:solidFill>
                <a:srgbClr val="FF0000"/>
              </a:solidFill>
            </a:endParaRP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000" i="1" dirty="0">
                <a:solidFill>
                  <a:srgbClr val="FF0000"/>
                </a:solidFill>
              </a:rPr>
              <a:t>→  simulation corresponds to a laboratory scale current, not field scale!</a:t>
            </a:r>
          </a:p>
        </p:txBody>
      </p:sp>
      <p:pic>
        <p:nvPicPr>
          <p:cNvPr id="12" name="Momo APS 1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600200" y="1295400"/>
            <a:ext cx="5485715" cy="3085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 fullScrn="1"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pPr algn="l" eaLnBrk="1" hangingPunct="1"/>
            <a:r>
              <a:rPr lang="en-US" sz="2800" i="1" dirty="0" smtClean="0">
                <a:solidFill>
                  <a:schemeClr val="accent2"/>
                </a:solidFill>
              </a:rPr>
              <a:t>Erosion of particle bed: </a:t>
            </a:r>
            <a:r>
              <a:rPr lang="en-US" sz="2800" i="1" dirty="0" err="1" smtClean="0">
                <a:solidFill>
                  <a:schemeClr val="accent2"/>
                </a:solidFill>
              </a:rPr>
              <a:t>Couette</a:t>
            </a:r>
            <a:r>
              <a:rPr lang="en-US" sz="2800" i="1" dirty="0" smtClean="0">
                <a:solidFill>
                  <a:schemeClr val="accent2"/>
                </a:solidFill>
              </a:rPr>
              <a:t> flow (Z. Borden, L. </a:t>
            </a:r>
            <a:r>
              <a:rPr lang="en-US" sz="2800" i="1" dirty="0" err="1" smtClean="0">
                <a:solidFill>
                  <a:schemeClr val="accent2"/>
                </a:solidFill>
              </a:rPr>
              <a:t>Maurin</a:t>
            </a:r>
            <a:r>
              <a:rPr lang="en-US" sz="2800" i="1" dirty="0" smtClean="0">
                <a:solidFill>
                  <a:schemeClr val="accent2"/>
                </a:solidFill>
              </a:rPr>
              <a:t>)</a:t>
            </a:r>
            <a:br>
              <a:rPr lang="en-US" sz="2800" i="1" dirty="0" smtClean="0">
                <a:solidFill>
                  <a:schemeClr val="accent2"/>
                </a:solidFill>
              </a:rPr>
            </a:br>
            <a:endParaRPr lang="en-US" sz="2800" i="1" dirty="0" smtClean="0">
              <a:solidFill>
                <a:schemeClr val="accent2"/>
              </a:solidFill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938338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04" name="Rectangle 5"/>
          <p:cNvSpPr>
            <a:spLocks noChangeArrowheads="1"/>
          </p:cNvSpPr>
          <p:nvPr/>
        </p:nvSpPr>
        <p:spPr bwMode="auto">
          <a:xfrm>
            <a:off x="3133725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05" name="Rectangle 13"/>
          <p:cNvSpPr>
            <a:spLocks noChangeArrowheads="1"/>
          </p:cNvSpPr>
          <p:nvPr/>
        </p:nvSpPr>
        <p:spPr bwMode="auto">
          <a:xfrm>
            <a:off x="381000" y="990600"/>
            <a:ext cx="800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2D simulation: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4191000" y="5943600"/>
            <a:ext cx="3276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i="1" kern="0" dirty="0" smtClean="0">
                <a:latin typeface="+mn-lt"/>
              </a:rPr>
              <a:t>Borden, </a:t>
            </a:r>
            <a:r>
              <a:rPr lang="en-US" sz="1600" i="1" kern="0" dirty="0" err="1" smtClean="0">
                <a:latin typeface="+mn-lt"/>
              </a:rPr>
              <a:t>Maurin</a:t>
            </a:r>
            <a:r>
              <a:rPr lang="en-US" sz="1600" i="1" kern="0" dirty="0" smtClean="0">
                <a:latin typeface="+mn-lt"/>
              </a:rPr>
              <a:t> </a:t>
            </a:r>
            <a:r>
              <a:rPr lang="en-US" sz="1600" i="1" kern="0" dirty="0">
                <a:latin typeface="+mn-lt"/>
              </a:rPr>
              <a:t>and</a:t>
            </a:r>
            <a:r>
              <a:rPr lang="en-US" sz="1600" i="1" kern="0" dirty="0">
                <a:latin typeface="+mn-lt"/>
                <a:cs typeface="Times New Roman" pitchFamily="18" charset="0"/>
              </a:rPr>
              <a:t> </a:t>
            </a:r>
            <a:r>
              <a:rPr lang="en-US" sz="1600" i="1" kern="0" dirty="0" err="1">
                <a:latin typeface="+mn-lt"/>
              </a:rPr>
              <a:t>Meiburg</a:t>
            </a:r>
            <a:r>
              <a:rPr lang="en-US" sz="1600" i="1" kern="0" dirty="0">
                <a:latin typeface="+mn-lt"/>
              </a:rPr>
              <a:t> (</a:t>
            </a:r>
            <a:r>
              <a:rPr lang="en-US" sz="1600" i="1" kern="0" dirty="0" smtClean="0">
                <a:latin typeface="+mn-lt"/>
              </a:rPr>
              <a:t>2012)</a:t>
            </a:r>
            <a:endParaRPr lang="en-US" sz="1600" i="1" kern="0" dirty="0">
              <a:latin typeface="+mn-lt"/>
            </a:endParaRPr>
          </a:p>
        </p:txBody>
      </p:sp>
      <p:pic>
        <p:nvPicPr>
          <p:cNvPr id="10" name="u25_reduced-window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362200" y="1752600"/>
            <a:ext cx="429768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9372600" cy="685800"/>
          </a:xfrm>
        </p:spPr>
        <p:txBody>
          <a:bodyPr/>
          <a:lstStyle/>
          <a:p>
            <a:pPr algn="l" eaLnBrk="1" hangingPunct="1"/>
            <a:r>
              <a:rPr lang="en-US" sz="2800" i="1" dirty="0" smtClean="0">
                <a:solidFill>
                  <a:schemeClr val="accent2"/>
                </a:solidFill>
              </a:rPr>
              <a:t>LES with TURBLES (M. Schiller, S. </a:t>
            </a:r>
            <a:r>
              <a:rPr lang="en-US" sz="2800" i="1" dirty="0" err="1" smtClean="0">
                <a:solidFill>
                  <a:schemeClr val="accent2"/>
                </a:solidFill>
              </a:rPr>
              <a:t>Radhakrishnan</a:t>
            </a:r>
            <a:r>
              <a:rPr lang="en-US" sz="2800" i="1" dirty="0" smtClean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1938338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3133725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381000" y="5867400"/>
            <a:ext cx="8305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000" i="1">
                <a:solidFill>
                  <a:srgbClr val="FF0000"/>
                </a:solidFill>
              </a:rPr>
              <a:t>  propagates along bottom over finite distance, then lifts off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000" i="1">
                <a:solidFill>
                  <a:srgbClr val="FF0000"/>
                </a:solidFill>
              </a:rPr>
              <a:t>  subsequently propagates along top</a:t>
            </a:r>
          </a:p>
        </p:txBody>
      </p:sp>
      <p:pic>
        <p:nvPicPr>
          <p:cNvPr id="8" name="Senthil salt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2000" y="1524000"/>
            <a:ext cx="7467600" cy="3853815"/>
          </a:xfrm>
          <a:prstGeom prst="rect">
            <a:avLst/>
          </a:prstGeom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381000" y="990600"/>
            <a:ext cx="4267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Reversing buoyancy current: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 fullScrn="1"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1000DNS + Re200000LE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5800" y="762000"/>
            <a:ext cx="7701915" cy="4730115"/>
          </a:xfrm>
          <a:prstGeom prst="rect">
            <a:avLst/>
          </a:prstGeom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763000" cy="1066800"/>
          </a:xfrm>
        </p:spPr>
        <p:txBody>
          <a:bodyPr/>
          <a:lstStyle/>
          <a:p>
            <a:pPr algn="l" eaLnBrk="1" hangingPunct="1"/>
            <a:r>
              <a:rPr lang="en-US" sz="2800" i="1" dirty="0" smtClean="0">
                <a:solidFill>
                  <a:schemeClr val="accent2"/>
                </a:solidFill>
              </a:rPr>
              <a:t>DNS simulation at Re=10</a:t>
            </a:r>
            <a:r>
              <a:rPr lang="en-US" sz="2800" i="1" baseline="30000" dirty="0" smtClean="0">
                <a:solidFill>
                  <a:schemeClr val="accent2"/>
                </a:solidFill>
              </a:rPr>
              <a:t>3</a:t>
            </a:r>
            <a:r>
              <a:rPr lang="en-US" sz="2800" i="1" dirty="0" smtClean="0">
                <a:solidFill>
                  <a:schemeClr val="accent2"/>
                </a:solidFill>
              </a:rPr>
              <a:t> vs. LES simulation at Re= 2x10</a:t>
            </a:r>
            <a:r>
              <a:rPr lang="en-US" sz="2800" i="1" baseline="30000" dirty="0" smtClean="0">
                <a:solidFill>
                  <a:schemeClr val="accent2"/>
                </a:solidFill>
              </a:rPr>
              <a:t>5</a:t>
            </a:r>
            <a:r>
              <a:rPr lang="en-US" sz="2800" i="1" dirty="0" smtClean="0">
                <a:solidFill>
                  <a:schemeClr val="accent2"/>
                </a:solidFill>
              </a:rPr>
              <a:t>                                 </a:t>
            </a:r>
            <a:br>
              <a:rPr lang="en-US" sz="2800" i="1" dirty="0" smtClean="0">
                <a:solidFill>
                  <a:schemeClr val="accent2"/>
                </a:solidFill>
              </a:rPr>
            </a:br>
            <a:r>
              <a:rPr lang="en-US" sz="2800" i="1" dirty="0" smtClean="0">
                <a:solidFill>
                  <a:schemeClr val="accent2"/>
                </a:solidFill>
              </a:rPr>
              <a:t>                                                        (with S. </a:t>
            </a:r>
            <a:r>
              <a:rPr lang="en-US" sz="2800" i="1" dirty="0" err="1" smtClean="0">
                <a:solidFill>
                  <a:schemeClr val="accent2"/>
                </a:solidFill>
              </a:rPr>
              <a:t>Radhakrishnan</a:t>
            </a:r>
            <a:r>
              <a:rPr lang="en-US" sz="2800" i="1" dirty="0" smtClean="0">
                <a:solidFill>
                  <a:schemeClr val="accent2"/>
                </a:solidFill>
              </a:rPr>
              <a:t>)</a:t>
            </a:r>
            <a:endParaRPr lang="en-US" sz="2800" i="1" baseline="30000" dirty="0" smtClean="0">
              <a:solidFill>
                <a:schemeClr val="accent2"/>
              </a:solidFill>
            </a:endParaRP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7086600" y="1143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7200" y="5410200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i="1" kern="0" dirty="0" smtClean="0">
                <a:solidFill>
                  <a:srgbClr val="FF0000"/>
                </a:solidFill>
                <a:latin typeface="+mn-lt"/>
              </a:rPr>
              <a:t>higher Re current propagates faster, has more fine-scale structure</a:t>
            </a:r>
          </a:p>
          <a:p>
            <a:pPr marL="342900" indent="-342900" algn="l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i="1" kern="0" dirty="0" smtClean="0">
                <a:solidFill>
                  <a:srgbClr val="FF0000"/>
                </a:solidFill>
                <a:latin typeface="+mn-lt"/>
              </a:rPr>
              <a:t>similar flow structure, but large difference in bottom shear stress</a:t>
            </a:r>
            <a:endParaRPr lang="en-US" i="1" kern="0" dirty="0">
              <a:solidFill>
                <a:srgbClr val="FF0000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defRPr/>
            </a:pPr>
            <a:endParaRPr lang="en-US" i="1" kern="0" baseline="30000" dirty="0">
              <a:solidFill>
                <a:srgbClr val="FF0000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defRPr/>
            </a:pPr>
            <a:endParaRPr lang="en-US" i="1" kern="0" baseline="30000" dirty="0">
              <a:solidFill>
                <a:srgbClr val="FF0000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  <a:defRPr/>
            </a:pPr>
            <a:r>
              <a:rPr lang="en-US" i="1" kern="0" dirty="0">
                <a:solidFill>
                  <a:srgbClr val="FF0000"/>
                </a:solidFill>
                <a:latin typeface="+mn-lt"/>
              </a:rPr>
              <a:t>     </a:t>
            </a:r>
            <a:endParaRPr lang="en-US" i="1" kern="0" dirty="0">
              <a:latin typeface="+mn-lt"/>
            </a:endParaRPr>
          </a:p>
          <a:p>
            <a:pPr marL="342900" indent="-342900" algn="l">
              <a:spcBef>
                <a:spcPct val="20000"/>
              </a:spcBef>
              <a:defRPr/>
            </a:pPr>
            <a:endParaRPr lang="en-US" i="1" kern="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1938338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3133725" y="2347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228600" y="152400"/>
            <a:ext cx="8915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2800" i="1" dirty="0" err="1">
                <a:solidFill>
                  <a:schemeClr val="accent2"/>
                </a:solidFill>
              </a:rPr>
              <a:t>Upscaling</a:t>
            </a:r>
            <a:r>
              <a:rPr lang="en-US" sz="2800" i="1" dirty="0">
                <a:solidFill>
                  <a:schemeClr val="accent2"/>
                </a:solidFill>
              </a:rPr>
              <a:t>: Embedding high-resolution simulation within</a:t>
            </a:r>
          </a:p>
          <a:p>
            <a:pPr algn="l"/>
            <a:r>
              <a:rPr lang="en-US" sz="2800" i="1" dirty="0">
                <a:solidFill>
                  <a:schemeClr val="accent2"/>
                </a:solidFill>
              </a:rPr>
              <a:t> </a:t>
            </a:r>
            <a:r>
              <a:rPr lang="en-US" sz="2800" i="1" dirty="0" smtClean="0">
                <a:solidFill>
                  <a:schemeClr val="accent2"/>
                </a:solidFill>
              </a:rPr>
              <a:t>coarser resolution one (w. J. </a:t>
            </a:r>
            <a:r>
              <a:rPr lang="en-US" sz="2800" i="1" dirty="0" err="1" smtClean="0">
                <a:solidFill>
                  <a:schemeClr val="accent2"/>
                </a:solidFill>
              </a:rPr>
              <a:t>Syvitski</a:t>
            </a:r>
            <a:r>
              <a:rPr lang="en-US" sz="2800" i="1" dirty="0" smtClean="0">
                <a:solidFill>
                  <a:schemeClr val="accent2"/>
                </a:solidFill>
              </a:rPr>
              <a:t>, H. </a:t>
            </a:r>
            <a:r>
              <a:rPr lang="en-US" sz="2800" i="1" dirty="0" err="1" smtClean="0">
                <a:solidFill>
                  <a:schemeClr val="accent2"/>
                </a:solidFill>
              </a:rPr>
              <a:t>Arango</a:t>
            </a:r>
            <a:r>
              <a:rPr lang="en-US" sz="2800" i="1" dirty="0" smtClean="0">
                <a:solidFill>
                  <a:schemeClr val="accent2"/>
                </a:solidFill>
              </a:rPr>
              <a:t>, C. Harris)</a:t>
            </a:r>
            <a:endParaRPr lang="en-US" sz="2800" i="1" dirty="0">
              <a:solidFill>
                <a:schemeClr val="accent2"/>
              </a:solidFill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90600" y="1295400"/>
            <a:ext cx="5368925" cy="4667250"/>
            <a:chOff x="1440" y="6871"/>
            <a:chExt cx="8453" cy="7350"/>
          </a:xfrm>
        </p:grpSpPr>
        <p:pic>
          <p:nvPicPr>
            <p:cNvPr id="23560" name="Picture 3" descr="bathy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6871"/>
              <a:ext cx="8453" cy="7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1" name="Text Box 5"/>
            <p:cNvSpPr txBox="1">
              <a:spLocks noChangeArrowheads="1"/>
            </p:cNvSpPr>
            <p:nvPr/>
          </p:nvSpPr>
          <p:spPr bwMode="auto">
            <a:xfrm>
              <a:off x="1623" y="13608"/>
              <a:ext cx="459" cy="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spcAft>
                  <a:spcPts val="1000"/>
                </a:spcAft>
              </a:pPr>
              <a:r>
                <a:rPr lang="en-US" sz="1800" b="1">
                  <a:solidFill>
                    <a:srgbClr val="DC0000"/>
                  </a:solidFill>
                </a:rPr>
                <a:t>a</a:t>
              </a:r>
              <a:endParaRPr lang="en-US"/>
            </a:p>
          </p:txBody>
        </p:sp>
        <p:sp>
          <p:nvSpPr>
            <p:cNvPr id="23562" name="Text Box 6"/>
            <p:cNvSpPr txBox="1">
              <a:spLocks noChangeArrowheads="1"/>
            </p:cNvSpPr>
            <p:nvPr/>
          </p:nvSpPr>
          <p:spPr bwMode="auto">
            <a:xfrm>
              <a:off x="3730" y="11992"/>
              <a:ext cx="459" cy="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spcAft>
                  <a:spcPts val="1000"/>
                </a:spcAft>
              </a:pPr>
              <a:r>
                <a:rPr lang="en-US" sz="1800" b="1">
                  <a:solidFill>
                    <a:srgbClr val="DC0000"/>
                  </a:solidFill>
                </a:rPr>
                <a:t>b</a:t>
              </a:r>
              <a:endParaRPr lang="en-US"/>
            </a:p>
          </p:txBody>
        </p:sp>
        <p:sp>
          <p:nvSpPr>
            <p:cNvPr id="23563" name="Text Box 7"/>
            <p:cNvSpPr txBox="1">
              <a:spLocks noChangeArrowheads="1"/>
            </p:cNvSpPr>
            <p:nvPr/>
          </p:nvSpPr>
          <p:spPr bwMode="auto">
            <a:xfrm>
              <a:off x="6196" y="10166"/>
              <a:ext cx="459" cy="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spcAft>
                  <a:spcPts val="1000"/>
                </a:spcAft>
              </a:pPr>
              <a:r>
                <a:rPr lang="en-US" sz="1800" b="1">
                  <a:solidFill>
                    <a:srgbClr val="DC0000"/>
                  </a:solidFill>
                </a:rPr>
                <a:t>c</a:t>
              </a:r>
              <a:endParaRPr lang="en-US"/>
            </a:p>
          </p:txBody>
        </p:sp>
        <p:sp>
          <p:nvSpPr>
            <p:cNvPr id="23564" name="Text Box 8"/>
            <p:cNvSpPr txBox="1">
              <a:spLocks noChangeArrowheads="1"/>
            </p:cNvSpPr>
            <p:nvPr/>
          </p:nvSpPr>
          <p:spPr bwMode="auto">
            <a:xfrm>
              <a:off x="6190" y="7033"/>
              <a:ext cx="1089" cy="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spcAft>
                  <a:spcPts val="1000"/>
                </a:spcAft>
              </a:pPr>
              <a:r>
                <a:rPr lang="en-US" sz="1600" b="1">
                  <a:solidFill>
                    <a:srgbClr val="FFFFFF"/>
                  </a:solidFill>
                </a:rPr>
                <a:t>usw3</a:t>
              </a:r>
              <a:endParaRPr lang="en-US"/>
            </a:p>
          </p:txBody>
        </p:sp>
        <p:sp>
          <p:nvSpPr>
            <p:cNvPr id="23565" name="Text Box 9"/>
            <p:cNvSpPr txBox="1">
              <a:spLocks noChangeArrowheads="1"/>
            </p:cNvSpPr>
            <p:nvPr/>
          </p:nvSpPr>
          <p:spPr bwMode="auto">
            <a:xfrm>
              <a:off x="3713" y="8829"/>
              <a:ext cx="1037" cy="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spcAft>
                  <a:spcPts val="1000"/>
                </a:spcAft>
              </a:pPr>
              <a:r>
                <a:rPr lang="en-US" sz="1600" b="1">
                  <a:solidFill>
                    <a:srgbClr val="FFFFFF"/>
                  </a:solidFill>
                </a:rPr>
                <a:t>usw2</a:t>
              </a:r>
              <a:endParaRPr lang="en-US"/>
            </a:p>
          </p:txBody>
        </p:sp>
        <p:sp>
          <p:nvSpPr>
            <p:cNvPr id="23566" name="Text Box 10"/>
            <p:cNvSpPr txBox="1">
              <a:spLocks noChangeArrowheads="1"/>
            </p:cNvSpPr>
            <p:nvPr/>
          </p:nvSpPr>
          <p:spPr bwMode="auto">
            <a:xfrm>
              <a:off x="1636" y="10455"/>
              <a:ext cx="1066" cy="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spcAft>
                  <a:spcPts val="1000"/>
                </a:spcAft>
              </a:pPr>
              <a:r>
                <a:rPr lang="en-US" sz="1600" b="1">
                  <a:solidFill>
                    <a:srgbClr val="FFFFFF"/>
                  </a:solidFill>
                </a:rPr>
                <a:t>usw1</a:t>
              </a:r>
              <a:endParaRPr lang="en-US"/>
            </a:p>
          </p:txBody>
        </p:sp>
      </p:grpSp>
      <p:sp>
        <p:nvSpPr>
          <p:cNvPr id="23558" name="Rectangle 2"/>
          <p:cNvSpPr>
            <a:spLocks noChangeArrowheads="1"/>
          </p:cNvSpPr>
          <p:nvPr/>
        </p:nvSpPr>
        <p:spPr bwMode="auto">
          <a:xfrm>
            <a:off x="457200" y="1371600"/>
            <a:ext cx="8153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FontTx/>
              <a:buChar char="•"/>
            </a:pPr>
            <a:r>
              <a:rPr lang="en-US" i="1">
                <a:solidFill>
                  <a:srgbClr val="FF0000"/>
                </a:solidFill>
              </a:rPr>
              <a:t>nested grid approach</a:t>
            </a:r>
          </a:p>
        </p:txBody>
      </p:sp>
      <p:sp>
        <p:nvSpPr>
          <p:cNvPr id="23559" name="Rectangle 2"/>
          <p:cNvSpPr>
            <a:spLocks noChangeArrowheads="1"/>
          </p:cNvSpPr>
          <p:nvPr/>
        </p:nvSpPr>
        <p:spPr bwMode="auto">
          <a:xfrm>
            <a:off x="4343400" y="4419600"/>
            <a:ext cx="4800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Coupling of TURBINS with regional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  ocean model ROMS, to include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  interaction of turbidity currents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  with tidal flows, internal waves,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i="1" dirty="0" smtClean="0">
                <a:solidFill>
                  <a:srgbClr val="FF0000"/>
                </a:solidFill>
              </a:rPr>
              <a:t>  along-shore flows, </a:t>
            </a:r>
            <a:r>
              <a:rPr lang="en-US" i="1" dirty="0" err="1" smtClean="0">
                <a:solidFill>
                  <a:srgbClr val="FF0000"/>
                </a:solidFill>
              </a:rPr>
              <a:t>Coriolis</a:t>
            </a:r>
            <a:r>
              <a:rPr lang="en-US" i="1" dirty="0" smtClean="0">
                <a:solidFill>
                  <a:srgbClr val="FF0000"/>
                </a:solidFill>
              </a:rPr>
              <a:t> effects...</a:t>
            </a:r>
          </a:p>
          <a:p>
            <a:pPr marL="342900" indent="-342900" algn="l">
              <a:spcBef>
                <a:spcPct val="20000"/>
              </a:spcBef>
            </a:pP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351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3855</TotalTime>
  <Words>570</Words>
  <Application>Microsoft Office PowerPoint</Application>
  <PresentationFormat>On-screen Show (4:3)</PresentationFormat>
  <Paragraphs>111</Paragraphs>
  <Slides>14</Slides>
  <Notes>14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Numerical Investigation of Turbidity Currents:  TURBINS, TURBLES and PETSc</vt:lpstr>
      <vt:lpstr>Coastal margin processes</vt:lpstr>
      <vt:lpstr>Turbidity current</vt:lpstr>
      <vt:lpstr>Lock exchange configuration</vt:lpstr>
      <vt:lpstr>DNS with TURBINS (with M. Nasr-Azadani)</vt:lpstr>
      <vt:lpstr>Erosion of particle bed: Couette flow (Z. Borden, L. Maurin) </vt:lpstr>
      <vt:lpstr>LES with TURBLES (M. Schiller, S. Radhakrishnan)</vt:lpstr>
      <vt:lpstr>DNS simulation at Re=103 vs. LES simulation at Re= 2x105                                                                                          (with S. Radhakrishnan)</vt:lpstr>
      <vt:lpstr>Slide 9</vt:lpstr>
      <vt:lpstr>Slide 10</vt:lpstr>
      <vt:lpstr>Slide 11</vt:lpstr>
      <vt:lpstr>Erosion of sediment bed (Z. Borden, Y. Kanarska, M. Glinsky)  </vt:lpstr>
      <vt:lpstr>Erosion of particle bed: Couette flow (Z. Borden, L. Maurin) </vt:lpstr>
      <vt:lpstr>Erosion of particle bed (cont’d) </vt:lpstr>
    </vt:vector>
  </TitlesOfParts>
  <Company>UCSB Mechanical Engineering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Numerical Simulations of Dilute,  Particle Laden Flows</dc:title>
  <dc:creator>Eckart Meiburg</dc:creator>
  <cp:lastModifiedBy>Eckart</cp:lastModifiedBy>
  <cp:revision>310</cp:revision>
  <dcterms:created xsi:type="dcterms:W3CDTF">2003-03-11T13:08:29Z</dcterms:created>
  <dcterms:modified xsi:type="dcterms:W3CDTF">2013-04-01T22:19:49Z</dcterms:modified>
</cp:coreProperties>
</file>