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Helvetica Neue"/>
      <p:regular r:id="rId29"/>
      <p:bold r:id="rId30"/>
      <p:italic r:id="rId31"/>
      <p:boldItalic r:id="rId32"/>
    </p:embeddedFont>
    <p:embeddedFont>
      <p:font typeface="Helvetica Neue Light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HelveticaNeu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italic.fntdata"/><Relationship Id="rId30" Type="http://schemas.openxmlformats.org/officeDocument/2006/relationships/font" Target="fonts/HelveticaNeue-bold.fntdata"/><Relationship Id="rId11" Type="http://schemas.openxmlformats.org/officeDocument/2006/relationships/slide" Target="slides/slide6.xml"/><Relationship Id="rId33" Type="http://schemas.openxmlformats.org/officeDocument/2006/relationships/font" Target="fonts/HelveticaNeueLight-regular.fntdata"/><Relationship Id="rId10" Type="http://schemas.openxmlformats.org/officeDocument/2006/relationships/slide" Target="slides/slide5.xml"/><Relationship Id="rId32" Type="http://schemas.openxmlformats.org/officeDocument/2006/relationships/font" Target="fonts/HelveticaNeue-boldItalic.fntdata"/><Relationship Id="rId13" Type="http://schemas.openxmlformats.org/officeDocument/2006/relationships/slide" Target="slides/slide8.xml"/><Relationship Id="rId35" Type="http://schemas.openxmlformats.org/officeDocument/2006/relationships/font" Target="fonts/HelveticaNeueLight-italic.fntdata"/><Relationship Id="rId12" Type="http://schemas.openxmlformats.org/officeDocument/2006/relationships/slide" Target="slides/slide7.xml"/><Relationship Id="rId34" Type="http://schemas.openxmlformats.org/officeDocument/2006/relationships/font" Target="fonts/HelveticaNeueLight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HelveticaNeueLight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dd690e2f0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dd690e2f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ddd690e2f0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ddd690e2f0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ddd690e2f0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ddd690e2f0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ddd690e2f0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ddd690e2f0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dd690e2f0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ddd690e2f0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dd690e2f0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dd690e2f0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ddd690e2f0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ddd690e2f0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ddd690e2f0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ddd690e2f0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ddd690e2f0_0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ddd690e2f0_0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ddd690e2f0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ddd690e2f0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e4a0eb216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e4a0eb216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ddd690e2f0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ddd690e2f0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ddd690e2f0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ddd690e2f0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ddd690e2f0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ddd690e2f0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ddd690e2f0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ddd690e2f0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0aa34dcae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e0aa34dcae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e0aa34dcae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e0aa34dcae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dd690e2f0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ddd690e2f0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ddd690e2f0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ddd690e2f0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ddd690e2f0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ddd690e2f0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ddd690e2f0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ddd690e2f0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dd690e2f0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ddd690e2f0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Relationship Id="rId4" Type="http://schemas.openxmlformats.org/officeDocument/2006/relationships/image" Target="../media/image5.png"/><Relationship Id="rId5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5" Type="http://schemas.openxmlformats.org/officeDocument/2006/relationships/image" Target="../media/image1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5" Type="http://schemas.openxmlformats.org/officeDocument/2006/relationships/image" Target="../media/image15.jpg"/><Relationship Id="rId6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drive.google.com/file/d/1MCVf3Gjz9dvZr3AktrS2Ix0xjaETscLf/view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8.jpg"/><Relationship Id="rId5" Type="http://schemas.openxmlformats.org/officeDocument/2006/relationships/image" Target="../media/image11.jpg"/><Relationship Id="rId6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8.jpg"/><Relationship Id="rId5" Type="http://schemas.openxmlformats.org/officeDocument/2006/relationships/image" Target="../media/image11.jpg"/><Relationship Id="rId6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8.jpg"/><Relationship Id="rId5" Type="http://schemas.openxmlformats.org/officeDocument/2006/relationships/image" Target="../media/image11.jpg"/><Relationship Id="rId6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8.jpg"/><Relationship Id="rId5" Type="http://schemas.openxmlformats.org/officeDocument/2006/relationships/image" Target="../media/image11.jpg"/><Relationship Id="rId6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8.jpg"/><Relationship Id="rId5" Type="http://schemas.openxmlformats.org/officeDocument/2006/relationships/image" Target="../media/image11.jpg"/><Relationship Id="rId6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204900" y="1239075"/>
            <a:ext cx="8734200" cy="1982700"/>
          </a:xfrm>
          <a:prstGeom prst="roundRect">
            <a:avLst>
              <a:gd fmla="val 16667" name="adj"/>
            </a:avLst>
          </a:prstGeom>
          <a:solidFill>
            <a:srgbClr val="FFFFFF">
              <a:alpha val="502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1653825"/>
            <a:ext cx="8520600" cy="72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Cratering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2429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Emily Bamber &amp; Gaia Stucky de Quay</a:t>
            </a:r>
            <a:endParaRPr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ESPIn 2021</a:t>
            </a:r>
            <a:endParaRPr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575" y="1428775"/>
            <a:ext cx="1279957" cy="11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0425" y="1351500"/>
            <a:ext cx="1220250" cy="122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Basic Idea</a:t>
            </a:r>
            <a:endParaRPr sz="4000"/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3">
            <a:alphaModFix/>
          </a:blip>
          <a:srcRect b="0" l="18738" r="0" t="0"/>
          <a:stretch/>
        </p:blipFill>
        <p:spPr>
          <a:xfrm>
            <a:off x="152400" y="1425200"/>
            <a:ext cx="3591425" cy="296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2"/>
          <p:cNvCxnSpPr/>
          <p:nvPr/>
        </p:nvCxnSpPr>
        <p:spPr>
          <a:xfrm flipH="1">
            <a:off x="2215600" y="2162313"/>
            <a:ext cx="564300" cy="1141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" name="Google Shape;169;p22"/>
          <p:cNvCxnSpPr/>
          <p:nvPr/>
        </p:nvCxnSpPr>
        <p:spPr>
          <a:xfrm>
            <a:off x="978750" y="2024050"/>
            <a:ext cx="259500" cy="6357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0" name="Google Shape;170;p22"/>
          <p:cNvSpPr txBox="1"/>
          <p:nvPr/>
        </p:nvSpPr>
        <p:spPr>
          <a:xfrm>
            <a:off x="1638400" y="1839988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Central depression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-281525" y="1646675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High Rim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2" name="Google Shape;172;p22"/>
          <p:cNvSpPr txBox="1"/>
          <p:nvPr/>
        </p:nvSpPr>
        <p:spPr>
          <a:xfrm>
            <a:off x="152400" y="3952525"/>
            <a:ext cx="2170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Meteor Crater, USA</a:t>
            </a:r>
            <a:endParaRPr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73" name="Google Shape;173;p22"/>
          <p:cNvCxnSpPr/>
          <p:nvPr/>
        </p:nvCxnSpPr>
        <p:spPr>
          <a:xfrm>
            <a:off x="739875" y="2843625"/>
            <a:ext cx="2763300" cy="927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Basic Idea</a:t>
            </a:r>
            <a:endParaRPr sz="4000"/>
          </a:p>
        </p:txBody>
      </p:sp>
      <p:pic>
        <p:nvPicPr>
          <p:cNvPr id="179" name="Google Shape;179;p23"/>
          <p:cNvPicPr preferRelativeResize="0"/>
          <p:nvPr/>
        </p:nvPicPr>
        <p:blipFill rotWithShape="1">
          <a:blip r:embed="rId3">
            <a:alphaModFix/>
          </a:blip>
          <a:srcRect b="0" l="18738" r="0" t="0"/>
          <a:stretch/>
        </p:blipFill>
        <p:spPr>
          <a:xfrm>
            <a:off x="152400" y="1425200"/>
            <a:ext cx="3591425" cy="296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23"/>
          <p:cNvCxnSpPr/>
          <p:nvPr/>
        </p:nvCxnSpPr>
        <p:spPr>
          <a:xfrm flipH="1">
            <a:off x="2215600" y="2162313"/>
            <a:ext cx="564300" cy="1141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1" name="Google Shape;181;p23"/>
          <p:cNvCxnSpPr/>
          <p:nvPr/>
        </p:nvCxnSpPr>
        <p:spPr>
          <a:xfrm>
            <a:off x="978750" y="2024050"/>
            <a:ext cx="259500" cy="6357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2" name="Google Shape;182;p23"/>
          <p:cNvSpPr txBox="1"/>
          <p:nvPr/>
        </p:nvSpPr>
        <p:spPr>
          <a:xfrm>
            <a:off x="1638400" y="1839988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Central depression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-281525" y="1646675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High Rim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152400" y="3952525"/>
            <a:ext cx="2170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Meteor Crater, USA</a:t>
            </a:r>
            <a:endParaRPr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85" name="Google Shape;185;p23"/>
          <p:cNvCxnSpPr/>
          <p:nvPr/>
        </p:nvCxnSpPr>
        <p:spPr>
          <a:xfrm>
            <a:off x="4055975" y="2834725"/>
            <a:ext cx="4689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86" name="Google Shape;186;p23"/>
          <p:cNvSpPr txBox="1"/>
          <p:nvPr/>
        </p:nvSpPr>
        <p:spPr>
          <a:xfrm>
            <a:off x="5732200" y="2348550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Initial surface</a:t>
            </a:r>
            <a:endParaRPr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87" name="Google Shape;187;p23"/>
          <p:cNvCxnSpPr/>
          <p:nvPr/>
        </p:nvCxnSpPr>
        <p:spPr>
          <a:xfrm>
            <a:off x="739875" y="2843625"/>
            <a:ext cx="2763300" cy="927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4937" y="1673500"/>
            <a:ext cx="1886138" cy="123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Basic Idea</a:t>
            </a:r>
            <a:endParaRPr sz="4000"/>
          </a:p>
        </p:txBody>
      </p:sp>
      <p:pic>
        <p:nvPicPr>
          <p:cNvPr id="194" name="Google Shape;194;p24"/>
          <p:cNvPicPr preferRelativeResize="0"/>
          <p:nvPr/>
        </p:nvPicPr>
        <p:blipFill rotWithShape="1">
          <a:blip r:embed="rId4">
            <a:alphaModFix/>
          </a:blip>
          <a:srcRect b="0" l="18738" r="0" t="0"/>
          <a:stretch/>
        </p:blipFill>
        <p:spPr>
          <a:xfrm>
            <a:off x="152400" y="1425200"/>
            <a:ext cx="3591425" cy="296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24"/>
          <p:cNvCxnSpPr/>
          <p:nvPr/>
        </p:nvCxnSpPr>
        <p:spPr>
          <a:xfrm flipH="1">
            <a:off x="2215600" y="2162313"/>
            <a:ext cx="564300" cy="1141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6" name="Google Shape;196;p24"/>
          <p:cNvCxnSpPr/>
          <p:nvPr/>
        </p:nvCxnSpPr>
        <p:spPr>
          <a:xfrm>
            <a:off x="978750" y="2024050"/>
            <a:ext cx="259500" cy="6357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7" name="Google Shape;197;p24"/>
          <p:cNvSpPr txBox="1"/>
          <p:nvPr/>
        </p:nvSpPr>
        <p:spPr>
          <a:xfrm>
            <a:off x="1638400" y="1839988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Central depression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8" name="Google Shape;198;p24"/>
          <p:cNvSpPr txBox="1"/>
          <p:nvPr/>
        </p:nvSpPr>
        <p:spPr>
          <a:xfrm>
            <a:off x="-281525" y="1646675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High Rim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9" name="Google Shape;199;p24"/>
          <p:cNvSpPr txBox="1"/>
          <p:nvPr/>
        </p:nvSpPr>
        <p:spPr>
          <a:xfrm>
            <a:off x="152400" y="3952525"/>
            <a:ext cx="2170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Meteor Crater, USA</a:t>
            </a:r>
            <a:endParaRPr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00" name="Google Shape;200;p24"/>
          <p:cNvCxnSpPr/>
          <p:nvPr/>
        </p:nvCxnSpPr>
        <p:spPr>
          <a:xfrm>
            <a:off x="4055975" y="2834725"/>
            <a:ext cx="4689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01" name="Google Shape;201;p24"/>
          <p:cNvSpPr txBox="1"/>
          <p:nvPr/>
        </p:nvSpPr>
        <p:spPr>
          <a:xfrm>
            <a:off x="5732200" y="2348550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Initial surface</a:t>
            </a:r>
            <a:endParaRPr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02" name="Google Shape;202;p24"/>
          <p:cNvCxnSpPr/>
          <p:nvPr/>
        </p:nvCxnSpPr>
        <p:spPr>
          <a:xfrm>
            <a:off x="739875" y="2843625"/>
            <a:ext cx="2763300" cy="927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203" name="Google Shape;203;p24"/>
          <p:cNvPicPr preferRelativeResize="0"/>
          <p:nvPr/>
        </p:nvPicPr>
        <p:blipFill rotWithShape="1">
          <a:blip r:embed="rId5">
            <a:alphaModFix/>
          </a:blip>
          <a:srcRect b="11426" l="0" r="0" t="0"/>
          <a:stretch/>
        </p:blipFill>
        <p:spPr>
          <a:xfrm>
            <a:off x="7356875" y="0"/>
            <a:ext cx="1787125" cy="170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Basic Idea</a:t>
            </a:r>
            <a:endParaRPr sz="4000"/>
          </a:p>
        </p:txBody>
      </p:sp>
      <p:pic>
        <p:nvPicPr>
          <p:cNvPr id="209" name="Google Shape;209;p25"/>
          <p:cNvPicPr preferRelativeResize="0"/>
          <p:nvPr/>
        </p:nvPicPr>
        <p:blipFill rotWithShape="1">
          <a:blip r:embed="rId3">
            <a:alphaModFix/>
          </a:blip>
          <a:srcRect b="0" l="18738" r="0" t="0"/>
          <a:stretch/>
        </p:blipFill>
        <p:spPr>
          <a:xfrm>
            <a:off x="152400" y="1425200"/>
            <a:ext cx="3591425" cy="296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25"/>
          <p:cNvCxnSpPr/>
          <p:nvPr/>
        </p:nvCxnSpPr>
        <p:spPr>
          <a:xfrm flipH="1">
            <a:off x="2215600" y="2162313"/>
            <a:ext cx="564300" cy="1141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1" name="Google Shape;211;p25"/>
          <p:cNvCxnSpPr/>
          <p:nvPr/>
        </p:nvCxnSpPr>
        <p:spPr>
          <a:xfrm>
            <a:off x="978750" y="2024050"/>
            <a:ext cx="259500" cy="6357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2" name="Google Shape;212;p25"/>
          <p:cNvSpPr txBox="1"/>
          <p:nvPr/>
        </p:nvSpPr>
        <p:spPr>
          <a:xfrm>
            <a:off x="1638400" y="1839988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Central depression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3" name="Google Shape;213;p25"/>
          <p:cNvSpPr txBox="1"/>
          <p:nvPr/>
        </p:nvSpPr>
        <p:spPr>
          <a:xfrm>
            <a:off x="-281525" y="1646675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High Rim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4" name="Google Shape;214;p25"/>
          <p:cNvSpPr txBox="1"/>
          <p:nvPr/>
        </p:nvSpPr>
        <p:spPr>
          <a:xfrm>
            <a:off x="152400" y="3952525"/>
            <a:ext cx="2170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Meteor Crater, USA</a:t>
            </a:r>
            <a:endParaRPr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15" name="Google Shape;215;p25"/>
          <p:cNvCxnSpPr/>
          <p:nvPr/>
        </p:nvCxnSpPr>
        <p:spPr>
          <a:xfrm>
            <a:off x="4055975" y="2834725"/>
            <a:ext cx="4689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16" name="Google Shape;216;p25"/>
          <p:cNvSpPr txBox="1"/>
          <p:nvPr/>
        </p:nvSpPr>
        <p:spPr>
          <a:xfrm>
            <a:off x="5768350" y="171592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Crater basin</a:t>
            </a:r>
            <a:endParaRPr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17" name="Google Shape;217;p25"/>
          <p:cNvCxnSpPr/>
          <p:nvPr/>
        </p:nvCxnSpPr>
        <p:spPr>
          <a:xfrm>
            <a:off x="6436550" y="2120325"/>
            <a:ext cx="0" cy="1225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8" name="Google Shape;218;p25"/>
          <p:cNvCxnSpPr/>
          <p:nvPr/>
        </p:nvCxnSpPr>
        <p:spPr>
          <a:xfrm>
            <a:off x="739875" y="2843625"/>
            <a:ext cx="2763300" cy="927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19" name="Google Shape;219;p25"/>
          <p:cNvSpPr/>
          <p:nvPr/>
        </p:nvSpPr>
        <p:spPr>
          <a:xfrm>
            <a:off x="5035088" y="2834725"/>
            <a:ext cx="2807725" cy="811300"/>
          </a:xfrm>
          <a:custGeom>
            <a:rect b="b" l="l" r="r" t="t"/>
            <a:pathLst>
              <a:path extrusionOk="0" h="32452" w="112309">
                <a:moveTo>
                  <a:pt x="0" y="0"/>
                </a:moveTo>
                <a:cubicBezTo>
                  <a:pt x="9449" y="5408"/>
                  <a:pt x="37976" y="32392"/>
                  <a:pt x="56694" y="32448"/>
                </a:cubicBezTo>
                <a:cubicBezTo>
                  <a:pt x="75412" y="32505"/>
                  <a:pt x="103040" y="5691"/>
                  <a:pt x="112309" y="339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Basic Idea</a:t>
            </a:r>
            <a:endParaRPr sz="4000"/>
          </a:p>
        </p:txBody>
      </p:sp>
      <p:pic>
        <p:nvPicPr>
          <p:cNvPr id="225" name="Google Shape;225;p26"/>
          <p:cNvPicPr preferRelativeResize="0"/>
          <p:nvPr/>
        </p:nvPicPr>
        <p:blipFill rotWithShape="1">
          <a:blip r:embed="rId3">
            <a:alphaModFix/>
          </a:blip>
          <a:srcRect b="0" l="18738" r="0" t="0"/>
          <a:stretch/>
        </p:blipFill>
        <p:spPr>
          <a:xfrm>
            <a:off x="152400" y="1425200"/>
            <a:ext cx="3591425" cy="296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p26"/>
          <p:cNvCxnSpPr/>
          <p:nvPr/>
        </p:nvCxnSpPr>
        <p:spPr>
          <a:xfrm flipH="1">
            <a:off x="2215600" y="2162313"/>
            <a:ext cx="564300" cy="1141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7" name="Google Shape;227;p26"/>
          <p:cNvCxnSpPr/>
          <p:nvPr/>
        </p:nvCxnSpPr>
        <p:spPr>
          <a:xfrm>
            <a:off x="978750" y="2024050"/>
            <a:ext cx="259500" cy="6357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8" name="Google Shape;228;p26"/>
          <p:cNvSpPr txBox="1"/>
          <p:nvPr/>
        </p:nvSpPr>
        <p:spPr>
          <a:xfrm>
            <a:off x="1638400" y="1839988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Central depression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9" name="Google Shape;229;p26"/>
          <p:cNvSpPr txBox="1"/>
          <p:nvPr/>
        </p:nvSpPr>
        <p:spPr>
          <a:xfrm>
            <a:off x="-281525" y="1646675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High Rim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0" name="Google Shape;230;p26"/>
          <p:cNvSpPr txBox="1"/>
          <p:nvPr/>
        </p:nvSpPr>
        <p:spPr>
          <a:xfrm>
            <a:off x="152400" y="3952525"/>
            <a:ext cx="2170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Meteor Crater, USA</a:t>
            </a:r>
            <a:endParaRPr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31" name="Google Shape;231;p26"/>
          <p:cNvCxnSpPr/>
          <p:nvPr/>
        </p:nvCxnSpPr>
        <p:spPr>
          <a:xfrm>
            <a:off x="4055975" y="2834725"/>
            <a:ext cx="4689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32" name="Google Shape;232;p26"/>
          <p:cNvSpPr txBox="1"/>
          <p:nvPr/>
        </p:nvSpPr>
        <p:spPr>
          <a:xfrm>
            <a:off x="4470675" y="1715925"/>
            <a:ext cx="663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Rim</a:t>
            </a:r>
            <a:endParaRPr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3" name="Google Shape;233;p26"/>
          <p:cNvSpPr txBox="1"/>
          <p:nvPr/>
        </p:nvSpPr>
        <p:spPr>
          <a:xfrm>
            <a:off x="7738525" y="1768725"/>
            <a:ext cx="663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Rim</a:t>
            </a:r>
            <a:endParaRPr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4" name="Google Shape;234;p26"/>
          <p:cNvSpPr txBox="1"/>
          <p:nvPr/>
        </p:nvSpPr>
        <p:spPr>
          <a:xfrm>
            <a:off x="5768350" y="171592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Crater basin</a:t>
            </a:r>
            <a:endParaRPr sz="17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35" name="Google Shape;235;p26"/>
          <p:cNvCxnSpPr/>
          <p:nvPr/>
        </p:nvCxnSpPr>
        <p:spPr>
          <a:xfrm>
            <a:off x="739875" y="2843625"/>
            <a:ext cx="2763300" cy="927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36" name="Google Shape;236;p26"/>
          <p:cNvSpPr/>
          <p:nvPr/>
        </p:nvSpPr>
        <p:spPr>
          <a:xfrm>
            <a:off x="4374875" y="2215128"/>
            <a:ext cx="660225" cy="617825"/>
          </a:xfrm>
          <a:custGeom>
            <a:rect b="b" l="l" r="r" t="t"/>
            <a:pathLst>
              <a:path extrusionOk="0" h="24713" w="26409">
                <a:moveTo>
                  <a:pt x="26409" y="24713"/>
                </a:moveTo>
                <a:cubicBezTo>
                  <a:pt x="24190" y="20637"/>
                  <a:pt x="17499" y="2385"/>
                  <a:pt x="13097" y="255"/>
                </a:cubicBezTo>
                <a:cubicBezTo>
                  <a:pt x="8696" y="-1875"/>
                  <a:pt x="2183" y="9988"/>
                  <a:pt x="0" y="11934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7" name="Google Shape;237;p26"/>
          <p:cNvSpPr/>
          <p:nvPr/>
        </p:nvSpPr>
        <p:spPr>
          <a:xfrm flipH="1">
            <a:off x="7832825" y="2222891"/>
            <a:ext cx="660225" cy="617825"/>
          </a:xfrm>
          <a:custGeom>
            <a:rect b="b" l="l" r="r" t="t"/>
            <a:pathLst>
              <a:path extrusionOk="0" h="24713" w="26409">
                <a:moveTo>
                  <a:pt x="26409" y="24713"/>
                </a:moveTo>
                <a:cubicBezTo>
                  <a:pt x="24190" y="20637"/>
                  <a:pt x="17499" y="2385"/>
                  <a:pt x="13097" y="255"/>
                </a:cubicBezTo>
                <a:cubicBezTo>
                  <a:pt x="8696" y="-1875"/>
                  <a:pt x="2183" y="9988"/>
                  <a:pt x="0" y="11934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8" name="Google Shape;238;p26"/>
          <p:cNvSpPr/>
          <p:nvPr/>
        </p:nvSpPr>
        <p:spPr>
          <a:xfrm>
            <a:off x="5035088" y="2834725"/>
            <a:ext cx="2807725" cy="811300"/>
          </a:xfrm>
          <a:custGeom>
            <a:rect b="b" l="l" r="r" t="t"/>
            <a:pathLst>
              <a:path extrusionOk="0" h="32452" w="112309">
                <a:moveTo>
                  <a:pt x="0" y="0"/>
                </a:moveTo>
                <a:cubicBezTo>
                  <a:pt x="9449" y="5408"/>
                  <a:pt x="37976" y="32392"/>
                  <a:pt x="56694" y="32448"/>
                </a:cubicBezTo>
                <a:cubicBezTo>
                  <a:pt x="75412" y="32505"/>
                  <a:pt x="103040" y="5691"/>
                  <a:pt x="112309" y="339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Basic Idea</a:t>
            </a:r>
            <a:endParaRPr sz="4000"/>
          </a:p>
        </p:txBody>
      </p:sp>
      <p:pic>
        <p:nvPicPr>
          <p:cNvPr id="244" name="Google Shape;244;p27"/>
          <p:cNvPicPr preferRelativeResize="0"/>
          <p:nvPr/>
        </p:nvPicPr>
        <p:blipFill rotWithShape="1">
          <a:blip r:embed="rId3">
            <a:alphaModFix/>
          </a:blip>
          <a:srcRect b="0" l="18738" r="0" t="0"/>
          <a:stretch/>
        </p:blipFill>
        <p:spPr>
          <a:xfrm>
            <a:off x="152400" y="1425200"/>
            <a:ext cx="3591425" cy="296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27"/>
          <p:cNvCxnSpPr/>
          <p:nvPr/>
        </p:nvCxnSpPr>
        <p:spPr>
          <a:xfrm flipH="1">
            <a:off x="2215600" y="2162313"/>
            <a:ext cx="564300" cy="1141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6" name="Google Shape;246;p27"/>
          <p:cNvCxnSpPr/>
          <p:nvPr/>
        </p:nvCxnSpPr>
        <p:spPr>
          <a:xfrm>
            <a:off x="978750" y="2024050"/>
            <a:ext cx="259500" cy="6357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7" name="Google Shape;247;p27"/>
          <p:cNvSpPr txBox="1"/>
          <p:nvPr/>
        </p:nvSpPr>
        <p:spPr>
          <a:xfrm>
            <a:off x="1638400" y="1839988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Central depression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8" name="Google Shape;248;p27"/>
          <p:cNvSpPr txBox="1"/>
          <p:nvPr/>
        </p:nvSpPr>
        <p:spPr>
          <a:xfrm>
            <a:off x="-281525" y="1646675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High Rim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9" name="Google Shape;249;p27"/>
          <p:cNvSpPr txBox="1"/>
          <p:nvPr/>
        </p:nvSpPr>
        <p:spPr>
          <a:xfrm>
            <a:off x="152400" y="3952525"/>
            <a:ext cx="2170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Meteor Crater, USA</a:t>
            </a:r>
            <a:endParaRPr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50" name="Google Shape;250;p27"/>
          <p:cNvCxnSpPr/>
          <p:nvPr/>
        </p:nvCxnSpPr>
        <p:spPr>
          <a:xfrm>
            <a:off x="4055975" y="2834725"/>
            <a:ext cx="4689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51" name="Google Shape;251;p27"/>
          <p:cNvSpPr/>
          <p:nvPr/>
        </p:nvSpPr>
        <p:spPr>
          <a:xfrm>
            <a:off x="5035088" y="2834725"/>
            <a:ext cx="2807725" cy="811300"/>
          </a:xfrm>
          <a:custGeom>
            <a:rect b="b" l="l" r="r" t="t"/>
            <a:pathLst>
              <a:path extrusionOk="0" h="32452" w="112309">
                <a:moveTo>
                  <a:pt x="0" y="0"/>
                </a:moveTo>
                <a:cubicBezTo>
                  <a:pt x="9449" y="5408"/>
                  <a:pt x="37976" y="32392"/>
                  <a:pt x="56694" y="32448"/>
                </a:cubicBezTo>
                <a:cubicBezTo>
                  <a:pt x="75412" y="32505"/>
                  <a:pt x="103040" y="5691"/>
                  <a:pt x="112309" y="339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2" name="Google Shape;252;p27"/>
          <p:cNvSpPr txBox="1"/>
          <p:nvPr/>
        </p:nvSpPr>
        <p:spPr>
          <a:xfrm>
            <a:off x="4363700" y="1064500"/>
            <a:ext cx="1778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Ejecta blanket</a:t>
            </a:r>
            <a:endParaRPr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53" name="Google Shape;253;p27"/>
          <p:cNvCxnSpPr/>
          <p:nvPr/>
        </p:nvCxnSpPr>
        <p:spPr>
          <a:xfrm flipH="1">
            <a:off x="4055975" y="1500213"/>
            <a:ext cx="579900" cy="1097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4" name="Google Shape;254;p27"/>
          <p:cNvSpPr txBox="1"/>
          <p:nvPr/>
        </p:nvSpPr>
        <p:spPr>
          <a:xfrm>
            <a:off x="7059000" y="1064500"/>
            <a:ext cx="1778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Ejecta blanket</a:t>
            </a:r>
            <a:endParaRPr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55" name="Google Shape;255;p27"/>
          <p:cNvCxnSpPr/>
          <p:nvPr/>
        </p:nvCxnSpPr>
        <p:spPr>
          <a:xfrm>
            <a:off x="8085475" y="1510900"/>
            <a:ext cx="623400" cy="1039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6" name="Google Shape;256;p27"/>
          <p:cNvSpPr txBox="1"/>
          <p:nvPr/>
        </p:nvSpPr>
        <p:spPr>
          <a:xfrm>
            <a:off x="4470675" y="1715925"/>
            <a:ext cx="663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Rim</a:t>
            </a:r>
            <a:endParaRPr sz="17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7" name="Google Shape;257;p27"/>
          <p:cNvSpPr txBox="1"/>
          <p:nvPr/>
        </p:nvSpPr>
        <p:spPr>
          <a:xfrm>
            <a:off x="7738525" y="1768725"/>
            <a:ext cx="663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Rim</a:t>
            </a:r>
            <a:endParaRPr sz="17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8" name="Google Shape;258;p27"/>
          <p:cNvSpPr txBox="1"/>
          <p:nvPr/>
        </p:nvSpPr>
        <p:spPr>
          <a:xfrm>
            <a:off x="5768350" y="171592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Crater basin</a:t>
            </a:r>
            <a:endParaRPr sz="17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9" name="Google Shape;259;p27"/>
          <p:cNvSpPr/>
          <p:nvPr/>
        </p:nvSpPr>
        <p:spPr>
          <a:xfrm>
            <a:off x="4047050" y="3637000"/>
            <a:ext cx="1399500" cy="27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0" name="Google Shape;260;p27"/>
          <p:cNvCxnSpPr/>
          <p:nvPr/>
        </p:nvCxnSpPr>
        <p:spPr>
          <a:xfrm>
            <a:off x="739875" y="2843625"/>
            <a:ext cx="2763300" cy="927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grpSp>
        <p:nvGrpSpPr>
          <p:cNvPr id="261" name="Google Shape;261;p27"/>
          <p:cNvGrpSpPr/>
          <p:nvPr/>
        </p:nvGrpSpPr>
        <p:grpSpPr>
          <a:xfrm>
            <a:off x="3757250" y="2215128"/>
            <a:ext cx="1277850" cy="617825"/>
            <a:chOff x="3801750" y="2268078"/>
            <a:chExt cx="1277850" cy="617825"/>
          </a:xfrm>
        </p:grpSpPr>
        <p:sp>
          <p:nvSpPr>
            <p:cNvPr id="262" name="Google Shape;262;p27"/>
            <p:cNvSpPr/>
            <p:nvPr/>
          </p:nvSpPr>
          <p:spPr>
            <a:xfrm>
              <a:off x="4419375" y="2268078"/>
              <a:ext cx="660225" cy="617825"/>
            </a:xfrm>
            <a:custGeom>
              <a:rect b="b" l="l" r="r" t="t"/>
              <a:pathLst>
                <a:path extrusionOk="0" h="24713" w="26409">
                  <a:moveTo>
                    <a:pt x="26409" y="24713"/>
                  </a:moveTo>
                  <a:cubicBezTo>
                    <a:pt x="24190" y="20637"/>
                    <a:pt x="17499" y="2385"/>
                    <a:pt x="13097" y="255"/>
                  </a:cubicBezTo>
                  <a:cubicBezTo>
                    <a:pt x="8696" y="-1875"/>
                    <a:pt x="2183" y="9988"/>
                    <a:pt x="0" y="11934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63" name="Google Shape;263;p27"/>
            <p:cNvSpPr/>
            <p:nvPr/>
          </p:nvSpPr>
          <p:spPr>
            <a:xfrm>
              <a:off x="3801750" y="2568500"/>
              <a:ext cx="617625" cy="266225"/>
            </a:xfrm>
            <a:custGeom>
              <a:rect b="b" l="l" r="r" t="t"/>
              <a:pathLst>
                <a:path extrusionOk="0" h="10649" w="24705">
                  <a:moveTo>
                    <a:pt x="24705" y="0"/>
                  </a:moveTo>
                  <a:cubicBezTo>
                    <a:pt x="22859" y="1065"/>
                    <a:pt x="17748" y="4614"/>
                    <a:pt x="13630" y="6389"/>
                  </a:cubicBezTo>
                  <a:cubicBezTo>
                    <a:pt x="9513" y="8164"/>
                    <a:pt x="2272" y="9939"/>
                    <a:pt x="0" y="10649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64" name="Google Shape;264;p27"/>
          <p:cNvGrpSpPr/>
          <p:nvPr/>
        </p:nvGrpSpPr>
        <p:grpSpPr>
          <a:xfrm flipH="1">
            <a:off x="7832825" y="2222891"/>
            <a:ext cx="1277850" cy="617825"/>
            <a:chOff x="3801750" y="2268078"/>
            <a:chExt cx="1277850" cy="617825"/>
          </a:xfrm>
        </p:grpSpPr>
        <p:sp>
          <p:nvSpPr>
            <p:cNvPr id="265" name="Google Shape;265;p27"/>
            <p:cNvSpPr/>
            <p:nvPr/>
          </p:nvSpPr>
          <p:spPr>
            <a:xfrm>
              <a:off x="4419375" y="2268078"/>
              <a:ext cx="660225" cy="617825"/>
            </a:xfrm>
            <a:custGeom>
              <a:rect b="b" l="l" r="r" t="t"/>
              <a:pathLst>
                <a:path extrusionOk="0" h="24713" w="26409">
                  <a:moveTo>
                    <a:pt x="26409" y="24713"/>
                  </a:moveTo>
                  <a:cubicBezTo>
                    <a:pt x="24190" y="20637"/>
                    <a:pt x="17499" y="2385"/>
                    <a:pt x="13097" y="255"/>
                  </a:cubicBezTo>
                  <a:cubicBezTo>
                    <a:pt x="8696" y="-1875"/>
                    <a:pt x="2183" y="9988"/>
                    <a:pt x="0" y="11934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66" name="Google Shape;266;p27"/>
            <p:cNvSpPr/>
            <p:nvPr/>
          </p:nvSpPr>
          <p:spPr>
            <a:xfrm>
              <a:off x="3801750" y="2568500"/>
              <a:ext cx="617625" cy="266225"/>
            </a:xfrm>
            <a:custGeom>
              <a:rect b="b" l="l" r="r" t="t"/>
              <a:pathLst>
                <a:path extrusionOk="0" h="10649" w="24705">
                  <a:moveTo>
                    <a:pt x="24705" y="0"/>
                  </a:moveTo>
                  <a:cubicBezTo>
                    <a:pt x="22859" y="1065"/>
                    <a:pt x="17748" y="4614"/>
                    <a:pt x="13630" y="6389"/>
                  </a:cubicBezTo>
                  <a:cubicBezTo>
                    <a:pt x="9513" y="8164"/>
                    <a:pt x="2272" y="9939"/>
                    <a:pt x="0" y="10649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Basic Idea</a:t>
            </a:r>
            <a:endParaRPr sz="4000"/>
          </a:p>
        </p:txBody>
      </p:sp>
      <p:pic>
        <p:nvPicPr>
          <p:cNvPr id="272" name="Google Shape;272;p28"/>
          <p:cNvPicPr preferRelativeResize="0"/>
          <p:nvPr/>
        </p:nvPicPr>
        <p:blipFill rotWithShape="1">
          <a:blip r:embed="rId3">
            <a:alphaModFix/>
          </a:blip>
          <a:srcRect b="0" l="18738" r="0" t="0"/>
          <a:stretch/>
        </p:blipFill>
        <p:spPr>
          <a:xfrm>
            <a:off x="152400" y="1425200"/>
            <a:ext cx="3591425" cy="296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3" name="Google Shape;273;p28"/>
          <p:cNvCxnSpPr/>
          <p:nvPr/>
        </p:nvCxnSpPr>
        <p:spPr>
          <a:xfrm flipH="1">
            <a:off x="2215600" y="2162313"/>
            <a:ext cx="564300" cy="1141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4" name="Google Shape;274;p28"/>
          <p:cNvCxnSpPr/>
          <p:nvPr/>
        </p:nvCxnSpPr>
        <p:spPr>
          <a:xfrm>
            <a:off x="978750" y="2024050"/>
            <a:ext cx="259500" cy="6357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5" name="Google Shape;275;p28"/>
          <p:cNvSpPr txBox="1"/>
          <p:nvPr/>
        </p:nvSpPr>
        <p:spPr>
          <a:xfrm>
            <a:off x="1638400" y="1839988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Central depression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6" name="Google Shape;276;p28"/>
          <p:cNvSpPr txBox="1"/>
          <p:nvPr/>
        </p:nvSpPr>
        <p:spPr>
          <a:xfrm>
            <a:off x="-281525" y="1646675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High Rim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7" name="Google Shape;277;p28"/>
          <p:cNvSpPr txBox="1"/>
          <p:nvPr/>
        </p:nvSpPr>
        <p:spPr>
          <a:xfrm>
            <a:off x="152400" y="3952525"/>
            <a:ext cx="2170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Meteor Crater, USA</a:t>
            </a:r>
            <a:endParaRPr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78" name="Google Shape;27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5975" y="3646025"/>
            <a:ext cx="4897551" cy="147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8"/>
          <p:cNvSpPr/>
          <p:nvPr/>
        </p:nvSpPr>
        <p:spPr>
          <a:xfrm>
            <a:off x="4047050" y="3637000"/>
            <a:ext cx="1399500" cy="27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0" name="Google Shape;280;p28"/>
          <p:cNvCxnSpPr/>
          <p:nvPr/>
        </p:nvCxnSpPr>
        <p:spPr>
          <a:xfrm>
            <a:off x="739875" y="2843625"/>
            <a:ext cx="2763300" cy="927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81" name="Google Shape;281;p28"/>
          <p:cNvSpPr txBox="1"/>
          <p:nvPr/>
        </p:nvSpPr>
        <p:spPr>
          <a:xfrm>
            <a:off x="7738525" y="4743300"/>
            <a:ext cx="139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Howard (2007)</a:t>
            </a:r>
            <a:endParaRPr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82" name="Google Shape;282;p28"/>
          <p:cNvCxnSpPr/>
          <p:nvPr/>
        </p:nvCxnSpPr>
        <p:spPr>
          <a:xfrm>
            <a:off x="4055975" y="2834725"/>
            <a:ext cx="4689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83" name="Google Shape;283;p28"/>
          <p:cNvSpPr/>
          <p:nvPr/>
        </p:nvSpPr>
        <p:spPr>
          <a:xfrm>
            <a:off x="5035088" y="2834725"/>
            <a:ext cx="2807725" cy="811300"/>
          </a:xfrm>
          <a:custGeom>
            <a:rect b="b" l="l" r="r" t="t"/>
            <a:pathLst>
              <a:path extrusionOk="0" h="32452" w="112309">
                <a:moveTo>
                  <a:pt x="0" y="0"/>
                </a:moveTo>
                <a:cubicBezTo>
                  <a:pt x="9449" y="5408"/>
                  <a:pt x="37976" y="32392"/>
                  <a:pt x="56694" y="32448"/>
                </a:cubicBezTo>
                <a:cubicBezTo>
                  <a:pt x="75412" y="32505"/>
                  <a:pt x="103040" y="5691"/>
                  <a:pt x="112309" y="339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4" name="Google Shape;284;p28"/>
          <p:cNvSpPr txBox="1"/>
          <p:nvPr/>
        </p:nvSpPr>
        <p:spPr>
          <a:xfrm>
            <a:off x="4363700" y="1064500"/>
            <a:ext cx="1778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Ejecta blanket</a:t>
            </a:r>
            <a:endParaRPr sz="17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85" name="Google Shape;285;p28"/>
          <p:cNvCxnSpPr/>
          <p:nvPr/>
        </p:nvCxnSpPr>
        <p:spPr>
          <a:xfrm flipH="1">
            <a:off x="4055975" y="1500213"/>
            <a:ext cx="579900" cy="10977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6" name="Google Shape;286;p28"/>
          <p:cNvSpPr txBox="1"/>
          <p:nvPr/>
        </p:nvSpPr>
        <p:spPr>
          <a:xfrm>
            <a:off x="7059000" y="1064500"/>
            <a:ext cx="1778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Ejecta blanket</a:t>
            </a:r>
            <a:endParaRPr sz="17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87" name="Google Shape;287;p28"/>
          <p:cNvCxnSpPr/>
          <p:nvPr/>
        </p:nvCxnSpPr>
        <p:spPr>
          <a:xfrm>
            <a:off x="8085475" y="1510900"/>
            <a:ext cx="623400" cy="10395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8" name="Google Shape;288;p28"/>
          <p:cNvSpPr txBox="1"/>
          <p:nvPr/>
        </p:nvSpPr>
        <p:spPr>
          <a:xfrm>
            <a:off x="4470675" y="1715925"/>
            <a:ext cx="663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Rim</a:t>
            </a:r>
            <a:endParaRPr sz="17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9" name="Google Shape;289;p28"/>
          <p:cNvSpPr txBox="1"/>
          <p:nvPr/>
        </p:nvSpPr>
        <p:spPr>
          <a:xfrm>
            <a:off x="7738525" y="1768725"/>
            <a:ext cx="663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Rim</a:t>
            </a:r>
            <a:endParaRPr sz="17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0" name="Google Shape;290;p28"/>
          <p:cNvSpPr txBox="1"/>
          <p:nvPr/>
        </p:nvSpPr>
        <p:spPr>
          <a:xfrm>
            <a:off x="5768350" y="171592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Crater basin</a:t>
            </a:r>
            <a:endParaRPr sz="17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1" name="Google Shape;291;p28"/>
          <p:cNvSpPr/>
          <p:nvPr/>
        </p:nvSpPr>
        <p:spPr>
          <a:xfrm>
            <a:off x="4047050" y="3637000"/>
            <a:ext cx="1399500" cy="27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2" name="Google Shape;292;p28"/>
          <p:cNvGrpSpPr/>
          <p:nvPr/>
        </p:nvGrpSpPr>
        <p:grpSpPr>
          <a:xfrm>
            <a:off x="3757250" y="2215128"/>
            <a:ext cx="1277850" cy="617825"/>
            <a:chOff x="3801750" y="2268078"/>
            <a:chExt cx="1277850" cy="617825"/>
          </a:xfrm>
        </p:grpSpPr>
        <p:sp>
          <p:nvSpPr>
            <p:cNvPr id="293" name="Google Shape;293;p28"/>
            <p:cNvSpPr/>
            <p:nvPr/>
          </p:nvSpPr>
          <p:spPr>
            <a:xfrm>
              <a:off x="4419375" y="2268078"/>
              <a:ext cx="660225" cy="617825"/>
            </a:xfrm>
            <a:custGeom>
              <a:rect b="b" l="l" r="r" t="t"/>
              <a:pathLst>
                <a:path extrusionOk="0" h="24713" w="26409">
                  <a:moveTo>
                    <a:pt x="26409" y="24713"/>
                  </a:moveTo>
                  <a:cubicBezTo>
                    <a:pt x="24190" y="20637"/>
                    <a:pt x="17499" y="2385"/>
                    <a:pt x="13097" y="255"/>
                  </a:cubicBezTo>
                  <a:cubicBezTo>
                    <a:pt x="8696" y="-1875"/>
                    <a:pt x="2183" y="9988"/>
                    <a:pt x="0" y="11934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4" name="Google Shape;294;p28"/>
            <p:cNvSpPr/>
            <p:nvPr/>
          </p:nvSpPr>
          <p:spPr>
            <a:xfrm>
              <a:off x="3801750" y="2568500"/>
              <a:ext cx="617625" cy="266225"/>
            </a:xfrm>
            <a:custGeom>
              <a:rect b="b" l="l" r="r" t="t"/>
              <a:pathLst>
                <a:path extrusionOk="0" h="10649" w="24705">
                  <a:moveTo>
                    <a:pt x="24705" y="0"/>
                  </a:moveTo>
                  <a:cubicBezTo>
                    <a:pt x="22859" y="1065"/>
                    <a:pt x="17748" y="4614"/>
                    <a:pt x="13630" y="6389"/>
                  </a:cubicBezTo>
                  <a:cubicBezTo>
                    <a:pt x="9513" y="8164"/>
                    <a:pt x="2272" y="9939"/>
                    <a:pt x="0" y="10649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95" name="Google Shape;295;p28"/>
          <p:cNvGrpSpPr/>
          <p:nvPr/>
        </p:nvGrpSpPr>
        <p:grpSpPr>
          <a:xfrm flipH="1">
            <a:off x="7832825" y="2222891"/>
            <a:ext cx="1277850" cy="617825"/>
            <a:chOff x="3801750" y="2268078"/>
            <a:chExt cx="1277850" cy="617825"/>
          </a:xfrm>
        </p:grpSpPr>
        <p:sp>
          <p:nvSpPr>
            <p:cNvPr id="296" name="Google Shape;296;p28"/>
            <p:cNvSpPr/>
            <p:nvPr/>
          </p:nvSpPr>
          <p:spPr>
            <a:xfrm>
              <a:off x="4419375" y="2268078"/>
              <a:ext cx="660225" cy="617825"/>
            </a:xfrm>
            <a:custGeom>
              <a:rect b="b" l="l" r="r" t="t"/>
              <a:pathLst>
                <a:path extrusionOk="0" h="24713" w="26409">
                  <a:moveTo>
                    <a:pt x="26409" y="24713"/>
                  </a:moveTo>
                  <a:cubicBezTo>
                    <a:pt x="24190" y="20637"/>
                    <a:pt x="17499" y="2385"/>
                    <a:pt x="13097" y="255"/>
                  </a:cubicBezTo>
                  <a:cubicBezTo>
                    <a:pt x="8696" y="-1875"/>
                    <a:pt x="2183" y="9988"/>
                    <a:pt x="0" y="11934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7" name="Google Shape;297;p28"/>
            <p:cNvSpPr/>
            <p:nvPr/>
          </p:nvSpPr>
          <p:spPr>
            <a:xfrm>
              <a:off x="3801750" y="2568500"/>
              <a:ext cx="617625" cy="266225"/>
            </a:xfrm>
            <a:custGeom>
              <a:rect b="b" l="l" r="r" t="t"/>
              <a:pathLst>
                <a:path extrusionOk="0" h="10649" w="24705">
                  <a:moveTo>
                    <a:pt x="24705" y="0"/>
                  </a:moveTo>
                  <a:cubicBezTo>
                    <a:pt x="22859" y="1065"/>
                    <a:pt x="17748" y="4614"/>
                    <a:pt x="13630" y="6389"/>
                  </a:cubicBezTo>
                  <a:cubicBezTo>
                    <a:pt x="9513" y="8164"/>
                    <a:pt x="2272" y="9939"/>
                    <a:pt x="0" y="10649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9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Basic Idea</a:t>
            </a:r>
            <a:endParaRPr sz="4000"/>
          </a:p>
        </p:txBody>
      </p:sp>
      <p:pic>
        <p:nvPicPr>
          <p:cNvPr id="303" name="Google Shape;303;p29"/>
          <p:cNvPicPr preferRelativeResize="0"/>
          <p:nvPr/>
        </p:nvPicPr>
        <p:blipFill rotWithShape="1">
          <a:blip r:embed="rId3">
            <a:alphaModFix/>
          </a:blip>
          <a:srcRect b="0" l="18738" r="0" t="0"/>
          <a:stretch/>
        </p:blipFill>
        <p:spPr>
          <a:xfrm>
            <a:off x="152400" y="1425200"/>
            <a:ext cx="3591425" cy="296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p29"/>
          <p:cNvCxnSpPr/>
          <p:nvPr/>
        </p:nvCxnSpPr>
        <p:spPr>
          <a:xfrm flipH="1">
            <a:off x="2215600" y="2162313"/>
            <a:ext cx="564300" cy="1141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5" name="Google Shape;305;p29"/>
          <p:cNvCxnSpPr/>
          <p:nvPr/>
        </p:nvCxnSpPr>
        <p:spPr>
          <a:xfrm>
            <a:off x="978750" y="2024050"/>
            <a:ext cx="259500" cy="6357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6" name="Google Shape;306;p29"/>
          <p:cNvSpPr txBox="1"/>
          <p:nvPr/>
        </p:nvSpPr>
        <p:spPr>
          <a:xfrm>
            <a:off x="1638400" y="1839988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Central depression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7" name="Google Shape;307;p29"/>
          <p:cNvSpPr txBox="1"/>
          <p:nvPr/>
        </p:nvSpPr>
        <p:spPr>
          <a:xfrm>
            <a:off x="-281525" y="1646675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High Rim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8" name="Google Shape;308;p29"/>
          <p:cNvSpPr txBox="1"/>
          <p:nvPr/>
        </p:nvSpPr>
        <p:spPr>
          <a:xfrm>
            <a:off x="152400" y="3952525"/>
            <a:ext cx="2170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Meteor Crater, USA</a:t>
            </a:r>
            <a:endParaRPr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09" name="Google Shape;30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5975" y="3646025"/>
            <a:ext cx="4897551" cy="147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9"/>
          <p:cNvSpPr/>
          <p:nvPr/>
        </p:nvSpPr>
        <p:spPr>
          <a:xfrm>
            <a:off x="4047050" y="3637000"/>
            <a:ext cx="1399500" cy="27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1" name="Google Shape;311;p29"/>
          <p:cNvCxnSpPr/>
          <p:nvPr/>
        </p:nvCxnSpPr>
        <p:spPr>
          <a:xfrm>
            <a:off x="739875" y="2843625"/>
            <a:ext cx="2763300" cy="927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12" name="Google Shape;312;p29"/>
          <p:cNvSpPr txBox="1"/>
          <p:nvPr/>
        </p:nvSpPr>
        <p:spPr>
          <a:xfrm>
            <a:off x="5567450" y="618100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Diameter, </a:t>
            </a:r>
            <a:r>
              <a:rPr b="1" i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endParaRPr b="1" i="1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13" name="Google Shape;313;p29"/>
          <p:cNvCxnSpPr/>
          <p:nvPr/>
        </p:nvCxnSpPr>
        <p:spPr>
          <a:xfrm>
            <a:off x="4724950" y="1064500"/>
            <a:ext cx="34134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14" name="Google Shape;314;p29"/>
          <p:cNvSpPr txBox="1"/>
          <p:nvPr/>
        </p:nvSpPr>
        <p:spPr>
          <a:xfrm>
            <a:off x="7738525" y="4743300"/>
            <a:ext cx="139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Howard (2007)</a:t>
            </a:r>
            <a:endParaRPr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15" name="Google Shape;315;p29"/>
          <p:cNvCxnSpPr/>
          <p:nvPr/>
        </p:nvCxnSpPr>
        <p:spPr>
          <a:xfrm>
            <a:off x="4055975" y="2834725"/>
            <a:ext cx="4689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16" name="Google Shape;316;p29"/>
          <p:cNvSpPr/>
          <p:nvPr/>
        </p:nvSpPr>
        <p:spPr>
          <a:xfrm>
            <a:off x="5035088" y="2834725"/>
            <a:ext cx="2807725" cy="811300"/>
          </a:xfrm>
          <a:custGeom>
            <a:rect b="b" l="l" r="r" t="t"/>
            <a:pathLst>
              <a:path extrusionOk="0" h="32452" w="112309">
                <a:moveTo>
                  <a:pt x="0" y="0"/>
                </a:moveTo>
                <a:cubicBezTo>
                  <a:pt x="9449" y="5408"/>
                  <a:pt x="37976" y="32392"/>
                  <a:pt x="56694" y="32448"/>
                </a:cubicBezTo>
                <a:cubicBezTo>
                  <a:pt x="75412" y="32505"/>
                  <a:pt x="103040" y="5691"/>
                  <a:pt x="112309" y="339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7" name="Google Shape;317;p29"/>
          <p:cNvSpPr txBox="1"/>
          <p:nvPr/>
        </p:nvSpPr>
        <p:spPr>
          <a:xfrm>
            <a:off x="4363700" y="1064500"/>
            <a:ext cx="1778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Ejecta blanket</a:t>
            </a:r>
            <a:endParaRPr sz="17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18" name="Google Shape;318;p29"/>
          <p:cNvCxnSpPr/>
          <p:nvPr/>
        </p:nvCxnSpPr>
        <p:spPr>
          <a:xfrm flipH="1">
            <a:off x="4055975" y="1500213"/>
            <a:ext cx="579900" cy="10977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9" name="Google Shape;319;p29"/>
          <p:cNvSpPr txBox="1"/>
          <p:nvPr/>
        </p:nvSpPr>
        <p:spPr>
          <a:xfrm>
            <a:off x="7059000" y="1064500"/>
            <a:ext cx="1778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Ejecta blanket</a:t>
            </a:r>
            <a:endParaRPr sz="17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20" name="Google Shape;320;p29"/>
          <p:cNvCxnSpPr/>
          <p:nvPr/>
        </p:nvCxnSpPr>
        <p:spPr>
          <a:xfrm>
            <a:off x="8085475" y="1510900"/>
            <a:ext cx="623400" cy="10395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1" name="Google Shape;321;p29"/>
          <p:cNvSpPr txBox="1"/>
          <p:nvPr/>
        </p:nvSpPr>
        <p:spPr>
          <a:xfrm>
            <a:off x="4470675" y="1715925"/>
            <a:ext cx="663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Rim</a:t>
            </a:r>
            <a:endParaRPr sz="17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2" name="Google Shape;322;p29"/>
          <p:cNvSpPr txBox="1"/>
          <p:nvPr/>
        </p:nvSpPr>
        <p:spPr>
          <a:xfrm>
            <a:off x="7738525" y="1768725"/>
            <a:ext cx="663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Rim</a:t>
            </a:r>
            <a:endParaRPr sz="17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3" name="Google Shape;323;p29"/>
          <p:cNvSpPr txBox="1"/>
          <p:nvPr/>
        </p:nvSpPr>
        <p:spPr>
          <a:xfrm>
            <a:off x="5768350" y="171592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Crater basin</a:t>
            </a:r>
            <a:endParaRPr sz="17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324" name="Google Shape;324;p29"/>
          <p:cNvGrpSpPr/>
          <p:nvPr/>
        </p:nvGrpSpPr>
        <p:grpSpPr>
          <a:xfrm>
            <a:off x="3757250" y="2215128"/>
            <a:ext cx="1277850" cy="617825"/>
            <a:chOff x="3801750" y="2268078"/>
            <a:chExt cx="1277850" cy="617825"/>
          </a:xfrm>
        </p:grpSpPr>
        <p:sp>
          <p:nvSpPr>
            <p:cNvPr id="325" name="Google Shape;325;p29"/>
            <p:cNvSpPr/>
            <p:nvPr/>
          </p:nvSpPr>
          <p:spPr>
            <a:xfrm>
              <a:off x="4419375" y="2268078"/>
              <a:ext cx="660225" cy="617825"/>
            </a:xfrm>
            <a:custGeom>
              <a:rect b="b" l="l" r="r" t="t"/>
              <a:pathLst>
                <a:path extrusionOk="0" h="24713" w="26409">
                  <a:moveTo>
                    <a:pt x="26409" y="24713"/>
                  </a:moveTo>
                  <a:cubicBezTo>
                    <a:pt x="24190" y="20637"/>
                    <a:pt x="17499" y="2385"/>
                    <a:pt x="13097" y="255"/>
                  </a:cubicBezTo>
                  <a:cubicBezTo>
                    <a:pt x="8696" y="-1875"/>
                    <a:pt x="2183" y="9988"/>
                    <a:pt x="0" y="11934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26" name="Google Shape;326;p29"/>
            <p:cNvSpPr/>
            <p:nvPr/>
          </p:nvSpPr>
          <p:spPr>
            <a:xfrm>
              <a:off x="3801750" y="2568500"/>
              <a:ext cx="617625" cy="266225"/>
            </a:xfrm>
            <a:custGeom>
              <a:rect b="b" l="l" r="r" t="t"/>
              <a:pathLst>
                <a:path extrusionOk="0" h="10649" w="24705">
                  <a:moveTo>
                    <a:pt x="24705" y="0"/>
                  </a:moveTo>
                  <a:cubicBezTo>
                    <a:pt x="22859" y="1065"/>
                    <a:pt x="17748" y="4614"/>
                    <a:pt x="13630" y="6389"/>
                  </a:cubicBezTo>
                  <a:cubicBezTo>
                    <a:pt x="9513" y="8164"/>
                    <a:pt x="2272" y="9939"/>
                    <a:pt x="0" y="10649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327" name="Google Shape;327;p29"/>
          <p:cNvGrpSpPr/>
          <p:nvPr/>
        </p:nvGrpSpPr>
        <p:grpSpPr>
          <a:xfrm flipH="1">
            <a:off x="7832825" y="2222891"/>
            <a:ext cx="1277850" cy="617825"/>
            <a:chOff x="3801750" y="2268078"/>
            <a:chExt cx="1277850" cy="617825"/>
          </a:xfrm>
        </p:grpSpPr>
        <p:sp>
          <p:nvSpPr>
            <p:cNvPr id="328" name="Google Shape;328;p29"/>
            <p:cNvSpPr/>
            <p:nvPr/>
          </p:nvSpPr>
          <p:spPr>
            <a:xfrm>
              <a:off x="4419375" y="2268078"/>
              <a:ext cx="660225" cy="617825"/>
            </a:xfrm>
            <a:custGeom>
              <a:rect b="b" l="l" r="r" t="t"/>
              <a:pathLst>
                <a:path extrusionOk="0" h="24713" w="26409">
                  <a:moveTo>
                    <a:pt x="26409" y="24713"/>
                  </a:moveTo>
                  <a:cubicBezTo>
                    <a:pt x="24190" y="20637"/>
                    <a:pt x="17499" y="2385"/>
                    <a:pt x="13097" y="255"/>
                  </a:cubicBezTo>
                  <a:cubicBezTo>
                    <a:pt x="8696" y="-1875"/>
                    <a:pt x="2183" y="9988"/>
                    <a:pt x="0" y="11934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29" name="Google Shape;329;p29"/>
            <p:cNvSpPr/>
            <p:nvPr/>
          </p:nvSpPr>
          <p:spPr>
            <a:xfrm>
              <a:off x="3801750" y="2568500"/>
              <a:ext cx="617625" cy="266225"/>
            </a:xfrm>
            <a:custGeom>
              <a:rect b="b" l="l" r="r" t="t"/>
              <a:pathLst>
                <a:path extrusionOk="0" h="10649" w="24705">
                  <a:moveTo>
                    <a:pt x="24705" y="0"/>
                  </a:moveTo>
                  <a:cubicBezTo>
                    <a:pt x="22859" y="1065"/>
                    <a:pt x="17748" y="4614"/>
                    <a:pt x="13630" y="6389"/>
                  </a:cubicBezTo>
                  <a:cubicBezTo>
                    <a:pt x="9513" y="8164"/>
                    <a:pt x="2272" y="9939"/>
                    <a:pt x="0" y="10649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0"/>
          <p:cNvSpPr/>
          <p:nvPr/>
        </p:nvSpPr>
        <p:spPr>
          <a:xfrm>
            <a:off x="3875100" y="1817700"/>
            <a:ext cx="779100" cy="3447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0"/>
          <p:cNvSpPr/>
          <p:nvPr/>
        </p:nvSpPr>
        <p:spPr>
          <a:xfrm>
            <a:off x="3875100" y="1817700"/>
            <a:ext cx="779100" cy="3447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0"/>
          <p:cNvSpPr/>
          <p:nvPr/>
        </p:nvSpPr>
        <p:spPr>
          <a:xfrm>
            <a:off x="4643313" y="1817700"/>
            <a:ext cx="3591300" cy="3447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0"/>
          <p:cNvSpPr/>
          <p:nvPr/>
        </p:nvSpPr>
        <p:spPr>
          <a:xfrm>
            <a:off x="8234625" y="1817700"/>
            <a:ext cx="779100" cy="3447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0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Basic Idea</a:t>
            </a:r>
            <a:endParaRPr sz="4000"/>
          </a:p>
        </p:txBody>
      </p:sp>
      <p:pic>
        <p:nvPicPr>
          <p:cNvPr id="339" name="Google Shape;339;p30"/>
          <p:cNvPicPr preferRelativeResize="0"/>
          <p:nvPr/>
        </p:nvPicPr>
        <p:blipFill rotWithShape="1">
          <a:blip r:embed="rId3">
            <a:alphaModFix/>
          </a:blip>
          <a:srcRect b="0" l="18738" r="0" t="0"/>
          <a:stretch/>
        </p:blipFill>
        <p:spPr>
          <a:xfrm>
            <a:off x="152400" y="1425200"/>
            <a:ext cx="3591425" cy="296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" name="Google Shape;340;p30"/>
          <p:cNvCxnSpPr/>
          <p:nvPr/>
        </p:nvCxnSpPr>
        <p:spPr>
          <a:xfrm flipH="1">
            <a:off x="2215600" y="2162313"/>
            <a:ext cx="564300" cy="1141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1" name="Google Shape;341;p30"/>
          <p:cNvCxnSpPr/>
          <p:nvPr/>
        </p:nvCxnSpPr>
        <p:spPr>
          <a:xfrm>
            <a:off x="978750" y="2024050"/>
            <a:ext cx="259500" cy="6357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2" name="Google Shape;342;p30"/>
          <p:cNvSpPr txBox="1"/>
          <p:nvPr/>
        </p:nvSpPr>
        <p:spPr>
          <a:xfrm>
            <a:off x="1638400" y="1839988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Central depression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3" name="Google Shape;343;p30"/>
          <p:cNvSpPr txBox="1"/>
          <p:nvPr/>
        </p:nvSpPr>
        <p:spPr>
          <a:xfrm>
            <a:off x="-281525" y="1646675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High Rim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4" name="Google Shape;344;p30"/>
          <p:cNvSpPr txBox="1"/>
          <p:nvPr/>
        </p:nvSpPr>
        <p:spPr>
          <a:xfrm>
            <a:off x="152400" y="3952525"/>
            <a:ext cx="2170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Meteor Crater, USA</a:t>
            </a:r>
            <a:endParaRPr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45" name="Google Shape;34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5975" y="3646025"/>
            <a:ext cx="4897551" cy="147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0"/>
          <p:cNvSpPr/>
          <p:nvPr/>
        </p:nvSpPr>
        <p:spPr>
          <a:xfrm>
            <a:off x="4047050" y="3637000"/>
            <a:ext cx="1399500" cy="27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7" name="Google Shape;347;p30"/>
          <p:cNvCxnSpPr/>
          <p:nvPr/>
        </p:nvCxnSpPr>
        <p:spPr>
          <a:xfrm>
            <a:off x="739875" y="2843625"/>
            <a:ext cx="2763300" cy="927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48" name="Google Shape;348;p30"/>
          <p:cNvSpPr txBox="1"/>
          <p:nvPr/>
        </p:nvSpPr>
        <p:spPr>
          <a:xfrm>
            <a:off x="5567450" y="618100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Diameter, </a:t>
            </a:r>
            <a:r>
              <a:rPr b="1" i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endParaRPr b="1" i="1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9" name="Google Shape;349;p30"/>
          <p:cNvSpPr txBox="1"/>
          <p:nvPr/>
        </p:nvSpPr>
        <p:spPr>
          <a:xfrm>
            <a:off x="7738525" y="4743300"/>
            <a:ext cx="139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Howard (2007)</a:t>
            </a:r>
            <a:endParaRPr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50" name="Google Shape;350;p30"/>
          <p:cNvCxnSpPr/>
          <p:nvPr/>
        </p:nvCxnSpPr>
        <p:spPr>
          <a:xfrm>
            <a:off x="4055975" y="2834725"/>
            <a:ext cx="4689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51" name="Google Shape;351;p30"/>
          <p:cNvSpPr txBox="1"/>
          <p:nvPr/>
        </p:nvSpPr>
        <p:spPr>
          <a:xfrm>
            <a:off x="5886538" y="1766850"/>
            <a:ext cx="948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INSIDE</a:t>
            </a:r>
            <a:endParaRPr b="1" i="1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2" name="Google Shape;352;p30"/>
          <p:cNvSpPr txBox="1"/>
          <p:nvPr/>
        </p:nvSpPr>
        <p:spPr>
          <a:xfrm>
            <a:off x="3946821" y="1766950"/>
            <a:ext cx="650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</a:t>
            </a:r>
            <a:endParaRPr b="1" i="1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3" name="Google Shape;353;p30"/>
          <p:cNvSpPr txBox="1"/>
          <p:nvPr/>
        </p:nvSpPr>
        <p:spPr>
          <a:xfrm>
            <a:off x="8285663" y="1766850"/>
            <a:ext cx="948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</a:t>
            </a:r>
            <a:endParaRPr b="1" i="1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4" name="Google Shape;354;p30"/>
          <p:cNvSpPr/>
          <p:nvPr/>
        </p:nvSpPr>
        <p:spPr>
          <a:xfrm>
            <a:off x="4714050" y="2217200"/>
            <a:ext cx="3485600" cy="1420275"/>
          </a:xfrm>
          <a:custGeom>
            <a:rect b="b" l="l" r="r" t="t"/>
            <a:pathLst>
              <a:path extrusionOk="0" h="56811" w="139424">
                <a:moveTo>
                  <a:pt x="0" y="799"/>
                </a:moveTo>
                <a:cubicBezTo>
                  <a:pt x="3063" y="5526"/>
                  <a:pt x="10852" y="21173"/>
                  <a:pt x="18376" y="29163"/>
                </a:cubicBezTo>
                <a:cubicBezTo>
                  <a:pt x="25900" y="37153"/>
                  <a:pt x="36687" y="44144"/>
                  <a:pt x="45143" y="48738"/>
                </a:cubicBezTo>
                <a:cubicBezTo>
                  <a:pt x="53599" y="53332"/>
                  <a:pt x="60390" y="57061"/>
                  <a:pt x="69112" y="56728"/>
                </a:cubicBezTo>
                <a:cubicBezTo>
                  <a:pt x="77834" y="56395"/>
                  <a:pt x="88755" y="51468"/>
                  <a:pt x="97477" y="46741"/>
                </a:cubicBezTo>
                <a:cubicBezTo>
                  <a:pt x="106199" y="42014"/>
                  <a:pt x="114455" y="36154"/>
                  <a:pt x="121446" y="28364"/>
                </a:cubicBezTo>
                <a:cubicBezTo>
                  <a:pt x="128437" y="20574"/>
                  <a:pt x="136428" y="4727"/>
                  <a:pt x="139424" y="0"/>
                </a:cubicBezTo>
              </a:path>
            </a:pathLst>
          </a:custGeom>
          <a:noFill/>
          <a:ln cap="flat" cmpd="sng" w="28575">
            <a:solidFill>
              <a:srgbClr val="0D1117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5" name="Google Shape;355;p30"/>
          <p:cNvSpPr/>
          <p:nvPr/>
        </p:nvSpPr>
        <p:spPr>
          <a:xfrm>
            <a:off x="3835150" y="2247150"/>
            <a:ext cx="838950" cy="400218"/>
          </a:xfrm>
          <a:custGeom>
            <a:rect b="b" l="l" r="r" t="t"/>
            <a:pathLst>
              <a:path extrusionOk="0" h="22772" w="33558">
                <a:moveTo>
                  <a:pt x="33558" y="0"/>
                </a:moveTo>
                <a:cubicBezTo>
                  <a:pt x="31561" y="1864"/>
                  <a:pt x="25368" y="8123"/>
                  <a:pt x="21573" y="11186"/>
                </a:cubicBezTo>
                <a:cubicBezTo>
                  <a:pt x="17778" y="14249"/>
                  <a:pt x="14383" y="16446"/>
                  <a:pt x="10787" y="18377"/>
                </a:cubicBezTo>
                <a:cubicBezTo>
                  <a:pt x="7192" y="20308"/>
                  <a:pt x="1798" y="22040"/>
                  <a:pt x="0" y="22772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6" name="Google Shape;356;p30"/>
          <p:cNvSpPr/>
          <p:nvPr/>
        </p:nvSpPr>
        <p:spPr>
          <a:xfrm flipH="1">
            <a:off x="8239600" y="2239346"/>
            <a:ext cx="838950" cy="400218"/>
          </a:xfrm>
          <a:custGeom>
            <a:rect b="b" l="l" r="r" t="t"/>
            <a:pathLst>
              <a:path extrusionOk="0" h="22772" w="33558">
                <a:moveTo>
                  <a:pt x="33558" y="0"/>
                </a:moveTo>
                <a:cubicBezTo>
                  <a:pt x="31561" y="1864"/>
                  <a:pt x="25368" y="8123"/>
                  <a:pt x="21573" y="11186"/>
                </a:cubicBezTo>
                <a:cubicBezTo>
                  <a:pt x="17778" y="14249"/>
                  <a:pt x="14383" y="16446"/>
                  <a:pt x="10787" y="18377"/>
                </a:cubicBezTo>
                <a:cubicBezTo>
                  <a:pt x="7192" y="20308"/>
                  <a:pt x="1798" y="22040"/>
                  <a:pt x="0" y="22772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357" name="Google Shape;357;p30"/>
          <p:cNvCxnSpPr/>
          <p:nvPr/>
        </p:nvCxnSpPr>
        <p:spPr>
          <a:xfrm>
            <a:off x="4724950" y="1064500"/>
            <a:ext cx="34134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58" name="Google Shape;358;p30"/>
          <p:cNvCxnSpPr/>
          <p:nvPr/>
        </p:nvCxnSpPr>
        <p:spPr>
          <a:xfrm>
            <a:off x="6408450" y="3247875"/>
            <a:ext cx="0" cy="31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59" name="Google Shape;359;p30"/>
          <p:cNvSpPr txBox="1"/>
          <p:nvPr/>
        </p:nvSpPr>
        <p:spPr>
          <a:xfrm>
            <a:off x="5841100" y="2915600"/>
            <a:ext cx="123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crater_center</a:t>
            </a:r>
            <a:endParaRPr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"/>
          <p:cNvSpPr txBox="1"/>
          <p:nvPr/>
        </p:nvSpPr>
        <p:spPr>
          <a:xfrm>
            <a:off x="3938925" y="65522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Diameter, </a:t>
            </a:r>
            <a:r>
              <a:rPr i="1"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</a:t>
            </a:r>
            <a:endParaRPr i="1"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65" name="Google Shape;365;p31"/>
          <p:cNvCxnSpPr/>
          <p:nvPr/>
        </p:nvCxnSpPr>
        <p:spPr>
          <a:xfrm>
            <a:off x="3314525" y="1025425"/>
            <a:ext cx="2567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66" name="Google Shape;366;p31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Notebook: Objectives</a:t>
            </a:r>
            <a:endParaRPr sz="4000"/>
          </a:p>
        </p:txBody>
      </p:sp>
      <p:grpSp>
        <p:nvGrpSpPr>
          <p:cNvPr id="367" name="Google Shape;367;p31"/>
          <p:cNvGrpSpPr/>
          <p:nvPr/>
        </p:nvGrpSpPr>
        <p:grpSpPr>
          <a:xfrm>
            <a:off x="2761740" y="1137780"/>
            <a:ext cx="3672985" cy="739843"/>
            <a:chOff x="3757250" y="2215128"/>
            <a:chExt cx="5353425" cy="1078331"/>
          </a:xfrm>
        </p:grpSpPr>
        <p:cxnSp>
          <p:nvCxnSpPr>
            <p:cNvPr id="368" name="Google Shape;368;p31"/>
            <p:cNvCxnSpPr/>
            <p:nvPr/>
          </p:nvCxnSpPr>
          <p:spPr>
            <a:xfrm>
              <a:off x="4055975" y="2834725"/>
              <a:ext cx="4689000" cy="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369" name="Google Shape;369;p31"/>
            <p:cNvSpPr/>
            <p:nvPr/>
          </p:nvSpPr>
          <p:spPr>
            <a:xfrm>
              <a:off x="5035103" y="2834709"/>
              <a:ext cx="2807725" cy="458750"/>
            </a:xfrm>
            <a:custGeom>
              <a:rect b="b" l="l" r="r" t="t"/>
              <a:pathLst>
                <a:path extrusionOk="0" h="18350" w="112309">
                  <a:moveTo>
                    <a:pt x="0" y="0"/>
                  </a:moveTo>
                  <a:cubicBezTo>
                    <a:pt x="9578" y="3058"/>
                    <a:pt x="38747" y="18293"/>
                    <a:pt x="57465" y="18350"/>
                  </a:cubicBezTo>
                  <a:cubicBezTo>
                    <a:pt x="76183" y="18407"/>
                    <a:pt x="103168" y="3342"/>
                    <a:pt x="112309" y="34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370" name="Google Shape;370;p31"/>
            <p:cNvGrpSpPr/>
            <p:nvPr/>
          </p:nvGrpSpPr>
          <p:grpSpPr>
            <a:xfrm>
              <a:off x="3757250" y="2215128"/>
              <a:ext cx="1277850" cy="617825"/>
              <a:chOff x="3801750" y="2268078"/>
              <a:chExt cx="1277850" cy="617825"/>
            </a:xfrm>
          </p:grpSpPr>
          <p:sp>
            <p:nvSpPr>
              <p:cNvPr id="371" name="Google Shape;371;p31"/>
              <p:cNvSpPr/>
              <p:nvPr/>
            </p:nvSpPr>
            <p:spPr>
              <a:xfrm>
                <a:off x="4419375" y="2268078"/>
                <a:ext cx="660225" cy="617825"/>
              </a:xfrm>
              <a:custGeom>
                <a:rect b="b" l="l" r="r" t="t"/>
                <a:pathLst>
                  <a:path extrusionOk="0" h="24713" w="26409">
                    <a:moveTo>
                      <a:pt x="26409" y="24713"/>
                    </a:moveTo>
                    <a:cubicBezTo>
                      <a:pt x="24190" y="20637"/>
                      <a:pt x="17499" y="2385"/>
                      <a:pt x="13097" y="255"/>
                    </a:cubicBezTo>
                    <a:cubicBezTo>
                      <a:pt x="8696" y="-1875"/>
                      <a:pt x="2183" y="9988"/>
                      <a:pt x="0" y="11934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72" name="Google Shape;372;p31"/>
              <p:cNvSpPr/>
              <p:nvPr/>
            </p:nvSpPr>
            <p:spPr>
              <a:xfrm>
                <a:off x="3801750" y="2568500"/>
                <a:ext cx="617625" cy="266225"/>
              </a:xfrm>
              <a:custGeom>
                <a:rect b="b" l="l" r="r" t="t"/>
                <a:pathLst>
                  <a:path extrusionOk="0" h="10649" w="24705">
                    <a:moveTo>
                      <a:pt x="24705" y="0"/>
                    </a:moveTo>
                    <a:cubicBezTo>
                      <a:pt x="22859" y="1065"/>
                      <a:pt x="17748" y="4614"/>
                      <a:pt x="13630" y="6389"/>
                    </a:cubicBezTo>
                    <a:cubicBezTo>
                      <a:pt x="9513" y="8164"/>
                      <a:pt x="2272" y="9939"/>
                      <a:pt x="0" y="10649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373" name="Google Shape;373;p31"/>
            <p:cNvGrpSpPr/>
            <p:nvPr/>
          </p:nvGrpSpPr>
          <p:grpSpPr>
            <a:xfrm flipH="1">
              <a:off x="7832825" y="2222891"/>
              <a:ext cx="1277850" cy="617825"/>
              <a:chOff x="3801750" y="2268078"/>
              <a:chExt cx="1277850" cy="617825"/>
            </a:xfrm>
          </p:grpSpPr>
          <p:sp>
            <p:nvSpPr>
              <p:cNvPr id="374" name="Google Shape;374;p31"/>
              <p:cNvSpPr/>
              <p:nvPr/>
            </p:nvSpPr>
            <p:spPr>
              <a:xfrm>
                <a:off x="4419375" y="2268078"/>
                <a:ext cx="660225" cy="617825"/>
              </a:xfrm>
              <a:custGeom>
                <a:rect b="b" l="l" r="r" t="t"/>
                <a:pathLst>
                  <a:path extrusionOk="0" h="24713" w="26409">
                    <a:moveTo>
                      <a:pt x="26409" y="24713"/>
                    </a:moveTo>
                    <a:cubicBezTo>
                      <a:pt x="24190" y="20637"/>
                      <a:pt x="17499" y="2385"/>
                      <a:pt x="13097" y="255"/>
                    </a:cubicBezTo>
                    <a:cubicBezTo>
                      <a:pt x="8696" y="-1875"/>
                      <a:pt x="2183" y="9988"/>
                      <a:pt x="0" y="11934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75" name="Google Shape;375;p31"/>
              <p:cNvSpPr/>
              <p:nvPr/>
            </p:nvSpPr>
            <p:spPr>
              <a:xfrm>
                <a:off x="3801750" y="2568500"/>
                <a:ext cx="617625" cy="266225"/>
              </a:xfrm>
              <a:custGeom>
                <a:rect b="b" l="l" r="r" t="t"/>
                <a:pathLst>
                  <a:path extrusionOk="0" h="10649" w="24705">
                    <a:moveTo>
                      <a:pt x="24705" y="0"/>
                    </a:moveTo>
                    <a:cubicBezTo>
                      <a:pt x="22859" y="1065"/>
                      <a:pt x="17748" y="4614"/>
                      <a:pt x="13630" y="6389"/>
                    </a:cubicBezTo>
                    <a:cubicBezTo>
                      <a:pt x="9513" y="8164"/>
                      <a:pt x="2272" y="9939"/>
                      <a:pt x="0" y="10649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idx="4294967295" type="subTitle"/>
          </p:nvPr>
        </p:nvSpPr>
        <p:spPr>
          <a:xfrm>
            <a:off x="257250" y="898050"/>
            <a:ext cx="8629500" cy="5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What is an impact </a:t>
            </a:r>
            <a:r>
              <a:rPr b="1" lang="en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crater</a:t>
            </a:r>
            <a:r>
              <a:rPr lang="en" sz="24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?</a:t>
            </a:r>
            <a:endParaRPr sz="24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Quick Intro</a:t>
            </a:r>
            <a:endParaRPr sz="4000"/>
          </a:p>
        </p:txBody>
      </p:sp>
      <p:cxnSp>
        <p:nvCxnSpPr>
          <p:cNvPr id="66" name="Google Shape;66;p14"/>
          <p:cNvCxnSpPr/>
          <p:nvPr/>
        </p:nvCxnSpPr>
        <p:spPr>
          <a:xfrm flipH="1">
            <a:off x="2994525" y="2229300"/>
            <a:ext cx="564300" cy="1141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" name="Google Shape;67;p14"/>
          <p:cNvCxnSpPr/>
          <p:nvPr/>
        </p:nvCxnSpPr>
        <p:spPr>
          <a:xfrm>
            <a:off x="1638400" y="2175575"/>
            <a:ext cx="259500" cy="6357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8" name="Google Shape;68;p14"/>
          <p:cNvSpPr txBox="1"/>
          <p:nvPr/>
        </p:nvSpPr>
        <p:spPr>
          <a:xfrm>
            <a:off x="2417325" y="1906975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Central depression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378125" y="1798200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High Rim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572000" y="1417350"/>
            <a:ext cx="3391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Schrodinger Crater, the Moon</a:t>
            </a:r>
            <a:endParaRPr sz="17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2"/>
          <p:cNvSpPr txBox="1"/>
          <p:nvPr/>
        </p:nvSpPr>
        <p:spPr>
          <a:xfrm>
            <a:off x="3938925" y="65522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Diameter, </a:t>
            </a:r>
            <a:r>
              <a:rPr i="1"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</a:t>
            </a:r>
            <a:endParaRPr i="1"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81" name="Google Shape;381;p32"/>
          <p:cNvCxnSpPr/>
          <p:nvPr/>
        </p:nvCxnSpPr>
        <p:spPr>
          <a:xfrm>
            <a:off x="3314525" y="1025425"/>
            <a:ext cx="2567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82" name="Google Shape;382;p32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Notebook: Objectives</a:t>
            </a:r>
            <a:endParaRPr sz="4000"/>
          </a:p>
        </p:txBody>
      </p:sp>
      <p:pic>
        <p:nvPicPr>
          <p:cNvPr id="383" name="Google Shape;38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46301"/>
            <a:ext cx="3390723" cy="28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2"/>
          <p:cNvSpPr txBox="1"/>
          <p:nvPr/>
        </p:nvSpPr>
        <p:spPr>
          <a:xfrm>
            <a:off x="1008750" y="176137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2D → 3D</a:t>
            </a:r>
            <a:endParaRPr b="1" i="1" sz="17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5" name="Google Shape;385;p32"/>
          <p:cNvSpPr txBox="1"/>
          <p:nvPr/>
        </p:nvSpPr>
        <p:spPr>
          <a:xfrm>
            <a:off x="1284006" y="1432400"/>
            <a:ext cx="657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(A)</a:t>
            </a:r>
            <a:endParaRPr b="1" i="1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86" name="Google Shape;386;p32"/>
          <p:cNvCxnSpPr/>
          <p:nvPr/>
        </p:nvCxnSpPr>
        <p:spPr>
          <a:xfrm>
            <a:off x="1087525" y="2870375"/>
            <a:ext cx="1257000" cy="26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87" name="Google Shape;387;p32"/>
          <p:cNvCxnSpPr/>
          <p:nvPr/>
        </p:nvCxnSpPr>
        <p:spPr>
          <a:xfrm flipH="1" rot="10800000">
            <a:off x="1710775" y="1032850"/>
            <a:ext cx="1520700" cy="444300"/>
          </a:xfrm>
          <a:prstGeom prst="straightConnector1">
            <a:avLst/>
          </a:prstGeom>
          <a:noFill/>
          <a:ln cap="flat" cmpd="sng" w="114300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88" name="Google Shape;388;p32"/>
          <p:cNvGrpSpPr/>
          <p:nvPr/>
        </p:nvGrpSpPr>
        <p:grpSpPr>
          <a:xfrm>
            <a:off x="2761740" y="1137780"/>
            <a:ext cx="3672985" cy="739843"/>
            <a:chOff x="3757250" y="2215128"/>
            <a:chExt cx="5353425" cy="1078331"/>
          </a:xfrm>
        </p:grpSpPr>
        <p:cxnSp>
          <p:nvCxnSpPr>
            <p:cNvPr id="389" name="Google Shape;389;p32"/>
            <p:cNvCxnSpPr/>
            <p:nvPr/>
          </p:nvCxnSpPr>
          <p:spPr>
            <a:xfrm>
              <a:off x="4055975" y="2834725"/>
              <a:ext cx="4689000" cy="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390" name="Google Shape;390;p32"/>
            <p:cNvSpPr/>
            <p:nvPr/>
          </p:nvSpPr>
          <p:spPr>
            <a:xfrm>
              <a:off x="5035103" y="2834709"/>
              <a:ext cx="2807725" cy="458750"/>
            </a:xfrm>
            <a:custGeom>
              <a:rect b="b" l="l" r="r" t="t"/>
              <a:pathLst>
                <a:path extrusionOk="0" h="18350" w="112309">
                  <a:moveTo>
                    <a:pt x="0" y="0"/>
                  </a:moveTo>
                  <a:cubicBezTo>
                    <a:pt x="9578" y="3058"/>
                    <a:pt x="38747" y="18293"/>
                    <a:pt x="57465" y="18350"/>
                  </a:cubicBezTo>
                  <a:cubicBezTo>
                    <a:pt x="76183" y="18407"/>
                    <a:pt x="103168" y="3342"/>
                    <a:pt x="112309" y="34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391" name="Google Shape;391;p32"/>
            <p:cNvGrpSpPr/>
            <p:nvPr/>
          </p:nvGrpSpPr>
          <p:grpSpPr>
            <a:xfrm>
              <a:off x="3757250" y="2215128"/>
              <a:ext cx="1277850" cy="617825"/>
              <a:chOff x="3801750" y="2268078"/>
              <a:chExt cx="1277850" cy="617825"/>
            </a:xfrm>
          </p:grpSpPr>
          <p:sp>
            <p:nvSpPr>
              <p:cNvPr id="392" name="Google Shape;392;p32"/>
              <p:cNvSpPr/>
              <p:nvPr/>
            </p:nvSpPr>
            <p:spPr>
              <a:xfrm>
                <a:off x="4419375" y="2268078"/>
                <a:ext cx="660225" cy="617825"/>
              </a:xfrm>
              <a:custGeom>
                <a:rect b="b" l="l" r="r" t="t"/>
                <a:pathLst>
                  <a:path extrusionOk="0" h="24713" w="26409">
                    <a:moveTo>
                      <a:pt x="26409" y="24713"/>
                    </a:moveTo>
                    <a:cubicBezTo>
                      <a:pt x="24190" y="20637"/>
                      <a:pt x="17499" y="2385"/>
                      <a:pt x="13097" y="255"/>
                    </a:cubicBezTo>
                    <a:cubicBezTo>
                      <a:pt x="8696" y="-1875"/>
                      <a:pt x="2183" y="9988"/>
                      <a:pt x="0" y="11934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93" name="Google Shape;393;p32"/>
              <p:cNvSpPr/>
              <p:nvPr/>
            </p:nvSpPr>
            <p:spPr>
              <a:xfrm>
                <a:off x="3801750" y="2568500"/>
                <a:ext cx="617625" cy="266225"/>
              </a:xfrm>
              <a:custGeom>
                <a:rect b="b" l="l" r="r" t="t"/>
                <a:pathLst>
                  <a:path extrusionOk="0" h="10649" w="24705">
                    <a:moveTo>
                      <a:pt x="24705" y="0"/>
                    </a:moveTo>
                    <a:cubicBezTo>
                      <a:pt x="22859" y="1065"/>
                      <a:pt x="17748" y="4614"/>
                      <a:pt x="13630" y="6389"/>
                    </a:cubicBezTo>
                    <a:cubicBezTo>
                      <a:pt x="9513" y="8164"/>
                      <a:pt x="2272" y="9939"/>
                      <a:pt x="0" y="10649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394" name="Google Shape;394;p32"/>
            <p:cNvGrpSpPr/>
            <p:nvPr/>
          </p:nvGrpSpPr>
          <p:grpSpPr>
            <a:xfrm flipH="1">
              <a:off x="7832825" y="2222891"/>
              <a:ext cx="1277850" cy="617825"/>
              <a:chOff x="3801750" y="2268078"/>
              <a:chExt cx="1277850" cy="617825"/>
            </a:xfrm>
          </p:grpSpPr>
          <p:sp>
            <p:nvSpPr>
              <p:cNvPr id="395" name="Google Shape;395;p32"/>
              <p:cNvSpPr/>
              <p:nvPr/>
            </p:nvSpPr>
            <p:spPr>
              <a:xfrm>
                <a:off x="4419375" y="2268078"/>
                <a:ext cx="660225" cy="617825"/>
              </a:xfrm>
              <a:custGeom>
                <a:rect b="b" l="l" r="r" t="t"/>
                <a:pathLst>
                  <a:path extrusionOk="0" h="24713" w="26409">
                    <a:moveTo>
                      <a:pt x="26409" y="24713"/>
                    </a:moveTo>
                    <a:cubicBezTo>
                      <a:pt x="24190" y="20637"/>
                      <a:pt x="17499" y="2385"/>
                      <a:pt x="13097" y="255"/>
                    </a:cubicBezTo>
                    <a:cubicBezTo>
                      <a:pt x="8696" y="-1875"/>
                      <a:pt x="2183" y="9988"/>
                      <a:pt x="0" y="11934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96" name="Google Shape;396;p32"/>
              <p:cNvSpPr/>
              <p:nvPr/>
            </p:nvSpPr>
            <p:spPr>
              <a:xfrm>
                <a:off x="3801750" y="2568500"/>
                <a:ext cx="617625" cy="266225"/>
              </a:xfrm>
              <a:custGeom>
                <a:rect b="b" l="l" r="r" t="t"/>
                <a:pathLst>
                  <a:path extrusionOk="0" h="10649" w="24705">
                    <a:moveTo>
                      <a:pt x="24705" y="0"/>
                    </a:moveTo>
                    <a:cubicBezTo>
                      <a:pt x="22859" y="1065"/>
                      <a:pt x="17748" y="4614"/>
                      <a:pt x="13630" y="6389"/>
                    </a:cubicBezTo>
                    <a:cubicBezTo>
                      <a:pt x="9513" y="8164"/>
                      <a:pt x="2272" y="9939"/>
                      <a:pt x="0" y="10649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3"/>
          <p:cNvSpPr txBox="1"/>
          <p:nvPr/>
        </p:nvSpPr>
        <p:spPr>
          <a:xfrm>
            <a:off x="3938925" y="65522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Diameter, </a:t>
            </a:r>
            <a:r>
              <a:rPr i="1"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</a:t>
            </a:r>
            <a:endParaRPr i="1"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02" name="Google Shape;402;p33"/>
          <p:cNvCxnSpPr/>
          <p:nvPr/>
        </p:nvCxnSpPr>
        <p:spPr>
          <a:xfrm>
            <a:off x="3314525" y="1025425"/>
            <a:ext cx="2567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03" name="Google Shape;403;p33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Notebook: Objectives</a:t>
            </a:r>
            <a:endParaRPr sz="4000"/>
          </a:p>
        </p:txBody>
      </p:sp>
      <p:pic>
        <p:nvPicPr>
          <p:cNvPr id="404" name="Google Shape;40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46301"/>
            <a:ext cx="3390723" cy="28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3"/>
          <p:cNvSpPr txBox="1"/>
          <p:nvPr/>
        </p:nvSpPr>
        <p:spPr>
          <a:xfrm>
            <a:off x="1008750" y="176137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2D → 3D</a:t>
            </a:r>
            <a:endParaRPr b="1" i="1" sz="17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6" name="Google Shape;406;p33"/>
          <p:cNvSpPr txBox="1"/>
          <p:nvPr/>
        </p:nvSpPr>
        <p:spPr>
          <a:xfrm>
            <a:off x="1284006" y="1432400"/>
            <a:ext cx="657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(A)</a:t>
            </a:r>
            <a:endParaRPr b="1" i="1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07" name="Google Shape;407;p33"/>
          <p:cNvCxnSpPr/>
          <p:nvPr/>
        </p:nvCxnSpPr>
        <p:spPr>
          <a:xfrm>
            <a:off x="1087525" y="2870375"/>
            <a:ext cx="1257000" cy="26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408" name="Google Shape;408;p33"/>
          <p:cNvCxnSpPr/>
          <p:nvPr/>
        </p:nvCxnSpPr>
        <p:spPr>
          <a:xfrm flipH="1" rot="10800000">
            <a:off x="1710775" y="1032850"/>
            <a:ext cx="1520700" cy="444300"/>
          </a:xfrm>
          <a:prstGeom prst="straightConnector1">
            <a:avLst/>
          </a:prstGeom>
          <a:noFill/>
          <a:ln cap="flat" cmpd="sng" w="114300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09" name="Google Shape;409;p33"/>
          <p:cNvGrpSpPr/>
          <p:nvPr/>
        </p:nvGrpSpPr>
        <p:grpSpPr>
          <a:xfrm>
            <a:off x="5881925" y="2207775"/>
            <a:ext cx="3248074" cy="2940451"/>
            <a:chOff x="5660525" y="2207775"/>
            <a:chExt cx="3248074" cy="2940451"/>
          </a:xfrm>
        </p:grpSpPr>
        <p:pic>
          <p:nvPicPr>
            <p:cNvPr id="410" name="Google Shape;410;p33"/>
            <p:cNvPicPr preferRelativeResize="0"/>
            <p:nvPr/>
          </p:nvPicPr>
          <p:blipFill rotWithShape="1">
            <a:blip r:embed="rId4">
              <a:alphaModFix/>
            </a:blip>
            <a:srcRect b="0" l="14210" r="28695" t="8122"/>
            <a:stretch/>
          </p:blipFill>
          <p:spPr>
            <a:xfrm>
              <a:off x="5660525" y="2207775"/>
              <a:ext cx="3248074" cy="29404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1" name="Google Shape;411;p33"/>
            <p:cNvCxnSpPr/>
            <p:nvPr/>
          </p:nvCxnSpPr>
          <p:spPr>
            <a:xfrm>
              <a:off x="6321025" y="2803700"/>
              <a:ext cx="329100" cy="441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12" name="Google Shape;412;p33"/>
            <p:cNvCxnSpPr/>
            <p:nvPr/>
          </p:nvCxnSpPr>
          <p:spPr>
            <a:xfrm>
              <a:off x="5881925" y="3535525"/>
              <a:ext cx="1338600" cy="3243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13" name="Google Shape;413;p33"/>
            <p:cNvCxnSpPr/>
            <p:nvPr/>
          </p:nvCxnSpPr>
          <p:spPr>
            <a:xfrm>
              <a:off x="7198075" y="2803700"/>
              <a:ext cx="339300" cy="1113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14" name="Google Shape;414;p33"/>
            <p:cNvCxnSpPr/>
            <p:nvPr/>
          </p:nvCxnSpPr>
          <p:spPr>
            <a:xfrm>
              <a:off x="7929900" y="4311075"/>
              <a:ext cx="339300" cy="1113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15" name="Google Shape;415;p33"/>
            <p:cNvCxnSpPr/>
            <p:nvPr/>
          </p:nvCxnSpPr>
          <p:spPr>
            <a:xfrm>
              <a:off x="6650125" y="4311075"/>
              <a:ext cx="339300" cy="1113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16" name="Google Shape;416;p33"/>
            <p:cNvCxnSpPr/>
            <p:nvPr/>
          </p:nvCxnSpPr>
          <p:spPr>
            <a:xfrm>
              <a:off x="8446200" y="3132875"/>
              <a:ext cx="339300" cy="1113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17" name="Google Shape;417;p33"/>
            <p:cNvCxnSpPr/>
            <p:nvPr/>
          </p:nvCxnSpPr>
          <p:spPr>
            <a:xfrm>
              <a:off x="7946550" y="3515850"/>
              <a:ext cx="271800" cy="1071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</p:grpSp>
      <p:sp>
        <p:nvSpPr>
          <p:cNvPr id="418" name="Google Shape;418;p33"/>
          <p:cNvSpPr txBox="1"/>
          <p:nvPr/>
        </p:nvSpPr>
        <p:spPr>
          <a:xfrm>
            <a:off x="7537381" y="1432400"/>
            <a:ext cx="657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(B)</a:t>
            </a:r>
            <a:endParaRPr b="1" i="1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9" name="Google Shape;419;p33"/>
          <p:cNvSpPr txBox="1"/>
          <p:nvPr/>
        </p:nvSpPr>
        <p:spPr>
          <a:xfrm>
            <a:off x="7059000" y="173047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Population</a:t>
            </a:r>
            <a:endParaRPr b="1" i="1" sz="17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20" name="Google Shape;420;p33"/>
          <p:cNvCxnSpPr/>
          <p:nvPr/>
        </p:nvCxnSpPr>
        <p:spPr>
          <a:xfrm>
            <a:off x="5982125" y="1010475"/>
            <a:ext cx="1476000" cy="536700"/>
          </a:xfrm>
          <a:prstGeom prst="straightConnector1">
            <a:avLst/>
          </a:prstGeom>
          <a:noFill/>
          <a:ln cap="flat" cmpd="sng" w="114300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1" name="Google Shape;421;p33"/>
          <p:cNvCxnSpPr/>
          <p:nvPr/>
        </p:nvCxnSpPr>
        <p:spPr>
          <a:xfrm>
            <a:off x="7265575" y="4669250"/>
            <a:ext cx="271800" cy="1071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triangle"/>
            <a:tailEnd len="med" w="med" type="triangle"/>
          </a:ln>
        </p:spPr>
      </p:cxnSp>
      <p:grpSp>
        <p:nvGrpSpPr>
          <p:cNvPr id="422" name="Google Shape;422;p33"/>
          <p:cNvGrpSpPr/>
          <p:nvPr/>
        </p:nvGrpSpPr>
        <p:grpSpPr>
          <a:xfrm>
            <a:off x="2761740" y="1137780"/>
            <a:ext cx="3672985" cy="739843"/>
            <a:chOff x="3757250" y="2215128"/>
            <a:chExt cx="5353425" cy="1078331"/>
          </a:xfrm>
        </p:grpSpPr>
        <p:cxnSp>
          <p:nvCxnSpPr>
            <p:cNvPr id="423" name="Google Shape;423;p33"/>
            <p:cNvCxnSpPr/>
            <p:nvPr/>
          </p:nvCxnSpPr>
          <p:spPr>
            <a:xfrm>
              <a:off x="4055975" y="2834725"/>
              <a:ext cx="4689000" cy="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424" name="Google Shape;424;p33"/>
            <p:cNvSpPr/>
            <p:nvPr/>
          </p:nvSpPr>
          <p:spPr>
            <a:xfrm>
              <a:off x="5035103" y="2834709"/>
              <a:ext cx="2807725" cy="458750"/>
            </a:xfrm>
            <a:custGeom>
              <a:rect b="b" l="l" r="r" t="t"/>
              <a:pathLst>
                <a:path extrusionOk="0" h="18350" w="112309">
                  <a:moveTo>
                    <a:pt x="0" y="0"/>
                  </a:moveTo>
                  <a:cubicBezTo>
                    <a:pt x="9578" y="3058"/>
                    <a:pt x="38747" y="18293"/>
                    <a:pt x="57465" y="18350"/>
                  </a:cubicBezTo>
                  <a:cubicBezTo>
                    <a:pt x="76183" y="18407"/>
                    <a:pt x="103168" y="3342"/>
                    <a:pt x="112309" y="34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425" name="Google Shape;425;p33"/>
            <p:cNvGrpSpPr/>
            <p:nvPr/>
          </p:nvGrpSpPr>
          <p:grpSpPr>
            <a:xfrm>
              <a:off x="3757250" y="2215128"/>
              <a:ext cx="1277850" cy="617825"/>
              <a:chOff x="3801750" y="2268078"/>
              <a:chExt cx="1277850" cy="617825"/>
            </a:xfrm>
          </p:grpSpPr>
          <p:sp>
            <p:nvSpPr>
              <p:cNvPr id="426" name="Google Shape;426;p33"/>
              <p:cNvSpPr/>
              <p:nvPr/>
            </p:nvSpPr>
            <p:spPr>
              <a:xfrm>
                <a:off x="4419375" y="2268078"/>
                <a:ext cx="660225" cy="617825"/>
              </a:xfrm>
              <a:custGeom>
                <a:rect b="b" l="l" r="r" t="t"/>
                <a:pathLst>
                  <a:path extrusionOk="0" h="24713" w="26409">
                    <a:moveTo>
                      <a:pt x="26409" y="24713"/>
                    </a:moveTo>
                    <a:cubicBezTo>
                      <a:pt x="24190" y="20637"/>
                      <a:pt x="17499" y="2385"/>
                      <a:pt x="13097" y="255"/>
                    </a:cubicBezTo>
                    <a:cubicBezTo>
                      <a:pt x="8696" y="-1875"/>
                      <a:pt x="2183" y="9988"/>
                      <a:pt x="0" y="11934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27" name="Google Shape;427;p33"/>
              <p:cNvSpPr/>
              <p:nvPr/>
            </p:nvSpPr>
            <p:spPr>
              <a:xfrm>
                <a:off x="3801750" y="2568500"/>
                <a:ext cx="617625" cy="266225"/>
              </a:xfrm>
              <a:custGeom>
                <a:rect b="b" l="l" r="r" t="t"/>
                <a:pathLst>
                  <a:path extrusionOk="0" h="10649" w="24705">
                    <a:moveTo>
                      <a:pt x="24705" y="0"/>
                    </a:moveTo>
                    <a:cubicBezTo>
                      <a:pt x="22859" y="1065"/>
                      <a:pt x="17748" y="4614"/>
                      <a:pt x="13630" y="6389"/>
                    </a:cubicBezTo>
                    <a:cubicBezTo>
                      <a:pt x="9513" y="8164"/>
                      <a:pt x="2272" y="9939"/>
                      <a:pt x="0" y="10649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428" name="Google Shape;428;p33"/>
            <p:cNvGrpSpPr/>
            <p:nvPr/>
          </p:nvGrpSpPr>
          <p:grpSpPr>
            <a:xfrm flipH="1">
              <a:off x="7832825" y="2222891"/>
              <a:ext cx="1277850" cy="617825"/>
              <a:chOff x="3801750" y="2268078"/>
              <a:chExt cx="1277850" cy="617825"/>
            </a:xfrm>
          </p:grpSpPr>
          <p:sp>
            <p:nvSpPr>
              <p:cNvPr id="429" name="Google Shape;429;p33"/>
              <p:cNvSpPr/>
              <p:nvPr/>
            </p:nvSpPr>
            <p:spPr>
              <a:xfrm>
                <a:off x="4419375" y="2268078"/>
                <a:ext cx="660225" cy="617825"/>
              </a:xfrm>
              <a:custGeom>
                <a:rect b="b" l="l" r="r" t="t"/>
                <a:pathLst>
                  <a:path extrusionOk="0" h="24713" w="26409">
                    <a:moveTo>
                      <a:pt x="26409" y="24713"/>
                    </a:moveTo>
                    <a:cubicBezTo>
                      <a:pt x="24190" y="20637"/>
                      <a:pt x="17499" y="2385"/>
                      <a:pt x="13097" y="255"/>
                    </a:cubicBezTo>
                    <a:cubicBezTo>
                      <a:pt x="8696" y="-1875"/>
                      <a:pt x="2183" y="9988"/>
                      <a:pt x="0" y="11934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30" name="Google Shape;430;p33"/>
              <p:cNvSpPr/>
              <p:nvPr/>
            </p:nvSpPr>
            <p:spPr>
              <a:xfrm>
                <a:off x="3801750" y="2568500"/>
                <a:ext cx="617625" cy="266225"/>
              </a:xfrm>
              <a:custGeom>
                <a:rect b="b" l="l" r="r" t="t"/>
                <a:pathLst>
                  <a:path extrusionOk="0" h="10649" w="24705">
                    <a:moveTo>
                      <a:pt x="24705" y="0"/>
                    </a:moveTo>
                    <a:cubicBezTo>
                      <a:pt x="22859" y="1065"/>
                      <a:pt x="17748" y="4614"/>
                      <a:pt x="13630" y="6389"/>
                    </a:cubicBezTo>
                    <a:cubicBezTo>
                      <a:pt x="9513" y="8164"/>
                      <a:pt x="2272" y="9939"/>
                      <a:pt x="0" y="10649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5" name="Google Shape;435;p34"/>
          <p:cNvCxnSpPr/>
          <p:nvPr/>
        </p:nvCxnSpPr>
        <p:spPr>
          <a:xfrm>
            <a:off x="4603650" y="1114525"/>
            <a:ext cx="600" cy="952800"/>
          </a:xfrm>
          <a:prstGeom prst="straightConnector1">
            <a:avLst/>
          </a:prstGeom>
          <a:noFill/>
          <a:ln cap="flat" cmpd="sng" w="114300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6" name="Google Shape;436;p34"/>
          <p:cNvSpPr txBox="1"/>
          <p:nvPr/>
        </p:nvSpPr>
        <p:spPr>
          <a:xfrm>
            <a:off x="3938925" y="65522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Diameter, </a:t>
            </a:r>
            <a:r>
              <a:rPr i="1"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</a:t>
            </a:r>
            <a:endParaRPr i="1"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37" name="Google Shape;437;p34"/>
          <p:cNvCxnSpPr/>
          <p:nvPr/>
        </p:nvCxnSpPr>
        <p:spPr>
          <a:xfrm>
            <a:off x="3314525" y="1025425"/>
            <a:ext cx="2567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38" name="Google Shape;438;p34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Notebook: Objectives</a:t>
            </a:r>
            <a:endParaRPr sz="4000"/>
          </a:p>
        </p:txBody>
      </p:sp>
      <p:pic>
        <p:nvPicPr>
          <p:cNvPr id="439" name="Google Shape;43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46301"/>
            <a:ext cx="3390723" cy="28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4"/>
          <p:cNvSpPr txBox="1"/>
          <p:nvPr/>
        </p:nvSpPr>
        <p:spPr>
          <a:xfrm>
            <a:off x="1008750" y="176137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2D → 3D</a:t>
            </a:r>
            <a:endParaRPr b="1" i="1" sz="17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1" name="Google Shape;441;p34"/>
          <p:cNvSpPr txBox="1"/>
          <p:nvPr/>
        </p:nvSpPr>
        <p:spPr>
          <a:xfrm>
            <a:off x="1284006" y="1432400"/>
            <a:ext cx="657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(A)</a:t>
            </a:r>
            <a:endParaRPr b="1" i="1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42" name="Google Shape;442;p34"/>
          <p:cNvCxnSpPr/>
          <p:nvPr/>
        </p:nvCxnSpPr>
        <p:spPr>
          <a:xfrm>
            <a:off x="1087525" y="2870375"/>
            <a:ext cx="1257000" cy="26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triangle"/>
            <a:tailEnd len="med" w="med" type="triangle"/>
          </a:ln>
        </p:spPr>
      </p:cxnSp>
      <p:grpSp>
        <p:nvGrpSpPr>
          <p:cNvPr id="443" name="Google Shape;443;p34"/>
          <p:cNvGrpSpPr/>
          <p:nvPr/>
        </p:nvGrpSpPr>
        <p:grpSpPr>
          <a:xfrm>
            <a:off x="5881925" y="2207775"/>
            <a:ext cx="3248074" cy="2940451"/>
            <a:chOff x="5660525" y="2207775"/>
            <a:chExt cx="3248074" cy="2940451"/>
          </a:xfrm>
        </p:grpSpPr>
        <p:pic>
          <p:nvPicPr>
            <p:cNvPr id="444" name="Google Shape;444;p34"/>
            <p:cNvPicPr preferRelativeResize="0"/>
            <p:nvPr/>
          </p:nvPicPr>
          <p:blipFill rotWithShape="1">
            <a:blip r:embed="rId4">
              <a:alphaModFix/>
            </a:blip>
            <a:srcRect b="0" l="14210" r="28695" t="8122"/>
            <a:stretch/>
          </p:blipFill>
          <p:spPr>
            <a:xfrm>
              <a:off x="5660525" y="2207775"/>
              <a:ext cx="3248074" cy="29404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5" name="Google Shape;445;p34"/>
            <p:cNvCxnSpPr/>
            <p:nvPr/>
          </p:nvCxnSpPr>
          <p:spPr>
            <a:xfrm>
              <a:off x="6321025" y="2803700"/>
              <a:ext cx="329100" cy="441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46" name="Google Shape;446;p34"/>
            <p:cNvCxnSpPr/>
            <p:nvPr/>
          </p:nvCxnSpPr>
          <p:spPr>
            <a:xfrm>
              <a:off x="5881925" y="3535525"/>
              <a:ext cx="1338600" cy="3243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47" name="Google Shape;447;p34"/>
            <p:cNvCxnSpPr/>
            <p:nvPr/>
          </p:nvCxnSpPr>
          <p:spPr>
            <a:xfrm>
              <a:off x="7198075" y="2803700"/>
              <a:ext cx="339300" cy="1113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48" name="Google Shape;448;p34"/>
            <p:cNvCxnSpPr/>
            <p:nvPr/>
          </p:nvCxnSpPr>
          <p:spPr>
            <a:xfrm>
              <a:off x="7929900" y="4311075"/>
              <a:ext cx="339300" cy="1113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49" name="Google Shape;449;p34"/>
            <p:cNvCxnSpPr/>
            <p:nvPr/>
          </p:nvCxnSpPr>
          <p:spPr>
            <a:xfrm>
              <a:off x="6650125" y="4311075"/>
              <a:ext cx="339300" cy="1113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50" name="Google Shape;450;p34"/>
            <p:cNvCxnSpPr/>
            <p:nvPr/>
          </p:nvCxnSpPr>
          <p:spPr>
            <a:xfrm>
              <a:off x="8446200" y="3132875"/>
              <a:ext cx="339300" cy="1113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51" name="Google Shape;451;p34"/>
            <p:cNvCxnSpPr/>
            <p:nvPr/>
          </p:nvCxnSpPr>
          <p:spPr>
            <a:xfrm>
              <a:off x="7946550" y="3515850"/>
              <a:ext cx="271800" cy="1071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</p:grpSp>
      <p:sp>
        <p:nvSpPr>
          <p:cNvPr id="452" name="Google Shape;452;p34"/>
          <p:cNvSpPr txBox="1"/>
          <p:nvPr/>
        </p:nvSpPr>
        <p:spPr>
          <a:xfrm>
            <a:off x="7537381" y="1432400"/>
            <a:ext cx="657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(B)</a:t>
            </a:r>
            <a:endParaRPr b="1" i="1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3" name="Google Shape;453;p34"/>
          <p:cNvSpPr txBox="1"/>
          <p:nvPr/>
        </p:nvSpPr>
        <p:spPr>
          <a:xfrm>
            <a:off x="7059000" y="173047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Population</a:t>
            </a:r>
            <a:endParaRPr b="1" i="1" sz="17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54" name="Google Shape;454;p34"/>
          <p:cNvCxnSpPr/>
          <p:nvPr/>
        </p:nvCxnSpPr>
        <p:spPr>
          <a:xfrm flipH="1" rot="10800000">
            <a:off x="1710775" y="1032850"/>
            <a:ext cx="1520700" cy="444300"/>
          </a:xfrm>
          <a:prstGeom prst="straightConnector1">
            <a:avLst/>
          </a:prstGeom>
          <a:noFill/>
          <a:ln cap="flat" cmpd="sng" w="114300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5" name="Google Shape;455;p34"/>
          <p:cNvCxnSpPr/>
          <p:nvPr/>
        </p:nvCxnSpPr>
        <p:spPr>
          <a:xfrm>
            <a:off x="5982125" y="1010475"/>
            <a:ext cx="1476000" cy="536700"/>
          </a:xfrm>
          <a:prstGeom prst="straightConnector1">
            <a:avLst/>
          </a:prstGeom>
          <a:noFill/>
          <a:ln cap="flat" cmpd="sng" w="114300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56" name="Google Shape;456;p34"/>
          <p:cNvPicPr preferRelativeResize="0"/>
          <p:nvPr/>
        </p:nvPicPr>
        <p:blipFill rotWithShape="1">
          <a:blip r:embed="rId5">
            <a:alphaModFix/>
          </a:blip>
          <a:srcRect b="10804" l="0" r="0" t="4190"/>
          <a:stretch/>
        </p:blipFill>
        <p:spPr>
          <a:xfrm>
            <a:off x="3497837" y="2638650"/>
            <a:ext cx="2276975" cy="2504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7" name="Google Shape;457;p34"/>
          <p:cNvCxnSpPr/>
          <p:nvPr/>
        </p:nvCxnSpPr>
        <p:spPr>
          <a:xfrm>
            <a:off x="4472600" y="3950800"/>
            <a:ext cx="852000" cy="394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458" name="Google Shape;458;p34"/>
          <p:cNvCxnSpPr/>
          <p:nvPr/>
        </p:nvCxnSpPr>
        <p:spPr>
          <a:xfrm>
            <a:off x="7265575" y="4669250"/>
            <a:ext cx="271800" cy="1071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triangle"/>
            <a:tailEnd len="med" w="med" type="triangle"/>
          </a:ln>
        </p:spPr>
      </p:cxnSp>
      <p:grpSp>
        <p:nvGrpSpPr>
          <p:cNvPr id="459" name="Google Shape;459;p34"/>
          <p:cNvGrpSpPr/>
          <p:nvPr/>
        </p:nvGrpSpPr>
        <p:grpSpPr>
          <a:xfrm>
            <a:off x="2761740" y="1137780"/>
            <a:ext cx="3672985" cy="739843"/>
            <a:chOff x="3757250" y="2215128"/>
            <a:chExt cx="5353425" cy="1078331"/>
          </a:xfrm>
        </p:grpSpPr>
        <p:cxnSp>
          <p:nvCxnSpPr>
            <p:cNvPr id="460" name="Google Shape;460;p34"/>
            <p:cNvCxnSpPr/>
            <p:nvPr/>
          </p:nvCxnSpPr>
          <p:spPr>
            <a:xfrm>
              <a:off x="4055975" y="2834725"/>
              <a:ext cx="4689000" cy="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461" name="Google Shape;461;p34"/>
            <p:cNvSpPr/>
            <p:nvPr/>
          </p:nvSpPr>
          <p:spPr>
            <a:xfrm>
              <a:off x="5035103" y="2834709"/>
              <a:ext cx="2807725" cy="458750"/>
            </a:xfrm>
            <a:custGeom>
              <a:rect b="b" l="l" r="r" t="t"/>
              <a:pathLst>
                <a:path extrusionOk="0" h="18350" w="112309">
                  <a:moveTo>
                    <a:pt x="0" y="0"/>
                  </a:moveTo>
                  <a:cubicBezTo>
                    <a:pt x="9578" y="3058"/>
                    <a:pt x="38747" y="18293"/>
                    <a:pt x="57465" y="18350"/>
                  </a:cubicBezTo>
                  <a:cubicBezTo>
                    <a:pt x="76183" y="18407"/>
                    <a:pt x="103168" y="3342"/>
                    <a:pt x="112309" y="34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462" name="Google Shape;462;p34"/>
            <p:cNvGrpSpPr/>
            <p:nvPr/>
          </p:nvGrpSpPr>
          <p:grpSpPr>
            <a:xfrm>
              <a:off x="3757250" y="2215128"/>
              <a:ext cx="1277850" cy="617825"/>
              <a:chOff x="3801750" y="2268078"/>
              <a:chExt cx="1277850" cy="617825"/>
            </a:xfrm>
          </p:grpSpPr>
          <p:sp>
            <p:nvSpPr>
              <p:cNvPr id="463" name="Google Shape;463;p34"/>
              <p:cNvSpPr/>
              <p:nvPr/>
            </p:nvSpPr>
            <p:spPr>
              <a:xfrm>
                <a:off x="4419375" y="2268078"/>
                <a:ext cx="660225" cy="617825"/>
              </a:xfrm>
              <a:custGeom>
                <a:rect b="b" l="l" r="r" t="t"/>
                <a:pathLst>
                  <a:path extrusionOk="0" h="24713" w="26409">
                    <a:moveTo>
                      <a:pt x="26409" y="24713"/>
                    </a:moveTo>
                    <a:cubicBezTo>
                      <a:pt x="24190" y="20637"/>
                      <a:pt x="17499" y="2385"/>
                      <a:pt x="13097" y="255"/>
                    </a:cubicBezTo>
                    <a:cubicBezTo>
                      <a:pt x="8696" y="-1875"/>
                      <a:pt x="2183" y="9988"/>
                      <a:pt x="0" y="11934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64" name="Google Shape;464;p34"/>
              <p:cNvSpPr/>
              <p:nvPr/>
            </p:nvSpPr>
            <p:spPr>
              <a:xfrm>
                <a:off x="3801750" y="2568500"/>
                <a:ext cx="617625" cy="266225"/>
              </a:xfrm>
              <a:custGeom>
                <a:rect b="b" l="l" r="r" t="t"/>
                <a:pathLst>
                  <a:path extrusionOk="0" h="10649" w="24705">
                    <a:moveTo>
                      <a:pt x="24705" y="0"/>
                    </a:moveTo>
                    <a:cubicBezTo>
                      <a:pt x="22859" y="1065"/>
                      <a:pt x="17748" y="4614"/>
                      <a:pt x="13630" y="6389"/>
                    </a:cubicBezTo>
                    <a:cubicBezTo>
                      <a:pt x="9513" y="8164"/>
                      <a:pt x="2272" y="9939"/>
                      <a:pt x="0" y="10649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465" name="Google Shape;465;p34"/>
            <p:cNvGrpSpPr/>
            <p:nvPr/>
          </p:nvGrpSpPr>
          <p:grpSpPr>
            <a:xfrm flipH="1">
              <a:off x="7832825" y="2222891"/>
              <a:ext cx="1277850" cy="617825"/>
              <a:chOff x="3801750" y="2268078"/>
              <a:chExt cx="1277850" cy="617825"/>
            </a:xfrm>
          </p:grpSpPr>
          <p:sp>
            <p:nvSpPr>
              <p:cNvPr id="466" name="Google Shape;466;p34"/>
              <p:cNvSpPr/>
              <p:nvPr/>
            </p:nvSpPr>
            <p:spPr>
              <a:xfrm>
                <a:off x="4419375" y="2268078"/>
                <a:ext cx="660225" cy="617825"/>
              </a:xfrm>
              <a:custGeom>
                <a:rect b="b" l="l" r="r" t="t"/>
                <a:pathLst>
                  <a:path extrusionOk="0" h="24713" w="26409">
                    <a:moveTo>
                      <a:pt x="26409" y="24713"/>
                    </a:moveTo>
                    <a:cubicBezTo>
                      <a:pt x="24190" y="20637"/>
                      <a:pt x="17499" y="2385"/>
                      <a:pt x="13097" y="255"/>
                    </a:cubicBezTo>
                    <a:cubicBezTo>
                      <a:pt x="8696" y="-1875"/>
                      <a:pt x="2183" y="9988"/>
                      <a:pt x="0" y="11934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67" name="Google Shape;467;p34"/>
              <p:cNvSpPr/>
              <p:nvPr/>
            </p:nvSpPr>
            <p:spPr>
              <a:xfrm>
                <a:off x="3801750" y="2568500"/>
                <a:ext cx="617625" cy="266225"/>
              </a:xfrm>
              <a:custGeom>
                <a:rect b="b" l="l" r="r" t="t"/>
                <a:pathLst>
                  <a:path extrusionOk="0" h="10649" w="24705">
                    <a:moveTo>
                      <a:pt x="24705" y="0"/>
                    </a:moveTo>
                    <a:cubicBezTo>
                      <a:pt x="22859" y="1065"/>
                      <a:pt x="17748" y="4614"/>
                      <a:pt x="13630" y="6389"/>
                    </a:cubicBezTo>
                    <a:cubicBezTo>
                      <a:pt x="9513" y="8164"/>
                      <a:pt x="2272" y="9939"/>
                      <a:pt x="0" y="10649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</p:grpSp>
      <p:sp>
        <p:nvSpPr>
          <p:cNvPr id="468" name="Google Shape;468;p34"/>
          <p:cNvSpPr txBox="1"/>
          <p:nvPr/>
        </p:nvSpPr>
        <p:spPr>
          <a:xfrm>
            <a:off x="4121475" y="224672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Erosion</a:t>
            </a:r>
            <a:endParaRPr b="1" i="1" sz="17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9" name="Google Shape;469;p34"/>
          <p:cNvSpPr txBox="1"/>
          <p:nvPr/>
        </p:nvSpPr>
        <p:spPr>
          <a:xfrm>
            <a:off x="4367481" y="1966288"/>
            <a:ext cx="657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(C)</a:t>
            </a:r>
            <a:endParaRPr b="1" i="1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5"/>
          <p:cNvSpPr txBox="1"/>
          <p:nvPr/>
        </p:nvSpPr>
        <p:spPr>
          <a:xfrm>
            <a:off x="3938925" y="65522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Diameter, </a:t>
            </a:r>
            <a:r>
              <a:rPr i="1"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</a:t>
            </a:r>
            <a:endParaRPr i="1"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75" name="Google Shape;475;p35"/>
          <p:cNvCxnSpPr/>
          <p:nvPr/>
        </p:nvCxnSpPr>
        <p:spPr>
          <a:xfrm>
            <a:off x="3314525" y="1025425"/>
            <a:ext cx="2567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76" name="Google Shape;476;p35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Notebook: Objectives</a:t>
            </a:r>
            <a:endParaRPr sz="4000"/>
          </a:p>
        </p:txBody>
      </p:sp>
      <p:pic>
        <p:nvPicPr>
          <p:cNvPr id="477" name="Google Shape;4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46301"/>
            <a:ext cx="3390723" cy="28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5"/>
          <p:cNvSpPr txBox="1"/>
          <p:nvPr/>
        </p:nvSpPr>
        <p:spPr>
          <a:xfrm>
            <a:off x="1008750" y="176137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2D → 3D</a:t>
            </a:r>
            <a:endParaRPr b="1" i="1" sz="17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9" name="Google Shape;479;p35"/>
          <p:cNvSpPr txBox="1"/>
          <p:nvPr/>
        </p:nvSpPr>
        <p:spPr>
          <a:xfrm>
            <a:off x="1284006" y="1432400"/>
            <a:ext cx="657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(A)</a:t>
            </a:r>
            <a:endParaRPr b="1" i="1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80" name="Google Shape;480;p35"/>
          <p:cNvCxnSpPr/>
          <p:nvPr/>
        </p:nvCxnSpPr>
        <p:spPr>
          <a:xfrm>
            <a:off x="4603650" y="1114525"/>
            <a:ext cx="6300" cy="1043100"/>
          </a:xfrm>
          <a:prstGeom prst="straightConnector1">
            <a:avLst/>
          </a:prstGeom>
          <a:noFill/>
          <a:ln cap="flat" cmpd="sng" w="114300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1" name="Google Shape;481;p35"/>
          <p:cNvCxnSpPr/>
          <p:nvPr/>
        </p:nvCxnSpPr>
        <p:spPr>
          <a:xfrm>
            <a:off x="1087525" y="2870375"/>
            <a:ext cx="1257000" cy="26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triangle"/>
            <a:tailEnd len="med" w="med" type="triangle"/>
          </a:ln>
        </p:spPr>
      </p:cxnSp>
      <p:grpSp>
        <p:nvGrpSpPr>
          <p:cNvPr id="482" name="Google Shape;482;p35"/>
          <p:cNvGrpSpPr/>
          <p:nvPr/>
        </p:nvGrpSpPr>
        <p:grpSpPr>
          <a:xfrm>
            <a:off x="5881925" y="2207775"/>
            <a:ext cx="3248074" cy="2940451"/>
            <a:chOff x="5660525" y="2207775"/>
            <a:chExt cx="3248074" cy="2940451"/>
          </a:xfrm>
        </p:grpSpPr>
        <p:pic>
          <p:nvPicPr>
            <p:cNvPr id="483" name="Google Shape;483;p35"/>
            <p:cNvPicPr preferRelativeResize="0"/>
            <p:nvPr/>
          </p:nvPicPr>
          <p:blipFill rotWithShape="1">
            <a:blip r:embed="rId4">
              <a:alphaModFix/>
            </a:blip>
            <a:srcRect b="0" l="14210" r="28695" t="8122"/>
            <a:stretch/>
          </p:blipFill>
          <p:spPr>
            <a:xfrm>
              <a:off x="5660525" y="2207775"/>
              <a:ext cx="3248074" cy="29404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84" name="Google Shape;484;p35"/>
            <p:cNvCxnSpPr/>
            <p:nvPr/>
          </p:nvCxnSpPr>
          <p:spPr>
            <a:xfrm>
              <a:off x="6321025" y="2803700"/>
              <a:ext cx="329100" cy="441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85" name="Google Shape;485;p35"/>
            <p:cNvCxnSpPr/>
            <p:nvPr/>
          </p:nvCxnSpPr>
          <p:spPr>
            <a:xfrm>
              <a:off x="5881925" y="3535525"/>
              <a:ext cx="1338600" cy="3243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86" name="Google Shape;486;p35"/>
            <p:cNvCxnSpPr/>
            <p:nvPr/>
          </p:nvCxnSpPr>
          <p:spPr>
            <a:xfrm>
              <a:off x="7198075" y="2803700"/>
              <a:ext cx="339300" cy="1113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87" name="Google Shape;487;p35"/>
            <p:cNvCxnSpPr/>
            <p:nvPr/>
          </p:nvCxnSpPr>
          <p:spPr>
            <a:xfrm>
              <a:off x="7929900" y="4311075"/>
              <a:ext cx="339300" cy="1113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88" name="Google Shape;488;p35"/>
            <p:cNvCxnSpPr/>
            <p:nvPr/>
          </p:nvCxnSpPr>
          <p:spPr>
            <a:xfrm>
              <a:off x="6650125" y="4311075"/>
              <a:ext cx="339300" cy="1113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89" name="Google Shape;489;p35"/>
            <p:cNvCxnSpPr/>
            <p:nvPr/>
          </p:nvCxnSpPr>
          <p:spPr>
            <a:xfrm>
              <a:off x="8446200" y="3132875"/>
              <a:ext cx="339300" cy="1113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490" name="Google Shape;490;p35"/>
            <p:cNvCxnSpPr/>
            <p:nvPr/>
          </p:nvCxnSpPr>
          <p:spPr>
            <a:xfrm>
              <a:off x="7946550" y="3515850"/>
              <a:ext cx="271800" cy="1071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</p:grpSp>
      <p:sp>
        <p:nvSpPr>
          <p:cNvPr id="491" name="Google Shape;491;p35"/>
          <p:cNvSpPr txBox="1"/>
          <p:nvPr/>
        </p:nvSpPr>
        <p:spPr>
          <a:xfrm>
            <a:off x="7537381" y="1432400"/>
            <a:ext cx="657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(B)</a:t>
            </a:r>
            <a:endParaRPr b="1" i="1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2" name="Google Shape;492;p35"/>
          <p:cNvSpPr txBox="1"/>
          <p:nvPr/>
        </p:nvSpPr>
        <p:spPr>
          <a:xfrm>
            <a:off x="7059000" y="173047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Population</a:t>
            </a:r>
            <a:endParaRPr b="1" i="1" sz="17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93" name="Google Shape;493;p35"/>
          <p:cNvCxnSpPr/>
          <p:nvPr/>
        </p:nvCxnSpPr>
        <p:spPr>
          <a:xfrm flipH="1" rot="10800000">
            <a:off x="1710775" y="1032850"/>
            <a:ext cx="1520700" cy="444300"/>
          </a:xfrm>
          <a:prstGeom prst="straightConnector1">
            <a:avLst/>
          </a:prstGeom>
          <a:noFill/>
          <a:ln cap="flat" cmpd="sng" w="114300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4" name="Google Shape;494;p35"/>
          <p:cNvCxnSpPr/>
          <p:nvPr/>
        </p:nvCxnSpPr>
        <p:spPr>
          <a:xfrm>
            <a:off x="5982125" y="1010475"/>
            <a:ext cx="1476000" cy="536700"/>
          </a:xfrm>
          <a:prstGeom prst="straightConnector1">
            <a:avLst/>
          </a:prstGeom>
          <a:noFill/>
          <a:ln cap="flat" cmpd="sng" w="114300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95" name="Google Shape;495;p35"/>
          <p:cNvPicPr preferRelativeResize="0"/>
          <p:nvPr/>
        </p:nvPicPr>
        <p:blipFill rotWithShape="1">
          <a:blip r:embed="rId5">
            <a:alphaModFix/>
          </a:blip>
          <a:srcRect b="10804" l="0" r="0" t="4190"/>
          <a:stretch/>
        </p:blipFill>
        <p:spPr>
          <a:xfrm>
            <a:off x="3497837" y="2638650"/>
            <a:ext cx="2276975" cy="2504851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5"/>
          <p:cNvSpPr txBox="1"/>
          <p:nvPr/>
        </p:nvSpPr>
        <p:spPr>
          <a:xfrm>
            <a:off x="4121475" y="2246725"/>
            <a:ext cx="151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Erosion</a:t>
            </a:r>
            <a:endParaRPr b="1" i="1" sz="1700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97" name="Google Shape;497;p35"/>
          <p:cNvCxnSpPr/>
          <p:nvPr/>
        </p:nvCxnSpPr>
        <p:spPr>
          <a:xfrm>
            <a:off x="4472600" y="3950800"/>
            <a:ext cx="852000" cy="394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498" name="Google Shape;498;p35"/>
          <p:cNvCxnSpPr/>
          <p:nvPr/>
        </p:nvCxnSpPr>
        <p:spPr>
          <a:xfrm>
            <a:off x="7265575" y="4669250"/>
            <a:ext cx="271800" cy="1071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99" name="Google Shape;499;p35"/>
          <p:cNvSpPr txBox="1"/>
          <p:nvPr/>
        </p:nvSpPr>
        <p:spPr>
          <a:xfrm>
            <a:off x="4367481" y="1966288"/>
            <a:ext cx="657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(C)</a:t>
            </a:r>
            <a:endParaRPr b="1" i="1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0" name="Google Shape;500;p35"/>
          <p:cNvSpPr/>
          <p:nvPr/>
        </p:nvSpPr>
        <p:spPr>
          <a:xfrm>
            <a:off x="2679525" y="4290200"/>
            <a:ext cx="3552300" cy="666000"/>
          </a:xfrm>
          <a:prstGeom prst="roundRect">
            <a:avLst>
              <a:gd fmla="val 16667" name="adj"/>
            </a:avLst>
          </a:prstGeom>
          <a:solidFill>
            <a:srgbClr val="FFFFFF">
              <a:alpha val="502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5"/>
          <p:cNvSpPr txBox="1"/>
          <p:nvPr>
            <p:ph idx="4294967295" type="subTitle"/>
          </p:nvPr>
        </p:nvSpPr>
        <p:spPr>
          <a:xfrm>
            <a:off x="3390725" y="4400000"/>
            <a:ext cx="2805900" cy="4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523"/>
              <a:buNone/>
            </a:pPr>
            <a:r>
              <a:rPr b="1" i="1" lang="en" sz="1854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Cratered Landscapes</a:t>
            </a:r>
            <a:endParaRPr b="1" i="1" sz="1854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02" name="Google Shape;502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1723" y="4290300"/>
            <a:ext cx="574527" cy="66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</p:pic>
      <p:grpSp>
        <p:nvGrpSpPr>
          <p:cNvPr id="503" name="Google Shape;503;p35"/>
          <p:cNvGrpSpPr/>
          <p:nvPr/>
        </p:nvGrpSpPr>
        <p:grpSpPr>
          <a:xfrm>
            <a:off x="2761740" y="1137780"/>
            <a:ext cx="3672985" cy="739843"/>
            <a:chOff x="3757250" y="2215128"/>
            <a:chExt cx="5353425" cy="1078331"/>
          </a:xfrm>
        </p:grpSpPr>
        <p:cxnSp>
          <p:nvCxnSpPr>
            <p:cNvPr id="504" name="Google Shape;504;p35"/>
            <p:cNvCxnSpPr/>
            <p:nvPr/>
          </p:nvCxnSpPr>
          <p:spPr>
            <a:xfrm>
              <a:off x="4055975" y="2834725"/>
              <a:ext cx="4689000" cy="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505" name="Google Shape;505;p35"/>
            <p:cNvSpPr/>
            <p:nvPr/>
          </p:nvSpPr>
          <p:spPr>
            <a:xfrm>
              <a:off x="5035103" y="2834709"/>
              <a:ext cx="2807725" cy="458750"/>
            </a:xfrm>
            <a:custGeom>
              <a:rect b="b" l="l" r="r" t="t"/>
              <a:pathLst>
                <a:path extrusionOk="0" h="18350" w="112309">
                  <a:moveTo>
                    <a:pt x="0" y="0"/>
                  </a:moveTo>
                  <a:cubicBezTo>
                    <a:pt x="9578" y="3058"/>
                    <a:pt x="38747" y="18293"/>
                    <a:pt x="57465" y="18350"/>
                  </a:cubicBezTo>
                  <a:cubicBezTo>
                    <a:pt x="76183" y="18407"/>
                    <a:pt x="103168" y="3342"/>
                    <a:pt x="112309" y="34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506" name="Google Shape;506;p35"/>
            <p:cNvGrpSpPr/>
            <p:nvPr/>
          </p:nvGrpSpPr>
          <p:grpSpPr>
            <a:xfrm>
              <a:off x="3757250" y="2215128"/>
              <a:ext cx="1277850" cy="617825"/>
              <a:chOff x="3801750" y="2268078"/>
              <a:chExt cx="1277850" cy="617825"/>
            </a:xfrm>
          </p:grpSpPr>
          <p:sp>
            <p:nvSpPr>
              <p:cNvPr id="507" name="Google Shape;507;p35"/>
              <p:cNvSpPr/>
              <p:nvPr/>
            </p:nvSpPr>
            <p:spPr>
              <a:xfrm>
                <a:off x="4419375" y="2268078"/>
                <a:ext cx="660225" cy="617825"/>
              </a:xfrm>
              <a:custGeom>
                <a:rect b="b" l="l" r="r" t="t"/>
                <a:pathLst>
                  <a:path extrusionOk="0" h="24713" w="26409">
                    <a:moveTo>
                      <a:pt x="26409" y="24713"/>
                    </a:moveTo>
                    <a:cubicBezTo>
                      <a:pt x="24190" y="20637"/>
                      <a:pt x="17499" y="2385"/>
                      <a:pt x="13097" y="255"/>
                    </a:cubicBezTo>
                    <a:cubicBezTo>
                      <a:pt x="8696" y="-1875"/>
                      <a:pt x="2183" y="9988"/>
                      <a:pt x="0" y="11934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08" name="Google Shape;508;p35"/>
              <p:cNvSpPr/>
              <p:nvPr/>
            </p:nvSpPr>
            <p:spPr>
              <a:xfrm>
                <a:off x="3801750" y="2568500"/>
                <a:ext cx="617625" cy="266225"/>
              </a:xfrm>
              <a:custGeom>
                <a:rect b="b" l="l" r="r" t="t"/>
                <a:pathLst>
                  <a:path extrusionOk="0" h="10649" w="24705">
                    <a:moveTo>
                      <a:pt x="24705" y="0"/>
                    </a:moveTo>
                    <a:cubicBezTo>
                      <a:pt x="22859" y="1065"/>
                      <a:pt x="17748" y="4614"/>
                      <a:pt x="13630" y="6389"/>
                    </a:cubicBezTo>
                    <a:cubicBezTo>
                      <a:pt x="9513" y="8164"/>
                      <a:pt x="2272" y="9939"/>
                      <a:pt x="0" y="10649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509" name="Google Shape;509;p35"/>
            <p:cNvGrpSpPr/>
            <p:nvPr/>
          </p:nvGrpSpPr>
          <p:grpSpPr>
            <a:xfrm flipH="1">
              <a:off x="7832825" y="2222891"/>
              <a:ext cx="1277850" cy="617825"/>
              <a:chOff x="3801750" y="2268078"/>
              <a:chExt cx="1277850" cy="617825"/>
            </a:xfrm>
          </p:grpSpPr>
          <p:sp>
            <p:nvSpPr>
              <p:cNvPr id="510" name="Google Shape;510;p35"/>
              <p:cNvSpPr/>
              <p:nvPr/>
            </p:nvSpPr>
            <p:spPr>
              <a:xfrm>
                <a:off x="4419375" y="2268078"/>
                <a:ext cx="660225" cy="617825"/>
              </a:xfrm>
              <a:custGeom>
                <a:rect b="b" l="l" r="r" t="t"/>
                <a:pathLst>
                  <a:path extrusionOk="0" h="24713" w="26409">
                    <a:moveTo>
                      <a:pt x="26409" y="24713"/>
                    </a:moveTo>
                    <a:cubicBezTo>
                      <a:pt x="24190" y="20637"/>
                      <a:pt x="17499" y="2385"/>
                      <a:pt x="13097" y="255"/>
                    </a:cubicBezTo>
                    <a:cubicBezTo>
                      <a:pt x="8696" y="-1875"/>
                      <a:pt x="2183" y="9988"/>
                      <a:pt x="0" y="11934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11" name="Google Shape;511;p35"/>
              <p:cNvSpPr/>
              <p:nvPr/>
            </p:nvSpPr>
            <p:spPr>
              <a:xfrm>
                <a:off x="3801750" y="2568500"/>
                <a:ext cx="617625" cy="266225"/>
              </a:xfrm>
              <a:custGeom>
                <a:rect b="b" l="l" r="r" t="t"/>
                <a:pathLst>
                  <a:path extrusionOk="0" h="10649" w="24705">
                    <a:moveTo>
                      <a:pt x="24705" y="0"/>
                    </a:moveTo>
                    <a:cubicBezTo>
                      <a:pt x="22859" y="1065"/>
                      <a:pt x="17748" y="4614"/>
                      <a:pt x="13630" y="6389"/>
                    </a:cubicBezTo>
                    <a:cubicBezTo>
                      <a:pt x="9513" y="8164"/>
                      <a:pt x="2272" y="9939"/>
                      <a:pt x="0" y="10649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idx="4294967295" type="subTitle"/>
          </p:nvPr>
        </p:nvSpPr>
        <p:spPr>
          <a:xfrm>
            <a:off x="257250" y="898050"/>
            <a:ext cx="8629500" cy="5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What is an impact </a:t>
            </a:r>
            <a:r>
              <a:rPr b="1" lang="en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crater</a:t>
            </a:r>
            <a:r>
              <a:rPr lang="en" sz="24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?</a:t>
            </a:r>
            <a:endParaRPr sz="24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Quick Intro</a:t>
            </a:r>
            <a:endParaRPr sz="4000"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43038"/>
            <a:ext cx="4419600" cy="2960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4">
            <a:alphaModFix/>
          </a:blip>
          <a:srcRect b="0" l="15909" r="0" t="0"/>
          <a:stretch/>
        </p:blipFill>
        <p:spPr>
          <a:xfrm>
            <a:off x="4572000" y="1444950"/>
            <a:ext cx="4419600" cy="29563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" name="Google Shape;79;p15"/>
          <p:cNvCxnSpPr/>
          <p:nvPr/>
        </p:nvCxnSpPr>
        <p:spPr>
          <a:xfrm flipH="1">
            <a:off x="2994525" y="2229300"/>
            <a:ext cx="564300" cy="1141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" name="Google Shape;80;p15"/>
          <p:cNvCxnSpPr/>
          <p:nvPr/>
        </p:nvCxnSpPr>
        <p:spPr>
          <a:xfrm>
            <a:off x="1638400" y="2175575"/>
            <a:ext cx="259500" cy="6357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1" name="Google Shape;81;p15"/>
          <p:cNvSpPr txBox="1"/>
          <p:nvPr/>
        </p:nvSpPr>
        <p:spPr>
          <a:xfrm>
            <a:off x="2417325" y="1906975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Central depression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378125" y="1798200"/>
            <a:ext cx="226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High Rim</a:t>
            </a:r>
            <a:endParaRPr sz="1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152400" y="4028725"/>
            <a:ext cx="2170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Meteor Crater, USA</a:t>
            </a:r>
            <a:endParaRPr sz="1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4572000" y="1417350"/>
            <a:ext cx="3391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Schrodinger Crater, the Moon</a:t>
            </a:r>
            <a:endParaRPr sz="17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Motivation</a:t>
            </a:r>
            <a:endParaRPr sz="4000"/>
          </a:p>
        </p:txBody>
      </p:sp>
      <p:sp>
        <p:nvSpPr>
          <p:cNvPr id="90" name="Google Shape;90;p16"/>
          <p:cNvSpPr txBox="1"/>
          <p:nvPr>
            <p:ph idx="4294967295" type="subTitle"/>
          </p:nvPr>
        </p:nvSpPr>
        <p:spPr>
          <a:xfrm>
            <a:off x="257250" y="4352725"/>
            <a:ext cx="8629500" cy="5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Ok, very cool, but why do we </a:t>
            </a:r>
            <a:r>
              <a:rPr b="1" lang="en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care</a:t>
            </a:r>
            <a:r>
              <a:rPr lang="en" sz="24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?</a:t>
            </a:r>
            <a:endParaRPr sz="24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91" name="Google Shape;91;p16" title="Simple_Moon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8900" y="1003175"/>
            <a:ext cx="4182866" cy="313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idx="4294967295" type="subTitle"/>
          </p:nvPr>
        </p:nvSpPr>
        <p:spPr>
          <a:xfrm>
            <a:off x="665850" y="695350"/>
            <a:ext cx="7626300" cy="22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AutoNum type="arabicPeriod"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Main</a:t>
            </a: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geomorphic agent on every surface </a:t>
            </a:r>
            <a:r>
              <a:rPr i="1"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except</a:t>
            </a: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Earth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Craters are key for </a:t>
            </a:r>
            <a:r>
              <a:rPr b="1" lang="en" sz="22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dating</a:t>
            </a: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surfaces (relative </a:t>
            </a:r>
            <a:r>
              <a:rPr i="1"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and</a:t>
            </a: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absolute)</a:t>
            </a:r>
            <a:endParaRPr sz="2200">
              <a:solidFill>
                <a:srgbClr val="CCCCCC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Record </a:t>
            </a:r>
            <a:r>
              <a:rPr b="1" lang="en" sz="22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Solar System</a:t>
            </a: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formation/evolution information</a:t>
            </a:r>
            <a:endParaRPr sz="2200">
              <a:solidFill>
                <a:srgbClr val="CCCCCC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Relevant on m- to km-</a:t>
            </a:r>
            <a:r>
              <a:rPr b="1" lang="en" sz="22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scales</a:t>
            </a: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for billions of years</a:t>
            </a:r>
            <a:endParaRPr sz="2200">
              <a:solidFill>
                <a:srgbClr val="CCCCCC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Locations most likely to host </a:t>
            </a:r>
            <a:r>
              <a:rPr b="1" lang="en" sz="22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alien life</a:t>
            </a: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(e.g., Jezero, Mars)</a:t>
            </a:r>
            <a:endParaRPr sz="2200">
              <a:solidFill>
                <a:srgbClr val="CCCCCC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Motivation</a:t>
            </a:r>
            <a:endParaRPr sz="4000"/>
          </a:p>
        </p:txBody>
      </p:sp>
      <p:cxnSp>
        <p:nvCxnSpPr>
          <p:cNvPr id="98" name="Google Shape;98;p17"/>
          <p:cNvCxnSpPr/>
          <p:nvPr/>
        </p:nvCxnSpPr>
        <p:spPr>
          <a:xfrm rot="5400000">
            <a:off x="-522775" y="1772600"/>
            <a:ext cx="2031000" cy="408600"/>
          </a:xfrm>
          <a:prstGeom prst="bentConnector3">
            <a:avLst>
              <a:gd fmla="val 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9" name="Google Shape;99;p17"/>
          <p:cNvSpPr/>
          <p:nvPr/>
        </p:nvSpPr>
        <p:spPr>
          <a:xfrm>
            <a:off x="444650" y="1333950"/>
            <a:ext cx="2872175" cy="1946825"/>
          </a:xfrm>
          <a:custGeom>
            <a:rect b="b" l="l" r="r" t="t"/>
            <a:pathLst>
              <a:path extrusionOk="0" h="77873" w="114887">
                <a:moveTo>
                  <a:pt x="9614" y="0"/>
                </a:moveTo>
                <a:lnTo>
                  <a:pt x="0" y="0"/>
                </a:lnTo>
                <a:lnTo>
                  <a:pt x="0" y="60087"/>
                </a:lnTo>
                <a:lnTo>
                  <a:pt x="114887" y="60087"/>
                </a:lnTo>
                <a:lnTo>
                  <a:pt x="114887" y="77873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descr="Data Science can count craters for astronomers — here&amp;#39;s how." id="100" name="Google Shape;100;p1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333837" y="2988550"/>
            <a:ext cx="2027614" cy="202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/>
          <p:nvPr/>
        </p:nvSpPr>
        <p:spPr>
          <a:xfrm>
            <a:off x="5455950" y="1730525"/>
            <a:ext cx="2884200" cy="1526225"/>
          </a:xfrm>
          <a:custGeom>
            <a:rect b="b" l="l" r="r" t="t"/>
            <a:pathLst>
              <a:path extrusionOk="0" h="61049" w="115368">
                <a:moveTo>
                  <a:pt x="92776" y="0"/>
                </a:moveTo>
                <a:lnTo>
                  <a:pt x="115368" y="0"/>
                </a:lnTo>
                <a:lnTo>
                  <a:pt x="115368" y="40860"/>
                </a:lnTo>
                <a:lnTo>
                  <a:pt x="0" y="41340"/>
                </a:lnTo>
                <a:lnTo>
                  <a:pt x="0" y="61049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descr="Solar System&amp;#39;s Turbulent Formation Quickly Gave Way to Current Planetary  Configuration" id="102" name="Google Shape;102;p17"/>
          <p:cNvPicPr preferRelativeResize="0"/>
          <p:nvPr/>
        </p:nvPicPr>
        <p:blipFill rotWithShape="1">
          <a:blip r:embed="rId4">
            <a:alphaModFix amt="50000"/>
          </a:blip>
          <a:srcRect b="0" l="13530" r="7989" t="0"/>
          <a:stretch/>
        </p:blipFill>
        <p:spPr>
          <a:xfrm>
            <a:off x="4419100" y="3000725"/>
            <a:ext cx="2091049" cy="199840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/>
          <p:nvPr/>
        </p:nvSpPr>
        <p:spPr>
          <a:xfrm>
            <a:off x="8207975" y="2523675"/>
            <a:ext cx="504732" cy="745100"/>
          </a:xfrm>
          <a:custGeom>
            <a:rect b="b" l="l" r="r" t="t"/>
            <a:pathLst>
              <a:path extrusionOk="0" h="29804" w="12498">
                <a:moveTo>
                  <a:pt x="0" y="0"/>
                </a:moveTo>
                <a:lnTo>
                  <a:pt x="12498" y="0"/>
                </a:lnTo>
                <a:lnTo>
                  <a:pt x="12498" y="29804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descr="Jezero Crater Was a Lake in Mars&amp;#39; Ancient Past | NASA" id="104" name="Google Shape;104;p17"/>
          <p:cNvPicPr preferRelativeResize="0"/>
          <p:nvPr/>
        </p:nvPicPr>
        <p:blipFill rotWithShape="1">
          <a:blip r:embed="rId5">
            <a:alphaModFix amt="50000"/>
          </a:blip>
          <a:srcRect b="0" l="23984" r="10732" t="0"/>
          <a:stretch/>
        </p:blipFill>
        <p:spPr>
          <a:xfrm>
            <a:off x="6651925" y="3000725"/>
            <a:ext cx="2319374" cy="19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6">
            <a:alphaModFix/>
          </a:blip>
          <a:srcRect b="0" l="13710" r="11365" t="0"/>
          <a:stretch/>
        </p:blipFill>
        <p:spPr>
          <a:xfrm>
            <a:off x="188475" y="2988550"/>
            <a:ext cx="2027626" cy="202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idx="4294967295" type="subTitle"/>
          </p:nvPr>
        </p:nvSpPr>
        <p:spPr>
          <a:xfrm>
            <a:off x="665850" y="695350"/>
            <a:ext cx="7626300" cy="22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AutoNum type="arabicPeriod"/>
            </a:pPr>
            <a:r>
              <a:rPr b="1" lang="en" sz="22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Main</a:t>
            </a: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geomorphic agent on every surface </a:t>
            </a:r>
            <a:r>
              <a:rPr i="1"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except</a:t>
            </a: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Earth</a:t>
            </a:r>
            <a:endParaRPr sz="22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Craters are key for </a:t>
            </a: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dating</a:t>
            </a: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surfaces (relative </a:t>
            </a:r>
            <a:r>
              <a:rPr i="1"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and</a:t>
            </a: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absolute)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Record </a:t>
            </a:r>
            <a:r>
              <a:rPr b="1" lang="en" sz="22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Solar System</a:t>
            </a: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formation/evolution information</a:t>
            </a:r>
            <a:endParaRPr sz="2200">
              <a:solidFill>
                <a:srgbClr val="CCCCCC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Relevant on m- to km-</a:t>
            </a:r>
            <a:r>
              <a:rPr b="1" lang="en" sz="22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scales</a:t>
            </a: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for billions of years</a:t>
            </a:r>
            <a:endParaRPr sz="2200">
              <a:solidFill>
                <a:srgbClr val="CCCCCC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Locations most likely to host </a:t>
            </a:r>
            <a:r>
              <a:rPr b="1" lang="en" sz="22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alien life</a:t>
            </a: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(e.g., Jezero, Mars)</a:t>
            </a:r>
            <a:endParaRPr sz="2200">
              <a:solidFill>
                <a:srgbClr val="CCCCCC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Motivation</a:t>
            </a:r>
            <a:endParaRPr sz="4000"/>
          </a:p>
        </p:txBody>
      </p:sp>
      <p:cxnSp>
        <p:nvCxnSpPr>
          <p:cNvPr id="112" name="Google Shape;112;p18"/>
          <p:cNvCxnSpPr/>
          <p:nvPr/>
        </p:nvCxnSpPr>
        <p:spPr>
          <a:xfrm rot="5400000">
            <a:off x="-522775" y="1772600"/>
            <a:ext cx="2031000" cy="408600"/>
          </a:xfrm>
          <a:prstGeom prst="bentConnector3">
            <a:avLst>
              <a:gd fmla="val 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" name="Google Shape;113;p18"/>
          <p:cNvSpPr/>
          <p:nvPr/>
        </p:nvSpPr>
        <p:spPr>
          <a:xfrm>
            <a:off x="444650" y="1333950"/>
            <a:ext cx="2872175" cy="1946825"/>
          </a:xfrm>
          <a:custGeom>
            <a:rect b="b" l="l" r="r" t="t"/>
            <a:pathLst>
              <a:path extrusionOk="0" h="77873" w="114887">
                <a:moveTo>
                  <a:pt x="9614" y="0"/>
                </a:moveTo>
                <a:lnTo>
                  <a:pt x="0" y="0"/>
                </a:lnTo>
                <a:lnTo>
                  <a:pt x="0" y="60087"/>
                </a:lnTo>
                <a:lnTo>
                  <a:pt x="114887" y="60087"/>
                </a:lnTo>
                <a:lnTo>
                  <a:pt x="114887" y="77873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descr="Data Science can count craters for astronomers — here&amp;#39;s how."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3837" y="2988550"/>
            <a:ext cx="2027614" cy="202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/>
          <p:nvPr/>
        </p:nvSpPr>
        <p:spPr>
          <a:xfrm>
            <a:off x="5455950" y="1730525"/>
            <a:ext cx="2884200" cy="1526225"/>
          </a:xfrm>
          <a:custGeom>
            <a:rect b="b" l="l" r="r" t="t"/>
            <a:pathLst>
              <a:path extrusionOk="0" h="61049" w="115368">
                <a:moveTo>
                  <a:pt x="92776" y="0"/>
                </a:moveTo>
                <a:lnTo>
                  <a:pt x="115368" y="0"/>
                </a:lnTo>
                <a:lnTo>
                  <a:pt x="115368" y="40860"/>
                </a:lnTo>
                <a:lnTo>
                  <a:pt x="0" y="41340"/>
                </a:lnTo>
                <a:lnTo>
                  <a:pt x="0" y="61049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descr="Solar System&amp;#39;s Turbulent Formation Quickly Gave Way to Current Planetary  Configuration" id="116" name="Google Shape;116;p18"/>
          <p:cNvPicPr preferRelativeResize="0"/>
          <p:nvPr/>
        </p:nvPicPr>
        <p:blipFill rotWithShape="1">
          <a:blip r:embed="rId4">
            <a:alphaModFix amt="50000"/>
          </a:blip>
          <a:srcRect b="0" l="13530" r="7989" t="0"/>
          <a:stretch/>
        </p:blipFill>
        <p:spPr>
          <a:xfrm>
            <a:off x="4419100" y="3000725"/>
            <a:ext cx="2091049" cy="199840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/>
          <p:nvPr/>
        </p:nvSpPr>
        <p:spPr>
          <a:xfrm>
            <a:off x="8207975" y="2523675"/>
            <a:ext cx="504732" cy="745100"/>
          </a:xfrm>
          <a:custGeom>
            <a:rect b="b" l="l" r="r" t="t"/>
            <a:pathLst>
              <a:path extrusionOk="0" h="29804" w="12498">
                <a:moveTo>
                  <a:pt x="0" y="0"/>
                </a:moveTo>
                <a:lnTo>
                  <a:pt x="12498" y="0"/>
                </a:lnTo>
                <a:lnTo>
                  <a:pt x="12498" y="29804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descr="Jezero Crater Was a Lake in Mars&amp;#39; Ancient Past | NASA" id="118" name="Google Shape;118;p18"/>
          <p:cNvPicPr preferRelativeResize="0"/>
          <p:nvPr/>
        </p:nvPicPr>
        <p:blipFill rotWithShape="1">
          <a:blip r:embed="rId5">
            <a:alphaModFix amt="50000"/>
          </a:blip>
          <a:srcRect b="0" l="23984" r="10732" t="0"/>
          <a:stretch/>
        </p:blipFill>
        <p:spPr>
          <a:xfrm>
            <a:off x="6651925" y="3000725"/>
            <a:ext cx="2319374" cy="19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 rotWithShape="1">
          <a:blip r:embed="rId6">
            <a:alphaModFix amt="50000"/>
          </a:blip>
          <a:srcRect b="0" l="13710" r="11365" t="0"/>
          <a:stretch/>
        </p:blipFill>
        <p:spPr>
          <a:xfrm>
            <a:off x="188475" y="2988550"/>
            <a:ext cx="2027626" cy="202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>
            <p:ph idx="4294967295" type="subTitle"/>
          </p:nvPr>
        </p:nvSpPr>
        <p:spPr>
          <a:xfrm>
            <a:off x="665850" y="695350"/>
            <a:ext cx="7626300" cy="22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AutoNum type="arabicPeriod"/>
            </a:pPr>
            <a:r>
              <a:rPr b="1" lang="en" sz="22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Main</a:t>
            </a: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geomorphic agent on every surface </a:t>
            </a:r>
            <a:r>
              <a:rPr i="1"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except</a:t>
            </a: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Earth</a:t>
            </a:r>
            <a:endParaRPr sz="22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Craters are key for </a:t>
            </a:r>
            <a:r>
              <a:rPr b="1" lang="en" sz="22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dating</a:t>
            </a: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surfaces (relative </a:t>
            </a:r>
            <a:r>
              <a:rPr i="1"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and</a:t>
            </a: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absolute)</a:t>
            </a:r>
            <a:endParaRPr sz="22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Record </a:t>
            </a: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Solar System</a:t>
            </a: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formation/evolution information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Relevant on m- to km-</a:t>
            </a:r>
            <a:r>
              <a:rPr b="1" lang="en" sz="22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scales</a:t>
            </a: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for billions of years</a:t>
            </a:r>
            <a:endParaRPr sz="2200">
              <a:solidFill>
                <a:srgbClr val="CCCCCC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Locations most likely to host </a:t>
            </a:r>
            <a:r>
              <a:rPr b="1" lang="en" sz="22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alien life</a:t>
            </a: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(e.g., Jezero, Mars)</a:t>
            </a:r>
            <a:endParaRPr sz="2200">
              <a:solidFill>
                <a:srgbClr val="CCCCCC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Motivation</a:t>
            </a:r>
            <a:endParaRPr sz="4000"/>
          </a:p>
        </p:txBody>
      </p:sp>
      <p:cxnSp>
        <p:nvCxnSpPr>
          <p:cNvPr id="126" name="Google Shape;126;p19"/>
          <p:cNvCxnSpPr/>
          <p:nvPr/>
        </p:nvCxnSpPr>
        <p:spPr>
          <a:xfrm rot="5400000">
            <a:off x="-522775" y="1772600"/>
            <a:ext cx="2031000" cy="408600"/>
          </a:xfrm>
          <a:prstGeom prst="bentConnector3">
            <a:avLst>
              <a:gd fmla="val 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7" name="Google Shape;127;p19"/>
          <p:cNvSpPr/>
          <p:nvPr/>
        </p:nvSpPr>
        <p:spPr>
          <a:xfrm>
            <a:off x="444650" y="1333950"/>
            <a:ext cx="2872175" cy="1946825"/>
          </a:xfrm>
          <a:custGeom>
            <a:rect b="b" l="l" r="r" t="t"/>
            <a:pathLst>
              <a:path extrusionOk="0" h="77873" w="114887">
                <a:moveTo>
                  <a:pt x="9614" y="0"/>
                </a:moveTo>
                <a:lnTo>
                  <a:pt x="0" y="0"/>
                </a:lnTo>
                <a:lnTo>
                  <a:pt x="0" y="60087"/>
                </a:lnTo>
                <a:lnTo>
                  <a:pt x="114887" y="60087"/>
                </a:lnTo>
                <a:lnTo>
                  <a:pt x="114887" y="77873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descr="Data Science can count craters for astronomers — here&amp;#39;s how." id="128" name="Google Shape;128;p1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333837" y="2988550"/>
            <a:ext cx="2027614" cy="202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/>
          <p:nvPr/>
        </p:nvSpPr>
        <p:spPr>
          <a:xfrm>
            <a:off x="5455950" y="1730525"/>
            <a:ext cx="2884200" cy="1526225"/>
          </a:xfrm>
          <a:custGeom>
            <a:rect b="b" l="l" r="r" t="t"/>
            <a:pathLst>
              <a:path extrusionOk="0" h="61049" w="115368">
                <a:moveTo>
                  <a:pt x="92776" y="0"/>
                </a:moveTo>
                <a:lnTo>
                  <a:pt x="115368" y="0"/>
                </a:lnTo>
                <a:lnTo>
                  <a:pt x="115368" y="40860"/>
                </a:lnTo>
                <a:lnTo>
                  <a:pt x="0" y="41340"/>
                </a:lnTo>
                <a:lnTo>
                  <a:pt x="0" y="61049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descr="Solar System&amp;#39;s Turbulent Formation Quickly Gave Way to Current Planetary  Configuration" id="130" name="Google Shape;130;p19"/>
          <p:cNvPicPr preferRelativeResize="0"/>
          <p:nvPr/>
        </p:nvPicPr>
        <p:blipFill rotWithShape="1">
          <a:blip r:embed="rId4">
            <a:alphaModFix/>
          </a:blip>
          <a:srcRect b="0" l="13530" r="7989" t="0"/>
          <a:stretch/>
        </p:blipFill>
        <p:spPr>
          <a:xfrm>
            <a:off x="4419100" y="3000725"/>
            <a:ext cx="2091049" cy="199840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/>
          <p:nvPr/>
        </p:nvSpPr>
        <p:spPr>
          <a:xfrm>
            <a:off x="8207975" y="2523675"/>
            <a:ext cx="504732" cy="745100"/>
          </a:xfrm>
          <a:custGeom>
            <a:rect b="b" l="l" r="r" t="t"/>
            <a:pathLst>
              <a:path extrusionOk="0" h="29804" w="12498">
                <a:moveTo>
                  <a:pt x="0" y="0"/>
                </a:moveTo>
                <a:lnTo>
                  <a:pt x="12498" y="0"/>
                </a:lnTo>
                <a:lnTo>
                  <a:pt x="12498" y="29804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descr="Jezero Crater Was a Lake in Mars&amp;#39; Ancient Past | NASA" id="132" name="Google Shape;132;p19"/>
          <p:cNvPicPr preferRelativeResize="0"/>
          <p:nvPr/>
        </p:nvPicPr>
        <p:blipFill rotWithShape="1">
          <a:blip r:embed="rId5">
            <a:alphaModFix amt="50000"/>
          </a:blip>
          <a:srcRect b="0" l="23984" r="10732" t="0"/>
          <a:stretch/>
        </p:blipFill>
        <p:spPr>
          <a:xfrm>
            <a:off x="6651925" y="3000725"/>
            <a:ext cx="2319374" cy="19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 rotWithShape="1">
          <a:blip r:embed="rId6">
            <a:alphaModFix amt="50000"/>
          </a:blip>
          <a:srcRect b="0" l="13710" r="11365" t="0"/>
          <a:stretch/>
        </p:blipFill>
        <p:spPr>
          <a:xfrm>
            <a:off x="188475" y="2988550"/>
            <a:ext cx="2027626" cy="202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/>
          <p:nvPr>
            <p:ph idx="4294967295" type="subTitle"/>
          </p:nvPr>
        </p:nvSpPr>
        <p:spPr>
          <a:xfrm>
            <a:off x="665850" y="695350"/>
            <a:ext cx="7626300" cy="22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AutoNum type="arabicPeriod"/>
            </a:pPr>
            <a:r>
              <a:rPr b="1" lang="en" sz="22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Main</a:t>
            </a: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geomorphic agent on every surface </a:t>
            </a:r>
            <a:r>
              <a:rPr i="1"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except</a:t>
            </a: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Earth</a:t>
            </a:r>
            <a:endParaRPr sz="22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Craters are key for </a:t>
            </a:r>
            <a:r>
              <a:rPr b="1" lang="en" sz="22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dating</a:t>
            </a: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surfaces (relative </a:t>
            </a:r>
            <a:r>
              <a:rPr i="1"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and</a:t>
            </a: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absolute)</a:t>
            </a:r>
            <a:endParaRPr sz="22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Record </a:t>
            </a:r>
            <a:r>
              <a:rPr b="1" lang="en" sz="22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Solar System</a:t>
            </a: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formation/evolution information</a:t>
            </a:r>
            <a:endParaRPr sz="22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Relevant on m- to km-</a:t>
            </a: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scales</a:t>
            </a: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for billions of years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Locations most likely to host </a:t>
            </a:r>
            <a:r>
              <a:rPr b="1" lang="en" sz="22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alien life</a:t>
            </a:r>
            <a:r>
              <a:rPr lang="en" sz="2200">
                <a:solidFill>
                  <a:srgbClr val="CCCCC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(e.g., Jezero, Mars)</a:t>
            </a:r>
            <a:endParaRPr sz="2200">
              <a:solidFill>
                <a:srgbClr val="CCCCCC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Motivation</a:t>
            </a:r>
            <a:endParaRPr sz="4000"/>
          </a:p>
        </p:txBody>
      </p:sp>
      <p:cxnSp>
        <p:nvCxnSpPr>
          <p:cNvPr id="140" name="Google Shape;140;p20"/>
          <p:cNvCxnSpPr/>
          <p:nvPr/>
        </p:nvCxnSpPr>
        <p:spPr>
          <a:xfrm rot="5400000">
            <a:off x="-522775" y="1772600"/>
            <a:ext cx="2031000" cy="408600"/>
          </a:xfrm>
          <a:prstGeom prst="bentConnector3">
            <a:avLst>
              <a:gd fmla="val 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1" name="Google Shape;141;p20"/>
          <p:cNvSpPr/>
          <p:nvPr/>
        </p:nvSpPr>
        <p:spPr>
          <a:xfrm>
            <a:off x="444650" y="1333950"/>
            <a:ext cx="2872175" cy="1946825"/>
          </a:xfrm>
          <a:custGeom>
            <a:rect b="b" l="l" r="r" t="t"/>
            <a:pathLst>
              <a:path extrusionOk="0" h="77873" w="114887">
                <a:moveTo>
                  <a:pt x="9614" y="0"/>
                </a:moveTo>
                <a:lnTo>
                  <a:pt x="0" y="0"/>
                </a:lnTo>
                <a:lnTo>
                  <a:pt x="0" y="60087"/>
                </a:lnTo>
                <a:lnTo>
                  <a:pt x="114887" y="60087"/>
                </a:lnTo>
                <a:lnTo>
                  <a:pt x="114887" y="77873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descr="Data Science can count craters for astronomers — here&amp;#39;s how."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3837" y="2988550"/>
            <a:ext cx="2027614" cy="202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/>
          <p:nvPr/>
        </p:nvSpPr>
        <p:spPr>
          <a:xfrm>
            <a:off x="5455950" y="1730525"/>
            <a:ext cx="2884200" cy="1526225"/>
          </a:xfrm>
          <a:custGeom>
            <a:rect b="b" l="l" r="r" t="t"/>
            <a:pathLst>
              <a:path extrusionOk="0" h="61049" w="115368">
                <a:moveTo>
                  <a:pt x="92776" y="0"/>
                </a:moveTo>
                <a:lnTo>
                  <a:pt x="115368" y="0"/>
                </a:lnTo>
                <a:lnTo>
                  <a:pt x="115368" y="40860"/>
                </a:lnTo>
                <a:lnTo>
                  <a:pt x="0" y="41340"/>
                </a:lnTo>
                <a:lnTo>
                  <a:pt x="0" y="61049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descr="Solar System&amp;#39;s Turbulent Formation Quickly Gave Way to Current Planetary  Configuration" id="144" name="Google Shape;144;p20"/>
          <p:cNvPicPr preferRelativeResize="0"/>
          <p:nvPr/>
        </p:nvPicPr>
        <p:blipFill rotWithShape="1">
          <a:blip r:embed="rId4">
            <a:alphaModFix/>
          </a:blip>
          <a:srcRect b="0" l="13530" r="7989" t="0"/>
          <a:stretch/>
        </p:blipFill>
        <p:spPr>
          <a:xfrm>
            <a:off x="4419100" y="3000725"/>
            <a:ext cx="2091049" cy="199840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/>
          <p:nvPr/>
        </p:nvSpPr>
        <p:spPr>
          <a:xfrm>
            <a:off x="8207975" y="2523675"/>
            <a:ext cx="504732" cy="745100"/>
          </a:xfrm>
          <a:custGeom>
            <a:rect b="b" l="l" r="r" t="t"/>
            <a:pathLst>
              <a:path extrusionOk="0" h="29804" w="12498">
                <a:moveTo>
                  <a:pt x="0" y="0"/>
                </a:moveTo>
                <a:lnTo>
                  <a:pt x="12498" y="0"/>
                </a:lnTo>
                <a:lnTo>
                  <a:pt x="12498" y="29804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descr="Jezero Crater Was a Lake in Mars&amp;#39; Ancient Past | NASA" id="146" name="Google Shape;146;p20"/>
          <p:cNvPicPr preferRelativeResize="0"/>
          <p:nvPr/>
        </p:nvPicPr>
        <p:blipFill rotWithShape="1">
          <a:blip r:embed="rId5">
            <a:alphaModFix amt="50000"/>
          </a:blip>
          <a:srcRect b="0" l="23984" r="10732" t="0"/>
          <a:stretch/>
        </p:blipFill>
        <p:spPr>
          <a:xfrm>
            <a:off x="6651925" y="3000725"/>
            <a:ext cx="2319374" cy="19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6">
            <a:alphaModFix/>
          </a:blip>
          <a:srcRect b="0" l="13710" r="11365" t="0"/>
          <a:stretch/>
        </p:blipFill>
        <p:spPr>
          <a:xfrm>
            <a:off x="188475" y="2988550"/>
            <a:ext cx="2027626" cy="202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idx="4294967295" type="subTitle"/>
          </p:nvPr>
        </p:nvSpPr>
        <p:spPr>
          <a:xfrm>
            <a:off x="665850" y="695350"/>
            <a:ext cx="7626300" cy="22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AutoNum type="arabicPeriod"/>
            </a:pPr>
            <a:r>
              <a:rPr b="1" lang="en" sz="22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Main</a:t>
            </a: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geomorphic agent on every surface </a:t>
            </a:r>
            <a:r>
              <a:rPr i="1"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except</a:t>
            </a: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Earth</a:t>
            </a:r>
            <a:endParaRPr sz="22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Craters are key for </a:t>
            </a:r>
            <a:r>
              <a:rPr b="1" lang="en" sz="22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dating</a:t>
            </a: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surfaces (relative </a:t>
            </a:r>
            <a:r>
              <a:rPr i="1"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and</a:t>
            </a: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absolute)</a:t>
            </a:r>
            <a:endParaRPr sz="22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Record </a:t>
            </a:r>
            <a:r>
              <a:rPr b="1" lang="en" sz="22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Solar System</a:t>
            </a: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formation/evolution information</a:t>
            </a:r>
            <a:endParaRPr sz="22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Relevant on m- to km-</a:t>
            </a:r>
            <a:r>
              <a:rPr b="1" lang="en" sz="22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scales</a:t>
            </a:r>
            <a:r>
              <a:rPr lang="en" sz="2200">
                <a:solidFill>
                  <a:srgbClr val="B7B7B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for billions of years</a:t>
            </a:r>
            <a:endParaRPr sz="2200">
              <a:solidFill>
                <a:srgbClr val="B7B7B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AutoNum type="arabicPeriod"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Locations most likely to host </a:t>
            </a: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alien life</a:t>
            </a: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(e.g., Jezero, Mars)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2085000" y="0"/>
            <a:ext cx="497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Motivation</a:t>
            </a:r>
            <a:endParaRPr sz="4000"/>
          </a:p>
        </p:txBody>
      </p:sp>
      <p:cxnSp>
        <p:nvCxnSpPr>
          <p:cNvPr id="154" name="Google Shape;154;p21"/>
          <p:cNvCxnSpPr/>
          <p:nvPr/>
        </p:nvCxnSpPr>
        <p:spPr>
          <a:xfrm rot="5400000">
            <a:off x="-522775" y="1772600"/>
            <a:ext cx="2031000" cy="408600"/>
          </a:xfrm>
          <a:prstGeom prst="bentConnector3">
            <a:avLst>
              <a:gd fmla="val 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5" name="Google Shape;155;p21"/>
          <p:cNvSpPr/>
          <p:nvPr/>
        </p:nvSpPr>
        <p:spPr>
          <a:xfrm>
            <a:off x="444650" y="1333950"/>
            <a:ext cx="2872175" cy="1946825"/>
          </a:xfrm>
          <a:custGeom>
            <a:rect b="b" l="l" r="r" t="t"/>
            <a:pathLst>
              <a:path extrusionOk="0" h="77873" w="114887">
                <a:moveTo>
                  <a:pt x="9614" y="0"/>
                </a:moveTo>
                <a:lnTo>
                  <a:pt x="0" y="0"/>
                </a:lnTo>
                <a:lnTo>
                  <a:pt x="0" y="60087"/>
                </a:lnTo>
                <a:lnTo>
                  <a:pt x="114887" y="60087"/>
                </a:lnTo>
                <a:lnTo>
                  <a:pt x="114887" y="77873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6" name="Google Shape;156;p21"/>
          <p:cNvSpPr/>
          <p:nvPr/>
        </p:nvSpPr>
        <p:spPr>
          <a:xfrm>
            <a:off x="5455950" y="1730525"/>
            <a:ext cx="2884200" cy="1526225"/>
          </a:xfrm>
          <a:custGeom>
            <a:rect b="b" l="l" r="r" t="t"/>
            <a:pathLst>
              <a:path extrusionOk="0" h="61049" w="115368">
                <a:moveTo>
                  <a:pt x="92776" y="0"/>
                </a:moveTo>
                <a:lnTo>
                  <a:pt x="115368" y="0"/>
                </a:lnTo>
                <a:lnTo>
                  <a:pt x="115368" y="40860"/>
                </a:lnTo>
                <a:lnTo>
                  <a:pt x="0" y="41340"/>
                </a:lnTo>
                <a:lnTo>
                  <a:pt x="0" y="61049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7" name="Google Shape;157;p21"/>
          <p:cNvSpPr/>
          <p:nvPr/>
        </p:nvSpPr>
        <p:spPr>
          <a:xfrm>
            <a:off x="8207975" y="2523675"/>
            <a:ext cx="504732" cy="745100"/>
          </a:xfrm>
          <a:custGeom>
            <a:rect b="b" l="l" r="r" t="t"/>
            <a:pathLst>
              <a:path extrusionOk="0" h="29804" w="12498">
                <a:moveTo>
                  <a:pt x="0" y="0"/>
                </a:moveTo>
                <a:lnTo>
                  <a:pt x="12498" y="0"/>
                </a:lnTo>
                <a:lnTo>
                  <a:pt x="12498" y="29804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descr="Data Science can count craters for astronomers — here&amp;#39;s how." id="158" name="Google Shape;158;p2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333837" y="2988550"/>
            <a:ext cx="2027614" cy="2022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lar System&amp;#39;s Turbulent Formation Quickly Gave Way to Current Planetary  Configuration" id="159" name="Google Shape;159;p21"/>
          <p:cNvPicPr preferRelativeResize="0"/>
          <p:nvPr/>
        </p:nvPicPr>
        <p:blipFill rotWithShape="1">
          <a:blip r:embed="rId4">
            <a:alphaModFix amt="50000"/>
          </a:blip>
          <a:srcRect b="0" l="13530" r="7989" t="0"/>
          <a:stretch/>
        </p:blipFill>
        <p:spPr>
          <a:xfrm>
            <a:off x="4419100" y="3000725"/>
            <a:ext cx="2091049" cy="19984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ezero Crater Was a Lake in Mars&amp;#39; Ancient Past | NASA" id="160" name="Google Shape;160;p21"/>
          <p:cNvPicPr preferRelativeResize="0"/>
          <p:nvPr/>
        </p:nvPicPr>
        <p:blipFill rotWithShape="1">
          <a:blip r:embed="rId5">
            <a:alphaModFix/>
          </a:blip>
          <a:srcRect b="0" l="23984" r="10732" t="0"/>
          <a:stretch/>
        </p:blipFill>
        <p:spPr>
          <a:xfrm>
            <a:off x="6651925" y="3000725"/>
            <a:ext cx="2319374" cy="19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 rotWithShape="1">
          <a:blip r:embed="rId6">
            <a:alphaModFix amt="50000"/>
          </a:blip>
          <a:srcRect b="0" l="13710" r="11365" t="0"/>
          <a:stretch/>
        </p:blipFill>
        <p:spPr>
          <a:xfrm>
            <a:off x="188475" y="2988550"/>
            <a:ext cx="2027626" cy="202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