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60" r:id="rId4"/>
    <p:sldId id="265" r:id="rId5"/>
    <p:sldId id="266" r:id="rId6"/>
    <p:sldId id="264" r:id="rId7"/>
    <p:sldId id="256" r:id="rId8"/>
    <p:sldId id="259" r:id="rId9"/>
    <p:sldId id="261" r:id="rId10"/>
    <p:sldId id="267" r:id="rId11"/>
    <p:sldId id="263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84" d="100"/>
          <a:sy n="184" d="100"/>
        </p:scale>
        <p:origin x="-16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65F86-EFF8-B241-BAC0-3B6839D595C4}" type="datetimeFigureOut">
              <a:rPr lang="en-US" smtClean="0"/>
              <a:t>8/12/15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E4861-277F-B24F-A63A-EA1A71071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49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Study</a:t>
            </a:r>
            <a:r>
              <a:rPr lang="en-US" baseline="0" dirty="0" smtClean="0"/>
              <a:t> 1: </a:t>
            </a:r>
          </a:p>
          <a:p>
            <a:r>
              <a:rPr lang="en-US" baseline="0" dirty="0" smtClean="0"/>
              <a:t>Water Use by </a:t>
            </a:r>
            <a:r>
              <a:rPr lang="en-US" baseline="0" dirty="0" err="1" smtClean="0"/>
              <a:t>Tamarix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Ramosissima</a:t>
            </a:r>
            <a:r>
              <a:rPr lang="en-US" baseline="0" dirty="0" smtClean="0"/>
              <a:t> and Associated </a:t>
            </a:r>
            <a:r>
              <a:rPr lang="en-US" baseline="0" dirty="0" err="1" smtClean="0"/>
              <a:t>Phreatophytes</a:t>
            </a:r>
            <a:r>
              <a:rPr lang="en-US" baseline="0" dirty="0" smtClean="0"/>
              <a:t> in a Mojave Desert Floodplain</a:t>
            </a:r>
          </a:p>
          <a:p>
            <a:r>
              <a:rPr lang="en-US" baseline="0" dirty="0" smtClean="0"/>
              <a:t>Anna </a:t>
            </a:r>
            <a:r>
              <a:rPr lang="en-US" baseline="0" dirty="0" err="1" smtClean="0"/>
              <a:t>Sala</a:t>
            </a:r>
            <a:r>
              <a:rPr lang="en-US" baseline="0" dirty="0" smtClean="0"/>
              <a:t> , Stanley D. Smith and Dale A. </a:t>
            </a:r>
            <a:r>
              <a:rPr lang="en-US" baseline="0" dirty="0" err="1" smtClean="0"/>
              <a:t>Devitt</a:t>
            </a:r>
            <a:endParaRPr lang="en-US" baseline="0" dirty="0" smtClean="0"/>
          </a:p>
          <a:p>
            <a:r>
              <a:rPr lang="en-US" baseline="0" dirty="0" smtClean="0"/>
              <a:t>Ecological Applications</a:t>
            </a:r>
          </a:p>
          <a:p>
            <a:r>
              <a:rPr lang="en-US" baseline="0" dirty="0" smtClean="0"/>
              <a:t>Vol. 6, No. 3 (Aug., 1996), pp. 888-898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E4861-277F-B24F-A63A-EA1A710711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9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7EC3-6525-2040-BBBD-5062F2863B82}" type="datetimeFigureOut">
              <a:rPr lang="en-US" smtClean="0"/>
              <a:t>8/12/15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DC05-17A9-B749-AD4B-00836B0A5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93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7EC3-6525-2040-BBBD-5062F2863B82}" type="datetimeFigureOut">
              <a:rPr lang="en-US" smtClean="0"/>
              <a:t>8/12/15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DC05-17A9-B749-AD4B-00836B0A5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51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7EC3-6525-2040-BBBD-5062F2863B82}" type="datetimeFigureOut">
              <a:rPr lang="en-US" smtClean="0"/>
              <a:t>8/12/15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DC05-17A9-B749-AD4B-00836B0A5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02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7EC3-6525-2040-BBBD-5062F2863B82}" type="datetimeFigureOut">
              <a:rPr lang="en-US" smtClean="0"/>
              <a:t>8/12/15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DC05-17A9-B749-AD4B-00836B0A5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85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7EC3-6525-2040-BBBD-5062F2863B82}" type="datetimeFigureOut">
              <a:rPr lang="en-US" smtClean="0"/>
              <a:t>8/12/15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DC05-17A9-B749-AD4B-00836B0A5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7EC3-6525-2040-BBBD-5062F2863B82}" type="datetimeFigureOut">
              <a:rPr lang="en-US" smtClean="0"/>
              <a:t>8/12/15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DC05-17A9-B749-AD4B-00836B0A5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8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7EC3-6525-2040-BBBD-5062F2863B82}" type="datetimeFigureOut">
              <a:rPr lang="en-US" smtClean="0"/>
              <a:t>8/12/15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DC05-17A9-B749-AD4B-00836B0A5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0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7EC3-6525-2040-BBBD-5062F2863B82}" type="datetimeFigureOut">
              <a:rPr lang="en-US" smtClean="0"/>
              <a:t>8/12/15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DC05-17A9-B749-AD4B-00836B0A5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1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7EC3-6525-2040-BBBD-5062F2863B82}" type="datetimeFigureOut">
              <a:rPr lang="en-US" smtClean="0"/>
              <a:t>8/12/15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DC05-17A9-B749-AD4B-00836B0A5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86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7EC3-6525-2040-BBBD-5062F2863B82}" type="datetimeFigureOut">
              <a:rPr lang="en-US" smtClean="0"/>
              <a:t>8/12/15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DC05-17A9-B749-AD4B-00836B0A5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8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7EC3-6525-2040-BBBD-5062F2863B82}" type="datetimeFigureOut">
              <a:rPr lang="en-US" smtClean="0"/>
              <a:t>8/12/15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BDC05-17A9-B749-AD4B-00836B0A5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5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37EC3-6525-2040-BBBD-5062F2863B82}" type="datetimeFigureOut">
              <a:rPr lang="en-US" smtClean="0"/>
              <a:t>8/12/15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BDC05-17A9-B749-AD4B-00836B0A5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9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52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Power of Water: </a:t>
            </a:r>
            <a:br>
              <a:rPr lang="en-US" dirty="0" smtClean="0"/>
            </a:br>
            <a:r>
              <a:rPr lang="en-US" dirty="0" smtClean="0"/>
              <a:t>discussion on invasive species and river management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Teacher Workshop</a:t>
            </a:r>
          </a:p>
          <a:p>
            <a:r>
              <a:rPr lang="en-US" dirty="0" smtClean="0"/>
              <a:t>August 2015</a:t>
            </a:r>
          </a:p>
          <a:p>
            <a:endParaRPr lang="en-US" dirty="0"/>
          </a:p>
          <a:p>
            <a:r>
              <a:rPr lang="en-US" dirty="0" smtClean="0"/>
              <a:t>Irina Overeem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29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Endangered South Western Willow Flycatcher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3888"/>
            <a:ext cx="8229600" cy="4525963"/>
          </a:xfrm>
        </p:spPr>
        <p:txBody>
          <a:bodyPr/>
          <a:lstStyle/>
          <a:p>
            <a:r>
              <a:rPr lang="en-US" sz="2400" dirty="0" smtClean="0"/>
              <a:t>25% of known population of this endangered bird was found to breed in Tamarisk sites.</a:t>
            </a:r>
          </a:p>
          <a:p>
            <a:r>
              <a:rPr lang="en-US" sz="2400" dirty="0" smtClean="0"/>
              <a:t>Center for Biological Diversity and Audubon filed a lawsuit in 2013 against the USDA because the beetle release affects breeding areas of this endangered species….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outhwestern_willow_flycatcher_USFW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2" y="3934140"/>
            <a:ext cx="2362961" cy="27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86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or Bad?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Tamarisk </a:t>
            </a:r>
            <a:r>
              <a:rPr lang="en-US" dirty="0" smtClean="0"/>
              <a:t>is considered invasive, active management to get rid of Tamarisk includes slash and burn, beetle introduction and drastic fuel removal. But good parts…it helps vegetate disturbed river beds, provide wind breaks…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Beetles can only defoliate Tamarisk, but not kill it, pesticides are used to kill trees. This p</a:t>
            </a:r>
            <a:r>
              <a:rPr lang="en-US" dirty="0" smtClean="0"/>
              <a:t>esticide are classified as low toxicity to wildlife, but some test shown it to be harmful. It is not very </a:t>
            </a:r>
            <a:r>
              <a:rPr lang="en-US" dirty="0" err="1" smtClean="0"/>
              <a:t>persistant</a:t>
            </a:r>
            <a:r>
              <a:rPr lang="en-US" dirty="0" smtClean="0"/>
              <a:t>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It may be risky to introduce a new non-native species (salt cedar beetle)</a:t>
            </a:r>
            <a:r>
              <a:rPr lang="en-US" dirty="0" smtClean="0"/>
              <a:t>? No new releases currently anymore.</a:t>
            </a:r>
          </a:p>
          <a:p>
            <a:endParaRPr lang="en-US" dirty="0"/>
          </a:p>
          <a:p>
            <a:r>
              <a:rPr lang="en-US" dirty="0" smtClean="0"/>
              <a:t>A rare endangered bird, Southwester Willow Flycatcher, a wetland bird has adapted to breed in Tamarisk sites.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64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www.tamariskcoalition.org</a:t>
            </a:r>
            <a:r>
              <a:rPr lang="en-US" dirty="0" smtClean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572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Invasive Species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invasive species is a plant or animal that is not native to a specific location; and has a tendency to spread, which is believed to cause damage to the environment, human economy and/or human health</a:t>
            </a:r>
          </a:p>
          <a:p>
            <a:endParaRPr lang="en-US" dirty="0"/>
          </a:p>
          <a:p>
            <a:r>
              <a:rPr lang="en-US" dirty="0" smtClean="0"/>
              <a:t>Classic example: rabbit in Australia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901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Tamarisk </a:t>
            </a:r>
            <a:r>
              <a:rPr lang="en-US" dirty="0" smtClean="0"/>
              <a:t>Sp.</a:t>
            </a:r>
            <a:endParaRPr lang="en-US" dirty="0"/>
          </a:p>
        </p:txBody>
      </p:sp>
      <p:pic>
        <p:nvPicPr>
          <p:cNvPr id="4" name="Picture 3" descr="invasivetamarisk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532909" cy="4710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220546"/>
            <a:ext cx="4289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Tamarix</a:t>
            </a:r>
            <a:r>
              <a:rPr lang="en-US" dirty="0" smtClean="0"/>
              <a:t> in Rio Puerco, photo Irina Overeem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41091" y="1417638"/>
            <a:ext cx="45720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Shrub-Tree, varies from 1-18m tall</a:t>
            </a:r>
          </a:p>
          <a:p>
            <a:endParaRPr lang="en-US" dirty="0"/>
          </a:p>
          <a:p>
            <a:r>
              <a:rPr lang="en-US" dirty="0" err="1" smtClean="0"/>
              <a:t>Tamarix</a:t>
            </a:r>
            <a:r>
              <a:rPr lang="en-US" dirty="0" smtClean="0"/>
              <a:t> species have long tap roots that allow them to intercept deep water tables and exploit natural water resources. </a:t>
            </a:r>
            <a:r>
              <a:rPr lang="en-US" dirty="0" err="1" smtClean="0"/>
              <a:t>Upto</a:t>
            </a:r>
            <a:r>
              <a:rPr lang="en-US" dirty="0" smtClean="0"/>
              <a:t> 6m deep.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Tamarix</a:t>
            </a:r>
            <a:r>
              <a:rPr lang="en-US" dirty="0" smtClean="0"/>
              <a:t> limits competition from other plants by taking up salt from deep ground water, accumulating it in their </a:t>
            </a:r>
            <a:r>
              <a:rPr lang="en-US" dirty="0" smtClean="0"/>
              <a:t>foliage. With leafs dropping onto the soil below the shrubs, the </a:t>
            </a:r>
            <a:r>
              <a:rPr lang="en-US" dirty="0" smtClean="0"/>
              <a:t>surface soil </a:t>
            </a:r>
            <a:r>
              <a:rPr lang="en-US" dirty="0" smtClean="0"/>
              <a:t>builds </a:t>
            </a:r>
            <a:r>
              <a:rPr lang="en-US" dirty="0" smtClean="0"/>
              <a:t>up </a:t>
            </a:r>
            <a:r>
              <a:rPr lang="en-US" dirty="0" smtClean="0"/>
              <a:t>salt concentrations concentrations detrimental </a:t>
            </a:r>
            <a:r>
              <a:rPr lang="en-US" dirty="0" smtClean="0"/>
              <a:t>to some </a:t>
            </a:r>
            <a:r>
              <a:rPr lang="en-US" dirty="0" smtClean="0"/>
              <a:t>other plants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Tamarisk outcompetes </a:t>
            </a:r>
            <a:r>
              <a:rPr lang="en-US" dirty="0" smtClean="0"/>
              <a:t>C</a:t>
            </a:r>
            <a:r>
              <a:rPr lang="en-US" dirty="0" smtClean="0"/>
              <a:t>ottonwood Trees and Sandbar </a:t>
            </a:r>
            <a:r>
              <a:rPr lang="en-US" dirty="0" smtClean="0"/>
              <a:t>W</a:t>
            </a:r>
            <a:r>
              <a:rPr lang="en-US" dirty="0" smtClean="0"/>
              <a:t>illows.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693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60"/>
            <a:ext cx="8229600" cy="1143000"/>
          </a:xfrm>
        </p:spPr>
        <p:txBody>
          <a:bodyPr/>
          <a:lstStyle/>
          <a:p>
            <a:r>
              <a:rPr lang="en-US" dirty="0" smtClean="0"/>
              <a:t>Tamarisk Occurrence</a:t>
            </a:r>
            <a:endParaRPr lang="en-US" dirty="0"/>
          </a:p>
        </p:txBody>
      </p:sp>
      <p:pic>
        <p:nvPicPr>
          <p:cNvPr id="4" name="Picture 3" descr="saltcedar_invasion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47" y="1148460"/>
            <a:ext cx="6369207" cy="52278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8347" y="6395868"/>
            <a:ext cx="7587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Tamarisk can colonize a river corridor at rate of 20 km/year (Glenn et al, 2004).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824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water do Tamarisk trees use compared to native trees?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079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Tamarisk has greater salt tolerance and drought, as well as fire resistance than native trees (Glenn et al, 2004).</a:t>
            </a:r>
          </a:p>
          <a:p>
            <a:endParaRPr lang="en-US" sz="2400" dirty="0" smtClean="0"/>
          </a:p>
          <a:p>
            <a:r>
              <a:rPr lang="en-US" sz="2400" dirty="0" smtClean="0"/>
              <a:t>Tamarisk may not use more water per leaf area, but it forms really dense thickets compared to native vegetation, thus the total water use becomes higher (</a:t>
            </a:r>
            <a:r>
              <a:rPr lang="en-US" sz="2400" dirty="0" err="1" smtClean="0"/>
              <a:t>Sala</a:t>
            </a:r>
            <a:r>
              <a:rPr lang="en-US" sz="2400" dirty="0" smtClean="0"/>
              <a:t> et al., 1996).</a:t>
            </a:r>
          </a:p>
          <a:p>
            <a:endParaRPr lang="en-US" sz="2400" dirty="0"/>
          </a:p>
          <a:p>
            <a:r>
              <a:rPr lang="en-US" sz="2400" dirty="0" smtClean="0"/>
              <a:t>In rivers with a dynamic ‘pulse’ flood regime native trees are competitive, tamarisk does not germinate faster or establish easier than sandbar willow or cottonwood  (Glenn, 2004).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6523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Tamarisk Removal</a:t>
            </a:r>
            <a:endParaRPr lang="en-US" dirty="0"/>
          </a:p>
        </p:txBody>
      </p:sp>
      <p:pic>
        <p:nvPicPr>
          <p:cNvPr id="4" name="Picture 3" descr="TamariskRemovalIMG_22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695439" cy="3131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641395"/>
            <a:ext cx="426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Along Colorado River, Grand Junction,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38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9454" y="2130425"/>
            <a:ext cx="4278745" cy="1470025"/>
          </a:xfrm>
        </p:spPr>
        <p:txBody>
          <a:bodyPr/>
          <a:lstStyle/>
          <a:p>
            <a:r>
              <a:rPr lang="en-US" dirty="0" smtClean="0"/>
              <a:t>Salt Cedar Beetle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6908" y="3886200"/>
            <a:ext cx="4941456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This beetle is used in North America as a biological pest control agent against </a:t>
            </a:r>
            <a:r>
              <a:rPr lang="en-US" dirty="0" err="1" smtClean="0"/>
              <a:t>saltcedar</a:t>
            </a:r>
            <a:r>
              <a:rPr lang="en-US" dirty="0" smtClean="0"/>
              <a:t>. USDA approved beetle release in 2005.</a:t>
            </a:r>
            <a:endParaRPr lang="en-US" dirty="0"/>
          </a:p>
        </p:txBody>
      </p:sp>
      <p:pic>
        <p:nvPicPr>
          <p:cNvPr id="4" name="Picture 3" descr="saltcedar-leaf-bee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2" y="363827"/>
            <a:ext cx="3216563" cy="3053993"/>
          </a:xfrm>
          <a:prstGeom prst="rect">
            <a:avLst/>
          </a:prstGeom>
        </p:spPr>
      </p:pic>
      <p:pic>
        <p:nvPicPr>
          <p:cNvPr id="5" name="Picture 4" descr="tamariskleafbeet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1" y="3600449"/>
            <a:ext cx="2454563" cy="300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71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Introduced in </a:t>
            </a:r>
            <a:r>
              <a:rPr lang="en-US" dirty="0" smtClean="0"/>
              <a:t>2005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5142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Tamarisk beetle populations taken from around China and Kazakhstan, were initially released by the USDA Agricultural Research Service in </a:t>
            </a:r>
            <a:r>
              <a:rPr lang="en-US" sz="2400" dirty="0" smtClean="0"/>
              <a:t>2005.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 Since its release, the insect has defoliated tens of thousands of acres of tamarisk in Nevada, Utah, Colorado, and Wyoming. </a:t>
            </a:r>
          </a:p>
          <a:p>
            <a:endParaRPr lang="en-US" sz="2400" dirty="0"/>
          </a:p>
          <a:p>
            <a:r>
              <a:rPr lang="en-US" sz="2400" dirty="0" smtClean="0"/>
              <a:t>Tamarisk does not usually die from a single defoliation from tamarisk beetles, and it can </a:t>
            </a:r>
            <a:r>
              <a:rPr lang="en-US" sz="2400" dirty="0" err="1" smtClean="0"/>
              <a:t>resprout</a:t>
            </a:r>
            <a:r>
              <a:rPr lang="en-US" sz="2400" dirty="0" smtClean="0"/>
              <a:t> within several weeks of defoliation. Repeated defoliation of individual tamarisk trees can lead to severe dieback the next </a:t>
            </a:r>
            <a:r>
              <a:rPr lang="en-US" sz="2400" dirty="0" smtClean="0"/>
              <a:t>season.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274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_Diorhabda_Distribution_Map_Final_v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72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653</Words>
  <Application>Microsoft Macintosh PowerPoint</Application>
  <PresentationFormat>On-screen Show (4:3)</PresentationFormat>
  <Paragraphs>55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The Power of Water:  discussion on invasive species and river management</vt:lpstr>
      <vt:lpstr>Definition of Invasive Species</vt:lpstr>
      <vt:lpstr>Tamarisk Sp.</vt:lpstr>
      <vt:lpstr>Tamarisk Occurrence</vt:lpstr>
      <vt:lpstr>How much water do Tamarisk trees use compared to native trees?</vt:lpstr>
      <vt:lpstr>Tamarisk Removal</vt:lpstr>
      <vt:lpstr>Salt Cedar Beetle</vt:lpstr>
      <vt:lpstr>Introduced in 2005</vt:lpstr>
      <vt:lpstr>PowerPoint Presentation</vt:lpstr>
      <vt:lpstr>Endangered South Western Willow Flycatcher</vt:lpstr>
      <vt:lpstr>Good or Bad?</vt:lpstr>
      <vt:lpstr>More information</vt:lpstr>
    </vt:vector>
  </TitlesOfParts>
  <Company>INSTAAR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Power of Water:  discussion on invasive species and river management</dc:title>
  <dc:creator>Irina Overeem</dc:creator>
  <cp:lastModifiedBy>Irina Overeem</cp:lastModifiedBy>
  <cp:revision>18</cp:revision>
  <dcterms:created xsi:type="dcterms:W3CDTF">2015-08-10T02:29:22Z</dcterms:created>
  <dcterms:modified xsi:type="dcterms:W3CDTF">2015-08-12T16:46:36Z</dcterms:modified>
</cp:coreProperties>
</file>