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7" r:id="rId12"/>
    <p:sldId id="266" r:id="rId13"/>
    <p:sldId id="271" r:id="rId14"/>
    <p:sldId id="268" r:id="rId15"/>
    <p:sldId id="277" r:id="rId16"/>
    <p:sldId id="276" r:id="rId17"/>
    <p:sldId id="278" r:id="rId18"/>
    <p:sldId id="269" r:id="rId19"/>
    <p:sldId id="270" r:id="rId20"/>
    <p:sldId id="273" r:id="rId21"/>
    <p:sldId id="272" r:id="rId22"/>
    <p:sldId id="274" r:id="rId23"/>
    <p:sldId id="280" r:id="rId24"/>
    <p:sldId id="275" r:id="rId25"/>
    <p:sldId id="279" r:id="rId26"/>
    <p:sldId id="26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1" autoAdjust="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-14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D91B5-E0E2-CC41-A105-2B112647293A}" type="datetimeFigureOut">
              <a:rPr lang="en-US" smtClean="0"/>
              <a:t>22/05/2014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85A91-CF69-2742-9CFE-293DCFC28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7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</a:t>
            </a:r>
            <a:r>
              <a:rPr lang="en-US" baseline="0" dirty="0" smtClean="0"/>
              <a:t> sure to thank everybody!</a:t>
            </a:r>
          </a:p>
          <a:p>
            <a:r>
              <a:rPr lang="en-US" baseline="0" dirty="0" err="1" smtClean="0"/>
              <a:t>Modelling</a:t>
            </a:r>
            <a:r>
              <a:rPr lang="en-US" baseline="0" smtClean="0"/>
              <a:t>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60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/>
              <a:t>Color represents water depth; scale in meters. Flow is left to right. Domain is 1 by 5 kilometers with 50-meter cells. Snapshot represents 30 minutes after dam break. Average flood-wave speed is about 2 m/s.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/>
              <a:t>3 m resolution DEM of ~240 m long gully basin in eastern Colorado.</a:t>
            </a:r>
            <a:r>
              <a:rPr lang="en-US" sz="1200" dirty="0" smtClean="0"/>
              <a:t> </a:t>
            </a:r>
            <a:r>
              <a:rPr lang="en-US" sz="1200" kern="1200" dirty="0" smtClean="0"/>
              <a:t>Rainfall and runoff at 100 mm/</a:t>
            </a:r>
            <a:r>
              <a:rPr lang="en-US" sz="1200" kern="1200" dirty="0" err="1" smtClean="0"/>
              <a:t>hr</a:t>
            </a:r>
            <a:r>
              <a:rPr lang="en-US" sz="1200" kern="1200" dirty="0" smtClean="0"/>
              <a:t> for 15 minutes. Water depth shown just after cessation of rainfall.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41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60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/>
              <a:t>Bottom and right-hand boundaries are open and fixed at zero elevation. Top and left-hand boundaries are closed (representing ridgelines).</a:t>
            </a:r>
            <a:r>
              <a:rPr lang="en-US" sz="1200" dirty="0" smtClean="0"/>
              <a:t> </a:t>
            </a:r>
            <a:r>
              <a:rPr lang="en-US" sz="1200" kern="1200" dirty="0" smtClean="0"/>
              <a:t>Domain is 200 by 300 meters; elevation scale is in meters.</a:t>
            </a:r>
            <a:endParaRPr lang="en-US" sz="1200" kern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05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Each crater is 1.5 km across. Scales are in </a:t>
            </a:r>
            <a:r>
              <a:rPr lang="en-US" sz="1200" dirty="0" err="1" smtClean="0"/>
              <a:t>px</a:t>
            </a:r>
            <a:r>
              <a:rPr lang="en-US" sz="1200" dirty="0" smtClean="0"/>
              <a:t>; field of view is 3 km. Elevations are in km.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Landscape after 250,000 </a:t>
            </a:r>
            <a:r>
              <a:rPr lang="en-US" sz="1200" dirty="0" err="1" smtClean="0"/>
              <a:t>impactors</a:t>
            </a:r>
            <a:r>
              <a:rPr lang="en-US" sz="1200" dirty="0" smtClean="0"/>
              <a:t>, minimum size 50 m, drawn from a realistic distribution (left), then after 50,000 more impacts, but with a minimum size of 5 m (right). Scales in </a:t>
            </a:r>
            <a:r>
              <a:rPr lang="en-US" sz="1200" dirty="0" err="1" smtClean="0"/>
              <a:t>px</a:t>
            </a:r>
            <a:r>
              <a:rPr lang="en-US" sz="1200" dirty="0" smtClean="0"/>
              <a:t>; field of view is 3 km. Elevations are in km (arbitrary datum).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Come to AGU!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27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25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74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iterations, fixed rate term, using a heap queue to execute</a:t>
            </a:r>
            <a:r>
              <a:rPr lang="en-US" baseline="0" dirty="0" smtClean="0"/>
              <a:t> the transformations in time order. Solves on the links.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36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69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1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SIBERIA </a:t>
            </a:r>
            <a:r>
              <a:rPr lang="en-US" dirty="0" err="1" smtClean="0"/>
              <a:t>Willgoose</a:t>
            </a:r>
            <a:r>
              <a:rPr lang="en-US" dirty="0" smtClean="0"/>
              <a:t> and Riley, 1998, J. </a:t>
            </a:r>
            <a:r>
              <a:rPr lang="en-US" dirty="0" err="1" smtClean="0"/>
              <a:t>Prancevic</a:t>
            </a:r>
            <a:r>
              <a:rPr lang="en-US" dirty="0" smtClean="0"/>
              <a:t> </a:t>
            </a:r>
            <a:r>
              <a:rPr lang="en-US" dirty="0" err="1" smtClean="0"/>
              <a:t>unpubl</a:t>
            </a:r>
            <a:r>
              <a:rPr lang="en-US" dirty="0" smtClean="0"/>
              <a:t>., CHILD Tucker et al., 2001, SIGNUM </a:t>
            </a:r>
            <a:r>
              <a:rPr lang="en-US" dirty="0" err="1" smtClean="0"/>
              <a:t>Refice</a:t>
            </a:r>
            <a:r>
              <a:rPr lang="en-US" dirty="0" smtClean="0"/>
              <a:t> et al. 2012,</a:t>
            </a:r>
            <a:r>
              <a:rPr lang="en-US" baseline="0" dirty="0" smtClean="0"/>
              <a:t> </a:t>
            </a:r>
            <a:r>
              <a:rPr lang="en-US" dirty="0" smtClean="0"/>
              <a:t>Simpson &amp; </a:t>
            </a:r>
            <a:r>
              <a:rPr lang="en-US" dirty="0" err="1" smtClean="0"/>
              <a:t>Schlunegger</a:t>
            </a:r>
            <a:r>
              <a:rPr lang="en-US" dirty="0" smtClean="0"/>
              <a:t>, 2003, Braun &amp; </a:t>
            </a:r>
            <a:r>
              <a:rPr lang="en-US" dirty="0" err="1" smtClean="0"/>
              <a:t>Sambridge</a:t>
            </a:r>
            <a:r>
              <a:rPr lang="en-US" dirty="0" smtClean="0"/>
              <a:t> 1997, mARM4D (Cohen et al., 2013), </a:t>
            </a:r>
            <a:r>
              <a:rPr lang="en-US" dirty="0" err="1" smtClean="0"/>
              <a:t>Castelltort</a:t>
            </a:r>
            <a:r>
              <a:rPr lang="en-US" dirty="0" smtClean="0"/>
              <a:t> et al., 2012, </a:t>
            </a:r>
            <a:r>
              <a:rPr lang="en-US" dirty="0" err="1" smtClean="0"/>
              <a:t>Tellus</a:t>
            </a:r>
            <a:r>
              <a:rPr lang="en-US" dirty="0" smtClean="0"/>
              <a:t> (CSIRO) (Google image search) – only CHILD</a:t>
            </a:r>
            <a:r>
              <a:rPr lang="en-US" baseline="0" dirty="0" smtClean="0"/>
              <a:t> was repeated, once.</a:t>
            </a:r>
          </a:p>
          <a:p>
            <a:r>
              <a:rPr lang="en-US" baseline="0" dirty="0" smtClean="0"/>
              <a:t>Only 3 (SIBERIA, CHILD, SIGNUM) are in the CSDMS repository</a:t>
            </a:r>
          </a:p>
          <a:p>
            <a:r>
              <a:rPr lang="en-US" baseline="0" dirty="0" smtClean="0"/>
              <a:t>Only CHILD is CMT compliant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67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 talk structure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59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We’re going to go through</a:t>
            </a:r>
            <a:r>
              <a:rPr lang="en-US" baseline="0" dirty="0" smtClean="0"/>
              <a:t> these things in </a:t>
            </a:r>
            <a:r>
              <a:rPr lang="en-US" baseline="0" dirty="0" smtClean="0"/>
              <a:t>turn</a:t>
            </a:r>
          </a:p>
          <a:p>
            <a:r>
              <a:rPr lang="en-US" baseline="0" dirty="0" err="1" smtClean="0"/>
              <a:t>Emphasise</a:t>
            </a:r>
            <a:r>
              <a:rPr lang="en-US" baseline="0" dirty="0" smtClean="0"/>
              <a:t> flex of use – script style is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73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10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extra</a:t>
            </a:r>
            <a:r>
              <a:rPr lang="en-US" baseline="0" dirty="0" smtClean="0"/>
              <a:t> names that appear here</a:t>
            </a:r>
          </a:p>
          <a:p>
            <a:r>
              <a:rPr lang="en-US" baseline="0" dirty="0" smtClean="0"/>
              <a:t>&amp; hex, radial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85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45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30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Bijou Creek. </a:t>
            </a:r>
            <a:r>
              <a:rPr lang="en-US" dirty="0" smtClean="0"/>
              <a:t>Now show</a:t>
            </a:r>
            <a:r>
              <a:rPr lang="en-US" baseline="0" dirty="0" smtClean="0"/>
              <a:t> examples, going from simple to complex.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5A91-CF69-2742-9CFE-293DCFC28A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A122-DA3F-EB4B-9F0E-0066DE92D8AD}" type="datetimeFigureOut">
              <a:rPr lang="en-US" smtClean="0"/>
              <a:t>22/05/2014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856D-9BA2-844A-B8A4-C688D0386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A122-DA3F-EB4B-9F0E-0066DE92D8AD}" type="datetimeFigureOut">
              <a:rPr lang="en-US" smtClean="0"/>
              <a:t>22/05/2014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856D-9BA2-844A-B8A4-C688D0386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A122-DA3F-EB4B-9F0E-0066DE92D8AD}" type="datetimeFigureOut">
              <a:rPr lang="en-US" smtClean="0"/>
              <a:t>22/05/2014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856D-9BA2-844A-B8A4-C688D0386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7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A122-DA3F-EB4B-9F0E-0066DE92D8AD}" type="datetimeFigureOut">
              <a:rPr lang="en-US" smtClean="0"/>
              <a:t>22/05/2014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856D-9BA2-844A-B8A4-C688D0386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71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A122-DA3F-EB4B-9F0E-0066DE92D8AD}" type="datetimeFigureOut">
              <a:rPr lang="en-US" smtClean="0"/>
              <a:t>22/05/2014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856D-9BA2-844A-B8A4-C688D0386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07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A122-DA3F-EB4B-9F0E-0066DE92D8AD}" type="datetimeFigureOut">
              <a:rPr lang="en-US" smtClean="0"/>
              <a:t>22/05/2014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856D-9BA2-844A-B8A4-C688D0386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39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A122-DA3F-EB4B-9F0E-0066DE92D8AD}" type="datetimeFigureOut">
              <a:rPr lang="en-US" smtClean="0"/>
              <a:t>22/05/2014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856D-9BA2-844A-B8A4-C688D0386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32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A122-DA3F-EB4B-9F0E-0066DE92D8AD}" type="datetimeFigureOut">
              <a:rPr lang="en-US" smtClean="0"/>
              <a:t>22/05/2014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856D-9BA2-844A-B8A4-C688D0386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8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A122-DA3F-EB4B-9F0E-0066DE92D8AD}" type="datetimeFigureOut">
              <a:rPr lang="en-US" smtClean="0"/>
              <a:t>22/05/2014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856D-9BA2-844A-B8A4-C688D0386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08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A122-DA3F-EB4B-9F0E-0066DE92D8AD}" type="datetimeFigureOut">
              <a:rPr lang="en-US" smtClean="0"/>
              <a:t>22/05/2014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856D-9BA2-844A-B8A4-C688D0386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A122-DA3F-EB4B-9F0E-0066DE92D8AD}" type="datetimeFigureOut">
              <a:rPr lang="en-US" smtClean="0"/>
              <a:t>22/05/2014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4856D-9BA2-844A-B8A4-C688D0386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2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2A122-DA3F-EB4B-9F0E-0066DE92D8AD}" type="datetimeFigureOut">
              <a:rPr lang="en-US" smtClean="0"/>
              <a:t>22/05/2014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4856D-9BA2-844A-B8A4-C688D0386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0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tiff"/><Relationship Id="rId7" Type="http://schemas.openxmlformats.org/officeDocument/2006/relationships/image" Target="../media/image5.png"/><Relationship Id="rId8" Type="http://schemas.openxmlformats.org/officeDocument/2006/relationships/image" Target="../media/image6.emf"/><Relationship Id="rId9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jpeg"/><Relationship Id="rId1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5907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/>
              <a:t>Landlab</a:t>
            </a:r>
            <a:r>
              <a:rPr lang="en-US" sz="2800" b="1" dirty="0" smtClean="0"/>
              <a:t>:</a:t>
            </a:r>
          </a:p>
          <a:p>
            <a:pPr algn="ctr"/>
            <a:r>
              <a:rPr lang="en-US" sz="2800" b="1" dirty="0" smtClean="0"/>
              <a:t>A </a:t>
            </a:r>
            <a:r>
              <a:rPr lang="en-US" sz="2800" b="1" dirty="0"/>
              <a:t>new, open-source, modular</a:t>
            </a:r>
            <a:r>
              <a:rPr lang="en-US" sz="2800" b="1" dirty="0" smtClean="0"/>
              <a:t>, Python</a:t>
            </a:r>
            <a:r>
              <a:rPr lang="en-US" sz="2800" b="1" dirty="0"/>
              <a:t>-based </a:t>
            </a:r>
            <a:r>
              <a:rPr lang="en-US" sz="2800" b="1" dirty="0" smtClean="0"/>
              <a:t>tool</a:t>
            </a:r>
          </a:p>
          <a:p>
            <a:pPr algn="ctr"/>
            <a:r>
              <a:rPr lang="en-US" sz="2800" b="1" dirty="0" smtClean="0"/>
              <a:t>for </a:t>
            </a:r>
            <a:r>
              <a:rPr lang="en-US" sz="2800" b="1"/>
              <a:t>modeling </a:t>
            </a:r>
            <a:r>
              <a:rPr lang="en-US" sz="2800" b="1" smtClean="0"/>
              <a:t>surface </a:t>
            </a:r>
            <a:r>
              <a:rPr lang="en-US" sz="2800" b="1" dirty="0" smtClean="0"/>
              <a:t>dynamics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5033683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Daniel E.J. Hobley, Gregory E. Tucker, Jordan M. Adams</a:t>
            </a:r>
            <a:r>
              <a:rPr lang="en-US" i="1" dirty="0" smtClean="0"/>
              <a:t>,</a:t>
            </a:r>
          </a:p>
          <a:p>
            <a:pPr algn="ctr"/>
            <a:r>
              <a:rPr lang="en-US" i="1" dirty="0" smtClean="0"/>
              <a:t>Nicole </a:t>
            </a:r>
            <a:r>
              <a:rPr lang="en-US" i="1" dirty="0"/>
              <a:t>M. </a:t>
            </a:r>
            <a:r>
              <a:rPr lang="en-US" i="1" dirty="0" err="1"/>
              <a:t>Gasparini</a:t>
            </a:r>
            <a:r>
              <a:rPr lang="en-US" i="1" dirty="0" smtClean="0"/>
              <a:t>, Eric </a:t>
            </a:r>
            <a:r>
              <a:rPr lang="en-US" i="1" dirty="0"/>
              <a:t>Hutton</a:t>
            </a:r>
            <a:r>
              <a:rPr lang="en-US" i="1" dirty="0" smtClean="0"/>
              <a:t>,</a:t>
            </a:r>
          </a:p>
          <a:p>
            <a:pPr algn="ctr"/>
            <a:r>
              <a:rPr lang="en-US" i="1" dirty="0" err="1" smtClean="0"/>
              <a:t>Erkan</a:t>
            </a:r>
            <a:r>
              <a:rPr lang="en-US" i="1" dirty="0" smtClean="0"/>
              <a:t> </a:t>
            </a:r>
            <a:r>
              <a:rPr lang="en-US" i="1" dirty="0" err="1"/>
              <a:t>Istanbulluoglu</a:t>
            </a:r>
            <a:r>
              <a:rPr lang="en-US" i="1" dirty="0"/>
              <a:t>, </a:t>
            </a:r>
            <a:r>
              <a:rPr lang="en-US" i="1" dirty="0" err="1"/>
              <a:t>Sai</a:t>
            </a:r>
            <a:r>
              <a:rPr lang="en-US" i="1" dirty="0"/>
              <a:t> Siddhartha</a:t>
            </a:r>
            <a:endParaRPr lang="en-US" dirty="0"/>
          </a:p>
        </p:txBody>
      </p:sp>
      <p:pic>
        <p:nvPicPr>
          <p:cNvPr id="6" name="Picture 5" descr="Boulder FL master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971" y="5320290"/>
            <a:ext cx="1420322" cy="286934"/>
          </a:xfrm>
          <a:prstGeom prst="rect">
            <a:avLst/>
          </a:prstGeom>
        </p:spPr>
      </p:pic>
      <p:pic>
        <p:nvPicPr>
          <p:cNvPr id="7" name="Picture 6" descr="UW.Signature_stack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277" y="5803862"/>
            <a:ext cx="729016" cy="358676"/>
          </a:xfrm>
          <a:prstGeom prst="rect">
            <a:avLst/>
          </a:prstGeom>
        </p:spPr>
      </p:pic>
      <p:pic>
        <p:nvPicPr>
          <p:cNvPr id="8" name="Picture 7" descr="TUshield_word2_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459" y="5820328"/>
            <a:ext cx="925023" cy="345538"/>
          </a:xfrm>
          <a:prstGeom prst="rect">
            <a:avLst/>
          </a:prstGeom>
        </p:spPr>
      </p:pic>
      <p:pic>
        <p:nvPicPr>
          <p:cNvPr id="9" name="Picture 8" descr="nsf1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0" y="5308302"/>
            <a:ext cx="644983" cy="6487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503" y="6018884"/>
            <a:ext cx="861924" cy="287308"/>
          </a:xfrm>
          <a:prstGeom prst="rect">
            <a:avLst/>
          </a:prstGeom>
        </p:spPr>
      </p:pic>
      <p:pic>
        <p:nvPicPr>
          <p:cNvPr id="11" name="Picture 10" descr="cireslogo-cc.eps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71" y="6018884"/>
            <a:ext cx="674131" cy="319325"/>
          </a:xfrm>
          <a:prstGeom prst="rect">
            <a:avLst/>
          </a:prstGeom>
        </p:spPr>
      </p:pic>
      <p:pic>
        <p:nvPicPr>
          <p:cNvPr id="12" name="Picture 11" descr="grid_schematic.pdf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43" t="53929"/>
          <a:stretch/>
        </p:blipFill>
        <p:spPr>
          <a:xfrm>
            <a:off x="6502122" y="2301098"/>
            <a:ext cx="1978742" cy="23193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45039" y="2453926"/>
            <a:ext cx="2283009" cy="2133704"/>
            <a:chOff x="2171293" y="2482648"/>
            <a:chExt cx="2283009" cy="2133704"/>
          </a:xfrm>
        </p:grpSpPr>
        <p:pic>
          <p:nvPicPr>
            <p:cNvPr id="16" name="Picture 15" descr="grid_schematic.pdf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54" b="94333"/>
            <a:stretch/>
          </p:blipFill>
          <p:spPr>
            <a:xfrm>
              <a:off x="2171293" y="4331054"/>
              <a:ext cx="2254420" cy="285298"/>
            </a:xfrm>
            <a:prstGeom prst="rect">
              <a:avLst/>
            </a:prstGeom>
          </p:spPr>
        </p:pic>
        <p:pic>
          <p:nvPicPr>
            <p:cNvPr id="17" name="Picture 16" descr="grid_schematic.pdf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548" t="6230" b="59151"/>
            <a:stretch/>
          </p:blipFill>
          <p:spPr>
            <a:xfrm>
              <a:off x="2449871" y="2482648"/>
              <a:ext cx="2004431" cy="174276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72917" y="2339216"/>
            <a:ext cx="2233269" cy="2146707"/>
            <a:chOff x="61545" y="2367938"/>
            <a:chExt cx="2233269" cy="2146707"/>
          </a:xfrm>
        </p:grpSpPr>
        <p:pic>
          <p:nvPicPr>
            <p:cNvPr id="15" name="Picture 14" descr="grid_schematic.pdf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45" t="3951" r="50045" b="59151"/>
            <a:stretch/>
          </p:blipFill>
          <p:spPr>
            <a:xfrm>
              <a:off x="292271" y="2367938"/>
              <a:ext cx="2002543" cy="1857477"/>
            </a:xfrm>
            <a:prstGeom prst="rect">
              <a:avLst/>
            </a:prstGeom>
          </p:spPr>
        </p:pic>
        <p:pic>
          <p:nvPicPr>
            <p:cNvPr id="18" name="Picture 17" descr="grid_schematic.pdf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943" b="96353"/>
            <a:stretch/>
          </p:blipFill>
          <p:spPr>
            <a:xfrm>
              <a:off x="61545" y="4331054"/>
              <a:ext cx="1814778" cy="183591"/>
            </a:xfrm>
            <a:prstGeom prst="rect">
              <a:avLst/>
            </a:prstGeom>
          </p:spPr>
        </p:pic>
      </p:grpSp>
      <p:pic>
        <p:nvPicPr>
          <p:cNvPr id="19" name="Picture 18" descr="grid_schematic.pdf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29" r="54972"/>
          <a:stretch/>
        </p:blipFill>
        <p:spPr>
          <a:xfrm>
            <a:off x="4540429" y="2301098"/>
            <a:ext cx="1942973" cy="231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9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1143000"/>
          </a:xfrm>
        </p:spPr>
        <p:txBody>
          <a:bodyPr/>
          <a:lstStyle/>
          <a:p>
            <a:r>
              <a:rPr lang="en-US" dirty="0" smtClean="0"/>
              <a:t>The utilities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0755"/>
            <a:ext cx="4509911" cy="4525963"/>
          </a:xfrm>
        </p:spPr>
        <p:txBody>
          <a:bodyPr/>
          <a:lstStyle/>
          <a:p>
            <a:r>
              <a:rPr lang="en-US" dirty="0" smtClean="0"/>
              <a:t>Read DEMs</a:t>
            </a:r>
          </a:p>
          <a:p>
            <a:r>
              <a:rPr lang="en-US" dirty="0" smtClean="0"/>
              <a:t>Read .txt</a:t>
            </a:r>
          </a:p>
          <a:p>
            <a:r>
              <a:rPr lang="en-US" dirty="0" smtClean="0"/>
              <a:t>Output routines (e.g., </a:t>
            </a:r>
            <a:r>
              <a:rPr lang="en-US" dirty="0" err="1" smtClean="0"/>
              <a:t>netCDF</a:t>
            </a:r>
            <a:r>
              <a:rPr lang="en-US" dirty="0" smtClean="0"/>
              <a:t>)</a:t>
            </a:r>
          </a:p>
          <a:p>
            <a:r>
              <a:rPr lang="en-US" dirty="0" smtClean="0"/>
              <a:t>Visualization tools</a:t>
            </a:r>
          </a:p>
          <a:p>
            <a:r>
              <a:rPr lang="en-US" dirty="0" smtClean="0"/>
              <a:t>Other repetitive tasks</a:t>
            </a:r>
            <a:endParaRPr lang="en-US" dirty="0"/>
          </a:p>
        </p:txBody>
      </p:sp>
      <p:pic>
        <p:nvPicPr>
          <p:cNvPr id="5" name="Picture 4" descr="Screen Shot 2013-08-06 at 11.59.31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3293" y="1189230"/>
            <a:ext cx="3556261" cy="54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66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750"/>
            <a:ext cx="8229600" cy="1143000"/>
          </a:xfrm>
        </p:spPr>
        <p:txBody>
          <a:bodyPr/>
          <a:lstStyle/>
          <a:p>
            <a:r>
              <a:rPr lang="en-US" dirty="0" smtClean="0"/>
              <a:t>Flood-wave propagation</a:t>
            </a:r>
            <a:endParaRPr lang="en-US" dirty="0"/>
          </a:p>
        </p:txBody>
      </p:sp>
      <p:pic>
        <p:nvPicPr>
          <p:cNvPr id="4" name="Picture 3" descr="Screen Shot 2013-08-06 at 11.42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510"/>
            <a:ext cx="9144000" cy="1944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069" y="4670772"/>
            <a:ext cx="697088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2400" dirty="0" smtClean="0"/>
              <a:t>Follows math laid out in Bates et al. (2010)</a:t>
            </a:r>
          </a:p>
          <a:p>
            <a:pPr marL="285750" indent="-285750">
              <a:buFontTx/>
              <a:buChar char="•"/>
            </a:pPr>
            <a:r>
              <a:rPr lang="en-US" sz="2400" dirty="0" smtClean="0"/>
              <a:t>Calculates flux divergences at nodes</a:t>
            </a:r>
          </a:p>
          <a:p>
            <a:pPr marL="285750" indent="-285750">
              <a:buFontTx/>
              <a:buChar char="•"/>
            </a:pPr>
            <a:r>
              <a:rPr lang="en-US" sz="2400" dirty="0" smtClean="0"/>
              <a:t>Very simple to implement in driver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714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8-06 at 11.59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91" y="1026464"/>
            <a:ext cx="7620000" cy="5831536"/>
          </a:xfrm>
          <a:prstGeom prst="rect">
            <a:avLst/>
          </a:prstGeom>
        </p:spPr>
      </p:pic>
      <p:pic>
        <p:nvPicPr>
          <p:cNvPr id="6" name="Picture 5" descr="Screen Shot 2013-08-06 at 11.58.30 A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" b="571"/>
          <a:stretch/>
        </p:blipFill>
        <p:spPr>
          <a:xfrm>
            <a:off x="1058335" y="1820333"/>
            <a:ext cx="6900332" cy="4157134"/>
          </a:xfrm>
          <a:prstGeom prst="rect">
            <a:avLst/>
          </a:prstGeom>
          <a:ln w="76200" cmpd="sng">
            <a:solidFill>
              <a:srgbClr val="FFFF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127003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Overland flow on a DEM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6593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99" y="1054552"/>
            <a:ext cx="3381375" cy="5796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/>
          <a:lstStyle/>
          <a:p>
            <a:r>
              <a:rPr lang="en-US" dirty="0" smtClean="0"/>
              <a:t>Couple shear stress component…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036771" y="1054552"/>
            <a:ext cx="5290082" cy="4263918"/>
            <a:chOff x="4619625" y="1778000"/>
            <a:chExt cx="4707228" cy="3794125"/>
          </a:xfrm>
        </p:grpSpPr>
        <p:pic>
          <p:nvPicPr>
            <p:cNvPr id="5" name="Picture 4" descr="tau_time_edited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503" t="30586" r="19138" b="31837"/>
            <a:stretch/>
          </p:blipFill>
          <p:spPr>
            <a:xfrm>
              <a:off x="4619625" y="1841500"/>
              <a:ext cx="4707228" cy="37306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65750" y="1778000"/>
              <a:ext cx="2099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(Duration of rainfall)</a:t>
              </a:r>
              <a:endParaRPr lang="en-US" dirty="0"/>
            </a:p>
          </p:txBody>
        </p:sp>
      </p:grpSp>
      <p:pic>
        <p:nvPicPr>
          <p:cNvPr id="4" name="Picture 3" descr="bijoumap_edited_v3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77"/>
          <a:stretch/>
        </p:blipFill>
        <p:spPr>
          <a:xfrm>
            <a:off x="3444874" y="4333875"/>
            <a:ext cx="1355690" cy="253807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4637069" y="5318470"/>
            <a:ext cx="5397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682964" y="5823747"/>
            <a:ext cx="53975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868844" y="6452397"/>
            <a:ext cx="53975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93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/>
          <a:lstStyle/>
          <a:p>
            <a:r>
              <a:rPr lang="en-US" dirty="0" err="1" smtClean="0"/>
              <a:t>Hillslope</a:t>
            </a:r>
            <a:r>
              <a:rPr lang="en-US" dirty="0" smtClean="0"/>
              <a:t> diffusion &amp; tectonic uplift</a:t>
            </a:r>
            <a:endParaRPr lang="en-US" dirty="0"/>
          </a:p>
        </p:txBody>
      </p:sp>
      <p:pic>
        <p:nvPicPr>
          <p:cNvPr id="5" name="Picture 4" descr="Screen Shot 2013-08-06 at 11.56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99" y="1267882"/>
            <a:ext cx="8875890" cy="551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2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Nonlinear diffusion</a:t>
            </a:r>
            <a:endParaRPr lang="en-US" dirty="0"/>
          </a:p>
        </p:txBody>
      </p:sp>
      <p:pic>
        <p:nvPicPr>
          <p:cNvPr id="4" name="Picture 3" descr="Macintosh HD:Users:danhobley:Desktop:figure_1Uis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86230"/>
            <a:ext cx="5263515" cy="39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danhobley:Desktop:figure_2Uis10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/>
          <a:stretch/>
        </p:blipFill>
        <p:spPr bwMode="auto">
          <a:xfrm>
            <a:off x="4765040" y="1586230"/>
            <a:ext cx="4744402" cy="3947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98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power</a:t>
            </a:r>
            <a:endParaRPr lang="en-US" dirty="0"/>
          </a:p>
        </p:txBody>
      </p:sp>
      <p:pic>
        <p:nvPicPr>
          <p:cNvPr id="4" name="network_evolv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81" y="1345882"/>
            <a:ext cx="9149081" cy="51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3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Hillslope</a:t>
            </a:r>
            <a:r>
              <a:rPr lang="en-US" dirty="0" smtClean="0"/>
              <a:t>-channel c</a:t>
            </a:r>
            <a:r>
              <a:rPr lang="en-US" dirty="0" smtClean="0"/>
              <a:t>oupling</a:t>
            </a:r>
            <a:endParaRPr lang="en-US" dirty="0"/>
          </a:p>
        </p:txBody>
      </p:sp>
      <p:pic>
        <p:nvPicPr>
          <p:cNvPr id="4" name="Picture 3" descr="Macintosh HD:Users:danhobley:Desktop:figure_2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442" y="1531620"/>
            <a:ext cx="5262245" cy="394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cintosh HD:Users:danhobley:Desktop:figure_2loK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r="8875"/>
          <a:stretch/>
        </p:blipFill>
        <p:spPr bwMode="auto">
          <a:xfrm>
            <a:off x="4450080" y="1531620"/>
            <a:ext cx="4348480" cy="394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danhobley:Desktop:figure_2lin3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7"/>
          <a:stretch/>
        </p:blipFill>
        <p:spPr bwMode="auto">
          <a:xfrm>
            <a:off x="4582160" y="1531620"/>
            <a:ext cx="4704080" cy="3947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/>
          <a:lstStyle/>
          <a:p>
            <a:r>
              <a:rPr lang="en-US" dirty="0" smtClean="0"/>
              <a:t>Impact cratering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69874" y="2654365"/>
            <a:ext cx="8747128" cy="4203635"/>
            <a:chOff x="33978237" y="16793634"/>
            <a:chExt cx="8475110" cy="4131880"/>
          </a:xfrm>
        </p:grpSpPr>
        <p:pic>
          <p:nvPicPr>
            <p:cNvPr id="5" name="Picture 4" descr="figure_0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26" r="24199" b="4782"/>
            <a:stretch/>
          </p:blipFill>
          <p:spPr>
            <a:xfrm>
              <a:off x="33978237" y="16797887"/>
              <a:ext cx="3969362" cy="4127627"/>
            </a:xfrm>
            <a:prstGeom prst="rect">
              <a:avLst/>
            </a:prstGeom>
          </p:spPr>
        </p:pic>
        <p:pic>
          <p:nvPicPr>
            <p:cNvPr id="6" name="Picture 5" descr="figure_5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821" r="7521" b="4684"/>
            <a:stretch/>
          </p:blipFill>
          <p:spPr>
            <a:xfrm>
              <a:off x="37906960" y="16793634"/>
              <a:ext cx="4546387" cy="4131880"/>
            </a:xfrm>
            <a:prstGeom prst="rect">
              <a:avLst/>
            </a:prstGeom>
          </p:spPr>
        </p:pic>
      </p:grpSp>
      <p:pic>
        <p:nvPicPr>
          <p:cNvPr id="9" name="Picture 8" descr="750m_crater_60de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66" b="6133"/>
          <a:stretch/>
        </p:blipFill>
        <p:spPr>
          <a:xfrm>
            <a:off x="5728795" y="878849"/>
            <a:ext cx="2776575" cy="20920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5427" y="986245"/>
            <a:ext cx="2971685" cy="1984688"/>
            <a:chOff x="401302" y="986245"/>
            <a:chExt cx="2971685" cy="1984688"/>
          </a:xfrm>
        </p:grpSpPr>
        <p:pic>
          <p:nvPicPr>
            <p:cNvPr id="7" name="Picture 6" descr="750m_crater_vertical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901" b="9850"/>
            <a:stretch/>
          </p:blipFill>
          <p:spPr>
            <a:xfrm>
              <a:off x="401302" y="986245"/>
              <a:ext cx="2971685" cy="1900022"/>
            </a:xfrm>
            <a:prstGeom prst="rect">
              <a:avLst/>
            </a:prstGeom>
          </p:spPr>
        </p:pic>
        <p:pic>
          <p:nvPicPr>
            <p:cNvPr id="11" name="Picture 10" descr="750m_crater_30deg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0310" y="2886267"/>
              <a:ext cx="1571324" cy="8466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185120" y="878849"/>
            <a:ext cx="2518730" cy="2092084"/>
            <a:chOff x="3137495" y="878849"/>
            <a:chExt cx="2518730" cy="2092084"/>
          </a:xfrm>
        </p:grpSpPr>
        <p:pic>
          <p:nvPicPr>
            <p:cNvPr id="8" name="Picture 7" descr="750m_crater_30deg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48" r="8691" b="6133"/>
            <a:stretch/>
          </p:blipFill>
          <p:spPr>
            <a:xfrm>
              <a:off x="3360250" y="878849"/>
              <a:ext cx="2295975" cy="2092084"/>
            </a:xfrm>
            <a:prstGeom prst="rect">
              <a:avLst/>
            </a:prstGeom>
          </p:spPr>
        </p:pic>
        <p:pic>
          <p:nvPicPr>
            <p:cNvPr id="10" name="Picture 9" descr="750m_crater_60deg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7495" y="878849"/>
              <a:ext cx="222755" cy="2092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990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exure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5" y="664097"/>
            <a:ext cx="8223249" cy="6167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87"/>
            <a:ext cx="8229600" cy="1143000"/>
          </a:xfrm>
        </p:spPr>
        <p:txBody>
          <a:bodyPr/>
          <a:lstStyle/>
          <a:p>
            <a:r>
              <a:rPr lang="en-US" dirty="0" smtClean="0"/>
              <a:t>Flexure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31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950"/>
            <a:ext cx="8229600" cy="805549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08329"/>
            <a:ext cx="9221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/>
              <a:t>SIBERIA (</a:t>
            </a:r>
            <a:r>
              <a:rPr lang="en-US" sz="1400" i="1" dirty="0" err="1" smtClean="0"/>
              <a:t>Willgoose</a:t>
            </a:r>
            <a:r>
              <a:rPr lang="en-US" sz="1400" i="1" dirty="0" smtClean="0"/>
              <a:t> </a:t>
            </a:r>
            <a:r>
              <a:rPr lang="en-US" sz="1400" i="1" dirty="0"/>
              <a:t>and Riley, </a:t>
            </a:r>
            <a:r>
              <a:rPr lang="en-US" sz="1400" i="1" dirty="0" smtClean="0"/>
              <a:t>1998), J. </a:t>
            </a:r>
            <a:r>
              <a:rPr lang="en-US" sz="1400" i="1" dirty="0" err="1" smtClean="0"/>
              <a:t>Prancevic</a:t>
            </a:r>
            <a:r>
              <a:rPr lang="en-US" sz="1400" i="1" dirty="0" smtClean="0"/>
              <a:t> (</a:t>
            </a:r>
            <a:r>
              <a:rPr lang="en-US" sz="1400" i="1" dirty="0" err="1" smtClean="0"/>
              <a:t>unpubl</a:t>
            </a:r>
            <a:r>
              <a:rPr lang="en-US" sz="1400" i="1" dirty="0" smtClean="0"/>
              <a:t>.), CHILD (Tucker et al., 2001), SIGNUM (</a:t>
            </a:r>
            <a:r>
              <a:rPr lang="en-US" sz="1400" i="1" dirty="0" err="1" smtClean="0"/>
              <a:t>Refice</a:t>
            </a:r>
            <a:r>
              <a:rPr lang="en-US" sz="1400" i="1" dirty="0" smtClean="0"/>
              <a:t> et al. 2012),</a:t>
            </a:r>
          </a:p>
          <a:p>
            <a:pPr algn="ctr"/>
            <a:r>
              <a:rPr lang="en-US" sz="1400" i="1" dirty="0" smtClean="0"/>
              <a:t>Simpson &amp; </a:t>
            </a:r>
            <a:r>
              <a:rPr lang="en-US" sz="1400" i="1" dirty="0" err="1" smtClean="0"/>
              <a:t>Schlunegger</a:t>
            </a:r>
            <a:r>
              <a:rPr lang="en-US" sz="1400" i="1" dirty="0" smtClean="0"/>
              <a:t> 2003, Braun &amp; </a:t>
            </a:r>
            <a:r>
              <a:rPr lang="en-US" sz="1400" i="1" dirty="0" err="1" smtClean="0"/>
              <a:t>Sambridge</a:t>
            </a:r>
            <a:r>
              <a:rPr lang="en-US" sz="1400" i="1" dirty="0" smtClean="0"/>
              <a:t> 1997, mARM4D (Cohen et al., 2013), </a:t>
            </a:r>
            <a:r>
              <a:rPr lang="en-US" sz="1400" i="1" dirty="0" err="1" smtClean="0"/>
              <a:t>Castelltort</a:t>
            </a:r>
            <a:r>
              <a:rPr lang="en-US" sz="1400" i="1" dirty="0" smtClean="0"/>
              <a:t> et al. 2012, </a:t>
            </a:r>
            <a:r>
              <a:rPr lang="en-US" sz="1400" i="1" dirty="0" err="1" smtClean="0"/>
              <a:t>Tellus</a:t>
            </a:r>
            <a:r>
              <a:rPr lang="en-US" sz="1400" i="1" dirty="0" smtClean="0"/>
              <a:t> (CSIRO)</a:t>
            </a:r>
            <a:endParaRPr lang="en-US" sz="1400" i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536343" y="594321"/>
            <a:ext cx="8047366" cy="5756132"/>
            <a:chOff x="369348" y="867760"/>
            <a:chExt cx="8401355" cy="60093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3106" y="943805"/>
              <a:ext cx="5483694" cy="18274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348" y="2783662"/>
              <a:ext cx="1823930" cy="22256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441" y="2771246"/>
              <a:ext cx="3143453" cy="22381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5268" y="2765507"/>
              <a:ext cx="2635435" cy="22381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348" y="5021770"/>
              <a:ext cx="1961601" cy="183623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0950" y="5021770"/>
              <a:ext cx="2972008" cy="185532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5518" y="5016031"/>
              <a:ext cx="1773535" cy="185438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2986" y="5034186"/>
              <a:ext cx="1217242" cy="18238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1055" y="867760"/>
              <a:ext cx="2724445" cy="1897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282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/>
          <a:lstStyle/>
          <a:p>
            <a:r>
              <a:rPr lang="en-US" dirty="0" smtClean="0"/>
              <a:t>Coupled flexure</a:t>
            </a:r>
            <a:endParaRPr lang="en-US" dirty="0"/>
          </a:p>
        </p:txBody>
      </p:sp>
      <p:pic>
        <p:nvPicPr>
          <p:cNvPr id="4" name="Picture 3" descr="craters_without_isostasy_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4" t="4762" r="9804" b="3361"/>
          <a:stretch/>
        </p:blipFill>
        <p:spPr>
          <a:xfrm>
            <a:off x="0" y="1004888"/>
            <a:ext cx="5363627" cy="4427693"/>
          </a:xfrm>
          <a:prstGeom prst="rect">
            <a:avLst/>
          </a:prstGeom>
        </p:spPr>
      </p:pic>
      <p:pic>
        <p:nvPicPr>
          <p:cNvPr id="5" name="Picture 4" descr="craters_with_isostasy_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2" t="5136" r="10364" b="2988"/>
          <a:stretch/>
        </p:blipFill>
        <p:spPr>
          <a:xfrm>
            <a:off x="3762375" y="2430309"/>
            <a:ext cx="5381625" cy="442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2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/>
          <a:lstStyle/>
          <a:p>
            <a:r>
              <a:rPr lang="en-US" dirty="0" smtClean="0"/>
              <a:t>Cellular automata</a:t>
            </a:r>
            <a:endParaRPr lang="en-US" dirty="0"/>
          </a:p>
        </p:txBody>
      </p:sp>
      <p:pic>
        <p:nvPicPr>
          <p:cNvPr id="3" name="Picture 2" descr="CA_fracture_weathering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63" r="6141"/>
          <a:stretch/>
        </p:blipFill>
        <p:spPr>
          <a:xfrm>
            <a:off x="4599805" y="1361364"/>
            <a:ext cx="4473075" cy="4414983"/>
          </a:xfrm>
          <a:prstGeom prst="rect">
            <a:avLst/>
          </a:prstGeom>
        </p:spPr>
      </p:pic>
      <p:pic>
        <p:nvPicPr>
          <p:cNvPr id="4" name="Picture 3" descr="CA_fracture_weathering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4" r="60381"/>
          <a:stretch/>
        </p:blipFill>
        <p:spPr>
          <a:xfrm>
            <a:off x="58285" y="1361364"/>
            <a:ext cx="4473075" cy="4414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720" y="5953760"/>
            <a:ext cx="890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Simple CA model of weathering around fractures (red) into a medium (blue).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80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603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5020"/>
            <a:ext cx="8229600" cy="385203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err="1" smtClean="0"/>
              <a:t>Landlab</a:t>
            </a:r>
            <a:r>
              <a:rPr lang="en-US" dirty="0" smtClean="0"/>
              <a:t> is a Python-based, flexible, quick to learn, open source, surface process model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A library of existing process modules is available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Users are encouraged to build their own!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1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5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558"/>
            <a:ext cx="8229600" cy="1143000"/>
          </a:xfrm>
        </p:spPr>
        <p:txBody>
          <a:bodyPr/>
          <a:lstStyle/>
          <a:p>
            <a:r>
              <a:rPr lang="en-US" dirty="0" smtClean="0"/>
              <a:t>Technical aspects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318"/>
            <a:ext cx="5181600" cy="519652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“Developer” vs. “User”</a:t>
            </a:r>
          </a:p>
          <a:p>
            <a:r>
              <a:rPr lang="en-US" sz="2800" dirty="0" smtClean="0"/>
              <a:t>Work with the source code</a:t>
            </a:r>
          </a:p>
          <a:p>
            <a:r>
              <a:rPr lang="en-US" sz="2800" dirty="0" smtClean="0"/>
              <a:t>Instructions on web: </a:t>
            </a:r>
            <a:r>
              <a:rPr lang="en-US" sz="2800" i="1" dirty="0" err="1" smtClean="0"/>
              <a:t>landlab.readthedocs.org</a:t>
            </a:r>
            <a:endParaRPr lang="en-US" sz="2800" i="1" dirty="0" smtClean="0"/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From your directory, in a terminal: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>
                <a:latin typeface="Abadi MT Condensed Light"/>
                <a:cs typeface="Abadi MT Condensed Light"/>
              </a:rPr>
              <a:t>$ python </a:t>
            </a:r>
            <a:r>
              <a:rPr lang="en-US" sz="2800" dirty="0" err="1">
                <a:latin typeface="Abadi MT Condensed Light"/>
                <a:cs typeface="Abadi MT Condensed Light"/>
              </a:rPr>
              <a:t>setup.py</a:t>
            </a:r>
            <a:r>
              <a:rPr lang="en-US" sz="2800" dirty="0">
                <a:latin typeface="Abadi MT Condensed Light"/>
                <a:cs typeface="Abadi MT Condensed Light"/>
              </a:rPr>
              <a:t> </a:t>
            </a:r>
            <a:r>
              <a:rPr lang="en-US" sz="2800" dirty="0" smtClean="0">
                <a:latin typeface="Abadi MT Condensed Light"/>
                <a:cs typeface="Abadi MT Condensed Light"/>
              </a:rPr>
              <a:t>develop</a:t>
            </a:r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Start python/</a:t>
            </a:r>
            <a:r>
              <a:rPr lang="en-US" sz="2800" dirty="0" err="1" smtClean="0"/>
              <a:t>ipython</a:t>
            </a:r>
            <a:r>
              <a:rPr lang="en-US" sz="2800" dirty="0" smtClean="0"/>
              <a:t>, &amp;</a:t>
            </a:r>
          </a:p>
          <a:p>
            <a:pPr marL="0" indent="0">
              <a:buNone/>
            </a:pPr>
            <a:r>
              <a:rPr lang="en-US" sz="2800" dirty="0" smtClean="0">
                <a:latin typeface="Abadi MT Condensed Light"/>
                <a:cs typeface="Abadi MT Condensed Light"/>
              </a:rPr>
              <a:t>&gt;&gt;&gt; import </a:t>
            </a:r>
            <a:r>
              <a:rPr lang="en-US" sz="2800" dirty="0" err="1" smtClean="0">
                <a:latin typeface="Abadi MT Condensed Light"/>
                <a:cs typeface="Abadi MT Condensed Light"/>
              </a:rPr>
              <a:t>landlab</a:t>
            </a:r>
            <a:r>
              <a:rPr lang="en-US" sz="2800" dirty="0" smtClean="0">
                <a:latin typeface="Abadi MT Condensed Light"/>
                <a:cs typeface="Abadi MT Condensed Light"/>
              </a:rPr>
              <a:t> [as </a:t>
            </a:r>
            <a:r>
              <a:rPr lang="en-US" sz="2800" dirty="0" err="1" smtClean="0">
                <a:latin typeface="Abadi MT Condensed Light"/>
                <a:cs typeface="Abadi MT Condensed Light"/>
              </a:rPr>
              <a:t>ll</a:t>
            </a:r>
            <a:r>
              <a:rPr lang="en-US" sz="2800" dirty="0">
                <a:latin typeface="Abadi MT Condensed Light"/>
                <a:cs typeface="Abadi MT Condensed Light"/>
              </a:rPr>
              <a:t>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0" y="1613418"/>
            <a:ext cx="2407920" cy="2407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940" y="4061978"/>
            <a:ext cx="2562860" cy="112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4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14" y="246124"/>
            <a:ext cx="5381452" cy="5778755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err="1" smtClean="0"/>
              <a:t>Landlab</a:t>
            </a:r>
            <a:r>
              <a:rPr lang="en-US" sz="2800" dirty="0" smtClean="0"/>
              <a:t> is </a:t>
            </a:r>
            <a:r>
              <a:rPr lang="en-US" sz="2800" i="1" dirty="0" smtClean="0"/>
              <a:t>object oriented</a:t>
            </a:r>
          </a:p>
          <a:p>
            <a:r>
              <a:rPr lang="en-US" sz="2800" dirty="0" smtClean="0"/>
              <a:t>The grid and components are all objects</a:t>
            </a:r>
          </a:p>
          <a:p>
            <a:endParaRPr lang="en-US" sz="2800" dirty="0" smtClean="0"/>
          </a:p>
          <a:p>
            <a:r>
              <a:rPr lang="en-US" sz="2800" dirty="0" smtClean="0"/>
              <a:t>Import -&gt; instantiate -&gt; loop -&gt; output</a:t>
            </a:r>
          </a:p>
          <a:p>
            <a:endParaRPr lang="en-US" sz="2800" dirty="0" smtClean="0"/>
          </a:p>
          <a:p>
            <a:r>
              <a:rPr lang="en-US" sz="2800" dirty="0" smtClean="0"/>
              <a:t>Data lives “inside” the grid object, as </a:t>
            </a:r>
            <a:r>
              <a:rPr lang="en-US" sz="2800" dirty="0" err="1" smtClean="0"/>
              <a:t>numpy</a:t>
            </a:r>
            <a:r>
              <a:rPr lang="en-US" sz="2800" dirty="0" smtClean="0"/>
              <a:t> arrays:</a:t>
            </a:r>
          </a:p>
          <a:p>
            <a:pPr marL="0" indent="0">
              <a:buNone/>
            </a:pPr>
            <a:r>
              <a:rPr lang="en-US" sz="2400" dirty="0" smtClean="0">
                <a:latin typeface="Abadi MT Condensed Light"/>
                <a:cs typeface="Abadi MT Condensed Light"/>
              </a:rPr>
              <a:t>&gt;&gt;&gt; </a:t>
            </a:r>
            <a:r>
              <a:rPr lang="en-US" sz="2400" dirty="0" err="1" smtClean="0">
                <a:latin typeface="Abadi MT Condensed Light"/>
                <a:cs typeface="Abadi MT Condensed Light"/>
              </a:rPr>
              <a:t>mygrid</a:t>
            </a:r>
            <a:r>
              <a:rPr lang="en-US" sz="2400" dirty="0" smtClean="0">
                <a:latin typeface="Abadi MT Condensed Light"/>
                <a:cs typeface="Abadi MT Condensed Light"/>
              </a:rPr>
              <a:t> = </a:t>
            </a:r>
            <a:r>
              <a:rPr lang="en-US" sz="2400" dirty="0" err="1" smtClean="0">
                <a:latin typeface="Abadi MT Condensed Light"/>
                <a:cs typeface="Abadi MT Condensed Light"/>
              </a:rPr>
              <a:t>ll.RasterModelGrid</a:t>
            </a:r>
            <a:r>
              <a:rPr lang="en-US" sz="2400" dirty="0" smtClean="0">
                <a:latin typeface="Abadi MT Condensed Light"/>
                <a:cs typeface="Abadi MT Condensed Light"/>
              </a:rPr>
              <a:t>(</a:t>
            </a:r>
            <a:r>
              <a:rPr lang="en-US" sz="2400" dirty="0" err="1" smtClean="0">
                <a:latin typeface="Abadi MT Condensed Light"/>
                <a:cs typeface="Abadi MT Condensed Light"/>
              </a:rPr>
              <a:t>num_rows</a:t>
            </a:r>
            <a:r>
              <a:rPr lang="en-US" sz="2400" dirty="0" smtClean="0">
                <a:latin typeface="Abadi MT Condensed Light"/>
                <a:cs typeface="Abadi MT Condensed Light"/>
              </a:rPr>
              <a:t>=4, 								  </a:t>
            </a:r>
            <a:r>
              <a:rPr lang="en-US" sz="2400" dirty="0" err="1" smtClean="0">
                <a:latin typeface="Abadi MT Condensed Light"/>
                <a:cs typeface="Abadi MT Condensed Light"/>
              </a:rPr>
              <a:t>num_cols</a:t>
            </a:r>
            <a:r>
              <a:rPr lang="en-US" sz="2400" dirty="0" smtClean="0">
                <a:latin typeface="Abadi MT Condensed Light"/>
                <a:cs typeface="Abadi MT Condensed Light"/>
              </a:rPr>
              <a:t>=5)</a:t>
            </a:r>
          </a:p>
          <a:p>
            <a:pPr marL="0" indent="0">
              <a:buNone/>
            </a:pPr>
            <a:r>
              <a:rPr lang="en-US" sz="2400" dirty="0" smtClean="0">
                <a:latin typeface="Abadi MT Condensed Light"/>
                <a:cs typeface="Abadi MT Condensed Light"/>
              </a:rPr>
              <a:t>&gt;&gt;&gt; </a:t>
            </a:r>
            <a:r>
              <a:rPr lang="en-US" sz="2400" dirty="0" err="1" smtClean="0">
                <a:latin typeface="Abadi MT Condensed Light"/>
                <a:cs typeface="Abadi MT Condensed Light"/>
              </a:rPr>
              <a:t>mygrid.create_node_array_zeros</a:t>
            </a:r>
            <a:r>
              <a:rPr lang="en-US" sz="2400" dirty="0" smtClean="0">
                <a:latin typeface="Abadi MT Condensed Light"/>
                <a:cs typeface="Abadi MT Condensed Light"/>
              </a:rPr>
              <a:t>(</a:t>
            </a:r>
          </a:p>
          <a:p>
            <a:pPr marL="0" indent="0">
              <a:buNone/>
            </a:pPr>
            <a:r>
              <a:rPr lang="en-US" sz="2400" dirty="0" smtClean="0">
                <a:latin typeface="Abadi MT Condensed Light"/>
                <a:cs typeface="Abadi MT Condensed Light"/>
              </a:rPr>
              <a:t>				           ‘</a:t>
            </a:r>
            <a:r>
              <a:rPr lang="en-US" sz="2400" dirty="0" err="1" smtClean="0">
                <a:latin typeface="Abadi MT Condensed Light"/>
                <a:cs typeface="Abadi MT Condensed Light"/>
              </a:rPr>
              <a:t>planet_surface__elevation</a:t>
            </a:r>
            <a:r>
              <a:rPr lang="en-US" sz="2400" dirty="0" smtClean="0">
                <a:latin typeface="Abadi MT Condensed Light"/>
                <a:cs typeface="Abadi MT Condensed Light"/>
              </a:rPr>
              <a:t>’)</a:t>
            </a:r>
          </a:p>
          <a:p>
            <a:pPr marL="0" indent="0">
              <a:buNone/>
            </a:pPr>
            <a:r>
              <a:rPr lang="en-US" sz="2400" dirty="0" smtClean="0">
                <a:latin typeface="Abadi MT Condensed Light"/>
                <a:cs typeface="Abadi MT Condensed Light"/>
              </a:rPr>
              <a:t>&gt;&gt;&gt; </a:t>
            </a:r>
            <a:r>
              <a:rPr lang="en-US" sz="2400" dirty="0" err="1" smtClean="0">
                <a:latin typeface="Abadi MT Condensed Light"/>
                <a:cs typeface="Abadi MT Condensed Light"/>
              </a:rPr>
              <a:t>mygrid.at_node</a:t>
            </a:r>
            <a:r>
              <a:rPr lang="en-US" sz="2400" dirty="0" smtClean="0">
                <a:latin typeface="Abadi MT Condensed Light"/>
                <a:cs typeface="Abadi MT Condensed Light"/>
              </a:rPr>
              <a:t>(‘</a:t>
            </a:r>
            <a:r>
              <a:rPr lang="en-US" sz="2400" dirty="0" err="1" smtClean="0">
                <a:latin typeface="Abadi MT Condensed Light"/>
                <a:cs typeface="Abadi MT Condensed Light"/>
              </a:rPr>
              <a:t>planet_surface__elevation</a:t>
            </a:r>
            <a:r>
              <a:rPr lang="en-US" sz="2400" dirty="0" smtClean="0">
                <a:latin typeface="Abadi MT Condensed Light"/>
                <a:cs typeface="Abadi MT Condensed Light"/>
              </a:rPr>
              <a:t>’)</a:t>
            </a:r>
          </a:p>
          <a:p>
            <a:pPr marL="0" indent="0">
              <a:buNone/>
            </a:pPr>
            <a:endParaRPr lang="en-US" sz="2400" i="1" dirty="0"/>
          </a:p>
          <a:p>
            <a:pPr>
              <a:buFontTx/>
              <a:buChar char="•"/>
            </a:pPr>
            <a:r>
              <a:rPr lang="en-US" sz="2800" dirty="0" smtClean="0"/>
              <a:t>Grid gets passed around between components</a:t>
            </a:r>
          </a:p>
          <a:p>
            <a:pPr>
              <a:buFontTx/>
              <a:buChar char="•"/>
            </a:pPr>
            <a:r>
              <a:rPr lang="en-US" sz="2800" dirty="0" smtClean="0"/>
              <a:t>(see examples)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5340734" y="317547"/>
            <a:ext cx="4245428" cy="2828645"/>
            <a:chOff x="907143" y="1417638"/>
            <a:chExt cx="4245428" cy="2828645"/>
          </a:xfrm>
        </p:grpSpPr>
        <p:pic>
          <p:nvPicPr>
            <p:cNvPr id="5" name="Picture 4" descr="example_raster_grid_with_closed_boundaries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022" t="7063" r="8730" b="23625"/>
            <a:stretch/>
          </p:blipFill>
          <p:spPr>
            <a:xfrm>
              <a:off x="907143" y="1417638"/>
              <a:ext cx="3701143" cy="26640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97428" y="3876951"/>
              <a:ext cx="395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  <a:r>
                <a:rPr lang="en-US" dirty="0" smtClean="0">
                  <a:solidFill>
                    <a:srgbClr val="FF0000"/>
                  </a:solidFill>
                </a:rPr>
                <a:t>	      1		   2		3	      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97428" y="3134448"/>
              <a:ext cx="395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</a:t>
              </a:r>
              <a:r>
                <a:rPr lang="en-US" dirty="0" smtClean="0">
                  <a:solidFill>
                    <a:srgbClr val="FF0000"/>
                  </a:solidFill>
                </a:rPr>
                <a:t>	      6		   7		8	      9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97428" y="2346795"/>
              <a:ext cx="395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10	      11	   12		13	      14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97428" y="1604292"/>
              <a:ext cx="395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15	      16	   17		18	      19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25026" y="1190302"/>
            <a:ext cx="3237770" cy="1705043"/>
            <a:chOff x="1091435" y="2435533"/>
            <a:chExt cx="3237770" cy="1705043"/>
          </a:xfrm>
        </p:grpSpPr>
        <p:grpSp>
          <p:nvGrpSpPr>
            <p:cNvPr id="11" name="Group 10"/>
            <p:cNvGrpSpPr/>
            <p:nvPr/>
          </p:nvGrpSpPr>
          <p:grpSpPr>
            <a:xfrm>
              <a:off x="1855409" y="2435533"/>
              <a:ext cx="1694542" cy="934324"/>
              <a:chOff x="1855409" y="2435533"/>
              <a:chExt cx="1694542" cy="934324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1855409" y="2435533"/>
                <a:ext cx="163605" cy="16360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623138" y="2435533"/>
                <a:ext cx="163605" cy="16360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386346" y="2435533"/>
                <a:ext cx="163605" cy="16360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855409" y="3206252"/>
                <a:ext cx="163605" cy="16360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623138" y="3206252"/>
                <a:ext cx="163605" cy="16360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386346" y="3206252"/>
                <a:ext cx="163605" cy="16360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855409" y="2435533"/>
              <a:ext cx="2473796" cy="1705043"/>
              <a:chOff x="1855409" y="1664814"/>
              <a:chExt cx="2473796" cy="1705043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165600" y="3206252"/>
                <a:ext cx="163605" cy="16360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165600" y="2435533"/>
                <a:ext cx="163605" cy="16360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165600" y="1664814"/>
                <a:ext cx="163605" cy="16360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855409" y="3206252"/>
                <a:ext cx="163605" cy="16360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623138" y="3206252"/>
                <a:ext cx="163605" cy="16360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386346" y="3206252"/>
                <a:ext cx="163605" cy="163605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91435" y="3976971"/>
              <a:ext cx="163605" cy="163605"/>
            </a:xfrm>
            <a:prstGeom prst="ellipse">
              <a:avLst/>
            </a:prstGeom>
            <a:solidFill>
              <a:srgbClr val="3366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929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1648"/>
          </a:xfrm>
        </p:spPr>
        <p:txBody>
          <a:bodyPr/>
          <a:lstStyle/>
          <a:p>
            <a:r>
              <a:rPr lang="en-US" dirty="0" smtClean="0"/>
              <a:t>How fast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060" y="1539725"/>
            <a:ext cx="4513940" cy="4677227"/>
          </a:xfrm>
        </p:spPr>
        <p:txBody>
          <a:bodyPr>
            <a:normAutofit/>
          </a:bodyPr>
          <a:lstStyle/>
          <a:p>
            <a:r>
              <a:rPr lang="en-US" dirty="0" smtClean="0"/>
              <a:t>Fast to code</a:t>
            </a:r>
          </a:p>
          <a:p>
            <a:r>
              <a:rPr lang="en-US" dirty="0" smtClean="0"/>
              <a:t>Exploit </a:t>
            </a:r>
            <a:r>
              <a:rPr lang="en-US" dirty="0" err="1" smtClean="0"/>
              <a:t>Numpy</a:t>
            </a:r>
            <a:r>
              <a:rPr lang="en-US" dirty="0" smtClean="0"/>
              <a:t> routines</a:t>
            </a:r>
          </a:p>
          <a:p>
            <a:r>
              <a:rPr lang="en-US" dirty="0" err="1" smtClean="0"/>
              <a:t>Vectorized</a:t>
            </a:r>
            <a:endParaRPr lang="en-US" dirty="0" smtClean="0"/>
          </a:p>
          <a:p>
            <a:r>
              <a:rPr lang="en-US" dirty="0" err="1" smtClean="0"/>
              <a:t>Cython</a:t>
            </a:r>
            <a:endParaRPr lang="en-US" dirty="0" smtClean="0"/>
          </a:p>
          <a:p>
            <a:r>
              <a:rPr lang="en-US" dirty="0" err="1" smtClean="0"/>
              <a:t>PyPy</a:t>
            </a:r>
            <a:r>
              <a:rPr lang="en-US" dirty="0" smtClean="0"/>
              <a:t>…?</a:t>
            </a:r>
          </a:p>
          <a:p>
            <a:endParaRPr lang="en-US" dirty="0"/>
          </a:p>
          <a:p>
            <a:r>
              <a:rPr lang="en-US" dirty="0" smtClean="0"/>
              <a:t>…”Faster than you’d think”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285" y="1907974"/>
            <a:ext cx="4037033" cy="359913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862285" y="1907974"/>
            <a:ext cx="4037033" cy="3599139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862285" y="1907974"/>
            <a:ext cx="4037033" cy="3599139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21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Many commonalities in earth-surface process models</a:t>
            </a:r>
            <a:endParaRPr lang="en-US" dirty="0"/>
          </a:p>
        </p:txBody>
      </p:sp>
      <p:pic>
        <p:nvPicPr>
          <p:cNvPr id="4" name="Picture 3" descr="model_picture_galle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20" y="2258218"/>
            <a:ext cx="6667500" cy="40282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313" y="1833136"/>
            <a:ext cx="16104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CATCHMENT HYDROLOGY</a:t>
            </a:r>
          </a:p>
          <a:p>
            <a:pPr algn="ctr"/>
            <a:r>
              <a:rPr lang="en-US" sz="1050" dirty="0" smtClean="0"/>
              <a:t>(</a:t>
            </a:r>
            <a:r>
              <a:rPr lang="en-US" sz="1050" dirty="0" err="1" smtClean="0"/>
              <a:t>Ivanov</a:t>
            </a:r>
            <a:r>
              <a:rPr lang="en-US" sz="1050" dirty="0" smtClean="0"/>
              <a:t> et al., 2004)</a:t>
            </a:r>
            <a:endParaRPr lang="en-US" sz="1050" dirty="0"/>
          </a:p>
        </p:txBody>
      </p:sp>
      <p:sp>
        <p:nvSpPr>
          <p:cNvPr id="6" name="TextBox 5"/>
          <p:cNvSpPr txBox="1"/>
          <p:nvPr/>
        </p:nvSpPr>
        <p:spPr>
          <a:xfrm>
            <a:off x="3652369" y="1853406"/>
            <a:ext cx="16850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SOIL EROSION</a:t>
            </a:r>
          </a:p>
          <a:p>
            <a:pPr algn="ctr"/>
            <a:r>
              <a:rPr lang="en-US" sz="1050" dirty="0" smtClean="0"/>
              <a:t>(</a:t>
            </a:r>
            <a:r>
              <a:rPr lang="en-US" sz="1050" dirty="0" err="1" smtClean="0"/>
              <a:t>Mitas</a:t>
            </a:r>
            <a:r>
              <a:rPr lang="en-US" sz="1050" dirty="0" smtClean="0"/>
              <a:t> and </a:t>
            </a:r>
            <a:r>
              <a:rPr lang="en-US" sz="1050" dirty="0" err="1" smtClean="0"/>
              <a:t>Mitasova</a:t>
            </a:r>
            <a:r>
              <a:rPr lang="en-US" sz="1050" dirty="0" smtClean="0"/>
              <a:t>, 1998)</a:t>
            </a:r>
            <a:endParaRPr lang="en-US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6166228" y="1833136"/>
            <a:ext cx="12928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GLACIER DYNAMICS</a:t>
            </a:r>
          </a:p>
          <a:p>
            <a:pPr algn="ctr"/>
            <a:r>
              <a:rPr lang="en-US" sz="1050" dirty="0" smtClean="0"/>
              <a:t>(Kessler et al., 2006)</a:t>
            </a:r>
            <a:endParaRPr 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1477603" y="6286499"/>
            <a:ext cx="17039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LANDSCAPE EVOLUTION</a:t>
            </a:r>
          </a:p>
          <a:p>
            <a:pPr algn="ctr"/>
            <a:r>
              <a:rPr lang="en-US" sz="1050" dirty="0" smtClean="0"/>
              <a:t>(Tucker and Hancock, 2010)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3326397" y="6303535"/>
            <a:ext cx="24116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IMPACT CRATERING AND DEGRADATION</a:t>
            </a:r>
          </a:p>
          <a:p>
            <a:pPr algn="ctr"/>
            <a:r>
              <a:rPr lang="en-US" sz="1050" dirty="0" smtClean="0"/>
              <a:t>(Howard, 2007)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6280247" y="6297184"/>
            <a:ext cx="13271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LAVA FLOWS</a:t>
            </a:r>
          </a:p>
          <a:p>
            <a:pPr algn="ctr"/>
            <a:r>
              <a:rPr lang="en-US" sz="1050" dirty="0" smtClean="0"/>
              <a:t>(</a:t>
            </a:r>
            <a:r>
              <a:rPr lang="en-US" sz="1050" dirty="0" err="1" smtClean="0"/>
              <a:t>Kelfoun</a:t>
            </a:r>
            <a:r>
              <a:rPr lang="en-US" sz="1050" dirty="0" smtClean="0"/>
              <a:t> et al., 2009)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5826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620" y="278464"/>
            <a:ext cx="3004884" cy="10016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70113" y="1676057"/>
            <a:ext cx="4911987" cy="4701901"/>
            <a:chOff x="70657" y="1378297"/>
            <a:chExt cx="5556012" cy="53183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57" y="1378789"/>
              <a:ext cx="5515793" cy="5317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494364" y="1378297"/>
              <a:ext cx="2132305" cy="417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(The CSDMS CMT)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000" y="318468"/>
            <a:ext cx="40101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Of those 9 models:</a:t>
            </a:r>
          </a:p>
          <a:p>
            <a:pPr marL="285750" indent="-285750">
              <a:buFontTx/>
              <a:buChar char="•"/>
            </a:pPr>
            <a:r>
              <a:rPr lang="en-US" sz="2000" dirty="0" smtClean="0"/>
              <a:t>3 are open access through CSDMS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(SIBERIA, CHILD, SIGNUM)</a:t>
            </a:r>
          </a:p>
          <a:p>
            <a:pPr marL="285750" indent="-285750">
              <a:buFontTx/>
              <a:buChar char="•"/>
            </a:pPr>
            <a:r>
              <a:rPr lang="en-US" sz="2000" dirty="0" smtClean="0"/>
              <a:t>1 is CMT compatible (CHILD)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Our objectives:</a:t>
            </a:r>
          </a:p>
          <a:p>
            <a:pPr marL="342900" indent="-342900">
              <a:buFontTx/>
              <a:buChar char="•"/>
            </a:pPr>
            <a:r>
              <a:rPr lang="en-US" sz="2000" dirty="0" smtClean="0"/>
              <a:t>Open-access</a:t>
            </a:r>
          </a:p>
          <a:p>
            <a:pPr marL="342900" indent="-342900">
              <a:buFontTx/>
              <a:buChar char="•"/>
            </a:pPr>
            <a:r>
              <a:rPr lang="en-US" sz="2000" dirty="0" smtClean="0"/>
              <a:t>Non-proprietary</a:t>
            </a:r>
          </a:p>
          <a:p>
            <a:pPr marL="342900" indent="-342900">
              <a:buFontTx/>
              <a:buChar char="•"/>
            </a:pPr>
            <a:r>
              <a:rPr lang="en-US" sz="2000" dirty="0" smtClean="0"/>
              <a:t>CSDMS CMT compatible, from the ground-up</a:t>
            </a:r>
          </a:p>
          <a:p>
            <a:pPr marL="342900" indent="-342900">
              <a:buFontTx/>
              <a:buChar char="•"/>
            </a:pPr>
            <a:r>
              <a:rPr lang="en-US" sz="2000" dirty="0" smtClean="0"/>
              <a:t>Quick to learn</a:t>
            </a:r>
          </a:p>
          <a:p>
            <a:pPr marL="342900" indent="-342900">
              <a:buFontTx/>
              <a:buChar char="•"/>
            </a:pPr>
            <a:r>
              <a:rPr lang="en-US" sz="2000" dirty="0" smtClean="0"/>
              <a:t>Quick to code</a:t>
            </a:r>
          </a:p>
          <a:p>
            <a:pPr marL="342900" indent="-342900">
              <a:buFontTx/>
              <a:buChar char="•"/>
            </a:pPr>
            <a:r>
              <a:rPr lang="en-US" sz="2000" dirty="0" smtClean="0"/>
              <a:t>Modular</a:t>
            </a:r>
          </a:p>
          <a:p>
            <a:pPr marL="342900" indent="-342900">
              <a:buFontTx/>
              <a:buChar char="•"/>
            </a:pPr>
            <a:r>
              <a:rPr lang="en-US" sz="2000" dirty="0" smtClean="0"/>
              <a:t>Flexible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78" y="5140383"/>
            <a:ext cx="3521777" cy="15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3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Box 133"/>
          <p:cNvSpPr txBox="1"/>
          <p:nvPr/>
        </p:nvSpPr>
        <p:spPr>
          <a:xfrm>
            <a:off x="424319" y="1420027"/>
            <a:ext cx="2571265" cy="52686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i="1" dirty="0" smtClean="0"/>
              <a:t>PYTHON ENVIRONMENT</a:t>
            </a:r>
          </a:p>
          <a:p>
            <a:r>
              <a:rPr lang="en-US" sz="2000" dirty="0" smtClean="0"/>
              <a:t>(e.g., </a:t>
            </a:r>
            <a:r>
              <a:rPr lang="en-US" sz="2000" dirty="0" err="1" smtClean="0"/>
              <a:t>iPython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marL="457200" indent="-457200">
              <a:buFontTx/>
              <a:buChar char="•"/>
            </a:pPr>
            <a:r>
              <a:rPr lang="en-US" sz="2000" dirty="0" smtClean="0"/>
              <a:t>Explore data</a:t>
            </a:r>
          </a:p>
          <a:p>
            <a:pPr marL="457200" indent="-457200">
              <a:buFontTx/>
              <a:buChar char="•"/>
            </a:pPr>
            <a:r>
              <a:rPr lang="en-US" sz="2000" dirty="0" smtClean="0"/>
              <a:t>Export</a:t>
            </a: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624"/>
            <a:ext cx="8229600" cy="1143000"/>
          </a:xfrm>
        </p:spPr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107" name="Rounded Rectangle 106"/>
          <p:cNvSpPr/>
          <p:nvPr/>
        </p:nvSpPr>
        <p:spPr>
          <a:xfrm>
            <a:off x="279179" y="1368450"/>
            <a:ext cx="2737906" cy="5131449"/>
          </a:xfrm>
          <a:prstGeom prst="roundRect">
            <a:avLst>
              <a:gd name="adj" fmla="val 8545"/>
            </a:avLst>
          </a:prstGeom>
          <a:noFill/>
          <a:ln w="762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719350" y="2744318"/>
            <a:ext cx="2794284" cy="2496765"/>
            <a:chOff x="24568136" y="5789840"/>
            <a:chExt cx="6610927" cy="8987075"/>
          </a:xfrm>
        </p:grpSpPr>
        <p:sp>
          <p:nvSpPr>
            <p:cNvPr id="109" name="Rounded Rectangle 108"/>
            <p:cNvSpPr/>
            <p:nvPr/>
          </p:nvSpPr>
          <p:spPr>
            <a:xfrm>
              <a:off x="24568136" y="5789840"/>
              <a:ext cx="6610927" cy="8987075"/>
            </a:xfrm>
            <a:prstGeom prst="roundRect">
              <a:avLst>
                <a:gd name="adj" fmla="val 8545"/>
              </a:avLst>
            </a:prstGeom>
            <a:solidFill>
              <a:srgbClr val="FFFFFF"/>
            </a:solidFill>
            <a:ln w="762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4869991" y="6404881"/>
              <a:ext cx="4740047" cy="120177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400" b="1" i="1" dirty="0" smtClean="0"/>
                <a:t>Run a DRIVER</a:t>
              </a:r>
              <a:endParaRPr lang="en-US" sz="2400" b="1" i="1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4803221" y="8438250"/>
              <a:ext cx="6058337" cy="530823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342900" indent="-342900">
                <a:buFontTx/>
                <a:buChar char="•"/>
              </a:pPr>
              <a:r>
                <a:rPr lang="en-US" sz="2000" i="1" dirty="0" smtClean="0"/>
                <a:t>Import</a:t>
              </a:r>
            </a:p>
            <a:p>
              <a:pPr marL="342900" indent="-342900">
                <a:buFontTx/>
                <a:buChar char="•"/>
              </a:pPr>
              <a:r>
                <a:rPr lang="en-US" sz="2000" i="1" dirty="0" smtClean="0"/>
                <a:t>Instantiate</a:t>
              </a:r>
            </a:p>
            <a:p>
              <a:pPr marL="342900" indent="-342900">
                <a:buFontTx/>
                <a:buChar char="•"/>
              </a:pPr>
              <a:r>
                <a:rPr lang="en-US" sz="2000" i="1" dirty="0" smtClean="0"/>
                <a:t>Loop</a:t>
              </a:r>
            </a:p>
            <a:p>
              <a:pPr marL="342900" indent="-342900">
                <a:buFontTx/>
                <a:buChar char="•"/>
              </a:pPr>
              <a:r>
                <a:rPr lang="en-US" sz="2000" i="1" dirty="0" smtClean="0"/>
                <a:t>Output</a:t>
              </a:r>
            </a:p>
            <a:p>
              <a:pPr marL="342900" indent="-342900">
                <a:buFontTx/>
                <a:buChar char="•"/>
              </a:pPr>
              <a:endParaRPr lang="en-US" sz="2000" i="1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813243" y="1975252"/>
            <a:ext cx="2467668" cy="1850259"/>
            <a:chOff x="33680400" y="4918917"/>
            <a:chExt cx="5838196" cy="4377483"/>
          </a:xfrm>
        </p:grpSpPr>
        <p:sp>
          <p:nvSpPr>
            <p:cNvPr id="113" name="TextBox 112"/>
            <p:cNvSpPr txBox="1"/>
            <p:nvPr/>
          </p:nvSpPr>
          <p:spPr>
            <a:xfrm>
              <a:off x="34988469" y="6166538"/>
              <a:ext cx="3525098" cy="13445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r>
                <a:rPr lang="en-US" sz="2400" b="1" i="1" dirty="0" smtClean="0"/>
                <a:t>The GRID</a:t>
              </a: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33680400" y="4918917"/>
              <a:ext cx="5838196" cy="4377483"/>
            </a:xfrm>
            <a:prstGeom prst="roundRect">
              <a:avLst>
                <a:gd name="adj" fmla="val 8545"/>
              </a:avLst>
            </a:prstGeom>
            <a:noFill/>
            <a:ln w="76200" cmpd="sng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813243" y="3998868"/>
            <a:ext cx="2467668" cy="1036764"/>
            <a:chOff x="33756600" y="9586745"/>
            <a:chExt cx="5838196" cy="2452855"/>
          </a:xfrm>
        </p:grpSpPr>
        <p:sp>
          <p:nvSpPr>
            <p:cNvPr id="117" name="TextBox 116"/>
            <p:cNvSpPr txBox="1"/>
            <p:nvPr/>
          </p:nvSpPr>
          <p:spPr>
            <a:xfrm>
              <a:off x="34040193" y="10262901"/>
              <a:ext cx="5249985" cy="799039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noAutofit/>
            </a:bodyPr>
            <a:lstStyle/>
            <a:p>
              <a:r>
                <a:rPr lang="en-US" sz="2400" b="1" i="1" dirty="0" smtClean="0"/>
                <a:t>DATA structures</a:t>
              </a:r>
              <a:endParaRPr lang="en-US" sz="2400" b="1" i="1" dirty="0"/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33756600" y="9586745"/>
              <a:ext cx="5838196" cy="2452855"/>
            </a:xfrm>
            <a:prstGeom prst="roundRect">
              <a:avLst>
                <a:gd name="adj" fmla="val 15942"/>
              </a:avLst>
            </a:prstGeom>
            <a:noFill/>
            <a:ln w="76200" cmpd="sng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6443771" y="1407065"/>
            <a:ext cx="2538788" cy="3671706"/>
            <a:chOff x="33756600" y="11963400"/>
            <a:chExt cx="6006457" cy="8686800"/>
          </a:xfrm>
        </p:grpSpPr>
        <p:sp>
          <p:nvSpPr>
            <p:cNvPr id="121" name="TextBox 120"/>
            <p:cNvSpPr txBox="1"/>
            <p:nvPr/>
          </p:nvSpPr>
          <p:spPr>
            <a:xfrm>
              <a:off x="34211776" y="13453083"/>
              <a:ext cx="5551281" cy="212355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400" b="1" i="1" dirty="0" smtClean="0"/>
                <a:t>Library of</a:t>
              </a:r>
            </a:p>
            <a:p>
              <a:r>
                <a:rPr lang="en-US" sz="2400" b="1" i="1" dirty="0" smtClean="0"/>
                <a:t>COMPONENTS</a:t>
              </a:r>
              <a:endParaRPr lang="en-US" sz="2400" b="1" i="1" dirty="0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33756600" y="11963400"/>
              <a:ext cx="5835444" cy="8686800"/>
            </a:xfrm>
            <a:prstGeom prst="roundRect">
              <a:avLst>
                <a:gd name="adj" fmla="val 8545"/>
              </a:avLst>
            </a:prstGeom>
            <a:noFill/>
            <a:ln w="76200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3813244" y="5241083"/>
            <a:ext cx="4345000" cy="1183138"/>
            <a:chOff x="30519758" y="11977757"/>
            <a:chExt cx="10279729" cy="2799158"/>
          </a:xfrm>
        </p:grpSpPr>
        <p:sp>
          <p:nvSpPr>
            <p:cNvPr id="125" name="TextBox 124"/>
            <p:cNvSpPr txBox="1"/>
            <p:nvPr/>
          </p:nvSpPr>
          <p:spPr>
            <a:xfrm>
              <a:off x="32729445" y="12827949"/>
              <a:ext cx="6027990" cy="10324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r>
                <a:rPr lang="en-US" sz="2400" b="1" i="1" dirty="0" smtClean="0"/>
                <a:t>Library of UTILITIES</a:t>
              </a:r>
              <a:endParaRPr lang="en-US" sz="2400" b="1" i="1" dirty="0"/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30519758" y="11977757"/>
              <a:ext cx="10279729" cy="2799158"/>
            </a:xfrm>
            <a:prstGeom prst="roundRect">
              <a:avLst>
                <a:gd name="adj" fmla="val 8545"/>
              </a:avLst>
            </a:prstGeom>
            <a:noFill/>
            <a:ln w="76200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28" name="Straight Arrow Connector 65"/>
          <p:cNvCxnSpPr/>
          <p:nvPr/>
        </p:nvCxnSpPr>
        <p:spPr>
          <a:xfrm rot="10800000" flipV="1">
            <a:off x="3302000" y="1640650"/>
            <a:ext cx="3141772" cy="1103668"/>
          </a:xfrm>
          <a:prstGeom prst="bentConnector3">
            <a:avLst>
              <a:gd name="adj1" fmla="val 99855"/>
            </a:avLst>
          </a:prstGeom>
          <a:ln w="76200" cmpd="sng">
            <a:solidFill>
              <a:srgbClr val="4F81B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H="1">
            <a:off x="3499880" y="3596435"/>
            <a:ext cx="313364" cy="0"/>
          </a:xfrm>
          <a:prstGeom prst="straightConnector1">
            <a:avLst/>
          </a:prstGeom>
          <a:ln w="76200" cmpd="sng">
            <a:solidFill>
              <a:schemeClr val="accent3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65"/>
          <p:cNvCxnSpPr/>
          <p:nvPr/>
        </p:nvCxnSpPr>
        <p:spPr>
          <a:xfrm rot="5400000" flipH="1" flipV="1">
            <a:off x="8129329" y="5112929"/>
            <a:ext cx="379230" cy="321398"/>
          </a:xfrm>
          <a:prstGeom prst="bentConnector3">
            <a:avLst>
              <a:gd name="adj1" fmla="val -553"/>
            </a:avLst>
          </a:prstGeom>
          <a:ln w="7620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H="1">
            <a:off x="3017085" y="6162070"/>
            <a:ext cx="782405" cy="0"/>
          </a:xfrm>
          <a:prstGeom prst="straightConnector1">
            <a:avLst/>
          </a:prstGeom>
          <a:ln w="7620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4031889" y="3147491"/>
            <a:ext cx="210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(strongly coupled to…)</a:t>
            </a:r>
            <a:endParaRPr lang="en-US" dirty="0"/>
          </a:p>
        </p:txBody>
      </p:sp>
      <p:sp>
        <p:nvSpPr>
          <p:cNvPr id="143" name="Rectangle 142"/>
          <p:cNvSpPr/>
          <p:nvPr/>
        </p:nvSpPr>
        <p:spPr>
          <a:xfrm>
            <a:off x="4061275" y="3825511"/>
            <a:ext cx="1950026" cy="173357"/>
          </a:xfrm>
          <a:prstGeom prst="rect">
            <a:avLst/>
          </a:prstGeom>
          <a:solidFill>
            <a:srgbClr val="9BBB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Arrow Connector 65"/>
          <p:cNvCxnSpPr/>
          <p:nvPr/>
        </p:nvCxnSpPr>
        <p:spPr>
          <a:xfrm rot="10800000">
            <a:off x="3302002" y="5241083"/>
            <a:ext cx="497488" cy="465450"/>
          </a:xfrm>
          <a:prstGeom prst="bentConnector3">
            <a:avLst>
              <a:gd name="adj1" fmla="val 101057"/>
            </a:avLst>
          </a:prstGeom>
          <a:ln w="7620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6636163" y="3288546"/>
            <a:ext cx="210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/>
              <a:t>Preexisting, or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Build your own</a:t>
            </a:r>
          </a:p>
        </p:txBody>
      </p:sp>
    </p:spTree>
    <p:extLst>
      <p:ext uri="{BB962C8B-B14F-4D97-AF65-F5344CB8AC3E}">
        <p14:creationId xmlns:p14="http://schemas.microsoft.com/office/powerpoint/2010/main" val="402743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ample_raster_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22" y="1514401"/>
            <a:ext cx="5841331" cy="4867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403"/>
            <a:ext cx="8229600" cy="1143000"/>
          </a:xfrm>
        </p:spPr>
        <p:txBody>
          <a:bodyPr/>
          <a:lstStyle/>
          <a:p>
            <a:r>
              <a:rPr lang="en-US" dirty="0" smtClean="0"/>
              <a:t>The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399" y="1602216"/>
            <a:ext cx="3505602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CHILD-like</a:t>
            </a:r>
          </a:p>
          <a:p>
            <a:r>
              <a:rPr lang="en-US" dirty="0" smtClean="0"/>
              <a:t>Data defined on </a:t>
            </a:r>
            <a:r>
              <a:rPr lang="en-US" i="1" dirty="0" smtClean="0"/>
              <a:t>nodes</a:t>
            </a:r>
            <a:r>
              <a:rPr lang="en-US" dirty="0" smtClean="0"/>
              <a:t> or </a:t>
            </a:r>
            <a:r>
              <a:rPr lang="en-US" i="1" dirty="0" smtClean="0"/>
              <a:t>links</a:t>
            </a:r>
            <a:endParaRPr lang="en-US" dirty="0"/>
          </a:p>
          <a:p>
            <a:r>
              <a:rPr lang="en-US" dirty="0" smtClean="0"/>
              <a:t>Explicit control of </a:t>
            </a:r>
            <a:r>
              <a:rPr lang="en-US" i="1" dirty="0" smtClean="0"/>
              <a:t>cell status</a:t>
            </a:r>
          </a:p>
          <a:p>
            <a:r>
              <a:rPr lang="en-US" dirty="0" smtClean="0"/>
              <a:t>Functions describe geometry</a:t>
            </a:r>
          </a:p>
          <a:p>
            <a:r>
              <a:rPr lang="en-US" dirty="0" smtClean="0"/>
              <a:t>Not limited to raster…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3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id_schemati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365" y="-1"/>
            <a:ext cx="5887962" cy="68692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7840" y="6551711"/>
            <a:ext cx="1893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(not yet implemented!)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493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6316" y="1529252"/>
            <a:ext cx="3740484" cy="4525963"/>
          </a:xfrm>
        </p:spPr>
        <p:txBody>
          <a:bodyPr/>
          <a:lstStyle/>
          <a:p>
            <a:r>
              <a:rPr lang="en-US" i="1" dirty="0" smtClean="0"/>
              <a:t>Nodes</a:t>
            </a:r>
            <a:r>
              <a:rPr lang="en-US" dirty="0" smtClean="0"/>
              <a:t> or </a:t>
            </a:r>
            <a:r>
              <a:rPr lang="en-US" i="1" dirty="0" smtClean="0"/>
              <a:t>links</a:t>
            </a:r>
          </a:p>
          <a:p>
            <a:r>
              <a:rPr lang="en-US" dirty="0" smtClean="0"/>
              <a:t>1D arrays of values</a:t>
            </a:r>
          </a:p>
          <a:p>
            <a:r>
              <a:rPr lang="en-US" dirty="0" err="1" smtClean="0"/>
              <a:t>Numpy</a:t>
            </a:r>
            <a:endParaRPr lang="en-US" dirty="0" smtClean="0"/>
          </a:p>
          <a:p>
            <a:r>
              <a:rPr lang="en-US" dirty="0" smtClean="0"/>
              <a:t>Grid and data are wrapped together in a single object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907143" y="1838037"/>
            <a:ext cx="4245428" cy="2828645"/>
            <a:chOff x="907143" y="1417638"/>
            <a:chExt cx="4245428" cy="2828645"/>
          </a:xfrm>
        </p:grpSpPr>
        <p:pic>
          <p:nvPicPr>
            <p:cNvPr id="4" name="Picture 3" descr="example_raster_grid_with_closed_boundaries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022" t="7063" r="8730" b="23625"/>
            <a:stretch/>
          </p:blipFill>
          <p:spPr>
            <a:xfrm>
              <a:off x="907143" y="1417638"/>
              <a:ext cx="3701143" cy="266400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97428" y="3876951"/>
              <a:ext cx="395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  <a:r>
                <a:rPr lang="en-US" dirty="0" smtClean="0">
                  <a:solidFill>
                    <a:srgbClr val="FF0000"/>
                  </a:solidFill>
                </a:rPr>
                <a:t>	      1		   2		3	      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97428" y="3134448"/>
              <a:ext cx="395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</a:t>
              </a:r>
              <a:r>
                <a:rPr lang="en-US" dirty="0" smtClean="0">
                  <a:solidFill>
                    <a:srgbClr val="FF0000"/>
                  </a:solidFill>
                </a:rPr>
                <a:t>	      6		   7		8	      9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97428" y="2346795"/>
              <a:ext cx="395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10	      11	   12		13	      14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97428" y="1604292"/>
              <a:ext cx="395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15	      16	   17		18	      19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855409" y="2710792"/>
            <a:ext cx="1694542" cy="934324"/>
            <a:chOff x="1855409" y="2435533"/>
            <a:chExt cx="1694542" cy="934324"/>
          </a:xfrm>
          <a:solidFill>
            <a:srgbClr val="E46C0A"/>
          </a:solidFill>
        </p:grpSpPr>
        <p:sp>
          <p:nvSpPr>
            <p:cNvPr id="11" name="Oval 10"/>
            <p:cNvSpPr/>
            <p:nvPr/>
          </p:nvSpPr>
          <p:spPr>
            <a:xfrm>
              <a:off x="1855409" y="2435533"/>
              <a:ext cx="163605" cy="16360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23138" y="2435533"/>
              <a:ext cx="163605" cy="16360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386346" y="2435533"/>
              <a:ext cx="163605" cy="16360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855409" y="3206252"/>
              <a:ext cx="163605" cy="16360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23138" y="3206252"/>
              <a:ext cx="163605" cy="16360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386346" y="3206252"/>
              <a:ext cx="163605" cy="163605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04455" y="5346270"/>
            <a:ext cx="7006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 smtClean="0"/>
              <a:t>core_nodes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chemeClr val="accent6"/>
                </a:solidFill>
              </a:rPr>
              <a:t>[6, 7, 8, 11, 12, 13]</a:t>
            </a:r>
          </a:p>
          <a:p>
            <a:pPr algn="r"/>
            <a:r>
              <a:rPr lang="en-US" sz="2800" dirty="0" err="1" smtClean="0">
                <a:solidFill>
                  <a:srgbClr val="000000"/>
                </a:solidFill>
              </a:rPr>
              <a:t>surface_elev</a:t>
            </a:r>
            <a:r>
              <a:rPr lang="en-US" sz="2800" dirty="0" smtClean="0">
                <a:solidFill>
                  <a:srgbClr val="000000"/>
                </a:solidFill>
              </a:rPr>
              <a:t>[</a:t>
            </a:r>
            <a:r>
              <a:rPr lang="en-US" sz="2800" dirty="0" err="1" smtClean="0">
                <a:solidFill>
                  <a:srgbClr val="000000"/>
                </a:solidFill>
              </a:rPr>
              <a:t>core_nodes</a:t>
            </a:r>
            <a:r>
              <a:rPr lang="en-US" sz="2800" dirty="0" smtClean="0">
                <a:solidFill>
                  <a:srgbClr val="000000"/>
                </a:solidFill>
              </a:rPr>
              <a:t>]: </a:t>
            </a:r>
            <a:r>
              <a:rPr lang="en-US" sz="2800" dirty="0" smtClean="0">
                <a:solidFill>
                  <a:schemeClr val="accent6"/>
                </a:solidFill>
              </a:rPr>
              <a:t>[2., 2., 2., 3., 3., 3.]</a:t>
            </a:r>
            <a:endParaRPr lang="en-US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6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555" y="4097756"/>
            <a:ext cx="2370130" cy="143985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642"/>
            <a:ext cx="8229600" cy="1143000"/>
          </a:xfrm>
        </p:spPr>
        <p:txBody>
          <a:bodyPr/>
          <a:lstStyle/>
          <a:p>
            <a:r>
              <a:rPr lang="en-US" dirty="0" smtClean="0"/>
              <a:t>The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590" y="953023"/>
            <a:ext cx="4465562" cy="3201610"/>
          </a:xfrm>
        </p:spPr>
        <p:txBody>
          <a:bodyPr/>
          <a:lstStyle/>
          <a:p>
            <a:r>
              <a:rPr lang="en-US" dirty="0" smtClean="0"/>
              <a:t>Describe individual surface processes</a:t>
            </a:r>
          </a:p>
          <a:p>
            <a:r>
              <a:rPr lang="en-US" dirty="0" smtClean="0"/>
              <a:t>“Plug &amp; Play”</a:t>
            </a:r>
          </a:p>
          <a:p>
            <a:r>
              <a:rPr lang="en-US" dirty="0" smtClean="0"/>
              <a:t>Standard interface</a:t>
            </a:r>
          </a:p>
          <a:p>
            <a:r>
              <a:rPr lang="en-US" dirty="0" smtClean="0"/>
              <a:t>Use the library, or BYO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554" y="2600483"/>
            <a:ext cx="1999051" cy="14992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973" y="1103169"/>
            <a:ext cx="2251600" cy="14973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043" y="2609154"/>
            <a:ext cx="2241530" cy="14906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4597" y="5527530"/>
            <a:ext cx="2420454" cy="1318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684" y="4044915"/>
            <a:ext cx="1482615" cy="14826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0684" y="5539625"/>
            <a:ext cx="1782577" cy="1283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554" y="1103169"/>
            <a:ext cx="1996419" cy="14973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278" y="5220047"/>
            <a:ext cx="2449276" cy="16379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40" y="5220046"/>
            <a:ext cx="2183937" cy="1637953"/>
          </a:xfrm>
          <a:prstGeom prst="rect">
            <a:avLst/>
          </a:prstGeom>
        </p:spPr>
      </p:pic>
      <p:pic>
        <p:nvPicPr>
          <p:cNvPr id="14" name="Picture 13" descr="elephant_foot_glacier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1279" y="3962663"/>
            <a:ext cx="2449276" cy="1249418"/>
          </a:xfrm>
          <a:prstGeom prst="rect">
            <a:avLst/>
          </a:prstGeom>
        </p:spPr>
      </p:pic>
      <p:pic>
        <p:nvPicPr>
          <p:cNvPr id="15" name="Picture 14" descr="STRAIN001Rain_Forest_Vegetation.jp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340" y="3962663"/>
            <a:ext cx="2178089" cy="12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9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</TotalTime>
  <Words>1001</Words>
  <Application>Microsoft Macintosh PowerPoint</Application>
  <PresentationFormat>On-screen Show (4:3)</PresentationFormat>
  <Paragraphs>188</Paragraphs>
  <Slides>26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Motivation</vt:lpstr>
      <vt:lpstr>Many commonalities in earth-surface process models</vt:lpstr>
      <vt:lpstr>PowerPoint Presentation</vt:lpstr>
      <vt:lpstr>Architecture</vt:lpstr>
      <vt:lpstr>The grid</vt:lpstr>
      <vt:lpstr>PowerPoint Presentation</vt:lpstr>
      <vt:lpstr>The data</vt:lpstr>
      <vt:lpstr>The components</vt:lpstr>
      <vt:lpstr>The utilities</vt:lpstr>
      <vt:lpstr>Flood-wave propagation</vt:lpstr>
      <vt:lpstr>PowerPoint Presentation</vt:lpstr>
      <vt:lpstr>Couple shear stress component…</vt:lpstr>
      <vt:lpstr>Hillslope diffusion &amp; tectonic uplift</vt:lpstr>
      <vt:lpstr>Nonlinear diffusion</vt:lpstr>
      <vt:lpstr>Stream power</vt:lpstr>
      <vt:lpstr>Hillslope-channel coupling</vt:lpstr>
      <vt:lpstr>Impact cratering</vt:lpstr>
      <vt:lpstr>Flexure</vt:lpstr>
      <vt:lpstr>Coupled flexure</vt:lpstr>
      <vt:lpstr>Cellular automata</vt:lpstr>
      <vt:lpstr>Summary</vt:lpstr>
      <vt:lpstr>Session plan</vt:lpstr>
      <vt:lpstr>Technical aspects</vt:lpstr>
      <vt:lpstr>PowerPoint Presentation</vt:lpstr>
      <vt:lpstr>How fast is it?</vt:lpstr>
    </vt:vector>
  </TitlesOfParts>
  <Company>University of Colorado Boulder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Hobley</dc:creator>
  <cp:lastModifiedBy>Daniel Hobley</cp:lastModifiedBy>
  <cp:revision>54</cp:revision>
  <cp:lastPrinted>2013-10-28T04:00:54Z</cp:lastPrinted>
  <dcterms:created xsi:type="dcterms:W3CDTF">2013-10-23T18:26:45Z</dcterms:created>
  <dcterms:modified xsi:type="dcterms:W3CDTF">2014-05-22T19:32:52Z</dcterms:modified>
</cp:coreProperties>
</file>