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94A34-7A1F-4030-BB57-BF5B70032D86}" type="datetimeFigureOut">
              <a:rPr lang="en-US" smtClean="0"/>
              <a:pPr/>
              <a:t>4/1/2013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55D7-5140-401C-891A-3A9ECE0A45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94A34-7A1F-4030-BB57-BF5B70032D86}" type="datetimeFigureOut">
              <a:rPr lang="en-US" smtClean="0"/>
              <a:pPr/>
              <a:t>4/1/2013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55D7-5140-401C-891A-3A9ECE0A45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94A34-7A1F-4030-BB57-BF5B70032D86}" type="datetimeFigureOut">
              <a:rPr lang="en-US" smtClean="0"/>
              <a:pPr/>
              <a:t>4/1/2013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55D7-5140-401C-891A-3A9ECE0A45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94A34-7A1F-4030-BB57-BF5B70032D86}" type="datetimeFigureOut">
              <a:rPr lang="en-US" smtClean="0"/>
              <a:pPr/>
              <a:t>4/1/2013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55D7-5140-401C-891A-3A9ECE0A45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94A34-7A1F-4030-BB57-BF5B70032D86}" type="datetimeFigureOut">
              <a:rPr lang="en-US" smtClean="0"/>
              <a:pPr/>
              <a:t>4/1/2013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55D7-5140-401C-891A-3A9ECE0A45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94A34-7A1F-4030-BB57-BF5B70032D86}" type="datetimeFigureOut">
              <a:rPr lang="en-US" smtClean="0"/>
              <a:pPr/>
              <a:t>4/1/2013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55D7-5140-401C-891A-3A9ECE0A45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94A34-7A1F-4030-BB57-BF5B70032D86}" type="datetimeFigureOut">
              <a:rPr lang="en-US" smtClean="0"/>
              <a:pPr/>
              <a:t>4/1/2013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55D7-5140-401C-891A-3A9ECE0A45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94A34-7A1F-4030-BB57-BF5B70032D86}" type="datetimeFigureOut">
              <a:rPr lang="en-US" smtClean="0"/>
              <a:pPr/>
              <a:t>4/1/2013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55D7-5140-401C-891A-3A9ECE0A45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94A34-7A1F-4030-BB57-BF5B70032D86}" type="datetimeFigureOut">
              <a:rPr lang="en-US" smtClean="0"/>
              <a:pPr/>
              <a:t>4/1/2013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55D7-5140-401C-891A-3A9ECE0A45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94A34-7A1F-4030-BB57-BF5B70032D86}" type="datetimeFigureOut">
              <a:rPr lang="en-US" smtClean="0"/>
              <a:pPr/>
              <a:t>4/1/2013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55D7-5140-401C-891A-3A9ECE0A45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94A34-7A1F-4030-BB57-BF5B70032D86}" type="datetimeFigureOut">
              <a:rPr lang="en-US" smtClean="0"/>
              <a:pPr/>
              <a:t>4/1/2013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55D7-5140-401C-891A-3A9ECE0A45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94A34-7A1F-4030-BB57-BF5B70032D86}" type="datetimeFigureOut">
              <a:rPr lang="en-US" smtClean="0"/>
              <a:pPr/>
              <a:t>4/1/2013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655D7-5140-401C-891A-3A9ECE0A45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5105400"/>
          </a:xfrm>
        </p:spPr>
        <p:txBody>
          <a:bodyPr>
            <a:normAutofit fontScale="90000"/>
          </a:bodyPr>
          <a:lstStyle/>
          <a:p>
            <a:r>
              <a:rPr lang="en-US" b="1" i="1" dirty="0" err="1">
                <a:latin typeface="Garamond" pitchFamily="18" charset="0"/>
              </a:rPr>
              <a:t>Cyberinfrastructure</a:t>
            </a:r>
            <a:r>
              <a:rPr lang="en-US" b="1" i="1" dirty="0">
                <a:latin typeface="Garamond" pitchFamily="18" charset="0"/>
              </a:rPr>
              <a:t> and </a:t>
            </a:r>
            <a:r>
              <a:rPr lang="en-US" b="1" i="1" dirty="0" err="1">
                <a:latin typeface="Garamond" pitchFamily="18" charset="0"/>
              </a:rPr>
              <a:t>Numerics</a:t>
            </a:r>
            <a:r>
              <a:rPr lang="en-US" b="1" i="1" dirty="0">
                <a:latin typeface="Garamond" pitchFamily="18" charset="0"/>
              </a:rPr>
              <a:t>: </a:t>
            </a:r>
            <a:r>
              <a:rPr lang="en-US" b="1" i="1" dirty="0" smtClean="0">
                <a:latin typeface="Garamond" pitchFamily="18" charset="0"/>
              </a:rPr>
              <a:t/>
            </a:r>
            <a:br>
              <a:rPr lang="en-US" b="1" i="1" dirty="0" smtClean="0">
                <a:latin typeface="Garamond" pitchFamily="18" charset="0"/>
              </a:rPr>
            </a:br>
            <a:r>
              <a:rPr lang="en-US" b="1" i="1" dirty="0">
                <a:latin typeface="Garamond" pitchFamily="18" charset="0"/>
              </a:rPr>
              <a:t/>
            </a:r>
            <a:br>
              <a:rPr lang="en-US" b="1" i="1" dirty="0">
                <a:latin typeface="Garamond" pitchFamily="18" charset="0"/>
              </a:rPr>
            </a:br>
            <a:r>
              <a:rPr lang="en-US" b="1" i="1" dirty="0" smtClean="0">
                <a:latin typeface="Garamond" pitchFamily="18" charset="0"/>
              </a:rPr>
              <a:t>Strategic </a:t>
            </a:r>
            <a:r>
              <a:rPr lang="en-US" b="1" i="1" dirty="0">
                <a:latin typeface="Garamond" pitchFamily="18" charset="0"/>
              </a:rPr>
              <a:t>Plan </a:t>
            </a:r>
            <a:r>
              <a:rPr lang="en-US" b="1" i="1" dirty="0" smtClean="0">
                <a:latin typeface="Garamond" pitchFamily="18" charset="0"/>
              </a:rPr>
              <a:t>2013-1017</a:t>
            </a:r>
            <a:r>
              <a:rPr lang="en-US" b="1" dirty="0" smtClean="0">
                <a:latin typeface="Garamond" pitchFamily="18" charset="0"/>
              </a:rPr>
              <a:t/>
            </a:r>
            <a:br>
              <a:rPr lang="en-US" b="1" dirty="0" smtClean="0">
                <a:latin typeface="Garamond" pitchFamily="18" charset="0"/>
              </a:rPr>
            </a:br>
            <a:r>
              <a:rPr lang="en-US" b="1" dirty="0">
                <a:latin typeface="Garamond" pitchFamily="18" charset="0"/>
              </a:rPr>
              <a:t/>
            </a:r>
            <a:br>
              <a:rPr lang="en-US" b="1" dirty="0">
                <a:latin typeface="Garamond" pitchFamily="18" charset="0"/>
              </a:rPr>
            </a:br>
            <a:r>
              <a:rPr lang="en-US" sz="2700" b="1" dirty="0" err="1" smtClean="0">
                <a:latin typeface="Garamond" pitchFamily="18" charset="0"/>
              </a:rPr>
              <a:t>Eckart</a:t>
            </a:r>
            <a:r>
              <a:rPr lang="en-US" sz="2700" b="1" dirty="0" smtClean="0">
                <a:latin typeface="Garamond" pitchFamily="18" charset="0"/>
              </a:rPr>
              <a:t> </a:t>
            </a:r>
            <a:r>
              <a:rPr lang="en-US" sz="2700" b="1" dirty="0" err="1" smtClean="0">
                <a:latin typeface="Garamond" pitchFamily="18" charset="0"/>
              </a:rPr>
              <a:t>Meiburg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Autofit/>
          </a:bodyPr>
          <a:lstStyle/>
          <a:p>
            <a:r>
              <a:rPr lang="en-US" sz="2400" b="1" dirty="0">
                <a:latin typeface="Garamond" pitchFamily="18" charset="0"/>
              </a:rPr>
              <a:t>Research interests of Cyber WG members present at CSDMS </a:t>
            </a:r>
            <a:r>
              <a:rPr lang="en-US" sz="2400" b="1" dirty="0" smtClean="0">
                <a:latin typeface="Garamond" pitchFamily="18" charset="0"/>
              </a:rPr>
              <a:t>2.0</a:t>
            </a:r>
            <a:r>
              <a:rPr lang="en-US" sz="2400" dirty="0">
                <a:latin typeface="Garamond" pitchFamily="18" charset="0"/>
              </a:rPr>
              <a:t/>
            </a:r>
            <a:br>
              <a:rPr lang="en-US" sz="2400" dirty="0">
                <a:latin typeface="Garamond" pitchFamily="18" charset="0"/>
              </a:rPr>
            </a:br>
            <a:endParaRPr lang="en-US" sz="2400" dirty="0"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Autofit/>
          </a:bodyPr>
          <a:lstStyle/>
          <a:p>
            <a:r>
              <a:rPr lang="en-US" sz="2200" dirty="0" smtClean="0">
                <a:latin typeface="Garamond" pitchFamily="18" charset="0"/>
              </a:rPr>
              <a:t>Central </a:t>
            </a:r>
            <a:r>
              <a:rPr lang="en-US" sz="2200" dirty="0">
                <a:latin typeface="Garamond" pitchFamily="18" charset="0"/>
              </a:rPr>
              <a:t>scientific application around which our efforts can crystallize: Computational fluid dynamics and sediment </a:t>
            </a:r>
            <a:r>
              <a:rPr lang="en-US" sz="2200" dirty="0" smtClean="0">
                <a:latin typeface="Garamond" pitchFamily="18" charset="0"/>
              </a:rPr>
              <a:t>transport</a:t>
            </a:r>
            <a:endParaRPr lang="en-US" sz="2200" dirty="0">
              <a:latin typeface="Garamond" pitchFamily="18" charset="0"/>
            </a:endParaRPr>
          </a:p>
          <a:p>
            <a:r>
              <a:rPr lang="en-US" sz="2200" dirty="0" smtClean="0">
                <a:latin typeface="Garamond" pitchFamily="18" charset="0"/>
              </a:rPr>
              <a:t>Have </a:t>
            </a:r>
            <a:r>
              <a:rPr lang="en-US" sz="2200" dirty="0">
                <a:latin typeface="Garamond" pitchFamily="18" charset="0"/>
              </a:rPr>
              <a:t>available a suite of sophisticated computational codes to cover range of length scales: Grain-scale code (</a:t>
            </a:r>
            <a:r>
              <a:rPr lang="en-US" sz="2200" dirty="0" err="1">
                <a:latin typeface="Garamond" pitchFamily="18" charset="0"/>
              </a:rPr>
              <a:t>Biegert</a:t>
            </a:r>
            <a:r>
              <a:rPr lang="en-US" sz="2200" dirty="0">
                <a:latin typeface="Garamond" pitchFamily="18" charset="0"/>
              </a:rPr>
              <a:t>, Borden and </a:t>
            </a:r>
            <a:r>
              <a:rPr lang="en-US" sz="2200" dirty="0" err="1">
                <a:latin typeface="Garamond" pitchFamily="18" charset="0"/>
              </a:rPr>
              <a:t>Meiburg</a:t>
            </a:r>
            <a:r>
              <a:rPr lang="en-US" sz="2200" dirty="0">
                <a:latin typeface="Garamond" pitchFamily="18" charset="0"/>
              </a:rPr>
              <a:t>), Open Foam including particles (</a:t>
            </a:r>
            <a:r>
              <a:rPr lang="en-US" sz="2200" dirty="0" err="1">
                <a:latin typeface="Garamond" pitchFamily="18" charset="0"/>
              </a:rPr>
              <a:t>Schmeeckle</a:t>
            </a:r>
            <a:r>
              <a:rPr lang="en-US" sz="2200" dirty="0">
                <a:latin typeface="Garamond" pitchFamily="18" charset="0"/>
              </a:rPr>
              <a:t>, Liu, Hsu), TURBINS (Nasr-</a:t>
            </a:r>
            <a:r>
              <a:rPr lang="en-US" sz="2200" dirty="0" err="1">
                <a:latin typeface="Garamond" pitchFamily="18" charset="0"/>
              </a:rPr>
              <a:t>Azadani</a:t>
            </a:r>
            <a:r>
              <a:rPr lang="en-US" sz="2200" dirty="0">
                <a:latin typeface="Garamond" pitchFamily="18" charset="0"/>
              </a:rPr>
              <a:t> and </a:t>
            </a:r>
            <a:r>
              <a:rPr lang="en-US" sz="2200" dirty="0" err="1">
                <a:latin typeface="Garamond" pitchFamily="18" charset="0"/>
              </a:rPr>
              <a:t>Meiburg</a:t>
            </a:r>
            <a:r>
              <a:rPr lang="en-US" sz="2200" dirty="0">
                <a:latin typeface="Garamond" pitchFamily="18" charset="0"/>
              </a:rPr>
              <a:t>), </a:t>
            </a:r>
            <a:r>
              <a:rPr lang="en-US" sz="2200" dirty="0" smtClean="0">
                <a:latin typeface="Garamond" pitchFamily="18" charset="0"/>
              </a:rPr>
              <a:t>TURBINS-LES (</a:t>
            </a:r>
            <a:r>
              <a:rPr lang="en-US" sz="2200" dirty="0" err="1" smtClean="0">
                <a:latin typeface="Garamond" pitchFamily="18" charset="0"/>
              </a:rPr>
              <a:t>Radhakrishnan</a:t>
            </a:r>
            <a:r>
              <a:rPr lang="en-US" sz="2200" dirty="0" smtClean="0">
                <a:latin typeface="Garamond" pitchFamily="18" charset="0"/>
              </a:rPr>
              <a:t> and </a:t>
            </a:r>
            <a:r>
              <a:rPr lang="en-US" sz="2200" dirty="0" err="1" smtClean="0">
                <a:latin typeface="Garamond" pitchFamily="18" charset="0"/>
              </a:rPr>
              <a:t>Meiburg</a:t>
            </a:r>
            <a:r>
              <a:rPr lang="en-US" sz="2200" dirty="0" smtClean="0">
                <a:latin typeface="Garamond" pitchFamily="18" charset="0"/>
              </a:rPr>
              <a:t>), Delft </a:t>
            </a:r>
            <a:r>
              <a:rPr lang="en-US" sz="2200" dirty="0">
                <a:latin typeface="Garamond" pitchFamily="18" charset="0"/>
              </a:rPr>
              <a:t>3D (</a:t>
            </a:r>
            <a:r>
              <a:rPr lang="en-US" sz="2200" dirty="0" err="1">
                <a:latin typeface="Garamond" pitchFamily="18" charset="0"/>
              </a:rPr>
              <a:t>Jagers</a:t>
            </a:r>
            <a:r>
              <a:rPr lang="en-US" sz="2200" dirty="0">
                <a:latin typeface="Garamond" pitchFamily="18" charset="0"/>
              </a:rPr>
              <a:t>), ROMS (</a:t>
            </a:r>
            <a:r>
              <a:rPr lang="en-US" sz="2200" dirty="0" err="1">
                <a:latin typeface="Garamond" pitchFamily="18" charset="0"/>
              </a:rPr>
              <a:t>Arango</a:t>
            </a:r>
            <a:r>
              <a:rPr lang="en-US" sz="2200" dirty="0" smtClean="0">
                <a:latin typeface="Garamond" pitchFamily="18" charset="0"/>
              </a:rPr>
              <a:t>).</a:t>
            </a:r>
            <a:endParaRPr lang="en-US" sz="2200" dirty="0">
              <a:latin typeface="Garamond" pitchFamily="18" charset="0"/>
            </a:endParaRPr>
          </a:p>
          <a:p>
            <a:r>
              <a:rPr lang="en-US" sz="2200" dirty="0" smtClean="0">
                <a:latin typeface="Garamond" pitchFamily="18" charset="0"/>
              </a:rPr>
              <a:t>Expertise </a:t>
            </a:r>
            <a:r>
              <a:rPr lang="en-US" sz="2200" dirty="0">
                <a:latin typeface="Garamond" pitchFamily="18" charset="0"/>
              </a:rPr>
              <a:t>on </a:t>
            </a:r>
            <a:r>
              <a:rPr lang="en-US" sz="2200" dirty="0" err="1">
                <a:latin typeface="Garamond" pitchFamily="18" charset="0"/>
              </a:rPr>
              <a:t>Cyberinfrastructure</a:t>
            </a:r>
            <a:r>
              <a:rPr lang="en-US" sz="2200" dirty="0">
                <a:latin typeface="Garamond" pitchFamily="18" charset="0"/>
              </a:rPr>
              <a:t>: software componentization, coupling, interoperability, standards, semantics, algorithms, databases, social networks, hardware </a:t>
            </a:r>
            <a:r>
              <a:rPr lang="en-US" sz="2200" dirty="0" smtClean="0">
                <a:latin typeface="Garamond" pitchFamily="18" charset="0"/>
              </a:rPr>
              <a:t>…</a:t>
            </a:r>
            <a:endParaRPr lang="en-US" sz="2200" dirty="0">
              <a:latin typeface="Garamond" pitchFamily="18" charset="0"/>
            </a:endParaRPr>
          </a:p>
          <a:p>
            <a:r>
              <a:rPr lang="en-US" sz="2200" dirty="0" smtClean="0">
                <a:latin typeface="Garamond" pitchFamily="18" charset="0"/>
              </a:rPr>
              <a:t>Possible </a:t>
            </a:r>
            <a:r>
              <a:rPr lang="en-US" sz="2200" dirty="0">
                <a:latin typeface="Garamond" pitchFamily="18" charset="0"/>
              </a:rPr>
              <a:t>extension to ecology: coupling of fluid dynamics/sediment transport with vegetation, larvae transport, transport of nutrients and pollutants …</a:t>
            </a:r>
          </a:p>
          <a:p>
            <a:pPr>
              <a:buNone/>
            </a:pPr>
            <a:endParaRPr lang="en-US" sz="2200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b="1" dirty="0">
                <a:latin typeface="Garamond" pitchFamily="18" charset="0"/>
              </a:rPr>
              <a:t>Key directions and long-term goals</a:t>
            </a:r>
            <a:endParaRPr lang="en-US" sz="2400" dirty="0"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>
                <a:latin typeface="Garamond" pitchFamily="18" charset="0"/>
              </a:rPr>
              <a:t>Make </a:t>
            </a:r>
            <a:r>
              <a:rPr lang="en-US" sz="2400" dirty="0">
                <a:latin typeface="Garamond" pitchFamily="18" charset="0"/>
              </a:rPr>
              <a:t>existing models accessible and useful to the widest possible </a:t>
            </a:r>
            <a:r>
              <a:rPr lang="en-US" sz="2400" dirty="0" smtClean="0">
                <a:latin typeface="Garamond" pitchFamily="18" charset="0"/>
              </a:rPr>
              <a:t>community</a:t>
            </a:r>
          </a:p>
          <a:p>
            <a:pPr>
              <a:buNone/>
            </a:pPr>
            <a:endParaRPr lang="en-US" sz="2400" dirty="0">
              <a:latin typeface="Garamond" pitchFamily="18" charset="0"/>
            </a:endParaRPr>
          </a:p>
          <a:p>
            <a:r>
              <a:rPr lang="en-US" sz="2400" dirty="0" smtClean="0">
                <a:latin typeface="Garamond" pitchFamily="18" charset="0"/>
              </a:rPr>
              <a:t>Create </a:t>
            </a:r>
            <a:r>
              <a:rPr lang="en-US" sz="2400" dirty="0">
                <a:latin typeface="Garamond" pitchFamily="18" charset="0"/>
              </a:rPr>
              <a:t>legacy databases that can benefit wide research </a:t>
            </a:r>
            <a:r>
              <a:rPr lang="en-US" sz="2400" dirty="0" smtClean="0">
                <a:latin typeface="Garamond" pitchFamily="18" charset="0"/>
              </a:rPr>
              <a:t>community</a:t>
            </a:r>
          </a:p>
          <a:p>
            <a:pPr>
              <a:buNone/>
            </a:pPr>
            <a:endParaRPr lang="en-US" sz="2400" dirty="0">
              <a:latin typeface="Garamond" pitchFamily="18" charset="0"/>
            </a:endParaRPr>
          </a:p>
          <a:p>
            <a:r>
              <a:rPr lang="en-US" sz="2400" dirty="0" smtClean="0">
                <a:latin typeface="Garamond" pitchFamily="18" charset="0"/>
              </a:rPr>
              <a:t>Develop </a:t>
            </a:r>
            <a:r>
              <a:rPr lang="en-US" sz="2400" dirty="0">
                <a:latin typeface="Garamond" pitchFamily="18" charset="0"/>
              </a:rPr>
              <a:t>nested models to address </a:t>
            </a:r>
            <a:r>
              <a:rPr lang="en-US" sz="2400" dirty="0" err="1">
                <a:latin typeface="Garamond" pitchFamily="18" charset="0"/>
              </a:rPr>
              <a:t>multiscale</a:t>
            </a:r>
            <a:r>
              <a:rPr lang="en-US" sz="2400" dirty="0">
                <a:latin typeface="Garamond" pitchFamily="18" charset="0"/>
              </a:rPr>
              <a:t> </a:t>
            </a:r>
            <a:r>
              <a:rPr lang="en-US" sz="2400" dirty="0" smtClean="0">
                <a:latin typeface="Garamond" pitchFamily="18" charset="0"/>
              </a:rPr>
              <a:t>phenomena</a:t>
            </a:r>
          </a:p>
          <a:p>
            <a:pPr>
              <a:buNone/>
            </a:pPr>
            <a:endParaRPr lang="en-US" sz="2400" dirty="0">
              <a:latin typeface="Garamond" pitchFamily="18" charset="0"/>
            </a:endParaRPr>
          </a:p>
          <a:p>
            <a:r>
              <a:rPr lang="en-US" sz="2400" dirty="0" smtClean="0">
                <a:latin typeface="Garamond" pitchFamily="18" charset="0"/>
              </a:rPr>
              <a:t>Help </a:t>
            </a:r>
            <a:r>
              <a:rPr lang="en-US" sz="2400" dirty="0">
                <a:latin typeface="Garamond" pitchFamily="18" charset="0"/>
              </a:rPr>
              <a:t>improve capabilities of reduced complexity </a:t>
            </a:r>
            <a:r>
              <a:rPr lang="en-US" sz="2400" dirty="0" smtClean="0">
                <a:latin typeface="Garamond" pitchFamily="18" charset="0"/>
              </a:rPr>
              <a:t>models</a:t>
            </a:r>
          </a:p>
          <a:p>
            <a:pPr>
              <a:buNone/>
            </a:pPr>
            <a:endParaRPr lang="en-US" sz="2400" dirty="0">
              <a:latin typeface="Garamond" pitchFamily="18" charset="0"/>
            </a:endParaRPr>
          </a:p>
          <a:p>
            <a:r>
              <a:rPr lang="en-US" sz="2400" dirty="0" smtClean="0">
                <a:latin typeface="Garamond" pitchFamily="18" charset="0"/>
              </a:rPr>
              <a:t>Uncertainty quantification</a:t>
            </a:r>
          </a:p>
          <a:p>
            <a:pPr>
              <a:buNone/>
            </a:pPr>
            <a:endParaRPr lang="en-US" sz="2400" dirty="0">
              <a:latin typeface="Garamond" pitchFamily="18" charset="0"/>
            </a:endParaRPr>
          </a:p>
          <a:p>
            <a:r>
              <a:rPr lang="en-US" sz="2400" dirty="0" smtClean="0">
                <a:latin typeface="Garamond" pitchFamily="18" charset="0"/>
              </a:rPr>
              <a:t>Perform model inter-comparisons</a:t>
            </a:r>
          </a:p>
          <a:p>
            <a:pPr>
              <a:buNone/>
            </a:pPr>
            <a:endParaRPr lang="en-US" sz="2400" dirty="0">
              <a:latin typeface="Garamond" pitchFamily="18" charset="0"/>
            </a:endParaRPr>
          </a:p>
          <a:p>
            <a:r>
              <a:rPr lang="en-US" sz="2400" dirty="0" smtClean="0">
                <a:latin typeface="Garamond" pitchFamily="18" charset="0"/>
              </a:rPr>
              <a:t>Develop </a:t>
            </a:r>
            <a:r>
              <a:rPr lang="en-US" sz="2400" dirty="0">
                <a:latin typeface="Garamond" pitchFamily="18" charset="0"/>
              </a:rPr>
              <a:t>strong ties with </a:t>
            </a:r>
            <a:r>
              <a:rPr lang="en-US" sz="2400" dirty="0" err="1">
                <a:latin typeface="Garamond" pitchFamily="18" charset="0"/>
              </a:rPr>
              <a:t>EarthCube</a:t>
            </a:r>
            <a:r>
              <a:rPr lang="en-US" sz="2400" dirty="0">
                <a:latin typeface="Garamond" pitchFamily="18" charset="0"/>
              </a:rPr>
              <a:t> (Scott </a:t>
            </a:r>
            <a:r>
              <a:rPr lang="en-US" sz="2400" dirty="0" err="1">
                <a:latin typeface="Garamond" pitchFamily="18" charset="0"/>
              </a:rPr>
              <a:t>Peckham</a:t>
            </a:r>
            <a:r>
              <a:rPr lang="en-US" sz="2400" dirty="0">
                <a:latin typeface="Garamond" pitchFamily="18" charset="0"/>
              </a:rPr>
              <a:t>, </a:t>
            </a:r>
            <a:r>
              <a:rPr lang="en-US" sz="2400" dirty="0" err="1">
                <a:latin typeface="Garamond" pitchFamily="18" charset="0"/>
              </a:rPr>
              <a:t>Boyana</a:t>
            </a:r>
            <a:r>
              <a:rPr lang="en-US" sz="2400" dirty="0">
                <a:latin typeface="Garamond" pitchFamily="18" charset="0"/>
              </a:rPr>
              <a:t> Norris, Anna </a:t>
            </a:r>
            <a:r>
              <a:rPr lang="en-US" sz="2400" dirty="0" err="1">
                <a:latin typeface="Garamond" pitchFamily="18" charset="0"/>
              </a:rPr>
              <a:t>Kelbert</a:t>
            </a:r>
            <a:r>
              <a:rPr lang="en-US" sz="2400" dirty="0">
                <a:latin typeface="Garamond" pitchFamily="18" charset="0"/>
              </a:rPr>
              <a:t>)</a:t>
            </a:r>
          </a:p>
          <a:p>
            <a:pPr>
              <a:buNone/>
            </a:pPr>
            <a:endParaRPr lang="en-US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b="1" dirty="0">
                <a:latin typeface="Garamond" pitchFamily="18" charset="0"/>
              </a:rPr>
              <a:t>Medium term goals</a:t>
            </a:r>
            <a:endParaRPr lang="en-US" sz="2400" dirty="0"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sz="2200" dirty="0" smtClean="0">
                <a:latin typeface="Garamond" pitchFamily="18" charset="0"/>
              </a:rPr>
              <a:t>Perform model inter-comparisons </a:t>
            </a:r>
            <a:r>
              <a:rPr lang="en-US" sz="2200" dirty="0">
                <a:latin typeface="Garamond" pitchFamily="18" charset="0"/>
              </a:rPr>
              <a:t>between TURBINS, Open Foam, LES, RANS models for a few canonical sediment transport problems</a:t>
            </a:r>
          </a:p>
          <a:p>
            <a:r>
              <a:rPr lang="en-US" sz="2200" dirty="0" smtClean="0">
                <a:latin typeface="Garamond" pitchFamily="18" charset="0"/>
              </a:rPr>
              <a:t>Target </a:t>
            </a:r>
            <a:r>
              <a:rPr lang="en-US" sz="2200" dirty="0">
                <a:latin typeface="Garamond" pitchFamily="18" charset="0"/>
              </a:rPr>
              <a:t>one or two of the above codes for creating demo examples of computational models and databases that address the needs of the community, such as:</a:t>
            </a:r>
          </a:p>
          <a:p>
            <a:pPr>
              <a:buNone/>
            </a:pPr>
            <a:r>
              <a:rPr lang="en-US" sz="2200" dirty="0" smtClean="0">
                <a:latin typeface="Garamond" pitchFamily="18" charset="0"/>
              </a:rPr>
              <a:t>     - </a:t>
            </a:r>
            <a:r>
              <a:rPr lang="en-US" sz="2200" dirty="0">
                <a:latin typeface="Garamond" pitchFamily="18" charset="0"/>
              </a:rPr>
              <a:t>Standardized way of accessing models/databases</a:t>
            </a:r>
          </a:p>
          <a:p>
            <a:pPr>
              <a:buNone/>
            </a:pPr>
            <a:r>
              <a:rPr lang="en-US" sz="2200" dirty="0" smtClean="0">
                <a:latin typeface="Garamond" pitchFamily="18" charset="0"/>
              </a:rPr>
              <a:t>     - </a:t>
            </a:r>
            <a:r>
              <a:rPr lang="en-US" sz="2200" dirty="0">
                <a:latin typeface="Garamond" pitchFamily="18" charset="0"/>
              </a:rPr>
              <a:t>Easy access even from developing countries (outreach)</a:t>
            </a:r>
          </a:p>
          <a:p>
            <a:pPr>
              <a:buNone/>
            </a:pPr>
            <a:r>
              <a:rPr lang="en-US" sz="2200" dirty="0" smtClean="0">
                <a:latin typeface="Garamond" pitchFamily="18" charset="0"/>
              </a:rPr>
              <a:t>     - </a:t>
            </a:r>
            <a:r>
              <a:rPr lang="en-US" sz="2200" dirty="0">
                <a:latin typeface="Garamond" pitchFamily="18" charset="0"/>
              </a:rPr>
              <a:t>Databases need to be interoperable (“internet of things”)</a:t>
            </a:r>
          </a:p>
          <a:p>
            <a:pPr>
              <a:buNone/>
            </a:pPr>
            <a:r>
              <a:rPr lang="en-US" sz="2200" dirty="0" smtClean="0">
                <a:latin typeface="Garamond" pitchFamily="18" charset="0"/>
              </a:rPr>
              <a:t>     - </a:t>
            </a:r>
            <a:r>
              <a:rPr lang="en-US" sz="2200" dirty="0">
                <a:latin typeface="Garamond" pitchFamily="18" charset="0"/>
              </a:rPr>
              <a:t>Ability to query datasets for various quantities (velocities, sediment </a:t>
            </a:r>
          </a:p>
          <a:p>
            <a:pPr>
              <a:buNone/>
            </a:pPr>
            <a:r>
              <a:rPr lang="en-US" sz="2200" dirty="0">
                <a:latin typeface="Garamond" pitchFamily="18" charset="0"/>
              </a:rPr>
              <a:t>   </a:t>
            </a:r>
            <a:r>
              <a:rPr lang="en-US" sz="2200" dirty="0" smtClean="0">
                <a:latin typeface="Garamond" pitchFamily="18" charset="0"/>
              </a:rPr>
              <a:t>     </a:t>
            </a:r>
            <a:r>
              <a:rPr lang="en-US" sz="2200" dirty="0">
                <a:latin typeface="Garamond" pitchFamily="18" charset="0"/>
              </a:rPr>
              <a:t>concentrations etc.) at arbitrary locations</a:t>
            </a:r>
          </a:p>
          <a:p>
            <a:pPr>
              <a:buNone/>
            </a:pPr>
            <a:r>
              <a:rPr lang="en-US" sz="2200" dirty="0" smtClean="0">
                <a:latin typeface="Garamond" pitchFamily="18" charset="0"/>
              </a:rPr>
              <a:t>     - </a:t>
            </a:r>
            <a:r>
              <a:rPr lang="en-US" sz="2200" dirty="0">
                <a:latin typeface="Garamond" pitchFamily="18" charset="0"/>
              </a:rPr>
              <a:t>Allow for easy visualization of </a:t>
            </a:r>
            <a:r>
              <a:rPr lang="en-US" sz="2200" dirty="0" smtClean="0">
                <a:latin typeface="Garamond" pitchFamily="18" charset="0"/>
              </a:rPr>
              <a:t>databases</a:t>
            </a:r>
            <a:endParaRPr lang="en-US" sz="2200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b="1" dirty="0">
                <a:latin typeface="Garamond" pitchFamily="18" charset="0"/>
              </a:rPr>
              <a:t>Medium term </a:t>
            </a:r>
            <a:r>
              <a:rPr lang="en-US" sz="2400" b="1" dirty="0" smtClean="0">
                <a:latin typeface="Garamond" pitchFamily="18" charset="0"/>
              </a:rPr>
              <a:t>goals (cont’d)</a:t>
            </a:r>
            <a:endParaRPr lang="en-US" sz="2400" dirty="0"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200" dirty="0" smtClean="0">
                <a:latin typeface="Garamond" pitchFamily="18" charset="0"/>
              </a:rPr>
              <a:t>     - Accommodate </a:t>
            </a:r>
            <a:r>
              <a:rPr lang="en-US" sz="2200" dirty="0">
                <a:latin typeface="Garamond" pitchFamily="18" charset="0"/>
              </a:rPr>
              <a:t>large data </a:t>
            </a:r>
            <a:r>
              <a:rPr lang="en-US" sz="2200" dirty="0" smtClean="0">
                <a:latin typeface="Garamond" pitchFamily="18" charset="0"/>
              </a:rPr>
              <a:t>files </a:t>
            </a:r>
            <a:r>
              <a:rPr lang="en-US" sz="2200" dirty="0">
                <a:latin typeface="Garamond" pitchFamily="18" charset="0"/>
              </a:rPr>
              <a:t>(bring model to the data, instead of the </a:t>
            </a:r>
            <a:r>
              <a:rPr lang="en-US" sz="2200" dirty="0" smtClean="0">
                <a:latin typeface="Garamond" pitchFamily="18" charset="0"/>
              </a:rPr>
              <a:t>  </a:t>
            </a:r>
          </a:p>
          <a:p>
            <a:pPr>
              <a:buNone/>
            </a:pPr>
            <a:r>
              <a:rPr lang="en-US" sz="2200" dirty="0">
                <a:latin typeface="Garamond" pitchFamily="18" charset="0"/>
              </a:rPr>
              <a:t> </a:t>
            </a:r>
            <a:r>
              <a:rPr lang="en-US" sz="2200" dirty="0" smtClean="0">
                <a:latin typeface="Garamond" pitchFamily="18" charset="0"/>
              </a:rPr>
              <a:t>       other way </a:t>
            </a:r>
            <a:r>
              <a:rPr lang="en-US" sz="2200" dirty="0">
                <a:latin typeface="Garamond" pitchFamily="18" charset="0"/>
              </a:rPr>
              <a:t>around?)</a:t>
            </a:r>
          </a:p>
          <a:p>
            <a:pPr>
              <a:buNone/>
            </a:pPr>
            <a:r>
              <a:rPr lang="en-US" sz="2200" dirty="0" smtClean="0">
                <a:latin typeface="Garamond" pitchFamily="18" charset="0"/>
              </a:rPr>
              <a:t>     - </a:t>
            </a:r>
            <a:r>
              <a:rPr lang="en-US" sz="2200" dirty="0">
                <a:latin typeface="Garamond" pitchFamily="18" charset="0"/>
              </a:rPr>
              <a:t>Searchable in automated fashion (semantics)</a:t>
            </a:r>
          </a:p>
          <a:p>
            <a:pPr>
              <a:buNone/>
            </a:pPr>
            <a:r>
              <a:rPr lang="en-US" sz="2200" dirty="0" smtClean="0">
                <a:latin typeface="Garamond" pitchFamily="18" charset="0"/>
              </a:rPr>
              <a:t>     - </a:t>
            </a:r>
            <a:r>
              <a:rPr lang="en-US" sz="2200" dirty="0">
                <a:latin typeface="Garamond" pitchFamily="18" charset="0"/>
              </a:rPr>
              <a:t>Ability to feed real-life data into ongoing simulations (such as </a:t>
            </a:r>
            <a:endParaRPr lang="en-US" sz="2200" dirty="0" smtClean="0">
              <a:latin typeface="Garamond" pitchFamily="18" charset="0"/>
            </a:endParaRPr>
          </a:p>
          <a:p>
            <a:pPr>
              <a:buNone/>
            </a:pPr>
            <a:r>
              <a:rPr lang="en-US" sz="2200" dirty="0">
                <a:latin typeface="Garamond" pitchFamily="18" charset="0"/>
              </a:rPr>
              <a:t> </a:t>
            </a:r>
            <a:r>
              <a:rPr lang="en-US" sz="2200" dirty="0" smtClean="0">
                <a:latin typeface="Garamond" pitchFamily="18" charset="0"/>
              </a:rPr>
              <a:t>       updated rainfall statistics</a:t>
            </a:r>
            <a:r>
              <a:rPr lang="en-US" sz="2200" dirty="0">
                <a:latin typeface="Garamond" pitchFamily="18" charset="0"/>
              </a:rPr>
              <a:t>)</a:t>
            </a:r>
          </a:p>
          <a:p>
            <a:pPr>
              <a:buNone/>
            </a:pPr>
            <a:r>
              <a:rPr lang="en-US" sz="2200" dirty="0" smtClean="0">
                <a:latin typeface="Garamond" pitchFamily="18" charset="0"/>
              </a:rPr>
              <a:t>     - </a:t>
            </a:r>
            <a:r>
              <a:rPr lang="en-US" sz="2200" dirty="0">
                <a:latin typeface="Garamond" pitchFamily="18" charset="0"/>
              </a:rPr>
              <a:t>Employ social networking tools to build user communities, track user </a:t>
            </a:r>
            <a:endParaRPr lang="en-US" sz="2200" dirty="0" smtClean="0">
              <a:latin typeface="Garamond" pitchFamily="18" charset="0"/>
            </a:endParaRPr>
          </a:p>
          <a:p>
            <a:pPr>
              <a:buNone/>
            </a:pPr>
            <a:r>
              <a:rPr lang="en-US" sz="2200" dirty="0">
                <a:latin typeface="Garamond" pitchFamily="18" charset="0"/>
              </a:rPr>
              <a:t> </a:t>
            </a:r>
            <a:r>
              <a:rPr lang="en-US" sz="2200" dirty="0" smtClean="0">
                <a:latin typeface="Garamond" pitchFamily="18" charset="0"/>
              </a:rPr>
              <a:t>       experience</a:t>
            </a:r>
            <a:r>
              <a:rPr lang="en-US" sz="2200" dirty="0">
                <a:latin typeface="Garamond" pitchFamily="18" charset="0"/>
              </a:rPr>
              <a:t>, </a:t>
            </a:r>
            <a:r>
              <a:rPr lang="en-US" sz="2200" dirty="0" smtClean="0">
                <a:latin typeface="Garamond" pitchFamily="18" charset="0"/>
              </a:rPr>
              <a:t>create </a:t>
            </a:r>
            <a:r>
              <a:rPr lang="en-US" sz="2200" dirty="0">
                <a:latin typeface="Garamond" pitchFamily="18" charset="0"/>
              </a:rPr>
              <a:t>discussion forums (Google groups)</a:t>
            </a:r>
          </a:p>
          <a:p>
            <a:r>
              <a:rPr lang="en-US" sz="2200" dirty="0" smtClean="0">
                <a:latin typeface="Garamond" pitchFamily="18" charset="0"/>
              </a:rPr>
              <a:t>Continue </a:t>
            </a:r>
            <a:r>
              <a:rPr lang="en-US" sz="2200" dirty="0">
                <a:latin typeface="Garamond" pitchFamily="18" charset="0"/>
              </a:rPr>
              <a:t>to provide Python, MATLAB, Octave clinics, offer Q&amp;A sessions, post on YouTube</a:t>
            </a:r>
          </a:p>
          <a:p>
            <a:r>
              <a:rPr lang="en-US" sz="2200" dirty="0" smtClean="0">
                <a:latin typeface="Garamond" pitchFamily="18" charset="0"/>
              </a:rPr>
              <a:t>Create </a:t>
            </a:r>
            <a:r>
              <a:rPr lang="en-US" sz="2200" dirty="0">
                <a:latin typeface="Garamond" pitchFamily="18" charset="0"/>
              </a:rPr>
              <a:t>systematic infrastructure for performing model comparisons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3763962"/>
          </a:xfrm>
        </p:spPr>
        <p:txBody>
          <a:bodyPr>
            <a:noAutofit/>
          </a:bodyPr>
          <a:lstStyle/>
          <a:p>
            <a:r>
              <a:rPr lang="en-US" sz="2400" b="1" dirty="0">
                <a:latin typeface="Garamond" pitchFamily="18" charset="0"/>
              </a:rPr>
              <a:t>“Earth-on-a-Chip</a:t>
            </a:r>
            <a:r>
              <a:rPr lang="en-US" sz="2400" b="1" dirty="0" smtClean="0">
                <a:latin typeface="Garamond" pitchFamily="18" charset="0"/>
              </a:rPr>
              <a:t>:”</a:t>
            </a:r>
            <a:br>
              <a:rPr lang="en-US" sz="2400" b="1" dirty="0" smtClean="0">
                <a:latin typeface="Garamond" pitchFamily="18" charset="0"/>
              </a:rPr>
            </a:br>
            <a:r>
              <a:rPr lang="en-US" sz="2400" dirty="0">
                <a:latin typeface="Garamond" pitchFamily="18" charset="0"/>
              </a:rPr>
              <a:t/>
            </a:r>
            <a:br>
              <a:rPr lang="en-US" sz="2400" dirty="0">
                <a:latin typeface="Garamond" pitchFamily="18" charset="0"/>
              </a:rPr>
            </a:br>
            <a:r>
              <a:rPr lang="en-US" sz="2400" b="1" dirty="0">
                <a:latin typeface="Garamond" pitchFamily="18" charset="0"/>
              </a:rPr>
              <a:t>Advanced modeling concepts in support of the </a:t>
            </a:r>
            <a:r>
              <a:rPr lang="en-US" sz="2400" b="1" dirty="0" smtClean="0">
                <a:latin typeface="Garamond" pitchFamily="18" charset="0"/>
              </a:rPr>
              <a:t/>
            </a:r>
            <a:br>
              <a:rPr lang="en-US" sz="2400" b="1" dirty="0" smtClean="0">
                <a:latin typeface="Garamond" pitchFamily="18" charset="0"/>
              </a:rPr>
            </a:br>
            <a:r>
              <a:rPr lang="en-US" sz="2400" dirty="0">
                <a:latin typeface="Garamond" pitchFamily="18" charset="0"/>
              </a:rPr>
              <a:t/>
            </a:r>
            <a:br>
              <a:rPr lang="en-US" sz="2400" dirty="0">
                <a:latin typeface="Garamond" pitchFamily="18" charset="0"/>
              </a:rPr>
            </a:br>
            <a:r>
              <a:rPr lang="en-US" sz="2400" b="1" dirty="0">
                <a:latin typeface="Garamond" pitchFamily="18" charset="0"/>
              </a:rPr>
              <a:t>environment, water and energy resources</a:t>
            </a:r>
            <a:r>
              <a:rPr lang="en-US" sz="2400" dirty="0">
                <a:latin typeface="Garamond" pitchFamily="18" charset="0"/>
              </a:rPr>
              <a:t/>
            </a:r>
            <a:br>
              <a:rPr lang="en-US" sz="2400" dirty="0">
                <a:latin typeface="Garamond" pitchFamily="18" charset="0"/>
              </a:rPr>
            </a:br>
            <a:r>
              <a:rPr lang="en-US" sz="2400" b="1" dirty="0">
                <a:latin typeface="Garamond" pitchFamily="18" charset="0"/>
              </a:rPr>
              <a:t> </a:t>
            </a:r>
            <a:r>
              <a:rPr lang="en-US" sz="2400" dirty="0">
                <a:latin typeface="Garamond" pitchFamily="18" charset="0"/>
              </a:rPr>
              <a:t/>
            </a:r>
            <a:br>
              <a:rPr lang="en-US" sz="2400" dirty="0">
                <a:latin typeface="Garamond" pitchFamily="18" charset="0"/>
              </a:rPr>
            </a:b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404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Cyberinfrastructure and Numerics:   Strategic Plan 2013-1017  Eckart Meiburg   </vt:lpstr>
      <vt:lpstr>Research interests of Cyber WG members present at CSDMS 2.0 </vt:lpstr>
      <vt:lpstr>Key directions and long-term goals</vt:lpstr>
      <vt:lpstr>Medium term goals</vt:lpstr>
      <vt:lpstr>Medium term goals (cont’d)</vt:lpstr>
      <vt:lpstr>“Earth-on-a-Chip:”  Advanced modeling concepts in support of the   environment, water and energy resources  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Cyberinfrastructure and Numerics:   Strategic Plan 2013-1017  Eckart Meiburg</dc:title>
  <dc:creator>Eckart</dc:creator>
  <cp:lastModifiedBy>Eckart</cp:lastModifiedBy>
  <cp:revision>5</cp:revision>
  <dcterms:created xsi:type="dcterms:W3CDTF">2013-03-25T15:14:28Z</dcterms:created>
  <dcterms:modified xsi:type="dcterms:W3CDTF">2013-04-01T22:36:18Z</dcterms:modified>
</cp:coreProperties>
</file>