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docProps/app.xml" ContentType="application/vnd.openxmlformats-officedocument.extended-properties+xml"/>
  <Override PartName="/ppt/notesSlides/notesSlide32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9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doc" ContentType="application/msword"/>
  <Override PartName="/ppt/notesSlides/notesSlide17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2.xml" ContentType="application/vnd.openxmlformats-officedocument.presentationml.notesSlide+xml"/>
  <Default Extension="pict" ContentType="image/pict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7" r:id="rId2"/>
    <p:sldId id="299" r:id="rId3"/>
    <p:sldId id="308" r:id="rId4"/>
    <p:sldId id="303" r:id="rId5"/>
    <p:sldId id="262" r:id="rId6"/>
    <p:sldId id="263" r:id="rId7"/>
    <p:sldId id="280" r:id="rId8"/>
    <p:sldId id="259" r:id="rId9"/>
    <p:sldId id="297" r:id="rId10"/>
    <p:sldId id="265" r:id="rId11"/>
    <p:sldId id="267" r:id="rId12"/>
    <p:sldId id="266" r:id="rId13"/>
    <p:sldId id="273" r:id="rId14"/>
    <p:sldId id="270" r:id="rId15"/>
    <p:sldId id="269" r:id="rId16"/>
    <p:sldId id="272" r:id="rId17"/>
    <p:sldId id="277" r:id="rId18"/>
    <p:sldId id="295" r:id="rId19"/>
    <p:sldId id="310" r:id="rId20"/>
    <p:sldId id="294" r:id="rId21"/>
    <p:sldId id="282" r:id="rId22"/>
    <p:sldId id="264" r:id="rId23"/>
    <p:sldId id="285" r:id="rId24"/>
    <p:sldId id="286" r:id="rId25"/>
    <p:sldId id="298" r:id="rId26"/>
    <p:sldId id="305" r:id="rId27"/>
    <p:sldId id="304" r:id="rId28"/>
    <p:sldId id="283" r:id="rId29"/>
    <p:sldId id="306" r:id="rId30"/>
    <p:sldId id="284" r:id="rId31"/>
    <p:sldId id="288" r:id="rId32"/>
    <p:sldId id="307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-65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36" y="-8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handoutMaster" Target="handoutMasters/handoutMaster1.xml"/><Relationship Id="rId31" Type="http://schemas.openxmlformats.org/officeDocument/2006/relationships/slide" Target="slides/slide30.xml"/><Relationship Id="rId34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40" Type="http://schemas.openxmlformats.org/officeDocument/2006/relationships/tableStyles" Target="tableStyles.xml"/><Relationship Id="rId7" Type="http://schemas.openxmlformats.org/officeDocument/2006/relationships/slide" Target="slides/slide6.xml"/><Relationship Id="rId36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viewProps" Target="viewProps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Times" pitchFamily="-105" charset="0"/>
              </a:defRPr>
            </a:lvl1pPr>
          </a:lstStyle>
          <a:p>
            <a:pPr>
              <a:defRPr/>
            </a:pPr>
            <a:fld id="{46BBF2D4-C549-2D4A-A79E-9DA07A6B3038}" type="datetime1">
              <a:rPr lang="en-US"/>
              <a:pPr>
                <a:defRPr/>
              </a:pPr>
              <a:t>2/10/11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Times" pitchFamily="-105" charset="0"/>
              </a:defRPr>
            </a:lvl1pPr>
          </a:lstStyle>
          <a:p>
            <a:pPr>
              <a:defRPr/>
            </a:pPr>
            <a:fld id="{D10FBB00-AA80-A842-BBB2-96BAE8027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-105" charset="0"/>
              </a:defRPr>
            </a:lvl1pPr>
          </a:lstStyle>
          <a:p>
            <a:pPr>
              <a:defRPr/>
            </a:pPr>
            <a:fld id="{1F027533-7784-2847-AB42-4D0B47EA6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5" charset="0"/>
        <a:ea typeface="ＭＳ Ｐゴシック" pitchFamily="-10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5" charset="0"/>
        <a:ea typeface="ＭＳ Ｐゴシック" pitchFamily="-10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5" charset="0"/>
        <a:ea typeface="ＭＳ Ｐゴシック" pitchFamily="-10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5" charset="0"/>
        <a:ea typeface="ＭＳ Ｐゴシック" pitchFamily="-10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4C6758-E960-2447-8AC4-29B467A7FAF8}" type="slidenum">
              <a:rPr lang="en-US">
                <a:latin typeface="Times" pitchFamily="-65" charset="0"/>
              </a:rPr>
              <a:pPr/>
              <a:t>1</a:t>
            </a:fld>
            <a:endParaRPr lang="en-US">
              <a:latin typeface="Times" pitchFamily="-65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BDEBFE-B298-E941-B9AC-4E9A9365DE87}" type="slidenum">
              <a:rPr lang="en-US">
                <a:latin typeface="Times" pitchFamily="-65" charset="0"/>
              </a:rPr>
              <a:pPr/>
              <a:t>10</a:t>
            </a:fld>
            <a:endParaRPr lang="en-US">
              <a:latin typeface="Times" pitchFamily="-65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0F24B4-9CC9-754D-B46F-27FFC51026B2}" type="slidenum">
              <a:rPr lang="en-US">
                <a:latin typeface="Times" pitchFamily="-65" charset="0"/>
              </a:rPr>
              <a:pPr/>
              <a:t>11</a:t>
            </a:fld>
            <a:endParaRPr lang="en-US">
              <a:latin typeface="Times" pitchFamily="-65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FE4D4C-E2BA-6340-A070-7F9911261F65}" type="slidenum">
              <a:rPr lang="en-US">
                <a:latin typeface="Times" pitchFamily="-65" charset="0"/>
              </a:rPr>
              <a:pPr/>
              <a:t>12</a:t>
            </a:fld>
            <a:endParaRPr lang="en-US">
              <a:latin typeface="Times" pitchFamily="-65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74AE4F-C920-BB44-A25D-FC39532FC2DD}" type="slidenum">
              <a:rPr lang="en-US">
                <a:latin typeface="Times" pitchFamily="-65" charset="0"/>
              </a:rPr>
              <a:pPr/>
              <a:t>13</a:t>
            </a:fld>
            <a:endParaRPr lang="en-US">
              <a:latin typeface="Times" pitchFamily="-65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E5215A-33E2-1244-978C-E9676A2FD234}" type="slidenum">
              <a:rPr lang="en-US">
                <a:latin typeface="Times" pitchFamily="-65" charset="0"/>
              </a:rPr>
              <a:pPr/>
              <a:t>14</a:t>
            </a:fld>
            <a:endParaRPr lang="en-US">
              <a:latin typeface="Times" pitchFamily="-65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7BE06-2685-DC4E-AC64-33DB8B7AABCF}" type="slidenum">
              <a:rPr lang="en-US">
                <a:latin typeface="Times" pitchFamily="-65" charset="0"/>
              </a:rPr>
              <a:pPr/>
              <a:t>15</a:t>
            </a:fld>
            <a:endParaRPr lang="en-US">
              <a:latin typeface="Times" pitchFamily="-65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DAA292-C3A4-8A48-9B5D-5BE9998AAE3E}" type="slidenum">
              <a:rPr lang="en-US">
                <a:latin typeface="Times" pitchFamily="-65" charset="0"/>
              </a:rPr>
              <a:pPr/>
              <a:t>16</a:t>
            </a:fld>
            <a:endParaRPr lang="en-US">
              <a:latin typeface="Times" pitchFamily="-65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3942ED-BAD5-7E4B-A329-9370F8C23B96}" type="slidenum">
              <a:rPr lang="en-US">
                <a:latin typeface="Times" pitchFamily="-65" charset="0"/>
              </a:rPr>
              <a:pPr/>
              <a:t>17</a:t>
            </a:fld>
            <a:endParaRPr lang="en-US">
              <a:latin typeface="Times" pitchFamily="-65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881FE1-280B-3749-9807-EC8A8E516C2D}" type="slidenum">
              <a:rPr lang="en-US">
                <a:latin typeface="Times" pitchFamily="-65" charset="0"/>
              </a:rPr>
              <a:pPr/>
              <a:t>18</a:t>
            </a:fld>
            <a:endParaRPr lang="en-US">
              <a:latin typeface="Times" pitchFamily="-65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FD3715-95E9-0448-A266-2578AE15A628}" type="slidenum">
              <a:rPr lang="en-US">
                <a:latin typeface="Times" pitchFamily="-65" charset="0"/>
              </a:rPr>
              <a:pPr/>
              <a:t>19</a:t>
            </a:fld>
            <a:endParaRPr lang="en-US">
              <a:latin typeface="Times" pitchFamily="-65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C7D42D-6F6F-2542-B1E2-4EA2DE31A1F3}" type="slidenum">
              <a:rPr lang="en-US">
                <a:latin typeface="Times" pitchFamily="-65" charset="0"/>
              </a:rPr>
              <a:pPr/>
              <a:t>2</a:t>
            </a:fld>
            <a:endParaRPr lang="en-US">
              <a:latin typeface="Times" pitchFamily="-65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3EFCF8-215C-9248-93CF-8E51D7458C70}" type="slidenum">
              <a:rPr lang="en-US">
                <a:latin typeface="Times" pitchFamily="-65" charset="0"/>
              </a:rPr>
              <a:pPr/>
              <a:t>20</a:t>
            </a:fld>
            <a:endParaRPr lang="en-US">
              <a:latin typeface="Times" pitchFamily="-65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21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3ACC9-5F42-FC4D-A6F0-94E567D20276}" type="slidenum">
              <a:rPr lang="en-US">
                <a:latin typeface="Times" pitchFamily="-65" charset="0"/>
              </a:rPr>
              <a:pPr/>
              <a:t>22</a:t>
            </a:fld>
            <a:endParaRPr lang="en-US">
              <a:latin typeface="Times" pitchFamily="-65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62F2DE-EBF7-E440-A03A-83AB6832553E}" type="slidenum">
              <a:rPr lang="en-US">
                <a:latin typeface="Times" pitchFamily="-65" charset="0"/>
              </a:rPr>
              <a:pPr/>
              <a:t>23</a:t>
            </a:fld>
            <a:endParaRPr lang="en-US">
              <a:latin typeface="Times" pitchFamily="-65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D4BA48-714B-1542-92C9-E4E6E837854D}" type="slidenum">
              <a:rPr lang="en-US">
                <a:latin typeface="Times" pitchFamily="-65" charset="0"/>
              </a:rPr>
              <a:pPr/>
              <a:t>24</a:t>
            </a:fld>
            <a:endParaRPr lang="en-US">
              <a:latin typeface="Times" pitchFamily="-65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AD299C-7E87-454F-9652-C7CE1C1B5E05}" type="slidenum">
              <a:rPr lang="en-US">
                <a:latin typeface="Times" pitchFamily="-65" charset="0"/>
              </a:rPr>
              <a:pPr/>
              <a:t>25</a:t>
            </a:fld>
            <a:endParaRPr lang="en-US">
              <a:latin typeface="Times" pitchFamily="-65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26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27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B3C289-7B7A-9A43-8C6E-B9EE9055517A}" type="slidenum">
              <a:rPr lang="en-US">
                <a:latin typeface="Times" pitchFamily="-65" charset="0"/>
              </a:rPr>
              <a:pPr/>
              <a:t>28</a:t>
            </a:fld>
            <a:endParaRPr lang="en-US">
              <a:latin typeface="Times" pitchFamily="-65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29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5C11CF-3F73-1F46-A104-DA17240E1135}" type="slidenum">
              <a:rPr lang="en-US">
                <a:latin typeface="Times" pitchFamily="-65" charset="0"/>
              </a:rPr>
              <a:pPr/>
              <a:t>3</a:t>
            </a:fld>
            <a:endParaRPr lang="en-US">
              <a:latin typeface="Times" pitchFamily="-65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47CF11-1EF4-774E-A607-4656D937B28B}" type="slidenum">
              <a:rPr lang="en-US">
                <a:latin typeface="Times" pitchFamily="-65" charset="0"/>
              </a:rPr>
              <a:pPr/>
              <a:t>30</a:t>
            </a:fld>
            <a:endParaRPr lang="en-US">
              <a:latin typeface="Times" pitchFamily="-65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D69D46-C3F3-A145-9DB0-6D229588AE0D}" type="slidenum">
              <a:rPr lang="en-US">
                <a:latin typeface="Times" pitchFamily="-65" charset="0"/>
              </a:rPr>
              <a:pPr/>
              <a:t>31</a:t>
            </a:fld>
            <a:endParaRPr lang="en-US">
              <a:latin typeface="Times" pitchFamily="-65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32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74CEE-9507-7944-B8F3-482503D70143}" type="slidenum">
              <a:rPr lang="en-US">
                <a:latin typeface="Times" pitchFamily="-65" charset="0"/>
              </a:rPr>
              <a:pPr/>
              <a:t>4</a:t>
            </a:fld>
            <a:endParaRPr lang="en-US">
              <a:latin typeface="Times" pitchFamily="-65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B13255-F292-234A-9C60-AF6587F47704}" type="slidenum">
              <a:rPr lang="en-US">
                <a:latin typeface="Times" pitchFamily="-65" charset="0"/>
              </a:rPr>
              <a:pPr/>
              <a:t>5</a:t>
            </a:fld>
            <a:endParaRPr lang="en-US">
              <a:latin typeface="Times" pitchFamily="-65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E9751A-7C58-6F4B-9E2D-313AE2C18E03}" type="slidenum">
              <a:rPr lang="en-US">
                <a:latin typeface="Times" pitchFamily="-65" charset="0"/>
              </a:rPr>
              <a:pPr/>
              <a:t>6</a:t>
            </a:fld>
            <a:endParaRPr lang="en-US">
              <a:latin typeface="Times" pitchFamily="-65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0C86B9-0CE7-B344-8180-1067F9E4EA12}" type="slidenum">
              <a:rPr lang="en-US">
                <a:latin typeface="Times" pitchFamily="-65" charset="0"/>
              </a:rPr>
              <a:pPr/>
              <a:t>7</a:t>
            </a:fld>
            <a:endParaRPr lang="en-US">
              <a:latin typeface="Times" pitchFamily="-65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CD12F2-959D-944A-A5A7-B046CC46F1F4}" type="slidenum">
              <a:rPr lang="en-US">
                <a:latin typeface="Times" pitchFamily="-65" charset="0"/>
              </a:rPr>
              <a:pPr/>
              <a:t>8</a:t>
            </a:fld>
            <a:endParaRPr lang="en-US">
              <a:latin typeface="Times" pitchFamily="-65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63AF8-6DBF-1948-A3DB-93F1E5AD1DE1}" type="slidenum">
              <a:rPr lang="en-US">
                <a:latin typeface="Times" pitchFamily="-65" charset="0"/>
              </a:rPr>
              <a:pPr/>
              <a:t>9</a:t>
            </a:fld>
            <a:endParaRPr lang="en-US">
              <a:latin typeface="Times" pitchFamily="-65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4DBCA-1802-EE4D-AE8F-69B204DFE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1613-79ED-5A40-A729-31BA7315E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CB3C6-BE44-9343-8198-D76FBAEBA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EF898-812E-D348-B782-D8E314201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EA836-22D0-EB48-AC73-95D16FD0A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E7D1-9FD1-934D-83D9-AFBF2AF2D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53342-8433-4841-97B8-244D42614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4D7A9-E6F2-AA4B-A759-795A80EE9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A8998-F3B1-BF47-A13A-5086BDE4B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2239-326F-A54C-A62A-4AFC018074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5AA13-1BB2-8D43-8E4D-D92234A53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itchFamily="-105" charset="0"/>
              </a:defRPr>
            </a:lvl1pPr>
          </a:lstStyle>
          <a:p>
            <a:pPr>
              <a:defRPr/>
            </a:pPr>
            <a:fld id="{33A138CF-184D-7D4E-B396-F8D5A3E39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pitchFamily="-10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pitchFamily="-10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pitchFamily="-10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pitchFamily="-10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eg"/><Relationship Id="rId5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Word_97_-_2004_Document2.doc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oleObject" Target="Macintosh%20HD:Users:cowanea:Desktop:Desktop%20Files:MuirSeismic:MI-Tables1-3.doc!OLE_LINK1" TargetMode="External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Word_97_-_2004_Document1.doc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8.xml"/><Relationship Id="rId5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3" y="488950"/>
            <a:ext cx="9005887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050925" y="42513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52400" y="4292600"/>
            <a:ext cx="876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Fjord Sedimentation from Tidewater Glaciers</a:t>
            </a:r>
            <a:endParaRPr lang="en-US" sz="3200">
              <a:latin typeface="Arial" pitchFamily="-65" charset="0"/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533400" y="5105400"/>
            <a:ext cx="82296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Ellen A. Cowan</a:t>
            </a:r>
          </a:p>
          <a:p>
            <a:pPr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Department of Geology</a:t>
            </a:r>
          </a:p>
          <a:p>
            <a:pPr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Appalachian State University</a:t>
            </a:r>
            <a:endParaRPr lang="en-US">
              <a:solidFill>
                <a:srgbClr val="FFFF00"/>
              </a:solidFill>
            </a:endParaRPr>
          </a:p>
          <a:p>
            <a:endParaRPr lang="en-US" sz="2000">
              <a:solidFill>
                <a:srgbClr val="FFFF00"/>
              </a:solidFill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2895600" y="381000"/>
            <a:ext cx="419100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000" dirty="0" err="1">
                <a:solidFill>
                  <a:srgbClr val="FFFF00"/>
                </a:solidFill>
                <a:latin typeface="Arial" pitchFamily="-65" charset="0"/>
              </a:rPr>
              <a:t>Glacimarine</a:t>
            </a:r>
            <a:r>
              <a:rPr lang="en-US" sz="3000" dirty="0">
                <a:solidFill>
                  <a:srgbClr val="FFFF00"/>
                </a:solidFill>
                <a:latin typeface="Arial" pitchFamily="-65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Arial" pitchFamily="-65" charset="0"/>
              </a:rPr>
              <a:t>Varves</a:t>
            </a:r>
            <a:endParaRPr lang="en-US" sz="3200" dirty="0">
              <a:solidFill>
                <a:srgbClr val="FFFF00"/>
              </a:solidFill>
              <a:latin typeface="Arial" pitchFamily="-65" charset="0"/>
            </a:endParaRPr>
          </a:p>
          <a:p>
            <a:pPr algn="ctr"/>
            <a:endParaRPr lang="en-US" sz="1400" dirty="0">
              <a:solidFill>
                <a:srgbClr val="FFFF00"/>
              </a:solidFill>
              <a:latin typeface="Arial" pitchFamily="-65" charset="0"/>
            </a:endParaRPr>
          </a:p>
          <a:p>
            <a:pPr algn="ctr"/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Examples of core x-rays showing the: </a:t>
            </a:r>
          </a:p>
          <a:p>
            <a:pPr algn="ctr"/>
            <a:endParaRPr lang="en-US" sz="1400" dirty="0">
              <a:solidFill>
                <a:srgbClr val="FFFF00"/>
              </a:solidFill>
              <a:latin typeface="Arial" pitchFamily="-65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coarse-grained </a:t>
            </a:r>
            <a:r>
              <a:rPr lang="en-US" sz="2800" i="1" dirty="0">
                <a:solidFill>
                  <a:srgbClr val="FFFF00"/>
                </a:solidFill>
                <a:latin typeface="Arial" pitchFamily="-65" charset="0"/>
              </a:rPr>
              <a:t>winter layer</a:t>
            </a: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 and </a:t>
            </a:r>
          </a:p>
          <a:p>
            <a:pPr algn="ctr">
              <a:buFontTx/>
              <a:buChar char="•"/>
            </a:pPr>
            <a:endParaRPr lang="en-US" sz="2800" dirty="0">
              <a:solidFill>
                <a:srgbClr val="FFFF00"/>
              </a:solidFill>
              <a:latin typeface="Arial" pitchFamily="-65" charset="0"/>
            </a:endParaRPr>
          </a:p>
          <a:p>
            <a:pPr algn="ctr">
              <a:buFontTx/>
              <a:buChar char="•"/>
            </a:pPr>
            <a:endParaRPr lang="en-US" sz="3600" dirty="0">
              <a:solidFill>
                <a:srgbClr val="FFFF00"/>
              </a:solidFill>
              <a:latin typeface="Arial" pitchFamily="-65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laminated mud </a:t>
            </a:r>
            <a:r>
              <a:rPr lang="en-US" sz="2800" i="1" dirty="0">
                <a:solidFill>
                  <a:srgbClr val="FFFF00"/>
                </a:solidFill>
                <a:latin typeface="Arial" pitchFamily="-65" charset="0"/>
              </a:rPr>
              <a:t>summer layer</a:t>
            </a: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.</a:t>
            </a:r>
            <a:endParaRPr lang="en-US" sz="2800" dirty="0">
              <a:latin typeface="Arial" pitchFamily="-65" charset="0"/>
            </a:endParaRPr>
          </a:p>
        </p:txBody>
      </p:sp>
      <p:pic>
        <p:nvPicPr>
          <p:cNvPr id="6451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745038" y="2312987"/>
            <a:ext cx="65595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828925" cy="678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-152400" y="0"/>
            <a:ext cx="4267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>
                <a:solidFill>
                  <a:srgbClr val="FFFF00"/>
                </a:solidFill>
                <a:latin typeface="Arial" pitchFamily="-65" charset="0"/>
              </a:rPr>
              <a:t>Seasonality</a:t>
            </a:r>
            <a:endParaRPr lang="en-US" sz="4800">
              <a:latin typeface="Arial" pitchFamily="-65" charset="0"/>
            </a:endParaRPr>
          </a:p>
        </p:txBody>
      </p:sp>
      <p:sp>
        <p:nvSpPr>
          <p:cNvPr id="66563" name="Text Box 4"/>
          <p:cNvSpPr txBox="1">
            <a:spLocks noChangeArrowheads="1"/>
          </p:cNvSpPr>
          <p:nvPr/>
        </p:nvSpPr>
        <p:spPr bwMode="auto">
          <a:xfrm>
            <a:off x="4267200" y="152400"/>
            <a:ext cx="4876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Black layers occur above coarse winter-layers in the springtime</a:t>
            </a:r>
          </a:p>
          <a:p>
            <a:pPr algn="ctr"/>
            <a:endParaRPr lang="en-US" sz="3200">
              <a:latin typeface="Arial" pitchFamily="-65" charset="0"/>
            </a:endParaRPr>
          </a:p>
        </p:txBody>
      </p:sp>
      <p:pic>
        <p:nvPicPr>
          <p:cNvPr id="6656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728662" y="1795462"/>
            <a:ext cx="57912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752600"/>
            <a:ext cx="23431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228600" y="1447800"/>
            <a:ext cx="4191000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500" b="1">
                <a:solidFill>
                  <a:srgbClr val="FFFF00"/>
                </a:solidFill>
                <a:latin typeface="Arial" pitchFamily="-65" charset="0"/>
              </a:rPr>
              <a:t>Black Layers</a:t>
            </a:r>
            <a:r>
              <a:rPr lang="en-US" sz="3500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pPr algn="ctr"/>
            <a:endParaRPr lang="en-US" sz="32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Char char="•"/>
            </a:pPr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 </a:t>
            </a:r>
            <a:r>
              <a:rPr lang="en-US" sz="3300">
                <a:solidFill>
                  <a:srgbClr val="FFFF00"/>
                </a:solidFill>
                <a:latin typeface="Arial" pitchFamily="-65" charset="0"/>
              </a:rPr>
              <a:t>formed by diatom blooms that </a:t>
            </a:r>
          </a:p>
          <a:p>
            <a:endParaRPr lang="en-US" sz="33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Char char="•"/>
            </a:pPr>
            <a:r>
              <a:rPr lang="en-US" sz="3300">
                <a:solidFill>
                  <a:srgbClr val="FFFF00"/>
                </a:solidFill>
                <a:latin typeface="Arial" pitchFamily="-65" charset="0"/>
              </a:rPr>
              <a:t> settle BEFORE the meltwater season begins </a:t>
            </a:r>
            <a:endParaRPr lang="en-US" sz="3300">
              <a:latin typeface="Arial" pitchFamily="-65" charset="0"/>
            </a:endParaRPr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3475" y="155575"/>
            <a:ext cx="4179888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Line 6"/>
          <p:cNvSpPr>
            <a:spLocks noChangeShapeType="1"/>
          </p:cNvSpPr>
          <p:nvPr/>
        </p:nvSpPr>
        <p:spPr bwMode="auto">
          <a:xfrm>
            <a:off x="6324600" y="6248400"/>
            <a:ext cx="1219200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13" name="Text Box 7"/>
          <p:cNvSpPr txBox="1">
            <a:spLocks noChangeArrowheads="1"/>
          </p:cNvSpPr>
          <p:nvPr/>
        </p:nvSpPr>
        <p:spPr bwMode="auto">
          <a:xfrm>
            <a:off x="5997575" y="6248400"/>
            <a:ext cx="184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00"/>
                </a:solidFill>
                <a:latin typeface="Arial" pitchFamily="-65" charset="0"/>
              </a:rPr>
              <a:t>100 microns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68614" name="Rectangle 8"/>
          <p:cNvSpPr>
            <a:spLocks noChangeArrowheads="1"/>
          </p:cNvSpPr>
          <p:nvPr/>
        </p:nvSpPr>
        <p:spPr bwMode="auto">
          <a:xfrm>
            <a:off x="4876800" y="5791200"/>
            <a:ext cx="43434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8615" name="Text Box 10"/>
          <p:cNvSpPr txBox="1">
            <a:spLocks noChangeArrowheads="1"/>
          </p:cNvSpPr>
          <p:nvPr/>
        </p:nvSpPr>
        <p:spPr bwMode="auto">
          <a:xfrm>
            <a:off x="7142163" y="5759450"/>
            <a:ext cx="2001837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Thalassiosira pacifica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4876800" y="381000"/>
            <a:ext cx="4419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Smear slide of sediment from a black layer at 35 cm depth in Muir Inlet core 62JC. </a:t>
            </a:r>
          </a:p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Diatoms occur in abundance only in black layers. </a:t>
            </a:r>
            <a:endParaRPr lang="en-US" sz="2500">
              <a:latin typeface="Arial" pitchFamily="-65" charset="0"/>
            </a:endParaRP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768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3505200"/>
            <a:ext cx="5029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0" y="3352800"/>
            <a:ext cx="4267200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Smear slide from 130 cm depth in core 62JC</a:t>
            </a:r>
          </a:p>
          <a:p>
            <a:endParaRPr lang="en-US" sz="2500">
              <a:solidFill>
                <a:srgbClr val="FFFF00"/>
              </a:solidFill>
              <a:latin typeface="Arial" pitchFamily="-65" charset="0"/>
            </a:endParaRPr>
          </a:p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Early diagenesis appears to form monosulphide minerals</a:t>
            </a:r>
          </a:p>
          <a:p>
            <a:endParaRPr lang="en-US" sz="2500">
              <a:solidFill>
                <a:srgbClr val="FFFF00"/>
              </a:solidFill>
              <a:latin typeface="Arial" pitchFamily="-65" charset="0"/>
            </a:endParaRPr>
          </a:p>
          <a:p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Decay of organic matter produces H</a:t>
            </a:r>
            <a:r>
              <a:rPr lang="en-US" sz="2500" baseline="-25000">
                <a:solidFill>
                  <a:srgbClr val="FFFF00"/>
                </a:solidFill>
                <a:latin typeface="Arial" pitchFamily="-65" charset="0"/>
              </a:rPr>
              <a:t>2</a:t>
            </a:r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S that reacts with Fe</a:t>
            </a:r>
            <a:r>
              <a:rPr lang="en-US" sz="2500" baseline="30000">
                <a:solidFill>
                  <a:srgbClr val="FFFF00"/>
                </a:solidFill>
                <a:latin typeface="Arial" pitchFamily="-65" charset="0"/>
              </a:rPr>
              <a:t>3+</a:t>
            </a:r>
            <a:r>
              <a:rPr lang="en-US" sz="2500">
                <a:solidFill>
                  <a:srgbClr val="FFFF00"/>
                </a:solidFill>
                <a:latin typeface="Arial" pitchFamily="-65" charset="0"/>
              </a:rPr>
              <a:t>. </a:t>
            </a:r>
            <a:endParaRPr lang="en-US" sz="2500">
              <a:latin typeface="Arial" pitchFamily="-65" charset="0"/>
            </a:endParaRPr>
          </a:p>
        </p:txBody>
      </p:sp>
      <p:sp>
        <p:nvSpPr>
          <p:cNvPr id="70662" name="Line 7"/>
          <p:cNvSpPr>
            <a:spLocks noChangeShapeType="1"/>
          </p:cNvSpPr>
          <p:nvPr/>
        </p:nvSpPr>
        <p:spPr bwMode="auto">
          <a:xfrm>
            <a:off x="5105400" y="228600"/>
            <a:ext cx="1066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663" name="Line 9"/>
          <p:cNvSpPr>
            <a:spLocks noChangeShapeType="1"/>
          </p:cNvSpPr>
          <p:nvPr/>
        </p:nvSpPr>
        <p:spPr bwMode="auto">
          <a:xfrm>
            <a:off x="2971800" y="39624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4572000" y="304800"/>
            <a:ext cx="449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>
                <a:solidFill>
                  <a:srgbClr val="FFFF00"/>
                </a:solidFill>
                <a:latin typeface="Arial" pitchFamily="-65" charset="0"/>
              </a:rPr>
              <a:t>Deep-water tidal rhythmites</a:t>
            </a:r>
            <a:endParaRPr lang="en-US" sz="4800">
              <a:latin typeface="Arial" pitchFamily="-65" charset="0"/>
            </a:endParaRP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76200"/>
            <a:ext cx="356393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4006850" y="2317750"/>
            <a:ext cx="5100638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962400" y="838200"/>
            <a:ext cx="44958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5000">
                <a:solidFill>
                  <a:srgbClr val="FFFF00"/>
                </a:solidFill>
                <a:latin typeface="Arial" pitchFamily="-65" charset="0"/>
              </a:rPr>
              <a:t>Fortnightly spring-neap cycles</a:t>
            </a:r>
            <a:endParaRPr lang="en-US" sz="5000">
              <a:latin typeface="Arial" pitchFamily="-65" charset="0"/>
            </a:endParaRPr>
          </a:p>
        </p:txBody>
      </p:sp>
      <p:pic>
        <p:nvPicPr>
          <p:cNvPr id="7475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2886075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3810000"/>
            <a:ext cx="5715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4191000" y="2046288"/>
            <a:ext cx="48006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Annual variability determined from sediment rhythmite record</a:t>
            </a:r>
          </a:p>
          <a:p>
            <a:pPr marL="457200" indent="-457200" algn="ctr"/>
            <a:endParaRPr lang="en-US">
              <a:solidFill>
                <a:srgbClr val="FFFF00"/>
              </a:solidFill>
              <a:latin typeface="Arial" pitchFamily="-65" charset="0"/>
            </a:endParaRPr>
          </a:p>
          <a:p>
            <a:pPr marL="457200" indent="-457200" algn="ctr"/>
            <a:endParaRPr lang="en-US">
              <a:solidFill>
                <a:srgbClr val="FFFF00"/>
              </a:solidFill>
              <a:latin typeface="Arial" pitchFamily="-65" charset="0"/>
            </a:endParaRPr>
          </a:p>
          <a:p>
            <a:pPr marL="457200" indent="-457200"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 Two peaks each year:</a:t>
            </a:r>
          </a:p>
          <a:p>
            <a:pPr marL="457200" indent="-457200"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pPr marL="457200" indent="-457200" algn="ctr">
              <a:buFont typeface="Times" pitchFamily="-65" charset="0"/>
              <a:buChar char="•"/>
            </a:pPr>
            <a:r>
              <a:rPr lang="en-US">
                <a:solidFill>
                  <a:srgbClr val="FFFF00"/>
                </a:solidFill>
                <a:latin typeface="Arial" pitchFamily="-65" charset="0"/>
              </a:rPr>
              <a:t>the initial flushing of sediment stored over winter, and</a:t>
            </a:r>
          </a:p>
          <a:p>
            <a:pPr marL="457200" indent="-457200" algn="ctr">
              <a:buFont typeface="Times" pitchFamily="-65" charset="0"/>
              <a:buNone/>
            </a:pPr>
            <a:r>
              <a:rPr lang="en-US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pPr marL="457200" indent="-457200" algn="ctr">
              <a:buFont typeface="Times" pitchFamily="-65" charset="0"/>
              <a:buChar char="•"/>
            </a:pPr>
            <a:r>
              <a:rPr lang="en-US">
                <a:solidFill>
                  <a:srgbClr val="FFFF00"/>
                </a:solidFill>
                <a:latin typeface="Arial" pitchFamily="-65" charset="0"/>
              </a:rPr>
              <a:t>peak glacier melt</a:t>
            </a:r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   </a:t>
            </a:r>
            <a:endParaRPr lang="en-US" sz="2800">
              <a:latin typeface="Arial" pitchFamily="-65" charset="0"/>
            </a:endParaRPr>
          </a:p>
        </p:txBody>
      </p:sp>
      <p:pic>
        <p:nvPicPr>
          <p:cNvPr id="8294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351948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5"/>
          <p:cNvSpPr txBox="1">
            <a:spLocks noChangeArrowheads="1"/>
          </p:cNvSpPr>
          <p:nvPr/>
        </p:nvSpPr>
        <p:spPr bwMode="auto">
          <a:xfrm>
            <a:off x="4151313" y="293688"/>
            <a:ext cx="4965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solidFill>
                  <a:srgbClr val="FFFF00"/>
                </a:solidFill>
                <a:latin typeface="Arial" pitchFamily="-65" charset="0"/>
              </a:rPr>
              <a:t>Monthly Sediment Flux from</a:t>
            </a:r>
          </a:p>
          <a:p>
            <a:pPr algn="ctr"/>
            <a:r>
              <a:rPr lang="en-US" sz="2800" b="1">
                <a:solidFill>
                  <a:srgbClr val="FFFF00"/>
                </a:solidFill>
                <a:latin typeface="Arial" pitchFamily="-65" charset="0"/>
              </a:rPr>
              <a:t>Muir Glacier</a:t>
            </a:r>
            <a:endParaRPr lang="en-US" b="1">
              <a:solidFill>
                <a:srgbClr val="FFFF00"/>
              </a:solidFill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838200" y="228600"/>
            <a:ext cx="6858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solidFill>
                  <a:srgbClr val="FFFF00"/>
                </a:solidFill>
                <a:latin typeface="Arial" pitchFamily="-65" charset="0"/>
              </a:rPr>
              <a:t>Two core sites in Muir Inlet</a:t>
            </a:r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  </a:t>
            </a:r>
          </a:p>
          <a:p>
            <a:pPr algn="ctr"/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basins opened up as Muir Glacier retreated from 1907-1929 and 1929-1948</a:t>
            </a:r>
            <a:endParaRPr lang="en-US" sz="2800">
              <a:latin typeface="Arial" pitchFamily="-65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68488"/>
            <a:ext cx="9144000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6400800" y="76200"/>
            <a:ext cx="251460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endParaRPr lang="en-US" sz="3200" b="1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None/>
            </a:pPr>
            <a:r>
              <a:rPr lang="en-US" sz="2000" b="1">
                <a:solidFill>
                  <a:srgbClr val="FFFF00"/>
                </a:solidFill>
                <a:latin typeface="Arial" pitchFamily="-65" charset="0"/>
              </a:rPr>
              <a:t>Core stratigraphy:</a:t>
            </a:r>
          </a:p>
          <a:p>
            <a:pPr>
              <a:buFont typeface="Times" pitchFamily="-65" charset="0"/>
              <a:buNone/>
            </a:pPr>
            <a:endParaRPr lang="en-US" sz="20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None/>
            </a:pPr>
            <a:r>
              <a:rPr lang="en-US" sz="2000">
                <a:solidFill>
                  <a:srgbClr val="FFFF00"/>
                </a:solidFill>
                <a:latin typeface="Arial" pitchFamily="-65" charset="0"/>
              </a:rPr>
              <a:t>0-8.5 m cyclopels</a:t>
            </a:r>
          </a:p>
          <a:p>
            <a:pPr>
              <a:buFont typeface="Times" pitchFamily="-65" charset="0"/>
              <a:buNone/>
            </a:pPr>
            <a:r>
              <a:rPr lang="en-US" sz="2000">
                <a:solidFill>
                  <a:srgbClr val="FFFF00"/>
                </a:solidFill>
                <a:latin typeface="Arial" pitchFamily="-65" charset="0"/>
              </a:rPr>
              <a:t>(fine grained couplets deposited from suspension; ave. rate 20 cm/yr)</a:t>
            </a:r>
          </a:p>
          <a:p>
            <a:pPr>
              <a:buFont typeface="Times" pitchFamily="-65" charset="0"/>
              <a:buNone/>
            </a:pPr>
            <a:endParaRPr lang="en-US" sz="20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None/>
            </a:pPr>
            <a:r>
              <a:rPr lang="en-US" sz="2000">
                <a:solidFill>
                  <a:srgbClr val="FFFF00"/>
                </a:solidFill>
                <a:latin typeface="Arial" pitchFamily="-65" charset="0"/>
              </a:rPr>
              <a:t>8.5-10.5 m  sediment gravity flow unit</a:t>
            </a:r>
          </a:p>
          <a:p>
            <a:pPr>
              <a:buFont typeface="Times" pitchFamily="-65" charset="0"/>
              <a:buNone/>
            </a:pPr>
            <a:endParaRPr lang="en-US" sz="20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None/>
            </a:pPr>
            <a:r>
              <a:rPr lang="en-US" sz="2000">
                <a:solidFill>
                  <a:srgbClr val="FFFF00"/>
                </a:solidFill>
                <a:latin typeface="Arial" pitchFamily="-65" charset="0"/>
              </a:rPr>
              <a:t>10.5-12 m cyclopels</a:t>
            </a:r>
          </a:p>
          <a:p>
            <a:pPr>
              <a:buFont typeface="Times" pitchFamily="-65" charset="0"/>
              <a:buNone/>
            </a:pPr>
            <a:endParaRPr lang="en-US" sz="200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None/>
            </a:pPr>
            <a:r>
              <a:rPr lang="en-US" sz="2000">
                <a:solidFill>
                  <a:srgbClr val="FFFF00"/>
                </a:solidFill>
                <a:latin typeface="Arial" pitchFamily="-65" charset="0"/>
              </a:rPr>
              <a:t>12-17. M cyclopsams (coarser grained couplets deposited from suspension).</a:t>
            </a:r>
            <a:endParaRPr lang="en-US" sz="1800">
              <a:latin typeface="Arial" pitchFamily="-65" charset="0"/>
            </a:endParaRPr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5038" y="71438"/>
            <a:ext cx="5237162" cy="671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4038600"/>
            <a:ext cx="152400" cy="2667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8763000" y="4191000"/>
            <a:ext cx="381000" cy="2667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3581400"/>
            <a:ext cx="91440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1158875" y="-6334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609600" y="-13716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609600" y="0"/>
            <a:ext cx="762000" cy="4114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DSC002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0"/>
            <a:ext cx="4470400" cy="3352800"/>
          </a:xfrm>
          <a:prstGeom prst="rect">
            <a:avLst/>
          </a:prstGeom>
        </p:spPr>
      </p:pic>
      <p:pic>
        <p:nvPicPr>
          <p:cNvPr id="13" name="Picture 12" descr="62JCA1-Sec4-crop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76200"/>
            <a:ext cx="1219200" cy="6675116"/>
          </a:xfrm>
          <a:prstGeom prst="rect">
            <a:avLst/>
          </a:prstGeom>
        </p:spPr>
      </p:pic>
      <p:pic>
        <p:nvPicPr>
          <p:cNvPr id="14" name="Picture 13" descr="DSC0024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3486150"/>
            <a:ext cx="4495800" cy="33718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04013" y="2362200"/>
            <a:ext cx="18954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62JC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x-ray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and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thin sections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5486400" y="457200"/>
            <a:ext cx="3810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Largest temperate glaciers</a:t>
            </a:r>
          </a:p>
          <a:p>
            <a:endParaRPr lang="en-US" dirty="0" smtClean="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Arial"/>
              <a:buChar char="•"/>
            </a:pPr>
            <a:r>
              <a:rPr lang="en-US" dirty="0" err="1" smtClean="0">
                <a:solidFill>
                  <a:srgbClr val="FFFF00"/>
                </a:solidFill>
                <a:latin typeface="Arial" pitchFamily="-65" charset="0"/>
              </a:rPr>
              <a:t>Orographic</a:t>
            </a: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 precipitation from Gulf of Alaska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Highest sedimentation rates</a:t>
            </a:r>
            <a:endParaRPr lang="en-US" dirty="0">
              <a:latin typeface="Arial" pitchFamily="-65" charset="0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1027" y="3886200"/>
            <a:ext cx="576037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101014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52400"/>
            <a:ext cx="4786356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427038" y="1112838"/>
            <a:ext cx="5813425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/>
          <a:srcRect b="6308"/>
          <a:stretch>
            <a:fillRect/>
          </a:stretch>
        </p:blipFill>
        <p:spPr bwMode="auto">
          <a:xfrm>
            <a:off x="4799555" y="3200400"/>
            <a:ext cx="4192045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876800" y="1035050"/>
            <a:ext cx="4157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Piston coring glacimarine</a:t>
            </a:r>
          </a:p>
          <a:p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sediment.</a:t>
            </a:r>
            <a:endParaRPr 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0"/>
            <a:ext cx="55483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973587" y="6553200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Cowan et al., 2010. GSA Bulletin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9"/>
          <p:cNvSpPr txBox="1">
            <a:spLocks noChangeArrowheads="1"/>
          </p:cNvSpPr>
          <p:nvPr/>
        </p:nvSpPr>
        <p:spPr bwMode="auto">
          <a:xfrm>
            <a:off x="5105400" y="808038"/>
            <a:ext cx="36576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McBride Glacier in Muir Inlet in 1961.</a:t>
            </a:r>
          </a:p>
          <a:p>
            <a:pPr>
              <a:buFont typeface="Times" pitchFamily="-65" charset="0"/>
              <a:buNone/>
            </a:pPr>
            <a:endParaRPr lang="en-US" sz="3200">
              <a:latin typeface="Arial" pitchFamily="-65" charset="0"/>
            </a:endParaRPr>
          </a:p>
        </p:txBody>
      </p:sp>
      <p:sp>
        <p:nvSpPr>
          <p:cNvPr id="56323" name="Text Box 10"/>
          <p:cNvSpPr txBox="1">
            <a:spLocks noChangeArrowheads="1"/>
          </p:cNvSpPr>
          <p:nvPr/>
        </p:nvSpPr>
        <p:spPr bwMode="auto">
          <a:xfrm>
            <a:off x="4191000" y="40386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endParaRPr lang="en-US" sz="3200">
              <a:latin typeface="Arial" pitchFamily="-65" charset="0"/>
            </a:endParaRPr>
          </a:p>
        </p:txBody>
      </p:sp>
      <p:pic>
        <p:nvPicPr>
          <p:cNvPr id="5632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0"/>
            <a:ext cx="4441825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584575"/>
            <a:ext cx="4579938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 Box 14"/>
          <p:cNvSpPr txBox="1">
            <a:spLocks noChangeArrowheads="1"/>
          </p:cNvSpPr>
          <p:nvPr/>
        </p:nvSpPr>
        <p:spPr bwMode="auto">
          <a:xfrm>
            <a:off x="5181600" y="3886200"/>
            <a:ext cx="36576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McBride Glacier had retreated ~4 km into its inlet by 2004.</a:t>
            </a:r>
          </a:p>
          <a:p>
            <a:pPr>
              <a:buFont typeface="Times" pitchFamily="-65" charset="0"/>
              <a:buNone/>
            </a:pPr>
            <a:endParaRPr lang="en-US" sz="3200"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57200" y="412750"/>
            <a:ext cx="4495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Basin sedimentary fill imaged on 0.5 kJ minisparker profiles collected by USGS(1978-1980).</a:t>
            </a:r>
            <a:endParaRPr lang="en-US" sz="2800">
              <a:latin typeface="Arial" pitchFamily="-65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28600"/>
            <a:ext cx="248759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675" y="1903413"/>
            <a:ext cx="3921125" cy="487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621787" y="6550223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Cowan et al., 2010. GSA Bulletin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81000" y="182940"/>
            <a:ext cx="4648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rial" pitchFamily="-65" charset="0"/>
              </a:rPr>
              <a:t>Sources of</a:t>
            </a:r>
            <a:r>
              <a:rPr lang="en-US" sz="3200" dirty="0" smtClean="0">
                <a:solidFill>
                  <a:srgbClr val="FFFF00"/>
                </a:solidFill>
                <a:latin typeface="Arial" pitchFamily="-65" charset="0"/>
              </a:rPr>
              <a:t> gravity </a:t>
            </a:r>
            <a:r>
              <a:rPr lang="en-US" sz="3200" dirty="0">
                <a:solidFill>
                  <a:srgbClr val="FFFF00"/>
                </a:solidFill>
                <a:latin typeface="Arial" pitchFamily="-65" charset="0"/>
              </a:rPr>
              <a:t>flows: glacier termini, bedrock highs or fjord side walls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9088" y="76200"/>
            <a:ext cx="2906712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075" y="1752600"/>
            <a:ext cx="3921125" cy="487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85800" y="6324600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Cowan et al., 2010. GSA Bulletin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76200" y="1419225"/>
          <a:ext cx="11736388" cy="4067175"/>
        </p:xfrm>
        <a:graphic>
          <a:graphicData uri="http://schemas.openxmlformats.org/presentationml/2006/ole">
            <p:oleObj spid="_x0000_s39938" name="Document" r:id="rId4" imgW="8385048" imgH="2906268" progId="Word.Document.8">
              <p:embed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5972166" y="5405735"/>
            <a:ext cx="2943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Cowan et al., 2010. GSA Bulletin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228600" y="1295400"/>
          <a:ext cx="8740140" cy="4724400"/>
        </p:xfrm>
        <a:graphic>
          <a:graphicData uri="http://schemas.openxmlformats.org/presentationml/2006/ole">
            <p:oleObj spid="_x0000_s107522" name="Document" r:id="rId4" imgW="5638800" imgH="3048000" progId="Word.Document.12">
              <p:link updateAutomatic="1"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257166" y="5715000"/>
            <a:ext cx="2943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Cowan et al., 2010. GSA Bulletin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ir_basi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-76200"/>
            <a:ext cx="6781800" cy="4069080"/>
          </a:xfrm>
          <a:prstGeom prst="rect">
            <a:avLst/>
          </a:prstGeom>
        </p:spPr>
      </p:pic>
      <p:pic>
        <p:nvPicPr>
          <p:cNvPr id="6" name="Picture 5" descr="Fig.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0196"/>
            <a:ext cx="5334000" cy="3647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09600" y="4298950"/>
            <a:ext cx="82296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Times" pitchFamily="-65" charset="0"/>
              <a:buNone/>
            </a:pPr>
            <a:r>
              <a:rPr lang="en-US" sz="2800" b="1">
                <a:solidFill>
                  <a:srgbClr val="FFFF00"/>
                </a:solidFill>
                <a:latin typeface="Arial" pitchFamily="-65" charset="0"/>
              </a:rPr>
              <a:t>Three unconformities (R1-3) separate 3 glacial retreat depositional sequences (S1-3).</a:t>
            </a:r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pPr>
              <a:buFont typeface="Times" pitchFamily="-65" charset="0"/>
              <a:buNone/>
            </a:pPr>
            <a:r>
              <a:rPr lang="en-US">
                <a:solidFill>
                  <a:srgbClr val="FFFF00"/>
                </a:solidFill>
                <a:latin typeface="Arial" pitchFamily="-65" charset="0"/>
              </a:rPr>
              <a:t>Little Ice Age (LIA) - ice thickness 1000 m; ice sheet advanced to the mouth of Glacier Bay</a:t>
            </a:r>
          </a:p>
          <a:p>
            <a:pPr>
              <a:buFont typeface="Times" pitchFamily="-65" charset="0"/>
              <a:buNone/>
            </a:pPr>
            <a:r>
              <a:rPr lang="en-US">
                <a:solidFill>
                  <a:srgbClr val="FFFF00"/>
                </a:solidFill>
                <a:latin typeface="Arial" pitchFamily="-65" charset="0"/>
              </a:rPr>
              <a:t>Late Pleistocene (LGM) - ice thickness 1700 m; ice sheet advanced to the continental shelf edge</a:t>
            </a:r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  </a:t>
            </a:r>
            <a:endParaRPr lang="en-US" sz="2800">
              <a:latin typeface="Arial" pitchFamily="-65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930275"/>
            <a:ext cx="90678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838200" y="381000"/>
            <a:ext cx="792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 typeface="Times" pitchFamily="-65" charset="0"/>
              <a:buNone/>
            </a:pPr>
            <a:r>
              <a:rPr lang="en-US" sz="1800">
                <a:solidFill>
                  <a:srgbClr val="FFFF00"/>
                </a:solidFill>
                <a:latin typeface="Arial" pitchFamily="-65" charset="0"/>
              </a:rPr>
              <a:t>42.5 km longitudinal GI-gun line (firing dual 45 in</a:t>
            </a:r>
            <a:r>
              <a:rPr lang="en-US" sz="1800" baseline="30000">
                <a:solidFill>
                  <a:srgbClr val="FFFF00"/>
                </a:solidFill>
                <a:latin typeface="Arial" pitchFamily="-65" charset="0"/>
              </a:rPr>
              <a:t>3 </a:t>
            </a:r>
            <a:r>
              <a:rPr lang="en-US" sz="1800">
                <a:solidFill>
                  <a:srgbClr val="FFFF00"/>
                </a:solidFill>
                <a:latin typeface="Arial" pitchFamily="-65" charset="0"/>
              </a:rPr>
              <a:t>guns) collected by </a:t>
            </a:r>
            <a:r>
              <a:rPr lang="en-US" sz="1800" i="1">
                <a:solidFill>
                  <a:srgbClr val="FFFF00"/>
                </a:solidFill>
                <a:latin typeface="Arial" pitchFamily="-65" charset="0"/>
              </a:rPr>
              <a:t>UTIG</a:t>
            </a:r>
            <a:r>
              <a:rPr lang="en-US" sz="1800">
                <a:solidFill>
                  <a:srgbClr val="FFFF00"/>
                </a:solidFill>
                <a:latin typeface="Arial" pitchFamily="-65" charset="0"/>
              </a:rPr>
              <a:t>.</a:t>
            </a:r>
            <a:r>
              <a:rPr lang="en-US" sz="2800">
                <a:solidFill>
                  <a:srgbClr val="FFFF00"/>
                </a:solidFill>
                <a:latin typeface="Arial" pitchFamily="-65" charset="0"/>
              </a:rPr>
              <a:t> 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7" y="3886200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Cowan et al., 2010. GSA Bulletin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,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130974"/>
            <a:ext cx="8942902" cy="4736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4338" y="76200"/>
            <a:ext cx="5402262" cy="6713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488187" y="6477000"/>
            <a:ext cx="25984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Cowan et al., 2010. GSA Bulletin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762000" y="4648200"/>
            <a:ext cx="75438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00"/>
                </a:solidFill>
                <a:latin typeface="Arial" pitchFamily="-65" charset="0"/>
              </a:rPr>
              <a:t>Facies interpretation:  SF A - ice contact or debris flows, SF B - distal fan deposits interfingering with basin fill, SF C - ponded basin fill deposited by suspension settling and sediment gravity flows, SF D - push ridges     </a:t>
            </a:r>
            <a:endParaRPr lang="en-US" sz="2800">
              <a:latin typeface="Arial" pitchFamily="-65" charset="0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9131300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06787" y="4038600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Cowan et al., 2010. GSA Bulletin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143000" y="4267200"/>
            <a:ext cx="52578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Times" pitchFamily="-65" charset="0"/>
              <a:buNone/>
            </a:pP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The depth to contact between SF E and SF C matches the depth to R3. The </a:t>
            </a:r>
            <a:r>
              <a:rPr lang="en-US" sz="2800" dirty="0" err="1">
                <a:solidFill>
                  <a:srgbClr val="FFFF00"/>
                </a:solidFill>
                <a:latin typeface="Arial" pitchFamily="-65" charset="0"/>
              </a:rPr>
              <a:t>minisparker</a:t>
            </a: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 imaged LIA fill but not penetrate  LGM retreat deposits. </a:t>
            </a:r>
            <a:r>
              <a:rPr lang="en-US" dirty="0">
                <a:solidFill>
                  <a:srgbClr val="FFFF00"/>
                </a:solidFill>
                <a:latin typeface="Arial" pitchFamily="-65" charset="0"/>
              </a:rPr>
              <a:t>     </a:t>
            </a:r>
            <a:endParaRPr lang="en-US" sz="2800" dirty="0">
              <a:latin typeface="Arial" pitchFamily="-65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6488" y="358775"/>
            <a:ext cx="3236912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8188" y="369888"/>
            <a:ext cx="3071812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545587" y="6474023"/>
            <a:ext cx="25984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Cowan et al., 2010. GSA Bulletin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101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2400"/>
            <a:ext cx="8747333" cy="65452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29000" y="6019800"/>
            <a:ext cx="544031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Tidewater terminus of Hubbard Glacier in Disenchantment Bay,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Southern Alaska in August 2004. 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10102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420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152400"/>
            <a:ext cx="8915400" cy="6172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Sediment transfer from Tidewater Glaciers  to Alaskan Fjords</a:t>
            </a:r>
          </a:p>
          <a:p>
            <a:endParaRPr lang="en-US" sz="3600" dirty="0" smtClean="0"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3200" dirty="0" err="1" smtClean="0">
                <a:latin typeface="Arial"/>
                <a:cs typeface="Arial"/>
              </a:rPr>
              <a:t>Meltwater</a:t>
            </a:r>
            <a:r>
              <a:rPr lang="en-US" sz="3200" dirty="0" smtClean="0">
                <a:latin typeface="Arial"/>
                <a:cs typeface="Arial"/>
              </a:rPr>
              <a:t> discharge – 4 months from May to Sept.</a:t>
            </a:r>
          </a:p>
          <a:p>
            <a:endParaRPr lang="en-US" sz="3200" dirty="0" smtClean="0"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latin typeface="Arial"/>
                <a:cs typeface="Arial"/>
              </a:rPr>
              <a:t>Iceberg and sea ice rafting – poorly sorted and coarse grained</a:t>
            </a:r>
          </a:p>
          <a:p>
            <a:endParaRPr lang="en-US" sz="3200" dirty="0" smtClean="0"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latin typeface="Arial"/>
                <a:cs typeface="Arial"/>
              </a:rPr>
              <a:t>Sediment gravity flows – </a:t>
            </a:r>
            <a:r>
              <a:rPr lang="en-US" sz="3200" dirty="0" err="1" smtClean="0">
                <a:latin typeface="Arial"/>
                <a:cs typeface="Arial"/>
              </a:rPr>
              <a:t>debrites</a:t>
            </a:r>
            <a:r>
              <a:rPr lang="en-US" sz="3200" dirty="0" smtClean="0">
                <a:latin typeface="Arial"/>
                <a:cs typeface="Arial"/>
              </a:rPr>
              <a:t> and </a:t>
            </a:r>
            <a:r>
              <a:rPr lang="en-US" sz="3200" dirty="0" err="1" smtClean="0">
                <a:latin typeface="Arial"/>
                <a:cs typeface="Arial"/>
              </a:rPr>
              <a:t>turbidites</a:t>
            </a:r>
            <a:r>
              <a:rPr lang="en-US" sz="3200" dirty="0" smtClean="0">
                <a:latin typeface="Arial"/>
                <a:cs typeface="Arial"/>
              </a:rPr>
              <a:t> originating from the groundling line and </a:t>
            </a:r>
            <a:r>
              <a:rPr lang="en-US" sz="3200" dirty="0" err="1" smtClean="0">
                <a:latin typeface="Arial"/>
                <a:cs typeface="Arial"/>
              </a:rPr>
              <a:t>bathymetic</a:t>
            </a:r>
            <a:r>
              <a:rPr lang="en-US" sz="3200" dirty="0" smtClean="0">
                <a:latin typeface="Arial"/>
                <a:cs typeface="Arial"/>
              </a:rPr>
              <a:t> highs (fjord walls and sills)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28600" y="235803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/>
              <a:buChar char="•"/>
            </a:pPr>
            <a:r>
              <a:rPr lang="en-US" dirty="0" err="1" smtClean="0">
                <a:solidFill>
                  <a:srgbClr val="FFFF00"/>
                </a:solidFill>
                <a:latin typeface="Arial" pitchFamily="-65" charset="0"/>
              </a:rPr>
              <a:t>Subglacial</a:t>
            </a: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 streams </a:t>
            </a:r>
            <a:r>
              <a:rPr lang="en-US" dirty="0" err="1" smtClean="0">
                <a:solidFill>
                  <a:srgbClr val="FFFF00"/>
                </a:solidFill>
                <a:latin typeface="Arial" pitchFamily="-65" charset="0"/>
              </a:rPr>
              <a:t>upwell</a:t>
            </a: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 at the terminus 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FF00"/>
                </a:solidFill>
                <a:latin typeface="Arial" pitchFamily="-65" charset="0"/>
              </a:rPr>
              <a:t>Suspended sediment is transported in turbid plumes</a:t>
            </a:r>
          </a:p>
        </p:txBody>
      </p:sp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04800" y="1470290"/>
            <a:ext cx="8382000" cy="531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52400" y="533400"/>
            <a:ext cx="39624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" pitchFamily="-65" charset="0"/>
              </a:rPr>
              <a:t>Once released from the plume </a:t>
            </a:r>
            <a:r>
              <a:rPr lang="en-US" sz="3200" b="1" dirty="0" err="1" smtClean="0">
                <a:solidFill>
                  <a:srgbClr val="FFFF00"/>
                </a:solidFill>
                <a:latin typeface="Arial" pitchFamily="-65" charset="0"/>
              </a:rPr>
              <a:t>flocs</a:t>
            </a:r>
            <a:r>
              <a:rPr lang="en-US" sz="3200" b="1" dirty="0" smtClean="0">
                <a:solidFill>
                  <a:srgbClr val="FFFF00"/>
                </a:solidFill>
                <a:latin typeface="Arial" pitchFamily="-65" charset="0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Arial" pitchFamily="-65" charset="0"/>
              </a:rPr>
              <a:t>sink at rates of 80 </a:t>
            </a:r>
            <a:r>
              <a:rPr lang="en-US" sz="3200" b="1" dirty="0" err="1">
                <a:solidFill>
                  <a:srgbClr val="FFFF00"/>
                </a:solidFill>
                <a:latin typeface="Arial" pitchFamily="-65" charset="0"/>
              </a:rPr>
              <a:t>m</a:t>
            </a:r>
            <a:r>
              <a:rPr lang="en-US" sz="3200" b="1" dirty="0">
                <a:solidFill>
                  <a:srgbClr val="FFFF00"/>
                </a:solidFill>
                <a:latin typeface="Arial" pitchFamily="-65" charset="0"/>
              </a:rPr>
              <a:t>/day:</a:t>
            </a:r>
            <a:endParaRPr lang="en-US" sz="3200" dirty="0">
              <a:solidFill>
                <a:srgbClr val="FFFF00"/>
              </a:solidFill>
              <a:latin typeface="Arial" pitchFamily="-65" charset="0"/>
            </a:endParaRPr>
          </a:p>
          <a:p>
            <a:endParaRPr lang="en-US" sz="3200" dirty="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Arial" pitchFamily="-65" charset="0"/>
              </a:rPr>
              <a:t> short residence time of particles in the water column</a:t>
            </a:r>
          </a:p>
          <a:p>
            <a:pPr>
              <a:buFont typeface="Times" pitchFamily="-65" charset="0"/>
              <a:buNone/>
            </a:pPr>
            <a:r>
              <a:rPr lang="en-US" sz="3200" dirty="0">
                <a:solidFill>
                  <a:srgbClr val="FFFF00"/>
                </a:solidFill>
                <a:latin typeface="Arial" pitchFamily="-65" charset="0"/>
              </a:rPr>
              <a:t> </a:t>
            </a:r>
          </a:p>
          <a:p>
            <a:pPr>
              <a:buFont typeface="Times" pitchFamily="-65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Arial" pitchFamily="-65" charset="0"/>
              </a:rPr>
              <a:t>high sedimentation rates.</a:t>
            </a:r>
            <a:endParaRPr lang="en-US" sz="3200" dirty="0">
              <a:latin typeface="Arial" pitchFamily="-65" charset="0"/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2900" y="0"/>
            <a:ext cx="4991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4114800" y="6324600"/>
            <a:ext cx="5486400" cy="533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1749" name="Line 7"/>
          <p:cNvSpPr>
            <a:spLocks noChangeShapeType="1"/>
          </p:cNvSpPr>
          <p:nvPr/>
        </p:nvSpPr>
        <p:spPr bwMode="auto">
          <a:xfrm>
            <a:off x="6019800" y="6400800"/>
            <a:ext cx="1828800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0" name="Text Box 9"/>
          <p:cNvSpPr txBox="1">
            <a:spLocks noChangeArrowheads="1"/>
          </p:cNvSpPr>
          <p:nvPr/>
        </p:nvSpPr>
        <p:spPr bwMode="auto">
          <a:xfrm>
            <a:off x="6172200" y="6400800"/>
            <a:ext cx="1547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10 microns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304800" y="4967288"/>
            <a:ext cx="57912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rial" pitchFamily="-65" charset="0"/>
              </a:rPr>
              <a:t>Sedimentation Rates</a:t>
            </a:r>
            <a:endParaRPr lang="en-US" sz="3200" dirty="0" smtClean="0">
              <a:solidFill>
                <a:srgbClr val="FFFF00"/>
              </a:solidFill>
              <a:latin typeface="Arial" pitchFamily="-65" charset="0"/>
            </a:endParaRPr>
          </a:p>
          <a:p>
            <a:pPr>
              <a:buFont typeface="Times" pitchFamily="-65" charset="0"/>
              <a:buChar char="•"/>
            </a:pPr>
            <a:r>
              <a:rPr lang="en-US" sz="2800" dirty="0" smtClean="0">
                <a:solidFill>
                  <a:srgbClr val="FFFF00"/>
                </a:solidFill>
                <a:latin typeface="Arial" pitchFamily="-65" charset="0"/>
              </a:rPr>
              <a:t>Up to 13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-65" charset="0"/>
              </a:rPr>
              <a:t>m</a:t>
            </a:r>
            <a:r>
              <a:rPr lang="en-US" sz="2800" dirty="0" smtClean="0">
                <a:solidFill>
                  <a:srgbClr val="FFFF00"/>
                </a:solidFill>
                <a:latin typeface="Arial" pitchFamily="-65" charset="0"/>
              </a:rPr>
              <a:t>/yr </a:t>
            </a: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in the ice-	proximal basin</a:t>
            </a:r>
          </a:p>
          <a:p>
            <a:pPr>
              <a:buFont typeface="Times" pitchFamily="-65" charset="0"/>
              <a:buChar char="•"/>
            </a:pPr>
            <a:r>
              <a:rPr lang="en-US" sz="2800" dirty="0">
                <a:solidFill>
                  <a:srgbClr val="FFFF00"/>
                </a:solidFill>
                <a:latin typeface="Arial" pitchFamily="-65" charset="0"/>
              </a:rPr>
              <a:t>exponential decrease </a:t>
            </a:r>
            <a:r>
              <a:rPr lang="en-US" sz="2800" dirty="0" err="1">
                <a:solidFill>
                  <a:srgbClr val="FFFF00"/>
                </a:solidFill>
                <a:latin typeface="Arial" pitchFamily="-65" charset="0"/>
              </a:rPr>
              <a:t>downfjord</a:t>
            </a:r>
            <a:endParaRPr lang="en-US" sz="3200" dirty="0">
              <a:latin typeface="Arial" pitchFamily="-65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762000"/>
            <a:ext cx="33496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76200"/>
            <a:ext cx="4953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1368425" y="3992563"/>
            <a:ext cx="1987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latin typeface="Arial" pitchFamily="-65" charset="0"/>
              </a:rPr>
              <a:t>(From Elverhoi et al. 1998)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1588" y="3917950"/>
          <a:ext cx="9140825" cy="2482850"/>
        </p:xfrm>
        <a:graphic>
          <a:graphicData uri="http://schemas.openxmlformats.org/presentationml/2006/ole">
            <p:oleObj spid="_x0000_s58370" name="Document" r:id="rId4" imgW="5628640" imgH="1529080" progId="Word.Document.8">
              <p:embed/>
            </p:oleObj>
          </a:graphicData>
        </a:graphic>
      </p:graphicFrame>
      <p:pic>
        <p:nvPicPr>
          <p:cNvPr id="5837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1473200"/>
            <a:ext cx="6402388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6"/>
          <p:cNvSpPr txBox="1">
            <a:spLocks noChangeArrowheads="1"/>
          </p:cNvSpPr>
          <p:nvPr/>
        </p:nvSpPr>
        <p:spPr bwMode="auto">
          <a:xfrm>
            <a:off x="122286" y="334963"/>
            <a:ext cx="875251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  <a:latin typeface="Arial" pitchFamily="-65" charset="0"/>
              </a:rPr>
              <a:t>What</a:t>
            </a:r>
            <a:r>
              <a:rPr lang="en-US" sz="2800" b="1" dirty="0" smtClean="0">
                <a:solidFill>
                  <a:srgbClr val="FFFF00"/>
                </a:solidFill>
                <a:latin typeface="Arial" pitchFamily="-65" charset="0"/>
              </a:rPr>
              <a:t> Sediment Record is Deposited?</a:t>
            </a:r>
            <a:endParaRPr lang="en-US" sz="2800" b="1" dirty="0">
              <a:solidFill>
                <a:srgbClr val="FFFF00"/>
              </a:solidFill>
              <a:latin typeface="Arial" pitchFamily="-65" charset="0"/>
            </a:endParaRP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itchFamily="-65" charset="0"/>
              </a:rPr>
              <a:t>(can a chronology be developed in </a:t>
            </a:r>
            <a:r>
              <a:rPr lang="en-US" b="1" dirty="0" err="1" smtClean="0">
                <a:solidFill>
                  <a:srgbClr val="FFFF00"/>
                </a:solidFill>
                <a:latin typeface="Arial" pitchFamily="-65" charset="0"/>
              </a:rPr>
              <a:t>terrigenous</a:t>
            </a:r>
            <a:r>
              <a:rPr lang="en-US" b="1" dirty="0" smtClean="0">
                <a:solidFill>
                  <a:srgbClr val="FFFF00"/>
                </a:solidFill>
                <a:latin typeface="Arial" pitchFamily="-65" charset="0"/>
              </a:rPr>
              <a:t> sediment?)</a:t>
            </a:r>
            <a:endParaRPr lang="en-US" sz="2800" b="1" dirty="0">
              <a:solidFill>
                <a:srgbClr val="FFFF00"/>
              </a:solidFill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447800" y="0"/>
            <a:ext cx="6477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>
                <a:solidFill>
                  <a:srgbClr val="FFFF00"/>
                </a:solidFill>
                <a:latin typeface="Arial" pitchFamily="-65" charset="0"/>
              </a:rPr>
              <a:t>Seasonality</a:t>
            </a:r>
            <a:endParaRPr lang="en-US" sz="4800">
              <a:latin typeface="Arial" pitchFamily="-65" charset="0"/>
            </a:endParaRP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706437" y="1925637"/>
            <a:ext cx="5638800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267200" y="1600200"/>
            <a:ext cx="4876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u="sng">
                <a:solidFill>
                  <a:srgbClr val="FFFF00"/>
                </a:solidFill>
                <a:latin typeface="Arial" pitchFamily="-65" charset="0"/>
              </a:rPr>
              <a:t>Winter</a:t>
            </a:r>
          </a:p>
          <a:p>
            <a:pPr>
              <a:buFont typeface="Times" pitchFamily="-65" charset="0"/>
              <a:buChar char="•"/>
            </a:pPr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 No Meltwater</a:t>
            </a:r>
          </a:p>
          <a:p>
            <a:pPr>
              <a:buFont typeface="Times" pitchFamily="-65" charset="0"/>
              <a:buChar char="•"/>
            </a:pPr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 Icebergs and sea ice distribute sand and gravel </a:t>
            </a:r>
            <a:endParaRPr lang="en-US" sz="3200">
              <a:latin typeface="Arial" pitchFamily="-65" charset="0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4191000" y="4038600"/>
            <a:ext cx="4953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u="sng">
                <a:solidFill>
                  <a:srgbClr val="FFFF00"/>
                </a:solidFill>
                <a:latin typeface="Arial" pitchFamily="-65" charset="0"/>
              </a:rPr>
              <a:t>Summer</a:t>
            </a:r>
          </a:p>
          <a:p>
            <a:pPr>
              <a:buFont typeface="Times" pitchFamily="-65" charset="0"/>
              <a:buChar char="•"/>
            </a:pPr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Abundant meltwater for four months </a:t>
            </a:r>
          </a:p>
          <a:p>
            <a:pPr>
              <a:buFont typeface="Times" pitchFamily="-65" charset="0"/>
              <a:buChar char="•"/>
            </a:pPr>
            <a:r>
              <a:rPr lang="en-US" sz="3200">
                <a:solidFill>
                  <a:srgbClr val="FFFF00"/>
                </a:solidFill>
                <a:latin typeface="Arial" pitchFamily="-65" charset="0"/>
              </a:rPr>
              <a:t> Thick laminated mud accumulates </a:t>
            </a:r>
            <a:endParaRPr lang="en-US" sz="3200"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3038</TotalTime>
  <Words>757</Words>
  <Application>Microsoft PowerPoint</Application>
  <PresentationFormat>On-screen Show (4:3)</PresentationFormat>
  <Paragraphs>146</Paragraphs>
  <Slides>32</Slides>
  <Notes>32</Notes>
  <HiddenSlides>0</HiddenSlides>
  <MMClips>0</MMClips>
  <ScaleCrop>false</ScaleCrop>
  <HeadingPairs>
    <vt:vector size="8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Blank Presentation</vt:lpstr>
      <vt:lpstr>Macintosh HD:Users:cowanea:Desktop:Desktop Files:MuirSeismic:MI-Tables1-3.doc!OLE_LINK1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ASU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Ellen Cowan</dc:creator>
  <cp:lastModifiedBy>Appalachian State</cp:lastModifiedBy>
  <cp:revision>97</cp:revision>
  <cp:lastPrinted>2011-01-17T20:37:06Z</cp:lastPrinted>
  <dcterms:created xsi:type="dcterms:W3CDTF">2011-02-10T20:05:13Z</dcterms:created>
  <dcterms:modified xsi:type="dcterms:W3CDTF">2011-02-10T20:31:12Z</dcterms:modified>
</cp:coreProperties>
</file>