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309" r:id="rId4"/>
    <p:sldId id="308" r:id="rId5"/>
    <p:sldId id="342" r:id="rId6"/>
    <p:sldId id="307" r:id="rId7"/>
    <p:sldId id="321" r:id="rId8"/>
    <p:sldId id="318" r:id="rId9"/>
    <p:sldId id="320" r:id="rId10"/>
    <p:sldId id="323" r:id="rId11"/>
    <p:sldId id="324" r:id="rId12"/>
    <p:sldId id="325" r:id="rId13"/>
    <p:sldId id="327" r:id="rId14"/>
    <p:sldId id="326" r:id="rId15"/>
    <p:sldId id="328" r:id="rId16"/>
    <p:sldId id="329" r:id="rId17"/>
    <p:sldId id="330" r:id="rId18"/>
    <p:sldId id="331" r:id="rId19"/>
    <p:sldId id="332" r:id="rId20"/>
    <p:sldId id="333" r:id="rId21"/>
    <p:sldId id="335" r:id="rId22"/>
    <p:sldId id="336" r:id="rId23"/>
    <p:sldId id="338" r:id="rId24"/>
    <p:sldId id="341" r:id="rId25"/>
    <p:sldId id="301" r:id="rId26"/>
    <p:sldId id="300" r:id="rId27"/>
    <p:sldId id="313" r:id="rId28"/>
    <p:sldId id="317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193BD-51B6-144E-89C2-348D21156180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79CCB-BA03-854E-ABD7-898E2EE705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3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F28ED-6E0D-2048-ABE3-84F18A9760F7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9B2F8-981D-CC43-84AD-E550A466E80A}" type="slidenum">
              <a:rPr lang="en-US"/>
              <a:pPr/>
              <a:t>17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DC02B-0050-574B-A45C-4F4F9AA74293}" type="slidenum">
              <a:rPr lang="en-US"/>
              <a:pPr/>
              <a:t>18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132CC-B6D3-C444-862F-89AC12F8C4EC}" type="slidenum">
              <a:rPr lang="en-US"/>
              <a:pPr/>
              <a:t>19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58200-A414-8A40-A623-E8ECD127E389}" type="slidenum">
              <a:rPr lang="en-US"/>
              <a:pPr/>
              <a:t>20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5EA65-85ED-1340-AB10-5A98E05EC29F}" type="slidenum">
              <a:rPr lang="en-US"/>
              <a:pPr/>
              <a:t>21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AED6E-842D-4B4B-AFCA-6A3AE9059780}" type="slidenum">
              <a:rPr lang="en-US"/>
              <a:pPr/>
              <a:t>22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506AF-011A-ED48-A541-92C9988664A9}" type="slidenum">
              <a:rPr lang="en-US"/>
              <a:pPr/>
              <a:t>23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5F713-E4D7-084A-9E32-6E70FBACE0B3}" type="slidenum">
              <a:rPr lang="en-US"/>
              <a:pPr/>
              <a:t>24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12C31-53A6-394A-B1F5-8E21818553B7}" type="slidenum">
              <a:rPr lang="en-US"/>
              <a:pPr/>
              <a:t>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1CBE9-47C5-EB42-BF49-808DA163C582}" type="slidenum">
              <a:rPr lang="en-US"/>
              <a:pPr/>
              <a:t>10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D3B20-4ED3-C04C-876B-13ADE4A2765B}" type="slidenum">
              <a:rPr lang="en-US"/>
              <a:pPr/>
              <a:t>11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5A53F-75EE-B941-8DE7-A5E814BF72F8}" type="slidenum">
              <a:rPr lang="en-US"/>
              <a:pPr/>
              <a:t>12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6DA8F-01C0-9A46-AA94-C3AE2AF8E43F}" type="slidenum">
              <a:rPr lang="en-US"/>
              <a:pPr/>
              <a:t>13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528B6-A178-C947-9315-C337E8C1F345}" type="slidenum">
              <a:rPr lang="en-US"/>
              <a:pPr/>
              <a:t>14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B46B0-87E9-8142-8F47-A27FFE2DE641}" type="slidenum">
              <a:rPr lang="en-US"/>
              <a:pPr/>
              <a:t>15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9CBF9-767F-A048-A4D4-52E9DC8C0477}" type="slidenum">
              <a:rPr lang="en-US"/>
              <a:pPr/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4552-CAD9-3D41-9793-BD8F80EF893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0089-F100-0141-B864-645E3399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4552-CAD9-3D41-9793-BD8F80EF893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0089-F100-0141-B864-645E3399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4552-CAD9-3D41-9793-BD8F80EF893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0089-F100-0141-B864-645E3399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7724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324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4552-CAD9-3D41-9793-BD8F80EF893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0089-F100-0141-B864-645E3399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4552-CAD9-3D41-9793-BD8F80EF893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0089-F100-0141-B864-645E3399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4552-CAD9-3D41-9793-BD8F80EF893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0089-F100-0141-B864-645E3399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4552-CAD9-3D41-9793-BD8F80EF893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0089-F100-0141-B864-645E3399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4552-CAD9-3D41-9793-BD8F80EF893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0089-F100-0141-B864-645E3399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4552-CAD9-3D41-9793-BD8F80EF893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0089-F100-0141-B864-645E3399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4552-CAD9-3D41-9793-BD8F80EF893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0089-F100-0141-B864-645E3399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4552-CAD9-3D41-9793-BD8F80EF893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0089-F100-0141-B864-645E3399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4552-CAD9-3D41-9793-BD8F80EF893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0089-F100-0141-B864-645E33994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wmf"/><Relationship Id="rId8" Type="http://schemas.openxmlformats.org/officeDocument/2006/relationships/image" Target="../media/image3.png"/><Relationship Id="rId9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microsoft.com/office/2007/relationships/media" Target="file://localhost/movies/spita7h2.avi" TargetMode="External"/><Relationship Id="rId2" Type="http://schemas.openxmlformats.org/officeDocument/2006/relationships/video" Target="file://localhost/movies/spita7h2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6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770" y="1465501"/>
            <a:ext cx="8801230" cy="1600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COUPLED MODELING </a:t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River – Delta Plain to </a:t>
            </a:r>
            <a:r>
              <a:rPr lang="en-US" sz="3600" b="1" dirty="0" err="1" smtClean="0">
                <a:solidFill>
                  <a:schemeClr val="bg1">
                    <a:lumMod val="75000"/>
                  </a:schemeClr>
                </a:solidFill>
              </a:rPr>
              <a:t>Longshore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 Transport</a:t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Irina Overeem</a:t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(with help of Andrew Ashton</a:t>
            </a:r>
            <a:b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and Eric Hutton)</a:t>
            </a:r>
            <a:endParaRPr lang="en-GB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8382000" cy="5562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sz="2100" dirty="0">
                <a:solidFill>
                  <a:schemeClr val="bg1">
                    <a:lumMod val="75000"/>
                  </a:schemeClr>
                </a:solidFill>
              </a:rPr>
              <a:t>combining the conservation of mass: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endParaRPr lang="en-US" sz="2100" dirty="0"/>
          </a:p>
          <a:p>
            <a:pPr>
              <a:lnSpc>
                <a:spcPct val="110000"/>
              </a:lnSpc>
              <a:spcBef>
                <a:spcPct val="30000"/>
              </a:spcBef>
            </a:pPr>
            <a:endParaRPr lang="en-US" sz="2100" dirty="0"/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sz="2100" dirty="0">
                <a:solidFill>
                  <a:schemeClr val="bg1">
                    <a:lumMod val="75000"/>
                  </a:schemeClr>
                </a:solidFill>
              </a:rPr>
              <a:t>with the small angle approximation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	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</a:rPr>
              <a:t>	Q</a:t>
            </a:r>
            <a:r>
              <a:rPr lang="en-US" sz="2400" b="1" i="1" baseline="-250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</a:rPr>
              <a:t> = K H</a:t>
            </a:r>
            <a:r>
              <a:rPr lang="en-US" sz="2400" b="1" i="1" baseline="-25000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2400" b="1" i="1" baseline="30000" dirty="0">
                <a:solidFill>
                  <a:schemeClr val="bg1">
                    <a:lumMod val="75000"/>
                  </a:schemeClr>
                </a:solidFill>
              </a:rPr>
              <a:t>5/2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bg1">
                    <a:lumMod val="75000"/>
                  </a:schemeClr>
                </a:solidFill>
              </a:rPr>
              <a:t>cos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en-US" sz="2400" b="1" i="1" dirty="0" err="1">
                <a:solidFill>
                  <a:schemeClr val="bg1">
                    <a:lumMod val="75000"/>
                  </a:schemeClr>
                </a:solidFill>
                <a:latin typeface="Symbol" charset="2"/>
              </a:rPr>
              <a:t>f</a:t>
            </a:r>
            <a:r>
              <a:rPr lang="en-US" sz="2400" b="1" i="1" baseline="-25000" dirty="0" err="1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Symbol" charset="2"/>
              </a:rPr>
              <a:t> - </a:t>
            </a:r>
            <a:r>
              <a:rPr lang="en-US" sz="2400" b="1" i="1" dirty="0" err="1">
                <a:solidFill>
                  <a:schemeClr val="bg1">
                    <a:lumMod val="75000"/>
                  </a:schemeClr>
                </a:solidFill>
                <a:latin typeface="Symbol" charset="2"/>
              </a:rPr>
              <a:t>q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Symbol" charset="2"/>
              </a:rPr>
              <a:t> 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</a:rPr>
              <a:t>sin (</a:t>
            </a:r>
            <a:r>
              <a:rPr lang="en-US" sz="2400" b="1" i="1" dirty="0" err="1">
                <a:solidFill>
                  <a:schemeClr val="bg1">
                    <a:lumMod val="75000"/>
                  </a:schemeClr>
                </a:solidFill>
                <a:latin typeface="Symbol" charset="2"/>
              </a:rPr>
              <a:t>f</a:t>
            </a:r>
            <a:r>
              <a:rPr lang="en-US" sz="2400" b="1" i="1" baseline="-25000" dirty="0" err="1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Symbol" charset="2"/>
              </a:rPr>
              <a:t> - </a:t>
            </a:r>
            <a:r>
              <a:rPr lang="en-US" sz="2400" b="1" i="1" dirty="0" err="1">
                <a:solidFill>
                  <a:schemeClr val="bg1">
                    <a:lumMod val="75000"/>
                  </a:schemeClr>
                </a:solidFill>
                <a:latin typeface="Symbol" charset="2"/>
              </a:rPr>
              <a:t>q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Symbol" charset="2"/>
              </a:rPr>
              <a:t>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endParaRPr lang="en-US" sz="2400" b="1" i="1" dirty="0"/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</a:rPr>
              <a:t>		Q</a:t>
            </a:r>
            <a:r>
              <a:rPr lang="en-US" sz="2400" b="1" i="1" baseline="-25000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</a:rPr>
              <a:t> = K H</a:t>
            </a:r>
            <a:r>
              <a:rPr lang="en-US" sz="2400" b="1" i="1" baseline="-25000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sz="2400" b="1" i="1" baseline="30000" dirty="0">
                <a:solidFill>
                  <a:schemeClr val="bg1">
                    <a:lumMod val="75000"/>
                  </a:schemeClr>
                </a:solidFill>
              </a:rPr>
              <a:t>5/2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</a:rPr>
              <a:t>        (1)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Symbol" charset="2"/>
              </a:rPr>
              <a:t>               </a:t>
            </a:r>
            <a:r>
              <a:rPr lang="en-US" sz="2400" b="1" i="1" dirty="0" err="1">
                <a:solidFill>
                  <a:schemeClr val="bg1">
                    <a:lumMod val="75000"/>
                  </a:schemeClr>
                </a:solidFill>
              </a:rPr>
              <a:t>dy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</a:rPr>
              <a:t> / </a:t>
            </a:r>
            <a:r>
              <a:rPr lang="en-US" sz="2400" b="1" i="1" dirty="0" err="1">
                <a:solidFill>
                  <a:schemeClr val="bg1">
                    <a:lumMod val="75000"/>
                  </a:schemeClr>
                </a:solidFill>
              </a:rPr>
              <a:t>dx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</a:rPr>
              <a:t>	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sz="2100" dirty="0">
                <a:solidFill>
                  <a:schemeClr val="bg1">
                    <a:lumMod val="75000"/>
                  </a:schemeClr>
                </a:solidFill>
              </a:rPr>
              <a:t>generates a shoreline evolution equation: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  <a:buFontTx/>
              <a:buNone/>
            </a:pPr>
            <a:endParaRPr lang="en-US" sz="1700" dirty="0"/>
          </a:p>
          <a:p>
            <a:pPr marL="457200" lvl="1" indent="0">
              <a:lnSpc>
                <a:spcPct val="110000"/>
              </a:lnSpc>
              <a:spcBef>
                <a:spcPct val="120000"/>
              </a:spcBef>
            </a:pPr>
            <a:r>
              <a:rPr lang="en-US" sz="2000" dirty="0"/>
              <a:t> </a:t>
            </a:r>
          </a:p>
          <a:p>
            <a:pPr marL="457200" lvl="1" indent="0">
              <a:lnSpc>
                <a:spcPct val="110000"/>
              </a:lnSpc>
              <a:spcBef>
                <a:spcPct val="12000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(classic diffusion equation)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2667000" y="4876800"/>
            <a:ext cx="2819400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2895600" y="1371600"/>
            <a:ext cx="19050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  <a:noFill/>
          <a:ln/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>
            <a:normAutofit fontScale="90000"/>
          </a:bodyPr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traditional approach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9688" name="Object 8"/>
          <p:cNvGraphicFramePr>
            <a:graphicFrameLocks noChangeAspect="1"/>
          </p:cNvGraphicFramePr>
          <p:nvPr/>
        </p:nvGraphicFramePr>
        <p:xfrm>
          <a:off x="3048000" y="1481138"/>
          <a:ext cx="16002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4" imgW="965160" imgH="393480" progId="Equation.3">
                  <p:embed/>
                </p:oleObj>
              </mc:Choice>
              <mc:Fallback>
                <p:oleObj name="Equation" r:id="rId4" imgW="9651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481138"/>
                        <a:ext cx="1600200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91" name="Rectangle 11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9690" name="Object 10"/>
          <p:cNvGraphicFramePr>
            <a:graphicFrameLocks noChangeAspect="1"/>
          </p:cNvGraphicFramePr>
          <p:nvPr/>
        </p:nvGraphicFramePr>
        <p:xfrm>
          <a:off x="2825750" y="5005388"/>
          <a:ext cx="25003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6" imgW="1193760" imgH="419040" progId="Equation.3">
                  <p:embed/>
                </p:oleObj>
              </mc:Choice>
              <mc:Fallback>
                <p:oleObj name="Equation" r:id="rId6" imgW="11937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5005388"/>
                        <a:ext cx="2500313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95" name="Picture 15" descr="ax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748213"/>
            <a:ext cx="25146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</p:spPr>
      </p:pic>
      <p:pic>
        <p:nvPicPr>
          <p:cNvPr id="199696" name="Picture 16" descr="xsho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/>
          <a:srcRect/>
          <a:stretch>
            <a:fillRect/>
          </a:stretch>
        </p:blipFill>
        <p:spPr>
          <a:xfrm>
            <a:off x="6477000" y="990600"/>
            <a:ext cx="2438400" cy="1893888"/>
          </a:xfrm>
          <a:noFill/>
          <a:ln/>
          <a:effectLst>
            <a:outerShdw blurRad="63500" dist="29783" dir="1514402" algn="ctr" rotWithShape="0">
              <a:srgbClr val="80808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533400"/>
          </a:xfrm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low-angle waves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400800" y="4648200"/>
            <a:ext cx="251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0966" name="Picture 6" descr="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066800"/>
            <a:ext cx="5943600" cy="52006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533400"/>
          </a:xfrm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high-angle waves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400800" y="4648200"/>
            <a:ext cx="251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3014" name="Picture 6" descr="hi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90575"/>
            <a:ext cx="6553200" cy="60674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3015" name="Picture 7" descr="cerc q de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828800" cy="13985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1"/>
          <p:cNvSpPr>
            <a:spLocks noChangeShapeType="1"/>
          </p:cNvSpPr>
          <p:nvPr/>
        </p:nvSpPr>
        <p:spPr bwMode="auto">
          <a:xfrm>
            <a:off x="4114800" y="5145088"/>
            <a:ext cx="762000" cy="0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 type="triangle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33" name="Picture 13" descr="diffequatio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914400"/>
            <a:ext cx="5334000" cy="2393950"/>
          </a:xfrm>
          <a:ln w="25400">
            <a:solidFill>
              <a:srgbClr val="000000"/>
            </a:solidFill>
          </a:ln>
          <a:effectLst>
            <a:outerShdw blurRad="63500" dist="29783" dir="1514402" algn="ctr" rotWithShape="0">
              <a:srgbClr val="808080">
                <a:alpha val="74998"/>
              </a:srgbClr>
            </a:outerShdw>
          </a:effectLst>
        </p:spPr>
      </p:pic>
      <p:pic>
        <p:nvPicPr>
          <p:cNvPr id="45060" name="Picture 14" descr="cerc di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7600"/>
            <a:ext cx="3810000" cy="29749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1" name="Picture 16" descr="cerc q de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687763"/>
            <a:ext cx="3814763" cy="29162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angle-dependent shoreline diffusivity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7" name="Picture 17" descr="modeldomai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3206750"/>
            <a:ext cx="5334000" cy="3422650"/>
          </a:xfrm>
          <a:ln w="25400">
            <a:solidFill>
              <a:srgbClr val="000000"/>
            </a:solidFill>
          </a:ln>
          <a:effectLst>
            <a:outerShdw blurRad="63500" dist="29783" dir="1514402" algn="ctr" rotWithShape="0">
              <a:srgbClr val="808080">
                <a:alpha val="74998"/>
              </a:srgbClr>
            </a:outerShdw>
          </a:effectLst>
        </p:spPr>
      </p:pic>
      <p:sp>
        <p:nvSpPr>
          <p:cNvPr id="47107" name="Rectangle 19"/>
          <p:cNvSpPr>
            <a:spLocks noChangeArrowheads="1"/>
          </p:cNvSpPr>
          <p:nvPr/>
        </p:nvSpPr>
        <p:spPr bwMode="auto">
          <a:xfrm>
            <a:off x="304800" y="914400"/>
            <a:ext cx="510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Tx/>
              <a:buChar char="•"/>
            </a:pPr>
            <a:r>
              <a:rPr lang="en-US" sz="2000" dirty="0">
                <a:solidFill>
                  <a:srgbClr val="FCFAB7"/>
                </a:solidFill>
                <a:latin typeface="Arial" charset="0"/>
              </a:rPr>
              <a:t>‘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Coastline Evolution Model’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Tx/>
              <a:buChar char="•"/>
            </a:pP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discretizes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the plan-view domain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Tx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tracks one contour line – the shoreline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Tx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simple wave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refraction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Ashton and Murray, JGR-ES 2006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Tx/>
              <a:buChar char="•"/>
            </a:pPr>
            <a:endParaRPr lang="en-US" sz="2000" dirty="0" smtClean="0">
              <a:solidFill>
                <a:srgbClr val="FCFAB7"/>
              </a:solidFill>
              <a:latin typeface="Arial" charset="0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sz="2300" b="1" i="1" dirty="0">
                <a:solidFill>
                  <a:srgbClr val="FCFAB7"/>
                </a:solidFill>
                <a:latin typeface="Arial" charset="0"/>
              </a:rPr>
              <a:t>    		</a:t>
            </a:r>
            <a:endParaRPr lang="en-US" sz="2400" dirty="0">
              <a:solidFill>
                <a:srgbClr val="FCFAB7"/>
              </a:solidFill>
              <a:latin typeface="Arial" charset="0"/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numerical model: ‘CEM’</a:t>
            </a:r>
          </a:p>
        </p:txBody>
      </p:sp>
      <p:pic>
        <p:nvPicPr>
          <p:cNvPr id="30742" name="Picture 22" descr="xsho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219200"/>
            <a:ext cx="3352800" cy="26050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</p:spPr>
      </p:pic>
      <p:pic>
        <p:nvPicPr>
          <p:cNvPr id="47110" name="Picture 23" descr="sy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038600"/>
            <a:ext cx="3352800" cy="25781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 Box 69"/>
          <p:cNvSpPr txBox="1">
            <a:spLocks noChangeArrowheads="1"/>
          </p:cNvSpPr>
          <p:nvPr/>
        </p:nvSpPr>
        <p:spPr bwMode="auto">
          <a:xfrm>
            <a:off x="152400" y="2743200"/>
            <a:ext cx="4114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6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4800" y="9144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30000"/>
              </a:spcBef>
              <a:buFontTx/>
              <a:buChar char="•"/>
            </a:pPr>
            <a:r>
              <a:rPr lang="en-US" sz="23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random distribution of waves selected from PDF</a:t>
            </a:r>
          </a:p>
          <a:p>
            <a:pPr marL="342900" indent="-342900" eaLnBrk="1" hangingPunct="1">
              <a:spcBef>
                <a:spcPct val="30000"/>
              </a:spcBef>
              <a:buFontTx/>
              <a:buChar char="•"/>
            </a:pPr>
            <a:r>
              <a:rPr lang="en-US" sz="23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controlled by:</a:t>
            </a:r>
          </a:p>
          <a:p>
            <a:pPr marL="1143000" lvl="2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U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= proportion of high-angle, ‘unstable’ waves</a:t>
            </a:r>
          </a:p>
          <a:p>
            <a:pPr marL="1143000" lvl="2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rPr>
              <a:t> = asymmetry (proportion of waves approaching from left, driving alongshore sediment transport to the right)</a:t>
            </a:r>
            <a:endParaRPr lang="en-US" sz="1800" b="1" i="1" dirty="0" smtClean="0">
              <a:solidFill>
                <a:schemeClr val="bg1">
                  <a:lumMod val="75000"/>
                </a:scheme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1143000" lvl="2" indent="-228600" eaLnBrk="1" hangingPunct="1">
              <a:spcBef>
                <a:spcPct val="30000"/>
              </a:spcBef>
              <a:buFontTx/>
              <a:buChar char="•"/>
            </a:pPr>
            <a:endParaRPr lang="en-US" sz="2000" dirty="0" smtClean="0">
              <a:solidFill>
                <a:srgbClr val="FCFAB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1143000" lvl="2" indent="-228600" eaLnBrk="1" hangingPunct="1">
              <a:spcBef>
                <a:spcPct val="30000"/>
              </a:spcBef>
              <a:buFontTx/>
              <a:buChar char="•"/>
            </a:pPr>
            <a:endParaRPr lang="en-US" sz="2000" dirty="0">
              <a:solidFill>
                <a:srgbClr val="FCFAB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1143000" lvl="2" indent="-228600" eaLnBrk="1" hangingPunct="1">
              <a:spcBef>
                <a:spcPct val="30000"/>
              </a:spcBef>
              <a:buFontTx/>
              <a:buChar char="•"/>
            </a:pPr>
            <a:endParaRPr lang="en-US" sz="1800" dirty="0">
              <a:solidFill>
                <a:srgbClr val="FCFAB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waves from all angles</a:t>
            </a:r>
          </a:p>
        </p:txBody>
      </p:sp>
      <p:pic>
        <p:nvPicPr>
          <p:cNvPr id="49156" name="Picture 4" descr="colorclim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14400"/>
            <a:ext cx="37385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>
                <a:solidFill>
                  <a:srgbClr val="FCFAB7"/>
                </a:solidFill>
                <a:latin typeface="Arial Unicode MS" charset="0"/>
              </a:rPr>
              <a:t>simulated low-angle spits</a:t>
            </a:r>
          </a:p>
        </p:txBody>
      </p:sp>
      <p:pic>
        <p:nvPicPr>
          <p:cNvPr id="53251" name="Picture 4" descr="model ro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792163"/>
            <a:ext cx="25146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pita7h2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2061147"/>
            <a:ext cx="9144000" cy="4796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>
                <a:solidFill>
                  <a:srgbClr val="FCFAB7"/>
                </a:solidFill>
                <a:latin typeface="Arial Unicode MS" charset="0"/>
              </a:rPr>
              <a:t>simulated low-angle spits</a:t>
            </a:r>
          </a:p>
        </p:txBody>
      </p:sp>
      <p:pic>
        <p:nvPicPr>
          <p:cNvPr id="55299" name="Picture 3" descr="model r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792163"/>
            <a:ext cx="25146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pic00023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60575"/>
            <a:ext cx="9144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>
                <a:solidFill>
                  <a:srgbClr val="FCFAB7"/>
                </a:solidFill>
                <a:latin typeface="Arial Unicode MS" charset="0"/>
              </a:rPr>
              <a:t>simulated low-angle spits</a:t>
            </a:r>
          </a:p>
        </p:txBody>
      </p:sp>
      <p:pic>
        <p:nvPicPr>
          <p:cNvPr id="57347" name="Picture 3" descr="model r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792163"/>
            <a:ext cx="25146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pic0016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60575"/>
            <a:ext cx="9144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>
                <a:solidFill>
                  <a:srgbClr val="FCFAB7"/>
                </a:solidFill>
                <a:latin typeface="Arial" charset="0"/>
              </a:rPr>
              <a:t>CEM results- symmetrical waves </a:t>
            </a:r>
          </a:p>
        </p:txBody>
      </p:sp>
      <p:pic>
        <p:nvPicPr>
          <p:cNvPr id="63491" name="Picture 9" descr="fig3_prograde_1.png"/>
          <p:cNvPicPr>
            <a:picLocks noChangeAspect="1"/>
          </p:cNvPicPr>
          <p:nvPr/>
        </p:nvPicPr>
        <p:blipFill>
          <a:blip r:embed="rId3"/>
          <a:srcRect l="3136" b="67712"/>
          <a:stretch>
            <a:fillRect/>
          </a:stretch>
        </p:blipFill>
        <p:spPr bwMode="auto">
          <a:xfrm>
            <a:off x="4038600" y="781050"/>
            <a:ext cx="4708525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10" descr="fig2_domain_2.png"/>
          <p:cNvPicPr>
            <a:picLocks noChangeAspect="1"/>
          </p:cNvPicPr>
          <p:nvPr/>
        </p:nvPicPr>
        <p:blipFill>
          <a:blip r:embed="rId4"/>
          <a:srcRect r="69009" b="13006"/>
          <a:stretch>
            <a:fillRect/>
          </a:stretch>
        </p:blipFill>
        <p:spPr bwMode="auto">
          <a:xfrm>
            <a:off x="152399" y="838200"/>
            <a:ext cx="352985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F631-625A-8E4A-9814-B78A6C1527AE}" type="datetime4">
              <a:rPr lang="en-GB"/>
              <a:pPr/>
              <a:t>May 7, 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E8A3E-1137-F342-9AD1-CC9A34329EFB}" type="slidenum">
              <a:rPr lang="en-GB"/>
              <a:pPr/>
              <a:t>2</a:t>
            </a:fld>
            <a:endParaRPr lang="en-GB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445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Outline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35934"/>
            <a:ext cx="8712200" cy="5192668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3027" dirty="0" smtClean="0">
                <a:solidFill>
                  <a:schemeClr val="bg1">
                    <a:lumMod val="75000"/>
                  </a:schemeClr>
                </a:solidFill>
              </a:rPr>
              <a:t>OBJECTIVE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027" dirty="0" smtClean="0">
                <a:solidFill>
                  <a:schemeClr val="bg1">
                    <a:lumMod val="75000"/>
                  </a:schemeClr>
                </a:solidFill>
              </a:rPr>
              <a:t>Learn How to Run Coupled Components in the CMT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027" dirty="0" smtClean="0">
                <a:solidFill>
                  <a:schemeClr val="bg1">
                    <a:lumMod val="75000"/>
                  </a:schemeClr>
                </a:solidFill>
              </a:rPr>
              <a:t>Discuss science &amp; technology challenges associated with coupling.</a:t>
            </a:r>
          </a:p>
          <a:p>
            <a:pPr lvl="1">
              <a:lnSpc>
                <a:spcPct val="90000"/>
              </a:lnSpc>
              <a:buNone/>
            </a:pPr>
            <a:endParaRPr lang="en-US" sz="3027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n-US" sz="3027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3027" dirty="0" smtClean="0">
                <a:solidFill>
                  <a:schemeClr val="bg1">
                    <a:lumMod val="75000"/>
                  </a:schemeClr>
                </a:solidFill>
              </a:rPr>
              <a:t>EXAMPLE : AVULSION-CEM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027" dirty="0" smtClean="0">
                <a:solidFill>
                  <a:schemeClr val="bg1">
                    <a:lumMod val="75000"/>
                  </a:schemeClr>
                </a:solidFill>
              </a:rPr>
              <a:t>River Changes affecting Coastline Evolution Processes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027" dirty="0" smtClean="0">
                <a:solidFill>
                  <a:schemeClr val="bg1">
                    <a:lumMod val="75000"/>
                  </a:schemeClr>
                </a:solidFill>
              </a:rPr>
              <a:t>Simple Scenario and Changes to Input Parameters</a:t>
            </a:r>
          </a:p>
          <a:p>
            <a:pPr lvl="1">
              <a:lnSpc>
                <a:spcPct val="90000"/>
              </a:lnSpc>
              <a:buNone/>
            </a:pPr>
            <a:endParaRPr lang="en-US" sz="3027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3027" dirty="0" smtClean="0">
                <a:solidFill>
                  <a:schemeClr val="bg1">
                    <a:lumMod val="75000"/>
                  </a:schemeClr>
                </a:solidFill>
              </a:rPr>
              <a:t>LAB 4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027" dirty="0" smtClean="0">
                <a:solidFill>
                  <a:schemeClr val="bg1">
                    <a:lumMod val="75000"/>
                  </a:schemeClr>
                </a:solidFill>
              </a:rPr>
              <a:t>Set up a coupled run for two </a:t>
            </a:r>
            <a:r>
              <a:rPr lang="en-US" sz="3027" dirty="0" err="1" smtClean="0">
                <a:solidFill>
                  <a:schemeClr val="bg1">
                    <a:lumMod val="75000"/>
                  </a:schemeClr>
                </a:solidFill>
              </a:rPr>
              <a:t>distributary</a:t>
            </a:r>
            <a:r>
              <a:rPr lang="en-US" sz="3027" dirty="0" smtClean="0">
                <a:solidFill>
                  <a:schemeClr val="bg1">
                    <a:lumMod val="75000"/>
                  </a:schemeClr>
                </a:solidFill>
              </a:rPr>
              <a:t> channels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3027" dirty="0" smtClean="0">
                <a:solidFill>
                  <a:schemeClr val="bg1">
                    <a:lumMod val="75000"/>
                  </a:schemeClr>
                </a:solidFill>
              </a:rPr>
              <a:t>feeding ‘wave-dominated’ deltas. </a:t>
            </a:r>
          </a:p>
          <a:p>
            <a:pPr lvl="1">
              <a:lnSpc>
                <a:spcPct val="90000"/>
              </a:lnSpc>
              <a:buNone/>
            </a:pP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n-US" sz="16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n-US" sz="16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GB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ea typeface="+mj-ea"/>
                <a:cs typeface="+mj-cs"/>
              </a:rPr>
              <a:t>ymmetrical wave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ea typeface="+mj-ea"/>
                <a:cs typeface="+mj-cs"/>
              </a:rPr>
              <a:t>-influenced deltas</a:t>
            </a:r>
          </a:p>
        </p:txBody>
      </p:sp>
      <p:pic>
        <p:nvPicPr>
          <p:cNvPr id="655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34702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7" descr="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14400"/>
            <a:ext cx="4191000" cy="275907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5541" name="Picture 8" descr="arno delta cropped"/>
          <p:cNvPicPr>
            <a:picLocks noChangeAspect="1" noChangeArrowheads="1"/>
          </p:cNvPicPr>
          <p:nvPr/>
        </p:nvPicPr>
        <p:blipFill>
          <a:blip r:embed="rId5"/>
          <a:srcRect l="10489" r="12587"/>
          <a:stretch>
            <a:fillRect/>
          </a:stretch>
        </p:blipFill>
        <p:spPr bwMode="auto">
          <a:xfrm>
            <a:off x="4648200" y="4629150"/>
            <a:ext cx="4191000" cy="157797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4572000" y="38703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Rosetta Lobe, Nile Delta, Egypt</a:t>
            </a:r>
            <a:endParaRPr lang="en-US" sz="2400" i="1" dirty="0">
              <a:solidFill>
                <a:schemeClr val="bg1">
                  <a:lumMod val="75000"/>
                </a:schemeClr>
              </a:solidFill>
              <a:latin typeface="Verdana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5334000" y="6232525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Arno River Delta, Italy</a:t>
            </a:r>
            <a:endParaRPr lang="en-US" sz="2400" i="1" dirty="0">
              <a:solidFill>
                <a:schemeClr val="bg1">
                  <a:lumMod val="75000"/>
                </a:schemeClr>
              </a:solidFill>
              <a:latin typeface="Verdana" charset="0"/>
            </a:endParaRPr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-1066800" y="6384925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Bhattacharya &amp;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Giosan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, 2002</a:t>
            </a:r>
            <a:endParaRPr lang="en-US" sz="2000" i="1" dirty="0">
              <a:solidFill>
                <a:schemeClr val="bg1">
                  <a:lumMod val="75000"/>
                </a:schemeClr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ea typeface="+mj-ea"/>
                <a:cs typeface="+mj-cs"/>
              </a:rPr>
              <a:t>asymmetrical wave-influenced deltas</a:t>
            </a:r>
          </a:p>
        </p:txBody>
      </p:sp>
      <p:pic>
        <p:nvPicPr>
          <p:cNvPr id="696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46831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7" descr="Danube_zo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865188"/>
            <a:ext cx="34290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8" descr="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084638"/>
            <a:ext cx="3429000" cy="225742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4419600" y="6461125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Damietta Lobe, Nile Delta, Egypt</a:t>
            </a:r>
            <a:endParaRPr lang="en-US" sz="2400" i="1" dirty="0">
              <a:solidFill>
                <a:schemeClr val="bg1">
                  <a:lumMod val="75000"/>
                </a:schemeClr>
              </a:solidFill>
              <a:latin typeface="Verdana" charset="0"/>
            </a:endParaRPr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-990600" y="6461125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Bhattacharya &amp; </a:t>
            </a:r>
            <a:r>
              <a:rPr lang="en-US" sz="2000" i="1" dirty="0" err="1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Giosan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, 2002</a:t>
            </a:r>
            <a:endParaRPr lang="en-US" sz="2000" i="1" dirty="0">
              <a:solidFill>
                <a:schemeClr val="bg1">
                  <a:lumMod val="75000"/>
                </a:schemeClr>
              </a:solidFill>
              <a:latin typeface="Verdana" charset="0"/>
            </a:endParaRPr>
          </a:p>
        </p:txBody>
      </p:sp>
      <p:sp>
        <p:nvSpPr>
          <p:cNvPr id="69640" name="Text Box 11"/>
          <p:cNvSpPr txBox="1">
            <a:spLocks noChangeArrowheads="1"/>
          </p:cNvSpPr>
          <p:nvPr/>
        </p:nvSpPr>
        <p:spPr bwMode="auto">
          <a:xfrm>
            <a:off x="5334000" y="3565525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Danube Delta, Romania</a:t>
            </a:r>
            <a:endParaRPr lang="en-US" sz="2400" i="1" dirty="0">
              <a:solidFill>
                <a:schemeClr val="bg1">
                  <a:lumMod val="75000"/>
                </a:schemeClr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delta morphologies with asymmetry</a:t>
            </a:r>
          </a:p>
        </p:txBody>
      </p:sp>
      <p:pic>
        <p:nvPicPr>
          <p:cNvPr id="71683" name="Picture 3" descr="fig2_domain_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8851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hypothesis test – Nile Delta</a:t>
            </a:r>
          </a:p>
        </p:txBody>
      </p:sp>
      <p:pic>
        <p:nvPicPr>
          <p:cNvPr id="75779" name="Picture 3" descr="niles2p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1095375"/>
            <a:ext cx="8621712" cy="50768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5780" name="Picture 4" descr="nilero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71600"/>
            <a:ext cx="19050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286000" y="12954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2400" i="1">
                <a:solidFill>
                  <a:srgbClr val="000000"/>
                </a:solidFill>
                <a:latin typeface="Arial" charset="0"/>
              </a:rPr>
              <a:t>MedAtlas</a:t>
            </a:r>
          </a:p>
          <a:p>
            <a:pPr algn="ctr">
              <a:spcBef>
                <a:spcPct val="10000"/>
              </a:spcBef>
            </a:pPr>
            <a:r>
              <a:rPr lang="en-US" sz="2400" i="1">
                <a:solidFill>
                  <a:srgbClr val="000000"/>
                </a:solidFill>
                <a:latin typeface="Arial" charset="0"/>
              </a:rPr>
              <a:t>hindcast</a:t>
            </a:r>
          </a:p>
          <a:p>
            <a:pPr algn="ctr">
              <a:spcBef>
                <a:spcPct val="10000"/>
              </a:spcBef>
            </a:pPr>
            <a:r>
              <a:rPr lang="en-US" sz="2400" i="1">
                <a:solidFill>
                  <a:srgbClr val="000000"/>
                </a:solidFill>
                <a:latin typeface="Arial" charset="0"/>
              </a:rPr>
              <a:t>wave “energy”</a:t>
            </a:r>
          </a:p>
          <a:p>
            <a:pPr algn="ctr">
              <a:spcBef>
                <a:spcPct val="10000"/>
              </a:spcBef>
            </a:pPr>
            <a:r>
              <a:rPr lang="en-US" sz="2400" i="1">
                <a:solidFill>
                  <a:srgbClr val="000000"/>
                </a:solidFill>
                <a:latin typeface="Arial" charset="0"/>
              </a:rPr>
              <a:t>(H</a:t>
            </a:r>
            <a:r>
              <a:rPr lang="en-US" sz="2400" i="1" baseline="-25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400" i="1" baseline="30000">
                <a:solidFill>
                  <a:srgbClr val="000000"/>
                </a:solidFill>
                <a:latin typeface="Arial" charset="0"/>
              </a:rPr>
              <a:t>12/5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algn="ctr">
              <a:spcBef>
                <a:spcPct val="50000"/>
              </a:spcBef>
            </a:pPr>
            <a:endParaRPr lang="en-US" sz="2400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effectLst>
            <a:outerShdw blurRad="63500" dist="28398" dir="1593903" algn="ctr" rotWithShape="0">
              <a:srgbClr val="32323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two-way coupling through CMT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9801" name="Rectangle 9"/>
          <p:cNvSpPr>
            <a:spLocks noChangeAspect="1" noChangeArrowheads="1"/>
          </p:cNvSpPr>
          <p:nvPr/>
        </p:nvSpPr>
        <p:spPr bwMode="auto">
          <a:xfrm>
            <a:off x="0" y="10287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323232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normAutofit/>
          </a:bodyPr>
          <a:lstStyle/>
          <a:p>
            <a:pPr marL="228600" indent="-228600" eaLnBrk="1" hangingPunct="1">
              <a:spcBef>
                <a:spcPts val="200"/>
              </a:spcBef>
              <a:buFontTx/>
              <a:buChar char="•"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flexible ‘avulsion’ component to implement different fluvial flux and routing schemes</a:t>
            </a:r>
          </a:p>
          <a:p>
            <a:pPr marL="685800" lvl="2" indent="-228600" eaLnBrk="1" hangingPunct="1">
              <a:spcBef>
                <a:spcPts val="200"/>
              </a:spcBef>
              <a:buFontTx/>
              <a:buChar char="•"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fixed direction (several rivers)</a:t>
            </a:r>
          </a:p>
          <a:p>
            <a:pPr marL="685800" lvl="2" indent="-228600" eaLnBrk="1" hangingPunct="1">
              <a:spcBef>
                <a:spcPts val="200"/>
              </a:spcBef>
              <a:buFontTx/>
              <a:buChar char="•"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migrating river</a:t>
            </a:r>
          </a:p>
          <a:p>
            <a:pPr marL="685800" lvl="2" indent="-228600" eaLnBrk="1" hangingPunct="1">
              <a:spcBef>
                <a:spcPts val="200"/>
              </a:spcBef>
              <a:buFontTx/>
              <a:buChar char="•"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geometric ‘bifurcation’ rules</a:t>
            </a:r>
          </a:p>
          <a:p>
            <a:pPr marL="685800" lvl="2" indent="-228600" eaLnBrk="1" hangingPunct="1">
              <a:spcBef>
                <a:spcPts val="200"/>
              </a:spcBef>
              <a:buFontTx/>
              <a:buChar char="•"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dynamic upstream avulsion</a:t>
            </a:r>
            <a:endParaRPr lang="en-US" sz="2200" dirty="0" smtClean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simple feedback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:</a:t>
            </a:r>
          </a:p>
          <a:p>
            <a:pPr marL="685800" lvl="1" indent="-228600" eaLnBrk="1" hangingPunct="1">
              <a:spcBef>
                <a:spcPct val="30000"/>
              </a:spcBef>
            </a:pP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Q</a:t>
            </a:r>
            <a:r>
              <a:rPr lang="en-US" sz="2200" baseline="-250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= a 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</a:t>
            </a:r>
            <a:r>
              <a:rPr lang="en-US" sz="2200" baseline="300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, where</a:t>
            </a:r>
            <a:endParaRPr lang="en-US" sz="2200" baseline="-250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marL="685800" lvl="1" indent="-228600" eaLnBrk="1" hangingPunct="1">
              <a:spcBef>
                <a:spcPct val="30000"/>
              </a:spcBef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slope S ~ river length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 marL="685800" lvl="1" indent="-228600" eaLnBrk="1" hangingPunct="1">
              <a:spcBef>
                <a:spcPct val="30000"/>
              </a:spcBef>
            </a:pPr>
            <a:r>
              <a:rPr lang="en-US" sz="22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&gt; 1 (non-linear)</a:t>
            </a:r>
          </a:p>
          <a:p>
            <a:pPr marL="685800" lvl="1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just a first try!</a:t>
            </a:r>
          </a:p>
          <a:p>
            <a:pPr marL="685800" lvl="1" indent="-228600" eaLnBrk="1" hangingPunct="1">
              <a:spcBef>
                <a:spcPct val="30000"/>
              </a:spcBef>
            </a:pPr>
            <a:endParaRPr lang="en-US" sz="2200" dirty="0">
              <a:solidFill>
                <a:srgbClr val="FCFAB7"/>
              </a:solidFill>
              <a:latin typeface="Arial" charset="0"/>
            </a:endParaRPr>
          </a:p>
          <a:p>
            <a:pPr marL="685800" lvl="1" indent="-228600" eaLnBrk="1" hangingPunct="1">
              <a:spcBef>
                <a:spcPts val="200"/>
              </a:spcBef>
              <a:buFontTx/>
              <a:buChar char="•"/>
            </a:pPr>
            <a:endParaRPr lang="en-US" sz="2200" dirty="0">
              <a:solidFill>
                <a:srgbClr val="FCFAB7"/>
              </a:solidFill>
              <a:latin typeface="Arial" charset="0"/>
            </a:endParaRPr>
          </a:p>
          <a:p>
            <a:pPr marL="685800" lvl="1" indent="-228600" eaLnBrk="1" hangingPunct="1">
              <a:spcBef>
                <a:spcPts val="200"/>
              </a:spcBef>
              <a:buFontTx/>
              <a:buChar char="•"/>
            </a:pPr>
            <a:endParaRPr lang="en-US" sz="2200" dirty="0">
              <a:solidFill>
                <a:srgbClr val="FCFAB7"/>
              </a:solidFill>
              <a:latin typeface="Arial" charset="0"/>
            </a:endParaRPr>
          </a:p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endParaRPr lang="en-US" sz="2200" dirty="0">
              <a:solidFill>
                <a:srgbClr val="FCFAB7"/>
              </a:solidFill>
              <a:latin typeface="Arial" charset="0"/>
            </a:endParaRPr>
          </a:p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endParaRPr lang="en-US" sz="2200" dirty="0">
              <a:solidFill>
                <a:srgbClr val="FCFAB7"/>
              </a:solidFill>
              <a:latin typeface="Arial" charset="0"/>
            </a:endParaRPr>
          </a:p>
          <a:p>
            <a:pPr marL="228600" indent="-228600" eaLnBrk="1" hangingPunct="1">
              <a:spcBef>
                <a:spcPct val="30000"/>
              </a:spcBef>
            </a:pPr>
            <a:endParaRPr lang="en-US" sz="2200" dirty="0">
              <a:solidFill>
                <a:srgbClr val="FCFAB7"/>
              </a:solidFill>
              <a:latin typeface="Arial" charset="0"/>
            </a:endParaRPr>
          </a:p>
          <a:p>
            <a:pPr marL="685800" lvl="1" indent="-228600" eaLnBrk="1" hangingPunct="1">
              <a:spcBef>
                <a:spcPct val="30000"/>
              </a:spcBef>
              <a:buFontTx/>
              <a:buChar char="–"/>
            </a:pPr>
            <a:endParaRPr lang="en-US" sz="1700" dirty="0">
              <a:solidFill>
                <a:srgbClr val="FCFAB7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5476" name="Line 56"/>
          <p:cNvSpPr>
            <a:spLocks noChangeShapeType="1"/>
          </p:cNvSpPr>
          <p:nvPr/>
        </p:nvSpPr>
        <p:spPr bwMode="auto">
          <a:xfrm flipH="1" flipV="1">
            <a:off x="4160838" y="8763000"/>
            <a:ext cx="5715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7" name="Line 57"/>
          <p:cNvSpPr>
            <a:spLocks noChangeShapeType="1"/>
          </p:cNvSpPr>
          <p:nvPr/>
        </p:nvSpPr>
        <p:spPr bwMode="auto">
          <a:xfrm flipH="1" flipV="1">
            <a:off x="3475038" y="9304338"/>
            <a:ext cx="5715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figur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003" y="4199745"/>
            <a:ext cx="5123374" cy="229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River-CEM LAB 5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514"/>
            <a:ext cx="8229599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Launch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WMT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tool (from the CSDMS website)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Select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CEM Component to be the Driver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Link the River Component, the Discharge Component, and the Waves Component</a:t>
            </a:r>
          </a:p>
          <a:p>
            <a:pPr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Set up a run by making changes in 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parameter menus of each component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Simulation Wiring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034" y="5507159"/>
            <a:ext cx="8634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CEM needs AVULSION to set a switching delta channel transporting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bedload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for sediment delivery to the coast, it needs WAVES to drive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longshore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tranport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, the avulsion component needs incoming river discharge (CONSTANT).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 descr="CEMwiring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4" y="1064971"/>
            <a:ext cx="8716826" cy="356775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50" y="-26054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Coastline Response to Wave Dynamics?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422" y="1143000"/>
            <a:ext cx="5547528" cy="2292030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Set up wave angle regimes which systematically change the asymmetry of the incoming wave field (A), and the proportion of high angle waves (U)</a:t>
            </a:r>
          </a:p>
          <a:p>
            <a:endParaRPr lang="en-US" dirty="0"/>
          </a:p>
        </p:txBody>
      </p:sp>
      <p:pic>
        <p:nvPicPr>
          <p:cNvPr id="5" name="P 1" descr="colorclimat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61" y="871555"/>
            <a:ext cx="2423750" cy="36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761" y="4695825"/>
            <a:ext cx="1643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(from Ashton et al. )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 descr="CEM_wavecomponentta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41" y="3706182"/>
            <a:ext cx="6475093" cy="2883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95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Multiple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Distributary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Channels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660" y="1085042"/>
            <a:ext cx="839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Set the number of rivers to two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distributary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channels. 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If you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adjust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sediment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exponent, the channel with the shortest route to the coast will receive a higher proportion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bedload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at the division.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CEM_avulsionTa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3" y="2100704"/>
            <a:ext cx="7222725" cy="45933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570675" y="6152680"/>
            <a:ext cx="676659" cy="41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47334" y="5871157"/>
            <a:ext cx="1680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number </a:t>
            </a:r>
          </a:p>
          <a:p>
            <a:r>
              <a:rPr lang="en-US" dirty="0" smtClean="0"/>
              <a:t>of rivers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B9C5-D749-CE43-A877-16D6FE1AF8FF}" type="datetime4">
              <a:rPr lang="en-GB"/>
              <a:pPr/>
              <a:t>May 7, 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8F6220-7DBD-B849-91D1-2797B46B2769}" type="slidenum">
              <a:rPr lang="en-GB"/>
              <a:pPr/>
              <a:t>29</a:t>
            </a:fld>
            <a:endParaRPr lang="en-GB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References 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8526141" cy="5213350"/>
          </a:xfrm>
        </p:spPr>
        <p:txBody>
          <a:bodyPr>
            <a:normAutofit fontScale="70000" lnSpcReduction="20000"/>
          </a:bodyPr>
          <a:lstStyle/>
          <a:p>
            <a:r>
              <a:rPr lang="en-US" sz="2857" dirty="0" smtClean="0">
                <a:solidFill>
                  <a:schemeClr val="bg1">
                    <a:lumMod val="75000"/>
                  </a:schemeClr>
                </a:solidFill>
              </a:rPr>
              <a:t>Ashton A., Murray B.A. </a:t>
            </a:r>
            <a:r>
              <a:rPr lang="en-US" sz="2857" dirty="0" err="1" smtClean="0">
                <a:solidFill>
                  <a:schemeClr val="bg1">
                    <a:lumMod val="75000"/>
                  </a:schemeClr>
                </a:solidFill>
              </a:rPr>
              <a:t>Arnault</a:t>
            </a:r>
            <a:r>
              <a:rPr lang="en-US" sz="2857" dirty="0" smtClean="0">
                <a:solidFill>
                  <a:schemeClr val="bg1">
                    <a:lumMod val="75000"/>
                  </a:schemeClr>
                </a:solidFill>
              </a:rPr>
              <a:t> O.  </a:t>
            </a:r>
            <a:r>
              <a:rPr lang="en-US" sz="2857" i="1" dirty="0" smtClean="0">
                <a:solidFill>
                  <a:schemeClr val="bg1">
                    <a:lumMod val="75000"/>
                  </a:schemeClr>
                </a:solidFill>
              </a:rPr>
              <a:t>Formation of Coastline Features by Large-Scale Instabilities Induced by High-Angle Waves.</a:t>
            </a:r>
            <a:r>
              <a:rPr lang="en-US" sz="2857" dirty="0" smtClean="0">
                <a:solidFill>
                  <a:schemeClr val="bg1">
                    <a:lumMod val="75000"/>
                  </a:schemeClr>
                </a:solidFill>
              </a:rPr>
              <a:t>  Nature Magazine.  Volume 414.  15 November 2001.</a:t>
            </a:r>
          </a:p>
          <a:p>
            <a:endParaRPr lang="en-US" sz="2857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57" dirty="0" smtClean="0">
                <a:solidFill>
                  <a:schemeClr val="bg1">
                    <a:lumMod val="75000"/>
                  </a:schemeClr>
                </a:solidFill>
              </a:rPr>
              <a:t>Ashton A.D., Murray A.B.  </a:t>
            </a:r>
            <a:r>
              <a:rPr lang="en-US" sz="2857" i="1" dirty="0" smtClean="0">
                <a:solidFill>
                  <a:schemeClr val="bg1">
                    <a:lumMod val="75000"/>
                  </a:schemeClr>
                </a:solidFill>
              </a:rPr>
              <a:t>High-Angle Wave Instability and Emergent Shoreline Shapes: 1. Wave Climate Analysis and Comparisons to Nature.</a:t>
            </a:r>
            <a:r>
              <a:rPr lang="en-US" sz="2857" dirty="0" smtClean="0">
                <a:solidFill>
                  <a:schemeClr val="bg1">
                    <a:lumMod val="75000"/>
                  </a:schemeClr>
                </a:solidFill>
              </a:rPr>
              <a:t>  Journal of Geophysical Research.  Volume 111.  15 December 2006.</a:t>
            </a:r>
          </a:p>
          <a:p>
            <a:endParaRPr lang="en-US" sz="2857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57" dirty="0" smtClean="0">
                <a:solidFill>
                  <a:schemeClr val="bg1">
                    <a:lumMod val="75000"/>
                  </a:schemeClr>
                </a:solidFill>
              </a:rPr>
              <a:t>Ashton A.D., Murray A.B.  </a:t>
            </a:r>
            <a:r>
              <a:rPr lang="en-US" sz="2857" i="1" dirty="0" smtClean="0">
                <a:solidFill>
                  <a:schemeClr val="bg1">
                    <a:lumMod val="75000"/>
                  </a:schemeClr>
                </a:solidFill>
              </a:rPr>
              <a:t>High-Angle Wave Instability and Emergent Shoreline Shapes: 2. Wave Climate Analysis and Comparisons to Nature.</a:t>
            </a:r>
            <a:r>
              <a:rPr lang="en-US" sz="2857" dirty="0" smtClean="0">
                <a:solidFill>
                  <a:schemeClr val="bg1">
                    <a:lumMod val="75000"/>
                  </a:schemeClr>
                </a:solidFill>
              </a:rPr>
              <a:t>  Journal of Geophysical Research.  Volume 111.  15 December 2006.</a:t>
            </a:r>
          </a:p>
          <a:p>
            <a:endParaRPr lang="en-US" sz="2857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/>
            <a:r>
              <a:rPr lang="en-US" sz="2857" dirty="0" smtClean="0">
                <a:solidFill>
                  <a:schemeClr val="bg1">
                    <a:lumMod val="75000"/>
                  </a:schemeClr>
                </a:solidFill>
              </a:rPr>
              <a:t>Overeem, I., </a:t>
            </a:r>
            <a:r>
              <a:rPr lang="en-US" sz="2857" dirty="0" err="1" smtClean="0">
                <a:solidFill>
                  <a:schemeClr val="bg1">
                    <a:lumMod val="75000"/>
                  </a:schemeClr>
                </a:solidFill>
              </a:rPr>
              <a:t>Syvitski</a:t>
            </a:r>
            <a:r>
              <a:rPr lang="en-US" sz="2857" dirty="0" smtClean="0">
                <a:solidFill>
                  <a:schemeClr val="bg1">
                    <a:lumMod val="75000"/>
                  </a:schemeClr>
                </a:solidFill>
              </a:rPr>
              <a:t>, J.P.M., Hutton, E.W.H., (2005). Three-dimensional numerical modeling of deltas. SEPM Spec. Issue, 83. ‘River Deltas: concepts, models and examples’. p.13-30.</a:t>
            </a:r>
          </a:p>
          <a:p>
            <a:pPr lvl="0"/>
            <a:endParaRPr lang="en-US" sz="2857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57" dirty="0" smtClean="0">
                <a:solidFill>
                  <a:schemeClr val="bg1">
                    <a:lumMod val="75000"/>
                  </a:schemeClr>
                </a:solidFill>
              </a:rPr>
              <a:t>Hutton, E.W.H, </a:t>
            </a:r>
            <a:r>
              <a:rPr lang="en-US" sz="2857" dirty="0" err="1" smtClean="0">
                <a:solidFill>
                  <a:schemeClr val="bg1">
                    <a:lumMod val="75000"/>
                  </a:schemeClr>
                </a:solidFill>
              </a:rPr>
              <a:t>Syvitski</a:t>
            </a:r>
            <a:r>
              <a:rPr lang="en-US" sz="2857" dirty="0" smtClean="0">
                <a:solidFill>
                  <a:schemeClr val="bg1">
                    <a:lumMod val="75000"/>
                  </a:schemeClr>
                </a:solidFill>
              </a:rPr>
              <a:t>, J.P.M., 2008. </a:t>
            </a:r>
            <a:r>
              <a:rPr lang="en-US" sz="2857" i="1" dirty="0" err="1" smtClean="0">
                <a:solidFill>
                  <a:schemeClr val="bg1">
                    <a:lumMod val="75000"/>
                  </a:schemeClr>
                </a:solidFill>
              </a:rPr>
              <a:t>Sedflux</a:t>
            </a:r>
            <a:r>
              <a:rPr lang="en-US" sz="2857" i="1" dirty="0" smtClean="0">
                <a:solidFill>
                  <a:schemeClr val="bg1">
                    <a:lumMod val="75000"/>
                  </a:schemeClr>
                </a:solidFill>
              </a:rPr>
              <a:t> 2.0</a:t>
            </a:r>
            <a:r>
              <a:rPr lang="en-US" sz="2857" dirty="0" smtClean="0">
                <a:solidFill>
                  <a:schemeClr val="bg1">
                    <a:lumMod val="75000"/>
                  </a:schemeClr>
                </a:solidFill>
              </a:rPr>
              <a:t>: An advanced process-response model that generates three-dimensional </a:t>
            </a:r>
            <a:r>
              <a:rPr lang="en-US" sz="2857" dirty="0" err="1" smtClean="0">
                <a:solidFill>
                  <a:schemeClr val="bg1">
                    <a:lumMod val="75000"/>
                  </a:schemeClr>
                </a:solidFill>
              </a:rPr>
              <a:t>stratigraphy</a:t>
            </a:r>
            <a:r>
              <a:rPr lang="en-US" sz="2857" dirty="0" smtClean="0">
                <a:solidFill>
                  <a:schemeClr val="bg1">
                    <a:lumMod val="75000"/>
                  </a:schemeClr>
                </a:solidFill>
              </a:rPr>
              <a:t> . Computer &amp; Geosciences, 34-10, 1319-1337.</a:t>
            </a:r>
          </a:p>
          <a:p>
            <a:endParaRPr lang="en-US" sz="2800" dirty="0" smtClean="0"/>
          </a:p>
          <a:p>
            <a:pPr marL="0">
              <a:spcBef>
                <a:spcPts val="0"/>
              </a:spcBef>
              <a:buFont typeface="Times" charset="0"/>
              <a:buNone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>
              <a:spcBef>
                <a:spcPts val="0"/>
              </a:spcBef>
              <a:buFont typeface="Times" charset="0"/>
              <a:buNone/>
            </a:pPr>
            <a:endParaRPr lang="en-US" sz="2800" b="1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marL="0">
              <a:spcBef>
                <a:spcPts val="0"/>
              </a:spcBef>
              <a:buFont typeface="Times" charset="0"/>
              <a:buNone/>
            </a:pPr>
            <a:endParaRPr lang="en-US" sz="2595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19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HYDROTREND Component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63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Task: to deliver water, sediment load from an entire drainage basin to a delta apex.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Needs: climate and basin characteristics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Provides: Q, Qs,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Qb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at delta apex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3817697"/>
            <a:ext cx="3275023" cy="287824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5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Avulsion Component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24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Task: to route the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distributary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channel(s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) from the delta apex to the coastline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Needs: incoming water and sediment flux, number of dist. channels and specifications for switching frequency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Provides: sediment flux for 1 – 5 river mouths at coastline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figur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64" y="4202361"/>
            <a:ext cx="5486400" cy="245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5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Avulsion Component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24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Task: to route the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distributary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channel(s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) from the delta apex to the coastline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Needs: incoming water and sediment flux, number of dist. channels and specifications for switching frequency</a:t>
            </a: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Provides: sediment flux for 1 – 5 river mouths at coastline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figur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64" y="4202361"/>
            <a:ext cx="5486400" cy="24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1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Coastline Evolution Model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Task: to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evolve a shoreline due to gradients in breaking-wave-driven alongshore sediment transport.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Needs: incoming sediment flux at coast, wave regime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Provides: offshore deposition and erosion (elevation)  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 2" descr="ax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219" y="3963988"/>
            <a:ext cx="381000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80808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60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Coastline Evolution Model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Some Theory……..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1. What is wave-dominated delta?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2. Basic mechanism of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longshore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transport.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ea typeface="+mj-ea"/>
                <a:cs typeface="+mj-cs"/>
              </a:rPr>
              <a:t>ave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  <a:ea typeface="+mj-ea"/>
                <a:cs typeface="+mj-cs"/>
              </a:rPr>
              <a:t>-influenced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ea typeface="+mj-ea"/>
                <a:cs typeface="+mj-cs"/>
              </a:rPr>
              <a:t> Deltas</a:t>
            </a:r>
            <a:endParaRPr lang="en-US" sz="3200" dirty="0">
              <a:solidFill>
                <a:schemeClr val="bg1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8675" name="Picture 4" descr="arno delta cropped"/>
          <p:cNvPicPr>
            <a:picLocks noChangeAspect="1" noChangeArrowheads="1"/>
          </p:cNvPicPr>
          <p:nvPr/>
        </p:nvPicPr>
        <p:blipFill>
          <a:blip r:embed="rId3"/>
          <a:srcRect l="10489" r="12587"/>
          <a:stretch>
            <a:fillRect/>
          </a:stretch>
        </p:blipFill>
        <p:spPr bwMode="auto">
          <a:xfrm>
            <a:off x="5181600" y="4613275"/>
            <a:ext cx="3733800" cy="140652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838200"/>
            <a:ext cx="49291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905000" y="1584325"/>
            <a:ext cx="12192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6600"/>
                </a:solidFill>
                <a:latin typeface="Verdana" charset="0"/>
              </a:rPr>
              <a:t>river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3733800" y="4800600"/>
            <a:ext cx="12192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6600"/>
                </a:solidFill>
                <a:latin typeface="Verdana" charset="0"/>
              </a:rPr>
              <a:t>tides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76200" y="4800600"/>
            <a:ext cx="13716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6600"/>
                </a:solidFill>
                <a:latin typeface="Verdana" charset="0"/>
              </a:rPr>
              <a:t>waves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0" y="6324600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Galloway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, 1975</a:t>
            </a:r>
            <a:endParaRPr lang="en-US" sz="2000" i="1" dirty="0">
              <a:solidFill>
                <a:schemeClr val="bg1">
                  <a:lumMod val="75000"/>
                </a:schemeClr>
              </a:solidFill>
              <a:latin typeface="Verdana" charset="0"/>
            </a:endParaRP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5334000" y="6080125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Arno River Delta, Italy</a:t>
            </a:r>
            <a:endParaRPr lang="en-US" sz="2400" i="1" dirty="0">
              <a:solidFill>
                <a:schemeClr val="bg1">
                  <a:lumMod val="75000"/>
                </a:schemeClr>
              </a:solidFill>
              <a:latin typeface="Verdana" charset="0"/>
            </a:endParaRPr>
          </a:p>
        </p:txBody>
      </p:sp>
      <p:pic>
        <p:nvPicPr>
          <p:cNvPr id="28682" name="Picture 7" descr="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7638" y="990600"/>
            <a:ext cx="3611562" cy="237807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5227638" y="3621088"/>
            <a:ext cx="36115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i="1" dirty="0">
                <a:solidFill>
                  <a:schemeClr val="bg1">
                    <a:lumMod val="75000"/>
                  </a:schemeClr>
                </a:solidFill>
                <a:latin typeface="Verdana" charset="0"/>
              </a:rPr>
              <a:t>Rosetta Lobe, Nile Delta, Egypt</a:t>
            </a:r>
            <a:endParaRPr lang="en-US" sz="2400" i="1" dirty="0">
              <a:solidFill>
                <a:schemeClr val="bg1">
                  <a:lumMod val="75000"/>
                </a:schemeClr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11" descr="wavebrea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5714" y="2209800"/>
            <a:ext cx="2488163" cy="1524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19624"/>
            <a:ext cx="7772400" cy="762000"/>
          </a:xfrm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556" dirty="0" smtClean="0">
                <a:solidFill>
                  <a:schemeClr val="bg1">
                    <a:lumMod val="75000"/>
                  </a:schemeClr>
                </a:solidFill>
              </a:rPr>
              <a:t>Alongshore </a:t>
            </a:r>
            <a:r>
              <a:rPr lang="en-US" sz="3556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-US" sz="3556" dirty="0" smtClean="0">
                <a:solidFill>
                  <a:schemeClr val="bg1">
                    <a:lumMod val="75000"/>
                  </a:schemeClr>
                </a:solidFill>
              </a:rPr>
              <a:t>ediment </a:t>
            </a:r>
            <a:r>
              <a:rPr lang="en-US" sz="3556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sz="3556" dirty="0" smtClean="0">
                <a:solidFill>
                  <a:schemeClr val="bg1">
                    <a:lumMod val="75000"/>
                  </a:schemeClr>
                </a:solidFill>
              </a:rPr>
              <a:t>ransport</a:t>
            </a:r>
            <a:endParaRPr lang="en-US" sz="3556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304800" y="762000"/>
            <a:ext cx="495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rgbClr val="323232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3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breaking-wave-driven alongshore sediment transport (within the surf zone) is highly dependent on wave angle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3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maximizing angle: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sz="23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    ~45 degrees</a:t>
            </a:r>
            <a:endParaRPr lang="en-US" sz="2100" dirty="0" smtClean="0">
              <a:solidFill>
                <a:schemeClr val="bg1">
                  <a:lumMod val="75000"/>
                </a:schemeClr>
              </a:solidFill>
              <a:latin typeface="Arial" charset="0"/>
              <a:ea typeface="ＭＳ Ｐゴシック" charset="-128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Tx/>
              <a:buChar char="–"/>
              <a:defRPr/>
            </a:pPr>
            <a:endParaRPr lang="en-US" sz="2100" dirty="0">
              <a:solidFill>
                <a:srgbClr val="FCFAB7"/>
              </a:solidFill>
              <a:latin typeface="Arial" charset="0"/>
              <a:ea typeface="ＭＳ Ｐゴシック" charset="-128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en-US" sz="3400" b="1" i="1" dirty="0">
              <a:solidFill>
                <a:srgbClr val="FCFAB7"/>
              </a:solidFill>
              <a:latin typeface="Arial" charset="0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en-US" sz="3000" b="1" i="1" dirty="0">
              <a:solidFill>
                <a:srgbClr val="FCFAB7"/>
              </a:solidFill>
              <a:latin typeface="Arial" charset="0"/>
            </a:endParaRPr>
          </a:p>
        </p:txBody>
      </p:sp>
      <p:pic>
        <p:nvPicPr>
          <p:cNvPr id="38916" name="Picture 10" descr="AST forms"/>
          <p:cNvPicPr>
            <a:picLocks noChangeAspect="1" noChangeArrowheads="1"/>
          </p:cNvPicPr>
          <p:nvPr/>
        </p:nvPicPr>
        <p:blipFill>
          <a:blip r:embed="rId4"/>
          <a:srcRect r="50223"/>
          <a:stretch>
            <a:fillRect/>
          </a:stretch>
        </p:blipFill>
        <p:spPr bwMode="auto">
          <a:xfrm>
            <a:off x="4800600" y="3657600"/>
            <a:ext cx="4141353" cy="3048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1495" name="Picture 7" descr="ax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823913"/>
            <a:ext cx="3429000" cy="260508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63500" dist="29783" dir="1514402" algn="ctr" rotWithShape="0">
              <a:srgbClr val="000000">
                <a:alpha val="74998"/>
              </a:srgbClr>
            </a:outerShdw>
          </a:effectLst>
        </p:spPr>
      </p:pic>
      <p:pic>
        <p:nvPicPr>
          <p:cNvPr id="7" name="Picture 5" descr="longshore_current com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6004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8657</TotalTime>
  <Words>937</Words>
  <Application>Microsoft Macintosh PowerPoint</Application>
  <PresentationFormat>On-screen Show (4:3)</PresentationFormat>
  <Paragraphs>169</Paragraphs>
  <Slides>29</Slides>
  <Notes>17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COUPLED MODELING   River – Delta Plain to Longshore Transport  Irina Overeem  (with help of Andrew Ashton and Eric Hutton)</vt:lpstr>
      <vt:lpstr>Outline</vt:lpstr>
      <vt:lpstr>HYDROTREND Component</vt:lpstr>
      <vt:lpstr>Avulsion Component</vt:lpstr>
      <vt:lpstr>Avulsion Component</vt:lpstr>
      <vt:lpstr>Coastline Evolution Model</vt:lpstr>
      <vt:lpstr>Coastline Evolution Model Some Theory……..  1. What is wave-dominated delta? 2. Basic mechanism of longshore transport.</vt:lpstr>
      <vt:lpstr>Wave-influenced Deltas</vt:lpstr>
      <vt:lpstr>  Alongshore Sediment Transport</vt:lpstr>
      <vt:lpstr>traditional approach</vt:lpstr>
      <vt:lpstr>low-angle waves</vt:lpstr>
      <vt:lpstr>high-angle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Symmetrical wave-influenced deltas</vt:lpstr>
      <vt:lpstr>asymmetrical wave-influenced deltas</vt:lpstr>
      <vt:lpstr>PowerPoint Presentation</vt:lpstr>
      <vt:lpstr>PowerPoint Presentation</vt:lpstr>
      <vt:lpstr>two-way coupling through CMT</vt:lpstr>
      <vt:lpstr>River-CEM LAB 5</vt:lpstr>
      <vt:lpstr>Simulation Wiring </vt:lpstr>
      <vt:lpstr>Coastline Response to Wave Dynamics?</vt:lpstr>
      <vt:lpstr>Multiple Distributary Channels</vt:lpstr>
      <vt:lpstr>References </vt:lpstr>
    </vt:vector>
  </TitlesOfParts>
  <Company>Univ of 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 5700-Lab 3   Climate-hydrological modeling of sediment supply </dc:title>
  <dc:creator>Irina Overeem</dc:creator>
  <cp:lastModifiedBy>Irina Overeem</cp:lastModifiedBy>
  <cp:revision>135</cp:revision>
  <dcterms:created xsi:type="dcterms:W3CDTF">2010-10-24T23:08:40Z</dcterms:created>
  <dcterms:modified xsi:type="dcterms:W3CDTF">2014-05-07T22:02:25Z</dcterms:modified>
</cp:coreProperties>
</file>