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Microsoft_Equation1.bin" ContentType="application/vnd.openxmlformats-officedocument.oleObject"/>
  <Override PartName="/ppt/notesSlides/notesSlide7.xml" ContentType="application/vnd.openxmlformats-officedocument.presentationml.notesSlide+xml"/>
  <Override PartName="/ppt/embeddings/Microsoft_Equation2.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442" r:id="rId2"/>
    <p:sldId id="479" r:id="rId3"/>
    <p:sldId id="480" r:id="rId4"/>
    <p:sldId id="443" r:id="rId5"/>
    <p:sldId id="493" r:id="rId6"/>
    <p:sldId id="482" r:id="rId7"/>
    <p:sldId id="446" r:id="rId8"/>
    <p:sldId id="366" r:id="rId9"/>
    <p:sldId id="321" r:id="rId10"/>
    <p:sldId id="477" r:id="rId11"/>
    <p:sldId id="467" r:id="rId12"/>
    <p:sldId id="500" r:id="rId13"/>
    <p:sldId id="501" r:id="rId14"/>
    <p:sldId id="502" r:id="rId15"/>
    <p:sldId id="503" r:id="rId16"/>
    <p:sldId id="488" r:id="rId17"/>
    <p:sldId id="499" r:id="rId18"/>
    <p:sldId id="426" r:id="rId19"/>
    <p:sldId id="514" r:id="rId20"/>
    <p:sldId id="331" r:id="rId21"/>
    <p:sldId id="344" r:id="rId22"/>
    <p:sldId id="511" r:id="rId23"/>
    <p:sldId id="513" r:id="rId24"/>
    <p:sldId id="507" r:id="rId25"/>
    <p:sldId id="508" r:id="rId26"/>
    <p:sldId id="509" r:id="rId27"/>
    <p:sldId id="510" r:id="rId28"/>
    <p:sldId id="399" r:id="rId29"/>
    <p:sldId id="419" r:id="rId30"/>
    <p:sldId id="421" r:id="rId31"/>
    <p:sldId id="492" r:id="rId32"/>
    <p:sldId id="391" r:id="rId33"/>
    <p:sldId id="515" r:id="rId34"/>
    <p:sldId id="516" r:id="rId35"/>
    <p:sldId id="517" r:id="rId36"/>
    <p:sldId id="518" r:id="rId37"/>
    <p:sldId id="476" r:id="rId38"/>
    <p:sldId id="505" r:id="rId39"/>
    <p:sldId id="50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65" autoAdjust="0"/>
  </p:normalViewPr>
  <p:slideViewPr>
    <p:cSldViewPr snapToGrid="0" snapToObjects="1">
      <p:cViewPr>
        <p:scale>
          <a:sx n="94" d="100"/>
          <a:sy n="94" d="100"/>
        </p:scale>
        <p:origin x="-1400" y="216"/>
      </p:cViewPr>
      <p:guideLst>
        <p:guide orient="horz" pos="2160"/>
        <p:guide pos="2880"/>
      </p:guideLst>
    </p:cSldViewPr>
  </p:slid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23B0E-5A71-C14B-954A-CE52BCB07CF0}" type="datetimeFigureOut">
              <a:rPr lang="en-US" smtClean="0"/>
              <a:t>3/23/13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5155CA-75CE-8747-8454-312D50D04BA1}" type="slidenum">
              <a:rPr lang="en-US" smtClean="0"/>
              <a:t>‹#›</a:t>
            </a:fld>
            <a:endParaRPr lang="en-US"/>
          </a:p>
        </p:txBody>
      </p:sp>
    </p:spTree>
    <p:extLst>
      <p:ext uri="{BB962C8B-B14F-4D97-AF65-F5344CB8AC3E}">
        <p14:creationId xmlns:p14="http://schemas.microsoft.com/office/powerpoint/2010/main" val="3846139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12813">
              <a:defRPr sz="2000">
                <a:solidFill>
                  <a:schemeClr val="tx1"/>
                </a:solidFill>
                <a:latin typeface="Comic Sans MS" charset="0"/>
                <a:ea typeface="ＭＳ Ｐゴシック" charset="0"/>
                <a:cs typeface="ＭＳ Ｐゴシック" charset="0"/>
              </a:defRPr>
            </a:lvl1pPr>
            <a:lvl2pPr marL="742950" indent="-285750" defTabSz="912813">
              <a:defRPr sz="2000">
                <a:solidFill>
                  <a:schemeClr val="tx1"/>
                </a:solidFill>
                <a:latin typeface="Comic Sans MS" charset="0"/>
                <a:ea typeface="ＭＳ Ｐゴシック" charset="0"/>
              </a:defRPr>
            </a:lvl2pPr>
            <a:lvl3pPr marL="1143000" indent="-228600" defTabSz="912813">
              <a:defRPr sz="2000">
                <a:solidFill>
                  <a:schemeClr val="tx1"/>
                </a:solidFill>
                <a:latin typeface="Comic Sans MS" charset="0"/>
                <a:ea typeface="ＭＳ Ｐゴシック" charset="0"/>
              </a:defRPr>
            </a:lvl3pPr>
            <a:lvl4pPr marL="1600200" indent="-228600" defTabSz="912813">
              <a:defRPr sz="2000">
                <a:solidFill>
                  <a:schemeClr val="tx1"/>
                </a:solidFill>
                <a:latin typeface="Comic Sans MS" charset="0"/>
                <a:ea typeface="ＭＳ Ｐゴシック" charset="0"/>
              </a:defRPr>
            </a:lvl4pPr>
            <a:lvl5pPr marL="2057400" indent="-228600" defTabSz="912813">
              <a:defRPr sz="2000">
                <a:solidFill>
                  <a:schemeClr val="tx1"/>
                </a:solidFill>
                <a:latin typeface="Comic Sans MS" charset="0"/>
                <a:ea typeface="ＭＳ Ｐゴシック" charset="0"/>
              </a:defRPr>
            </a:lvl5pPr>
            <a:lvl6pPr marL="2514600" indent="-228600" defTabSz="912813"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defTabSz="912813"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defTabSz="912813"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defTabSz="912813" eaLnBrk="0" fontAlgn="base" hangingPunct="0">
              <a:spcBef>
                <a:spcPct val="0"/>
              </a:spcBef>
              <a:spcAft>
                <a:spcPct val="0"/>
              </a:spcAft>
              <a:defRPr sz="2000">
                <a:solidFill>
                  <a:schemeClr val="tx1"/>
                </a:solidFill>
                <a:latin typeface="Comic Sans MS" charset="0"/>
                <a:ea typeface="ＭＳ Ｐゴシック" charset="0"/>
              </a:defRPr>
            </a:lvl9pPr>
          </a:lstStyle>
          <a:p>
            <a:pPr algn="r"/>
            <a:fld id="{002AB657-3165-6E41-A361-1B628A200676}" type="slidenum">
              <a:rPr lang="en-US" sz="1200"/>
              <a:pPr algn="r"/>
              <a:t>1</a:t>
            </a:fld>
            <a:endParaRPr lang="en-US" sz="1200"/>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2" tIns="45716" rIns="91432" bIns="45716"/>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E8B0B3D4-E339-7547-BB45-AA2BF77425B4}" type="slidenum">
              <a:rPr lang="en-US" sz="1200">
                <a:latin typeface="Arial" charset="0"/>
              </a:rPr>
              <a:pPr/>
              <a:t>2</a:t>
            </a:fld>
            <a:endParaRPr lang="en-US" sz="1200">
              <a:latin typeface="Arial" charset="0"/>
            </a:endParaRPr>
          </a:p>
        </p:txBody>
      </p:sp>
      <p:sp>
        <p:nvSpPr>
          <p:cNvPr id="38914" name="Rectangle 2"/>
          <p:cNvSpPr>
            <a:spLocks noGrp="1" noRot="1" noChangeAspect="1" noChangeArrowheads="1" noTextEdit="1"/>
          </p:cNvSpPr>
          <p:nvPr>
            <p:ph type="sldImg"/>
          </p:nvPr>
        </p:nvSpPr>
        <p:spPr>
          <a:xfrm>
            <a:off x="1144588" y="685800"/>
            <a:ext cx="4572000" cy="3429000"/>
          </a:xfrm>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atin typeface="Times New Roman" charset="0"/>
                <a:ea typeface="ＭＳ Ｐゴシック" charset="0"/>
                <a:cs typeface="ＭＳ Ｐゴシック" charset="0"/>
              </a:rPr>
              <a:t>* Water is key to sustainability. It is used for drinking, in power generation, for agriculture and support of the whole ecosystem. But too much of it can lead to floods and too little of it cause drought.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FDA1AA19-CC2F-A14B-B1D8-66865F61B3C1}" type="slidenum">
              <a:rPr lang="en-US" sz="1200">
                <a:latin typeface="Arial" charset="0"/>
              </a:rPr>
              <a:pPr/>
              <a:t>3</a:t>
            </a:fld>
            <a:endParaRPr lang="en-US" sz="1200">
              <a:latin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ADC83F8B-8024-FA46-AA99-96B44F9AC25B}" type="slidenum">
              <a:rPr lang="en-US" sz="1200">
                <a:latin typeface="Arial" charset="0"/>
              </a:rPr>
              <a:pPr/>
              <a:t>4</a:t>
            </a:fld>
            <a:endParaRPr lang="en-US" sz="1200">
              <a:latin typeface="Arial" charset="0"/>
            </a:endParaRPr>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459288B9-1F44-7D4A-9F82-05E7524945C4}" type="slidenum">
              <a:rPr lang="en-US" sz="1200">
                <a:latin typeface="Arial" charset="0"/>
              </a:rPr>
              <a:pPr/>
              <a:t>8</a:t>
            </a:fld>
            <a:endParaRPr lang="en-US" sz="1200">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397167E8-3A4E-6444-91E6-9BC78D714EF8}" type="slidenum">
              <a:rPr lang="en-US" sz="1200">
                <a:latin typeface="Arial" charset="0"/>
              </a:rPr>
              <a:pPr/>
              <a:t>9</a:t>
            </a:fld>
            <a:endParaRPr lang="en-US" sz="1200">
              <a:latin typeface="Arial" charset="0"/>
            </a:endParaRPr>
          </a:p>
        </p:txBody>
      </p:sp>
      <p:sp>
        <p:nvSpPr>
          <p:cNvPr id="25602" name="Rectangle 2"/>
          <p:cNvSpPr>
            <a:spLocks noGrp="1" noRot="1" noChangeAspect="1" noChangeArrowheads="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fld id="{72F204A6-0E61-E245-9DAE-783B4851A18D}" type="slidenum">
              <a:rPr lang="en-US" sz="1200">
                <a:latin typeface="Arial" charset="0"/>
              </a:rPr>
              <a:pPr eaLnBrk="1" hangingPunct="1"/>
              <a:t>29</a:t>
            </a:fld>
            <a:endParaRPr lang="en-US" sz="120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fld id="{ADC83F8B-8024-FA46-AA99-96B44F9AC25B}" type="slidenum">
              <a:rPr lang="en-US" sz="1200">
                <a:latin typeface="Arial" charset="0"/>
              </a:rPr>
              <a:pPr/>
              <a:t>38</a:t>
            </a:fld>
            <a:endParaRPr lang="en-US" sz="1200">
              <a:latin typeface="Arial" charset="0"/>
            </a:endParaRPr>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3/23/13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258258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3/23/13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141787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3/23/13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1509349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226CFC-F051-5C4F-B309-EB888BF67156}" type="slidenum">
              <a:rPr lang="en-US"/>
              <a:pPr>
                <a:defRPr/>
              </a:pPr>
              <a:t>‹#›</a:t>
            </a:fld>
            <a:endParaRPr lang="en-US"/>
          </a:p>
        </p:txBody>
      </p:sp>
    </p:spTree>
    <p:extLst>
      <p:ext uri="{BB962C8B-B14F-4D97-AF65-F5344CB8AC3E}">
        <p14:creationId xmlns:p14="http://schemas.microsoft.com/office/powerpoint/2010/main" val="2342853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0" y="957263"/>
            <a:ext cx="9144000" cy="56213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Tree>
    <p:extLst>
      <p:ext uri="{BB962C8B-B14F-4D97-AF65-F5344CB8AC3E}">
        <p14:creationId xmlns:p14="http://schemas.microsoft.com/office/powerpoint/2010/main" val="1751249551"/>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8242A1-5652-BB41-A589-9ECE952475AE}" type="datetimeFigureOut">
              <a:rPr lang="en-US" smtClean="0"/>
              <a:t>3/23/13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347414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8242A1-5652-BB41-A589-9ECE952475AE}" type="datetimeFigureOut">
              <a:rPr lang="en-US" smtClean="0"/>
              <a:t>3/23/13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1430955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8242A1-5652-BB41-A589-9ECE952475AE}" type="datetimeFigureOut">
              <a:rPr lang="en-US" smtClean="0"/>
              <a:t>3/23/13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5571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8242A1-5652-BB41-A589-9ECE952475AE}" type="datetimeFigureOut">
              <a:rPr lang="en-US" smtClean="0"/>
              <a:t>3/23/13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370426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8242A1-5652-BB41-A589-9ECE952475AE}" type="datetimeFigureOut">
              <a:rPr lang="en-US" smtClean="0"/>
              <a:t>3/23/13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294400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242A1-5652-BB41-A589-9ECE952475AE}" type="datetimeFigureOut">
              <a:rPr lang="en-US" smtClean="0"/>
              <a:t>3/23/13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164695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8242A1-5652-BB41-A589-9ECE952475AE}" type="datetimeFigureOut">
              <a:rPr lang="en-US" smtClean="0"/>
              <a:t>3/23/13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38878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8242A1-5652-BB41-A589-9ECE952475AE}" type="datetimeFigureOut">
              <a:rPr lang="en-US" smtClean="0"/>
              <a:t>3/23/13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9994A-2D95-124A-B05E-3E4434E353BD}" type="slidenum">
              <a:rPr lang="en-US" smtClean="0"/>
              <a:t>‹#›</a:t>
            </a:fld>
            <a:endParaRPr lang="en-US"/>
          </a:p>
        </p:txBody>
      </p:sp>
    </p:spTree>
    <p:extLst>
      <p:ext uri="{BB962C8B-B14F-4D97-AF65-F5344CB8AC3E}">
        <p14:creationId xmlns:p14="http://schemas.microsoft.com/office/powerpoint/2010/main" val="25651460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242A1-5652-BB41-A589-9ECE952475AE}" type="datetimeFigureOut">
              <a:rPr lang="en-US" smtClean="0"/>
              <a:t>3/23/13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89994A-2D95-124A-B05E-3E4434E353BD}" type="slidenum">
              <a:rPr lang="en-US" smtClean="0"/>
              <a:t>‹#›</a:t>
            </a:fld>
            <a:endParaRPr lang="en-US"/>
          </a:p>
        </p:txBody>
      </p:sp>
    </p:spTree>
    <p:extLst>
      <p:ext uri="{BB962C8B-B14F-4D97-AF65-F5344CB8AC3E}">
        <p14:creationId xmlns:p14="http://schemas.microsoft.com/office/powerpoint/2010/main" val="301085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jpeg"/><Relationship Id="rId8" Type="http://schemas.openxmlformats.org/officeDocument/2006/relationships/image" Target="../media/image6.gif"/><Relationship Id="rId9" Type="http://schemas.openxmlformats.org/officeDocument/2006/relationships/image" Target="../media/image7.jpeg"/><Relationship Id="rId10" Type="http://schemas.openxmlformats.org/officeDocument/2006/relationships/image" Target="../media/image8.gif"/><Relationship Id="rId11" Type="http://schemas.openxmlformats.org/officeDocument/2006/relationships/image" Target="../media/image9.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hyperlink" Target="http://www.hydroterre.psu.ed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ihm.psu.edu/applications.html" TargetMode="Externa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oleObject" Target="../embeddings/Microsoft_Equation1.bin"/><Relationship Id="rId5" Type="http://schemas.openxmlformats.org/officeDocument/2006/relationships/image" Target="../media/image42.emf"/><Relationship Id="rId6"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emf"/><Relationship Id="rId5" Type="http://schemas.openxmlformats.org/officeDocument/2006/relationships/image" Target="../media/image2.png"/><Relationship Id="rId6"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oleObject" Target="../embeddings/Microsoft_Equation2.bin"/><Relationship Id="rId5" Type="http://schemas.openxmlformats.org/officeDocument/2006/relationships/image" Target="../media/image58.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Text Box 2"/>
          <p:cNvSpPr txBox="1">
            <a:spLocks noChangeArrowheads="1"/>
          </p:cNvSpPr>
          <p:nvPr/>
        </p:nvSpPr>
        <p:spPr bwMode="auto">
          <a:xfrm>
            <a:off x="109921" y="1807112"/>
            <a:ext cx="9098714" cy="2492990"/>
          </a:xfrm>
          <a:prstGeom prst="rect">
            <a:avLst/>
          </a:prstGeom>
          <a:noFill/>
          <a:ln w="12700">
            <a:noFill/>
            <a:miter lim="800000"/>
            <a:headEnd type="none" w="sm" len="sm"/>
            <a:tailEnd type="none" w="sm" len="sm"/>
          </a:ln>
          <a:effec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defRPr/>
            </a:pPr>
            <a:r>
              <a:rPr lang="en-US" sz="4400" b="1" dirty="0" smtClean="0">
                <a:solidFill>
                  <a:srgbClr val="0000FF"/>
                </a:solidFill>
                <a:effectLst>
                  <a:outerShdw blurRad="38100" dist="38100" dir="2700000" algn="tl">
                    <a:srgbClr val="DDDDDD"/>
                  </a:outerShdw>
                </a:effectLst>
              </a:rPr>
              <a:t>CZO’s-Big Data &amp; Team Science </a:t>
            </a:r>
            <a:endParaRPr lang="en-US" sz="4400" b="1" dirty="0" smtClean="0">
              <a:solidFill>
                <a:srgbClr val="0000FF"/>
              </a:solidFill>
              <a:effectLst>
                <a:outerShdw blurRad="38100" dist="38100" dir="2700000" algn="tl">
                  <a:srgbClr val="DDDDDD"/>
                </a:outerShdw>
              </a:effectLst>
            </a:endParaRPr>
          </a:p>
          <a:p>
            <a:pPr algn="ctr">
              <a:defRPr/>
            </a:pPr>
            <a:r>
              <a:rPr lang="en-US" sz="2800" b="1" dirty="0" smtClean="0">
                <a:solidFill>
                  <a:srgbClr val="0000FF"/>
                </a:solidFill>
                <a:effectLst>
                  <a:outerShdw blurRad="38100" dist="38100" dir="2700000" algn="tl">
                    <a:srgbClr val="DDDDDD"/>
                  </a:outerShdw>
                </a:effectLst>
              </a:rPr>
              <a:t>Towards a </a:t>
            </a:r>
            <a:r>
              <a:rPr lang="en-US" sz="2800" b="1" dirty="0" err="1" smtClean="0">
                <a:solidFill>
                  <a:srgbClr val="0000FF"/>
                </a:solidFill>
                <a:effectLst>
                  <a:outerShdw blurRad="38100" dist="38100" dir="2700000" algn="tl">
                    <a:srgbClr val="DDDDDD"/>
                  </a:outerShdw>
                </a:effectLst>
              </a:rPr>
              <a:t>Cyberinfrastructure</a:t>
            </a:r>
            <a:endParaRPr lang="en-US" sz="2800" b="1" dirty="0" smtClean="0">
              <a:solidFill>
                <a:srgbClr val="0000FF"/>
              </a:solidFill>
              <a:effectLst>
                <a:outerShdw blurRad="38100" dist="38100" dir="2700000" algn="tl">
                  <a:srgbClr val="DDDDDD"/>
                </a:outerShdw>
              </a:effectLst>
            </a:endParaRPr>
          </a:p>
          <a:p>
            <a:pPr algn="ctr">
              <a:defRPr/>
            </a:pPr>
            <a:r>
              <a:rPr lang="en-US" sz="2800" b="1" dirty="0" smtClean="0">
                <a:solidFill>
                  <a:srgbClr val="0000FF"/>
                </a:solidFill>
                <a:effectLst>
                  <a:outerShdw blurRad="38100" dist="38100" dir="2700000" algn="tl">
                    <a:srgbClr val="DDDDDD"/>
                  </a:outerShdw>
                </a:effectLst>
              </a:rPr>
              <a:t>For</a:t>
            </a:r>
            <a:r>
              <a:rPr lang="en-US" sz="2800" b="1" dirty="0">
                <a:solidFill>
                  <a:srgbClr val="0000FF"/>
                </a:solidFill>
                <a:effectLst>
                  <a:outerShdw blurRad="38100" dist="38100" dir="2700000" algn="tl">
                    <a:srgbClr val="DDDDDD"/>
                  </a:outerShdw>
                </a:effectLst>
              </a:rPr>
              <a:t> </a:t>
            </a:r>
            <a:r>
              <a:rPr lang="en-US" sz="2800" b="1" dirty="0" smtClean="0">
                <a:solidFill>
                  <a:srgbClr val="0000FF"/>
                </a:solidFill>
                <a:effectLst>
                  <a:outerShdw blurRad="38100" dist="38100" dir="2700000" algn="tl">
                    <a:srgbClr val="DDDDDD"/>
                  </a:outerShdw>
                </a:effectLst>
              </a:rPr>
              <a:t>Scaling Up and Sharing </a:t>
            </a:r>
          </a:p>
          <a:p>
            <a:pPr algn="ctr">
              <a:defRPr/>
            </a:pPr>
            <a:r>
              <a:rPr lang="en-US" sz="2800" b="1" dirty="0" smtClean="0">
                <a:solidFill>
                  <a:srgbClr val="0000FF"/>
                </a:solidFill>
                <a:effectLst>
                  <a:outerShdw blurRad="38100" dist="38100" dir="2700000" algn="tl">
                    <a:srgbClr val="DDDDDD"/>
                  </a:outerShdw>
                </a:effectLst>
              </a:rPr>
              <a:t>Data &amp; Models</a:t>
            </a:r>
          </a:p>
          <a:p>
            <a:pPr algn="ctr">
              <a:defRPr/>
            </a:pPr>
            <a:r>
              <a:rPr lang="en-US" sz="2800" b="1" dirty="0" smtClean="0">
                <a:solidFill>
                  <a:srgbClr val="0000FF"/>
                </a:solidFill>
                <a:effectLst>
                  <a:outerShdw blurRad="38100" dist="38100" dir="2700000" algn="tl">
                    <a:srgbClr val="DDDDDD"/>
                  </a:outerShdw>
                </a:effectLst>
              </a:rPr>
              <a:t> </a:t>
            </a:r>
          </a:p>
        </p:txBody>
      </p:sp>
      <p:sp>
        <p:nvSpPr>
          <p:cNvPr id="3" name="TextBox 2"/>
          <p:cNvSpPr txBox="1"/>
          <p:nvPr/>
        </p:nvSpPr>
        <p:spPr>
          <a:xfrm>
            <a:off x="1655513" y="5107160"/>
            <a:ext cx="5722440" cy="338554"/>
          </a:xfrm>
          <a:prstGeom prst="rect">
            <a:avLst/>
          </a:prstGeom>
          <a:noFill/>
        </p:spPr>
        <p:txBody>
          <a:bodyPr wrap="none" rtlCol="0">
            <a:spAutoFit/>
          </a:bodyPr>
          <a:lstStyle/>
          <a:p>
            <a:r>
              <a:rPr lang="en-US" sz="1600" dirty="0" smtClean="0"/>
              <a:t>C. Duffy, L. Leonard, G. Bhatt, X. Yu, P. </a:t>
            </a:r>
            <a:r>
              <a:rPr lang="en-US" sz="1600" dirty="0" err="1" smtClean="0"/>
              <a:t>Raghavan</a:t>
            </a:r>
            <a:r>
              <a:rPr lang="en-US" sz="1600" dirty="0" smtClean="0"/>
              <a:t> </a:t>
            </a:r>
            <a:r>
              <a:rPr lang="en-US" sz="1600" dirty="0" smtClean="0"/>
              <a:t>Penn State Univ.   </a:t>
            </a:r>
            <a:endParaRPr lang="en-US" sz="1600" dirty="0"/>
          </a:p>
        </p:txBody>
      </p:sp>
      <p:pic>
        <p:nvPicPr>
          <p:cNvPr id="4" name="Picture 12" descr="ns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7512" y="5720637"/>
            <a:ext cx="8905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r="53658"/>
          <a:stretch>
            <a:fillRect/>
          </a:stretch>
        </p:blipFill>
        <p:spPr bwMode="auto">
          <a:xfrm>
            <a:off x="1" y="0"/>
            <a:ext cx="18446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5513" y="577951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5" y="5885656"/>
            <a:ext cx="1157694" cy="83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pa_seal.jpg"/>
          <p:cNvPicPr>
            <a:picLocks noChangeAspect="1"/>
          </p:cNvPicPr>
          <p:nvPr/>
        </p:nvPicPr>
        <p:blipFill>
          <a:blip r:embed="rId7"/>
          <a:stretch>
            <a:fillRect/>
          </a:stretch>
        </p:blipFill>
        <p:spPr>
          <a:xfrm>
            <a:off x="206513" y="4384160"/>
            <a:ext cx="685800" cy="685800"/>
          </a:xfrm>
          <a:prstGeom prst="rect">
            <a:avLst/>
          </a:prstGeom>
        </p:spPr>
      </p:pic>
      <p:pic>
        <p:nvPicPr>
          <p:cNvPr id="9" name="Picture 8" descr="psu.gif"/>
          <p:cNvPicPr>
            <a:picLocks noChangeAspect="1"/>
          </p:cNvPicPr>
          <p:nvPr/>
        </p:nvPicPr>
        <p:blipFill>
          <a:blip r:embed="rId8"/>
          <a:stretch>
            <a:fillRect/>
          </a:stretch>
        </p:blipFill>
        <p:spPr>
          <a:xfrm>
            <a:off x="8037512" y="85725"/>
            <a:ext cx="1094720" cy="685800"/>
          </a:xfrm>
          <a:prstGeom prst="rect">
            <a:avLst/>
          </a:prstGeom>
        </p:spPr>
      </p:pic>
      <p:pic>
        <p:nvPicPr>
          <p:cNvPr id="10" name="Picture 118" descr="http://www.soest.hawaii.edu/SEAGRANT/sgnews/images/NOAA.jpg"/>
          <p:cNvPicPr>
            <a:picLocks noChangeAspect="1" noChangeArrowheads="1"/>
          </p:cNvPicPr>
          <p:nvPr/>
        </p:nvPicPr>
        <p:blipFill>
          <a:blip r:embed="rId9"/>
          <a:srcRect/>
          <a:stretch>
            <a:fillRect/>
          </a:stretch>
        </p:blipFill>
        <p:spPr bwMode="auto">
          <a:xfrm>
            <a:off x="8446432" y="4157284"/>
            <a:ext cx="685800" cy="710026"/>
          </a:xfrm>
          <a:prstGeom prst="rect">
            <a:avLst/>
          </a:prstGeom>
          <a:noFill/>
        </p:spPr>
      </p:pic>
      <p:pic>
        <p:nvPicPr>
          <p:cNvPr id="11" name="Picture 120" descr="http://his.cuahsi.org/images/hisa.gif"/>
          <p:cNvPicPr>
            <a:picLocks noChangeAspect="1" noChangeArrowheads="1"/>
          </p:cNvPicPr>
          <p:nvPr/>
        </p:nvPicPr>
        <p:blipFill>
          <a:blip r:embed="rId10"/>
          <a:srcRect/>
          <a:stretch>
            <a:fillRect/>
          </a:stretch>
        </p:blipFill>
        <p:spPr bwMode="auto">
          <a:xfrm>
            <a:off x="6095824" y="5885656"/>
            <a:ext cx="1652807" cy="685800"/>
          </a:xfrm>
          <a:prstGeom prst="rect">
            <a:avLst/>
          </a:prstGeom>
          <a:noFill/>
        </p:spPr>
      </p:pic>
      <p:pic>
        <p:nvPicPr>
          <p:cNvPr id="2" name="Picture 1" descr="csdms 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3926" y="5931774"/>
            <a:ext cx="2197100" cy="685800"/>
          </a:xfrm>
          <a:prstGeom prst="rect">
            <a:avLst/>
          </a:prstGeom>
        </p:spPr>
      </p:pic>
    </p:spTree>
    <p:extLst>
      <p:ext uri="{BB962C8B-B14F-4D97-AF65-F5344CB8AC3E}">
        <p14:creationId xmlns:p14="http://schemas.microsoft.com/office/powerpoint/2010/main" val="3609390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12-09-10 at 7.47.1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9144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2"/>
          <p:cNvSpPr txBox="1">
            <a:spLocks noChangeArrowheads="1"/>
          </p:cNvSpPr>
          <p:nvPr/>
        </p:nvSpPr>
        <p:spPr bwMode="auto">
          <a:xfrm>
            <a:off x="542925" y="98425"/>
            <a:ext cx="73514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rgbClr val="3366FF"/>
                </a:solidFill>
                <a:latin typeface="Comic Sans MS" charset="0"/>
                <a:cs typeface="Comic Sans MS" charset="0"/>
                <a:hlinkClick r:id="rId3"/>
              </a:rPr>
              <a:t>HydroTerre: A Prototype for  </a:t>
            </a:r>
            <a:r>
              <a:rPr lang="en-US" dirty="0" smtClean="0">
                <a:solidFill>
                  <a:srgbClr val="3366FF"/>
                </a:solidFill>
                <a:latin typeface="Comic Sans MS" charset="0"/>
                <a:cs typeface="Comic Sans MS" charset="0"/>
                <a:hlinkClick r:id="rId3"/>
              </a:rPr>
              <a:t>Model</a:t>
            </a:r>
            <a:r>
              <a:rPr lang="en-US" dirty="0">
                <a:solidFill>
                  <a:srgbClr val="3366FF"/>
                </a:solidFill>
                <a:latin typeface="Comic Sans MS" charset="0"/>
                <a:cs typeface="Comic Sans MS" charset="0"/>
                <a:hlinkClick r:id="rId3"/>
              </a:rPr>
              <a:t>-Data Access</a:t>
            </a:r>
            <a:endParaRPr lang="en-US" dirty="0">
              <a:solidFill>
                <a:srgbClr val="3366FF"/>
              </a:solidFill>
              <a:latin typeface="Comic Sans MS" charset="0"/>
              <a:cs typeface="Comic Sans MS" charset="0"/>
            </a:endParaRPr>
          </a:p>
        </p:txBody>
      </p:sp>
      <p:sp>
        <p:nvSpPr>
          <p:cNvPr id="68611" name="TextBox 3"/>
          <p:cNvSpPr txBox="1">
            <a:spLocks noChangeArrowheads="1"/>
          </p:cNvSpPr>
          <p:nvPr/>
        </p:nvSpPr>
        <p:spPr bwMode="auto">
          <a:xfrm>
            <a:off x="122238" y="6308725"/>
            <a:ext cx="9431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3366FF"/>
                </a:solidFill>
                <a:latin typeface="Comic Sans MS" charset="0"/>
                <a:cs typeface="Comic Sans MS" charset="0"/>
              </a:rPr>
              <a:t>Land Parcel Data;  NHD: Stream, Lake, HUC’;    USDA: Soils/Crops;  NLCD: LU_LC;  </a:t>
            </a:r>
          </a:p>
        </p:txBody>
      </p:sp>
      <p:cxnSp>
        <p:nvCxnSpPr>
          <p:cNvPr id="6" name="Straight Arrow Connector 5"/>
          <p:cNvCxnSpPr/>
          <p:nvPr/>
        </p:nvCxnSpPr>
        <p:spPr>
          <a:xfrm flipV="1">
            <a:off x="742950" y="3876675"/>
            <a:ext cx="1485900" cy="2566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24163" y="4687888"/>
            <a:ext cx="1500187" cy="162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24163" y="4525963"/>
            <a:ext cx="2498725" cy="1782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824163" y="2824163"/>
            <a:ext cx="2635250" cy="3484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283325" y="2647950"/>
            <a:ext cx="323850" cy="3660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283325" y="5607050"/>
            <a:ext cx="715963" cy="701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8247063" y="5322888"/>
            <a:ext cx="444500" cy="1093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05488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 </a:t>
            </a:r>
            <a:r>
              <a:rPr lang="en-US" sz="2000" dirty="0" smtClean="0">
                <a:hlinkClick r:id="rId2"/>
              </a:rPr>
              <a:t>http://www.pihm.psu.edu/applications.html</a:t>
            </a:r>
            <a:br>
              <a:rPr lang="en-US" sz="2000" dirty="0" smtClean="0">
                <a:hlinkClick r:id="rId2"/>
              </a:rPr>
            </a:br>
            <a:r>
              <a:rPr lang="en-US" sz="3000" dirty="0" smtClean="0"/>
              <a:t>CZO </a:t>
            </a:r>
            <a:r>
              <a:rPr lang="en-US" sz="3000" dirty="0" err="1" smtClean="0"/>
              <a:t>Reanalsysis</a:t>
            </a:r>
            <a:r>
              <a:rPr lang="en-US" sz="3000" dirty="0" smtClean="0"/>
              <a:t> time series: 1979-Present</a:t>
            </a:r>
            <a:endParaRPr lang="en-US" sz="3000" dirty="0"/>
          </a:p>
        </p:txBody>
      </p:sp>
      <p:pic>
        <p:nvPicPr>
          <p:cNvPr id="4" name="Content Placeholder 3"/>
          <p:cNvPicPr>
            <a:picLocks noGrp="1" noChangeAspect="1"/>
          </p:cNvPicPr>
          <p:nvPr>
            <p:ph idx="1"/>
          </p:nvPr>
        </p:nvPicPr>
        <p:blipFill>
          <a:blip r:embed="rId3"/>
          <a:srcRect l="-1976" r="-1976"/>
          <a:stretch>
            <a:fillRect/>
          </a:stretch>
        </p:blipFill>
        <p:spPr/>
      </p:pic>
      <p:sp>
        <p:nvSpPr>
          <p:cNvPr id="3" name="TextBox 2"/>
          <p:cNvSpPr txBox="1"/>
          <p:nvPr/>
        </p:nvSpPr>
        <p:spPr>
          <a:xfrm>
            <a:off x="6323447" y="6435221"/>
            <a:ext cx="1453004" cy="369332"/>
          </a:xfrm>
          <a:prstGeom prst="rect">
            <a:avLst/>
          </a:prstGeom>
          <a:noFill/>
        </p:spPr>
        <p:txBody>
          <a:bodyPr wrap="none" rtlCol="0">
            <a:spAutoFit/>
          </a:bodyPr>
          <a:lstStyle/>
          <a:p>
            <a:r>
              <a:rPr lang="en-US" dirty="0" err="1" smtClean="0"/>
              <a:t>Xuan</a:t>
            </a:r>
            <a:r>
              <a:rPr lang="en-US" dirty="0" smtClean="0"/>
              <a:t> Yu, lead</a:t>
            </a:r>
            <a:endParaRPr lang="en-US" dirty="0"/>
          </a:p>
        </p:txBody>
      </p:sp>
    </p:spTree>
    <p:extLst>
      <p:ext uri="{BB962C8B-B14F-4D97-AF65-F5344CB8AC3E}">
        <p14:creationId xmlns:p14="http://schemas.microsoft.com/office/powerpoint/2010/main" val="2558581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Damma</a:t>
            </a:r>
            <a:r>
              <a:rPr lang="de-CH" dirty="0" smtClean="0"/>
              <a:t> glacier CZO</a:t>
            </a:r>
            <a:endParaRPr lang="de-CH" dirty="0"/>
          </a:p>
        </p:txBody>
      </p:sp>
      <p:pic>
        <p:nvPicPr>
          <p:cNvPr id="7" name="Content Placeholder 6" descr="Schweiz.jpg"/>
          <p:cNvPicPr>
            <a:picLocks noGrp="1" noChangeAspect="1"/>
          </p:cNvPicPr>
          <p:nvPr>
            <p:ph idx="1"/>
          </p:nvPr>
        </p:nvPicPr>
        <p:blipFill>
          <a:blip r:embed="rId2"/>
          <a:srcRect l="-7097" r="-7097"/>
          <a:stretch>
            <a:fillRect/>
          </a:stretch>
        </p:blipFill>
        <p:spPr>
          <a:xfrm>
            <a:off x="-1" y="1789112"/>
            <a:ext cx="4508129" cy="2516188"/>
          </a:xfrm>
        </p:spPr>
      </p:pic>
      <p:pic>
        <p:nvPicPr>
          <p:cNvPr id="8" name="Picture 7" descr="Damma.jpg"/>
          <p:cNvPicPr>
            <a:picLocks noChangeAspect="1"/>
          </p:cNvPicPr>
          <p:nvPr/>
        </p:nvPicPr>
        <p:blipFill>
          <a:blip r:embed="rId3"/>
          <a:stretch>
            <a:fillRect/>
          </a:stretch>
        </p:blipFill>
        <p:spPr>
          <a:xfrm>
            <a:off x="3949702" y="3282333"/>
            <a:ext cx="4929552" cy="3220067"/>
          </a:xfrm>
          <a:prstGeom prst="rect">
            <a:avLst/>
          </a:prstGeom>
        </p:spPr>
      </p:pic>
      <p:cxnSp>
        <p:nvCxnSpPr>
          <p:cNvPr id="12" name="Straight Arrow Connector 11"/>
          <p:cNvCxnSpPr/>
          <p:nvPr/>
        </p:nvCxnSpPr>
        <p:spPr bwMode="auto">
          <a:xfrm>
            <a:off x="2616200" y="3403600"/>
            <a:ext cx="1841500" cy="1155700"/>
          </a:xfrm>
          <a:prstGeom prst="straightConnector1">
            <a:avLst/>
          </a:prstGeom>
          <a:noFill/>
          <a:ln w="50800" cap="flat" cmpd="sng" algn="ctr">
            <a:solidFill>
              <a:srgbClr val="800000"/>
            </a:solidFill>
            <a:prstDash val="solid"/>
            <a:round/>
            <a:headEnd type="none" w="med" len="med"/>
            <a:tailEnd type="arrow"/>
          </a:ln>
          <a:effectLst/>
        </p:spPr>
      </p:cxnSp>
      <p:sp>
        <p:nvSpPr>
          <p:cNvPr id="13" name="Rectangle 12"/>
          <p:cNvSpPr/>
          <p:nvPr/>
        </p:nvSpPr>
        <p:spPr bwMode="auto">
          <a:xfrm>
            <a:off x="2362200" y="3136900"/>
            <a:ext cx="203200" cy="203200"/>
          </a:xfrm>
          <a:prstGeom prst="rect">
            <a:avLst/>
          </a:prstGeom>
          <a:noFill/>
          <a:ln w="50800" cap="flat" cmpd="sng" algn="ctr">
            <a:solidFill>
              <a:srgbClr val="800000"/>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pPr>
            <a:endParaRPr kumimoji="0" lang="en-US" sz="1600" b="0" i="0" u="none" strike="noStrike" cap="none" normalizeH="0" baseline="0" smtClean="0">
              <a:ln>
                <a:noFill/>
              </a:ln>
              <a:solidFill>
                <a:srgbClr val="000000"/>
              </a:solidFill>
              <a:effectLst/>
              <a:latin typeface="Arial" charset="0"/>
            </a:endParaRPr>
          </a:p>
        </p:txBody>
      </p:sp>
      <p:sp>
        <p:nvSpPr>
          <p:cNvPr id="14" name="TextBox 13"/>
          <p:cNvSpPr txBox="1"/>
          <p:nvPr/>
        </p:nvSpPr>
        <p:spPr>
          <a:xfrm>
            <a:off x="495300" y="4470400"/>
            <a:ext cx="2984500" cy="1754327"/>
          </a:xfrm>
          <a:prstGeom prst="rect">
            <a:avLst/>
          </a:prstGeom>
          <a:noFill/>
        </p:spPr>
        <p:txBody>
          <a:bodyPr wrap="square" rtlCol="0">
            <a:spAutoFit/>
          </a:bodyPr>
          <a:lstStyle/>
          <a:p>
            <a:pPr defTabSz="998538">
              <a:lnSpc>
                <a:spcPts val="1400"/>
              </a:lnSpc>
              <a:spcBef>
                <a:spcPts val="0"/>
              </a:spcBef>
            </a:pPr>
            <a:r>
              <a:rPr lang="de-CH" sz="1200" b="1" dirty="0" smtClean="0">
                <a:latin typeface="Arial" pitchFamily="-112" charset="0"/>
                <a:ea typeface="Arial" pitchFamily="-112" charset="0"/>
                <a:cs typeface="Arial" pitchFamily="-112" charset="0"/>
              </a:rPr>
              <a:t>Drainage </a:t>
            </a:r>
            <a:r>
              <a:rPr lang="de-CH" sz="1200" b="1" dirty="0" err="1" smtClean="0">
                <a:latin typeface="Arial" pitchFamily="-112" charset="0"/>
                <a:ea typeface="Arial" pitchFamily="-112" charset="0"/>
                <a:cs typeface="Arial" pitchFamily="-112" charset="0"/>
              </a:rPr>
              <a:t>area</a:t>
            </a:r>
            <a:r>
              <a:rPr lang="de-CH" sz="1200" b="1" dirty="0" smtClean="0">
                <a:latin typeface="Arial" pitchFamily="-112" charset="0"/>
                <a:ea typeface="Arial" pitchFamily="-112" charset="0"/>
                <a:cs typeface="Arial" pitchFamily="-112" charset="0"/>
              </a:rPr>
              <a:t>:         10.7 km</a:t>
            </a:r>
            <a:r>
              <a:rPr lang="de-CH" sz="1200" b="1" baseline="30000" dirty="0" smtClean="0">
                <a:latin typeface="Arial" pitchFamily="-112" charset="0"/>
                <a:ea typeface="Arial" pitchFamily="-112" charset="0"/>
                <a:cs typeface="Arial" pitchFamily="-112" charset="0"/>
              </a:rPr>
              <a:t>2</a:t>
            </a:r>
            <a:endParaRPr lang="de-CH" sz="1200" b="1" dirty="0" smtClean="0">
              <a:latin typeface="Arial" pitchFamily="-112" charset="0"/>
              <a:ea typeface="Arial" pitchFamily="-112" charset="0"/>
              <a:cs typeface="Arial" pitchFamily="-112" charset="0"/>
            </a:endParaRPr>
          </a:p>
          <a:p>
            <a:pPr defTabSz="998538">
              <a:lnSpc>
                <a:spcPts val="1400"/>
              </a:lnSpc>
              <a:spcBef>
                <a:spcPts val="0"/>
              </a:spcBef>
            </a:pPr>
            <a:r>
              <a:rPr lang="de-CH" sz="1200" b="1" dirty="0" smtClean="0">
                <a:latin typeface="Arial" pitchFamily="-112" charset="0"/>
                <a:ea typeface="Arial" pitchFamily="-112" charset="0"/>
                <a:cs typeface="Arial" pitchFamily="-112" charset="0"/>
              </a:rPr>
              <a:t>Elevation </a:t>
            </a:r>
            <a:r>
              <a:rPr lang="de-CH" sz="1200" b="1" dirty="0" err="1" smtClean="0">
                <a:latin typeface="Arial" pitchFamily="-112" charset="0"/>
                <a:ea typeface="Arial" pitchFamily="-112" charset="0"/>
                <a:cs typeface="Arial" pitchFamily="-112" charset="0"/>
              </a:rPr>
              <a:t>range</a:t>
            </a:r>
            <a:r>
              <a:rPr lang="de-CH" sz="1200" b="1" dirty="0" smtClean="0">
                <a:latin typeface="Arial" pitchFamily="-112" charset="0"/>
                <a:ea typeface="Arial" pitchFamily="-112" charset="0"/>
                <a:cs typeface="Arial" pitchFamily="-112" charset="0"/>
              </a:rPr>
              <a:t>:      1800–3600</a:t>
            </a:r>
          </a:p>
          <a:p>
            <a:pPr defTabSz="998538">
              <a:lnSpc>
                <a:spcPts val="1400"/>
              </a:lnSpc>
              <a:spcBef>
                <a:spcPts val="0"/>
              </a:spcBef>
            </a:pPr>
            <a:r>
              <a:rPr lang="de-CH" sz="1200" b="1" dirty="0" err="1" smtClean="0">
                <a:latin typeface="Arial" pitchFamily="-112" charset="0"/>
                <a:ea typeface="Arial" pitchFamily="-112" charset="0"/>
                <a:cs typeface="Arial" pitchFamily="-112" charset="0"/>
              </a:rPr>
              <a:t>Precipitation</a:t>
            </a:r>
            <a:r>
              <a:rPr lang="de-CH" sz="1200" b="1" dirty="0" smtClean="0">
                <a:latin typeface="Arial" pitchFamily="-112" charset="0"/>
                <a:ea typeface="Arial" pitchFamily="-112" charset="0"/>
                <a:cs typeface="Arial" pitchFamily="-112" charset="0"/>
              </a:rPr>
              <a:t>:            2400 </a:t>
            </a:r>
            <a:r>
              <a:rPr lang="de-CH" sz="1200" b="1" dirty="0" err="1" smtClean="0">
                <a:latin typeface="Arial" pitchFamily="-112" charset="0"/>
                <a:ea typeface="Arial" pitchFamily="-112" charset="0"/>
                <a:cs typeface="Arial" pitchFamily="-112" charset="0"/>
              </a:rPr>
              <a:t>mm/yr</a:t>
            </a:r>
            <a:endParaRPr lang="de-CH" sz="1200" b="1" dirty="0" smtClean="0">
              <a:latin typeface="Arial" pitchFamily="-112" charset="0"/>
              <a:ea typeface="Arial" pitchFamily="-112" charset="0"/>
              <a:cs typeface="Arial" pitchFamily="-112" charset="0"/>
            </a:endParaRPr>
          </a:p>
          <a:p>
            <a:pPr defTabSz="998538">
              <a:lnSpc>
                <a:spcPts val="1400"/>
              </a:lnSpc>
              <a:spcBef>
                <a:spcPts val="0"/>
              </a:spcBef>
            </a:pPr>
            <a:r>
              <a:rPr lang="de-CH" sz="1200" b="1" dirty="0" err="1" smtClean="0">
                <a:latin typeface="Arial" pitchFamily="-112" charset="0"/>
                <a:ea typeface="Arial" pitchFamily="-112" charset="0"/>
                <a:cs typeface="Arial" pitchFamily="-112" charset="0"/>
              </a:rPr>
              <a:t>Snow</a:t>
            </a:r>
            <a:r>
              <a:rPr lang="de-CH" sz="1200" b="1" dirty="0" smtClean="0">
                <a:latin typeface="Arial" pitchFamily="-112" charset="0"/>
                <a:ea typeface="Arial" pitchFamily="-112" charset="0"/>
                <a:cs typeface="Arial" pitchFamily="-112" charset="0"/>
              </a:rPr>
              <a:t> </a:t>
            </a:r>
            <a:r>
              <a:rPr lang="de-CH" sz="1200" b="1" dirty="0" err="1" smtClean="0">
                <a:latin typeface="Arial" pitchFamily="-112" charset="0"/>
                <a:ea typeface="Arial" pitchFamily="-112" charset="0"/>
                <a:cs typeface="Arial" pitchFamily="-112" charset="0"/>
              </a:rPr>
              <a:t>depth</a:t>
            </a:r>
            <a:r>
              <a:rPr lang="de-CH" sz="1200" b="1" dirty="0" smtClean="0">
                <a:latin typeface="Arial" pitchFamily="-112" charset="0"/>
                <a:ea typeface="Arial" pitchFamily="-112" charset="0"/>
                <a:cs typeface="Arial" pitchFamily="-112" charset="0"/>
              </a:rPr>
              <a:t>:             2-7 m</a:t>
            </a:r>
          </a:p>
          <a:p>
            <a:pPr defTabSz="998538">
              <a:lnSpc>
                <a:spcPts val="1400"/>
              </a:lnSpc>
              <a:spcBef>
                <a:spcPts val="0"/>
              </a:spcBef>
            </a:pPr>
            <a:r>
              <a:rPr lang="de-CH" sz="1200" b="1" dirty="0" smtClean="0">
                <a:latin typeface="Arial" pitchFamily="-112" charset="0"/>
                <a:ea typeface="Arial" pitchFamily="-112" charset="0"/>
                <a:cs typeface="Arial" pitchFamily="-112" charset="0"/>
              </a:rPr>
              <a:t>Glacier </a:t>
            </a:r>
            <a:r>
              <a:rPr lang="de-CH" sz="1200" b="1" dirty="0" err="1" smtClean="0">
                <a:latin typeface="Arial" pitchFamily="-112" charset="0"/>
                <a:ea typeface="Arial" pitchFamily="-112" charset="0"/>
                <a:cs typeface="Arial" pitchFamily="-112" charset="0"/>
              </a:rPr>
              <a:t>extent</a:t>
            </a:r>
            <a:r>
              <a:rPr lang="de-CH" sz="1200" b="1" dirty="0" smtClean="0">
                <a:latin typeface="Arial" pitchFamily="-112" charset="0"/>
                <a:ea typeface="Arial" pitchFamily="-112" charset="0"/>
                <a:cs typeface="Arial" pitchFamily="-112" charset="0"/>
              </a:rPr>
              <a:t>:          5 km</a:t>
            </a:r>
            <a:r>
              <a:rPr lang="de-CH" sz="1200" b="1" baseline="30000" dirty="0" smtClean="0">
                <a:latin typeface="Arial" pitchFamily="-112" charset="0"/>
                <a:ea typeface="Arial" pitchFamily="-112" charset="0"/>
                <a:cs typeface="Arial" pitchFamily="-112" charset="0"/>
              </a:rPr>
              <a:t>2</a:t>
            </a:r>
          </a:p>
          <a:p>
            <a:pPr defTabSz="998538">
              <a:lnSpc>
                <a:spcPts val="1400"/>
              </a:lnSpc>
              <a:spcBef>
                <a:spcPts val="0"/>
              </a:spcBef>
            </a:pPr>
            <a:r>
              <a:rPr lang="de-CH" sz="1200" b="1" dirty="0" err="1" smtClean="0">
                <a:latin typeface="Arial" pitchFamily="-112" charset="0"/>
                <a:ea typeface="Arial" pitchFamily="-112" charset="0"/>
                <a:cs typeface="Arial" pitchFamily="-112" charset="0"/>
              </a:rPr>
              <a:t>Present</a:t>
            </a:r>
            <a:r>
              <a:rPr lang="de-CH" sz="1200" b="1" dirty="0" smtClean="0">
                <a:latin typeface="Arial" pitchFamily="-112" charset="0"/>
                <a:ea typeface="Arial" pitchFamily="-112" charset="0"/>
                <a:cs typeface="Arial" pitchFamily="-112" charset="0"/>
              </a:rPr>
              <a:t> </a:t>
            </a:r>
            <a:r>
              <a:rPr lang="de-CH" sz="1200" b="1" dirty="0" err="1" smtClean="0">
                <a:latin typeface="Arial" pitchFamily="-112" charset="0"/>
                <a:ea typeface="Arial" pitchFamily="-112" charset="0"/>
                <a:cs typeface="Arial" pitchFamily="-112" charset="0"/>
              </a:rPr>
              <a:t>retreat</a:t>
            </a:r>
            <a:r>
              <a:rPr lang="de-CH" sz="1200" b="1" dirty="0" smtClean="0">
                <a:latin typeface="Arial" pitchFamily="-112" charset="0"/>
                <a:ea typeface="Arial" pitchFamily="-112" charset="0"/>
                <a:cs typeface="Arial" pitchFamily="-112" charset="0"/>
              </a:rPr>
              <a:t>:        10 </a:t>
            </a:r>
            <a:r>
              <a:rPr lang="de-CH" sz="1200" b="1" dirty="0" err="1" smtClean="0">
                <a:latin typeface="Arial" pitchFamily="-112" charset="0"/>
                <a:ea typeface="Arial" pitchFamily="-112" charset="0"/>
                <a:cs typeface="Arial" pitchFamily="-112" charset="0"/>
              </a:rPr>
              <a:t>m/yr</a:t>
            </a:r>
            <a:endParaRPr lang="de-CH" sz="1200" b="1" dirty="0" smtClean="0">
              <a:latin typeface="Arial" pitchFamily="-112" charset="0"/>
              <a:ea typeface="Arial" pitchFamily="-112" charset="0"/>
              <a:cs typeface="Arial" pitchFamily="-112" charset="0"/>
            </a:endParaRPr>
          </a:p>
          <a:p>
            <a:pPr defTabSz="998538">
              <a:lnSpc>
                <a:spcPts val="1400"/>
              </a:lnSpc>
              <a:spcBef>
                <a:spcPts val="0"/>
              </a:spcBef>
            </a:pPr>
            <a:endParaRPr lang="de-CH" sz="1200" b="1" dirty="0" smtClean="0">
              <a:latin typeface="Arial" pitchFamily="-112" charset="0"/>
              <a:ea typeface="Arial" pitchFamily="-112" charset="0"/>
              <a:cs typeface="Arial" pitchFamily="-112" charset="0"/>
            </a:endParaRPr>
          </a:p>
          <a:p>
            <a:pPr defTabSz="998538">
              <a:lnSpc>
                <a:spcPts val="1400"/>
              </a:lnSpc>
              <a:spcBef>
                <a:spcPts val="0"/>
              </a:spcBef>
            </a:pPr>
            <a:r>
              <a:rPr lang="de-CH" sz="1200" b="1" dirty="0" err="1" smtClean="0">
                <a:latin typeface="Arial" pitchFamily="-112" charset="0"/>
                <a:ea typeface="Arial" pitchFamily="-112" charset="0"/>
                <a:cs typeface="Arial" pitchFamily="-112" charset="0"/>
              </a:rPr>
              <a:t>Geology</a:t>
            </a:r>
            <a:r>
              <a:rPr lang="de-CH" sz="1200" b="1" dirty="0" smtClean="0">
                <a:latin typeface="Arial" pitchFamily="-112" charset="0"/>
                <a:ea typeface="Arial" pitchFamily="-112" charset="0"/>
                <a:cs typeface="Arial" pitchFamily="-112" charset="0"/>
              </a:rPr>
              <a:t>: </a:t>
            </a:r>
            <a:r>
              <a:rPr lang="de-CH" sz="1200" b="1" dirty="0" err="1" smtClean="0">
                <a:latin typeface="Arial" pitchFamily="-112" charset="0"/>
                <a:ea typeface="Arial" pitchFamily="-112" charset="0"/>
                <a:cs typeface="Arial" pitchFamily="-112" charset="0"/>
              </a:rPr>
              <a:t>central</a:t>
            </a:r>
            <a:r>
              <a:rPr lang="de-CH" sz="1200" b="1" dirty="0" smtClean="0">
                <a:latin typeface="Arial" pitchFamily="-112" charset="0"/>
                <a:ea typeface="Arial" pitchFamily="-112" charset="0"/>
                <a:cs typeface="Arial" pitchFamily="-112" charset="0"/>
              </a:rPr>
              <a:t>:      Aar </a:t>
            </a:r>
            <a:r>
              <a:rPr lang="de-CH" sz="1200" b="1" dirty="0" err="1" smtClean="0">
                <a:latin typeface="Arial" pitchFamily="-112" charset="0"/>
                <a:ea typeface="Arial" pitchFamily="-112" charset="0"/>
                <a:cs typeface="Arial" pitchFamily="-112" charset="0"/>
              </a:rPr>
              <a:t>granite</a:t>
            </a:r>
            <a:endParaRPr lang="de-CH" sz="1200" b="1" dirty="0" smtClean="0">
              <a:latin typeface="Arial" pitchFamily="-112" charset="0"/>
              <a:ea typeface="Arial" pitchFamily="-112" charset="0"/>
              <a:cs typeface="Arial" pitchFamily="-112" charset="0"/>
            </a:endParaRPr>
          </a:p>
          <a:p>
            <a:pPr>
              <a:lnSpc>
                <a:spcPts val="1400"/>
              </a:lnSpc>
              <a:spcBef>
                <a:spcPts val="0"/>
              </a:spcBef>
            </a:pPr>
            <a:endParaRPr lang="en-US" sz="1200" b="1" dirty="0"/>
          </a:p>
        </p:txBody>
      </p:sp>
      <p:sp>
        <p:nvSpPr>
          <p:cNvPr id="3" name="TextBox 2"/>
          <p:cNvSpPr txBox="1"/>
          <p:nvPr/>
        </p:nvSpPr>
        <p:spPr>
          <a:xfrm>
            <a:off x="6336958" y="1783316"/>
            <a:ext cx="2582758" cy="923330"/>
          </a:xfrm>
          <a:prstGeom prst="rect">
            <a:avLst/>
          </a:prstGeom>
          <a:noFill/>
        </p:spPr>
        <p:txBody>
          <a:bodyPr wrap="none" rtlCol="0">
            <a:spAutoFit/>
          </a:bodyPr>
          <a:lstStyle/>
          <a:p>
            <a:r>
              <a:rPr lang="en-US" dirty="0" smtClean="0"/>
              <a:t>Stefano </a:t>
            </a:r>
            <a:r>
              <a:rPr lang="en-US" dirty="0" err="1" smtClean="0"/>
              <a:t>Bernasconi</a:t>
            </a:r>
            <a:r>
              <a:rPr lang="en-US" dirty="0" smtClean="0"/>
              <a:t>, ETHZ</a:t>
            </a:r>
          </a:p>
          <a:p>
            <a:r>
              <a:rPr lang="en-US" dirty="0" smtClean="0"/>
              <a:t>Maria  </a:t>
            </a:r>
            <a:r>
              <a:rPr lang="en-US" dirty="0" err="1" smtClean="0"/>
              <a:t>Andrianaki</a:t>
            </a:r>
            <a:r>
              <a:rPr lang="en-US" dirty="0"/>
              <a:t>, </a:t>
            </a:r>
            <a:r>
              <a:rPr lang="en-US" dirty="0" smtClean="0"/>
              <a:t>ETHZ</a:t>
            </a:r>
          </a:p>
          <a:p>
            <a:r>
              <a:rPr lang="en-US" dirty="0" err="1" smtClean="0"/>
              <a:t>Xuan</a:t>
            </a:r>
            <a:r>
              <a:rPr lang="en-US" dirty="0" smtClean="0"/>
              <a:t> Yu Penn State</a:t>
            </a:r>
            <a:endParaRPr lang="en-US" dirty="0"/>
          </a:p>
        </p:txBody>
      </p:sp>
    </p:spTree>
    <p:extLst>
      <p:ext uri="{BB962C8B-B14F-4D97-AF65-F5344CB8AC3E}">
        <p14:creationId xmlns:p14="http://schemas.microsoft.com/office/powerpoint/2010/main" val="72956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N1486.JPG"/>
          <p:cNvPicPr>
            <a:picLocks noChangeAspect="1"/>
          </p:cNvPicPr>
          <p:nvPr/>
        </p:nvPicPr>
        <p:blipFill>
          <a:blip r:embed="rId2"/>
          <a:stretch>
            <a:fillRect/>
          </a:stretch>
        </p:blipFill>
        <p:spPr>
          <a:xfrm>
            <a:off x="4047066" y="2738288"/>
            <a:ext cx="5096933" cy="3822700"/>
          </a:xfrm>
          <a:prstGeom prst="rect">
            <a:avLst/>
          </a:prstGeom>
        </p:spPr>
      </p:pic>
      <p:pic>
        <p:nvPicPr>
          <p:cNvPr id="6" name="Picture Placeholder 5" descr="DSCN1482.JPG"/>
          <p:cNvPicPr>
            <a:picLocks noGrp="1" noChangeAspect="1"/>
          </p:cNvPicPr>
          <p:nvPr>
            <p:ph type="pic" idx="1"/>
          </p:nvPr>
        </p:nvPicPr>
        <p:blipFill>
          <a:blip r:embed="rId3"/>
          <a:srcRect l="-325" r="-494"/>
          <a:stretch>
            <a:fillRect/>
          </a:stretch>
        </p:blipFill>
        <p:spPr>
          <a:xfrm>
            <a:off x="-2" y="673098"/>
            <a:ext cx="5008689" cy="3726000"/>
          </a:xfrm>
        </p:spPr>
      </p:pic>
    </p:spTree>
    <p:extLst>
      <p:ext uri="{BB962C8B-B14F-4D97-AF65-F5344CB8AC3E}">
        <p14:creationId xmlns:p14="http://schemas.microsoft.com/office/powerpoint/2010/main" val="24280965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profiles</a:t>
            </a:r>
            <a:endParaRPr lang="en-US" dirty="0"/>
          </a:p>
        </p:txBody>
      </p:sp>
      <p:pic>
        <p:nvPicPr>
          <p:cNvPr id="6" name="Content Placeholder 5" descr="soil_profiles.jpg"/>
          <p:cNvPicPr>
            <a:picLocks noGrp="1" noChangeAspect="1"/>
          </p:cNvPicPr>
          <p:nvPr>
            <p:ph idx="1"/>
          </p:nvPr>
        </p:nvPicPr>
        <p:blipFill>
          <a:blip r:embed="rId2"/>
          <a:srcRect l="-2715" r="-2715"/>
          <a:stretch>
            <a:fillRect/>
          </a:stretch>
        </p:blipFill>
        <p:spPr/>
      </p:pic>
    </p:spTree>
    <p:extLst>
      <p:ext uri="{BB962C8B-B14F-4D97-AF65-F5344CB8AC3E}">
        <p14:creationId xmlns:p14="http://schemas.microsoft.com/office/powerpoint/2010/main" val="424988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smtClean="0"/>
              <a:t>Modelling</a:t>
            </a:r>
            <a:r>
              <a:rPr lang="en-US" dirty="0" smtClean="0"/>
              <a:t> </a:t>
            </a:r>
            <a:r>
              <a:rPr lang="en-US" dirty="0" smtClean="0"/>
              <a:t>for </a:t>
            </a:r>
            <a:r>
              <a:rPr lang="en-US" dirty="0" smtClean="0"/>
              <a:t>PIHM</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323528" y="1700808"/>
            <a:ext cx="8403334" cy="4536504"/>
          </a:xfrm>
          <a:prstGeom prst="rect">
            <a:avLst/>
          </a:prstGeom>
          <a:noFill/>
          <a:ln w="9525">
            <a:noFill/>
            <a:miter lim="800000"/>
            <a:headEnd/>
            <a:tailEnd/>
          </a:ln>
        </p:spPr>
      </p:pic>
    </p:spTree>
    <p:extLst>
      <p:ext uri="{BB962C8B-B14F-4D97-AF65-F5344CB8AC3E}">
        <p14:creationId xmlns:p14="http://schemas.microsoft.com/office/powerpoint/2010/main" val="68683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descr="Western Crete_Koiliaris_earth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31788"/>
            <a:ext cx="4619625" cy="65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04813"/>
            <a:ext cx="2546350"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8" name="Line 6"/>
          <p:cNvSpPr>
            <a:spLocks noChangeShapeType="1"/>
          </p:cNvSpPr>
          <p:nvPr/>
        </p:nvSpPr>
        <p:spPr bwMode="auto">
          <a:xfrm>
            <a:off x="1476375" y="2060575"/>
            <a:ext cx="215900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 name="TextBox 1"/>
          <p:cNvSpPr txBox="1"/>
          <p:nvPr/>
        </p:nvSpPr>
        <p:spPr>
          <a:xfrm>
            <a:off x="351303" y="2787720"/>
            <a:ext cx="2915031" cy="1323439"/>
          </a:xfrm>
          <a:prstGeom prst="rect">
            <a:avLst/>
          </a:prstGeom>
          <a:noFill/>
        </p:spPr>
        <p:txBody>
          <a:bodyPr wrap="none" rtlCol="0">
            <a:spAutoFit/>
          </a:bodyPr>
          <a:lstStyle/>
          <a:p>
            <a:r>
              <a:rPr lang="en-US" sz="4000" dirty="0" err="1" smtClean="0">
                <a:solidFill>
                  <a:srgbClr val="0000FF"/>
                </a:solidFill>
              </a:rPr>
              <a:t>Koiliaris</a:t>
            </a:r>
            <a:r>
              <a:rPr lang="en-US" sz="4000" dirty="0" smtClean="0">
                <a:solidFill>
                  <a:srgbClr val="0000FF"/>
                </a:solidFill>
              </a:rPr>
              <a:t> CZO, </a:t>
            </a:r>
          </a:p>
          <a:p>
            <a:r>
              <a:rPr lang="en-US" sz="4000" dirty="0" smtClean="0">
                <a:solidFill>
                  <a:srgbClr val="0000FF"/>
                </a:solidFill>
              </a:rPr>
              <a:t>Crete</a:t>
            </a:r>
            <a:endParaRPr lang="en-US" sz="4000" dirty="0">
              <a:solidFill>
                <a:srgbClr val="0000FF"/>
              </a:solidFill>
            </a:endParaRPr>
          </a:p>
        </p:txBody>
      </p:sp>
      <p:sp>
        <p:nvSpPr>
          <p:cNvPr id="3" name="TextBox 2"/>
          <p:cNvSpPr txBox="1"/>
          <p:nvPr/>
        </p:nvSpPr>
        <p:spPr>
          <a:xfrm>
            <a:off x="581000" y="4566371"/>
            <a:ext cx="2389747" cy="1200329"/>
          </a:xfrm>
          <a:prstGeom prst="rect">
            <a:avLst/>
          </a:prstGeom>
          <a:noFill/>
        </p:spPr>
        <p:txBody>
          <a:bodyPr wrap="none" rtlCol="0">
            <a:spAutoFit/>
          </a:bodyPr>
          <a:lstStyle/>
          <a:p>
            <a:r>
              <a:rPr lang="en-US" dirty="0" smtClean="0"/>
              <a:t>Nikos </a:t>
            </a:r>
            <a:r>
              <a:rPr lang="en-US" dirty="0" err="1" smtClean="0"/>
              <a:t>Nikolaidis</a:t>
            </a:r>
            <a:r>
              <a:rPr lang="en-US" dirty="0" smtClean="0"/>
              <a:t>, TUC</a:t>
            </a:r>
          </a:p>
          <a:p>
            <a:r>
              <a:rPr lang="en-US" dirty="0" smtClean="0"/>
              <a:t>Daniel </a:t>
            </a:r>
            <a:r>
              <a:rPr lang="en-US" dirty="0" err="1" smtClean="0"/>
              <a:t>Moraitus</a:t>
            </a:r>
            <a:r>
              <a:rPr lang="en-US" dirty="0" smtClean="0"/>
              <a:t>, TUC</a:t>
            </a:r>
          </a:p>
          <a:p>
            <a:r>
              <a:rPr lang="en-US" dirty="0" err="1" smtClean="0"/>
              <a:t>Xuan</a:t>
            </a:r>
            <a:r>
              <a:rPr lang="en-US" dirty="0" smtClean="0"/>
              <a:t> Yu Penn State</a:t>
            </a:r>
          </a:p>
          <a:p>
            <a:r>
              <a:rPr lang="en-US" dirty="0" smtClean="0"/>
              <a:t>Chris Duffy, </a:t>
            </a:r>
            <a:r>
              <a:rPr lang="en-US" dirty="0"/>
              <a:t>Penn </a:t>
            </a:r>
            <a:r>
              <a:rPr lang="en-US" dirty="0" smtClean="0"/>
              <a:t>State </a:t>
            </a:r>
            <a:endParaRPr lang="en-US" dirty="0"/>
          </a:p>
        </p:txBody>
      </p:sp>
    </p:spTree>
    <p:extLst>
      <p:ext uri="{BB962C8B-B14F-4D97-AF65-F5344CB8AC3E}">
        <p14:creationId xmlns:p14="http://schemas.microsoft.com/office/powerpoint/2010/main" val="37846746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l="34648" t="23541" r="26381" b="12209"/>
          <a:stretch>
            <a:fillRect/>
          </a:stretch>
        </p:blipFill>
        <p:spPr bwMode="auto">
          <a:xfrm>
            <a:off x="2843213" y="908050"/>
            <a:ext cx="4751387"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1" name="Text Box 5"/>
          <p:cNvSpPr txBox="1">
            <a:spLocks noChangeArrowheads="1"/>
          </p:cNvSpPr>
          <p:nvPr/>
        </p:nvSpPr>
        <p:spPr bwMode="auto">
          <a:xfrm>
            <a:off x="179512" y="3717032"/>
            <a:ext cx="240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a:cs typeface="Arial" charset="0"/>
              </a:rPr>
              <a:t>River network created</a:t>
            </a:r>
          </a:p>
          <a:p>
            <a:pPr algn="ctr">
              <a:defRPr/>
            </a:pPr>
            <a:r>
              <a:rPr lang="en-US" dirty="0">
                <a:cs typeface="Arial" charset="0"/>
              </a:rPr>
              <a:t> with </a:t>
            </a:r>
            <a:r>
              <a:rPr lang="en-US" dirty="0" err="1">
                <a:cs typeface="Arial" charset="0"/>
              </a:rPr>
              <a:t>pihm</a:t>
            </a:r>
            <a:endParaRPr lang="el-GR" dirty="0">
              <a:cs typeface="Arial" charset="0"/>
            </a:endParaRPr>
          </a:p>
        </p:txBody>
      </p:sp>
    </p:spTree>
    <p:extLst>
      <p:ext uri="{BB962C8B-B14F-4D97-AF65-F5344CB8AC3E}">
        <p14:creationId xmlns:p14="http://schemas.microsoft.com/office/powerpoint/2010/main" val="4257606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248" y="1195912"/>
            <a:ext cx="7140453" cy="476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49275" y="389276"/>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dirty="0" smtClean="0">
                <a:solidFill>
                  <a:srgbClr val="0000FF"/>
                </a:solidFill>
                <a:latin typeface="Comic Sans MS"/>
                <a:cs typeface="Comic Sans MS"/>
              </a:rPr>
              <a:t>Shale Hills CZO: 1979-2010 Watershed Reanalysis </a:t>
            </a:r>
            <a:endParaRPr lang="en-US" sz="2400" dirty="0">
              <a:solidFill>
                <a:srgbClr val="0000FF"/>
              </a:solidFill>
              <a:latin typeface="Comic Sans MS"/>
              <a:cs typeface="Comic Sans MS"/>
            </a:endParaRPr>
          </a:p>
        </p:txBody>
      </p:sp>
    </p:spTree>
    <p:extLst>
      <p:ext uri="{BB962C8B-B14F-4D97-AF65-F5344CB8AC3E}">
        <p14:creationId xmlns:p14="http://schemas.microsoft.com/office/powerpoint/2010/main" val="26144782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SH_HG_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0"/>
            <a:ext cx="8596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01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 name="Picture 6" descr="flooding"/>
          <p:cNvPicPr>
            <a:picLocks noChangeAspect="1" noChangeArrowheads="1"/>
          </p:cNvPicPr>
          <p:nvPr/>
        </p:nvPicPr>
        <p:blipFill>
          <a:blip r:embed="rId3">
            <a:extLst>
              <a:ext uri="{28A0092B-C50C-407E-A947-70E740481C1C}">
                <a14:useLocalDpi xmlns:a14="http://schemas.microsoft.com/office/drawing/2010/main" val="0"/>
              </a:ext>
            </a:extLst>
          </a:blip>
          <a:srcRect r="16953" b="24001"/>
          <a:stretch>
            <a:fillRect/>
          </a:stretch>
        </p:blipFill>
        <p:spPr bwMode="auto">
          <a:xfrm>
            <a:off x="1066800" y="1143000"/>
            <a:ext cx="720090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7"/>
          <p:cNvSpPr txBox="1">
            <a:spLocks noChangeArrowheads="1"/>
          </p:cNvSpPr>
          <p:nvPr/>
        </p:nvSpPr>
        <p:spPr bwMode="auto">
          <a:xfrm>
            <a:off x="1142999" y="152400"/>
            <a:ext cx="72342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800" b="1" dirty="0" smtClean="0">
                <a:solidFill>
                  <a:srgbClr val="0000FF"/>
                </a:solidFill>
              </a:rPr>
              <a:t>CZO </a:t>
            </a:r>
            <a:r>
              <a:rPr lang="en-US" sz="2800" b="1" dirty="0" err="1" smtClean="0">
                <a:solidFill>
                  <a:srgbClr val="0000FF"/>
                </a:solidFill>
              </a:rPr>
              <a:t>Testbeds</a:t>
            </a:r>
            <a:r>
              <a:rPr lang="en-US" sz="2800" b="1" dirty="0" smtClean="0">
                <a:solidFill>
                  <a:srgbClr val="0000FF"/>
                </a:solidFill>
              </a:rPr>
              <a:t> for Science and Science-Based Approach to Water &amp; Ecosystem Services</a:t>
            </a:r>
            <a:endParaRPr lang="en-US" sz="2800" b="1" dirty="0">
              <a:solidFill>
                <a:srgbClr val="0000FF"/>
              </a:solidFill>
            </a:endParaRPr>
          </a:p>
        </p:txBody>
      </p:sp>
      <p:pic>
        <p:nvPicPr>
          <p:cNvPr id="7182" name="Picture 8" descr="water_towe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 y="838200"/>
            <a:ext cx="2292350" cy="2432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3" name="Text Box 15"/>
          <p:cNvSpPr txBox="1">
            <a:spLocks noChangeArrowheads="1"/>
          </p:cNvSpPr>
          <p:nvPr/>
        </p:nvSpPr>
        <p:spPr bwMode="auto">
          <a:xfrm>
            <a:off x="76200" y="32146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Drinking Water</a:t>
            </a:r>
          </a:p>
        </p:txBody>
      </p:sp>
      <p:pic>
        <p:nvPicPr>
          <p:cNvPr id="7184" name="Picture 4" descr="ParkerDamRiverWare_575"/>
          <p:cNvPicPr>
            <a:picLocks noChangeAspect="1" noChangeArrowheads="1"/>
          </p:cNvPicPr>
          <p:nvPr/>
        </p:nvPicPr>
        <p:blipFill>
          <a:blip r:embed="rId5">
            <a:extLst>
              <a:ext uri="{28A0092B-C50C-407E-A947-70E740481C1C}">
                <a14:useLocalDpi xmlns:a14="http://schemas.microsoft.com/office/drawing/2010/main" val="0"/>
              </a:ext>
            </a:extLst>
          </a:blip>
          <a:srcRect l="18700" t="11305" r="2504" b="2692"/>
          <a:stretch>
            <a:fillRect/>
          </a:stretch>
        </p:blipFill>
        <p:spPr bwMode="auto">
          <a:xfrm>
            <a:off x="382588" y="4254500"/>
            <a:ext cx="1979612" cy="213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5" name="Text Box 17"/>
          <p:cNvSpPr txBox="1">
            <a:spLocks noChangeArrowheads="1"/>
          </p:cNvSpPr>
          <p:nvPr/>
        </p:nvSpPr>
        <p:spPr bwMode="auto">
          <a:xfrm>
            <a:off x="0" y="3810000"/>
            <a:ext cx="327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Hydropower Generation</a:t>
            </a:r>
          </a:p>
        </p:txBody>
      </p:sp>
      <p:pic>
        <p:nvPicPr>
          <p:cNvPr id="7186" name="Picture 7" descr="irrig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064000"/>
            <a:ext cx="3184525" cy="2274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87" name="Text Box 19"/>
          <p:cNvSpPr txBox="1">
            <a:spLocks noChangeArrowheads="1"/>
          </p:cNvSpPr>
          <p:nvPr/>
        </p:nvSpPr>
        <p:spPr bwMode="auto">
          <a:xfrm>
            <a:off x="6248400" y="368617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Irrigation</a:t>
            </a:r>
          </a:p>
        </p:txBody>
      </p:sp>
      <p:sp>
        <p:nvSpPr>
          <p:cNvPr id="7189" name="Text Box 21"/>
          <p:cNvSpPr txBox="1">
            <a:spLocks noChangeArrowheads="1"/>
          </p:cNvSpPr>
          <p:nvPr/>
        </p:nvSpPr>
        <p:spPr bwMode="auto">
          <a:xfrm>
            <a:off x="3276600" y="58816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Floods</a:t>
            </a:r>
          </a:p>
        </p:txBody>
      </p:sp>
      <p:pic>
        <p:nvPicPr>
          <p:cNvPr id="7192" name="Picture 24" descr="eco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838200"/>
            <a:ext cx="3244850" cy="217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91" name="Text Box 23"/>
          <p:cNvSpPr txBox="1">
            <a:spLocks noChangeArrowheads="1"/>
          </p:cNvSpPr>
          <p:nvPr/>
        </p:nvSpPr>
        <p:spPr bwMode="auto">
          <a:xfrm>
            <a:off x="6248400" y="29860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Ecosystem Services</a:t>
            </a:r>
          </a:p>
        </p:txBody>
      </p:sp>
      <p:sp>
        <p:nvSpPr>
          <p:cNvPr id="7195" name="Text Box 27"/>
          <p:cNvSpPr txBox="1">
            <a:spLocks noChangeArrowheads="1"/>
          </p:cNvSpPr>
          <p:nvPr/>
        </p:nvSpPr>
        <p:spPr bwMode="auto">
          <a:xfrm>
            <a:off x="3276600" y="59436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spcBef>
                <a:spcPct val="50000"/>
              </a:spcBef>
            </a:pPr>
            <a:r>
              <a:rPr lang="en-US" sz="1800" b="1">
                <a:solidFill>
                  <a:srgbClr val="0A80F6"/>
                </a:solidFill>
              </a:rPr>
              <a:t>Drought</a:t>
            </a:r>
          </a:p>
        </p:txBody>
      </p:sp>
      <p:pic>
        <p:nvPicPr>
          <p:cNvPr id="7197" name="Picture 29" descr="Drought Pix"/>
          <p:cNvPicPr>
            <a:picLocks noChangeAspect="1" noChangeArrowheads="1"/>
          </p:cNvPicPr>
          <p:nvPr/>
        </p:nvPicPr>
        <p:blipFill>
          <a:blip r:embed="rId8">
            <a:extLst>
              <a:ext uri="{28A0092B-C50C-407E-A947-70E740481C1C}">
                <a14:useLocalDpi xmlns:a14="http://schemas.microsoft.com/office/drawing/2010/main" val="0"/>
              </a:ext>
            </a:extLst>
          </a:blip>
          <a:srcRect t="23256"/>
          <a:stretch>
            <a:fillRect/>
          </a:stretch>
        </p:blipFill>
        <p:spPr bwMode="auto">
          <a:xfrm>
            <a:off x="1295400" y="838200"/>
            <a:ext cx="609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3853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8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8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719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89"/>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719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719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182"/>
                                        </p:tgtEl>
                                      </p:cBhvr>
                                    </p:animEffect>
                                    <p:set>
                                      <p:cBhvr>
                                        <p:cTn id="39" dur="1" fill="hold">
                                          <p:stCondLst>
                                            <p:cond delay="499"/>
                                          </p:stCondLst>
                                        </p:cTn>
                                        <p:tgtEl>
                                          <p:spTgt spid="718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183"/>
                                        </p:tgtEl>
                                      </p:cBhvr>
                                    </p:animEffect>
                                    <p:set>
                                      <p:cBhvr>
                                        <p:cTn id="42" dur="1" fill="hold">
                                          <p:stCondLst>
                                            <p:cond delay="499"/>
                                          </p:stCondLst>
                                        </p:cTn>
                                        <p:tgtEl>
                                          <p:spTgt spid="718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185"/>
                                        </p:tgtEl>
                                      </p:cBhvr>
                                    </p:animEffect>
                                    <p:set>
                                      <p:cBhvr>
                                        <p:cTn id="45" dur="1" fill="hold">
                                          <p:stCondLst>
                                            <p:cond delay="499"/>
                                          </p:stCondLst>
                                        </p:cTn>
                                        <p:tgtEl>
                                          <p:spTgt spid="718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7184"/>
                                        </p:tgtEl>
                                      </p:cBhvr>
                                    </p:animEffect>
                                    <p:set>
                                      <p:cBhvr>
                                        <p:cTn id="48" dur="1" fill="hold">
                                          <p:stCondLst>
                                            <p:cond delay="499"/>
                                          </p:stCondLst>
                                        </p:cTn>
                                        <p:tgtEl>
                                          <p:spTgt spid="718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187"/>
                                        </p:tgtEl>
                                      </p:cBhvr>
                                    </p:animEffect>
                                    <p:set>
                                      <p:cBhvr>
                                        <p:cTn id="51" dur="1" fill="hold">
                                          <p:stCondLst>
                                            <p:cond delay="499"/>
                                          </p:stCondLst>
                                        </p:cTn>
                                        <p:tgtEl>
                                          <p:spTgt spid="718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7186"/>
                                        </p:tgtEl>
                                      </p:cBhvr>
                                    </p:animEffect>
                                    <p:set>
                                      <p:cBhvr>
                                        <p:cTn id="54" dur="1" fill="hold">
                                          <p:stCondLst>
                                            <p:cond delay="499"/>
                                          </p:stCondLst>
                                        </p:cTn>
                                        <p:tgtEl>
                                          <p:spTgt spid="718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718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18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1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p:bldP spid="7183" grpId="1"/>
      <p:bldP spid="7185" grpId="0"/>
      <p:bldP spid="7185" grpId="1"/>
      <p:bldP spid="7187" grpId="0"/>
      <p:bldP spid="7187" grpId="1"/>
      <p:bldP spid="7189" grpId="0"/>
      <p:bldP spid="7189" grpId="1"/>
      <p:bldP spid="7191" grpId="0"/>
      <p:bldP spid="7191" grpId="1"/>
      <p:bldP spid="719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713913" cy="612775"/>
          </a:xfrm>
        </p:spPr>
        <p:txBody>
          <a:bodyPr>
            <a:normAutofit/>
          </a:bodyPr>
          <a:lstStyle/>
          <a:p>
            <a:pPr>
              <a:defRPr/>
            </a:pPr>
            <a:r>
              <a:rPr lang="en-US" sz="3200" dirty="0" smtClean="0">
                <a:solidFill>
                  <a:srgbClr val="0000FF"/>
                </a:solidFill>
                <a:latin typeface="Comic Sans MS"/>
                <a:cs typeface="Comic Sans MS"/>
              </a:rPr>
              <a:t>CZO Data -&gt;</a:t>
            </a:r>
            <a:r>
              <a:rPr lang="en-US" sz="3200" dirty="0" err="1" smtClean="0">
                <a:solidFill>
                  <a:srgbClr val="0000FF"/>
                </a:solidFill>
                <a:latin typeface="Comic Sans MS"/>
                <a:cs typeface="Comic Sans MS"/>
              </a:rPr>
              <a:t>lidar</a:t>
            </a:r>
            <a:r>
              <a:rPr lang="en-US" sz="3200" dirty="0" smtClean="0">
                <a:solidFill>
                  <a:srgbClr val="0000FF"/>
                </a:solidFill>
                <a:latin typeface="Comic Sans MS"/>
                <a:cs typeface="Comic Sans MS"/>
              </a:rPr>
              <a:t>, Soil, </a:t>
            </a:r>
            <a:r>
              <a:rPr lang="en-US" sz="3200" dirty="0" err="1" smtClean="0">
                <a:solidFill>
                  <a:srgbClr val="0000FF"/>
                </a:solidFill>
                <a:latin typeface="Comic Sans MS"/>
                <a:cs typeface="Comic Sans MS"/>
              </a:rPr>
              <a:t>Regolith,Veg</a:t>
            </a:r>
            <a:endParaRPr lang="en-US" sz="3200" dirty="0">
              <a:solidFill>
                <a:srgbClr val="0000FF"/>
              </a:solidFill>
              <a:latin typeface="Comic Sans MS"/>
              <a:cs typeface="Comic Sans MS"/>
            </a:endParaRPr>
          </a:p>
        </p:txBody>
      </p:sp>
      <p:pic>
        <p:nvPicPr>
          <p:cNvPr id="41986" name="Content Placeholder 8" descr="LidarGrid.pdf"/>
          <p:cNvPicPr>
            <a:picLocks noGrp="1" noChangeAspect="1"/>
          </p:cNvPicPr>
          <p:nvPr>
            <p:ph idx="1"/>
          </p:nvPr>
        </p:nvPicPr>
        <p:blipFill>
          <a:blip r:embed="rId2">
            <a:extLst>
              <a:ext uri="{28A0092B-C50C-407E-A947-70E740481C1C}">
                <a14:useLocalDpi xmlns:a14="http://schemas.microsoft.com/office/drawing/2010/main" val="0"/>
              </a:ext>
            </a:extLst>
          </a:blip>
          <a:srcRect l="1601" t="20949" r="16660" b="15436"/>
          <a:stretch>
            <a:fillRect/>
          </a:stretch>
        </p:blipFill>
        <p:spPr>
          <a:xfrm>
            <a:off x="88900" y="947738"/>
            <a:ext cx="4333875" cy="2879725"/>
          </a:xfrm>
        </p:spPr>
      </p:pic>
      <p:pic>
        <p:nvPicPr>
          <p:cNvPr id="419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881063"/>
            <a:ext cx="4487862"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51275"/>
            <a:ext cx="448786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6138" y="3849688"/>
            <a:ext cx="448786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496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5"/>
          <p:cNvSpPr txBox="1">
            <a:spLocks noChangeArrowheads="1"/>
          </p:cNvSpPr>
          <p:nvPr/>
        </p:nvSpPr>
        <p:spPr bwMode="auto">
          <a:xfrm>
            <a:off x="1320800" y="2676525"/>
            <a:ext cx="63150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4000">
                <a:solidFill>
                  <a:srgbClr val="0000FF"/>
                </a:solidFill>
                <a:cs typeface="Comic Sans MS" charset="0"/>
              </a:rPr>
              <a:t>CZO Reanalysis: </a:t>
            </a:r>
          </a:p>
          <a:p>
            <a:r>
              <a:rPr lang="en-US" sz="4000">
                <a:solidFill>
                  <a:srgbClr val="0000FF"/>
                </a:solidFill>
                <a:cs typeface="Comic Sans MS" charset="0"/>
              </a:rPr>
              <a:t>Shale Hills Storm Library</a:t>
            </a:r>
          </a:p>
          <a:p>
            <a:r>
              <a:rPr lang="en-US" sz="4000">
                <a:solidFill>
                  <a:srgbClr val="0000FF"/>
                </a:solidFill>
                <a:cs typeface="Comic Sans MS" charset="0"/>
              </a:rPr>
              <a:t>1979-2011</a:t>
            </a:r>
          </a:p>
          <a:p>
            <a:endParaRPr lang="en-US" sz="4000"/>
          </a:p>
        </p:txBody>
      </p:sp>
      <p:pic>
        <p:nvPicPr>
          <p:cNvPr id="4" name="Picture 3" descr="hurrican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20800" y="87868"/>
            <a:ext cx="6276077" cy="369332"/>
          </a:xfrm>
          <a:prstGeom prst="rect">
            <a:avLst/>
          </a:prstGeom>
          <a:noFill/>
        </p:spPr>
        <p:txBody>
          <a:bodyPr wrap="none" rtlCol="0">
            <a:spAutoFit/>
          </a:bodyPr>
          <a:lstStyle/>
          <a:p>
            <a:r>
              <a:rPr lang="en-US" b="1" dirty="0" smtClean="0"/>
              <a:t>Virtual Watershed Storm </a:t>
            </a:r>
            <a:r>
              <a:rPr lang="en-US" b="1" dirty="0" smtClean="0"/>
              <a:t>Library From ”Downscaled” Reanalysis</a:t>
            </a:r>
            <a:endParaRPr lang="en-US" b="1" dirty="0"/>
          </a:p>
        </p:txBody>
      </p:sp>
    </p:spTree>
    <p:extLst>
      <p:ext uri="{BB962C8B-B14F-4D97-AF65-F5344CB8AC3E}">
        <p14:creationId xmlns:p14="http://schemas.microsoft.com/office/powerpoint/2010/main" val="1374517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tope Netwo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6" name="TextBox 5"/>
          <p:cNvSpPr txBox="1"/>
          <p:nvPr/>
        </p:nvSpPr>
        <p:spPr>
          <a:xfrm>
            <a:off x="974253" y="60661"/>
            <a:ext cx="8112467" cy="461665"/>
          </a:xfrm>
          <a:prstGeom prst="rect">
            <a:avLst/>
          </a:prstGeom>
          <a:noFill/>
        </p:spPr>
        <p:txBody>
          <a:bodyPr wrap="none" rtlCol="0">
            <a:spAutoFit/>
          </a:bodyPr>
          <a:lstStyle/>
          <a:p>
            <a:pPr algn="ctr"/>
            <a:r>
              <a:rPr lang="en-US" sz="2400" b="1" dirty="0" smtClean="0">
                <a:solidFill>
                  <a:srgbClr val="0000FF"/>
                </a:solidFill>
                <a:latin typeface="Comic Sans MS"/>
                <a:cs typeface="Comic Sans MS"/>
              </a:rPr>
              <a:t>Water Isotopes O18-D </a:t>
            </a:r>
            <a:r>
              <a:rPr lang="en-US" sz="2400" b="1" dirty="0">
                <a:solidFill>
                  <a:srgbClr val="0000FF"/>
                </a:solidFill>
                <a:latin typeface="Comic Sans MS"/>
                <a:cs typeface="Comic Sans MS"/>
              </a:rPr>
              <a:t>Network </a:t>
            </a:r>
            <a:r>
              <a:rPr lang="en-US" sz="2400" b="1" dirty="0" smtClean="0">
                <a:solidFill>
                  <a:srgbClr val="0000FF"/>
                </a:solidFill>
                <a:latin typeface="Comic Sans MS"/>
                <a:cs typeface="Comic Sans MS"/>
              </a:rPr>
              <a:t>At Shale Hills CZO </a:t>
            </a:r>
            <a:endParaRPr lang="en-US" sz="2400" b="1" dirty="0">
              <a:solidFill>
                <a:srgbClr val="0000FF"/>
              </a:solidFill>
              <a:latin typeface="Comic Sans MS"/>
              <a:cs typeface="Comic Sans MS"/>
            </a:endParaRPr>
          </a:p>
        </p:txBody>
      </p:sp>
      <p:sp>
        <p:nvSpPr>
          <p:cNvPr id="7" name="TextBox 6"/>
          <p:cNvSpPr txBox="1"/>
          <p:nvPr/>
        </p:nvSpPr>
        <p:spPr>
          <a:xfrm>
            <a:off x="-14803" y="3080274"/>
            <a:ext cx="1632666" cy="2308324"/>
          </a:xfrm>
          <a:prstGeom prst="rect">
            <a:avLst/>
          </a:prstGeom>
          <a:noFill/>
        </p:spPr>
        <p:txBody>
          <a:bodyPr wrap="none" rtlCol="0">
            <a:spAutoFit/>
          </a:bodyPr>
          <a:lstStyle/>
          <a:p>
            <a:r>
              <a:rPr lang="en-US" dirty="0" smtClean="0"/>
              <a:t>C. Duffy PSU</a:t>
            </a:r>
          </a:p>
          <a:p>
            <a:r>
              <a:rPr lang="en-US" dirty="0" smtClean="0"/>
              <a:t>G. Bhatt</a:t>
            </a:r>
          </a:p>
          <a:p>
            <a:r>
              <a:rPr lang="en-US" dirty="0" smtClean="0"/>
              <a:t>G. Holmes. PSU</a:t>
            </a:r>
          </a:p>
          <a:p>
            <a:r>
              <a:rPr lang="en-US" dirty="0" smtClean="0"/>
              <a:t>E. Thomas, PSU</a:t>
            </a:r>
          </a:p>
          <a:p>
            <a:r>
              <a:rPr lang="en-US" dirty="0" smtClean="0"/>
              <a:t>H. Lin, PSU</a:t>
            </a:r>
          </a:p>
          <a:p>
            <a:r>
              <a:rPr lang="en-US" dirty="0" smtClean="0"/>
              <a:t>L. Jin, PSU</a:t>
            </a:r>
          </a:p>
          <a:p>
            <a:r>
              <a:rPr lang="en-US" dirty="0" smtClean="0"/>
              <a:t>P. Sullivan PSU</a:t>
            </a:r>
          </a:p>
          <a:p>
            <a:endParaRPr lang="en-US" dirty="0"/>
          </a:p>
        </p:txBody>
      </p:sp>
    </p:spTree>
    <p:extLst>
      <p:ext uri="{BB962C8B-B14F-4D97-AF65-F5344CB8AC3E}">
        <p14:creationId xmlns:p14="http://schemas.microsoft.com/office/powerpoint/2010/main" val="24990030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29697" y="152698"/>
            <a:ext cx="8432637" cy="6404503"/>
            <a:chOff x="229697" y="152698"/>
            <a:chExt cx="8432637" cy="6404503"/>
          </a:xfrm>
        </p:grpSpPr>
        <p:pic>
          <p:nvPicPr>
            <p:cNvPr id="38913" name="Picture 1" descr="All_Iso.png"/>
            <p:cNvPicPr>
              <a:picLocks noChangeAspect="1"/>
            </p:cNvPicPr>
            <p:nvPr/>
          </p:nvPicPr>
          <p:blipFill rotWithShape="1">
            <a:blip r:embed="rId3" cstate="print">
              <a:extLst>
                <a:ext uri="{28A0092B-C50C-407E-A947-70E740481C1C}">
                  <a14:useLocalDpi xmlns:a14="http://schemas.microsoft.com/office/drawing/2010/main"/>
                </a:ext>
              </a:extLst>
            </a:blip>
            <a:srcRect t="5888" r="13262"/>
            <a:stretch/>
          </p:blipFill>
          <p:spPr bwMode="auto">
            <a:xfrm>
              <a:off x="526954" y="829081"/>
              <a:ext cx="7931331" cy="572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p:cNvSpPr txBox="1">
              <a:spLocks noChangeArrowheads="1"/>
            </p:cNvSpPr>
            <p:nvPr/>
          </p:nvSpPr>
          <p:spPr bwMode="auto">
            <a:xfrm>
              <a:off x="229697" y="152698"/>
              <a:ext cx="78804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smtClean="0">
                  <a:solidFill>
                    <a:srgbClr val="0000FF"/>
                  </a:solidFill>
                  <a:latin typeface="Comic Sans MS" charset="0"/>
                  <a:cs typeface="Comic Sans MS" charset="0"/>
                </a:rPr>
                <a:t>Stable Isotope Experiment 2008-20012</a:t>
              </a:r>
            </a:p>
            <a:p>
              <a:pPr eaLnBrk="1" hangingPunct="1"/>
              <a:r>
                <a:rPr lang="en-US" dirty="0" smtClean="0">
                  <a:solidFill>
                    <a:srgbClr val="0000FF"/>
                  </a:solidFill>
                  <a:latin typeface="Comic Sans MS" charset="0"/>
                  <a:cs typeface="Comic Sans MS" charset="0"/>
                </a:rPr>
                <a:t>Shale Hills CZO</a:t>
              </a:r>
              <a:endParaRPr lang="en-US" dirty="0">
                <a:solidFill>
                  <a:srgbClr val="0000FF"/>
                </a:solidFill>
                <a:latin typeface="Comic Sans MS" charset="0"/>
                <a:cs typeface="Comic Sans MS"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29548219"/>
                </p:ext>
              </p:extLst>
            </p:nvPr>
          </p:nvGraphicFramePr>
          <p:xfrm>
            <a:off x="836642" y="1727332"/>
            <a:ext cx="2117732" cy="503843"/>
          </p:xfrm>
          <a:graphic>
            <a:graphicData uri="http://schemas.openxmlformats.org/presentationml/2006/ole">
              <mc:AlternateContent xmlns:mc="http://schemas.openxmlformats.org/markup-compatibility/2006">
                <mc:Choice xmlns:v="urn:schemas-microsoft-com:vml" Requires="v">
                  <p:oleObj spid="_x0000_s2052" name="Equation" r:id="rId4" imgW="825500" imgH="203200" progId="Equation.3">
                    <p:embed/>
                  </p:oleObj>
                </mc:Choice>
                <mc:Fallback>
                  <p:oleObj name="Equation" r:id="rId4" imgW="825500" imgH="203200" progId="Equation.3">
                    <p:embed/>
                    <p:pic>
                      <p:nvPicPr>
                        <p:cNvPr id="0" name=""/>
                        <p:cNvPicPr/>
                        <p:nvPr/>
                      </p:nvPicPr>
                      <p:blipFill>
                        <a:blip r:embed="rId5"/>
                        <a:stretch>
                          <a:fillRect/>
                        </a:stretch>
                      </p:blipFill>
                      <p:spPr>
                        <a:xfrm>
                          <a:off x="836642" y="1727332"/>
                          <a:ext cx="2117732" cy="503843"/>
                        </a:xfrm>
                        <a:prstGeom prst="rect">
                          <a:avLst/>
                        </a:prstGeom>
                      </p:spPr>
                    </p:pic>
                  </p:oleObj>
                </mc:Fallback>
              </mc:AlternateContent>
            </a:graphicData>
          </a:graphic>
        </p:graphicFrame>
        <p:sp>
          <p:nvSpPr>
            <p:cNvPr id="3" name="TextBox 2"/>
            <p:cNvSpPr txBox="1"/>
            <p:nvPr/>
          </p:nvSpPr>
          <p:spPr>
            <a:xfrm>
              <a:off x="3448070" y="1332923"/>
              <a:ext cx="1556135" cy="646331"/>
            </a:xfrm>
            <a:prstGeom prst="rect">
              <a:avLst/>
            </a:prstGeom>
            <a:noFill/>
          </p:spPr>
          <p:txBody>
            <a:bodyPr wrap="none" rtlCol="0">
              <a:spAutoFit/>
            </a:bodyPr>
            <a:lstStyle/>
            <a:p>
              <a:r>
                <a:rPr lang="en-US" dirty="0" smtClean="0">
                  <a:solidFill>
                    <a:srgbClr val="3366FF"/>
                  </a:solidFill>
                  <a:latin typeface="Comic Sans MS"/>
                  <a:cs typeface="Comic Sans MS"/>
                </a:rPr>
                <a:t>Precipitation</a:t>
              </a:r>
              <a:endParaRPr lang="en-US" dirty="0">
                <a:solidFill>
                  <a:srgbClr val="3366FF"/>
                </a:solidFill>
                <a:latin typeface="Comic Sans MS"/>
                <a:cs typeface="Comic Sans MS"/>
              </a:endParaRPr>
            </a:p>
            <a:p>
              <a:endParaRPr lang="en-US" dirty="0">
                <a:solidFill>
                  <a:srgbClr val="3366FF"/>
                </a:solidFill>
                <a:latin typeface="Comic Sans MS"/>
                <a:cs typeface="Comic Sans MS"/>
              </a:endParaRPr>
            </a:p>
          </p:txBody>
        </p:sp>
        <p:cxnSp>
          <p:nvCxnSpPr>
            <p:cNvPr id="6" name="Straight Arrow Connector 5"/>
            <p:cNvCxnSpPr/>
            <p:nvPr/>
          </p:nvCxnSpPr>
          <p:spPr>
            <a:xfrm>
              <a:off x="3607607" y="1702257"/>
              <a:ext cx="2513164" cy="5133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04205" y="2256166"/>
              <a:ext cx="635047" cy="3377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20771" y="2927190"/>
              <a:ext cx="2203773" cy="369332"/>
            </a:xfrm>
            <a:prstGeom prst="rect">
              <a:avLst/>
            </a:prstGeom>
            <a:noFill/>
          </p:spPr>
          <p:txBody>
            <a:bodyPr wrap="none" rtlCol="0">
              <a:spAutoFit/>
            </a:bodyPr>
            <a:lstStyle/>
            <a:p>
              <a:r>
                <a:rPr lang="en-US" dirty="0" smtClean="0">
                  <a:solidFill>
                    <a:srgbClr val="3366FF"/>
                  </a:solidFill>
                  <a:latin typeface="Comic Sans MS"/>
                  <a:cs typeface="Comic Sans MS"/>
                </a:rPr>
                <a:t>Tree Xylem Water</a:t>
              </a:r>
              <a:endParaRPr lang="en-US" dirty="0">
                <a:solidFill>
                  <a:srgbClr val="3366FF"/>
                </a:solidFill>
                <a:latin typeface="Comic Sans MS"/>
                <a:cs typeface="Comic Sans MS"/>
              </a:endParaRPr>
            </a:p>
          </p:txBody>
        </p:sp>
        <p:cxnSp>
          <p:nvCxnSpPr>
            <p:cNvPr id="12" name="Straight Arrow Connector 11"/>
            <p:cNvCxnSpPr/>
            <p:nvPr/>
          </p:nvCxnSpPr>
          <p:spPr>
            <a:xfrm flipH="1" flipV="1">
              <a:off x="5742446" y="2810074"/>
              <a:ext cx="378325" cy="3738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837449" y="1702257"/>
              <a:ext cx="770158" cy="3120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52657" y="2044302"/>
              <a:ext cx="988296" cy="646331"/>
            </a:xfrm>
            <a:prstGeom prst="rect">
              <a:avLst/>
            </a:prstGeom>
            <a:noFill/>
          </p:spPr>
          <p:txBody>
            <a:bodyPr wrap="none" rtlCol="0">
              <a:spAutoFit/>
            </a:bodyPr>
            <a:lstStyle/>
            <a:p>
              <a:r>
                <a:rPr lang="en-US" dirty="0" smtClean="0">
                  <a:solidFill>
                    <a:srgbClr val="3366FF"/>
                  </a:solidFill>
                  <a:latin typeface="Comic Sans MS"/>
                  <a:cs typeface="Comic Sans MS"/>
                </a:rPr>
                <a:t>Stream</a:t>
              </a:r>
            </a:p>
            <a:p>
              <a:endParaRPr lang="en-US" dirty="0">
                <a:solidFill>
                  <a:srgbClr val="3366FF"/>
                </a:solidFill>
              </a:endParaRPr>
            </a:p>
          </p:txBody>
        </p:sp>
        <p:sp>
          <p:nvSpPr>
            <p:cNvPr id="19" name="TextBox 18"/>
            <p:cNvSpPr txBox="1"/>
            <p:nvPr/>
          </p:nvSpPr>
          <p:spPr>
            <a:xfrm>
              <a:off x="5334532" y="3540686"/>
              <a:ext cx="1572478" cy="646331"/>
            </a:xfrm>
            <a:prstGeom prst="rect">
              <a:avLst/>
            </a:prstGeom>
            <a:noFill/>
          </p:spPr>
          <p:txBody>
            <a:bodyPr wrap="none" rtlCol="0">
              <a:spAutoFit/>
            </a:bodyPr>
            <a:lstStyle/>
            <a:p>
              <a:r>
                <a:rPr lang="en-US" dirty="0" smtClean="0">
                  <a:solidFill>
                    <a:srgbClr val="3366FF"/>
                  </a:solidFill>
                  <a:latin typeface="Comic Sans MS"/>
                  <a:cs typeface="Comic Sans MS"/>
                </a:rPr>
                <a:t>Groundwater</a:t>
              </a:r>
            </a:p>
            <a:p>
              <a:endParaRPr lang="en-US" dirty="0">
                <a:solidFill>
                  <a:srgbClr val="3366FF"/>
                </a:solidFill>
              </a:endParaRPr>
            </a:p>
          </p:txBody>
        </p:sp>
        <p:cxnSp>
          <p:nvCxnSpPr>
            <p:cNvPr id="21" name="Straight Arrow Connector 20"/>
            <p:cNvCxnSpPr/>
            <p:nvPr/>
          </p:nvCxnSpPr>
          <p:spPr>
            <a:xfrm flipH="1" flipV="1">
              <a:off x="5296562" y="2904644"/>
              <a:ext cx="342690" cy="6360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940383" y="4403177"/>
              <a:ext cx="1631426" cy="646331"/>
            </a:xfrm>
            <a:prstGeom prst="rect">
              <a:avLst/>
            </a:prstGeom>
            <a:noFill/>
          </p:spPr>
          <p:txBody>
            <a:bodyPr wrap="none" rtlCol="0">
              <a:spAutoFit/>
            </a:bodyPr>
            <a:lstStyle/>
            <a:p>
              <a:r>
                <a:rPr lang="en-US" dirty="0" smtClean="0">
                  <a:solidFill>
                    <a:srgbClr val="3366FF"/>
                  </a:solidFill>
                  <a:latin typeface="Comic Sans MS"/>
                  <a:cs typeface="Comic Sans MS"/>
                </a:rPr>
                <a:t>Soil Moisture</a:t>
              </a:r>
            </a:p>
            <a:p>
              <a:endParaRPr lang="en-US" dirty="0">
                <a:solidFill>
                  <a:srgbClr val="3366FF"/>
                </a:solidFill>
              </a:endParaRPr>
            </a:p>
          </p:txBody>
        </p:sp>
        <p:cxnSp>
          <p:nvCxnSpPr>
            <p:cNvPr id="24" name="Straight Arrow Connector 23"/>
            <p:cNvCxnSpPr/>
            <p:nvPr/>
          </p:nvCxnSpPr>
          <p:spPr>
            <a:xfrm flipH="1" flipV="1">
              <a:off x="4756096" y="3323453"/>
              <a:ext cx="170637" cy="1038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247584" y="5712392"/>
              <a:ext cx="1857187" cy="369332"/>
            </a:xfrm>
            <a:prstGeom prst="rect">
              <a:avLst/>
            </a:prstGeom>
            <a:noFill/>
          </p:spPr>
          <p:txBody>
            <a:bodyPr wrap="none" rtlCol="0">
              <a:spAutoFit/>
            </a:bodyPr>
            <a:lstStyle/>
            <a:p>
              <a:r>
                <a:rPr lang="en-US" dirty="0" smtClean="0">
                  <a:solidFill>
                    <a:srgbClr val="3366FF"/>
                  </a:solidFill>
                  <a:latin typeface="Comic Sans MS"/>
                  <a:cs typeface="Comic Sans MS"/>
                </a:rPr>
                <a:t>&gt; 6000 Samples</a:t>
              </a:r>
            </a:p>
          </p:txBody>
        </p:sp>
        <p:sp>
          <p:nvSpPr>
            <p:cNvPr id="29" name="TextBox 28"/>
            <p:cNvSpPr txBox="1"/>
            <p:nvPr/>
          </p:nvSpPr>
          <p:spPr>
            <a:xfrm>
              <a:off x="7497280" y="1794588"/>
              <a:ext cx="1165054" cy="369332"/>
            </a:xfrm>
            <a:prstGeom prst="rect">
              <a:avLst/>
            </a:prstGeom>
            <a:solidFill>
              <a:schemeClr val="bg1"/>
            </a:solidFill>
          </p:spPr>
          <p:txBody>
            <a:bodyPr wrap="square" rtlCol="0">
              <a:spAutoFit/>
            </a:bodyPr>
            <a:lstStyle/>
            <a:p>
              <a:r>
                <a:rPr lang="en-US" dirty="0" smtClean="0">
                  <a:solidFill>
                    <a:srgbClr val="3366FF"/>
                  </a:solidFill>
                  <a:latin typeface="Comic Sans MS"/>
                  <a:cs typeface="Comic Sans MS"/>
                </a:rPr>
                <a:t>LMWL</a:t>
              </a:r>
              <a:endParaRPr lang="en-US" dirty="0">
                <a:solidFill>
                  <a:srgbClr val="3366FF"/>
                </a:solidFill>
                <a:latin typeface="Comic Sans MS"/>
                <a:cs typeface="Comic Sans MS"/>
              </a:endParaRPr>
            </a:p>
          </p:txBody>
        </p:sp>
      </p:grpSp>
      <p:pic>
        <p:nvPicPr>
          <p:cNvPr id="33" name="Picture 1" descr="Untitled.tif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71809" y="4172383"/>
            <a:ext cx="3253509" cy="2164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4" name="Straight Arrow Connector 33"/>
          <p:cNvCxnSpPr/>
          <p:nvPr/>
        </p:nvCxnSpPr>
        <p:spPr>
          <a:xfrm flipH="1" flipV="1">
            <a:off x="7255749" y="1499607"/>
            <a:ext cx="418861" cy="364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836642" y="6557201"/>
            <a:ext cx="4185761" cy="369332"/>
          </a:xfrm>
          <a:prstGeom prst="rect">
            <a:avLst/>
          </a:prstGeom>
          <a:noFill/>
        </p:spPr>
        <p:txBody>
          <a:bodyPr wrap="none" rtlCol="0">
            <a:spAutoFit/>
          </a:bodyPr>
          <a:lstStyle/>
          <a:p>
            <a:r>
              <a:rPr lang="en-US" dirty="0" smtClean="0">
                <a:solidFill>
                  <a:srgbClr val="3366FF"/>
                </a:solidFill>
                <a:latin typeface="Comic Sans MS"/>
                <a:cs typeface="Comic Sans MS"/>
              </a:rPr>
              <a:t>Holmes, M.S 2011, Thomas MS. 2013</a:t>
            </a:r>
            <a:endParaRPr lang="en-US" dirty="0">
              <a:solidFill>
                <a:srgbClr val="3366FF"/>
              </a:solidFill>
              <a:latin typeface="Comic Sans MS"/>
              <a:cs typeface="Comic Sans MS"/>
            </a:endParaRPr>
          </a:p>
        </p:txBody>
      </p:sp>
      <p:sp>
        <p:nvSpPr>
          <p:cNvPr id="37" name="TextBox 36"/>
          <p:cNvSpPr txBox="1"/>
          <p:nvPr/>
        </p:nvSpPr>
        <p:spPr>
          <a:xfrm>
            <a:off x="5706900" y="4048514"/>
            <a:ext cx="2968581" cy="338554"/>
          </a:xfrm>
          <a:prstGeom prst="rect">
            <a:avLst/>
          </a:prstGeom>
          <a:solidFill>
            <a:schemeClr val="bg1"/>
          </a:solidFill>
          <a:ln>
            <a:noFill/>
          </a:ln>
        </p:spPr>
        <p:txBody>
          <a:bodyPr wrap="none" rtlCol="0">
            <a:spAutoFit/>
          </a:bodyPr>
          <a:lstStyle/>
          <a:p>
            <a:r>
              <a:rPr lang="en-US" sz="1600" dirty="0" smtClean="0">
                <a:solidFill>
                  <a:srgbClr val="3366FF"/>
                </a:solidFill>
                <a:latin typeface="Comic Sans MS"/>
                <a:cs typeface="Comic Sans MS"/>
              </a:rPr>
              <a:t>Shale Hills  Isotope Network</a:t>
            </a:r>
            <a:endParaRPr lang="en-US" sz="1600" dirty="0">
              <a:solidFill>
                <a:srgbClr val="3366FF"/>
              </a:solidFill>
              <a:latin typeface="Comic Sans MS"/>
              <a:cs typeface="Comic Sans MS"/>
            </a:endParaRPr>
          </a:p>
        </p:txBody>
      </p:sp>
    </p:spTree>
    <p:extLst>
      <p:ext uri="{BB962C8B-B14F-4D97-AF65-F5344CB8AC3E}">
        <p14:creationId xmlns:p14="http://schemas.microsoft.com/office/powerpoint/2010/main" val="40304629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544" y="695630"/>
            <a:ext cx="3572854" cy="1569660"/>
          </a:xfrm>
          <a:prstGeom prst="rect">
            <a:avLst/>
          </a:prstGeom>
          <a:noFill/>
        </p:spPr>
        <p:txBody>
          <a:bodyPr wrap="square" rtlCol="0">
            <a:spAutoFit/>
          </a:bodyPr>
          <a:lstStyle/>
          <a:p>
            <a:pPr algn="ctr"/>
            <a:r>
              <a:rPr lang="en-US" sz="2400" b="1" dirty="0" smtClean="0">
                <a:solidFill>
                  <a:srgbClr val="0000FF"/>
                </a:solidFill>
                <a:latin typeface="Comic Sans MS"/>
                <a:cs typeface="Comic Sans MS"/>
              </a:rPr>
              <a:t>Multi-State</a:t>
            </a:r>
          </a:p>
          <a:p>
            <a:pPr algn="ctr"/>
            <a:r>
              <a:rPr lang="en-US" sz="2400" b="1" dirty="0" smtClean="0">
                <a:solidFill>
                  <a:srgbClr val="0000FF"/>
                </a:solidFill>
                <a:latin typeface="Comic Sans MS"/>
                <a:cs typeface="Comic Sans MS"/>
              </a:rPr>
              <a:t>Calibration For </a:t>
            </a:r>
          </a:p>
          <a:p>
            <a:pPr algn="ctr"/>
            <a:r>
              <a:rPr lang="en-US" sz="2400" b="1" dirty="0" smtClean="0">
                <a:solidFill>
                  <a:srgbClr val="0000FF"/>
                </a:solidFill>
                <a:latin typeface="Comic Sans MS"/>
                <a:cs typeface="Comic Sans MS"/>
              </a:rPr>
              <a:t>PIHM at the </a:t>
            </a:r>
          </a:p>
          <a:p>
            <a:pPr algn="ctr"/>
            <a:r>
              <a:rPr lang="en-US" sz="2400" b="1" dirty="0" smtClean="0">
                <a:solidFill>
                  <a:srgbClr val="0000FF"/>
                </a:solidFill>
                <a:latin typeface="Comic Sans MS"/>
                <a:cs typeface="Comic Sans MS"/>
              </a:rPr>
              <a:t>Shale Hills CZO </a:t>
            </a:r>
            <a:endParaRPr lang="en-US" sz="2400" b="1" dirty="0">
              <a:solidFill>
                <a:srgbClr val="0000FF"/>
              </a:solidFill>
              <a:latin typeface="Comic Sans MS"/>
              <a:cs typeface="Comic Sans MS"/>
            </a:endParaRPr>
          </a:p>
        </p:txBody>
      </p:sp>
      <p:pic>
        <p:nvPicPr>
          <p:cNvPr id="3" name="Picture 2" descr="HD2:gopal:_Manuscripts:? 2012 'age' of Water at Shalehills:Images:Illustrator:ShaleHills - Calibration.png"/>
          <p:cNvPicPr/>
          <p:nvPr/>
        </p:nvPicPr>
        <p:blipFill>
          <a:blip r:embed="rId2">
            <a:extLst>
              <a:ext uri="{28A0092B-C50C-407E-A947-70E740481C1C}">
                <a14:useLocalDpi xmlns:a14="http://schemas.microsoft.com/office/drawing/2010/main" val="0"/>
              </a:ext>
            </a:extLst>
          </a:blip>
          <a:srcRect/>
          <a:stretch>
            <a:fillRect/>
          </a:stretch>
        </p:blipFill>
        <p:spPr bwMode="auto">
          <a:xfrm>
            <a:off x="4431816" y="959208"/>
            <a:ext cx="4055086" cy="5653786"/>
          </a:xfrm>
          <a:prstGeom prst="rect">
            <a:avLst/>
          </a:prstGeom>
          <a:noFill/>
          <a:ln>
            <a:noFill/>
          </a:ln>
        </p:spPr>
      </p:pic>
      <p:sp>
        <p:nvSpPr>
          <p:cNvPr id="4" name="TextBox 3"/>
          <p:cNvSpPr txBox="1"/>
          <p:nvPr/>
        </p:nvSpPr>
        <p:spPr>
          <a:xfrm>
            <a:off x="1567350" y="2566895"/>
            <a:ext cx="1972039" cy="3416320"/>
          </a:xfrm>
          <a:prstGeom prst="rect">
            <a:avLst/>
          </a:prstGeom>
          <a:noFill/>
        </p:spPr>
        <p:txBody>
          <a:bodyPr wrap="none" rtlCol="0">
            <a:spAutoFit/>
          </a:bodyPr>
          <a:lstStyle/>
          <a:p>
            <a:r>
              <a:rPr lang="en-US" dirty="0" smtClean="0"/>
              <a:t>Runoff</a:t>
            </a:r>
          </a:p>
          <a:p>
            <a:endParaRPr lang="en-US" dirty="0"/>
          </a:p>
          <a:p>
            <a:endParaRPr lang="en-US" dirty="0" smtClean="0"/>
          </a:p>
          <a:p>
            <a:endParaRPr lang="en-US" dirty="0"/>
          </a:p>
          <a:p>
            <a:r>
              <a:rPr lang="en-US" dirty="0" smtClean="0"/>
              <a:t>Water Levels</a:t>
            </a:r>
          </a:p>
          <a:p>
            <a:endParaRPr lang="en-US" dirty="0"/>
          </a:p>
          <a:p>
            <a:endParaRPr lang="en-US" dirty="0" smtClean="0"/>
          </a:p>
          <a:p>
            <a:endParaRPr lang="en-US" dirty="0"/>
          </a:p>
          <a:p>
            <a:endParaRPr lang="en-US" dirty="0" smtClean="0"/>
          </a:p>
          <a:p>
            <a:endParaRPr lang="en-US" dirty="0"/>
          </a:p>
          <a:p>
            <a:r>
              <a:rPr lang="en-US" dirty="0" smtClean="0"/>
              <a:t>Evapotranspiration</a:t>
            </a:r>
          </a:p>
          <a:p>
            <a:endParaRPr lang="en-US" dirty="0"/>
          </a:p>
        </p:txBody>
      </p:sp>
      <p:cxnSp>
        <p:nvCxnSpPr>
          <p:cNvPr id="6" name="Straight Arrow Connector 5"/>
          <p:cNvCxnSpPr/>
          <p:nvPr/>
        </p:nvCxnSpPr>
        <p:spPr>
          <a:xfrm flipV="1">
            <a:off x="3148211" y="2265290"/>
            <a:ext cx="1959188" cy="477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148211" y="3850342"/>
            <a:ext cx="945815" cy="270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769747" y="5525579"/>
            <a:ext cx="5404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87343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D2:gopal:_Manuscripts:? 2012 'age' of Water at Shalehills:Images:Illustrator:Obs vs Sim D2 Concentrations v2.png"/>
          <p:cNvPicPr/>
          <p:nvPr/>
        </p:nvPicPr>
        <p:blipFill>
          <a:blip r:embed="rId2">
            <a:extLst>
              <a:ext uri="{28A0092B-C50C-407E-A947-70E740481C1C}">
                <a14:useLocalDpi xmlns:a14="http://schemas.microsoft.com/office/drawing/2010/main" val="0"/>
              </a:ext>
            </a:extLst>
          </a:blip>
          <a:srcRect/>
          <a:stretch>
            <a:fillRect/>
          </a:stretch>
        </p:blipFill>
        <p:spPr bwMode="auto">
          <a:xfrm>
            <a:off x="1216047" y="2148085"/>
            <a:ext cx="6274804" cy="3958407"/>
          </a:xfrm>
          <a:prstGeom prst="rect">
            <a:avLst/>
          </a:prstGeom>
          <a:noFill/>
          <a:ln>
            <a:noFill/>
          </a:ln>
        </p:spPr>
      </p:pic>
      <p:sp>
        <p:nvSpPr>
          <p:cNvPr id="3" name="TextBox 2"/>
          <p:cNvSpPr txBox="1"/>
          <p:nvPr/>
        </p:nvSpPr>
        <p:spPr>
          <a:xfrm>
            <a:off x="1053746" y="438940"/>
            <a:ext cx="7061699" cy="830997"/>
          </a:xfrm>
          <a:prstGeom prst="rect">
            <a:avLst/>
          </a:prstGeom>
          <a:noFill/>
        </p:spPr>
        <p:txBody>
          <a:bodyPr wrap="none" rtlCol="0">
            <a:spAutoFit/>
          </a:bodyPr>
          <a:lstStyle/>
          <a:p>
            <a:pPr algn="ctr"/>
            <a:r>
              <a:rPr lang="en-US" sz="2400" b="1" dirty="0" smtClean="0">
                <a:solidFill>
                  <a:srgbClr val="0000FF"/>
                </a:solidFill>
                <a:latin typeface="Comic Sans MS"/>
                <a:cs typeface="Comic Sans MS"/>
              </a:rPr>
              <a:t>Predicted and Observed  O18-D Compositions</a:t>
            </a:r>
          </a:p>
          <a:p>
            <a:pPr algn="ctr"/>
            <a:r>
              <a:rPr lang="en-US" sz="2400" b="1" dirty="0" smtClean="0">
                <a:solidFill>
                  <a:srgbClr val="0000FF"/>
                </a:solidFill>
                <a:latin typeface="Comic Sans MS"/>
                <a:cs typeface="Comic Sans MS"/>
              </a:rPr>
              <a:t>At Shale Hills CZO </a:t>
            </a:r>
            <a:endParaRPr lang="en-US" sz="2400" b="1" dirty="0">
              <a:solidFill>
                <a:srgbClr val="0000FF"/>
              </a:solidFill>
              <a:latin typeface="Comic Sans MS"/>
              <a:cs typeface="Comic Sans MS"/>
            </a:endParaRPr>
          </a:p>
        </p:txBody>
      </p:sp>
      <p:sp>
        <p:nvSpPr>
          <p:cNvPr id="4" name="TextBox 3"/>
          <p:cNvSpPr txBox="1"/>
          <p:nvPr/>
        </p:nvSpPr>
        <p:spPr>
          <a:xfrm>
            <a:off x="405349" y="1432057"/>
            <a:ext cx="944564" cy="369332"/>
          </a:xfrm>
          <a:prstGeom prst="rect">
            <a:avLst/>
          </a:prstGeom>
          <a:noFill/>
        </p:spPr>
        <p:txBody>
          <a:bodyPr wrap="none" rtlCol="0">
            <a:spAutoFit/>
          </a:bodyPr>
          <a:lstStyle/>
          <a:p>
            <a:r>
              <a:rPr lang="en-US" dirty="0" smtClean="0"/>
              <a:t>G. Bhatt </a:t>
            </a:r>
            <a:endParaRPr lang="en-US" dirty="0"/>
          </a:p>
        </p:txBody>
      </p:sp>
    </p:spTree>
    <p:extLst>
      <p:ext uri="{BB962C8B-B14F-4D97-AF65-F5344CB8AC3E}">
        <p14:creationId xmlns:p14="http://schemas.microsoft.com/office/powerpoint/2010/main" val="29706863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D2:gopal:_Manuscripts:? 2012 'age' of Water at Shalehills:Images:Illustrator:ShaleHills - age E-01.png"/>
          <p:cNvPicPr/>
          <p:nvPr/>
        </p:nvPicPr>
        <p:blipFill>
          <a:blip r:embed="rId2">
            <a:extLst>
              <a:ext uri="{28A0092B-C50C-407E-A947-70E740481C1C}">
                <a14:useLocalDpi xmlns:a14="http://schemas.microsoft.com/office/drawing/2010/main" val="0"/>
              </a:ext>
            </a:extLst>
          </a:blip>
          <a:srcRect/>
          <a:stretch>
            <a:fillRect/>
          </a:stretch>
        </p:blipFill>
        <p:spPr bwMode="auto">
          <a:xfrm>
            <a:off x="1216047" y="1634707"/>
            <a:ext cx="6512609" cy="4458292"/>
          </a:xfrm>
          <a:prstGeom prst="rect">
            <a:avLst/>
          </a:prstGeom>
          <a:noFill/>
          <a:ln>
            <a:noFill/>
          </a:ln>
        </p:spPr>
      </p:pic>
      <p:sp>
        <p:nvSpPr>
          <p:cNvPr id="3" name="TextBox 2"/>
          <p:cNvSpPr txBox="1"/>
          <p:nvPr/>
        </p:nvSpPr>
        <p:spPr>
          <a:xfrm>
            <a:off x="480637" y="438940"/>
            <a:ext cx="8207896" cy="830997"/>
          </a:xfrm>
          <a:prstGeom prst="rect">
            <a:avLst/>
          </a:prstGeom>
          <a:noFill/>
        </p:spPr>
        <p:txBody>
          <a:bodyPr wrap="none" rtlCol="0">
            <a:spAutoFit/>
          </a:bodyPr>
          <a:lstStyle/>
          <a:p>
            <a:pPr algn="ctr"/>
            <a:r>
              <a:rPr lang="en-US" sz="2400" b="1" dirty="0" smtClean="0">
                <a:solidFill>
                  <a:srgbClr val="0000FF"/>
                </a:solidFill>
                <a:latin typeface="Comic Sans MS"/>
                <a:cs typeface="Comic Sans MS"/>
              </a:rPr>
              <a:t>Simulated Average Age of Groundwater + Soil Water</a:t>
            </a:r>
          </a:p>
          <a:p>
            <a:pPr algn="ctr"/>
            <a:r>
              <a:rPr lang="en-US" sz="2400" b="1" dirty="0" smtClean="0">
                <a:solidFill>
                  <a:srgbClr val="0000FF"/>
                </a:solidFill>
                <a:latin typeface="Comic Sans MS"/>
                <a:cs typeface="Comic Sans MS"/>
              </a:rPr>
              <a:t>At Shale Hills CZO </a:t>
            </a:r>
            <a:endParaRPr lang="en-US" sz="2400" b="1" dirty="0">
              <a:solidFill>
                <a:srgbClr val="0000FF"/>
              </a:solidFill>
              <a:latin typeface="Comic Sans MS"/>
              <a:cs typeface="Comic Sans MS"/>
            </a:endParaRPr>
          </a:p>
        </p:txBody>
      </p:sp>
      <p:sp>
        <p:nvSpPr>
          <p:cNvPr id="4" name="TextBox 3"/>
          <p:cNvSpPr txBox="1"/>
          <p:nvPr/>
        </p:nvSpPr>
        <p:spPr>
          <a:xfrm>
            <a:off x="0" y="4215112"/>
            <a:ext cx="1632666" cy="2308324"/>
          </a:xfrm>
          <a:prstGeom prst="rect">
            <a:avLst/>
          </a:prstGeom>
          <a:noFill/>
        </p:spPr>
        <p:txBody>
          <a:bodyPr wrap="none" rtlCol="0">
            <a:spAutoFit/>
          </a:bodyPr>
          <a:lstStyle/>
          <a:p>
            <a:r>
              <a:rPr lang="en-US" dirty="0" smtClean="0"/>
              <a:t>C. Duffy PSU</a:t>
            </a:r>
          </a:p>
          <a:p>
            <a:r>
              <a:rPr lang="en-US" dirty="0" smtClean="0"/>
              <a:t>G. Bhatt</a:t>
            </a:r>
          </a:p>
          <a:p>
            <a:r>
              <a:rPr lang="en-US" dirty="0" smtClean="0"/>
              <a:t>G. Holmes. PSU</a:t>
            </a:r>
          </a:p>
          <a:p>
            <a:r>
              <a:rPr lang="en-US" dirty="0" smtClean="0"/>
              <a:t>E. Thomas, PSU</a:t>
            </a:r>
          </a:p>
          <a:p>
            <a:r>
              <a:rPr lang="en-US" dirty="0" smtClean="0"/>
              <a:t>H. Lin, PSU</a:t>
            </a:r>
          </a:p>
          <a:p>
            <a:r>
              <a:rPr lang="en-US" dirty="0" smtClean="0"/>
              <a:t>L. Jin, PSU</a:t>
            </a:r>
          </a:p>
          <a:p>
            <a:r>
              <a:rPr lang="en-US" dirty="0" smtClean="0"/>
              <a:t>P. Sullivan PSU</a:t>
            </a:r>
          </a:p>
          <a:p>
            <a:endParaRPr lang="en-US" dirty="0"/>
          </a:p>
        </p:txBody>
      </p:sp>
    </p:spTree>
    <p:extLst>
      <p:ext uri="{BB962C8B-B14F-4D97-AF65-F5344CB8AC3E}">
        <p14:creationId xmlns:p14="http://schemas.microsoft.com/office/powerpoint/2010/main" val="21993041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D2:gopal:_Manuscripts:? 2012 'age' of Water at Shalehills:Images:Illustrator:ShaleHills - Residence Time.png"/>
          <p:cNvPicPr/>
          <p:nvPr/>
        </p:nvPicPr>
        <p:blipFill>
          <a:blip r:embed="rId2">
            <a:extLst>
              <a:ext uri="{28A0092B-C50C-407E-A947-70E740481C1C}">
                <a14:useLocalDpi xmlns:a14="http://schemas.microsoft.com/office/drawing/2010/main" val="0"/>
              </a:ext>
            </a:extLst>
          </a:blip>
          <a:srcRect/>
          <a:stretch>
            <a:fillRect/>
          </a:stretch>
        </p:blipFill>
        <p:spPr bwMode="auto">
          <a:xfrm>
            <a:off x="999861" y="1621197"/>
            <a:ext cx="7336819" cy="4647430"/>
          </a:xfrm>
          <a:prstGeom prst="rect">
            <a:avLst/>
          </a:prstGeom>
          <a:noFill/>
          <a:ln>
            <a:noFill/>
          </a:ln>
        </p:spPr>
      </p:pic>
      <p:sp>
        <p:nvSpPr>
          <p:cNvPr id="3" name="TextBox 2"/>
          <p:cNvSpPr txBox="1"/>
          <p:nvPr/>
        </p:nvSpPr>
        <p:spPr>
          <a:xfrm>
            <a:off x="491155" y="490833"/>
            <a:ext cx="8186857" cy="830997"/>
          </a:xfrm>
          <a:prstGeom prst="rect">
            <a:avLst/>
          </a:prstGeom>
          <a:noFill/>
        </p:spPr>
        <p:txBody>
          <a:bodyPr wrap="none" rtlCol="0">
            <a:spAutoFit/>
          </a:bodyPr>
          <a:lstStyle/>
          <a:p>
            <a:pPr algn="ctr"/>
            <a:r>
              <a:rPr lang="en-US" sz="2400" b="1" dirty="0" smtClean="0">
                <a:solidFill>
                  <a:srgbClr val="0000FF"/>
                </a:solidFill>
                <a:latin typeface="Comic Sans MS"/>
                <a:cs typeface="Comic Sans MS"/>
              </a:rPr>
              <a:t>Reanalysis Forced Dynamic Residence Time of Runoff </a:t>
            </a:r>
          </a:p>
          <a:p>
            <a:pPr algn="ctr"/>
            <a:r>
              <a:rPr lang="en-US" sz="2400" b="1" dirty="0" smtClean="0">
                <a:solidFill>
                  <a:srgbClr val="0000FF"/>
                </a:solidFill>
                <a:latin typeface="Comic Sans MS"/>
                <a:cs typeface="Comic Sans MS"/>
              </a:rPr>
              <a:t>from Shale Hills CZO </a:t>
            </a:r>
            <a:endParaRPr lang="en-US" sz="2400" b="1" dirty="0">
              <a:solidFill>
                <a:srgbClr val="0000FF"/>
              </a:solidFill>
              <a:latin typeface="Comic Sans MS"/>
              <a:cs typeface="Comic Sans MS"/>
            </a:endParaRPr>
          </a:p>
        </p:txBody>
      </p:sp>
      <p:sp>
        <p:nvSpPr>
          <p:cNvPr id="4" name="TextBox 3"/>
          <p:cNvSpPr txBox="1"/>
          <p:nvPr/>
        </p:nvSpPr>
        <p:spPr>
          <a:xfrm>
            <a:off x="283744" y="1137164"/>
            <a:ext cx="944564" cy="369332"/>
          </a:xfrm>
          <a:prstGeom prst="rect">
            <a:avLst/>
          </a:prstGeom>
          <a:noFill/>
        </p:spPr>
        <p:txBody>
          <a:bodyPr wrap="none" rtlCol="0">
            <a:spAutoFit/>
          </a:bodyPr>
          <a:lstStyle/>
          <a:p>
            <a:r>
              <a:rPr lang="en-US" dirty="0" smtClean="0"/>
              <a:t>G. Bhatt </a:t>
            </a:r>
            <a:endParaRPr lang="en-US" dirty="0"/>
          </a:p>
        </p:txBody>
      </p:sp>
    </p:spTree>
    <p:extLst>
      <p:ext uri="{BB962C8B-B14F-4D97-AF65-F5344CB8AC3E}">
        <p14:creationId xmlns:p14="http://schemas.microsoft.com/office/powerpoint/2010/main" val="12157210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3.pdf"/>
          <p:cNvPicPr>
            <a:picLocks noChangeAspect="1"/>
          </p:cNvPicPr>
          <p:nvPr/>
        </p:nvPicPr>
        <p:blipFill>
          <a:blip r:embed="rId2">
            <a:extLst>
              <a:ext uri="{28A0092B-C50C-407E-A947-70E740481C1C}">
                <a14:useLocalDpi xmlns:a14="http://schemas.microsoft.com/office/drawing/2010/main" val="0"/>
              </a:ext>
            </a:extLst>
          </a:blip>
          <a:srcRect l="780" t="1054" r="780" b="1144"/>
          <a:stretch>
            <a:fillRect/>
          </a:stretch>
        </p:blipFill>
        <p:spPr bwMode="auto">
          <a:xfrm>
            <a:off x="794902" y="445828"/>
            <a:ext cx="7841098" cy="596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05759" y="2575001"/>
            <a:ext cx="127000" cy="139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2378049" y="86248"/>
            <a:ext cx="4908891" cy="400110"/>
          </a:xfrm>
          <a:prstGeom prst="rect">
            <a:avLst/>
          </a:prstGeom>
          <a:noFill/>
        </p:spPr>
        <p:txBody>
          <a:bodyPr wrap="none" rtlCol="0">
            <a:spAutoFit/>
          </a:bodyPr>
          <a:lstStyle/>
          <a:p>
            <a:r>
              <a:rPr lang="en-US" sz="2000" dirty="0" smtClean="0">
                <a:solidFill>
                  <a:srgbClr val="0000FF"/>
                </a:solidFill>
                <a:latin typeface="Comic Sans MS"/>
                <a:cs typeface="Comic Sans MS"/>
              </a:rPr>
              <a:t>Scaling Up To HUC-12 Scale Catchment</a:t>
            </a:r>
            <a:endParaRPr lang="en-US" sz="2000" dirty="0">
              <a:solidFill>
                <a:srgbClr val="0000FF"/>
              </a:solidFill>
              <a:latin typeface="Comic Sans MS"/>
              <a:cs typeface="Comic Sans MS"/>
            </a:endParaRPr>
          </a:p>
        </p:txBody>
      </p:sp>
    </p:spTree>
    <p:extLst>
      <p:ext uri="{BB962C8B-B14F-4D97-AF65-F5344CB8AC3E}">
        <p14:creationId xmlns:p14="http://schemas.microsoft.com/office/powerpoint/2010/main" val="20168499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E:\CE555_FALL2007\SHAVERS\DEM\10mDEM\Images1\Mesh v2 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52600"/>
            <a:ext cx="6400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3" descr="E:\CE555_FALL2007\SHAVERS\DEM\10mDEM\Images1\Mesh 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4"/>
          <p:cNvSpPr>
            <a:spLocks noChangeArrowheads="1"/>
          </p:cNvSpPr>
          <p:nvPr/>
        </p:nvSpPr>
        <p:spPr bwMode="auto">
          <a:xfrm>
            <a:off x="560388" y="373380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1986 TINs</a:t>
            </a:r>
          </a:p>
        </p:txBody>
      </p:sp>
      <p:cxnSp>
        <p:nvCxnSpPr>
          <p:cNvPr id="13" name="Straight Arrow Connector 12"/>
          <p:cNvCxnSpPr/>
          <p:nvPr/>
        </p:nvCxnSpPr>
        <p:spPr>
          <a:xfrm rot="16200000" flipH="1">
            <a:off x="2124869" y="1685132"/>
            <a:ext cx="3278187" cy="2597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0117" name="TextBox 13"/>
          <p:cNvSpPr txBox="1">
            <a:spLocks noChangeArrowheads="1"/>
          </p:cNvSpPr>
          <p:nvPr/>
        </p:nvSpPr>
        <p:spPr bwMode="auto">
          <a:xfrm>
            <a:off x="2997200" y="1158875"/>
            <a:ext cx="3409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Nested Grid to resolve wetland</a:t>
            </a:r>
          </a:p>
        </p:txBody>
      </p:sp>
      <p:sp>
        <p:nvSpPr>
          <p:cNvPr id="2" name="TextBox 1"/>
          <p:cNvSpPr txBox="1"/>
          <p:nvPr/>
        </p:nvSpPr>
        <p:spPr>
          <a:xfrm>
            <a:off x="3323863" y="391789"/>
            <a:ext cx="5673348" cy="369332"/>
          </a:xfrm>
          <a:prstGeom prst="rect">
            <a:avLst/>
          </a:prstGeom>
          <a:noFill/>
        </p:spPr>
        <p:txBody>
          <a:bodyPr wrap="none" rtlCol="0">
            <a:spAutoFit/>
          </a:bodyPr>
          <a:lstStyle/>
          <a:p>
            <a:r>
              <a:rPr lang="en-US" b="1" dirty="0" smtClean="0">
                <a:solidFill>
                  <a:srgbClr val="0000FF"/>
                </a:solidFill>
              </a:rPr>
              <a:t>EPA Wetlands Study: Historical Reanalysis-IPCC Scenarios</a:t>
            </a:r>
            <a:endParaRPr lang="en-US" b="1" dirty="0">
              <a:solidFill>
                <a:srgbClr val="0000FF"/>
              </a:solidFill>
            </a:endParaRPr>
          </a:p>
        </p:txBody>
      </p:sp>
    </p:spTree>
    <p:extLst>
      <p:ext uri="{BB962C8B-B14F-4D97-AF65-F5344CB8AC3E}">
        <p14:creationId xmlns:p14="http://schemas.microsoft.com/office/powerpoint/2010/main" val="29229490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657478" y="2745739"/>
            <a:ext cx="8077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400" b="1" dirty="0" smtClean="0">
                <a:solidFill>
                  <a:srgbClr val="0000FF"/>
                </a:solidFill>
              </a:rPr>
              <a:t>International Critical </a:t>
            </a:r>
            <a:r>
              <a:rPr lang="en-US" sz="2400" b="1" dirty="0">
                <a:solidFill>
                  <a:srgbClr val="0000FF"/>
                </a:solidFill>
              </a:rPr>
              <a:t>Zone </a:t>
            </a:r>
            <a:r>
              <a:rPr lang="en-US" sz="2400" b="1" dirty="0" smtClean="0">
                <a:solidFill>
                  <a:srgbClr val="0000FF"/>
                </a:solidFill>
              </a:rPr>
              <a:t>Observatories :</a:t>
            </a:r>
          </a:p>
          <a:p>
            <a:pPr algn="ctr"/>
            <a:r>
              <a:rPr lang="en-US" sz="2400" b="1" dirty="0" smtClean="0">
                <a:solidFill>
                  <a:srgbClr val="0000FF"/>
                </a:solidFill>
              </a:rPr>
              <a:t>Virtual Science Sharing on a Global Scale</a:t>
            </a:r>
          </a:p>
          <a:p>
            <a:pPr algn="ctr"/>
            <a:r>
              <a:rPr lang="en-US" sz="2400" b="1" dirty="0" smtClean="0">
                <a:solidFill>
                  <a:srgbClr val="0000FF"/>
                </a:solidFill>
              </a:rPr>
              <a:t>   </a:t>
            </a:r>
            <a:endParaRPr lang="en-US" sz="2400" b="1" dirty="0">
              <a:solidFill>
                <a:srgbClr val="0000FF"/>
              </a:solidFill>
            </a:endParaRPr>
          </a:p>
        </p:txBody>
      </p:sp>
      <p:pic>
        <p:nvPicPr>
          <p:cNvPr id="4" name="Picture 12" descr="ns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4954" y="1944"/>
            <a:ext cx="8905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World Critical Zone Observatories 1.pdf"/>
          <p:cNvPicPr>
            <a:picLocks noChangeAspect="1"/>
          </p:cNvPicPr>
          <p:nvPr/>
        </p:nvPicPr>
        <p:blipFill rotWithShape="1">
          <a:blip r:embed="rId4">
            <a:extLst>
              <a:ext uri="{28A0092B-C50C-407E-A947-70E740481C1C}">
                <a14:useLocalDpi xmlns:a14="http://schemas.microsoft.com/office/drawing/2010/main" val="0"/>
              </a:ext>
            </a:extLst>
          </a:blip>
          <a:srcRect l="4385" t="12557" r="2238" b="6377"/>
          <a:stretch/>
        </p:blipFill>
        <p:spPr>
          <a:xfrm>
            <a:off x="657478" y="913546"/>
            <a:ext cx="7883419" cy="5959119"/>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r="53658"/>
          <a:stretch>
            <a:fillRect/>
          </a:stretch>
        </p:blipFill>
        <p:spPr bwMode="auto">
          <a:xfrm>
            <a:off x="1" y="35459"/>
            <a:ext cx="18446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83952" y="-65266"/>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725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WetlandPredic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Box 4"/>
          <p:cNvSpPr txBox="1">
            <a:spLocks noChangeArrowheads="1"/>
          </p:cNvSpPr>
          <p:nvPr/>
        </p:nvSpPr>
        <p:spPr bwMode="auto">
          <a:xfrm>
            <a:off x="890588" y="690563"/>
            <a:ext cx="6357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2400" dirty="0">
                <a:solidFill>
                  <a:srgbClr val="0000FF"/>
                </a:solidFill>
                <a:cs typeface="Century Gothic" charset="0"/>
              </a:rPr>
              <a:t>Comparing predicted wetlands based </a:t>
            </a:r>
          </a:p>
          <a:p>
            <a:pPr eaLnBrk="1" hangingPunct="1"/>
            <a:r>
              <a:rPr lang="en-US" sz="2400" dirty="0">
                <a:solidFill>
                  <a:srgbClr val="0000FF"/>
                </a:solidFill>
                <a:cs typeface="Century Gothic" charset="0"/>
              </a:rPr>
              <a:t>on 30 cm depth rule with National Wetland </a:t>
            </a:r>
          </a:p>
          <a:p>
            <a:pPr eaLnBrk="1" hangingPunct="1"/>
            <a:r>
              <a:rPr lang="en-US" sz="2400" dirty="0">
                <a:solidFill>
                  <a:srgbClr val="0000FF"/>
                </a:solidFill>
                <a:cs typeface="Century Gothic" charset="0"/>
              </a:rPr>
              <a:t>Inventory (NWI) map</a:t>
            </a:r>
          </a:p>
        </p:txBody>
      </p:sp>
    </p:spTree>
    <p:extLst>
      <p:ext uri="{BB962C8B-B14F-4D97-AF65-F5344CB8AC3E}">
        <p14:creationId xmlns:p14="http://schemas.microsoft.com/office/powerpoint/2010/main" val="10420045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Annual Precip.tif"/>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4" descr="Annual Temp.tif"/>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3859213"/>
            <a:ext cx="91440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le 1"/>
          <p:cNvSpPr>
            <a:spLocks noGrp="1"/>
          </p:cNvSpPr>
          <p:nvPr>
            <p:ph type="title"/>
          </p:nvPr>
        </p:nvSpPr>
        <p:spPr>
          <a:xfrm>
            <a:off x="152400" y="0"/>
            <a:ext cx="8991600" cy="1143000"/>
          </a:xfrm>
          <a:solidFill>
            <a:schemeClr val="bg1"/>
          </a:solidFill>
        </p:spPr>
        <p:txBody>
          <a:bodyPr>
            <a:normAutofit/>
          </a:bodyPr>
          <a:lstStyle/>
          <a:p>
            <a:r>
              <a:rPr lang="en-US" sz="3200" dirty="0" smtClean="0">
                <a:solidFill>
                  <a:srgbClr val="0000FF"/>
                </a:solidFill>
                <a:latin typeface="Comic Sans MS" charset="0"/>
                <a:ea typeface="ＭＳ Ｐゴシック" charset="0"/>
                <a:cs typeface="Comic Sans MS" charset="0"/>
              </a:rPr>
              <a:t>Compare Historical &amp; IPCC Forcing</a:t>
            </a:r>
            <a:endParaRPr lang="en-US" sz="3200" dirty="0">
              <a:solidFill>
                <a:srgbClr val="0000FF"/>
              </a:solidFill>
              <a:latin typeface="Comic Sans MS" charset="0"/>
              <a:ea typeface="ＭＳ Ｐゴシック" charset="0"/>
              <a:cs typeface="Comic Sans MS" charset="0"/>
            </a:endParaRPr>
          </a:p>
        </p:txBody>
      </p:sp>
      <p:sp>
        <p:nvSpPr>
          <p:cNvPr id="99332" name="TextBox 6"/>
          <p:cNvSpPr txBox="1">
            <a:spLocks noChangeArrowheads="1"/>
          </p:cNvSpPr>
          <p:nvPr/>
        </p:nvSpPr>
        <p:spPr bwMode="auto">
          <a:xfrm>
            <a:off x="7108825" y="2749550"/>
            <a:ext cx="1192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1979-1998</a:t>
            </a:r>
          </a:p>
        </p:txBody>
      </p:sp>
      <p:sp>
        <p:nvSpPr>
          <p:cNvPr id="99333" name="TextBox 7"/>
          <p:cNvSpPr txBox="1">
            <a:spLocks noChangeArrowheads="1"/>
          </p:cNvSpPr>
          <p:nvPr/>
        </p:nvSpPr>
        <p:spPr bwMode="auto">
          <a:xfrm>
            <a:off x="5715000" y="1295400"/>
            <a:ext cx="119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2046-2065</a:t>
            </a:r>
          </a:p>
        </p:txBody>
      </p:sp>
      <p:cxnSp>
        <p:nvCxnSpPr>
          <p:cNvPr id="10" name="Straight Arrow Connector 9"/>
          <p:cNvCxnSpPr/>
          <p:nvPr/>
        </p:nvCxnSpPr>
        <p:spPr>
          <a:xfrm flipV="1">
            <a:off x="7108825" y="1554163"/>
            <a:ext cx="301625" cy="111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9335" name="TextBox 12"/>
          <p:cNvSpPr txBox="1">
            <a:spLocks noChangeArrowheads="1"/>
          </p:cNvSpPr>
          <p:nvPr/>
        </p:nvSpPr>
        <p:spPr bwMode="auto">
          <a:xfrm>
            <a:off x="1247775" y="7731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Precipitation</a:t>
            </a:r>
          </a:p>
        </p:txBody>
      </p:sp>
      <p:sp>
        <p:nvSpPr>
          <p:cNvPr id="99336" name="TextBox 13"/>
          <p:cNvSpPr txBox="1">
            <a:spLocks noChangeArrowheads="1"/>
          </p:cNvSpPr>
          <p:nvPr/>
        </p:nvSpPr>
        <p:spPr bwMode="auto">
          <a:xfrm>
            <a:off x="1247775" y="3736975"/>
            <a:ext cx="1387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Temperature</a:t>
            </a:r>
          </a:p>
        </p:txBody>
      </p:sp>
      <p:sp>
        <p:nvSpPr>
          <p:cNvPr id="99337" name="TextBox 14"/>
          <p:cNvSpPr txBox="1">
            <a:spLocks noChangeArrowheads="1"/>
          </p:cNvSpPr>
          <p:nvPr/>
        </p:nvSpPr>
        <p:spPr bwMode="auto">
          <a:xfrm>
            <a:off x="4565650" y="4291013"/>
            <a:ext cx="1192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2046-2065</a:t>
            </a:r>
          </a:p>
        </p:txBody>
      </p:sp>
      <p:sp>
        <p:nvSpPr>
          <p:cNvPr id="99338" name="TextBox 15"/>
          <p:cNvSpPr txBox="1">
            <a:spLocks noChangeArrowheads="1"/>
          </p:cNvSpPr>
          <p:nvPr/>
        </p:nvSpPr>
        <p:spPr bwMode="auto">
          <a:xfrm>
            <a:off x="1619250" y="6091238"/>
            <a:ext cx="119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1979-1998</a:t>
            </a:r>
          </a:p>
        </p:txBody>
      </p:sp>
      <p:cxnSp>
        <p:nvCxnSpPr>
          <p:cNvPr id="18" name="Straight Arrow Connector 17"/>
          <p:cNvCxnSpPr/>
          <p:nvPr/>
        </p:nvCxnSpPr>
        <p:spPr>
          <a:xfrm rot="10800000" flipV="1">
            <a:off x="4167188" y="4659313"/>
            <a:ext cx="398462" cy="2730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2811463" y="6091238"/>
            <a:ext cx="393700" cy="1714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rot="16200000" flipV="1">
            <a:off x="6998494" y="2529681"/>
            <a:ext cx="222250" cy="2174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1247775" y="4933950"/>
            <a:ext cx="7053263" cy="1588"/>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1247775" y="5843588"/>
            <a:ext cx="7053263"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65650" y="2116138"/>
            <a:ext cx="3735388" cy="1587"/>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a:off x="4565650" y="2411413"/>
            <a:ext cx="3735388"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36650" y="2525713"/>
            <a:ext cx="3733800" cy="1587"/>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1136650" y="2746375"/>
            <a:ext cx="37338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5399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Annual ET.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4" descr="Annual Recharge.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59213"/>
            <a:ext cx="91440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1"/>
          <p:cNvSpPr>
            <a:spLocks noGrp="1"/>
          </p:cNvSpPr>
          <p:nvPr>
            <p:ph type="title"/>
          </p:nvPr>
        </p:nvSpPr>
        <p:spPr>
          <a:xfrm>
            <a:off x="0" y="0"/>
            <a:ext cx="9144000" cy="1143000"/>
          </a:xfrm>
          <a:solidFill>
            <a:schemeClr val="bg1"/>
          </a:solidFill>
        </p:spPr>
        <p:txBody>
          <a:bodyPr>
            <a:normAutofit/>
          </a:bodyPr>
          <a:lstStyle/>
          <a:p>
            <a:r>
              <a:rPr lang="en-US" sz="3200" dirty="0" smtClean="0">
                <a:solidFill>
                  <a:srgbClr val="0000FF"/>
                </a:solidFill>
                <a:latin typeface="Comic Sans MS" charset="0"/>
                <a:ea typeface="ＭＳ Ｐゴシック" charset="0"/>
                <a:cs typeface="Comic Sans MS" charset="0"/>
              </a:rPr>
              <a:t>Historical </a:t>
            </a:r>
            <a:r>
              <a:rPr lang="en-US" sz="3200" dirty="0" err="1" smtClean="0">
                <a:solidFill>
                  <a:srgbClr val="0000FF"/>
                </a:solidFill>
                <a:latin typeface="Comic Sans MS" charset="0"/>
                <a:ea typeface="ＭＳ Ｐゴシック" charset="0"/>
                <a:cs typeface="Comic Sans MS" charset="0"/>
              </a:rPr>
              <a:t>vs</a:t>
            </a:r>
            <a:r>
              <a:rPr lang="en-US" sz="3200" dirty="0" smtClean="0">
                <a:solidFill>
                  <a:srgbClr val="0000FF"/>
                </a:solidFill>
                <a:latin typeface="Comic Sans MS" charset="0"/>
                <a:ea typeface="ＭＳ Ｐゴシック" charset="0"/>
                <a:cs typeface="Comic Sans MS" charset="0"/>
              </a:rPr>
              <a:t> </a:t>
            </a:r>
            <a:r>
              <a:rPr lang="en-US" sz="3200" dirty="0">
                <a:solidFill>
                  <a:srgbClr val="0000FF"/>
                </a:solidFill>
                <a:latin typeface="Comic Sans MS" charset="0"/>
                <a:ea typeface="ＭＳ Ｐゴシック" charset="0"/>
                <a:cs typeface="Comic Sans MS" charset="0"/>
              </a:rPr>
              <a:t>IPCC ET-Recharge </a:t>
            </a:r>
          </a:p>
        </p:txBody>
      </p:sp>
      <p:sp>
        <p:nvSpPr>
          <p:cNvPr id="100356" name="TextBox 6"/>
          <p:cNvSpPr txBox="1">
            <a:spLocks noChangeArrowheads="1"/>
          </p:cNvSpPr>
          <p:nvPr/>
        </p:nvSpPr>
        <p:spPr bwMode="auto">
          <a:xfrm>
            <a:off x="6275388" y="2565400"/>
            <a:ext cx="1192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1979-1998</a:t>
            </a:r>
          </a:p>
        </p:txBody>
      </p:sp>
      <p:sp>
        <p:nvSpPr>
          <p:cNvPr id="100357" name="TextBox 7"/>
          <p:cNvSpPr txBox="1">
            <a:spLocks noChangeArrowheads="1"/>
          </p:cNvSpPr>
          <p:nvPr/>
        </p:nvSpPr>
        <p:spPr bwMode="auto">
          <a:xfrm>
            <a:off x="4727575" y="1357313"/>
            <a:ext cx="119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2046-2065</a:t>
            </a:r>
          </a:p>
        </p:txBody>
      </p:sp>
      <p:cxnSp>
        <p:nvCxnSpPr>
          <p:cNvPr id="10" name="Straight Arrow Connector 9"/>
          <p:cNvCxnSpPr/>
          <p:nvPr/>
        </p:nvCxnSpPr>
        <p:spPr>
          <a:xfrm rot="10800000">
            <a:off x="5918200" y="2565400"/>
            <a:ext cx="357188" cy="1587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rot="10800000" flipV="1">
            <a:off x="4216400" y="1727200"/>
            <a:ext cx="511175" cy="2571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0360" name="TextBox 12"/>
          <p:cNvSpPr txBox="1">
            <a:spLocks noChangeArrowheads="1"/>
          </p:cNvSpPr>
          <p:nvPr/>
        </p:nvSpPr>
        <p:spPr bwMode="auto">
          <a:xfrm>
            <a:off x="1257300" y="987425"/>
            <a:ext cx="195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Evapotranspiration</a:t>
            </a:r>
          </a:p>
        </p:txBody>
      </p:sp>
      <p:sp>
        <p:nvSpPr>
          <p:cNvPr id="100361" name="TextBox 13"/>
          <p:cNvSpPr txBox="1">
            <a:spLocks noChangeArrowheads="1"/>
          </p:cNvSpPr>
          <p:nvPr/>
        </p:nvSpPr>
        <p:spPr bwMode="auto">
          <a:xfrm>
            <a:off x="1247775" y="4105275"/>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Recharge</a:t>
            </a:r>
          </a:p>
        </p:txBody>
      </p:sp>
      <p:sp>
        <p:nvSpPr>
          <p:cNvPr id="100362" name="TextBox 14"/>
          <p:cNvSpPr txBox="1">
            <a:spLocks noChangeArrowheads="1"/>
          </p:cNvSpPr>
          <p:nvPr/>
        </p:nvSpPr>
        <p:spPr bwMode="auto">
          <a:xfrm>
            <a:off x="5562600" y="4267200"/>
            <a:ext cx="119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2046-2065</a:t>
            </a:r>
          </a:p>
        </p:txBody>
      </p:sp>
      <p:sp>
        <p:nvSpPr>
          <p:cNvPr id="100363" name="TextBox 15"/>
          <p:cNvSpPr txBox="1">
            <a:spLocks noChangeArrowheads="1"/>
          </p:cNvSpPr>
          <p:nvPr/>
        </p:nvSpPr>
        <p:spPr bwMode="auto">
          <a:xfrm>
            <a:off x="2020888" y="5907088"/>
            <a:ext cx="1190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eaLnBrk="1" hangingPunct="1"/>
            <a:r>
              <a:rPr lang="en-US" sz="1800">
                <a:latin typeface="Arial" charset="0"/>
              </a:rPr>
              <a:t>1979-1998</a:t>
            </a:r>
          </a:p>
        </p:txBody>
      </p:sp>
      <p:cxnSp>
        <p:nvCxnSpPr>
          <p:cNvPr id="18" name="Straight Arrow Connector 17"/>
          <p:cNvCxnSpPr/>
          <p:nvPr/>
        </p:nvCxnSpPr>
        <p:spPr>
          <a:xfrm>
            <a:off x="7108825" y="4475163"/>
            <a:ext cx="358775"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3211513" y="5683250"/>
            <a:ext cx="277812" cy="2238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600200" y="1981200"/>
            <a:ext cx="6324600" cy="1588"/>
          </a:xfrm>
          <a:prstGeom prst="line">
            <a:avLst/>
          </a:prstGeom>
          <a:ln>
            <a:solidFill>
              <a:srgbClr val="FF0000">
                <a:alpha val="32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00200" y="2514600"/>
            <a:ext cx="6324600" cy="1588"/>
          </a:xfrm>
          <a:prstGeom prst="line">
            <a:avLst/>
          </a:prstGeom>
          <a:ln>
            <a:solidFill>
              <a:schemeClr val="accent1">
                <a:alpha val="53000"/>
              </a:schemeClr>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495800" y="5029200"/>
            <a:ext cx="3657600" cy="1588"/>
          </a:xfrm>
          <a:prstGeom prst="line">
            <a:avLst/>
          </a:prstGeom>
          <a:ln>
            <a:solidFill>
              <a:srgbClr val="FF0000">
                <a:alpha val="52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47800" y="5410200"/>
            <a:ext cx="6477000" cy="1588"/>
          </a:xfrm>
          <a:prstGeom prst="line">
            <a:avLst/>
          </a:prstGeom>
          <a:ln>
            <a:solidFill>
              <a:schemeClr val="accent1">
                <a:alpha val="49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371600" y="5410200"/>
            <a:ext cx="3124200" cy="1588"/>
          </a:xfrm>
          <a:prstGeom prst="line">
            <a:avLst/>
          </a:prstGeom>
          <a:ln>
            <a:solidFill>
              <a:srgbClr val="FF0000">
                <a:alpha val="52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7574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2"/>
          <p:cNvSpPr txBox="1">
            <a:spLocks noChangeArrowheads="1"/>
          </p:cNvSpPr>
          <p:nvPr/>
        </p:nvSpPr>
        <p:spPr bwMode="auto">
          <a:xfrm>
            <a:off x="1392238" y="446088"/>
            <a:ext cx="7357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FF"/>
                </a:solidFill>
                <a:latin typeface="Comic Sans MS" charset="0"/>
                <a:cs typeface="Comic Sans MS" charset="0"/>
              </a:rPr>
              <a:t>Relative Frequency for Groundwater </a:t>
            </a:r>
            <a:r>
              <a:rPr lang="en-US" sz="1800" dirty="0" smtClean="0">
                <a:solidFill>
                  <a:srgbClr val="0000FF"/>
                </a:solidFill>
                <a:latin typeface="Comic Sans MS" charset="0"/>
                <a:cs typeface="Comic Sans MS" charset="0"/>
              </a:rPr>
              <a:t>Age &amp;</a:t>
            </a:r>
            <a:r>
              <a:rPr lang="en-US" sz="1800" dirty="0" smtClean="0">
                <a:solidFill>
                  <a:srgbClr val="0000FF"/>
                </a:solidFill>
                <a:latin typeface="Comic Sans MS" charset="0"/>
                <a:cs typeface="Comic Sans MS" charset="0"/>
              </a:rPr>
              <a:t> Runoff Residence Time</a:t>
            </a:r>
            <a:endParaRPr lang="en-US" sz="1800" dirty="0">
              <a:solidFill>
                <a:srgbClr val="0000FF"/>
              </a:solidFill>
              <a:latin typeface="Comic Sans MS" charset="0"/>
              <a:cs typeface="Comic Sans MS" charset="0"/>
            </a:endParaRPr>
          </a:p>
        </p:txBody>
      </p:sp>
      <p:pic>
        <p:nvPicPr>
          <p:cNvPr id="59394" name="Picture 5" descr="HD2:gopal:_Manuscripts:? 2012 'age' of Water at Shalehills:Images:Illustrator:30 Yr Age vs RT Dist v2.png"/>
          <p:cNvPicPr>
            <a:picLocks noChangeAspect="1" noChangeArrowheads="1"/>
          </p:cNvPicPr>
          <p:nvPr/>
        </p:nvPicPr>
        <p:blipFill>
          <a:blip r:embed="rId2">
            <a:extLst>
              <a:ext uri="{28A0092B-C50C-407E-A947-70E740481C1C}">
                <a14:useLocalDpi xmlns:a14="http://schemas.microsoft.com/office/drawing/2010/main" val="0"/>
              </a:ext>
            </a:extLst>
          </a:blip>
          <a:srcRect t="41818"/>
          <a:stretch>
            <a:fillRect/>
          </a:stretch>
        </p:blipFill>
        <p:spPr bwMode="auto">
          <a:xfrm>
            <a:off x="1581150" y="1323975"/>
            <a:ext cx="59182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r>
              <a:rPr lang="en-US" sz="1600" dirty="0" smtClean="0"/>
              <a:t>Evan Thomas</a:t>
            </a:r>
            <a:endParaRPr lang="en-US" sz="1600" dirty="0"/>
          </a:p>
        </p:txBody>
      </p:sp>
    </p:spTree>
    <p:extLst>
      <p:ext uri="{BB962C8B-B14F-4D97-AF65-F5344CB8AC3E}">
        <p14:creationId xmlns:p14="http://schemas.microsoft.com/office/powerpoint/2010/main" val="294964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サブタイトル 2"/>
          <p:cNvSpPr>
            <a:spLocks noGrp="1"/>
          </p:cNvSpPr>
          <p:nvPr>
            <p:ph type="subTitle" idx="1"/>
          </p:nvPr>
        </p:nvSpPr>
        <p:spPr>
          <a:xfrm>
            <a:off x="1371600" y="5472113"/>
            <a:ext cx="6400800" cy="641350"/>
          </a:xfrm>
        </p:spPr>
        <p:txBody>
          <a:bodyPr>
            <a:normAutofit fontScale="85000" lnSpcReduction="20000"/>
          </a:bodyPr>
          <a:lstStyle/>
          <a:p>
            <a:r>
              <a:rPr lang="en-US" sz="2400">
                <a:solidFill>
                  <a:srgbClr val="000000"/>
                </a:solidFill>
                <a:latin typeface="Comic Sans MS" charset="0"/>
                <a:cs typeface="Comic Sans MS" charset="0"/>
              </a:rPr>
              <a:t>Kei Yoshimura,  University of Tokyo, Japan</a:t>
            </a:r>
          </a:p>
          <a:p>
            <a:r>
              <a:rPr lang="en-US" sz="2400">
                <a:solidFill>
                  <a:srgbClr val="000000"/>
                </a:solidFill>
                <a:latin typeface="Comic Sans MS" charset="0"/>
                <a:cs typeface="Comic Sans MS" charset="0"/>
              </a:rPr>
              <a:t>(Yoshimura et al., 2010) </a:t>
            </a:r>
          </a:p>
        </p:txBody>
      </p:sp>
      <p:sp>
        <p:nvSpPr>
          <p:cNvPr id="60418" name="TextBox 3"/>
          <p:cNvSpPr txBox="1">
            <a:spLocks noChangeArrowheads="1"/>
          </p:cNvSpPr>
          <p:nvPr/>
        </p:nvSpPr>
        <p:spPr bwMode="auto">
          <a:xfrm>
            <a:off x="1101725" y="658813"/>
            <a:ext cx="7518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a:solidFill>
                  <a:srgbClr val="3366FF"/>
                </a:solidFill>
                <a:latin typeface="Comic Sans MS" charset="0"/>
                <a:cs typeface="Comic Sans MS" charset="0"/>
              </a:rPr>
              <a:t>Atmospheric Modeling of Stable Isotopes in Precipitation</a:t>
            </a:r>
          </a:p>
        </p:txBody>
      </p:sp>
      <p:sp>
        <p:nvSpPr>
          <p:cNvPr id="60419" name="コンテンツ プレースホルダー 2"/>
          <p:cNvSpPr txBox="1">
            <a:spLocks/>
          </p:cNvSpPr>
          <p:nvPr/>
        </p:nvSpPr>
        <p:spPr bwMode="auto">
          <a:xfrm>
            <a:off x="685800" y="2287588"/>
            <a:ext cx="82296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None/>
            </a:pPr>
            <a:r>
              <a:rPr lang="en-US">
                <a:solidFill>
                  <a:srgbClr val="000000"/>
                </a:solidFill>
                <a:latin typeface="Comic Sans MS" charset="0"/>
                <a:cs typeface="Comic Sans MS" charset="0"/>
              </a:rPr>
              <a:t>IsoRSM experiment over Chesapeake Bay Watershed</a:t>
            </a:r>
          </a:p>
          <a:p>
            <a:pPr>
              <a:spcBef>
                <a:spcPct val="20000"/>
              </a:spcBef>
              <a:buFont typeface="Arial" charset="0"/>
              <a:buNone/>
            </a:pPr>
            <a:endParaRPr lang="en-US">
              <a:solidFill>
                <a:srgbClr val="000000"/>
              </a:solidFill>
              <a:latin typeface="Comic Sans MS" charset="0"/>
              <a:cs typeface="Comic Sans MS" charset="0"/>
            </a:endParaRPr>
          </a:p>
          <a:p>
            <a:pPr>
              <a:spcBef>
                <a:spcPct val="20000"/>
              </a:spcBef>
              <a:buFont typeface="Arial" charset="0"/>
              <a:buNone/>
            </a:pPr>
            <a:r>
              <a:rPr lang="en-US">
                <a:solidFill>
                  <a:srgbClr val="000000"/>
                </a:solidFill>
                <a:latin typeface="Comic Sans MS" charset="0"/>
                <a:cs typeface="Comic Sans MS" charset="0"/>
              </a:rPr>
              <a:t>10km Simulation covering 85.5W-71.3W/35.5N-46.2N</a:t>
            </a:r>
          </a:p>
          <a:p>
            <a:pPr>
              <a:spcBef>
                <a:spcPct val="20000"/>
              </a:spcBef>
              <a:buFont typeface="Arial" charset="0"/>
              <a:buNone/>
            </a:pPr>
            <a:endParaRPr lang="en-US">
              <a:solidFill>
                <a:srgbClr val="000000"/>
              </a:solidFill>
              <a:latin typeface="Comic Sans MS" charset="0"/>
              <a:cs typeface="Comic Sans MS" charset="0"/>
            </a:endParaRPr>
          </a:p>
          <a:p>
            <a:pPr>
              <a:spcBef>
                <a:spcPct val="20000"/>
              </a:spcBef>
              <a:buFont typeface="Arial" charset="0"/>
              <a:buNone/>
            </a:pPr>
            <a:r>
              <a:rPr lang="en-US">
                <a:solidFill>
                  <a:srgbClr val="000000"/>
                </a:solidFill>
                <a:latin typeface="Comic Sans MS" charset="0"/>
                <a:cs typeface="Comic Sans MS" charset="0"/>
              </a:rPr>
              <a:t>Boundary Conditions: IsoGSM simulation based on NOAA Climate Reanalysis</a:t>
            </a:r>
          </a:p>
        </p:txBody>
      </p:sp>
      <p:sp>
        <p:nvSpPr>
          <p:cNvPr id="2" name="Slide Number Placeholder 1"/>
          <p:cNvSpPr>
            <a:spLocks noGrp="1"/>
          </p:cNvSpPr>
          <p:nvPr>
            <p:ph type="sldNum" sz="quarter" idx="12"/>
          </p:nvPr>
        </p:nvSpPr>
        <p:spPr/>
        <p:txBody>
          <a:bodyPr/>
          <a:lstStyle/>
          <a:p>
            <a:fld id="{7689994A-2D95-124A-B05E-3E4434E353BD}" type="slidenum">
              <a:rPr lang="en-US" smtClean="0"/>
              <a:t>34</a:t>
            </a:fld>
            <a:endParaRPr lang="en-US"/>
          </a:p>
        </p:txBody>
      </p:sp>
    </p:spTree>
    <p:extLst>
      <p:ext uri="{BB962C8B-B14F-4D97-AF65-F5344CB8AC3E}">
        <p14:creationId xmlns:p14="http://schemas.microsoft.com/office/powerpoint/2010/main" val="38311356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313" y="990600"/>
            <a:ext cx="74453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0" y="17463"/>
            <a:ext cx="5432425" cy="639762"/>
          </a:xfrm>
        </p:spPr>
        <p:txBody>
          <a:bodyPr>
            <a:normAutofit fontScale="90000"/>
          </a:bodyPr>
          <a:lstStyle/>
          <a:p>
            <a:pPr>
              <a:defRPr/>
            </a:pPr>
            <a:r>
              <a:rPr lang="en-US" dirty="0" smtClean="0">
                <a:latin typeface="Comic Sans MS"/>
                <a:cs typeface="Comic Sans MS"/>
              </a:rPr>
              <a:t>Regional   </a:t>
            </a:r>
            <a:r>
              <a:rPr lang="en-US" sz="3100" dirty="0" smtClean="0">
                <a:latin typeface="Comic Sans MS"/>
                <a:cs typeface="Comic Sans MS"/>
              </a:rPr>
              <a:t>10 km res.</a:t>
            </a:r>
            <a:endParaRPr lang="en-US" sz="3100" dirty="0">
              <a:latin typeface="Comic Sans MS"/>
              <a:cs typeface="Comic Sans MS"/>
            </a:endParaRPr>
          </a:p>
        </p:txBody>
      </p:sp>
      <p:graphicFrame>
        <p:nvGraphicFramePr>
          <p:cNvPr id="61443" name="Object 2"/>
          <p:cNvGraphicFramePr>
            <a:graphicFrameLocks noChangeAspect="1"/>
          </p:cNvGraphicFramePr>
          <p:nvPr/>
        </p:nvGraphicFramePr>
        <p:xfrm>
          <a:off x="6140450" y="274638"/>
          <a:ext cx="2654300" cy="468312"/>
        </p:xfrm>
        <a:graphic>
          <a:graphicData uri="http://schemas.openxmlformats.org/presentationml/2006/ole">
            <mc:AlternateContent xmlns:mc="http://schemas.openxmlformats.org/markup-compatibility/2006">
              <mc:Choice xmlns:v="urn:schemas-microsoft-com:vml" Requires="v">
                <p:oleObj spid="_x0000_s3075" name="Equation" r:id="rId4" imgW="1295400" imgH="228600" progId="Equation.3">
                  <p:embed/>
                </p:oleObj>
              </mc:Choice>
              <mc:Fallback>
                <p:oleObj name="Equation" r:id="rId4" imgW="12954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0450" y="274638"/>
                        <a:ext cx="26543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Arrow Connector 5"/>
          <p:cNvCxnSpPr/>
          <p:nvPr/>
        </p:nvCxnSpPr>
        <p:spPr>
          <a:xfrm flipH="1">
            <a:off x="7065963" y="742950"/>
            <a:ext cx="568325" cy="98583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7689994A-2D95-124A-B05E-3E4434E353BD}" type="slidenum">
              <a:rPr lang="en-US" smtClean="0"/>
              <a:t>35</a:t>
            </a:fld>
            <a:endParaRPr lang="en-US"/>
          </a:p>
        </p:txBody>
      </p:sp>
    </p:spTree>
    <p:extLst>
      <p:ext uri="{BB962C8B-B14F-4D97-AF65-F5344CB8AC3E}">
        <p14:creationId xmlns:p14="http://schemas.microsoft.com/office/powerpoint/2010/main" val="19868834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descr="Purdue_CZO_Ke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7613"/>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p:cNvSpPr txBox="1">
            <a:spLocks noChangeArrowheads="1"/>
          </p:cNvSpPr>
          <p:nvPr/>
        </p:nvSpPr>
        <p:spPr bwMode="auto">
          <a:xfrm>
            <a:off x="120650" y="284163"/>
            <a:ext cx="842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a:solidFill>
                  <a:srgbClr val="0000FF"/>
                </a:solidFill>
                <a:latin typeface="Comic Sans MS" charset="0"/>
                <a:cs typeface="Comic Sans MS" charset="0"/>
              </a:rPr>
              <a:t>Simulated-Observed Seasonal Isotopes in Precip.</a:t>
            </a:r>
          </a:p>
        </p:txBody>
      </p:sp>
      <p:sp>
        <p:nvSpPr>
          <p:cNvPr id="2" name="Slide Number Placeholder 1"/>
          <p:cNvSpPr>
            <a:spLocks noGrp="1"/>
          </p:cNvSpPr>
          <p:nvPr>
            <p:ph type="sldNum" sz="quarter" idx="12"/>
          </p:nvPr>
        </p:nvSpPr>
        <p:spPr/>
        <p:txBody>
          <a:bodyPr/>
          <a:lstStyle/>
          <a:p>
            <a:fld id="{7689994A-2D95-124A-B05E-3E4434E353BD}" type="slidenum">
              <a:rPr lang="en-US" smtClean="0"/>
              <a:t>36</a:t>
            </a:fld>
            <a:endParaRPr lang="en-US"/>
          </a:p>
        </p:txBody>
      </p:sp>
    </p:spTree>
    <p:extLst>
      <p:ext uri="{BB962C8B-B14F-4D97-AF65-F5344CB8AC3E}">
        <p14:creationId xmlns:p14="http://schemas.microsoft.com/office/powerpoint/2010/main" val="6237182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500063"/>
            <a:ext cx="8012113"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67075" y="3074988"/>
            <a:ext cx="46640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2800">
                <a:solidFill>
                  <a:srgbClr val="FFFF00"/>
                </a:solidFill>
                <a:latin typeface="Comic Sans MS" charset="0"/>
                <a:cs typeface="Comic Sans MS" charset="0"/>
              </a:rPr>
              <a:t>Scaling Concepts and Models From Observatories to Major River Basins</a:t>
            </a:r>
          </a:p>
        </p:txBody>
      </p:sp>
      <p:sp>
        <p:nvSpPr>
          <p:cNvPr id="67587" name="TextBox 3"/>
          <p:cNvSpPr txBox="1">
            <a:spLocks noChangeArrowheads="1"/>
          </p:cNvSpPr>
          <p:nvPr/>
        </p:nvSpPr>
        <p:spPr bwMode="auto">
          <a:xfrm>
            <a:off x="542925" y="38100"/>
            <a:ext cx="55385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smtClean="0">
                <a:solidFill>
                  <a:srgbClr val="3366FF"/>
                </a:solidFill>
                <a:latin typeface="Comic Sans MS" charset="0"/>
                <a:cs typeface="Comic Sans MS" charset="0"/>
              </a:rPr>
              <a:t>HPC Model</a:t>
            </a:r>
            <a:r>
              <a:rPr lang="en-US" dirty="0">
                <a:solidFill>
                  <a:srgbClr val="3366FF"/>
                </a:solidFill>
                <a:latin typeface="Comic Sans MS" charset="0"/>
                <a:cs typeface="Comic Sans MS" charset="0"/>
              </a:rPr>
              <a:t>-Data </a:t>
            </a:r>
            <a:r>
              <a:rPr lang="en-US" dirty="0" smtClean="0">
                <a:solidFill>
                  <a:srgbClr val="3366FF"/>
                </a:solidFill>
                <a:latin typeface="Comic Sans MS" charset="0"/>
                <a:cs typeface="Comic Sans MS" charset="0"/>
              </a:rPr>
              <a:t>Access &amp; Scalability</a:t>
            </a:r>
            <a:endParaRPr lang="en-US" dirty="0">
              <a:solidFill>
                <a:srgbClr val="3366FF"/>
              </a:solidFill>
              <a:latin typeface="Comic Sans MS" charset="0"/>
              <a:cs typeface="Comic Sans MS" charset="0"/>
            </a:endParaRPr>
          </a:p>
        </p:txBody>
      </p:sp>
    </p:spTree>
    <p:extLst>
      <p:ext uri="{BB962C8B-B14F-4D97-AF65-F5344CB8AC3E}">
        <p14:creationId xmlns:p14="http://schemas.microsoft.com/office/powerpoint/2010/main" val="2121159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152400" y="533400"/>
            <a:ext cx="883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228600" algn="ctr" eaLnBrk="1" hangingPunct="1">
              <a:lnSpc>
                <a:spcPct val="90000"/>
              </a:lnSpc>
              <a:spcBef>
                <a:spcPct val="20000"/>
              </a:spcBef>
            </a:pPr>
            <a:r>
              <a:rPr lang="en-US" sz="2800" b="1" dirty="0" smtClean="0">
                <a:solidFill>
                  <a:srgbClr val="0000FF"/>
                </a:solidFill>
                <a:latin typeface="Comic Sans MS"/>
                <a:cs typeface="Comic Sans MS"/>
              </a:rPr>
              <a:t>CZO’s  -&gt; Big Data &amp; Big Simulation </a:t>
            </a:r>
            <a:endParaRPr lang="en-US" sz="2800" b="1" dirty="0">
              <a:solidFill>
                <a:srgbClr val="0000FF"/>
              </a:solidFill>
              <a:latin typeface="Comic Sans MS"/>
              <a:cs typeface="Comic Sans MS"/>
            </a:endParaRPr>
          </a:p>
        </p:txBody>
      </p:sp>
      <p:sp>
        <p:nvSpPr>
          <p:cNvPr id="422915" name="Rectangle 3"/>
          <p:cNvSpPr>
            <a:spLocks noChangeArrowheads="1"/>
          </p:cNvSpPr>
          <p:nvPr/>
        </p:nvSpPr>
        <p:spPr bwMode="auto">
          <a:xfrm>
            <a:off x="685800" y="2217380"/>
            <a:ext cx="792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dirty="0" smtClean="0">
                <a:solidFill>
                  <a:srgbClr val="0000FF"/>
                </a:solidFill>
                <a:cs typeface="Times New Roman" charset="0"/>
              </a:rPr>
              <a:t>Multi-Model Simulation Framework for Earth Casting </a:t>
            </a:r>
            <a:endParaRPr lang="en-US" dirty="0">
              <a:solidFill>
                <a:srgbClr val="0000FF"/>
              </a:solidFill>
            </a:endParaRPr>
          </a:p>
        </p:txBody>
      </p:sp>
      <p:sp>
        <p:nvSpPr>
          <p:cNvPr id="422917" name="Rectangle 5"/>
          <p:cNvSpPr>
            <a:spLocks noChangeArrowheads="1"/>
          </p:cNvSpPr>
          <p:nvPr/>
        </p:nvSpPr>
        <p:spPr bwMode="auto">
          <a:xfrm>
            <a:off x="762000" y="374138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err="1">
                <a:solidFill>
                  <a:srgbClr val="0000FF"/>
                </a:solidFill>
                <a:cs typeface="Times New Roman" charset="0"/>
              </a:rPr>
              <a:t>Cyberinfrastructure</a:t>
            </a:r>
            <a:r>
              <a:rPr lang="en-US" dirty="0">
                <a:solidFill>
                  <a:srgbClr val="0000FF"/>
                </a:solidFill>
                <a:cs typeface="Times New Roman" charset="0"/>
              </a:rPr>
              <a:t> for </a:t>
            </a:r>
            <a:r>
              <a:rPr lang="en-US" dirty="0" smtClean="0">
                <a:solidFill>
                  <a:srgbClr val="0000FF"/>
                </a:solidFill>
                <a:cs typeface="Times New Roman" charset="0"/>
              </a:rPr>
              <a:t>Virtual Data </a:t>
            </a:r>
            <a:r>
              <a:rPr lang="en-US" u="sng" dirty="0">
                <a:solidFill>
                  <a:srgbClr val="0000FF"/>
                </a:solidFill>
                <a:cs typeface="Times New Roman" charset="0"/>
              </a:rPr>
              <a:t>and</a:t>
            </a:r>
            <a:r>
              <a:rPr lang="en-US" dirty="0">
                <a:solidFill>
                  <a:srgbClr val="0000FF"/>
                </a:solidFill>
                <a:cs typeface="Times New Roman" charset="0"/>
              </a:rPr>
              <a:t> Models</a:t>
            </a:r>
          </a:p>
        </p:txBody>
      </p:sp>
      <p:sp>
        <p:nvSpPr>
          <p:cNvPr id="7" name="Rectangle 7"/>
          <p:cNvSpPr>
            <a:spLocks noChangeArrowheads="1"/>
          </p:cNvSpPr>
          <p:nvPr/>
        </p:nvSpPr>
        <p:spPr bwMode="auto">
          <a:xfrm>
            <a:off x="762000" y="4579580"/>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smtClean="0">
                <a:solidFill>
                  <a:srgbClr val="0000FF"/>
                </a:solidFill>
                <a:cs typeface="Times New Roman" charset="0"/>
              </a:rPr>
              <a:t>Reanalysis - Reconstruction and </a:t>
            </a:r>
            <a:r>
              <a:rPr lang="en-US" dirty="0">
                <a:solidFill>
                  <a:srgbClr val="0000FF"/>
                </a:solidFill>
                <a:cs typeface="Times New Roman" charset="0"/>
              </a:rPr>
              <a:t>the Role of Environmental Observatories</a:t>
            </a:r>
            <a:endParaRPr lang="en-US" dirty="0"/>
          </a:p>
        </p:txBody>
      </p:sp>
      <p:sp>
        <p:nvSpPr>
          <p:cNvPr id="9" name="Rectangle 7"/>
          <p:cNvSpPr>
            <a:spLocks noChangeArrowheads="1"/>
          </p:cNvSpPr>
          <p:nvPr/>
        </p:nvSpPr>
        <p:spPr bwMode="auto">
          <a:xfrm>
            <a:off x="685800" y="2979380"/>
            <a:ext cx="739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a:solidFill>
                  <a:srgbClr val="0000FF"/>
                </a:solidFill>
                <a:cs typeface="Times New Roman" charset="0"/>
              </a:rPr>
              <a:t>The Essential Terrestrial Variables - National Products</a:t>
            </a:r>
            <a:r>
              <a:rPr lang="en-US" dirty="0" smtClean="0">
                <a:solidFill>
                  <a:srgbClr val="0000FF"/>
                </a:solidFill>
                <a:cs typeface="Times New Roman" charset="0"/>
              </a:rPr>
              <a:t>? </a:t>
            </a:r>
            <a:endParaRPr lang="en-US" dirty="0"/>
          </a:p>
        </p:txBody>
      </p:sp>
      <p:sp>
        <p:nvSpPr>
          <p:cNvPr id="35846" name="TextBox 2"/>
          <p:cNvSpPr txBox="1">
            <a:spLocks noChangeArrowheads="1"/>
          </p:cNvSpPr>
          <p:nvPr/>
        </p:nvSpPr>
        <p:spPr bwMode="auto">
          <a:xfrm>
            <a:off x="2573656" y="1458036"/>
            <a:ext cx="32337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dirty="0" smtClean="0"/>
              <a:t>Some Issues </a:t>
            </a:r>
            <a:r>
              <a:rPr lang="en-US" dirty="0"/>
              <a:t>&amp; Questions</a:t>
            </a:r>
          </a:p>
        </p:txBody>
      </p:sp>
      <p:sp>
        <p:nvSpPr>
          <p:cNvPr id="8" name="Rectangle 5"/>
          <p:cNvSpPr>
            <a:spLocks noChangeArrowheads="1"/>
          </p:cNvSpPr>
          <p:nvPr/>
        </p:nvSpPr>
        <p:spPr bwMode="auto">
          <a:xfrm>
            <a:off x="762000" y="545345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a:solidFill>
                  <a:srgbClr val="0000FF"/>
                </a:solidFill>
                <a:cs typeface="Times New Roman" charset="0"/>
              </a:rPr>
              <a:t>Platform for </a:t>
            </a:r>
            <a:r>
              <a:rPr lang="en-US" dirty="0" smtClean="0">
                <a:solidFill>
                  <a:srgbClr val="0000FF"/>
                </a:solidFill>
                <a:cs typeface="Times New Roman" charset="0"/>
              </a:rPr>
              <a:t>communicating science and science-based decision making?</a:t>
            </a:r>
            <a:endParaRPr lang="en-US" dirty="0">
              <a:solidFill>
                <a:srgbClr val="0000FF"/>
              </a:solidFill>
              <a:cs typeface="Times New Roman" charset="0"/>
            </a:endParaRPr>
          </a:p>
        </p:txBody>
      </p:sp>
    </p:spTree>
    <p:extLst>
      <p:ext uri="{BB962C8B-B14F-4D97-AF65-F5344CB8AC3E}">
        <p14:creationId xmlns:p14="http://schemas.microsoft.com/office/powerpoint/2010/main" val="38145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2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2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p:bldP spid="422917" grpId="0"/>
      <p:bldP spid="7" grpId="0"/>
      <p:bldP spid="9"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634908" y="1540137"/>
            <a:ext cx="6391004" cy="4404251"/>
          </a:xfrm>
          <a:prstGeom prst="rect">
            <a:avLst/>
          </a:prstGeom>
        </p:spPr>
      </p:pic>
      <p:sp>
        <p:nvSpPr>
          <p:cNvPr id="3" name="TextBox 2"/>
          <p:cNvSpPr txBox="1"/>
          <p:nvPr/>
        </p:nvSpPr>
        <p:spPr>
          <a:xfrm>
            <a:off x="509725" y="378279"/>
            <a:ext cx="8404577" cy="369332"/>
          </a:xfrm>
          <a:prstGeom prst="rect">
            <a:avLst/>
          </a:prstGeom>
          <a:noFill/>
        </p:spPr>
        <p:txBody>
          <a:bodyPr wrap="none" rtlCol="0">
            <a:spAutoFit/>
          </a:bodyPr>
          <a:lstStyle/>
          <a:p>
            <a:r>
              <a:rPr lang="en-US" dirty="0" smtClean="0"/>
              <a:t>Collaborations: RENCI UNC, HYDROSHARE/HIS USU , CUAHSI, </a:t>
            </a:r>
            <a:r>
              <a:rPr lang="en-US" dirty="0" err="1" smtClean="0"/>
              <a:t>CyberScience</a:t>
            </a:r>
            <a:r>
              <a:rPr lang="en-US" dirty="0" smtClean="0"/>
              <a:t> Institute PSU  </a:t>
            </a:r>
            <a:endParaRPr lang="en-US" dirty="0"/>
          </a:p>
        </p:txBody>
      </p:sp>
      <p:sp>
        <p:nvSpPr>
          <p:cNvPr id="4" name="TextBox 3"/>
          <p:cNvSpPr txBox="1"/>
          <p:nvPr/>
        </p:nvSpPr>
        <p:spPr>
          <a:xfrm>
            <a:off x="1134977" y="6079488"/>
            <a:ext cx="7018230" cy="369332"/>
          </a:xfrm>
          <a:prstGeom prst="rect">
            <a:avLst/>
          </a:prstGeom>
          <a:noFill/>
        </p:spPr>
        <p:txBody>
          <a:bodyPr wrap="none" rtlCol="0">
            <a:spAutoFit/>
          </a:bodyPr>
          <a:lstStyle/>
          <a:p>
            <a:r>
              <a:rPr lang="en-US" dirty="0" smtClean="0"/>
              <a:t>Stan </a:t>
            </a:r>
            <a:r>
              <a:rPr lang="en-US" dirty="0" err="1" smtClean="0"/>
              <a:t>Ahalt</a:t>
            </a:r>
            <a:r>
              <a:rPr lang="en-US" dirty="0" smtClean="0"/>
              <a:t>, David </a:t>
            </a:r>
            <a:r>
              <a:rPr lang="en-US" dirty="0" err="1" smtClean="0"/>
              <a:t>Tarboton</a:t>
            </a:r>
            <a:r>
              <a:rPr lang="en-US" dirty="0" smtClean="0"/>
              <a:t>, Rick Hooper, Lorne Leonard, Padma </a:t>
            </a:r>
            <a:r>
              <a:rPr lang="en-US" dirty="0" err="1" smtClean="0"/>
              <a:t>Ragavan</a:t>
            </a:r>
            <a:endParaRPr lang="en-US" dirty="0"/>
          </a:p>
        </p:txBody>
      </p:sp>
    </p:spTree>
    <p:extLst>
      <p:ext uri="{BB962C8B-B14F-4D97-AF65-F5344CB8AC3E}">
        <p14:creationId xmlns:p14="http://schemas.microsoft.com/office/powerpoint/2010/main" val="287126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152400" y="533400"/>
            <a:ext cx="883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228600" algn="ctr" eaLnBrk="1" hangingPunct="1">
              <a:lnSpc>
                <a:spcPct val="90000"/>
              </a:lnSpc>
              <a:spcBef>
                <a:spcPct val="20000"/>
              </a:spcBef>
            </a:pPr>
            <a:r>
              <a:rPr lang="en-US" sz="2800" b="1" dirty="0" smtClean="0">
                <a:solidFill>
                  <a:srgbClr val="0000FF"/>
                </a:solidFill>
                <a:latin typeface="Comic Sans MS"/>
                <a:cs typeface="Comic Sans MS"/>
              </a:rPr>
              <a:t>CZO’s  -&gt; Big Data &amp; Big Simulation </a:t>
            </a:r>
            <a:endParaRPr lang="en-US" sz="2800" b="1" dirty="0">
              <a:solidFill>
                <a:srgbClr val="0000FF"/>
              </a:solidFill>
              <a:latin typeface="Comic Sans MS"/>
              <a:cs typeface="Comic Sans MS"/>
            </a:endParaRPr>
          </a:p>
        </p:txBody>
      </p:sp>
      <p:sp>
        <p:nvSpPr>
          <p:cNvPr id="422915" name="Rectangle 3"/>
          <p:cNvSpPr>
            <a:spLocks noChangeArrowheads="1"/>
          </p:cNvSpPr>
          <p:nvPr/>
        </p:nvSpPr>
        <p:spPr bwMode="auto">
          <a:xfrm>
            <a:off x="685800" y="2217380"/>
            <a:ext cx="792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dirty="0" smtClean="0">
                <a:solidFill>
                  <a:srgbClr val="0000FF"/>
                </a:solidFill>
                <a:cs typeface="Times New Roman" charset="0"/>
              </a:rPr>
              <a:t>Scaling up CZO Simulations &amp; Data: </a:t>
            </a:r>
            <a:r>
              <a:rPr lang="en-US" dirty="0" smtClean="0">
                <a:solidFill>
                  <a:srgbClr val="0000FF"/>
                </a:solidFill>
                <a:cs typeface="Times New Roman" charset="0"/>
              </a:rPr>
              <a:t>Framework for Earth Casting </a:t>
            </a:r>
            <a:endParaRPr lang="en-US" dirty="0">
              <a:solidFill>
                <a:srgbClr val="0000FF"/>
              </a:solidFill>
            </a:endParaRPr>
          </a:p>
        </p:txBody>
      </p:sp>
      <p:sp>
        <p:nvSpPr>
          <p:cNvPr id="422917" name="Rectangle 5"/>
          <p:cNvSpPr>
            <a:spLocks noChangeArrowheads="1"/>
          </p:cNvSpPr>
          <p:nvPr/>
        </p:nvSpPr>
        <p:spPr bwMode="auto">
          <a:xfrm>
            <a:off x="762000" y="374138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err="1">
                <a:solidFill>
                  <a:srgbClr val="0000FF"/>
                </a:solidFill>
                <a:cs typeface="Times New Roman" charset="0"/>
              </a:rPr>
              <a:t>Cyberinfrastructure</a:t>
            </a:r>
            <a:r>
              <a:rPr lang="en-US" dirty="0">
                <a:solidFill>
                  <a:srgbClr val="0000FF"/>
                </a:solidFill>
                <a:cs typeface="Times New Roman" charset="0"/>
              </a:rPr>
              <a:t> for </a:t>
            </a:r>
            <a:r>
              <a:rPr lang="en-US" dirty="0" smtClean="0">
                <a:solidFill>
                  <a:srgbClr val="0000FF"/>
                </a:solidFill>
                <a:cs typeface="Times New Roman" charset="0"/>
              </a:rPr>
              <a:t>Virtual Data </a:t>
            </a:r>
            <a:r>
              <a:rPr lang="en-US" u="sng" dirty="0">
                <a:solidFill>
                  <a:srgbClr val="0000FF"/>
                </a:solidFill>
                <a:cs typeface="Times New Roman" charset="0"/>
              </a:rPr>
              <a:t>and</a:t>
            </a:r>
            <a:r>
              <a:rPr lang="en-US" dirty="0">
                <a:solidFill>
                  <a:srgbClr val="0000FF"/>
                </a:solidFill>
                <a:cs typeface="Times New Roman" charset="0"/>
              </a:rPr>
              <a:t> Models</a:t>
            </a:r>
          </a:p>
        </p:txBody>
      </p:sp>
      <p:sp>
        <p:nvSpPr>
          <p:cNvPr id="7" name="Rectangle 7"/>
          <p:cNvSpPr>
            <a:spLocks noChangeArrowheads="1"/>
          </p:cNvSpPr>
          <p:nvPr/>
        </p:nvSpPr>
        <p:spPr bwMode="auto">
          <a:xfrm>
            <a:off x="762000" y="4579580"/>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smtClean="0">
                <a:solidFill>
                  <a:srgbClr val="0000FF"/>
                </a:solidFill>
                <a:cs typeface="Times New Roman" charset="0"/>
              </a:rPr>
              <a:t>Reanalysis - Reconstruction and </a:t>
            </a:r>
            <a:r>
              <a:rPr lang="en-US" dirty="0">
                <a:solidFill>
                  <a:srgbClr val="0000FF"/>
                </a:solidFill>
                <a:cs typeface="Times New Roman" charset="0"/>
              </a:rPr>
              <a:t>the Role of Environmental Observatories</a:t>
            </a:r>
            <a:endParaRPr lang="en-US" dirty="0"/>
          </a:p>
        </p:txBody>
      </p:sp>
      <p:sp>
        <p:nvSpPr>
          <p:cNvPr id="9" name="Rectangle 7"/>
          <p:cNvSpPr>
            <a:spLocks noChangeArrowheads="1"/>
          </p:cNvSpPr>
          <p:nvPr/>
        </p:nvSpPr>
        <p:spPr bwMode="auto">
          <a:xfrm>
            <a:off x="685800" y="2979380"/>
            <a:ext cx="739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a:solidFill>
                  <a:srgbClr val="0000FF"/>
                </a:solidFill>
                <a:cs typeface="Times New Roman" charset="0"/>
              </a:rPr>
              <a:t>The Essential Terrestrial Variables - National Products</a:t>
            </a:r>
            <a:r>
              <a:rPr lang="en-US" dirty="0" smtClean="0">
                <a:solidFill>
                  <a:srgbClr val="0000FF"/>
                </a:solidFill>
                <a:cs typeface="Times New Roman" charset="0"/>
              </a:rPr>
              <a:t>? </a:t>
            </a:r>
            <a:endParaRPr lang="en-US" dirty="0"/>
          </a:p>
        </p:txBody>
      </p:sp>
      <p:sp>
        <p:nvSpPr>
          <p:cNvPr id="35846" name="TextBox 2"/>
          <p:cNvSpPr txBox="1">
            <a:spLocks noChangeArrowheads="1"/>
          </p:cNvSpPr>
          <p:nvPr/>
        </p:nvSpPr>
        <p:spPr bwMode="auto">
          <a:xfrm>
            <a:off x="2573656" y="1458036"/>
            <a:ext cx="32337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dirty="0" smtClean="0"/>
              <a:t>Some Issues </a:t>
            </a:r>
            <a:r>
              <a:rPr lang="en-US" dirty="0"/>
              <a:t>&amp; Questions</a:t>
            </a:r>
          </a:p>
        </p:txBody>
      </p:sp>
      <p:sp>
        <p:nvSpPr>
          <p:cNvPr id="8" name="Rectangle 5"/>
          <p:cNvSpPr>
            <a:spLocks noChangeArrowheads="1"/>
          </p:cNvSpPr>
          <p:nvPr/>
        </p:nvSpPr>
        <p:spPr bwMode="auto">
          <a:xfrm>
            <a:off x="762000" y="545345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buFont typeface="Times" charset="0"/>
              <a:buNone/>
            </a:pPr>
            <a:r>
              <a:rPr lang="en-US" dirty="0">
                <a:solidFill>
                  <a:srgbClr val="0000FF"/>
                </a:solidFill>
                <a:cs typeface="Times New Roman" charset="0"/>
              </a:rPr>
              <a:t>Platform for </a:t>
            </a:r>
            <a:r>
              <a:rPr lang="en-US" dirty="0" smtClean="0">
                <a:solidFill>
                  <a:srgbClr val="0000FF"/>
                </a:solidFill>
                <a:cs typeface="Times New Roman" charset="0"/>
              </a:rPr>
              <a:t>communicating science and science-based decision making?</a:t>
            </a:r>
            <a:endParaRPr lang="en-US" dirty="0">
              <a:solidFill>
                <a:srgbClr val="0000FF"/>
              </a:solidFill>
              <a:cs typeface="Times New Roman" charset="0"/>
            </a:endParaRPr>
          </a:p>
        </p:txBody>
      </p:sp>
    </p:spTree>
    <p:extLst>
      <p:ext uri="{BB962C8B-B14F-4D97-AF65-F5344CB8AC3E}">
        <p14:creationId xmlns:p14="http://schemas.microsoft.com/office/powerpoint/2010/main" val="414101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2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2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p:bldP spid="422917" grpId="0"/>
      <p:bldP spid="7" grpId="0"/>
      <p:bldP spid="9"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04800" y="304800"/>
            <a:ext cx="8839200" cy="6273800"/>
            <a:chOff x="304800" y="304800"/>
            <a:chExt cx="8839200" cy="6273800"/>
          </a:xfrm>
        </p:grpSpPr>
        <p:sp>
          <p:nvSpPr>
            <p:cNvPr id="21507" name="TextBox 2"/>
            <p:cNvSpPr txBox="1">
              <a:spLocks noChangeArrowheads="1"/>
            </p:cNvSpPr>
            <p:nvPr/>
          </p:nvSpPr>
          <p:spPr bwMode="auto">
            <a:xfrm>
              <a:off x="6096000" y="1066800"/>
              <a:ext cx="3048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400" dirty="0">
                  <a:solidFill>
                    <a:srgbClr val="0000FF"/>
                  </a:solidFill>
                </a:rPr>
                <a:t>2,268   USGS</a:t>
              </a:r>
            </a:p>
            <a:p>
              <a:pPr algn="ctr"/>
              <a:r>
                <a:rPr lang="en-US" sz="2400" dirty="0" smtClean="0">
                  <a:solidFill>
                    <a:srgbClr val="0000FF"/>
                  </a:solidFill>
                </a:rPr>
                <a:t>HUC 8</a:t>
              </a:r>
            </a:p>
            <a:p>
              <a:pPr algn="ctr"/>
              <a:r>
                <a:rPr lang="en-US" sz="2400" dirty="0" smtClean="0">
                  <a:solidFill>
                    <a:srgbClr val="0000FF"/>
                  </a:solidFill>
                </a:rPr>
                <a:t>watersheds       </a:t>
              </a:r>
              <a:endParaRPr lang="en-US" sz="2400" dirty="0">
                <a:solidFill>
                  <a:srgbClr val="0000FF"/>
                </a:solidFill>
              </a:endParaRPr>
            </a:p>
          </p:txBody>
        </p:sp>
        <p:pic>
          <p:nvPicPr>
            <p:cNvPr id="21508" name="Picture 2" descr="Huc 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352800"/>
              <a:ext cx="5588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HUC 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56896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2"/>
            <p:cNvSpPr txBox="1">
              <a:spLocks noChangeArrowheads="1"/>
            </p:cNvSpPr>
            <p:nvPr/>
          </p:nvSpPr>
          <p:spPr bwMode="auto">
            <a:xfrm>
              <a:off x="304800" y="4495800"/>
              <a:ext cx="3048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2400" dirty="0" smtClean="0">
                  <a:solidFill>
                    <a:srgbClr val="0000FF"/>
                  </a:solidFill>
                </a:rPr>
                <a:t>103,444 USGS</a:t>
              </a:r>
              <a:endParaRPr lang="en-US" sz="2400" dirty="0">
                <a:solidFill>
                  <a:srgbClr val="0000FF"/>
                </a:solidFill>
              </a:endParaRPr>
            </a:p>
            <a:p>
              <a:pPr algn="ctr"/>
              <a:r>
                <a:rPr lang="en-US" sz="2400" dirty="0" smtClean="0">
                  <a:solidFill>
                    <a:srgbClr val="0000FF"/>
                  </a:solidFill>
                </a:rPr>
                <a:t>HUC 12</a:t>
              </a:r>
            </a:p>
            <a:p>
              <a:pPr algn="ctr"/>
              <a:r>
                <a:rPr lang="en-US" sz="2400" dirty="0" smtClean="0">
                  <a:solidFill>
                    <a:srgbClr val="0000FF"/>
                  </a:solidFill>
                </a:rPr>
                <a:t>watersheds        </a:t>
              </a:r>
              <a:endParaRPr lang="en-US" sz="2400" dirty="0">
                <a:solidFill>
                  <a:srgbClr val="0000FF"/>
                </a:solidFill>
              </a:endParaRPr>
            </a:p>
          </p:txBody>
        </p:sp>
      </p:grpSp>
      <p:sp>
        <p:nvSpPr>
          <p:cNvPr id="6" name="TextBox 5"/>
          <p:cNvSpPr txBox="1">
            <a:spLocks noChangeArrowheads="1"/>
          </p:cNvSpPr>
          <p:nvPr/>
        </p:nvSpPr>
        <p:spPr bwMode="auto">
          <a:xfrm>
            <a:off x="717628" y="3049250"/>
            <a:ext cx="782941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4400" dirty="0" smtClean="0">
                <a:solidFill>
                  <a:srgbClr val="0000FF"/>
                </a:solidFill>
              </a:rPr>
              <a:t>The Watershed – River Basin </a:t>
            </a:r>
          </a:p>
          <a:p>
            <a:pPr algn="ctr"/>
            <a:r>
              <a:rPr lang="en-US" sz="3200" dirty="0" smtClean="0">
                <a:solidFill>
                  <a:srgbClr val="0000FF"/>
                </a:solidFill>
              </a:rPr>
              <a:t>Basis For Model-Data Sharing</a:t>
            </a:r>
            <a:endParaRPr lang="en-US" sz="3200" dirty="0">
              <a:solidFill>
                <a:srgbClr val="0000FF"/>
              </a:solidFill>
            </a:endParaRPr>
          </a:p>
        </p:txBody>
      </p:sp>
    </p:spTree>
    <p:extLst>
      <p:ext uri="{BB962C8B-B14F-4D97-AF65-F5344CB8AC3E}">
        <p14:creationId xmlns:p14="http://schemas.microsoft.com/office/powerpoint/2010/main" val="1121066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Fig_Scal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572135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2"/>
          <p:cNvSpPr txBox="1">
            <a:spLocks noChangeArrowheads="1"/>
          </p:cNvSpPr>
          <p:nvPr/>
        </p:nvSpPr>
        <p:spPr bwMode="auto">
          <a:xfrm>
            <a:off x="333902" y="301375"/>
            <a:ext cx="8686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2400" dirty="0" smtClean="0">
                <a:solidFill>
                  <a:srgbClr val="0000FF"/>
                </a:solidFill>
              </a:rPr>
              <a:t>Importance of CZO’s for  Scaling Up Processes/Models</a:t>
            </a:r>
            <a:endParaRPr lang="en-US" sz="2400" dirty="0">
              <a:solidFill>
                <a:srgbClr val="0000FF"/>
              </a:solidFill>
            </a:endParaRPr>
          </a:p>
        </p:txBody>
      </p:sp>
      <p:sp>
        <p:nvSpPr>
          <p:cNvPr id="88067" name="TextBox 4"/>
          <p:cNvSpPr txBox="1">
            <a:spLocks noChangeArrowheads="1"/>
          </p:cNvSpPr>
          <p:nvPr/>
        </p:nvSpPr>
        <p:spPr bwMode="auto">
          <a:xfrm>
            <a:off x="3429000" y="838200"/>
            <a:ext cx="157489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dirty="0" smtClean="0"/>
              <a:t>CZO Scales</a:t>
            </a:r>
            <a:endParaRPr lang="en-US" dirty="0"/>
          </a:p>
        </p:txBody>
      </p:sp>
      <p:sp>
        <p:nvSpPr>
          <p:cNvPr id="2" name="TextBox 1"/>
          <p:cNvSpPr txBox="1"/>
          <p:nvPr/>
        </p:nvSpPr>
        <p:spPr>
          <a:xfrm>
            <a:off x="4710496" y="5417079"/>
            <a:ext cx="1215347" cy="246221"/>
          </a:xfrm>
          <a:prstGeom prst="rect">
            <a:avLst/>
          </a:prstGeom>
          <a:solidFill>
            <a:schemeClr val="bg1">
              <a:lumMod val="85000"/>
            </a:schemeClr>
          </a:solidFill>
        </p:spPr>
        <p:txBody>
          <a:bodyPr wrap="none" rtlCol="0">
            <a:spAutoFit/>
          </a:bodyPr>
          <a:lstStyle/>
          <a:p>
            <a:r>
              <a:rPr lang="en-US" sz="1000" dirty="0" smtClean="0">
                <a:solidFill>
                  <a:schemeClr val="bg1"/>
                </a:solidFill>
              </a:rPr>
              <a:t>   </a:t>
            </a:r>
            <a:r>
              <a:rPr lang="en-US" sz="1000" dirty="0" err="1" smtClean="0">
                <a:solidFill>
                  <a:schemeClr val="bg1">
                    <a:lumMod val="85000"/>
                  </a:schemeClr>
                </a:solidFill>
              </a:rPr>
              <a:t>aaaaaaaa</a:t>
            </a:r>
            <a:r>
              <a:rPr lang="en-US" sz="1000" dirty="0" smtClean="0">
                <a:solidFill>
                  <a:schemeClr val="bg1">
                    <a:lumMod val="85000"/>
                  </a:schemeClr>
                </a:solidFill>
              </a:rPr>
              <a:t>     mmm</a:t>
            </a:r>
            <a:endParaRPr lang="en-US" sz="1000" dirty="0">
              <a:solidFill>
                <a:schemeClr val="bg1">
                  <a:lumMod val="85000"/>
                </a:schemeClr>
              </a:solidFill>
            </a:endParaRPr>
          </a:p>
        </p:txBody>
      </p:sp>
    </p:spTree>
    <p:extLst>
      <p:ext uri="{BB962C8B-B14F-4D97-AF65-F5344CB8AC3E}">
        <p14:creationId xmlns:p14="http://schemas.microsoft.com/office/powerpoint/2010/main" val="498702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57200" y="99659"/>
            <a:ext cx="8229600" cy="1143000"/>
          </a:xfrm>
        </p:spPr>
        <p:txBody>
          <a:bodyPr/>
          <a:lstStyle/>
          <a:p>
            <a:r>
              <a:rPr lang="en-US" sz="2800" b="1" dirty="0">
                <a:solidFill>
                  <a:schemeClr val="tx1"/>
                </a:solidFill>
                <a:latin typeface="Comic Sans MS" charset="0"/>
                <a:ea typeface="ＭＳ Ｐゴシック" charset="0"/>
                <a:cs typeface="Comic Sans MS" charset="0"/>
              </a:rPr>
              <a:t>What are the Essential Terrestrial Variables?</a:t>
            </a:r>
            <a:endParaRPr lang="en-US" sz="2800" dirty="0">
              <a:solidFill>
                <a:schemeClr val="tx1"/>
              </a:solidFill>
              <a:latin typeface="Comic Sans MS" charset="0"/>
              <a:ea typeface="ＭＳ Ｐゴシック" charset="0"/>
              <a:cs typeface="Comic Sans MS" charset="0"/>
            </a:endParaRPr>
          </a:p>
        </p:txBody>
      </p:sp>
      <p:sp>
        <p:nvSpPr>
          <p:cNvPr id="51202" name="Content Placeholder 2"/>
          <p:cNvSpPr>
            <a:spLocks noGrp="1"/>
          </p:cNvSpPr>
          <p:nvPr>
            <p:ph idx="1"/>
          </p:nvPr>
        </p:nvSpPr>
        <p:spPr>
          <a:xfrm>
            <a:off x="457199" y="1742497"/>
            <a:ext cx="8407841" cy="4114800"/>
          </a:xfrm>
        </p:spPr>
        <p:txBody>
          <a:bodyPr>
            <a:normAutofit fontScale="92500" lnSpcReduction="20000"/>
          </a:bodyPr>
          <a:lstStyle/>
          <a:p>
            <a:r>
              <a:rPr lang="en-US" sz="2000" dirty="0">
                <a:latin typeface="Comic Sans MS" charset="0"/>
                <a:ea typeface="ＭＳ Ｐゴシック" charset="0"/>
                <a:cs typeface="Comic Sans MS" charset="0"/>
              </a:rPr>
              <a:t>Atmospheric Forcing (precipitation, snow cover, wind, relative humidity, temperature,  net </a:t>
            </a:r>
            <a:r>
              <a:rPr lang="en-US" sz="2000" dirty="0" smtClean="0">
                <a:latin typeface="Comic Sans MS" charset="0"/>
                <a:ea typeface="ＭＳ Ｐゴシック" charset="0"/>
                <a:cs typeface="Comic Sans MS" charset="0"/>
              </a:rPr>
              <a:t>radiation</a:t>
            </a:r>
            <a:r>
              <a:rPr lang="en-US" sz="2000" dirty="0">
                <a:latin typeface="Comic Sans MS" charset="0"/>
                <a:ea typeface="ＭＳ Ｐゴシック" charset="0"/>
                <a:cs typeface="Comic Sans MS" charset="0"/>
              </a:rPr>
              <a:t>, albedo, </a:t>
            </a:r>
            <a:r>
              <a:rPr lang="en-US" sz="2000" dirty="0" err="1">
                <a:latin typeface="Comic Sans MS" charset="0"/>
                <a:ea typeface="ＭＳ Ｐゴシック" charset="0"/>
                <a:cs typeface="Comic Sans MS" charset="0"/>
              </a:rPr>
              <a:t>photosynthestic</a:t>
            </a:r>
            <a:r>
              <a:rPr lang="en-US" sz="2000" dirty="0">
                <a:latin typeface="Comic Sans MS" charset="0"/>
                <a:ea typeface="ＭＳ Ｐゴシック" charset="0"/>
                <a:cs typeface="Comic Sans MS" charset="0"/>
              </a:rPr>
              <a:t> atmospheric </a:t>
            </a:r>
            <a:r>
              <a:rPr lang="en-US" sz="2000" dirty="0" smtClean="0">
                <a:latin typeface="Comic Sans MS" charset="0"/>
                <a:ea typeface="ＭＳ Ｐゴシック" charset="0"/>
                <a:cs typeface="Comic Sans MS" charset="0"/>
              </a:rPr>
              <a:t>radiation)</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Digital elevation </a:t>
            </a:r>
            <a:r>
              <a:rPr lang="en-US" sz="2000" dirty="0" smtClean="0">
                <a:latin typeface="Comic Sans MS" charset="0"/>
                <a:ea typeface="ＭＳ Ｐゴシック" charset="0"/>
                <a:cs typeface="Comic Sans MS" charset="0"/>
              </a:rPr>
              <a:t>models (30, 10, 3, 1m resolution) </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River/Stream d</a:t>
            </a:r>
            <a:r>
              <a:rPr lang="en-US" sz="2000" dirty="0" smtClean="0">
                <a:latin typeface="Comic Sans MS" charset="0"/>
                <a:ea typeface="ＭＳ Ｐゴシック" charset="0"/>
                <a:cs typeface="Comic Sans MS" charset="0"/>
              </a:rPr>
              <a:t>ischarge, stage, cross-section </a:t>
            </a:r>
            <a:endParaRPr lang="en-US" sz="2000" dirty="0">
              <a:latin typeface="Comic Sans MS" charset="0"/>
              <a:ea typeface="ＭＳ Ｐゴシック" charset="0"/>
              <a:cs typeface="Comic Sans MS" charset="0"/>
            </a:endParaRPr>
          </a:p>
          <a:p>
            <a:r>
              <a:rPr lang="en-US" sz="2000" dirty="0">
                <a:latin typeface="Comic Sans MS" charset="0"/>
                <a:ea typeface="ＭＳ Ｐゴシック" charset="0"/>
                <a:cs typeface="Comic Sans MS" charset="0"/>
              </a:rPr>
              <a:t>Soil </a:t>
            </a:r>
            <a:r>
              <a:rPr lang="en-US" sz="2000" dirty="0" smtClean="0">
                <a:latin typeface="Comic Sans MS" charset="0"/>
                <a:ea typeface="ＭＳ Ｐゴシック" charset="0"/>
                <a:cs typeface="Comic Sans MS" charset="0"/>
              </a:rPr>
              <a:t>(texture, C/N, organic, hydrologic &amp; thermal </a:t>
            </a:r>
            <a:r>
              <a:rPr lang="en-US" sz="2000" dirty="0">
                <a:latin typeface="Comic Sans MS" charset="0"/>
                <a:ea typeface="ＭＳ Ｐゴシック" charset="0"/>
                <a:cs typeface="Comic Sans MS" charset="0"/>
              </a:rPr>
              <a:t>properties)</a:t>
            </a:r>
          </a:p>
          <a:p>
            <a:r>
              <a:rPr lang="en-US" sz="2000" dirty="0">
                <a:latin typeface="Comic Sans MS" charset="0"/>
                <a:ea typeface="ＭＳ Ｐゴシック" charset="0"/>
                <a:cs typeface="Comic Sans MS" charset="0"/>
              </a:rPr>
              <a:t>Groundwater (levels, extent, </a:t>
            </a:r>
            <a:r>
              <a:rPr lang="en-US" sz="2000" dirty="0" err="1" smtClean="0">
                <a:latin typeface="Comic Sans MS" charset="0"/>
                <a:ea typeface="ＭＳ Ｐゴシック" charset="0"/>
                <a:cs typeface="Comic Sans MS" charset="0"/>
              </a:rPr>
              <a:t>hydrogeologic</a:t>
            </a:r>
            <a:r>
              <a:rPr lang="en-US" sz="2000" dirty="0" smtClean="0">
                <a:latin typeface="Comic Sans MS" charset="0"/>
                <a:ea typeface="ＭＳ Ｐゴシック" charset="0"/>
                <a:cs typeface="Comic Sans MS" charset="0"/>
              </a:rPr>
              <a:t> properties)</a:t>
            </a:r>
            <a:endParaRPr lang="en-US" sz="2000" dirty="0">
              <a:latin typeface="Comic Sans MS" charset="0"/>
              <a:ea typeface="ＭＳ Ｐゴシック" charset="0"/>
              <a:cs typeface="Comic Sans MS" charset="0"/>
            </a:endParaRPr>
          </a:p>
          <a:p>
            <a:r>
              <a:rPr lang="en-US" sz="2000" dirty="0" smtClean="0">
                <a:latin typeface="Comic Sans MS" charset="0"/>
                <a:ea typeface="ＭＳ Ｐゴシック" charset="0"/>
                <a:cs typeface="Comic Sans MS" charset="0"/>
              </a:rPr>
              <a:t>Land Cover (</a:t>
            </a:r>
            <a:r>
              <a:rPr lang="en-US" sz="2000" dirty="0">
                <a:latin typeface="Comic Sans MS" charset="0"/>
                <a:ea typeface="ＭＳ Ｐゴシック" charset="0"/>
                <a:cs typeface="Comic Sans MS" charset="0"/>
              </a:rPr>
              <a:t>biomass/leaf area </a:t>
            </a:r>
            <a:r>
              <a:rPr lang="en-US" sz="2000" dirty="0" smtClean="0">
                <a:latin typeface="Comic Sans MS" charset="0"/>
                <a:ea typeface="ＭＳ Ｐゴシック" charset="0"/>
                <a:cs typeface="Comic Sans MS" charset="0"/>
              </a:rPr>
              <a:t>index, phenology,……. )</a:t>
            </a:r>
          </a:p>
          <a:p>
            <a:r>
              <a:rPr lang="en-US" sz="2000" dirty="0" smtClean="0">
                <a:latin typeface="Comic Sans MS" charset="0"/>
                <a:ea typeface="ＭＳ Ｐゴシック" charset="0"/>
                <a:cs typeface="Comic Sans MS" charset="0"/>
              </a:rPr>
              <a:t>Land Use (</a:t>
            </a:r>
            <a:r>
              <a:rPr lang="en-US" sz="2000" dirty="0">
                <a:latin typeface="Comic Sans MS" charset="0"/>
                <a:ea typeface="ＭＳ Ｐゴシック" charset="0"/>
                <a:cs typeface="Comic Sans MS" charset="0"/>
              </a:rPr>
              <a:t>human infrastructure, demography, ecosystem disturbance, </a:t>
            </a:r>
            <a:r>
              <a:rPr lang="en-US" sz="2000" dirty="0" smtClean="0">
                <a:latin typeface="Comic Sans MS" charset="0"/>
                <a:ea typeface="ＭＳ Ｐゴシック" charset="0"/>
                <a:cs typeface="Comic Sans MS" charset="0"/>
              </a:rPr>
              <a:t>property &amp; political boundaries) </a:t>
            </a:r>
          </a:p>
          <a:p>
            <a:r>
              <a:rPr lang="en-US" sz="2000" dirty="0" smtClean="0">
                <a:latin typeface="Comic Sans MS" charset="0"/>
                <a:ea typeface="ＭＳ Ｐゴシック" charset="0"/>
                <a:cs typeface="Comic Sans MS" charset="0"/>
              </a:rPr>
              <a:t>Environmental Tracers- stable isotopes </a:t>
            </a:r>
            <a:endParaRPr lang="en-US" sz="2000" dirty="0">
              <a:latin typeface="Comic Sans MS" charset="0"/>
              <a:ea typeface="ＭＳ Ｐゴシック" charset="0"/>
              <a:cs typeface="Comic Sans MS" charset="0"/>
            </a:endParaRPr>
          </a:p>
          <a:p>
            <a:r>
              <a:rPr lang="en-US" sz="2000" dirty="0" smtClean="0">
                <a:latin typeface="Comic Sans MS" charset="0"/>
                <a:ea typeface="ＭＳ Ｐゴシック" charset="0"/>
                <a:cs typeface="Comic Sans MS" charset="0"/>
              </a:rPr>
              <a:t>Water Use and Water Transfers</a:t>
            </a:r>
          </a:p>
          <a:p>
            <a:r>
              <a:rPr lang="en-US" sz="2000" dirty="0">
                <a:latin typeface="Comic Sans MS" charset="0"/>
                <a:ea typeface="ＭＳ Ｐゴシック" charset="0"/>
                <a:cs typeface="Comic Sans MS" charset="0"/>
              </a:rPr>
              <a:t>Lake/</a:t>
            </a:r>
            <a:r>
              <a:rPr lang="en-US" sz="2000" dirty="0" smtClean="0">
                <a:latin typeface="Comic Sans MS" charset="0"/>
                <a:ea typeface="ＭＳ Ｐゴシック" charset="0"/>
                <a:cs typeface="Comic Sans MS" charset="0"/>
              </a:rPr>
              <a:t>Reservoir/Diversion </a:t>
            </a:r>
            <a:r>
              <a:rPr lang="en-US" sz="2000" dirty="0">
                <a:latin typeface="Comic Sans MS" charset="0"/>
                <a:ea typeface="ＭＳ Ｐゴシック" charset="0"/>
                <a:cs typeface="Comic Sans MS" charset="0"/>
              </a:rPr>
              <a:t>(levels, </a:t>
            </a:r>
            <a:r>
              <a:rPr lang="en-US" sz="2000" dirty="0" smtClean="0">
                <a:latin typeface="Comic Sans MS" charset="0"/>
                <a:ea typeface="ＭＳ Ｐゴシック" charset="0"/>
                <a:cs typeface="Comic Sans MS" charset="0"/>
              </a:rPr>
              <a:t>extent</a:t>
            </a:r>
            <a:r>
              <a:rPr lang="en-US" sz="2000" dirty="0">
                <a:latin typeface="Comic Sans MS" charset="0"/>
                <a:ea typeface="ＭＳ Ｐゴシック" charset="0"/>
                <a:cs typeface="Comic Sans MS" charset="0"/>
              </a:rPr>
              <a:t>, </a:t>
            </a:r>
            <a:r>
              <a:rPr lang="en-US" sz="2000" dirty="0" smtClean="0">
                <a:latin typeface="Comic Sans MS" charset="0"/>
                <a:ea typeface="ＭＳ Ｐゴシック" charset="0"/>
                <a:cs typeface="Comic Sans MS" charset="0"/>
              </a:rPr>
              <a:t>discharge, operating </a:t>
            </a:r>
            <a:r>
              <a:rPr lang="en-US" sz="2000" dirty="0">
                <a:latin typeface="Comic Sans MS" charset="0"/>
                <a:ea typeface="ＭＳ Ｐゴシック" charset="0"/>
                <a:cs typeface="Comic Sans MS" charset="0"/>
              </a:rPr>
              <a:t>rules</a:t>
            </a:r>
            <a:r>
              <a:rPr lang="en-US" sz="2000" dirty="0" smtClean="0">
                <a:latin typeface="Comic Sans MS" charset="0"/>
                <a:ea typeface="ＭＳ Ｐゴシック" charset="0"/>
                <a:cs typeface="Comic Sans MS" charset="0"/>
              </a:rPr>
              <a:t>)</a:t>
            </a:r>
          </a:p>
          <a:p>
            <a:r>
              <a:rPr lang="en-US" sz="2000" dirty="0" smtClean="0">
                <a:latin typeface="Comic Sans MS" charset="0"/>
                <a:ea typeface="ＭＳ Ｐゴシック" charset="0"/>
                <a:cs typeface="Comic Sans MS" charset="0"/>
              </a:rPr>
              <a:t>…to be cont’d……..??</a:t>
            </a:r>
            <a:endParaRPr lang="en-US" sz="2000" dirty="0">
              <a:latin typeface="Comic Sans MS" charset="0"/>
              <a:ea typeface="ＭＳ Ｐゴシック" charset="0"/>
              <a:cs typeface="Comic Sans MS" charset="0"/>
            </a:endParaRPr>
          </a:p>
          <a:p>
            <a:endParaRPr lang="en-US" sz="2000" dirty="0" smtClean="0">
              <a:latin typeface="Comic Sans MS" charset="0"/>
              <a:ea typeface="ＭＳ Ｐゴシック" charset="0"/>
              <a:cs typeface="Comic Sans MS" charset="0"/>
            </a:endParaRPr>
          </a:p>
          <a:p>
            <a:endParaRPr lang="en-US" sz="2000" dirty="0">
              <a:latin typeface="Comic Sans MS" charset="0"/>
              <a:ea typeface="ＭＳ Ｐゴシック" charset="0"/>
              <a:cs typeface="Comic Sans MS" charset="0"/>
            </a:endParaRPr>
          </a:p>
        </p:txBody>
      </p:sp>
      <p:sp>
        <p:nvSpPr>
          <p:cNvPr id="51203" name="TextBox 3"/>
          <p:cNvSpPr txBox="1">
            <a:spLocks noChangeArrowheads="1"/>
          </p:cNvSpPr>
          <p:nvPr/>
        </p:nvSpPr>
        <p:spPr bwMode="auto">
          <a:xfrm>
            <a:off x="1219200" y="6096000"/>
            <a:ext cx="68259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dirty="0" smtClean="0"/>
              <a:t>Most </a:t>
            </a:r>
            <a:r>
              <a:rPr lang="en-US" dirty="0"/>
              <a:t>data reside on federal servers ….many </a:t>
            </a:r>
            <a:r>
              <a:rPr lang="en-US" dirty="0" smtClean="0"/>
              <a:t>terabytes </a:t>
            </a:r>
            <a:endParaRPr lang="en-US" dirty="0"/>
          </a:p>
        </p:txBody>
      </p:sp>
      <p:sp>
        <p:nvSpPr>
          <p:cNvPr id="2" name="TextBox 1"/>
          <p:cNvSpPr txBox="1"/>
          <p:nvPr/>
        </p:nvSpPr>
        <p:spPr>
          <a:xfrm>
            <a:off x="171177" y="1107040"/>
            <a:ext cx="4992172" cy="461665"/>
          </a:xfrm>
          <a:prstGeom prst="rect">
            <a:avLst/>
          </a:prstGeom>
          <a:noFill/>
        </p:spPr>
        <p:txBody>
          <a:bodyPr wrap="none" rtlCol="0">
            <a:spAutoFit/>
          </a:bodyPr>
          <a:lstStyle/>
          <a:p>
            <a:r>
              <a:rPr lang="en-US" sz="2400" dirty="0" smtClean="0">
                <a:solidFill>
                  <a:srgbClr val="0000FF"/>
                </a:solidFill>
                <a:latin typeface="Comic Sans MS"/>
                <a:cs typeface="Comic Sans MS"/>
              </a:rPr>
              <a:t>Water-Energy-Solute-Vegetation</a:t>
            </a:r>
            <a:endParaRPr lang="en-US" sz="2400" dirty="0">
              <a:solidFill>
                <a:srgbClr val="0000FF"/>
              </a:solidFill>
              <a:latin typeface="Comic Sans MS"/>
              <a:cs typeface="Comic Sans MS"/>
            </a:endParaRPr>
          </a:p>
        </p:txBody>
      </p:sp>
    </p:spTree>
    <p:extLst>
      <p:ext uri="{BB962C8B-B14F-4D97-AF65-F5344CB8AC3E}">
        <p14:creationId xmlns:p14="http://schemas.microsoft.com/office/powerpoint/2010/main" val="22520123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381000" y="403225"/>
            <a:ext cx="7772400" cy="1143000"/>
          </a:xfrm>
        </p:spPr>
        <p:txBody>
          <a:bodyPr/>
          <a:lstStyle/>
          <a:p>
            <a:pPr eaLnBrk="1" hangingPunct="1"/>
            <a:endParaRPr lang="en-US">
              <a:latin typeface="Arial" charset="0"/>
              <a:ea typeface="ＭＳ Ｐゴシック" charset="0"/>
              <a:cs typeface="ＭＳ Ｐゴシック" charset="0"/>
            </a:endParaRPr>
          </a:p>
        </p:txBody>
      </p:sp>
      <p:pic>
        <p:nvPicPr>
          <p:cNvPr id="542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6608763"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7239000" y="4278313"/>
            <a:ext cx="1093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Land Cover</a:t>
            </a:r>
          </a:p>
        </p:txBody>
      </p:sp>
      <p:sp>
        <p:nvSpPr>
          <p:cNvPr id="54276" name="Text Box 6"/>
          <p:cNvSpPr txBox="1">
            <a:spLocks noChangeArrowheads="1"/>
          </p:cNvSpPr>
          <p:nvPr/>
        </p:nvSpPr>
        <p:spPr bwMode="auto">
          <a:xfrm>
            <a:off x="7239000" y="3516313"/>
            <a:ext cx="1157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Soil Classes</a:t>
            </a:r>
          </a:p>
        </p:txBody>
      </p:sp>
      <p:sp>
        <p:nvSpPr>
          <p:cNvPr id="54277" name="Text Box 7"/>
          <p:cNvSpPr txBox="1">
            <a:spLocks noChangeArrowheads="1"/>
          </p:cNvSpPr>
          <p:nvPr/>
        </p:nvSpPr>
        <p:spPr bwMode="auto">
          <a:xfrm>
            <a:off x="7239000" y="260191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Elevations</a:t>
            </a:r>
          </a:p>
        </p:txBody>
      </p:sp>
      <p:sp>
        <p:nvSpPr>
          <p:cNvPr id="54278" name="Text Box 8"/>
          <p:cNvSpPr txBox="1">
            <a:spLocks noChangeArrowheads="1"/>
          </p:cNvSpPr>
          <p:nvPr/>
        </p:nvSpPr>
        <p:spPr bwMode="auto">
          <a:xfrm>
            <a:off x="7239000" y="1306513"/>
            <a:ext cx="16271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400"/>
              <a:t>Irregular Mesh &amp;</a:t>
            </a:r>
          </a:p>
          <a:p>
            <a:r>
              <a:rPr lang="en-US" sz="1400"/>
              <a:t>Stream Network</a:t>
            </a:r>
          </a:p>
        </p:txBody>
      </p:sp>
      <p:sp>
        <p:nvSpPr>
          <p:cNvPr id="54279" name="Line 10"/>
          <p:cNvSpPr>
            <a:spLocks noChangeShapeType="1"/>
          </p:cNvSpPr>
          <p:nvPr/>
        </p:nvSpPr>
        <p:spPr bwMode="auto">
          <a:xfrm flipV="1">
            <a:off x="7261225" y="1698625"/>
            <a:ext cx="0" cy="3048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5428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7025"/>
            <a:ext cx="16764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2121883"/>
            <a:ext cx="8115523" cy="3046988"/>
          </a:xfrm>
          <a:prstGeom prst="rect">
            <a:avLst/>
          </a:prstGeom>
          <a:solidFill>
            <a:schemeClr val="bg1"/>
          </a:solidFill>
        </p:spPr>
        <p:txBody>
          <a:bodyPr wrap="none" rtlCol="0">
            <a:spAutoFit/>
          </a:bodyPr>
          <a:lstStyle/>
          <a:p>
            <a:pPr algn="ctr"/>
            <a:r>
              <a:rPr lang="en-US" sz="3200" dirty="0">
                <a:solidFill>
                  <a:srgbClr val="0000FF"/>
                </a:solidFill>
                <a:latin typeface="Comic Sans MS"/>
                <a:cs typeface="Comic Sans MS"/>
              </a:rPr>
              <a:t>R</a:t>
            </a:r>
            <a:r>
              <a:rPr lang="en-US" sz="3200" dirty="0" smtClean="0">
                <a:solidFill>
                  <a:srgbClr val="0000FF"/>
                </a:solidFill>
                <a:latin typeface="Comic Sans MS"/>
                <a:cs typeface="Comic Sans MS"/>
              </a:rPr>
              <a:t>egister geospatial &amp; geo-temporal fields</a:t>
            </a:r>
          </a:p>
          <a:p>
            <a:pPr algn="ctr"/>
            <a:endParaRPr lang="en-US" sz="3200" dirty="0" smtClean="0">
              <a:solidFill>
                <a:srgbClr val="0000FF"/>
              </a:solidFill>
              <a:latin typeface="Comic Sans MS"/>
              <a:cs typeface="Comic Sans MS"/>
            </a:endParaRPr>
          </a:p>
          <a:p>
            <a:pPr algn="ctr"/>
            <a:r>
              <a:rPr lang="en-US" sz="3200" dirty="0">
                <a:solidFill>
                  <a:srgbClr val="0000FF"/>
                </a:solidFill>
                <a:latin typeface="Comic Sans MS"/>
                <a:cs typeface="Comic Sans MS"/>
              </a:rPr>
              <a:t>Access to ETV’s</a:t>
            </a:r>
          </a:p>
          <a:p>
            <a:pPr algn="ctr"/>
            <a:endParaRPr lang="en-US" sz="3200" dirty="0">
              <a:solidFill>
                <a:srgbClr val="0000FF"/>
              </a:solidFill>
              <a:latin typeface="Comic Sans MS"/>
              <a:cs typeface="Comic Sans MS"/>
            </a:endParaRPr>
          </a:p>
          <a:p>
            <a:pPr algn="ctr"/>
            <a:r>
              <a:rPr lang="en-US" sz="3200" dirty="0" smtClean="0">
                <a:solidFill>
                  <a:srgbClr val="0000FF"/>
                </a:solidFill>
                <a:latin typeface="Comic Sans MS"/>
                <a:cs typeface="Comic Sans MS"/>
              </a:rPr>
              <a:t>Automate </a:t>
            </a:r>
            <a:r>
              <a:rPr lang="en-US" sz="3200" dirty="0" smtClean="0">
                <a:solidFill>
                  <a:srgbClr val="0000FF"/>
                </a:solidFill>
                <a:latin typeface="Comic Sans MS"/>
                <a:cs typeface="Comic Sans MS"/>
              </a:rPr>
              <a:t>CZO Modeling Workflow</a:t>
            </a:r>
            <a:endParaRPr lang="en-US" sz="3200" dirty="0" smtClean="0">
              <a:solidFill>
                <a:srgbClr val="0000FF"/>
              </a:solidFill>
              <a:latin typeface="Comic Sans MS"/>
              <a:cs typeface="Comic Sans MS"/>
            </a:endParaRPr>
          </a:p>
          <a:p>
            <a:pPr algn="ctr"/>
            <a:endParaRPr lang="en-US" sz="3200" dirty="0">
              <a:solidFill>
                <a:srgbClr val="0000FF"/>
              </a:solidFill>
              <a:latin typeface="Comic Sans MS"/>
              <a:cs typeface="Comic Sans MS"/>
            </a:endParaRPr>
          </a:p>
        </p:txBody>
      </p:sp>
    </p:spTree>
    <p:extLst>
      <p:ext uri="{BB962C8B-B14F-4D97-AF65-F5344CB8AC3E}">
        <p14:creationId xmlns:p14="http://schemas.microsoft.com/office/powerpoint/2010/main" val="3186423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ur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0600"/>
            <a:ext cx="605948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p:cNvSpPr>
            <a:spLocks noChangeArrowheads="1"/>
          </p:cNvSpPr>
          <p:nvPr/>
        </p:nvSpPr>
        <p:spPr bwMode="auto">
          <a:xfrm>
            <a:off x="-246593" y="99218"/>
            <a:ext cx="974044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dirty="0" smtClean="0">
                <a:solidFill>
                  <a:srgbClr val="0000FF"/>
                </a:solidFill>
                <a:latin typeface="Comic Sans MS"/>
                <a:cs typeface="Comic Sans MS"/>
              </a:rPr>
              <a:t>Penn </a:t>
            </a:r>
            <a:r>
              <a:rPr lang="en-US" sz="2800" dirty="0">
                <a:solidFill>
                  <a:srgbClr val="0000FF"/>
                </a:solidFill>
                <a:latin typeface="Comic Sans MS"/>
                <a:cs typeface="Comic Sans MS"/>
              </a:rPr>
              <a:t>State Integrated Hydrologic Model (PIHM)</a:t>
            </a:r>
          </a:p>
        </p:txBody>
      </p:sp>
      <p:sp>
        <p:nvSpPr>
          <p:cNvPr id="24579" name="Text Box 4"/>
          <p:cNvSpPr txBox="1">
            <a:spLocks noChangeArrowheads="1"/>
          </p:cNvSpPr>
          <p:nvPr/>
        </p:nvSpPr>
        <p:spPr bwMode="auto">
          <a:xfrm>
            <a:off x="0" y="6463552"/>
            <a:ext cx="42074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r>
              <a:rPr lang="en-US" sz="1200" dirty="0" smtClean="0"/>
              <a:t>PIHM  </a:t>
            </a:r>
            <a:r>
              <a:rPr lang="en-US" sz="1200" dirty="0" err="1" smtClean="0"/>
              <a:t>Qu</a:t>
            </a:r>
            <a:r>
              <a:rPr lang="en-US" sz="1200" dirty="0" smtClean="0"/>
              <a:t> </a:t>
            </a:r>
            <a:r>
              <a:rPr lang="en-US" sz="1200" dirty="0"/>
              <a:t>and Duffy </a:t>
            </a:r>
            <a:r>
              <a:rPr lang="en-US" sz="1200" dirty="0" smtClean="0"/>
              <a:t>2007. </a:t>
            </a:r>
            <a:r>
              <a:rPr lang="en-US" sz="1200" dirty="0" smtClean="0"/>
              <a:t> </a:t>
            </a:r>
            <a:r>
              <a:rPr lang="en-US" sz="1200" dirty="0" smtClean="0"/>
              <a:t>Kumar</a:t>
            </a:r>
            <a:r>
              <a:rPr lang="en-US" sz="1200" dirty="0"/>
              <a:t>, Bhatt, Duffy </a:t>
            </a:r>
            <a:r>
              <a:rPr lang="en-US" sz="1200" dirty="0" smtClean="0"/>
              <a:t>2009</a:t>
            </a:r>
            <a:endParaRPr lang="en-US" sz="1200" dirty="0"/>
          </a:p>
        </p:txBody>
      </p:sp>
      <p:sp>
        <p:nvSpPr>
          <p:cNvPr id="2" name="TextBox 1"/>
          <p:cNvSpPr txBox="1"/>
          <p:nvPr/>
        </p:nvSpPr>
        <p:spPr>
          <a:xfrm>
            <a:off x="86308" y="1143000"/>
            <a:ext cx="1469686" cy="923330"/>
          </a:xfrm>
          <a:prstGeom prst="rect">
            <a:avLst/>
          </a:prstGeom>
          <a:noFill/>
        </p:spPr>
        <p:txBody>
          <a:bodyPr wrap="none" rtlCol="0">
            <a:spAutoFit/>
          </a:bodyPr>
          <a:lstStyle/>
          <a:p>
            <a:r>
              <a:rPr lang="en-US" dirty="0" smtClean="0">
                <a:latin typeface="Comic Sans MS"/>
                <a:cs typeface="Comic Sans MS"/>
              </a:rPr>
              <a:t>NOAH Land </a:t>
            </a:r>
          </a:p>
          <a:p>
            <a:r>
              <a:rPr lang="en-US" dirty="0" smtClean="0">
                <a:latin typeface="Comic Sans MS"/>
                <a:cs typeface="Comic Sans MS"/>
              </a:rPr>
              <a:t>Surface </a:t>
            </a:r>
          </a:p>
          <a:p>
            <a:r>
              <a:rPr lang="en-US" dirty="0" smtClean="0">
                <a:latin typeface="Comic Sans MS"/>
                <a:cs typeface="Comic Sans MS"/>
              </a:rPr>
              <a:t>Model</a:t>
            </a:r>
            <a:endParaRPr lang="en-US" dirty="0">
              <a:latin typeface="Comic Sans MS"/>
              <a:cs typeface="Comic Sans MS"/>
            </a:endParaRPr>
          </a:p>
        </p:txBody>
      </p:sp>
      <p:cxnSp>
        <p:nvCxnSpPr>
          <p:cNvPr id="4" name="Straight Arrow Connector 3"/>
          <p:cNvCxnSpPr/>
          <p:nvPr/>
        </p:nvCxnSpPr>
        <p:spPr>
          <a:xfrm>
            <a:off x="998268" y="1898664"/>
            <a:ext cx="678132" cy="123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5257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9805</TotalTime>
  <Words>1019</Words>
  <Application>Microsoft Macintosh PowerPoint</Application>
  <PresentationFormat>On-screen Show (4:3)</PresentationFormat>
  <Paragraphs>200</Paragraphs>
  <Slides>39</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Microsoft Equation</vt:lpstr>
      <vt:lpstr>PowerPoint Presentation</vt:lpstr>
      <vt:lpstr>PowerPoint Presentation</vt:lpstr>
      <vt:lpstr>PowerPoint Presentation</vt:lpstr>
      <vt:lpstr>PowerPoint Presentation</vt:lpstr>
      <vt:lpstr>PowerPoint Presentation</vt:lpstr>
      <vt:lpstr>PowerPoint Presentation</vt:lpstr>
      <vt:lpstr>What are the Essential Terrestrial Variables?</vt:lpstr>
      <vt:lpstr>PowerPoint Presentation</vt:lpstr>
      <vt:lpstr>PowerPoint Presentation</vt:lpstr>
      <vt:lpstr>PowerPoint Presentation</vt:lpstr>
      <vt:lpstr> http://www.pihm.psu.edu/applications.html CZO Reanalsysis time series: 1979-Present</vt:lpstr>
      <vt:lpstr>Damma glacier CZO</vt:lpstr>
      <vt:lpstr>PowerPoint Presentation</vt:lpstr>
      <vt:lpstr>Soil profiles</vt:lpstr>
      <vt:lpstr>Modelling for PIHM</vt:lpstr>
      <vt:lpstr>PowerPoint Presentation</vt:lpstr>
      <vt:lpstr>PowerPoint Presentation</vt:lpstr>
      <vt:lpstr>PowerPoint Presentation</vt:lpstr>
      <vt:lpstr>PowerPoint Presentation</vt:lpstr>
      <vt:lpstr>CZO Data -&gt;lidar, Soil, Regolith,Veg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Compare Historical &amp; IPCC Forcing</vt:lpstr>
      <vt:lpstr>Historical vs IPCC ET-Recharge </vt:lpstr>
      <vt:lpstr>PowerPoint Presentation</vt:lpstr>
      <vt:lpstr>PowerPoint Presentation</vt:lpstr>
      <vt:lpstr>Regional   10 km res.</vt:lpstr>
      <vt:lpstr>PowerPoint Presentation</vt:lpstr>
      <vt:lpstr>PowerPoint Presentation</vt:lpstr>
      <vt:lpstr>PowerPoint Presentation</vt:lpstr>
      <vt:lpstr>PowerPoint Presentation</vt:lpstr>
    </vt:vector>
  </TitlesOfParts>
  <Company>Penn State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 Yu</dc:creator>
  <cp:lastModifiedBy>Christopher Duffy</cp:lastModifiedBy>
  <cp:revision>189</cp:revision>
  <dcterms:created xsi:type="dcterms:W3CDTF">2011-11-20T20:35:58Z</dcterms:created>
  <dcterms:modified xsi:type="dcterms:W3CDTF">2013-03-23T13:42:40Z</dcterms:modified>
</cp:coreProperties>
</file>