
<file path=[Content_Types].xml><?xml version="1.0" encoding="utf-8"?>
<Types xmlns="http://schemas.openxmlformats.org/package/2006/content-types">
  <Default Extension="pict" ContentType="image/pict"/>
  <Override PartName="/ppt/notesSlides/notesSlide4.xml" ContentType="application/vnd.openxmlformats-officedocument.presentationml.notesSlide+xml"/>
  <Override PartName="/ppt/slides/slide9.xml" ContentType="application/vnd.openxmlformats-officedocument.presentationml.slide+xml"/>
  <Override PartName="/ppt/slides/slide14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s/slide5.xml" ContentType="application/vnd.openxmlformats-officedocument.presentationml.slide+xml"/>
  <Default Extension="rels" ContentType="application/vnd.openxmlformats-package.relationships+xml"/>
  <Default Extension="jpeg" ContentType="image/jpeg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embeddings/Microsoft_Equation3.bin" ContentType="application/vnd.openxmlformats-officedocument.oleObject"/>
  <Override PartName="/ppt/slideLayouts/slideLayout5.xml" ContentType="application/vnd.openxmlformats-officedocument.presentationml.slideLayout+xml"/>
  <Override PartName="/docProps/app.xml" ContentType="application/vnd.openxmlformats-officedocument.extended-properties+xml"/>
  <Override PartName="/ppt/theme/theme2.xml" ContentType="application/vnd.openxmlformats-officedocument.theme+xml"/>
  <Override PartName="/ppt/slideLayouts/slideLayout1.xml" ContentType="application/vnd.openxmlformats-officedocument.presentationml.slideLayout+xml"/>
  <Default Extension="xml" ContentType="application/xml"/>
  <Override PartName="/ppt/notesSlides/notesSlide5.xml" ContentType="application/vnd.openxmlformats-officedocument.presentationml.notesSlide+xml"/>
  <Override PartName="/ppt/tableStyles.xml" ContentType="application/vnd.openxmlformats-officedocument.presentationml.tableStyles+xml"/>
  <Override PartName="/ppt/slides/slide15.xml" ContentType="application/vnd.openxmlformats-officedocument.presentationml.slide+xml"/>
  <Override PartName="/ppt/notesSlides/notesSlide1.xml" ContentType="application/vnd.openxmlformats-officedocument.presentationml.notesSlide+xml"/>
  <Override PartName="/ppt/slideLayouts/slideLayout12.xml" ContentType="application/vnd.openxmlformats-officedocument.presentationml.slideLayout+xml"/>
  <Override PartName="/ppt/slides/slide6.xml" ContentType="application/vnd.openxmlformats-officedocument.presentationml.slide+xml"/>
  <Override PartName="/docProps/core.xml" ContentType="application/vnd.openxmlformats-package.core-properties+xml"/>
  <Override PartName="/ppt/slides/slide11.xml" ContentType="application/vnd.openxmlformats-officedocument.presentationml.slide+xml"/>
  <Override PartName="/ppt/slideLayouts/slideLayout6.xml" ContentType="application/vnd.openxmlformats-officedocument.presentationml.slideLayout+xml"/>
  <Override PartName="/ppt/embeddings/Microsoft_Equation4.bin" ContentType="application/vnd.openxmlformats-officedocument.oleObject"/>
  <Override PartName="/ppt/slides/slide2.xml" ContentType="application/vnd.openxmlformats-officedocument.presentationml.slide+xml"/>
  <Default Extension="png" ContentType="image/png"/>
  <Override PartName="/ppt/slideLayouts/slideLayout2.xml" ContentType="application/vnd.openxmlformats-officedocument.presentationml.slideLayout+xml"/>
  <Override PartName="/ppt/slides/slide16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7.xml" ContentType="application/vnd.openxmlformats-officedocument.presentationml.slide+xml"/>
  <Override PartName="/ppt/presentation.xml" ContentType="application/vnd.openxmlformats-officedocument.presentationml.presentation.main+xml"/>
  <Override PartName="/ppt/slides/slide12.xml" ContentType="application/vnd.openxmlformats-officedocument.presentationml.slide+xml"/>
  <Override PartName="/ppt/slideLayouts/slideLayout7.xml" ContentType="application/vnd.openxmlformats-officedocument.presentationml.slideLayout+xml"/>
  <Default Extension="vml" ContentType="application/vnd.openxmlformats-officedocument.vmlDrawing"/>
  <Override PartName="/ppt/slides/slide3.xml" ContentType="application/vnd.openxmlformats-officedocument.presentationml.slide+xml"/>
  <Override PartName="/ppt/embeddings/Microsoft_Equation5.bin" ContentType="application/vnd.openxmlformats-officedocument.oleObject"/>
  <Override PartName="/ppt/slideLayouts/slideLayout3.xml" ContentType="application/vnd.openxmlformats-officedocument.presentationml.slideLayout+xml"/>
  <Override PartName="/ppt/embeddings/Microsoft_Equation1.bin" ContentType="application/vnd.openxmlformats-officedocument.oleObject"/>
  <Override PartName="/ppt/notesSlides/notesSlide3.xml" ContentType="application/vnd.openxmlformats-officedocument.presentationml.notes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slides/slide13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embeddings/Microsoft_Equation2.bin" ContentType="application/vnd.openxmlformats-officedocument.oleObject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viewProps.xml" ContentType="application/vnd.openxmlformats-officedocument.presentationml.viewProps+xml"/>
  <Default Extension="bin" ContentType="application/vnd.openxmlformats-officedocument.presentationml.printerSettings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48" r:id="rId1"/>
  </p:sldMasterIdLst>
  <p:notesMasterIdLst>
    <p:notesMasterId r:id="rId18"/>
  </p:notesMasterIdLst>
  <p:sldIdLst>
    <p:sldId id="257" r:id="rId2"/>
    <p:sldId id="258" r:id="rId3"/>
    <p:sldId id="288" r:id="rId4"/>
    <p:sldId id="289" r:id="rId5"/>
    <p:sldId id="292" r:id="rId6"/>
    <p:sldId id="295" r:id="rId7"/>
    <p:sldId id="264" r:id="rId8"/>
    <p:sldId id="267" r:id="rId9"/>
    <p:sldId id="269" r:id="rId10"/>
    <p:sldId id="301" r:id="rId11"/>
    <p:sldId id="300" r:id="rId12"/>
    <p:sldId id="304" r:id="rId13"/>
    <p:sldId id="303" r:id="rId14"/>
    <p:sldId id="305" r:id="rId15"/>
    <p:sldId id="306" r:id="rId16"/>
    <p:sldId id="284" r:id="rId1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lrMru>
    <a:srgbClr val="1ABD1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lastView="sldThumbnailView">
  <p:normalViewPr>
    <p:restoredLeft sz="15620"/>
    <p:restoredTop sz="94660"/>
  </p:normalViewPr>
  <p:slideViewPr>
    <p:cSldViewPr snapToGrid="0" snapToObjects="1">
      <p:cViewPr varScale="1">
        <p:scale>
          <a:sx n="117" d="100"/>
          <a:sy n="117" d="100"/>
        </p:scale>
        <p:origin x="-64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presProps" Target="presProps.xml"/><Relationship Id="rId21" Type="http://schemas.openxmlformats.org/officeDocument/2006/relationships/viewProps" Target="viewProps.xml"/><Relationship Id="rId22" Type="http://schemas.openxmlformats.org/officeDocument/2006/relationships/theme" Target="theme/theme1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notesMaster" Target="notesMasters/notesMaster1.xml"/><Relationship Id="rId19" Type="http://schemas.openxmlformats.org/officeDocument/2006/relationships/printerSettings" Target="printerSettings/printerSettings1.bin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pict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pict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pict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pict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pict"/><Relationship Id="rId2" Type="http://schemas.openxmlformats.org/officeDocument/2006/relationships/image" Target="../media/image13.pict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2F193BD-51B6-144E-89C2-348D21156180}" type="datetimeFigureOut">
              <a:rPr lang="en-US" smtClean="0"/>
              <a:pPr/>
              <a:t>10/14/10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F79CCB-BA03-854E-ABD7-898E2EE7052D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smtClean="0"/>
              <a:t>Accuweather.com, Cyclone Nargis made landfall with sustained winds of 130 mph and gusts of 150-160 mph, which is the equivalent of a strong Category 3 or minimal Category 4 hurricane. WRF runs </a:t>
            </a:r>
          </a:p>
        </p:txBody>
      </p:sp>
      <p:sp>
        <p:nvSpPr>
          <p:cNvPr id="1741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E2E81F41-2CDA-5940-9542-00BC791231F6}" type="slidenum">
              <a:rPr lang="en-US" smtClean="0">
                <a:latin typeface="Arial" charset="0"/>
                <a:ea typeface="ＭＳ Ｐゴシック" charset="-128"/>
                <a:cs typeface="ＭＳ Ｐゴシック" charset="-128"/>
              </a:rPr>
              <a:pPr/>
              <a:t>3</a:t>
            </a:fld>
            <a:endParaRPr lang="en-US" smtClean="0"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5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smtClean="0"/>
              <a:t>Accuweather.com, Cyclone Nargis made landfall with sustained winds of 130 mph and gusts of 150-160 mph, which is the equivalent of a strong Category 3 or minimal Category 4 hurricane. WRF runs </a:t>
            </a:r>
          </a:p>
        </p:txBody>
      </p:sp>
      <p:sp>
        <p:nvSpPr>
          <p:cNvPr id="1946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2B26E7A2-3541-0748-88B7-4DE63E899A0E}" type="slidenum">
              <a:rPr lang="en-US" smtClean="0">
                <a:latin typeface="Arial" charset="0"/>
                <a:ea typeface="ＭＳ Ｐゴシック" charset="-128"/>
                <a:cs typeface="ＭＳ Ｐゴシック" charset="-128"/>
              </a:rPr>
              <a:pPr/>
              <a:t>4</a:t>
            </a:fld>
            <a:endParaRPr lang="en-US" smtClean="0"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7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2458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EDC2B13B-6247-1D46-97C6-5D266612AEB8}" type="slidenum">
              <a:rPr lang="en-US" smtClean="0">
                <a:latin typeface="Arial" charset="0"/>
                <a:ea typeface="ＭＳ Ｐゴシック" charset="-128"/>
                <a:cs typeface="ＭＳ Ｐゴシック" charset="-128"/>
              </a:rPr>
              <a:pPr/>
              <a:t>5</a:t>
            </a:fld>
            <a:endParaRPr lang="en-US" smtClean="0"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624AE59-4CAF-4046-8761-49B4C22540A7}" type="slidenum">
              <a:rPr lang="en-GB"/>
              <a:pPr/>
              <a:t>8</a:t>
            </a:fld>
            <a:endParaRPr lang="en-GB"/>
          </a:p>
        </p:txBody>
      </p:sp>
      <p:sp>
        <p:nvSpPr>
          <p:cNvPr id="2600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0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6098" y="4343704"/>
            <a:ext cx="5485805" cy="4113892"/>
          </a:xfrm>
        </p:spPr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415E8F7-482E-C041-B0DF-82212D070010}" type="slidenum">
              <a:rPr lang="en-GB"/>
              <a:pPr/>
              <a:t>9</a:t>
            </a:fld>
            <a:endParaRPr lang="en-GB"/>
          </a:p>
        </p:txBody>
      </p:sp>
      <p:sp>
        <p:nvSpPr>
          <p:cNvPr id="2641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41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6098" y="4343704"/>
            <a:ext cx="5485805" cy="4113892"/>
          </a:xfrm>
        </p:spPr>
        <p:txBody>
          <a:bodyPr/>
          <a:lstStyle/>
          <a:p>
            <a:r>
              <a:rPr lang="en-US"/>
              <a:t>The trapping acts on the sediment pulse generated </a:t>
            </a:r>
          </a:p>
          <a:p>
            <a:r>
              <a:rPr lang="en-US"/>
              <a:t>NOT TAKEN INTO ACCOUNT IN FIRST RUNS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F4552-CAD9-3D41-9793-BD8F80EF893F}" type="datetimeFigureOut">
              <a:rPr lang="en-US" smtClean="0"/>
              <a:pPr/>
              <a:t>10/14/10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DE0089-F100-0141-B864-645E3399431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F4552-CAD9-3D41-9793-BD8F80EF893F}" type="datetimeFigureOut">
              <a:rPr lang="en-US" smtClean="0"/>
              <a:pPr/>
              <a:t>10/14/10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DE0089-F100-0141-B864-645E3399431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F4552-CAD9-3D41-9793-BD8F80EF893F}" type="datetimeFigureOut">
              <a:rPr lang="en-US" smtClean="0"/>
              <a:pPr/>
              <a:t>10/14/10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DE0089-F100-0141-B864-645E3399431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358775"/>
            <a:ext cx="77724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762000" y="1828800"/>
            <a:ext cx="3810000" cy="37782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4400" y="1828800"/>
            <a:ext cx="3810000" cy="37782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47713" y="5837238"/>
            <a:ext cx="1905000" cy="304800"/>
          </a:xfrm>
        </p:spPr>
        <p:txBody>
          <a:bodyPr/>
          <a:lstStyle>
            <a:lvl1pPr>
              <a:defRPr smtClean="0"/>
            </a:lvl1pPr>
          </a:lstStyle>
          <a:p>
            <a:fld id="{8F8CC877-4B58-0340-B76F-F56433303393}" type="datetime4">
              <a:rPr lang="en-GB"/>
              <a:pPr/>
              <a:t>October 14, 2010</a:t>
            </a:fld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6477000" y="5837238"/>
            <a:ext cx="1905000" cy="228600"/>
          </a:xfrm>
        </p:spPr>
        <p:txBody>
          <a:bodyPr/>
          <a:lstStyle>
            <a:lvl1pPr>
              <a:defRPr smtClean="0"/>
            </a:lvl1pPr>
          </a:lstStyle>
          <a:p>
            <a:fld id="{92DFC2AC-7E9E-E34F-8CA5-F840906EF2D8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F4552-CAD9-3D41-9793-BD8F80EF893F}" type="datetimeFigureOut">
              <a:rPr lang="en-US" smtClean="0"/>
              <a:pPr/>
              <a:t>10/14/10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DE0089-F100-0141-B864-645E3399431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F4552-CAD9-3D41-9793-BD8F80EF893F}" type="datetimeFigureOut">
              <a:rPr lang="en-US" smtClean="0"/>
              <a:pPr/>
              <a:t>10/14/10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DE0089-F100-0141-B864-645E3399431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F4552-CAD9-3D41-9793-BD8F80EF893F}" type="datetimeFigureOut">
              <a:rPr lang="en-US" smtClean="0"/>
              <a:pPr/>
              <a:t>10/14/10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DE0089-F100-0141-B864-645E3399431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F4552-CAD9-3D41-9793-BD8F80EF893F}" type="datetimeFigureOut">
              <a:rPr lang="en-US" smtClean="0"/>
              <a:pPr/>
              <a:t>10/14/10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DE0089-F100-0141-B864-645E3399431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F4552-CAD9-3D41-9793-BD8F80EF893F}" type="datetimeFigureOut">
              <a:rPr lang="en-US" smtClean="0"/>
              <a:pPr/>
              <a:t>10/14/10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DE0089-F100-0141-B864-645E3399431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F4552-CAD9-3D41-9793-BD8F80EF893F}" type="datetimeFigureOut">
              <a:rPr lang="en-US" smtClean="0"/>
              <a:pPr/>
              <a:t>10/14/10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DE0089-F100-0141-B864-645E3399431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F4552-CAD9-3D41-9793-BD8F80EF893F}" type="datetimeFigureOut">
              <a:rPr lang="en-US" smtClean="0"/>
              <a:pPr/>
              <a:t>10/14/10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DE0089-F100-0141-B864-645E3399431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F4552-CAD9-3D41-9793-BD8F80EF893F}" type="datetimeFigureOut">
              <a:rPr lang="en-US" smtClean="0"/>
              <a:pPr/>
              <a:t>10/14/10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DE0089-F100-0141-B864-645E3399431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accent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DF4552-CAD9-3D41-9793-BD8F80EF893F}" type="datetimeFigureOut">
              <a:rPr lang="en-US" smtClean="0"/>
              <a:pPr/>
              <a:t>10/14/10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DE0089-F100-0141-B864-645E3399431C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png"/><Relationship Id="rId3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png"/><Relationship Id="rId3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png"/><Relationship Id="rId3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oleObject" Target="../embeddings/Microsoft_Equation1.bin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4" Type="http://schemas.openxmlformats.org/officeDocument/2006/relationships/image" Target="../media/image6.jpeg"/><Relationship Id="rId5" Type="http://schemas.openxmlformats.org/officeDocument/2006/relationships/oleObject" Target="!OLE_LINK3" TargetMode="External"/><Relationship Id="rId6" Type="http://schemas.openxmlformats.org/officeDocument/2006/relationships/image" Target="../media/image7.png"/><Relationship Id="rId1" Type="http://schemas.openxmlformats.org/officeDocument/2006/relationships/vmlDrawing" Target="../drawings/vmlDrawing2.vml"/><Relationship Id="rId2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4" Type="http://schemas.openxmlformats.org/officeDocument/2006/relationships/oleObject" Target="../embeddings/Microsoft_Equation2.bin"/><Relationship Id="rId1" Type="http://schemas.openxmlformats.org/officeDocument/2006/relationships/vmlDrawing" Target="../drawings/vmlDrawing3.vml"/><Relationship Id="rId2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4" Type="http://schemas.openxmlformats.org/officeDocument/2006/relationships/oleObject" Target="../embeddings/Microsoft_Equation3.bin"/><Relationship Id="rId1" Type="http://schemas.openxmlformats.org/officeDocument/2006/relationships/vmlDrawing" Target="../drawings/vmlDrawing4.vml"/><Relationship Id="rId2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4" Type="http://schemas.openxmlformats.org/officeDocument/2006/relationships/oleObject" Target="../embeddings/Microsoft_Equation4.bin"/><Relationship Id="rId5" Type="http://schemas.openxmlformats.org/officeDocument/2006/relationships/oleObject" Target="../embeddings/Microsoft_Equation5.bin"/><Relationship Id="rId1" Type="http://schemas.openxmlformats.org/officeDocument/2006/relationships/vmlDrawing" Target="../drawings/vmlDrawing5.vml"/><Relationship Id="rId2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62000" y="225534"/>
            <a:ext cx="7734300" cy="1600200"/>
          </a:xfrm>
        </p:spPr>
        <p:txBody>
          <a:bodyPr>
            <a:noAutofit/>
          </a:bodyPr>
          <a:lstStyle/>
          <a:p>
            <a:pPr algn="ctr"/>
            <a:r>
              <a:rPr lang="en-US" sz="3600" b="1" dirty="0" smtClean="0">
                <a:solidFill>
                  <a:schemeClr val="bg1">
                    <a:lumMod val="75000"/>
                  </a:schemeClr>
                </a:solidFill>
              </a:rPr>
              <a:t>RUNNING A STAND-ALONE MODEL</a:t>
            </a:r>
            <a:br>
              <a:rPr lang="en-US" sz="3600" b="1" dirty="0" smtClean="0">
                <a:solidFill>
                  <a:schemeClr val="bg1">
                    <a:lumMod val="75000"/>
                  </a:schemeClr>
                </a:solidFill>
              </a:rPr>
            </a:br>
            <a:r>
              <a:rPr lang="en-US" sz="3600" b="1" dirty="0" smtClean="0">
                <a:solidFill>
                  <a:schemeClr val="bg1">
                    <a:lumMod val="75000"/>
                  </a:schemeClr>
                </a:solidFill>
              </a:rPr>
              <a:t>Climate</a:t>
            </a:r>
            <a:r>
              <a:rPr lang="en-US" sz="3600" b="1" dirty="0">
                <a:solidFill>
                  <a:schemeClr val="bg1">
                    <a:lumMod val="75000"/>
                  </a:schemeClr>
                </a:solidFill>
              </a:rPr>
              <a:t>-hydrological modeling of sediment supply </a:t>
            </a:r>
            <a:endParaRPr lang="en-GB" sz="3600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73331" y="5650209"/>
            <a:ext cx="43813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Run &amp; Couple Surface Dynamics Models</a:t>
            </a:r>
            <a:endParaRPr lang="en-US" dirty="0"/>
          </a:p>
        </p:txBody>
      </p:sp>
      <p:pic>
        <p:nvPicPr>
          <p:cNvPr id="5" name="Picture 4" descr="Globe_puzzl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770" y="2207855"/>
            <a:ext cx="8475765" cy="398859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25731" y="5802609"/>
            <a:ext cx="43813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Run &amp; Couple Surface Dynamics Models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628"/>
            <a:ext cx="8229600" cy="1143000"/>
          </a:xfrm>
        </p:spPr>
        <p:txBody>
          <a:bodyPr/>
          <a:lstStyle/>
          <a:p>
            <a:r>
              <a:rPr lang="en-US" dirty="0" err="1" smtClean="0">
                <a:solidFill>
                  <a:schemeClr val="bg1">
                    <a:lumMod val="75000"/>
                  </a:schemeClr>
                </a:solidFill>
              </a:rPr>
              <a:t>HydroTrend</a:t>
            </a:r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 Hands-On Notes</a:t>
            </a:r>
            <a:endParaRPr lang="en-US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07514"/>
            <a:ext cx="8229599" cy="4525963"/>
          </a:xfrm>
        </p:spPr>
        <p:txBody>
          <a:bodyPr>
            <a:normAutofit fontScale="62500" lnSpcReduction="20000"/>
          </a:bodyPr>
          <a:lstStyle/>
          <a:p>
            <a:endParaRPr lang="en-US" dirty="0" smtClean="0">
              <a:solidFill>
                <a:schemeClr val="bg1">
                  <a:lumMod val="75000"/>
                </a:schemeClr>
              </a:solidFill>
            </a:endParaRPr>
          </a:p>
          <a:p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Activate your VPN for secure connection</a:t>
            </a:r>
          </a:p>
          <a:p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Make sure you have Java 1.6</a:t>
            </a:r>
          </a:p>
          <a:p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Launch the CMT tool (from the CSDMS website)</a:t>
            </a:r>
          </a:p>
          <a:p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Log in to </a:t>
            </a:r>
            <a:r>
              <a:rPr lang="en-US" dirty="0" err="1" smtClean="0">
                <a:solidFill>
                  <a:schemeClr val="bg1">
                    <a:lumMod val="75000"/>
                  </a:schemeClr>
                </a:solidFill>
              </a:rPr>
              <a:t>beach.colorado.edu</a:t>
            </a:r>
            <a:endParaRPr lang="en-US" dirty="0" smtClean="0">
              <a:solidFill>
                <a:schemeClr val="bg1">
                  <a:lumMod val="75000"/>
                </a:schemeClr>
              </a:solidFill>
            </a:endParaRPr>
          </a:p>
          <a:p>
            <a:pPr>
              <a:buNone/>
            </a:pPr>
            <a:endParaRPr lang="en-US" dirty="0" smtClean="0">
              <a:solidFill>
                <a:schemeClr val="bg1">
                  <a:lumMod val="75000"/>
                </a:schemeClr>
              </a:solidFill>
            </a:endParaRPr>
          </a:p>
          <a:p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Open Group: Coastal</a:t>
            </a:r>
          </a:p>
          <a:p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Open Project: </a:t>
            </a:r>
            <a:r>
              <a:rPr lang="en-US" dirty="0" err="1" smtClean="0">
                <a:solidFill>
                  <a:schemeClr val="bg1">
                    <a:lumMod val="75000"/>
                  </a:schemeClr>
                </a:solidFill>
              </a:rPr>
              <a:t>Hydrotrend</a:t>
            </a:r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 + Avulsion +CEM</a:t>
            </a:r>
          </a:p>
          <a:p>
            <a:pPr>
              <a:buNone/>
            </a:pPr>
            <a:endParaRPr lang="en-US" dirty="0" smtClean="0">
              <a:solidFill>
                <a:schemeClr val="bg1">
                  <a:lumMod val="75000"/>
                </a:schemeClr>
              </a:solidFill>
            </a:endParaRPr>
          </a:p>
          <a:p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Drag in </a:t>
            </a:r>
            <a:r>
              <a:rPr lang="en-US" dirty="0" err="1" smtClean="0">
                <a:solidFill>
                  <a:schemeClr val="bg1">
                    <a:lumMod val="75000"/>
                  </a:schemeClr>
                </a:solidFill>
              </a:rPr>
              <a:t>HydroTrend</a:t>
            </a:r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 Component to be the Driver</a:t>
            </a:r>
          </a:p>
          <a:p>
            <a:endParaRPr lang="en-US" dirty="0" smtClean="0">
              <a:solidFill>
                <a:schemeClr val="bg1">
                  <a:lumMod val="75000"/>
                </a:schemeClr>
              </a:solidFill>
            </a:endParaRPr>
          </a:p>
          <a:p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Change Settings in the </a:t>
            </a:r>
            <a:r>
              <a:rPr lang="en-US" dirty="0" err="1" smtClean="0">
                <a:solidFill>
                  <a:schemeClr val="bg1">
                    <a:lumMod val="75000"/>
                  </a:schemeClr>
                </a:solidFill>
              </a:rPr>
              <a:t>HydroTrend</a:t>
            </a:r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 Configure Menu</a:t>
            </a:r>
          </a:p>
          <a:p>
            <a:pPr>
              <a:buNone/>
            </a:pPr>
            <a:endParaRPr lang="en-US" dirty="0" smtClean="0">
              <a:solidFill>
                <a:schemeClr val="bg1">
                  <a:lumMod val="75000"/>
                </a:schemeClr>
              </a:solidFill>
            </a:endParaRPr>
          </a:p>
          <a:p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Run Simulations, Look at your results in the Console</a:t>
            </a:r>
            <a:endParaRPr lang="en-US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4" name="Right Brace 3"/>
          <p:cNvSpPr/>
          <p:nvPr/>
        </p:nvSpPr>
        <p:spPr>
          <a:xfrm>
            <a:off x="6447884" y="1888867"/>
            <a:ext cx="260520" cy="1378657"/>
          </a:xfrm>
          <a:prstGeom prst="rightBrac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6864653" y="2320224"/>
            <a:ext cx="14407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chemeClr val="bg1">
                    <a:lumMod val="75000"/>
                  </a:schemeClr>
                </a:solidFill>
              </a:rPr>
              <a:t>5 Minutes</a:t>
            </a:r>
            <a:endParaRPr lang="en-US" sz="24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6" name="Right Brace 5"/>
          <p:cNvSpPr/>
          <p:nvPr/>
        </p:nvSpPr>
        <p:spPr>
          <a:xfrm>
            <a:off x="6447884" y="3419924"/>
            <a:ext cx="260520" cy="2452934"/>
          </a:xfrm>
          <a:prstGeom prst="rightBrac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6864653" y="4293070"/>
            <a:ext cx="159671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chemeClr val="bg1">
                    <a:lumMod val="75000"/>
                  </a:schemeClr>
                </a:solidFill>
              </a:rPr>
              <a:t>10 Minutes</a:t>
            </a:r>
            <a:endParaRPr lang="en-US" sz="2400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522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chemeClr val="bg1">
                    <a:lumMod val="75000"/>
                  </a:schemeClr>
                </a:solidFill>
              </a:rPr>
              <a:t>River response to climate change?</a:t>
            </a:r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/>
            </a:r>
            <a:br>
              <a:rPr lang="en-US" dirty="0" smtClean="0">
                <a:solidFill>
                  <a:schemeClr val="bg1">
                    <a:lumMod val="75000"/>
                  </a:schemeClr>
                </a:solidFill>
              </a:rPr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56032" indent="0">
              <a:spcBef>
                <a:spcPts val="0"/>
              </a:spcBef>
              <a:buNone/>
            </a:pPr>
            <a:r>
              <a:rPr lang="en-US" sz="2800" dirty="0" smtClean="0">
                <a:solidFill>
                  <a:schemeClr val="bg1">
                    <a:lumMod val="75000"/>
                  </a:schemeClr>
                </a:solidFill>
              </a:rPr>
              <a:t>What is the effect of a 100% increase of precipitation over the next century? </a:t>
            </a:r>
          </a:p>
          <a:p>
            <a:pPr>
              <a:buNone/>
            </a:pPr>
            <a:endParaRPr lang="en-US" dirty="0" smtClean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96149" y="3706043"/>
            <a:ext cx="627227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err="1" smtClean="0">
                <a:solidFill>
                  <a:schemeClr val="bg1">
                    <a:lumMod val="75000"/>
                  </a:schemeClr>
                </a:solidFill>
              </a:rPr>
              <a:t>HydroTrend</a:t>
            </a:r>
            <a:r>
              <a:rPr lang="en-US" sz="2400" dirty="0" smtClean="0">
                <a:solidFill>
                  <a:schemeClr val="bg1">
                    <a:lumMod val="75000"/>
                  </a:schemeClr>
                </a:solidFill>
              </a:rPr>
              <a:t> Configure Menu: adapt precipitation</a:t>
            </a:r>
            <a:endParaRPr lang="en-US" sz="2400" dirty="0">
              <a:solidFill>
                <a:schemeClr val="bg1">
                  <a:lumMod val="75000"/>
                </a:schemeClr>
              </a:solidFill>
            </a:endParaRPr>
          </a:p>
        </p:txBody>
      </p:sp>
      <p:pic>
        <p:nvPicPr>
          <p:cNvPr id="6" name="Picture 5" descr="HydroTrendConfigurePtab.png"/>
          <p:cNvPicPr/>
          <p:nvPr/>
        </p:nvPicPr>
        <p:blipFill>
          <a:blip r:embed="rId2"/>
          <a:stretch>
            <a:fillRect/>
          </a:stretch>
        </p:blipFill>
        <p:spPr>
          <a:xfrm>
            <a:off x="119559" y="4260040"/>
            <a:ext cx="8830078" cy="2197341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HydroTrendHelpPage.png"/>
          <p:cNvPicPr>
            <a:picLocks noGrp="1" noChangeAspect="1"/>
          </p:cNvPicPr>
          <p:nvPr>
            <p:ph idx="1"/>
          </p:nvPr>
        </p:nvPicPr>
        <p:blipFill>
          <a:blip r:embed="rId2"/>
          <a:srcRect t="-15681" b="-15681"/>
          <a:stretch>
            <a:fillRect/>
          </a:stretch>
        </p:blipFill>
        <p:spPr>
          <a:xfrm>
            <a:off x="182641" y="2255335"/>
            <a:ext cx="8961359" cy="4928402"/>
          </a:xfrm>
        </p:spPr>
      </p:pic>
      <p:pic>
        <p:nvPicPr>
          <p:cNvPr id="4" name="Picture 3" descr="HydroTrendConfigureBasinTAb.png"/>
          <p:cNvPicPr/>
          <p:nvPr/>
        </p:nvPicPr>
        <p:blipFill>
          <a:blip r:embed="rId3"/>
          <a:stretch>
            <a:fillRect/>
          </a:stretch>
        </p:blipFill>
        <p:spPr>
          <a:xfrm>
            <a:off x="143324" y="29351"/>
            <a:ext cx="4034756" cy="2225984"/>
          </a:xfrm>
          <a:prstGeom prst="rect">
            <a:avLst/>
          </a:prstGeom>
        </p:spPr>
      </p:pic>
      <p:cxnSp>
        <p:nvCxnSpPr>
          <p:cNvPr id="7" name="Straight Arrow Connector 6"/>
          <p:cNvCxnSpPr/>
          <p:nvPr/>
        </p:nvCxnSpPr>
        <p:spPr>
          <a:xfrm rot="10800000" flipV="1">
            <a:off x="819002" y="1958580"/>
            <a:ext cx="1317517" cy="830913"/>
          </a:xfrm>
          <a:prstGeom prst="straightConnector1">
            <a:avLst/>
          </a:prstGeom>
          <a:ln w="38100"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4965919" y="427583"/>
            <a:ext cx="4142471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bg1">
                    <a:lumMod val="75000"/>
                  </a:schemeClr>
                </a:solidFill>
              </a:rPr>
              <a:t>The ‘Help’ button in the Configure Menu links to online information on model parameters. </a:t>
            </a:r>
            <a:endParaRPr lang="en-US" sz="2800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4000" b="1" dirty="0" smtClean="0">
                <a:solidFill>
                  <a:schemeClr val="bg1">
                    <a:lumMod val="75000"/>
                  </a:schemeClr>
                </a:solidFill>
              </a:rPr>
              <a:t>River system response to human impacts?</a:t>
            </a:r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/>
            </a:r>
            <a:br>
              <a:rPr lang="en-US" dirty="0" smtClean="0">
                <a:solidFill>
                  <a:schemeClr val="bg1">
                    <a:lumMod val="75000"/>
                  </a:schemeClr>
                </a:solidFill>
              </a:rPr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3061"/>
            <a:ext cx="8229600" cy="4525963"/>
          </a:xfrm>
        </p:spPr>
        <p:txBody>
          <a:bodyPr/>
          <a:lstStyle/>
          <a:p>
            <a:pPr marL="256032" indent="0">
              <a:spcBef>
                <a:spcPts val="0"/>
              </a:spcBef>
              <a:buNone/>
            </a:pPr>
            <a:r>
              <a:rPr lang="en-US" sz="2800" dirty="0" smtClean="0">
                <a:solidFill>
                  <a:schemeClr val="bg1">
                    <a:lumMod val="75000"/>
                  </a:schemeClr>
                </a:solidFill>
              </a:rPr>
              <a:t>Model a planned drinking water supply reservoir in the basin. The reservoir would have 1800 km</a:t>
            </a:r>
            <a:r>
              <a:rPr lang="en-US" sz="2800" baseline="30000" dirty="0" smtClean="0">
                <a:solidFill>
                  <a:schemeClr val="bg1">
                    <a:lumMod val="75000"/>
                  </a:schemeClr>
                </a:solidFill>
              </a:rPr>
              <a:t>2</a:t>
            </a:r>
            <a:r>
              <a:rPr lang="en-US" sz="2800" dirty="0" smtClean="0">
                <a:solidFill>
                  <a:schemeClr val="bg1">
                    <a:lumMod val="75000"/>
                  </a:schemeClr>
                </a:solidFill>
              </a:rPr>
              <a:t> of contributing drainage area, and be 1 km long and 100m wide, 5m deep. </a:t>
            </a:r>
          </a:p>
          <a:p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796149" y="3637013"/>
            <a:ext cx="572241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err="1" smtClean="0">
                <a:solidFill>
                  <a:schemeClr val="bg1">
                    <a:lumMod val="75000"/>
                  </a:schemeClr>
                </a:solidFill>
              </a:rPr>
              <a:t>HydroTrend</a:t>
            </a:r>
            <a:r>
              <a:rPr lang="en-US" sz="2000" dirty="0" smtClean="0">
                <a:solidFill>
                  <a:schemeClr val="bg1">
                    <a:lumMod val="75000"/>
                  </a:schemeClr>
                </a:solidFill>
              </a:rPr>
              <a:t> Configure Menu: adapt reservoir settings</a:t>
            </a:r>
            <a:endParaRPr lang="en-US" sz="2000" dirty="0">
              <a:solidFill>
                <a:schemeClr val="bg1">
                  <a:lumMod val="75000"/>
                </a:schemeClr>
              </a:solidFill>
            </a:endParaRPr>
          </a:p>
        </p:txBody>
      </p:sp>
      <p:pic>
        <p:nvPicPr>
          <p:cNvPr id="7" name="Picture 6" descr="HydroTrendConfigureBasinTAb.png"/>
          <p:cNvPicPr/>
          <p:nvPr/>
        </p:nvPicPr>
        <p:blipFill>
          <a:blip r:embed="rId2"/>
          <a:stretch>
            <a:fillRect/>
          </a:stretch>
        </p:blipFill>
        <p:spPr>
          <a:xfrm>
            <a:off x="796149" y="4075375"/>
            <a:ext cx="5945752" cy="3141698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5368"/>
            <a:ext cx="8229600" cy="1143000"/>
          </a:xfrm>
        </p:spPr>
        <p:txBody>
          <a:bodyPr/>
          <a:lstStyle/>
          <a:p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Output</a:t>
            </a:r>
            <a:endParaRPr lang="en-US" dirty="0">
              <a:solidFill>
                <a:schemeClr val="bg1">
                  <a:lumMod val="75000"/>
                </a:schemeClr>
              </a:solidFill>
            </a:endParaRPr>
          </a:p>
        </p:txBody>
      </p:sp>
      <p:pic>
        <p:nvPicPr>
          <p:cNvPr id="6" name="Picture 5" descr="basecaseQs000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44703" y="1758600"/>
            <a:ext cx="4002987" cy="400298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590336" y="1280948"/>
            <a:ext cx="28170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Daily Sediment Load Output</a:t>
            </a:r>
            <a:endParaRPr lang="en-US" dirty="0">
              <a:solidFill>
                <a:schemeClr val="bg1">
                  <a:lumMod val="75000"/>
                </a:schemeClr>
              </a:solidFill>
            </a:endParaRPr>
          </a:p>
        </p:txBody>
      </p:sp>
      <p:cxnSp>
        <p:nvCxnSpPr>
          <p:cNvPr id="9" name="Straight Arrow Connector 8"/>
          <p:cNvCxnSpPr/>
          <p:nvPr/>
        </p:nvCxnSpPr>
        <p:spPr>
          <a:xfrm rot="5400000" flipH="1" flipV="1">
            <a:off x="6133072" y="2735614"/>
            <a:ext cx="651333" cy="477621"/>
          </a:xfrm>
          <a:prstGeom prst="straightConnector1">
            <a:avLst/>
          </a:prstGeom>
          <a:ln>
            <a:solidFill>
              <a:schemeClr val="tx2">
                <a:lumMod val="75000"/>
              </a:schemeClr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6697549" y="2475068"/>
            <a:ext cx="11037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base-case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7583087" y="5253848"/>
            <a:ext cx="10219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reservoir</a:t>
            </a:r>
            <a:endParaRPr lang="en-US" dirty="0"/>
          </a:p>
        </p:txBody>
      </p:sp>
      <p:cxnSp>
        <p:nvCxnSpPr>
          <p:cNvPr id="14" name="Straight Arrow Connector 13"/>
          <p:cNvCxnSpPr>
            <a:endCxn id="12" idx="1"/>
          </p:cNvCxnSpPr>
          <p:nvPr/>
        </p:nvCxnSpPr>
        <p:spPr>
          <a:xfrm rot="16200000" flipH="1">
            <a:off x="7417056" y="5272483"/>
            <a:ext cx="184666" cy="147396"/>
          </a:xfrm>
          <a:prstGeom prst="straightConnector1">
            <a:avLst/>
          </a:prstGeom>
          <a:ln>
            <a:solidFill>
              <a:srgbClr val="1ABD16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5" name="Picture 14" descr="basecaseQ0000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665" y="1758599"/>
            <a:ext cx="4002987" cy="4002987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944816" y="1280948"/>
            <a:ext cx="29674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Daily Water Discharge Output</a:t>
            </a:r>
            <a:endParaRPr lang="en-US" dirty="0">
              <a:solidFill>
                <a:schemeClr val="bg1">
                  <a:lumMod val="75000"/>
                </a:schemeClr>
              </a:solidFill>
            </a:endParaRPr>
          </a:p>
        </p:txBody>
      </p:sp>
      <p:cxnSp>
        <p:nvCxnSpPr>
          <p:cNvPr id="17" name="Straight Arrow Connector 16"/>
          <p:cNvCxnSpPr/>
          <p:nvPr/>
        </p:nvCxnSpPr>
        <p:spPr>
          <a:xfrm rot="5400000" flipH="1" flipV="1">
            <a:off x="1035140" y="4494637"/>
            <a:ext cx="651333" cy="477621"/>
          </a:xfrm>
          <a:prstGeom prst="straightConnector1">
            <a:avLst/>
          </a:prstGeom>
          <a:ln>
            <a:solidFill>
              <a:schemeClr val="tx2">
                <a:lumMod val="75000"/>
              </a:schemeClr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1121996" y="3886048"/>
            <a:ext cx="11037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base-case</a:t>
            </a:r>
            <a:endParaRPr lang="en-US" dirty="0"/>
          </a:p>
        </p:txBody>
      </p:sp>
      <p:cxnSp>
        <p:nvCxnSpPr>
          <p:cNvPr id="20" name="Straight Arrow Connector 19"/>
          <p:cNvCxnSpPr/>
          <p:nvPr/>
        </p:nvCxnSpPr>
        <p:spPr>
          <a:xfrm rot="16200000" flipH="1">
            <a:off x="2632385" y="4901231"/>
            <a:ext cx="781479" cy="293086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2876581" y="5392254"/>
            <a:ext cx="1377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precipitation</a:t>
            </a:r>
            <a:endParaRPr 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198995" y="5962203"/>
            <a:ext cx="81103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Drastic changes in water flux result from increased precipitation regime, </a:t>
            </a:r>
            <a:endParaRPr lang="en-US" dirty="0" smtClean="0">
              <a:solidFill>
                <a:schemeClr val="bg1">
                  <a:lumMod val="75000"/>
                </a:schemeClr>
              </a:solidFill>
            </a:endParaRPr>
          </a:p>
          <a:p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D</a:t>
            </a:r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rastic </a:t>
            </a:r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reduction in sediment flux results from damming.</a:t>
            </a:r>
            <a:endParaRPr lang="en-US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48F6220-7DBD-B849-91D1-2797B46B2769}" type="slidenum">
              <a:rPr lang="en-GB"/>
              <a:pPr/>
              <a:t>15</a:t>
            </a:fld>
            <a:endParaRPr lang="en-GB"/>
          </a:p>
        </p:txBody>
      </p:sp>
      <p:sp>
        <p:nvSpPr>
          <p:cNvPr id="265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0"/>
            <a:ext cx="8229600" cy="1143000"/>
          </a:xfrm>
        </p:spPr>
        <p:txBody>
          <a:bodyPr/>
          <a:lstStyle/>
          <a:p>
            <a:r>
              <a:rPr lang="en-US" sz="3600" dirty="0" smtClean="0">
                <a:solidFill>
                  <a:schemeClr val="bg1">
                    <a:lumMod val="75000"/>
                  </a:schemeClr>
                </a:solidFill>
              </a:rPr>
              <a:t>Educational Material in CSDMS wiki</a:t>
            </a:r>
            <a:endParaRPr lang="en-US" sz="3600" dirty="0">
              <a:solidFill>
                <a:schemeClr val="bg1">
                  <a:lumMod val="75000"/>
                </a:schemeClr>
              </a:solidFill>
            </a:endParaRPr>
          </a:p>
        </p:txBody>
      </p:sp>
      <p:pic>
        <p:nvPicPr>
          <p:cNvPr id="8" name="Picture 7" descr="EKTSedSupLab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7800" y="3898070"/>
            <a:ext cx="6943486" cy="2835616"/>
          </a:xfrm>
          <a:prstGeom prst="rect">
            <a:avLst/>
          </a:prstGeom>
        </p:spPr>
      </p:pic>
      <p:pic>
        <p:nvPicPr>
          <p:cNvPr id="9" name="Picture 8" descr="EKTLecturesCMTtool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7800" y="1155211"/>
            <a:ext cx="6943486" cy="2693686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3643410" y="3898070"/>
            <a:ext cx="433536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http://</a:t>
            </a:r>
            <a:r>
              <a:rPr lang="en-US" dirty="0" err="1" smtClean="0"/>
              <a:t>csdms.colorado.edu/wiki/Labs_portal</a:t>
            </a:r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3289262" y="1160044"/>
            <a:ext cx="470798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http://</a:t>
            </a:r>
            <a:r>
              <a:rPr lang="en-US" dirty="0" err="1" smtClean="0"/>
              <a:t>csdms.colorado.edu/wiki/Lectures_portal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DEB9C5-D749-CE43-A877-16D6FE1AF8FF}" type="datetime4">
              <a:rPr lang="en-GB"/>
              <a:pPr/>
              <a:t>October 14, 2010</a:t>
            </a:fld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48F6220-7DBD-B849-91D1-2797B46B2769}" type="slidenum">
              <a:rPr lang="en-GB"/>
              <a:pPr/>
              <a:t>16</a:t>
            </a:fld>
            <a:endParaRPr lang="en-GB"/>
          </a:p>
        </p:txBody>
      </p:sp>
      <p:sp>
        <p:nvSpPr>
          <p:cNvPr id="265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0"/>
            <a:ext cx="8229600" cy="1143000"/>
          </a:xfrm>
        </p:spPr>
        <p:txBody>
          <a:bodyPr/>
          <a:lstStyle/>
          <a:p>
            <a:r>
              <a:rPr lang="en-US" sz="3600" dirty="0" smtClean="0">
                <a:solidFill>
                  <a:schemeClr val="bg1">
                    <a:lumMod val="75000"/>
                  </a:schemeClr>
                </a:solidFill>
              </a:rPr>
              <a:t>References </a:t>
            </a:r>
            <a:endParaRPr lang="en-US" sz="36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2652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799" y="1143000"/>
            <a:ext cx="8526141" cy="3778250"/>
          </a:xfrm>
        </p:spPr>
        <p:txBody>
          <a:bodyPr>
            <a:normAutofit fontScale="92500"/>
          </a:bodyPr>
          <a:lstStyle/>
          <a:p>
            <a:pPr marL="0" lvl="0">
              <a:spcBef>
                <a:spcPts val="0"/>
              </a:spcBef>
              <a:buNone/>
            </a:pPr>
            <a:r>
              <a:rPr lang="en-US" sz="2800" dirty="0" err="1" smtClean="0">
                <a:solidFill>
                  <a:schemeClr val="bg1">
                    <a:lumMod val="75000"/>
                  </a:schemeClr>
                </a:solidFill>
              </a:rPr>
              <a:t>Syvitski</a:t>
            </a:r>
            <a:r>
              <a:rPr lang="en-US" sz="2800" dirty="0" smtClean="0">
                <a:solidFill>
                  <a:schemeClr val="bg1">
                    <a:lumMod val="75000"/>
                  </a:schemeClr>
                </a:solidFill>
              </a:rPr>
              <a:t>, J.P.M., </a:t>
            </a:r>
            <a:r>
              <a:rPr lang="en-US" sz="2800" dirty="0" err="1" smtClean="0">
                <a:solidFill>
                  <a:schemeClr val="bg1">
                    <a:lumMod val="75000"/>
                  </a:schemeClr>
                </a:solidFill>
              </a:rPr>
              <a:t>Kettner</a:t>
            </a:r>
            <a:r>
              <a:rPr lang="en-US" sz="2800" dirty="0" smtClean="0">
                <a:solidFill>
                  <a:schemeClr val="bg1">
                    <a:lumMod val="75000"/>
                  </a:schemeClr>
                </a:solidFill>
              </a:rPr>
              <a:t>, A.J., Hannon, M. T., Hutton, E.W.H., Overeem, I., </a:t>
            </a:r>
            <a:r>
              <a:rPr lang="en-US" sz="2800" dirty="0" err="1" smtClean="0">
                <a:solidFill>
                  <a:schemeClr val="bg1">
                    <a:lumMod val="75000"/>
                  </a:schemeClr>
                </a:solidFill>
              </a:rPr>
              <a:t>Brakenridge</a:t>
            </a:r>
            <a:r>
              <a:rPr lang="en-US" sz="2800" dirty="0" smtClean="0">
                <a:solidFill>
                  <a:schemeClr val="bg1">
                    <a:lumMod val="75000"/>
                  </a:schemeClr>
                </a:solidFill>
              </a:rPr>
              <a:t>, G.R., John Day, J., </a:t>
            </a:r>
            <a:r>
              <a:rPr lang="en-US" sz="2800" dirty="0" err="1" smtClean="0">
                <a:solidFill>
                  <a:schemeClr val="bg1">
                    <a:lumMod val="75000"/>
                  </a:schemeClr>
                </a:solidFill>
              </a:rPr>
              <a:t>Vörösmarty</a:t>
            </a:r>
            <a:r>
              <a:rPr lang="en-US" sz="2800" dirty="0" smtClean="0">
                <a:solidFill>
                  <a:schemeClr val="bg1">
                    <a:lumMod val="75000"/>
                  </a:schemeClr>
                </a:solidFill>
              </a:rPr>
              <a:t>, C., Saito, Y., </a:t>
            </a:r>
            <a:r>
              <a:rPr lang="en-US" sz="2800" dirty="0" err="1" smtClean="0">
                <a:solidFill>
                  <a:schemeClr val="bg1">
                    <a:lumMod val="75000"/>
                  </a:schemeClr>
                </a:solidFill>
              </a:rPr>
              <a:t>Giosan</a:t>
            </a:r>
            <a:r>
              <a:rPr lang="en-US" sz="2800" dirty="0" smtClean="0">
                <a:solidFill>
                  <a:schemeClr val="bg1">
                    <a:lumMod val="75000"/>
                  </a:schemeClr>
                </a:solidFill>
              </a:rPr>
              <a:t>, L., Nicholls, R.J., 2009. Sinking Deltas due to Human Activities. </a:t>
            </a:r>
            <a:r>
              <a:rPr lang="en-US" sz="2800" i="1" dirty="0" smtClean="0">
                <a:solidFill>
                  <a:schemeClr val="bg1">
                    <a:lumMod val="75000"/>
                  </a:schemeClr>
                </a:solidFill>
              </a:rPr>
              <a:t>Nature </a:t>
            </a:r>
            <a:r>
              <a:rPr lang="en-US" sz="2800" i="1" dirty="0" err="1" smtClean="0">
                <a:solidFill>
                  <a:schemeClr val="bg1">
                    <a:lumMod val="75000"/>
                  </a:schemeClr>
                </a:solidFill>
              </a:rPr>
              <a:t>Geoscience</a:t>
            </a:r>
            <a:r>
              <a:rPr lang="en-US" sz="2800" i="1" dirty="0" smtClean="0">
                <a:solidFill>
                  <a:schemeClr val="bg1">
                    <a:lumMod val="75000"/>
                  </a:schemeClr>
                </a:solidFill>
              </a:rPr>
              <a:t>, </a:t>
            </a:r>
            <a:r>
              <a:rPr lang="en-US" sz="2800" dirty="0" smtClean="0">
                <a:solidFill>
                  <a:schemeClr val="bg1">
                    <a:lumMod val="75000"/>
                  </a:schemeClr>
                </a:solidFill>
              </a:rPr>
              <a:t>2, 681 - 686.</a:t>
            </a:r>
          </a:p>
          <a:p>
            <a:pPr marL="0">
              <a:spcBef>
                <a:spcPts val="0"/>
              </a:spcBef>
              <a:buFont typeface="Times" charset="0"/>
              <a:buNone/>
            </a:pPr>
            <a:endParaRPr lang="en-US" sz="2800" dirty="0" smtClean="0">
              <a:solidFill>
                <a:schemeClr val="bg1">
                  <a:lumMod val="75000"/>
                </a:schemeClr>
              </a:solidFill>
            </a:endParaRPr>
          </a:p>
          <a:p>
            <a:pPr marL="0">
              <a:spcBef>
                <a:spcPts val="0"/>
              </a:spcBef>
              <a:buFont typeface="Times" charset="0"/>
              <a:buNone/>
            </a:pPr>
            <a:r>
              <a:rPr lang="en-US" sz="2800" dirty="0" err="1" smtClean="0">
                <a:solidFill>
                  <a:schemeClr val="bg1">
                    <a:lumMod val="75000"/>
                  </a:schemeClr>
                </a:solidFill>
              </a:rPr>
              <a:t>Kettner</a:t>
            </a:r>
            <a:r>
              <a:rPr lang="en-US" sz="2800" dirty="0" smtClean="0">
                <a:solidFill>
                  <a:schemeClr val="bg1">
                    <a:lumMod val="75000"/>
                  </a:schemeClr>
                </a:solidFill>
              </a:rPr>
              <a:t>, A.J., and </a:t>
            </a:r>
            <a:r>
              <a:rPr lang="en-US" sz="2800" dirty="0" err="1" smtClean="0">
                <a:solidFill>
                  <a:schemeClr val="bg1">
                    <a:lumMod val="75000"/>
                  </a:schemeClr>
                </a:solidFill>
              </a:rPr>
              <a:t>Syvitski</a:t>
            </a:r>
            <a:r>
              <a:rPr lang="en-US" sz="2800" dirty="0" smtClean="0">
                <a:solidFill>
                  <a:schemeClr val="bg1">
                    <a:lumMod val="75000"/>
                  </a:schemeClr>
                </a:solidFill>
              </a:rPr>
              <a:t>, J.P.M., 2008. </a:t>
            </a:r>
            <a:r>
              <a:rPr lang="en-US" sz="2800" dirty="0" err="1" smtClean="0">
                <a:solidFill>
                  <a:schemeClr val="bg1">
                    <a:lumMod val="75000"/>
                  </a:schemeClr>
                </a:solidFill>
              </a:rPr>
              <a:t>HydroTrend</a:t>
            </a:r>
            <a:r>
              <a:rPr lang="en-US" sz="2800" dirty="0" smtClean="0">
                <a:solidFill>
                  <a:schemeClr val="bg1">
                    <a:lumMod val="75000"/>
                  </a:schemeClr>
                </a:solidFill>
              </a:rPr>
              <a:t> version 3.0: a Climate-Driven Hydrological Transport Model that Simulates Discharge and Sediment Load leaving a River System. </a:t>
            </a:r>
            <a:r>
              <a:rPr lang="en-US" sz="2800" i="1" dirty="0" smtClean="0">
                <a:solidFill>
                  <a:schemeClr val="bg1">
                    <a:lumMod val="75000"/>
                  </a:schemeClr>
                </a:solidFill>
              </a:rPr>
              <a:t>Computers &amp; Geosciences</a:t>
            </a:r>
            <a:r>
              <a:rPr lang="en-US" sz="2800" dirty="0" smtClean="0">
                <a:solidFill>
                  <a:schemeClr val="bg1">
                    <a:lumMod val="75000"/>
                  </a:schemeClr>
                </a:solidFill>
              </a:rPr>
              <a:t>, </a:t>
            </a:r>
            <a:r>
              <a:rPr lang="en-US" sz="2800" b="1" dirty="0" smtClean="0">
                <a:solidFill>
                  <a:schemeClr val="bg1">
                    <a:lumMod val="75000"/>
                  </a:schemeClr>
                </a:solidFill>
              </a:rPr>
              <a:t>34</a:t>
            </a:r>
            <a:r>
              <a:rPr lang="en-US" sz="2800" dirty="0" smtClean="0">
                <a:solidFill>
                  <a:schemeClr val="bg1">
                    <a:lumMod val="75000"/>
                  </a:schemeClr>
                </a:solidFill>
              </a:rPr>
              <a:t>(10), 1170-1183. </a:t>
            </a:r>
          </a:p>
          <a:p>
            <a:pPr marL="0">
              <a:spcBef>
                <a:spcPts val="0"/>
              </a:spcBef>
              <a:buFont typeface="Times" charset="0"/>
              <a:buNone/>
            </a:pPr>
            <a:endParaRPr lang="en-US" sz="2800" dirty="0" smtClean="0">
              <a:solidFill>
                <a:schemeClr val="bg1">
                  <a:lumMod val="75000"/>
                </a:schemeClr>
              </a:solidFill>
            </a:endParaRPr>
          </a:p>
          <a:p>
            <a:pPr marL="0">
              <a:spcBef>
                <a:spcPts val="0"/>
              </a:spcBef>
              <a:buFont typeface="Times" charset="0"/>
              <a:buNone/>
            </a:pPr>
            <a:endParaRPr lang="en-US" sz="2800" dirty="0" smtClean="0">
              <a:solidFill>
                <a:schemeClr val="bg1">
                  <a:lumMod val="75000"/>
                </a:schemeClr>
              </a:solidFill>
            </a:endParaRPr>
          </a:p>
          <a:p>
            <a:pPr marL="0">
              <a:spcBef>
                <a:spcPts val="0"/>
              </a:spcBef>
              <a:buFont typeface="Times" charset="0"/>
              <a:buNone/>
            </a:pPr>
            <a:endParaRPr lang="en-US" sz="2800" b="1" dirty="0" smtClean="0">
              <a:solidFill>
                <a:schemeClr val="bg1">
                  <a:lumMod val="75000"/>
                </a:schemeClr>
              </a:solidFill>
              <a:latin typeface="+mj-lt"/>
            </a:endParaRPr>
          </a:p>
          <a:p>
            <a:pPr marL="0">
              <a:spcBef>
                <a:spcPts val="0"/>
              </a:spcBef>
              <a:buFont typeface="Times" charset="0"/>
              <a:buNone/>
            </a:pPr>
            <a:endParaRPr lang="en-US" sz="2595" b="1" dirty="0">
              <a:solidFill>
                <a:schemeClr val="bg1">
                  <a:lumMod val="75000"/>
                </a:schemeClr>
              </a:solidFill>
              <a:latin typeface="+mj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B5F631-625A-8E4A-9814-B78A6C1527AE}" type="datetime4">
              <a:rPr lang="en-GB"/>
              <a:pPr/>
              <a:t>October 14, 2010</a:t>
            </a:fld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FBE8A3E-1137-F342-9AD1-CC9A34329EFB}" type="slidenum">
              <a:rPr lang="en-GB"/>
              <a:pPr/>
              <a:t>2</a:t>
            </a:fld>
            <a:endParaRPr lang="en-GB"/>
          </a:p>
        </p:txBody>
      </p:sp>
      <p:sp>
        <p:nvSpPr>
          <p:cNvPr id="196610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44450"/>
            <a:ext cx="7772400" cy="1143000"/>
          </a:xfrm>
        </p:spPr>
        <p:txBody>
          <a:bodyPr/>
          <a:lstStyle/>
          <a:p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Outline</a:t>
            </a:r>
            <a:endParaRPr lang="en-GB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966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7950" y="1335934"/>
            <a:ext cx="8712200" cy="4176713"/>
          </a:xfrm>
        </p:spPr>
        <p:txBody>
          <a:bodyPr>
            <a:normAutofit fontScale="85000" lnSpcReduction="20000"/>
          </a:bodyPr>
          <a:lstStyle/>
          <a:p>
            <a:pPr lvl="1">
              <a:lnSpc>
                <a:spcPct val="90000"/>
              </a:lnSpc>
              <a:buNone/>
            </a:pPr>
            <a:r>
              <a:rPr lang="en-US" sz="3027" dirty="0" smtClean="0">
                <a:solidFill>
                  <a:schemeClr val="bg1">
                    <a:lumMod val="75000"/>
                  </a:schemeClr>
                </a:solidFill>
              </a:rPr>
              <a:t>OBJECTIVE</a:t>
            </a:r>
          </a:p>
          <a:p>
            <a:pPr lvl="1">
              <a:lnSpc>
                <a:spcPct val="90000"/>
              </a:lnSpc>
              <a:buFontTx/>
              <a:buChar char="•"/>
            </a:pPr>
            <a:r>
              <a:rPr lang="en-US" sz="3027" dirty="0" smtClean="0">
                <a:solidFill>
                  <a:schemeClr val="bg1">
                    <a:lumMod val="75000"/>
                  </a:schemeClr>
                </a:solidFill>
              </a:rPr>
              <a:t>Learn How to Run a Model in the CMT</a:t>
            </a:r>
          </a:p>
          <a:p>
            <a:pPr lvl="1">
              <a:lnSpc>
                <a:spcPct val="90000"/>
              </a:lnSpc>
              <a:buNone/>
            </a:pPr>
            <a:endParaRPr lang="en-US" sz="3027" dirty="0" smtClean="0">
              <a:solidFill>
                <a:schemeClr val="bg1">
                  <a:lumMod val="75000"/>
                </a:schemeClr>
              </a:solidFill>
            </a:endParaRPr>
          </a:p>
          <a:p>
            <a:pPr lvl="1">
              <a:lnSpc>
                <a:spcPct val="90000"/>
              </a:lnSpc>
              <a:buNone/>
            </a:pPr>
            <a:r>
              <a:rPr lang="en-US" sz="3027" dirty="0" smtClean="0">
                <a:solidFill>
                  <a:schemeClr val="bg1">
                    <a:lumMod val="75000"/>
                  </a:schemeClr>
                </a:solidFill>
              </a:rPr>
              <a:t>EDUCATIONAL EXAMPLE HYDROTREND</a:t>
            </a:r>
          </a:p>
          <a:p>
            <a:pPr lvl="1">
              <a:lnSpc>
                <a:spcPct val="90000"/>
              </a:lnSpc>
              <a:buFontTx/>
              <a:buChar char="•"/>
            </a:pPr>
            <a:r>
              <a:rPr lang="en-US" sz="3027" dirty="0" smtClean="0">
                <a:solidFill>
                  <a:schemeClr val="bg1">
                    <a:lumMod val="75000"/>
                  </a:schemeClr>
                </a:solidFill>
              </a:rPr>
              <a:t>Why is sediment supply important? Delta formation</a:t>
            </a:r>
          </a:p>
          <a:p>
            <a:pPr lvl="1">
              <a:lnSpc>
                <a:spcPct val="90000"/>
              </a:lnSpc>
              <a:buFontTx/>
              <a:buChar char="•"/>
            </a:pPr>
            <a:r>
              <a:rPr lang="en-US" sz="3027" dirty="0" smtClean="0">
                <a:solidFill>
                  <a:schemeClr val="bg1">
                    <a:lumMod val="75000"/>
                  </a:schemeClr>
                </a:solidFill>
              </a:rPr>
              <a:t>Quantifying </a:t>
            </a:r>
            <a:r>
              <a:rPr lang="en-US" sz="3027" dirty="0">
                <a:solidFill>
                  <a:schemeClr val="bg1">
                    <a:lumMod val="75000"/>
                  </a:schemeClr>
                </a:solidFill>
              </a:rPr>
              <a:t>S</a:t>
            </a:r>
            <a:r>
              <a:rPr lang="en-US" sz="3027" dirty="0" smtClean="0">
                <a:solidFill>
                  <a:schemeClr val="bg1">
                    <a:lumMod val="75000"/>
                  </a:schemeClr>
                </a:solidFill>
              </a:rPr>
              <a:t>ediment </a:t>
            </a:r>
            <a:r>
              <a:rPr lang="en-US" sz="3027" dirty="0">
                <a:solidFill>
                  <a:schemeClr val="bg1">
                    <a:lumMod val="75000"/>
                  </a:schemeClr>
                </a:solidFill>
              </a:rPr>
              <a:t>S</a:t>
            </a:r>
            <a:r>
              <a:rPr lang="en-US" sz="3027" dirty="0" smtClean="0">
                <a:solidFill>
                  <a:schemeClr val="bg1">
                    <a:lumMod val="75000"/>
                  </a:schemeClr>
                </a:solidFill>
              </a:rPr>
              <a:t>upply </a:t>
            </a:r>
            <a:r>
              <a:rPr lang="en-US" sz="3027" dirty="0">
                <a:solidFill>
                  <a:schemeClr val="bg1">
                    <a:lumMod val="75000"/>
                  </a:schemeClr>
                </a:solidFill>
              </a:rPr>
              <a:t>P</a:t>
            </a:r>
            <a:r>
              <a:rPr lang="en-US" sz="3027" dirty="0" smtClean="0">
                <a:solidFill>
                  <a:schemeClr val="bg1">
                    <a:lumMod val="75000"/>
                  </a:schemeClr>
                </a:solidFill>
              </a:rPr>
              <a:t>rocesses </a:t>
            </a:r>
          </a:p>
          <a:p>
            <a:pPr lvl="1">
              <a:lnSpc>
                <a:spcPct val="90000"/>
              </a:lnSpc>
              <a:buFontTx/>
              <a:buChar char="•"/>
            </a:pPr>
            <a:r>
              <a:rPr lang="en-US" sz="3027" dirty="0" smtClean="0">
                <a:solidFill>
                  <a:schemeClr val="bg1">
                    <a:lumMod val="75000"/>
                  </a:schemeClr>
                </a:solidFill>
              </a:rPr>
              <a:t>Simple Scenario and User Changes to Input Parameters</a:t>
            </a:r>
          </a:p>
          <a:p>
            <a:pPr lvl="1">
              <a:lnSpc>
                <a:spcPct val="90000"/>
              </a:lnSpc>
              <a:buNone/>
            </a:pPr>
            <a:endParaRPr lang="en-US" sz="3027" dirty="0" smtClean="0">
              <a:solidFill>
                <a:schemeClr val="bg1">
                  <a:lumMod val="75000"/>
                </a:schemeClr>
              </a:solidFill>
            </a:endParaRPr>
          </a:p>
          <a:p>
            <a:pPr lvl="1">
              <a:lnSpc>
                <a:spcPct val="90000"/>
              </a:lnSpc>
              <a:buNone/>
            </a:pPr>
            <a:r>
              <a:rPr lang="en-US" sz="3027" dirty="0" smtClean="0">
                <a:solidFill>
                  <a:schemeClr val="bg1">
                    <a:lumMod val="75000"/>
                  </a:schemeClr>
                </a:solidFill>
              </a:rPr>
              <a:t>HANDS-ON</a:t>
            </a:r>
          </a:p>
          <a:p>
            <a:pPr lvl="1">
              <a:lnSpc>
                <a:spcPct val="90000"/>
              </a:lnSpc>
              <a:buFontTx/>
              <a:buChar char="•"/>
            </a:pPr>
            <a:r>
              <a:rPr lang="en-US" sz="3027" dirty="0" smtClean="0">
                <a:solidFill>
                  <a:schemeClr val="bg1">
                    <a:lumMod val="75000"/>
                  </a:schemeClr>
                </a:solidFill>
              </a:rPr>
              <a:t>Run a climate change </a:t>
            </a:r>
            <a:r>
              <a:rPr lang="en-US" sz="3027" dirty="0" smtClean="0">
                <a:solidFill>
                  <a:schemeClr val="bg1">
                    <a:lumMod val="75000"/>
                  </a:schemeClr>
                </a:solidFill>
              </a:rPr>
              <a:t>scenario and human impacts </a:t>
            </a:r>
            <a:r>
              <a:rPr lang="en-US" sz="3027" dirty="0" smtClean="0">
                <a:solidFill>
                  <a:schemeClr val="bg1">
                    <a:lumMod val="75000"/>
                  </a:schemeClr>
                </a:solidFill>
              </a:rPr>
              <a:t>scenario</a:t>
            </a:r>
            <a:r>
              <a:rPr lang="en-US" sz="3027" dirty="0" smtClean="0">
                <a:solidFill>
                  <a:schemeClr val="bg1">
                    <a:lumMod val="75000"/>
                  </a:schemeClr>
                </a:solidFill>
              </a:rPr>
              <a:t> </a:t>
            </a:r>
            <a:r>
              <a:rPr lang="en-US" sz="3027" dirty="0" smtClean="0">
                <a:solidFill>
                  <a:schemeClr val="bg1">
                    <a:lumMod val="75000"/>
                  </a:schemeClr>
                </a:solidFill>
              </a:rPr>
              <a:t>for 21</a:t>
            </a:r>
            <a:r>
              <a:rPr lang="en-US" sz="3027" baseline="30000" dirty="0" smtClean="0">
                <a:solidFill>
                  <a:schemeClr val="bg1">
                    <a:lumMod val="75000"/>
                  </a:schemeClr>
                </a:solidFill>
              </a:rPr>
              <a:t>st</a:t>
            </a:r>
            <a:r>
              <a:rPr lang="en-US" sz="3027" dirty="0" smtClean="0">
                <a:solidFill>
                  <a:schemeClr val="bg1">
                    <a:lumMod val="75000"/>
                  </a:schemeClr>
                </a:solidFill>
              </a:rPr>
              <a:t> century</a:t>
            </a:r>
          </a:p>
          <a:p>
            <a:pPr lvl="1">
              <a:lnSpc>
                <a:spcPct val="90000"/>
              </a:lnSpc>
              <a:buNone/>
            </a:pPr>
            <a:endParaRPr lang="en-US" b="1" dirty="0" smtClean="0">
              <a:solidFill>
                <a:schemeClr val="bg1">
                  <a:lumMod val="75000"/>
                </a:schemeClr>
              </a:solidFill>
            </a:endParaRPr>
          </a:p>
          <a:p>
            <a:pPr lvl="1">
              <a:lnSpc>
                <a:spcPct val="90000"/>
              </a:lnSpc>
              <a:buNone/>
            </a:pPr>
            <a:endParaRPr lang="en-US" sz="1600" b="1" dirty="0" smtClean="0">
              <a:solidFill>
                <a:schemeClr val="bg1">
                  <a:lumMod val="75000"/>
                </a:schemeClr>
              </a:solidFill>
            </a:endParaRPr>
          </a:p>
          <a:p>
            <a:pPr lvl="1">
              <a:lnSpc>
                <a:spcPct val="90000"/>
              </a:lnSpc>
              <a:buNone/>
            </a:pPr>
            <a:endParaRPr lang="en-US" sz="1600" b="1" dirty="0" smtClean="0">
              <a:solidFill>
                <a:schemeClr val="bg1">
                  <a:lumMod val="75000"/>
                </a:schemeClr>
              </a:solidFill>
            </a:endParaRPr>
          </a:p>
          <a:p>
            <a:pPr>
              <a:lnSpc>
                <a:spcPct val="90000"/>
              </a:lnSpc>
              <a:buFontTx/>
              <a:buChar char="•"/>
            </a:pPr>
            <a:endParaRPr lang="en-US" sz="2000" b="1" dirty="0">
              <a:solidFill>
                <a:schemeClr val="bg1">
                  <a:lumMod val="75000"/>
                </a:schemeClr>
              </a:solidFill>
            </a:endParaRPr>
          </a:p>
          <a:p>
            <a:pPr lvl="1">
              <a:lnSpc>
                <a:spcPct val="90000"/>
              </a:lnSpc>
              <a:buFontTx/>
              <a:buChar char="•"/>
            </a:pPr>
            <a:endParaRPr lang="en-US" sz="2000" b="1" dirty="0">
              <a:solidFill>
                <a:schemeClr val="bg1">
                  <a:lumMod val="75000"/>
                </a:schemeClr>
              </a:solidFill>
            </a:endParaRPr>
          </a:p>
          <a:p>
            <a:pPr lvl="1">
              <a:lnSpc>
                <a:spcPct val="90000"/>
              </a:lnSpc>
              <a:buFontTx/>
              <a:buChar char="•"/>
            </a:pPr>
            <a:endParaRPr lang="en-US" sz="2000" b="1" dirty="0">
              <a:solidFill>
                <a:schemeClr val="bg1">
                  <a:lumMod val="75000"/>
                </a:schemeClr>
              </a:solidFill>
            </a:endParaRPr>
          </a:p>
          <a:p>
            <a:pPr lvl="1">
              <a:lnSpc>
                <a:spcPct val="90000"/>
              </a:lnSpc>
              <a:buFontTx/>
              <a:buChar char="•"/>
            </a:pPr>
            <a:endParaRPr lang="en-US" sz="2000" b="1" dirty="0">
              <a:solidFill>
                <a:schemeClr val="bg1">
                  <a:lumMod val="75000"/>
                </a:schemeClr>
              </a:solidFill>
            </a:endParaRPr>
          </a:p>
          <a:p>
            <a:pPr lvl="1">
              <a:lnSpc>
                <a:spcPct val="90000"/>
              </a:lnSpc>
              <a:buFontTx/>
              <a:buChar char="•"/>
            </a:pPr>
            <a:endParaRPr lang="en-US" sz="2000" b="1" dirty="0">
              <a:solidFill>
                <a:schemeClr val="bg1">
                  <a:lumMod val="75000"/>
                </a:schemeClr>
              </a:solidFill>
            </a:endParaRPr>
          </a:p>
          <a:p>
            <a:pPr lvl="1">
              <a:lnSpc>
                <a:spcPct val="90000"/>
              </a:lnSpc>
              <a:buFontTx/>
              <a:buChar char="•"/>
            </a:pPr>
            <a:endParaRPr lang="en-US" sz="2000" b="1" dirty="0">
              <a:solidFill>
                <a:schemeClr val="bg1">
                  <a:lumMod val="75000"/>
                </a:schemeClr>
              </a:solidFill>
            </a:endParaRPr>
          </a:p>
          <a:p>
            <a:pPr lvl="1">
              <a:lnSpc>
                <a:spcPct val="90000"/>
              </a:lnSpc>
              <a:buFontTx/>
              <a:buChar char="•"/>
            </a:pPr>
            <a:endParaRPr lang="en-US" sz="2000" b="1" dirty="0">
              <a:solidFill>
                <a:schemeClr val="bg1">
                  <a:lumMod val="75000"/>
                </a:schemeClr>
              </a:solidFill>
            </a:endParaRPr>
          </a:p>
          <a:p>
            <a:pPr lvl="1">
              <a:lnSpc>
                <a:spcPct val="90000"/>
              </a:lnSpc>
              <a:buFontTx/>
              <a:buChar char="•"/>
            </a:pPr>
            <a:endParaRPr lang="en-US" sz="2000" b="1" dirty="0">
              <a:solidFill>
                <a:schemeClr val="bg1">
                  <a:lumMod val="75000"/>
                </a:schemeClr>
              </a:solidFill>
            </a:endParaRPr>
          </a:p>
          <a:p>
            <a:pPr lvl="1">
              <a:lnSpc>
                <a:spcPct val="90000"/>
              </a:lnSpc>
              <a:buFontTx/>
              <a:buChar char="•"/>
            </a:pPr>
            <a:endParaRPr lang="en-US" sz="2000" b="1" dirty="0">
              <a:solidFill>
                <a:schemeClr val="bg1">
                  <a:lumMod val="75000"/>
                </a:schemeClr>
              </a:solidFill>
            </a:endParaRPr>
          </a:p>
          <a:p>
            <a:pPr>
              <a:lnSpc>
                <a:spcPct val="90000"/>
              </a:lnSpc>
              <a:buFontTx/>
              <a:buChar char="•"/>
            </a:pPr>
            <a:endParaRPr lang="en-GB" sz="2000" b="1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ctrTitle"/>
          </p:nvPr>
        </p:nvSpPr>
        <p:spPr>
          <a:xfrm>
            <a:off x="685800" y="-200960"/>
            <a:ext cx="7772400" cy="1079500"/>
          </a:xfrm>
        </p:spPr>
        <p:txBody>
          <a:bodyPr/>
          <a:lstStyle/>
          <a:p>
            <a:pPr eaLnBrk="1" hangingPunct="1"/>
            <a:r>
              <a:rPr lang="en-US" sz="3600" b="1" dirty="0" smtClean="0">
                <a:solidFill>
                  <a:schemeClr val="bg1">
                    <a:lumMod val="75000"/>
                  </a:schemeClr>
                </a:solidFill>
                <a:latin typeface="Arial" charset="0"/>
                <a:ea typeface="ＭＳ Ｐゴシック" charset="-128"/>
                <a:cs typeface="ＭＳ Ｐゴシック" charset="-128"/>
              </a:rPr>
              <a:t>Why Model Sediment Supply?</a:t>
            </a:r>
          </a:p>
        </p:txBody>
      </p:sp>
      <p:pic>
        <p:nvPicPr>
          <p:cNvPr id="16387" name="Picture 9" descr="mississippi.tif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3988" y="1529633"/>
            <a:ext cx="4402137" cy="265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8" name="Picture 10" descr="ganges-brahmaputra.tif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33925" y="1126408"/>
            <a:ext cx="4233863" cy="307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9" name="TextBox 12"/>
          <p:cNvSpPr txBox="1">
            <a:spLocks noChangeArrowheads="1"/>
          </p:cNvSpPr>
          <p:nvPr/>
        </p:nvSpPr>
        <p:spPr bwMode="auto">
          <a:xfrm>
            <a:off x="153988" y="4265566"/>
            <a:ext cx="9310687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sz="2000" dirty="0" smtClean="0">
                <a:solidFill>
                  <a:schemeClr val="bg1">
                    <a:lumMod val="75000"/>
                  </a:schemeClr>
                </a:solidFill>
              </a:rPr>
              <a:t>Worldwide </a:t>
            </a:r>
            <a:r>
              <a:rPr lang="en-US" sz="2000" dirty="0">
                <a:solidFill>
                  <a:schemeClr val="bg1">
                    <a:lumMod val="75000"/>
                  </a:schemeClr>
                </a:solidFill>
              </a:rPr>
              <a:t>500 million people live in low-lying deltas</a:t>
            </a:r>
            <a:endParaRPr lang="en-US" sz="2000" dirty="0" smtClean="0">
              <a:solidFill>
                <a:schemeClr val="bg1">
                  <a:lumMod val="75000"/>
                </a:schemeClr>
              </a:solidFill>
            </a:endParaRPr>
          </a:p>
          <a:p>
            <a:r>
              <a:rPr lang="en-US" sz="2000" dirty="0" smtClean="0">
                <a:solidFill>
                  <a:schemeClr val="bg1">
                    <a:lumMod val="75000"/>
                  </a:schemeClr>
                </a:solidFill>
              </a:rPr>
              <a:t>Thirty</a:t>
            </a:r>
            <a:r>
              <a:rPr lang="en-US" sz="2000" dirty="0">
                <a:solidFill>
                  <a:schemeClr val="bg1">
                    <a:lumMod val="75000"/>
                  </a:schemeClr>
                </a:solidFill>
              </a:rPr>
              <a:t>-three major deltas combined have &gt;100,000 km</a:t>
            </a:r>
            <a:r>
              <a:rPr lang="en-US" sz="2000" baseline="30000" dirty="0">
                <a:solidFill>
                  <a:schemeClr val="bg1">
                    <a:lumMod val="75000"/>
                  </a:schemeClr>
                </a:solidFill>
              </a:rPr>
              <a:t>2</a:t>
            </a:r>
            <a:r>
              <a:rPr lang="en-US" sz="2000" dirty="0">
                <a:solidFill>
                  <a:schemeClr val="bg1">
                    <a:lumMod val="75000"/>
                  </a:schemeClr>
                </a:solidFill>
              </a:rPr>
              <a:t> at elevation &lt; 2m </a:t>
            </a:r>
            <a:r>
              <a:rPr lang="en-US" sz="2000" dirty="0" err="1" smtClean="0">
                <a:solidFill>
                  <a:schemeClr val="bg1">
                    <a:lumMod val="75000"/>
                  </a:schemeClr>
                </a:solidFill>
              </a:rPr>
              <a:t>a.s.l</a:t>
            </a:r>
            <a:r>
              <a:rPr lang="en-US" sz="2000" dirty="0" smtClean="0">
                <a:solidFill>
                  <a:schemeClr val="bg1">
                    <a:lumMod val="75000"/>
                  </a:schemeClr>
                </a:solidFill>
              </a:rPr>
              <a:t>. </a:t>
            </a:r>
          </a:p>
          <a:p>
            <a:r>
              <a:rPr lang="en-US" sz="2000" dirty="0" smtClean="0">
                <a:solidFill>
                  <a:schemeClr val="bg1">
                    <a:lumMod val="75000"/>
                  </a:schemeClr>
                </a:solidFill>
              </a:rPr>
              <a:t>(</a:t>
            </a:r>
            <a:r>
              <a:rPr lang="en-US" sz="2000" dirty="0" err="1" smtClean="0">
                <a:solidFill>
                  <a:schemeClr val="bg1">
                    <a:lumMod val="75000"/>
                  </a:schemeClr>
                </a:solidFill>
              </a:rPr>
              <a:t>Syvitski</a:t>
            </a:r>
            <a:r>
              <a:rPr lang="en-US" sz="2000" dirty="0" smtClean="0">
                <a:solidFill>
                  <a:schemeClr val="bg1">
                    <a:lumMod val="75000"/>
                  </a:schemeClr>
                </a:solidFill>
              </a:rPr>
              <a:t> et al., 2009).</a:t>
            </a:r>
          </a:p>
          <a:p>
            <a:endParaRPr lang="en-US" sz="2000" dirty="0" smtClean="0">
              <a:solidFill>
                <a:schemeClr val="bg1">
                  <a:lumMod val="75000"/>
                </a:schemeClr>
              </a:solidFill>
            </a:endParaRPr>
          </a:p>
          <a:p>
            <a:r>
              <a:rPr lang="en-US" sz="2000" dirty="0" smtClean="0">
                <a:solidFill>
                  <a:schemeClr val="bg1">
                    <a:lumMod val="75000"/>
                  </a:schemeClr>
                </a:solidFill>
                <a:latin typeface="Arial" charset="0"/>
                <a:ea typeface="ＭＳ Ｐゴシック" charset="-128"/>
                <a:cs typeface="ＭＳ Ｐゴシック" charset="-128"/>
              </a:rPr>
              <a:t>Sediment affects River Deltas Elevation (ΔRSL) by </a:t>
            </a:r>
            <a:r>
              <a:rPr lang="en-US" sz="2000" dirty="0" err="1" smtClean="0">
                <a:solidFill>
                  <a:schemeClr val="bg1">
                    <a:lumMod val="75000"/>
                  </a:schemeClr>
                </a:solidFill>
                <a:latin typeface="Arial" charset="0"/>
                <a:ea typeface="ＭＳ Ｐゴシック" charset="-128"/>
                <a:cs typeface="ＭＳ Ｐゴシック" charset="-128"/>
              </a:rPr>
              <a:t>Aggradation</a:t>
            </a:r>
            <a:r>
              <a:rPr lang="en-US" sz="2000" dirty="0" smtClean="0">
                <a:solidFill>
                  <a:schemeClr val="bg1">
                    <a:lumMod val="75000"/>
                  </a:schemeClr>
                </a:solidFill>
                <a:latin typeface="Arial" charset="0"/>
                <a:ea typeface="ＭＳ Ｐゴシック" charset="-128"/>
                <a:cs typeface="ＭＳ Ｐゴシック" charset="-128"/>
              </a:rPr>
              <a:t> (A)</a:t>
            </a:r>
          </a:p>
          <a:p>
            <a:endParaRPr lang="en-US" sz="20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6" name="TextBox 7"/>
          <p:cNvSpPr txBox="1">
            <a:spLocks noChangeArrowheads="1"/>
          </p:cNvSpPr>
          <p:nvPr/>
        </p:nvSpPr>
        <p:spPr bwMode="auto">
          <a:xfrm>
            <a:off x="153988" y="1143870"/>
            <a:ext cx="4402137" cy="3683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defRPr/>
            </a:pPr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Mississippi Delta, USA</a:t>
            </a:r>
          </a:p>
        </p:txBody>
      </p:sp>
      <p:sp>
        <p:nvSpPr>
          <p:cNvPr id="17" name="TextBox 7"/>
          <p:cNvSpPr txBox="1">
            <a:spLocks noChangeArrowheads="1"/>
          </p:cNvSpPr>
          <p:nvPr/>
        </p:nvSpPr>
        <p:spPr bwMode="auto">
          <a:xfrm>
            <a:off x="4741863" y="1126408"/>
            <a:ext cx="4225925" cy="369887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defRPr/>
            </a:pPr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Ganges-Brahmaputra Delta, India &amp; BD</a:t>
            </a:r>
          </a:p>
        </p:txBody>
      </p:sp>
      <p:graphicFrame>
        <p:nvGraphicFramePr>
          <p:cNvPr id="34818" name="Object 2"/>
          <p:cNvGraphicFramePr>
            <a:graphicFrameLocks noChangeAspect="1"/>
          </p:cNvGraphicFramePr>
          <p:nvPr/>
        </p:nvGraphicFramePr>
        <p:xfrm>
          <a:off x="153988" y="5933235"/>
          <a:ext cx="7504112" cy="739775"/>
        </p:xfrm>
        <a:graphic>
          <a:graphicData uri="http://schemas.openxmlformats.org/presentationml/2006/ole">
            <p:oleObj spid="_x0000_s34818" name="Equation" r:id="rId6" imgW="1803400" imgH="17780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5" name="Picture 8" descr="zoominNargislowres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3988" y="1293813"/>
            <a:ext cx="4306887" cy="4135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6" name="Title 1"/>
          <p:cNvSpPr>
            <a:spLocks noGrp="1"/>
          </p:cNvSpPr>
          <p:nvPr>
            <p:ph type="ctrTitle"/>
          </p:nvPr>
        </p:nvSpPr>
        <p:spPr>
          <a:xfrm>
            <a:off x="685800" y="12700"/>
            <a:ext cx="7772400" cy="10795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sz="3600" b="1" dirty="0" err="1" smtClean="0">
                <a:solidFill>
                  <a:schemeClr val="bg1">
                    <a:lumMod val="75000"/>
                  </a:schemeClr>
                </a:solidFill>
                <a:latin typeface="Arial" charset="0"/>
                <a:ea typeface="ＭＳ Ｐゴシック" charset="-128"/>
                <a:cs typeface="ＭＳ Ｐゴシック" charset="-128"/>
              </a:rPr>
              <a:t>Aggradation</a:t>
            </a:r>
            <a:r>
              <a:rPr lang="en-US" sz="3600" b="1" dirty="0" smtClean="0">
                <a:solidFill>
                  <a:schemeClr val="bg1">
                    <a:lumMod val="75000"/>
                  </a:schemeClr>
                </a:solidFill>
                <a:latin typeface="Arial" charset="0"/>
                <a:ea typeface="ＭＳ Ｐゴシック" charset="-128"/>
                <a:cs typeface="ＭＳ Ｐゴシック" charset="-128"/>
              </a:rPr>
              <a:t> due to Floods in Deltas</a:t>
            </a:r>
          </a:p>
        </p:txBody>
      </p:sp>
      <p:graphicFrame>
        <p:nvGraphicFramePr>
          <p:cNvPr id="18434" name="Object 2"/>
          <p:cNvGraphicFramePr>
            <a:graphicFrameLocks noChangeAspect="1"/>
          </p:cNvGraphicFramePr>
          <p:nvPr/>
        </p:nvGraphicFramePr>
        <p:xfrm>
          <a:off x="4830763" y="1293813"/>
          <a:ext cx="4079875" cy="4135437"/>
        </p:xfrm>
        <a:graphic>
          <a:graphicData uri="http://schemas.openxmlformats.org/presentationml/2006/ole">
            <p:oleObj spid="_x0000_s30722" name="Document" r:id="rId5" imgW="4572000" imgH="4635500" progId="Word.Document.12">
              <p:link updateAutomatic="1"/>
            </p:oleObj>
          </a:graphicData>
        </a:graphic>
      </p:graphicFrame>
      <p:pic>
        <p:nvPicPr>
          <p:cNvPr id="18437" name="Picture 8" descr="legendforfloodmaps.png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402263" y="1775194"/>
            <a:ext cx="52990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4830763" y="1293813"/>
            <a:ext cx="4079875" cy="598487"/>
          </a:xfrm>
          <a:solidFill>
            <a:schemeClr val="tx1">
              <a:lumMod val="65000"/>
              <a:lumOff val="35000"/>
            </a:schemeClr>
          </a:solidFill>
        </p:spPr>
        <p:txBody>
          <a:bodyPr rtlCol="0">
            <a:noAutofit/>
          </a:bodyPr>
          <a:lstStyle/>
          <a:p>
            <a:pPr algn="l" eaLnBrk="1" fontAlgn="auto" hangingPunct="1">
              <a:spcAft>
                <a:spcPts val="0"/>
              </a:spcAft>
              <a:buFont typeface="Arial"/>
              <a:buNone/>
              <a:defRPr/>
            </a:pPr>
            <a:r>
              <a:rPr lang="en-US" sz="1800" dirty="0" smtClean="0">
                <a:solidFill>
                  <a:schemeClr val="bg1">
                    <a:lumMod val="75000"/>
                  </a:schemeClr>
                </a:solidFill>
                <a:latin typeface="Arial"/>
                <a:ea typeface="+mn-ea"/>
                <a:cs typeface="+mn-cs"/>
              </a:rPr>
              <a:t>SRTM 90m topographic data overlay with MODIS flood extend map in red.</a:t>
            </a:r>
          </a:p>
          <a:p>
            <a:pPr eaLnBrk="1" fontAlgn="auto" hangingPunct="1">
              <a:spcAft>
                <a:spcPts val="0"/>
              </a:spcAft>
              <a:buFont typeface="Arial"/>
              <a:buNone/>
              <a:defRPr/>
            </a:pPr>
            <a:endParaRPr lang="en-US" sz="1800" dirty="0" smtClean="0">
              <a:ea typeface="+mn-ea"/>
              <a:cs typeface="+mn-cs"/>
            </a:endParaRPr>
          </a:p>
          <a:p>
            <a:pPr eaLnBrk="1" fontAlgn="auto" hangingPunct="1">
              <a:spcAft>
                <a:spcPts val="0"/>
              </a:spcAft>
              <a:buFont typeface="Arial"/>
              <a:buNone/>
              <a:defRPr/>
            </a:pPr>
            <a:endParaRPr lang="en-US" sz="1800" dirty="0" smtClean="0">
              <a:ea typeface="+mn-ea"/>
              <a:cs typeface="+mn-cs"/>
            </a:endParaRPr>
          </a:p>
        </p:txBody>
      </p:sp>
      <p:sp>
        <p:nvSpPr>
          <p:cNvPr id="16389" name="TextBox 7"/>
          <p:cNvSpPr txBox="1">
            <a:spLocks noChangeArrowheads="1"/>
          </p:cNvSpPr>
          <p:nvPr/>
        </p:nvSpPr>
        <p:spPr bwMode="auto">
          <a:xfrm>
            <a:off x="153988" y="1293813"/>
            <a:ext cx="4306887" cy="646112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defRPr/>
            </a:pPr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Cyclone </a:t>
            </a:r>
            <a:r>
              <a:rPr lang="en-US" dirty="0" err="1">
                <a:solidFill>
                  <a:schemeClr val="bg1">
                    <a:lumMod val="75000"/>
                  </a:schemeClr>
                </a:solidFill>
              </a:rPr>
              <a:t>Nargis</a:t>
            </a:r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, Irrawaddy Delta</a:t>
            </a:r>
          </a:p>
          <a:p>
            <a:pPr>
              <a:defRPr/>
            </a:pPr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MODIS Terra, May 5</a:t>
            </a:r>
            <a:r>
              <a:rPr lang="en-US" baseline="30000" dirty="0">
                <a:solidFill>
                  <a:schemeClr val="bg1">
                    <a:lumMod val="75000"/>
                  </a:schemeClr>
                </a:solidFill>
              </a:rPr>
              <a:t>th</a:t>
            </a:r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, 2008.</a:t>
            </a:r>
          </a:p>
        </p:txBody>
      </p:sp>
      <p:sp>
        <p:nvSpPr>
          <p:cNvPr id="18440" name="TextBox 9"/>
          <p:cNvSpPr txBox="1">
            <a:spLocks noChangeArrowheads="1"/>
          </p:cNvSpPr>
          <p:nvPr/>
        </p:nvSpPr>
        <p:spPr bwMode="auto">
          <a:xfrm>
            <a:off x="153988" y="5429250"/>
            <a:ext cx="875665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sz="2000" dirty="0" smtClean="0">
                <a:solidFill>
                  <a:schemeClr val="bg1">
                    <a:lumMod val="75000"/>
                  </a:schemeClr>
                </a:solidFill>
              </a:rPr>
              <a:t>Floods </a:t>
            </a:r>
            <a:r>
              <a:rPr lang="en-US" sz="2000" dirty="0">
                <a:solidFill>
                  <a:schemeClr val="bg1">
                    <a:lumMod val="75000"/>
                  </a:schemeClr>
                </a:solidFill>
              </a:rPr>
              <a:t>are widespread, 85% </a:t>
            </a:r>
            <a:r>
              <a:rPr lang="en-US" sz="2000" dirty="0" smtClean="0">
                <a:solidFill>
                  <a:schemeClr val="bg1">
                    <a:lumMod val="75000"/>
                  </a:schemeClr>
                </a:solidFill>
              </a:rPr>
              <a:t>of</a:t>
            </a:r>
            <a:r>
              <a:rPr lang="en-US" sz="2000" dirty="0" smtClean="0">
                <a:solidFill>
                  <a:schemeClr val="bg1">
                    <a:lumMod val="75000"/>
                  </a:schemeClr>
                </a:solidFill>
              </a:rPr>
              <a:t> 33</a:t>
            </a:r>
            <a:r>
              <a:rPr lang="en-US" sz="2000" dirty="0" smtClean="0">
                <a:solidFill>
                  <a:schemeClr val="bg1">
                    <a:lumMod val="75000"/>
                  </a:schemeClr>
                </a:solidFill>
              </a:rPr>
              <a:t> </a:t>
            </a:r>
            <a:r>
              <a:rPr lang="en-US" sz="2000" dirty="0">
                <a:solidFill>
                  <a:schemeClr val="bg1">
                    <a:lumMod val="75000"/>
                  </a:schemeClr>
                </a:solidFill>
              </a:rPr>
              <a:t>studied deltas experienced </a:t>
            </a:r>
            <a:r>
              <a:rPr lang="en-US" sz="2000" dirty="0" smtClean="0">
                <a:solidFill>
                  <a:schemeClr val="bg1">
                    <a:lumMod val="75000"/>
                  </a:schemeClr>
                </a:solidFill>
              </a:rPr>
              <a:t>flooding (2001-2008).</a:t>
            </a:r>
            <a:r>
              <a:rPr lang="en-US" sz="2000" dirty="0" smtClean="0">
                <a:solidFill>
                  <a:schemeClr val="bg1">
                    <a:lumMod val="75000"/>
                  </a:schemeClr>
                </a:solidFill>
              </a:rPr>
              <a:t> Total of </a:t>
            </a:r>
            <a:r>
              <a:rPr lang="en-US" sz="2000" dirty="0" smtClean="0">
                <a:solidFill>
                  <a:schemeClr val="bg1">
                    <a:lumMod val="75000"/>
                  </a:schemeClr>
                </a:solidFill>
              </a:rPr>
              <a:t>~</a:t>
            </a:r>
            <a:r>
              <a:rPr lang="en-US" sz="2000" dirty="0">
                <a:solidFill>
                  <a:schemeClr val="bg1">
                    <a:lumMod val="75000"/>
                  </a:schemeClr>
                </a:solidFill>
              </a:rPr>
              <a:t>260,000 km</a:t>
            </a:r>
            <a:r>
              <a:rPr lang="en-US" sz="2000" baseline="30000" dirty="0">
                <a:solidFill>
                  <a:schemeClr val="bg1">
                    <a:lumMod val="75000"/>
                  </a:schemeClr>
                </a:solidFill>
              </a:rPr>
              <a:t>2</a:t>
            </a:r>
            <a:r>
              <a:rPr lang="en-US" sz="2000" dirty="0">
                <a:solidFill>
                  <a:schemeClr val="bg1">
                    <a:lumMod val="75000"/>
                  </a:schemeClr>
                </a:solidFill>
              </a:rPr>
              <a:t> was submerged</a:t>
            </a:r>
            <a:r>
              <a:rPr lang="en-US" sz="2000" dirty="0" smtClean="0">
                <a:solidFill>
                  <a:schemeClr val="bg1">
                    <a:lumMod val="75000"/>
                  </a:schemeClr>
                </a:solidFill>
              </a:rPr>
              <a:t> by floods.</a:t>
            </a:r>
          </a:p>
          <a:p>
            <a:endParaRPr lang="en-US" sz="2000" dirty="0" smtClean="0">
              <a:solidFill>
                <a:schemeClr val="bg1">
                  <a:lumMod val="75000"/>
                </a:schemeClr>
              </a:solidFill>
            </a:endParaRPr>
          </a:p>
          <a:p>
            <a:r>
              <a:rPr lang="en-US" sz="2000" dirty="0" smtClean="0">
                <a:solidFill>
                  <a:schemeClr val="bg1">
                    <a:lumMod val="75000"/>
                  </a:schemeClr>
                </a:solidFill>
              </a:rPr>
              <a:t>Question: are</a:t>
            </a:r>
            <a:r>
              <a:rPr lang="en-US" sz="2000" dirty="0" smtClean="0">
                <a:solidFill>
                  <a:schemeClr val="bg1">
                    <a:lumMod val="75000"/>
                  </a:schemeClr>
                </a:solidFill>
              </a:rPr>
              <a:t> changes in precipitation </a:t>
            </a:r>
            <a:r>
              <a:rPr lang="en-US" sz="2000" dirty="0" smtClean="0">
                <a:solidFill>
                  <a:schemeClr val="bg1">
                    <a:lumMod val="75000"/>
                  </a:schemeClr>
                </a:solidFill>
              </a:rPr>
              <a:t>regimes changing </a:t>
            </a:r>
            <a:r>
              <a:rPr lang="en-US" sz="2000" dirty="0" smtClean="0">
                <a:solidFill>
                  <a:schemeClr val="bg1">
                    <a:lumMod val="75000"/>
                  </a:schemeClr>
                </a:solidFill>
              </a:rPr>
              <a:t>flood</a:t>
            </a:r>
            <a:r>
              <a:rPr lang="en-US" sz="2000" dirty="0" smtClean="0">
                <a:solidFill>
                  <a:schemeClr val="bg1">
                    <a:lumMod val="75000"/>
                  </a:schemeClr>
                </a:solidFill>
              </a:rPr>
              <a:t>s</a:t>
            </a:r>
            <a:r>
              <a:rPr lang="en-US" sz="2000" dirty="0" smtClean="0">
                <a:solidFill>
                  <a:schemeClr val="bg1">
                    <a:lumMod val="75000"/>
                  </a:schemeClr>
                </a:solidFill>
              </a:rPr>
              <a:t> </a:t>
            </a:r>
            <a:r>
              <a:rPr lang="en-US" sz="2000" dirty="0" smtClean="0">
                <a:solidFill>
                  <a:schemeClr val="bg1">
                    <a:lumMod val="75000"/>
                  </a:schemeClr>
                </a:solidFill>
              </a:rPr>
              <a:t>into 21</a:t>
            </a:r>
            <a:r>
              <a:rPr lang="en-US" sz="2000" baseline="30000" dirty="0" smtClean="0">
                <a:solidFill>
                  <a:schemeClr val="bg1">
                    <a:lumMod val="75000"/>
                  </a:schemeClr>
                </a:solidFill>
              </a:rPr>
              <a:t>st</a:t>
            </a:r>
            <a:r>
              <a:rPr lang="en-US" sz="2000" dirty="0" smtClean="0">
                <a:solidFill>
                  <a:schemeClr val="bg1">
                    <a:lumMod val="75000"/>
                  </a:schemeClr>
                </a:solidFill>
              </a:rPr>
              <a:t> century?</a:t>
            </a:r>
            <a:endParaRPr lang="en-US" sz="2000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-331788"/>
            <a:ext cx="9144000" cy="1470026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3600" b="1" dirty="0" smtClean="0">
                <a:solidFill>
                  <a:schemeClr val="bg1">
                    <a:lumMod val="75000"/>
                  </a:schemeClr>
                </a:solidFill>
                <a:latin typeface="Arial"/>
                <a:ea typeface="+mj-ea"/>
                <a:cs typeface="+mj-cs"/>
              </a:rPr>
              <a:t>Reduced </a:t>
            </a:r>
            <a:r>
              <a:rPr lang="en-US" sz="3600" b="1" dirty="0" err="1" smtClean="0">
                <a:solidFill>
                  <a:schemeClr val="bg1">
                    <a:lumMod val="75000"/>
                  </a:schemeClr>
                </a:solidFill>
                <a:latin typeface="Arial"/>
                <a:ea typeface="+mj-ea"/>
                <a:cs typeface="+mj-cs"/>
              </a:rPr>
              <a:t>Aggradation</a:t>
            </a:r>
            <a:r>
              <a:rPr lang="en-US" sz="3600" b="1" dirty="0" smtClean="0">
                <a:solidFill>
                  <a:schemeClr val="bg1">
                    <a:lumMod val="75000"/>
                  </a:schemeClr>
                </a:solidFill>
                <a:latin typeface="Arial"/>
                <a:ea typeface="+mj-ea"/>
                <a:cs typeface="+mj-cs"/>
              </a:rPr>
              <a:t> due to Damming</a:t>
            </a:r>
          </a:p>
        </p:txBody>
      </p:sp>
      <p:pic>
        <p:nvPicPr>
          <p:cNvPr id="23555" name="Picture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2288" y="1138238"/>
            <a:ext cx="8185150" cy="4649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6" name="TextBox 3"/>
          <p:cNvSpPr txBox="1">
            <a:spLocks noChangeArrowheads="1"/>
          </p:cNvSpPr>
          <p:nvPr/>
        </p:nvSpPr>
        <p:spPr bwMode="auto">
          <a:xfrm>
            <a:off x="522288" y="5935663"/>
            <a:ext cx="8831262" cy="1231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1.4 ± 0.3 billion tons per year LESS sediment reaches the coast worldwide</a:t>
            </a:r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.</a:t>
            </a:r>
          </a:p>
          <a:p>
            <a:endParaRPr lang="en-US" dirty="0" smtClean="0">
              <a:solidFill>
                <a:schemeClr val="bg1">
                  <a:lumMod val="75000"/>
                </a:schemeClr>
              </a:solidFill>
            </a:endParaRPr>
          </a:p>
          <a:p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Question: how is a new planned dam influencing the sediment flux at the coast?</a:t>
            </a:r>
          </a:p>
          <a:p>
            <a:r>
              <a:rPr lang="en-US" dirty="0" smtClean="0">
                <a:solidFill>
                  <a:srgbClr val="EEDA1B"/>
                </a:solidFill>
              </a:rPr>
              <a:t> </a:t>
            </a:r>
            <a:endParaRPr lang="en-US" dirty="0">
              <a:solidFill>
                <a:srgbClr val="EEDA1B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6367" y="1600200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Ok. It’s important. But how do we quantify sediment supply for an arbitrary river?</a:t>
            </a:r>
            <a:endParaRPr lang="en-US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050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-235884"/>
            <a:ext cx="7772400" cy="1143000"/>
          </a:xfrm>
        </p:spPr>
        <p:txBody>
          <a:bodyPr/>
          <a:lstStyle/>
          <a:p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Numerical Model </a:t>
            </a:r>
            <a:r>
              <a:rPr lang="en-US" dirty="0" err="1">
                <a:solidFill>
                  <a:schemeClr val="bg1">
                    <a:lumMod val="75000"/>
                  </a:schemeClr>
                </a:solidFill>
              </a:rPr>
              <a:t>HydroTrend</a:t>
            </a:r>
            <a:endParaRPr lang="en-US" dirty="0">
              <a:solidFill>
                <a:schemeClr val="bg1">
                  <a:lumMod val="75000"/>
                </a:schemeClr>
              </a:solidFill>
            </a:endParaRPr>
          </a:p>
        </p:txBody>
      </p:sp>
      <p:pic>
        <p:nvPicPr>
          <p:cNvPr id="258053" name="Picture 5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-36513" y="1979540"/>
            <a:ext cx="4953001" cy="4352925"/>
          </a:xfrm>
          <a:noFill/>
          <a:ln/>
        </p:spPr>
      </p:pic>
      <p:sp>
        <p:nvSpPr>
          <p:cNvPr id="258054" name="Text Box 6"/>
          <p:cNvSpPr txBox="1">
            <a:spLocks noChangeArrowheads="1"/>
          </p:cNvSpPr>
          <p:nvPr/>
        </p:nvSpPr>
        <p:spPr bwMode="auto">
          <a:xfrm>
            <a:off x="5038994" y="1955800"/>
            <a:ext cx="4105006" cy="45243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sz="1800" b="1" dirty="0" smtClean="0">
                <a:solidFill>
                  <a:schemeClr val="bg1">
                    <a:lumMod val="75000"/>
                  </a:schemeClr>
                </a:solidFill>
                <a:latin typeface="+mj-lt"/>
              </a:rPr>
              <a:t>Critical Dynamic Boundaries: Rain-</a:t>
            </a:r>
            <a:r>
              <a:rPr lang="en-US" b="1" dirty="0" smtClean="0">
                <a:solidFill>
                  <a:schemeClr val="bg1">
                    <a:lumMod val="75000"/>
                  </a:schemeClr>
                </a:solidFill>
                <a:latin typeface="+mj-lt"/>
              </a:rPr>
              <a:t>Snow-Ice</a:t>
            </a:r>
            <a:endParaRPr lang="en-US" sz="1800" b="1" dirty="0" smtClean="0">
              <a:solidFill>
                <a:schemeClr val="bg1">
                  <a:lumMod val="75000"/>
                </a:schemeClr>
              </a:solidFill>
              <a:latin typeface="+mj-lt"/>
            </a:endParaRPr>
          </a:p>
          <a:p>
            <a:pPr eaLnBrk="1" hangingPunct="1">
              <a:spcBef>
                <a:spcPct val="50000"/>
              </a:spcBef>
              <a:buFontTx/>
              <a:buChar char="-"/>
            </a:pPr>
            <a:r>
              <a:rPr lang="en-US" b="1" dirty="0" smtClean="0">
                <a:solidFill>
                  <a:schemeClr val="bg1">
                    <a:lumMod val="75000"/>
                  </a:schemeClr>
                </a:solidFill>
                <a:latin typeface="+mj-lt"/>
              </a:rPr>
              <a:t>D</a:t>
            </a:r>
            <a:r>
              <a:rPr lang="en-US" sz="1800" b="1" dirty="0" smtClean="0">
                <a:solidFill>
                  <a:schemeClr val="bg1">
                    <a:lumMod val="75000"/>
                  </a:schemeClr>
                </a:solidFill>
                <a:latin typeface="+mj-lt"/>
              </a:rPr>
              <a:t>aily </a:t>
            </a:r>
            <a:r>
              <a:rPr lang="en-US" sz="1800" b="1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temperature combined with hypsometry and lapse-rate determine </a:t>
            </a:r>
            <a:r>
              <a:rPr lang="en-US" sz="1800" b="1" dirty="0" smtClean="0">
                <a:solidFill>
                  <a:schemeClr val="bg1">
                    <a:lumMod val="75000"/>
                  </a:schemeClr>
                </a:solidFill>
                <a:latin typeface="+mj-lt"/>
              </a:rPr>
              <a:t>the</a:t>
            </a:r>
            <a:r>
              <a:rPr lang="en-US" b="1" dirty="0" smtClean="0">
                <a:solidFill>
                  <a:schemeClr val="bg1">
                    <a:lumMod val="75000"/>
                  </a:schemeClr>
                </a:solidFill>
                <a:latin typeface="+mj-lt"/>
              </a:rPr>
              <a:t> </a:t>
            </a:r>
            <a:r>
              <a:rPr lang="en-US" sz="1800" b="1" dirty="0" smtClean="0">
                <a:solidFill>
                  <a:schemeClr val="bg1">
                    <a:lumMod val="75000"/>
                  </a:schemeClr>
                </a:solidFill>
                <a:latin typeface="+mj-lt"/>
              </a:rPr>
              <a:t>freezing </a:t>
            </a:r>
            <a:r>
              <a:rPr lang="en-US" sz="1800" b="1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line </a:t>
            </a:r>
            <a:r>
              <a:rPr lang="en-US" sz="1800" b="1" dirty="0" smtClean="0">
                <a:solidFill>
                  <a:schemeClr val="bg1">
                    <a:lumMod val="75000"/>
                  </a:schemeClr>
                </a:solidFill>
                <a:latin typeface="+mj-lt"/>
              </a:rPr>
              <a:t>altitude (FLA) </a:t>
            </a:r>
            <a:r>
              <a:rPr lang="en-US" sz="1800" b="1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and thus the parts of the basin that get</a:t>
            </a:r>
            <a:r>
              <a:rPr lang="en-US" sz="1800" b="1" dirty="0" smtClean="0">
                <a:solidFill>
                  <a:schemeClr val="bg1">
                    <a:lumMod val="75000"/>
                  </a:schemeClr>
                </a:solidFill>
                <a:latin typeface="+mj-lt"/>
              </a:rPr>
              <a:t> rained on or snowed on.</a:t>
            </a:r>
          </a:p>
          <a:p>
            <a:pPr eaLnBrk="1" hangingPunct="1">
              <a:spcBef>
                <a:spcPct val="50000"/>
              </a:spcBef>
              <a:buFontTx/>
              <a:buChar char="-"/>
            </a:pPr>
            <a:endParaRPr lang="en-US" b="1" dirty="0" smtClean="0">
              <a:solidFill>
                <a:schemeClr val="bg1">
                  <a:lumMod val="75000"/>
                </a:schemeClr>
              </a:solidFill>
              <a:latin typeface="+mj-lt"/>
            </a:endParaRPr>
          </a:p>
          <a:p>
            <a:pPr>
              <a:spcBef>
                <a:spcPct val="50000"/>
              </a:spcBef>
              <a:buFontTx/>
              <a:buChar char="-"/>
            </a:pPr>
            <a:r>
              <a:rPr lang="en-US" b="1" dirty="0" smtClean="0">
                <a:solidFill>
                  <a:schemeClr val="bg1">
                    <a:lumMod val="75000"/>
                  </a:schemeClr>
                </a:solidFill>
              </a:rPr>
              <a:t> Glacier equilibrium line altitude (ELA) combined with the hypsometric curve determines the area of the basin covered with glaciers, and thus area contributing to ice accumulation and ice melt.</a:t>
            </a:r>
          </a:p>
          <a:p>
            <a:pPr eaLnBrk="1" hangingPunct="1">
              <a:spcBef>
                <a:spcPct val="50000"/>
              </a:spcBef>
              <a:buFontTx/>
              <a:buChar char="-"/>
            </a:pPr>
            <a:endParaRPr lang="en-US" sz="1800" b="1" dirty="0">
              <a:solidFill>
                <a:schemeClr val="bg1">
                  <a:lumMod val="75000"/>
                </a:schemeClr>
              </a:solidFill>
              <a:latin typeface="+mj-lt"/>
            </a:endParaRPr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/>
        </p:nvGraphicFramePr>
        <p:xfrm>
          <a:off x="213556" y="1125538"/>
          <a:ext cx="4702932" cy="449545"/>
        </p:xfrm>
        <a:graphic>
          <a:graphicData uri="http://schemas.openxmlformats.org/presentationml/2006/ole">
            <p:oleObj spid="_x0000_s14341" name="Equation" r:id="rId4" imgW="1727200" imgH="16510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07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95288" y="3389314"/>
            <a:ext cx="8596312" cy="3581400"/>
          </a:xfrm>
        </p:spPr>
        <p:txBody>
          <a:bodyPr/>
          <a:lstStyle/>
          <a:p>
            <a:pPr marL="0" indent="0">
              <a:lnSpc>
                <a:spcPct val="80000"/>
              </a:lnSpc>
              <a:buNone/>
            </a:pPr>
            <a:r>
              <a:rPr lang="en-US" sz="1800" b="1" dirty="0" smtClean="0">
                <a:solidFill>
                  <a:schemeClr val="bg1">
                    <a:lumMod val="75000"/>
                  </a:schemeClr>
                </a:solidFill>
              </a:rPr>
              <a:t>Qs		sediment load MT/yr</a:t>
            </a:r>
          </a:p>
          <a:p>
            <a:pPr marL="0" indent="0">
              <a:lnSpc>
                <a:spcPct val="80000"/>
              </a:lnSpc>
              <a:buFont typeface="Times" charset="0"/>
              <a:buNone/>
            </a:pPr>
            <a:r>
              <a:rPr lang="en-US" sz="1800" b="1" dirty="0" err="1" smtClean="0">
                <a:solidFill>
                  <a:schemeClr val="bg1">
                    <a:lumMod val="75000"/>
                  </a:schemeClr>
                </a:solidFill>
              </a:rPr>
              <a:t>ω</a:t>
            </a:r>
            <a:r>
              <a:rPr lang="en-US" sz="1800" b="1" dirty="0" smtClean="0">
                <a:solidFill>
                  <a:schemeClr val="bg1">
                    <a:lumMod val="75000"/>
                  </a:schemeClr>
                </a:solidFill>
              </a:rPr>
              <a:t>		0.0006 </a:t>
            </a:r>
          </a:p>
          <a:p>
            <a:pPr marL="0" indent="0">
              <a:lnSpc>
                <a:spcPct val="80000"/>
              </a:lnSpc>
              <a:buNone/>
            </a:pPr>
            <a:r>
              <a:rPr lang="en-US" sz="1800" b="1" dirty="0" smtClean="0">
                <a:solidFill>
                  <a:schemeClr val="bg1">
                    <a:lumMod val="75000"/>
                  </a:schemeClr>
                </a:solidFill>
              </a:rPr>
              <a:t>Q		discharge in km</a:t>
            </a:r>
            <a:r>
              <a:rPr lang="en-US" sz="1800" b="1" baseline="30000" dirty="0" smtClean="0">
                <a:solidFill>
                  <a:schemeClr val="bg1">
                    <a:lumMod val="75000"/>
                  </a:schemeClr>
                </a:solidFill>
              </a:rPr>
              <a:t>3</a:t>
            </a:r>
            <a:r>
              <a:rPr lang="en-US" sz="1800" b="1" dirty="0" smtClean="0">
                <a:solidFill>
                  <a:schemeClr val="bg1">
                    <a:lumMod val="75000"/>
                  </a:schemeClr>
                </a:solidFill>
              </a:rPr>
              <a:t>/yr</a:t>
            </a:r>
          </a:p>
          <a:p>
            <a:pPr marL="0" indent="0">
              <a:lnSpc>
                <a:spcPct val="80000"/>
              </a:lnSpc>
              <a:buFont typeface="Times" charset="0"/>
              <a:buNone/>
            </a:pPr>
            <a:r>
              <a:rPr lang="en-US" sz="1800" b="1" dirty="0" smtClean="0">
                <a:solidFill>
                  <a:schemeClr val="bg1">
                    <a:lumMod val="75000"/>
                  </a:schemeClr>
                </a:solidFill>
              </a:rPr>
              <a:t>A		drainage area in km</a:t>
            </a:r>
            <a:r>
              <a:rPr lang="en-US" sz="1800" b="1" baseline="30000" dirty="0" smtClean="0">
                <a:solidFill>
                  <a:schemeClr val="bg1">
                    <a:lumMod val="75000"/>
                  </a:schemeClr>
                </a:solidFill>
              </a:rPr>
              <a:t>2</a:t>
            </a:r>
          </a:p>
          <a:p>
            <a:pPr marL="0" indent="0">
              <a:lnSpc>
                <a:spcPct val="80000"/>
              </a:lnSpc>
              <a:buFont typeface="Times" charset="0"/>
              <a:buNone/>
            </a:pPr>
            <a:r>
              <a:rPr lang="en-US" sz="1800" b="1" dirty="0" smtClean="0">
                <a:solidFill>
                  <a:schemeClr val="bg1">
                    <a:lumMod val="75000"/>
                  </a:schemeClr>
                </a:solidFill>
              </a:rPr>
              <a:t>R</a:t>
            </a:r>
            <a:r>
              <a:rPr lang="en-US" sz="1800" b="1" dirty="0">
                <a:solidFill>
                  <a:schemeClr val="bg1">
                    <a:lumMod val="75000"/>
                  </a:schemeClr>
                </a:solidFill>
              </a:rPr>
              <a:t>		</a:t>
            </a:r>
            <a:r>
              <a:rPr lang="en-US" sz="1800" b="1" dirty="0" smtClean="0">
                <a:solidFill>
                  <a:schemeClr val="bg1">
                    <a:lumMod val="75000"/>
                  </a:schemeClr>
                </a:solidFill>
              </a:rPr>
              <a:t>relief in km</a:t>
            </a:r>
          </a:p>
          <a:p>
            <a:pPr marL="0" indent="0">
              <a:lnSpc>
                <a:spcPct val="80000"/>
              </a:lnSpc>
              <a:buFont typeface="Times" charset="0"/>
              <a:buNone/>
            </a:pPr>
            <a:r>
              <a:rPr lang="en-US" sz="1800" b="1" dirty="0">
                <a:solidFill>
                  <a:schemeClr val="bg1">
                    <a:lumMod val="75000"/>
                  </a:schemeClr>
                </a:solidFill>
              </a:rPr>
              <a:t>T	</a:t>
            </a:r>
            <a:r>
              <a:rPr lang="en-US" sz="1800" b="1" dirty="0" smtClean="0">
                <a:solidFill>
                  <a:schemeClr val="bg1">
                    <a:lumMod val="75000"/>
                  </a:schemeClr>
                </a:solidFill>
              </a:rPr>
              <a:t>	mean annual basin</a:t>
            </a:r>
            <a:r>
              <a:rPr lang="en-US" sz="1800" b="1" dirty="0">
                <a:solidFill>
                  <a:schemeClr val="bg1">
                    <a:lumMod val="75000"/>
                  </a:schemeClr>
                </a:solidFill>
              </a:rPr>
              <a:t>-wide </a:t>
            </a:r>
            <a:r>
              <a:rPr lang="en-US" sz="1800" b="1" dirty="0" smtClean="0">
                <a:solidFill>
                  <a:schemeClr val="bg1">
                    <a:lumMod val="75000"/>
                  </a:schemeClr>
                </a:solidFill>
              </a:rPr>
              <a:t>temperature in deg C</a:t>
            </a:r>
          </a:p>
          <a:p>
            <a:pPr marL="0" indent="0">
              <a:lnSpc>
                <a:spcPct val="80000"/>
              </a:lnSpc>
              <a:buFont typeface="Times" charset="0"/>
              <a:buNone/>
            </a:pPr>
            <a:endParaRPr lang="en-US" sz="1800" b="1" dirty="0" smtClean="0">
              <a:solidFill>
                <a:schemeClr val="bg1">
                  <a:lumMod val="75000"/>
                </a:schemeClr>
              </a:solidFill>
            </a:endParaRPr>
          </a:p>
          <a:p>
            <a:pPr marL="0" indent="0">
              <a:lnSpc>
                <a:spcPct val="80000"/>
              </a:lnSpc>
              <a:buFont typeface="Times" charset="0"/>
              <a:buNone/>
            </a:pPr>
            <a:r>
              <a:rPr lang="en-US" sz="1800" b="1" dirty="0" smtClean="0">
                <a:solidFill>
                  <a:schemeClr val="bg1">
                    <a:lumMod val="75000"/>
                  </a:schemeClr>
                </a:solidFill>
              </a:rPr>
              <a:t>The </a:t>
            </a:r>
            <a:r>
              <a:rPr lang="en-US" sz="1800" b="1" dirty="0">
                <a:solidFill>
                  <a:schemeClr val="bg1">
                    <a:lumMod val="75000"/>
                  </a:schemeClr>
                </a:solidFill>
              </a:rPr>
              <a:t>regression for this</a:t>
            </a:r>
            <a:r>
              <a:rPr lang="en-US" sz="1800" b="1" dirty="0" smtClean="0">
                <a:solidFill>
                  <a:schemeClr val="bg1">
                    <a:lumMod val="75000"/>
                  </a:schemeClr>
                </a:solidFill>
              </a:rPr>
              <a:t> model </a:t>
            </a:r>
            <a:r>
              <a:rPr lang="en-US" sz="1800" b="1" dirty="0">
                <a:solidFill>
                  <a:schemeClr val="bg1">
                    <a:lumMod val="75000"/>
                  </a:schemeClr>
                </a:solidFill>
              </a:rPr>
              <a:t>is based on analysis of a global database of last century discharge and sediment load observed at river mouths of 100’s of rivers (</a:t>
            </a:r>
            <a:r>
              <a:rPr lang="en-US" sz="1800" b="1" dirty="0" err="1">
                <a:solidFill>
                  <a:schemeClr val="bg1">
                    <a:lumMod val="75000"/>
                  </a:schemeClr>
                </a:solidFill>
              </a:rPr>
              <a:t>Syvitski</a:t>
            </a:r>
            <a:r>
              <a:rPr lang="en-US" sz="1800" b="1" dirty="0" smtClean="0">
                <a:solidFill>
                  <a:schemeClr val="bg1">
                    <a:lumMod val="75000"/>
                  </a:schemeClr>
                </a:solidFill>
              </a:rPr>
              <a:t> &amp; </a:t>
            </a:r>
            <a:r>
              <a:rPr lang="en-US" sz="1800" b="1" dirty="0" err="1" smtClean="0">
                <a:solidFill>
                  <a:schemeClr val="bg1">
                    <a:lumMod val="75000"/>
                  </a:schemeClr>
                </a:solidFill>
              </a:rPr>
              <a:t>Milliman</a:t>
            </a:r>
            <a:r>
              <a:rPr lang="en-US" sz="1800" b="1" dirty="0" smtClean="0">
                <a:solidFill>
                  <a:schemeClr val="bg1">
                    <a:lumMod val="75000"/>
                  </a:schemeClr>
                </a:solidFill>
              </a:rPr>
              <a:t>, Journal of Geology, 2007)</a:t>
            </a:r>
            <a:r>
              <a:rPr lang="en-US" sz="1800" b="1" dirty="0">
                <a:solidFill>
                  <a:schemeClr val="bg1">
                    <a:lumMod val="75000"/>
                  </a:schemeClr>
                </a:solidFill>
              </a:rPr>
              <a:t>. </a:t>
            </a:r>
            <a:r>
              <a:rPr lang="en-US" sz="1800" b="1" dirty="0">
                <a:solidFill>
                  <a:schemeClr val="bg1">
                    <a:lumMod val="75000"/>
                  </a:schemeClr>
                </a:solidFill>
                <a:ea typeface="Arial" charset="0"/>
                <a:cs typeface="Arial" charset="0"/>
              </a:rPr>
              <a:t>	</a:t>
            </a:r>
          </a:p>
          <a:p>
            <a:pPr marL="0" indent="0">
              <a:lnSpc>
                <a:spcPct val="80000"/>
              </a:lnSpc>
              <a:buFont typeface="Times" charset="0"/>
              <a:buNone/>
            </a:pPr>
            <a:endParaRPr lang="el-GR" sz="1800" b="1" dirty="0">
              <a:ea typeface="Arial" charset="0"/>
              <a:cs typeface="Arial" charset="0"/>
            </a:endParaRPr>
          </a:p>
        </p:txBody>
      </p:sp>
      <p:sp>
        <p:nvSpPr>
          <p:cNvPr id="259077" name="Rectangle 5"/>
          <p:cNvSpPr>
            <a:spLocks noGrp="1" noChangeArrowheads="1"/>
          </p:cNvSpPr>
          <p:nvPr>
            <p:ph type="title"/>
          </p:nvPr>
        </p:nvSpPr>
        <p:spPr>
          <a:xfrm>
            <a:off x="762000" y="0"/>
            <a:ext cx="7772400" cy="1143000"/>
          </a:xfrm>
        </p:spPr>
        <p:txBody>
          <a:bodyPr/>
          <a:lstStyle/>
          <a:p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Suspended sediment flux</a:t>
            </a: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/>
        </p:nvGraphicFramePr>
        <p:xfrm>
          <a:off x="395288" y="2000250"/>
          <a:ext cx="3686175" cy="608012"/>
        </p:xfrm>
        <a:graphic>
          <a:graphicData uri="http://schemas.openxmlformats.org/presentationml/2006/ole">
            <p:oleObj spid="_x0000_s25605" name="Equation" r:id="rId4" imgW="1155700" imgH="190500" progId="Equation.3">
              <p:embed/>
            </p:oleObj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4733850" y="2238930"/>
            <a:ext cx="23262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bg1">
                    <a:lumMod val="75000"/>
                  </a:schemeClr>
                </a:solidFill>
              </a:rPr>
              <a:t>For T-annual &gt;= 2deg C</a:t>
            </a:r>
            <a:endParaRPr lang="en-US" b="1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17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-152400" y="1600200"/>
            <a:ext cx="8915400" cy="1066800"/>
          </a:xfrm>
        </p:spPr>
        <p:txBody>
          <a:bodyPr/>
          <a:lstStyle/>
          <a:p>
            <a:pPr marL="609600" indent="-609600">
              <a:buFont typeface="Times" charset="0"/>
              <a:buNone/>
            </a:pPr>
            <a:r>
              <a:rPr lang="en-US" sz="2000" b="1" dirty="0"/>
              <a:t>	</a:t>
            </a:r>
            <a:r>
              <a:rPr lang="en-US" sz="2000" b="1" dirty="0">
                <a:solidFill>
                  <a:schemeClr val="bg1">
                    <a:lumMod val="75000"/>
                  </a:schemeClr>
                </a:solidFill>
              </a:rPr>
              <a:t>The model simulates Trapping Efficiency, TE, based on the modified </a:t>
            </a:r>
            <a:r>
              <a:rPr lang="en-US" sz="2000" b="1" dirty="0" err="1">
                <a:solidFill>
                  <a:schemeClr val="bg1">
                    <a:lumMod val="75000"/>
                  </a:schemeClr>
                </a:solidFill>
              </a:rPr>
              <a:t>Brune</a:t>
            </a:r>
            <a:r>
              <a:rPr lang="en-US" sz="2000" b="1" dirty="0">
                <a:solidFill>
                  <a:schemeClr val="bg1">
                    <a:lumMod val="75000"/>
                  </a:schemeClr>
                </a:solidFill>
              </a:rPr>
              <a:t> equation (</a:t>
            </a:r>
            <a:r>
              <a:rPr lang="en-US" sz="2000" b="1" dirty="0" err="1">
                <a:solidFill>
                  <a:schemeClr val="bg1">
                    <a:lumMod val="75000"/>
                  </a:schemeClr>
                </a:solidFill>
              </a:rPr>
              <a:t>V</a:t>
            </a:r>
            <a:r>
              <a:rPr lang="en-US" altLang="zh-CN" sz="2000" b="1" dirty="0" err="1">
                <a:solidFill>
                  <a:schemeClr val="bg1">
                    <a:lumMod val="75000"/>
                  </a:schemeClr>
                </a:solidFill>
                <a:ea typeface="宋体" charset="-122"/>
                <a:cs typeface="宋体" charset="-122"/>
              </a:rPr>
              <a:t>örösmarty</a:t>
            </a:r>
            <a:r>
              <a:rPr lang="en-US" altLang="zh-CN" sz="2000" b="1" dirty="0">
                <a:solidFill>
                  <a:schemeClr val="bg1">
                    <a:lumMod val="75000"/>
                  </a:schemeClr>
                </a:solidFill>
                <a:ea typeface="宋体" charset="-122"/>
                <a:cs typeface="宋体" charset="-122"/>
              </a:rPr>
              <a:t> et al., 1997), for reservoirs volumes, V, larger than 0.5 km</a:t>
            </a:r>
            <a:r>
              <a:rPr lang="en-US" altLang="zh-CN" sz="2000" b="1" baseline="30000" dirty="0">
                <a:solidFill>
                  <a:schemeClr val="bg1">
                    <a:lumMod val="75000"/>
                  </a:schemeClr>
                </a:solidFill>
                <a:ea typeface="宋体" charset="-122"/>
                <a:cs typeface="宋体" charset="-122"/>
              </a:rPr>
              <a:t>3</a:t>
            </a:r>
            <a:r>
              <a:rPr lang="en-US" altLang="zh-CN" sz="2000" b="1" dirty="0">
                <a:solidFill>
                  <a:schemeClr val="bg1">
                    <a:lumMod val="75000"/>
                  </a:schemeClr>
                </a:solidFill>
                <a:ea typeface="宋体" charset="-122"/>
                <a:cs typeface="宋体" charset="-122"/>
              </a:rPr>
              <a:t> </a:t>
            </a:r>
            <a:endParaRPr lang="en-US" sz="2000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263171" name="Rectangle 3"/>
          <p:cNvSpPr>
            <a:spLocks noChangeArrowheads="1"/>
          </p:cNvSpPr>
          <p:nvPr/>
        </p:nvSpPr>
        <p:spPr bwMode="auto">
          <a:xfrm>
            <a:off x="395288" y="444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prstTxWarp prst="textNoShape">
              <a:avLst/>
            </a:prstTxWarp>
          </a:bodyPr>
          <a:lstStyle/>
          <a:p>
            <a:pPr eaLnBrk="1" hangingPunct="1"/>
            <a:r>
              <a:rPr lang="en-US" sz="3200" b="1" dirty="0">
                <a:solidFill>
                  <a:schemeClr val="bg1">
                    <a:lumMod val="75000"/>
                  </a:schemeClr>
                </a:solidFill>
              </a:rPr>
              <a:t>Trapping sediment in </a:t>
            </a:r>
            <a:r>
              <a:rPr lang="en-US" sz="3200" b="1" dirty="0" smtClean="0">
                <a:solidFill>
                  <a:schemeClr val="bg1">
                    <a:lumMod val="75000"/>
                  </a:schemeClr>
                </a:solidFill>
              </a:rPr>
              <a:t>lakes or reservoirs </a:t>
            </a:r>
            <a:r>
              <a:rPr lang="en-US" sz="3200" b="1" dirty="0">
                <a:solidFill>
                  <a:schemeClr val="bg1">
                    <a:lumMod val="75000"/>
                  </a:schemeClr>
                </a:solidFill>
              </a:rPr>
              <a:t/>
            </a:r>
            <a:br>
              <a:rPr lang="en-US" sz="3200" b="1" dirty="0">
                <a:solidFill>
                  <a:schemeClr val="bg1">
                    <a:lumMod val="75000"/>
                  </a:schemeClr>
                </a:solidFill>
              </a:rPr>
            </a:br>
            <a:r>
              <a:rPr lang="en-US" sz="3200" b="1" dirty="0">
                <a:solidFill>
                  <a:schemeClr val="bg1">
                    <a:lumMod val="75000"/>
                  </a:schemeClr>
                </a:solidFill>
              </a:rPr>
              <a:t>in </a:t>
            </a:r>
            <a:r>
              <a:rPr lang="en-US" sz="3200" b="1" dirty="0" err="1">
                <a:solidFill>
                  <a:schemeClr val="bg1">
                    <a:lumMod val="75000"/>
                  </a:schemeClr>
                </a:solidFill>
              </a:rPr>
              <a:t>HydroTrend</a:t>
            </a:r>
            <a:endParaRPr lang="en-US" sz="3200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263172" name="Rectangle 4"/>
          <p:cNvSpPr>
            <a:spLocks noChangeArrowheads="1"/>
          </p:cNvSpPr>
          <p:nvPr/>
        </p:nvSpPr>
        <p:spPr bwMode="auto">
          <a:xfrm>
            <a:off x="0" y="31702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63174" name="Rectangle 6"/>
          <p:cNvSpPr>
            <a:spLocks noChangeArrowheads="1"/>
          </p:cNvSpPr>
          <p:nvPr/>
        </p:nvSpPr>
        <p:spPr bwMode="auto">
          <a:xfrm>
            <a:off x="0" y="30559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63176" name="Text Box 8"/>
          <p:cNvSpPr txBox="1">
            <a:spLocks noChangeArrowheads="1"/>
          </p:cNvSpPr>
          <p:nvPr/>
        </p:nvSpPr>
        <p:spPr bwMode="auto">
          <a:xfrm>
            <a:off x="441325" y="4191000"/>
            <a:ext cx="8245475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 eaLnBrk="1" hangingPunct="1"/>
            <a:r>
              <a:rPr lang="en-US" sz="2000" b="1" dirty="0">
                <a:solidFill>
                  <a:schemeClr val="bg1">
                    <a:lumMod val="75000"/>
                  </a:schemeClr>
                </a:solidFill>
              </a:rPr>
              <a:t>Wherein </a:t>
            </a:r>
            <a:r>
              <a:rPr lang="en-US" sz="2000" b="1" dirty="0">
                <a:solidFill>
                  <a:schemeClr val="bg1">
                    <a:lumMod val="75000"/>
                  </a:schemeClr>
                </a:solidFill>
                <a:ea typeface="Batang" pitchFamily="18" charset="-127"/>
                <a:cs typeface="Batang" pitchFamily="18" charset="-127"/>
              </a:rPr>
              <a:t>∆</a:t>
            </a:r>
            <a:r>
              <a:rPr lang="el-GR" sz="2000" b="1" i="1" dirty="0">
                <a:solidFill>
                  <a:schemeClr val="bg1">
                    <a:lumMod val="75000"/>
                  </a:schemeClr>
                </a:solidFill>
                <a:ea typeface="Tahoma" charset="0"/>
                <a:cs typeface="Tahoma" charset="0"/>
              </a:rPr>
              <a:t>τ</a:t>
            </a:r>
            <a:r>
              <a:rPr lang="en-US" sz="2000" b="1" i="1" dirty="0">
                <a:solidFill>
                  <a:schemeClr val="bg1">
                    <a:lumMod val="75000"/>
                  </a:schemeClr>
                </a:solidFill>
              </a:rPr>
              <a:t> </a:t>
            </a:r>
            <a:r>
              <a:rPr lang="en-US" sz="2000" b="1" dirty="0">
                <a:solidFill>
                  <a:schemeClr val="bg1">
                    <a:lumMod val="75000"/>
                  </a:schemeClr>
                </a:solidFill>
              </a:rPr>
              <a:t>is the approximated residence time and </a:t>
            </a:r>
            <a:r>
              <a:rPr lang="en-US" sz="2000" b="1" i="1" dirty="0" err="1">
                <a:solidFill>
                  <a:schemeClr val="bg1">
                    <a:lumMod val="75000"/>
                  </a:schemeClr>
                </a:solidFill>
              </a:rPr>
              <a:t>Qj</a:t>
            </a:r>
            <a:r>
              <a:rPr lang="en-US" sz="2000" b="1" dirty="0">
                <a:solidFill>
                  <a:schemeClr val="bg1">
                    <a:lumMod val="75000"/>
                  </a:schemeClr>
                </a:solidFill>
              </a:rPr>
              <a:t> is the discharge at mouth of each </a:t>
            </a:r>
            <a:r>
              <a:rPr lang="en-US" sz="2000" b="1" dirty="0" err="1">
                <a:solidFill>
                  <a:schemeClr val="bg1">
                    <a:lumMod val="75000"/>
                  </a:schemeClr>
                </a:solidFill>
              </a:rPr>
              <a:t>subbasin</a:t>
            </a:r>
            <a:r>
              <a:rPr lang="en-US" sz="2000" b="1" dirty="0">
                <a:solidFill>
                  <a:schemeClr val="bg1">
                    <a:lumMod val="75000"/>
                  </a:schemeClr>
                </a:solidFill>
              </a:rPr>
              <a:t> </a:t>
            </a:r>
            <a:r>
              <a:rPr lang="en-US" sz="2000" b="1" i="1" dirty="0" err="1">
                <a:solidFill>
                  <a:schemeClr val="bg1">
                    <a:lumMod val="75000"/>
                  </a:schemeClr>
                </a:solidFill>
              </a:rPr>
              <a:t>j</a:t>
            </a:r>
            <a:r>
              <a:rPr lang="en-US" sz="2000" b="1" dirty="0">
                <a:solidFill>
                  <a:schemeClr val="bg1">
                    <a:lumMod val="75000"/>
                  </a:schemeClr>
                </a:solidFill>
              </a:rPr>
              <a:t> (m</a:t>
            </a:r>
            <a:r>
              <a:rPr lang="en-US" sz="2000" b="1" baseline="30000" dirty="0">
                <a:solidFill>
                  <a:schemeClr val="bg1">
                    <a:lumMod val="75000"/>
                  </a:schemeClr>
                </a:solidFill>
              </a:rPr>
              <a:t>3</a:t>
            </a:r>
            <a:r>
              <a:rPr lang="en-US" sz="2000" b="1" dirty="0">
                <a:solidFill>
                  <a:schemeClr val="bg1">
                    <a:lumMod val="75000"/>
                  </a:schemeClr>
                </a:solidFill>
              </a:rPr>
              <a:t> s</a:t>
            </a:r>
            <a:r>
              <a:rPr lang="en-US" sz="2000" b="1" baseline="30000" dirty="0">
                <a:solidFill>
                  <a:schemeClr val="bg1">
                    <a:lumMod val="75000"/>
                  </a:schemeClr>
                </a:solidFill>
              </a:rPr>
              <a:t>-1</a:t>
            </a:r>
            <a:r>
              <a:rPr lang="en-US" sz="2000" b="1" dirty="0">
                <a:solidFill>
                  <a:schemeClr val="bg1">
                    <a:lumMod val="75000"/>
                  </a:schemeClr>
                </a:solidFill>
              </a:rPr>
              <a:t>) draining to a specific lake:</a:t>
            </a:r>
          </a:p>
        </p:txBody>
      </p:sp>
      <p:graphicFrame>
        <p:nvGraphicFramePr>
          <p:cNvPr id="9" name="Object 8"/>
          <p:cNvGraphicFramePr>
            <a:graphicFrameLocks noChangeAspect="1"/>
          </p:cNvGraphicFramePr>
          <p:nvPr/>
        </p:nvGraphicFramePr>
        <p:xfrm>
          <a:off x="577849" y="2778167"/>
          <a:ext cx="1622361" cy="784141"/>
        </p:xfrm>
        <a:graphic>
          <a:graphicData uri="http://schemas.openxmlformats.org/presentationml/2006/ole">
            <p:oleObj spid="_x0000_s29702" name="Equation" r:id="rId4" imgW="762000" imgH="368300" progId="Equation.3">
              <p:embed/>
            </p:oleObj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/>
        </p:nvGraphicFramePr>
        <p:xfrm>
          <a:off x="577849" y="5393214"/>
          <a:ext cx="989106" cy="1049664"/>
        </p:xfrm>
        <a:graphic>
          <a:graphicData uri="http://schemas.openxmlformats.org/presentationml/2006/ole">
            <p:oleObj spid="_x0000_s29703" name="Equation" r:id="rId5" imgW="622300" imgH="66040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6690</TotalTime>
  <Words>968</Words>
  <Application>Microsoft Macintosh PowerPoint</Application>
  <PresentationFormat>On-screen Show (4:3)</PresentationFormat>
  <Paragraphs>120</Paragraphs>
  <Slides>16</Slides>
  <Notes>5</Notes>
  <HiddenSlides>1</HiddenSlides>
  <MMClips>0</MMClips>
  <ScaleCrop>false</ScaleCrop>
  <HeadingPairs>
    <vt:vector size="8" baseType="variant">
      <vt:variant>
        <vt:lpstr>Design Template</vt:lpstr>
      </vt:variant>
      <vt:variant>
        <vt:i4>1</vt:i4>
      </vt:variant>
      <vt:variant>
        <vt:lpstr>Links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9" baseType="lpstr">
      <vt:lpstr>Office Theme</vt:lpstr>
      <vt:lpstr>!OLE_LINK3</vt:lpstr>
      <vt:lpstr>Equation</vt:lpstr>
      <vt:lpstr>RUNNING A STAND-ALONE MODEL Climate-hydrological modeling of sediment supply </vt:lpstr>
      <vt:lpstr>Outline</vt:lpstr>
      <vt:lpstr>Why Model Sediment Supply?</vt:lpstr>
      <vt:lpstr>Aggradation due to Floods in Deltas</vt:lpstr>
      <vt:lpstr>Reduced Aggradation due to Damming</vt:lpstr>
      <vt:lpstr>Slide 6</vt:lpstr>
      <vt:lpstr>Numerical Model HydroTrend</vt:lpstr>
      <vt:lpstr>Suspended sediment flux</vt:lpstr>
      <vt:lpstr>Slide 9</vt:lpstr>
      <vt:lpstr>HydroTrend Hands-On Notes</vt:lpstr>
      <vt:lpstr>River response to climate change? </vt:lpstr>
      <vt:lpstr>Slide 12</vt:lpstr>
      <vt:lpstr>River system response to human impacts? </vt:lpstr>
      <vt:lpstr>Output</vt:lpstr>
      <vt:lpstr>Educational Material in CSDMS wiki</vt:lpstr>
      <vt:lpstr>References </vt:lpstr>
    </vt:vector>
  </TitlesOfParts>
  <Company>Univ of CO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GEOG 5700-Lab 3   Climate-hydrological modeling of sediment supply </dc:title>
  <dc:creator>Irina Overeem</dc:creator>
  <cp:lastModifiedBy>Irina Overeem</cp:lastModifiedBy>
  <cp:revision>99</cp:revision>
  <dcterms:created xsi:type="dcterms:W3CDTF">2010-10-14T15:38:28Z</dcterms:created>
  <dcterms:modified xsi:type="dcterms:W3CDTF">2010-10-14T19:49:58Z</dcterms:modified>
</cp:coreProperties>
</file>