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ppt/theme/theme2.xml" ContentType="application/vnd.openxmlformats-officedocument.theme+xml"/>
  <Override PartName="/ppt/slideLayouts/slideLayout1.xml" ContentType="application/vnd.openxmlformats-officedocument.presentationml.slideLayout+xml"/>
  <Default Extension="xml" ContentType="application/xml"/>
  <Override PartName="/ppt/slides/slide19.xml" ContentType="application/vnd.openxmlformats-officedocument.presentationml.slide+xml"/>
  <Override PartName="/ppt/notesSlides/notesSlide5.xml" ContentType="application/vnd.openxmlformats-officedocument.presentationml.notes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Default Extension="pdf" ContentType="application/pdf"/>
  <Override PartName="/ppt/notesSlides/notesSlide6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7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8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viewProps.xml" ContentType="application/vnd.openxmlformats-officedocument.presentationml.viewProps+xml"/>
  <Default Extension="bin" ContentType="application/vnd.openxmlformats-officedocument.presentationml.printerSettings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21"/>
  </p:notesMasterIdLst>
  <p:sldIdLst>
    <p:sldId id="257" r:id="rId2"/>
    <p:sldId id="258" r:id="rId3"/>
    <p:sldId id="302" r:id="rId4"/>
    <p:sldId id="308" r:id="rId5"/>
    <p:sldId id="307" r:id="rId6"/>
    <p:sldId id="303" r:id="rId7"/>
    <p:sldId id="301" r:id="rId8"/>
    <p:sldId id="304" r:id="rId9"/>
    <p:sldId id="305" r:id="rId10"/>
    <p:sldId id="309" r:id="rId11"/>
    <p:sldId id="306" r:id="rId12"/>
    <p:sldId id="310" r:id="rId13"/>
    <p:sldId id="318" r:id="rId14"/>
    <p:sldId id="314" r:id="rId15"/>
    <p:sldId id="316" r:id="rId16"/>
    <p:sldId id="312" r:id="rId17"/>
    <p:sldId id="313" r:id="rId18"/>
    <p:sldId id="311" r:id="rId19"/>
    <p:sldId id="315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2FBD1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1128" y="-4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printerSettings" Target="printerSettings/printerSettings1.bin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overeem:DATA:CSDMS:workshops:2010:RatioModel/Component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8"/>
  <c:chart>
    <c:autoTitleDeleted val="1"/>
    <c:view3D>
      <c:rAngAx val="1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094736909932085"/>
          <c:y val="0.05951333502667"/>
          <c:w val="0.900674391915585"/>
          <c:h val="0.816627852662485"/>
        </c:manualLayout>
      </c:layout>
      <c:bar3D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No of Models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Sheet1!$B$1:$G$1</c:f>
              <c:strCache>
                <c:ptCount val="6"/>
                <c:pt idx="0">
                  <c:v>Terrestrial</c:v>
                </c:pt>
                <c:pt idx="1">
                  <c:v>Coastal</c:v>
                </c:pt>
                <c:pt idx="2">
                  <c:v>Marine</c:v>
                </c:pt>
                <c:pt idx="3">
                  <c:v>Hydrological</c:v>
                </c:pt>
                <c:pt idx="4">
                  <c:v>Carbonate</c:v>
                </c:pt>
                <c:pt idx="5">
                  <c:v>All Models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78.0</c:v>
                </c:pt>
                <c:pt idx="1">
                  <c:v>32.0</c:v>
                </c:pt>
                <c:pt idx="2">
                  <c:v>20.0</c:v>
                </c:pt>
                <c:pt idx="3">
                  <c:v>45.0</c:v>
                </c:pt>
                <c:pt idx="4">
                  <c:v>1.0</c:v>
                </c:pt>
                <c:pt idx="5">
                  <c:v>186.0</c:v>
                </c:pt>
              </c:numCache>
            </c:numRef>
          </c:val>
          <c:bubble3D val="1"/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CMT components</c:v>
                </c:pt>
              </c:strCache>
            </c:strRef>
          </c:tx>
          <c:dLbls>
            <c:dLbl>
              <c:idx val="0"/>
              <c:layout>
                <c:manualLayout>
                  <c:x val="0.007407861648184"/>
                  <c:y val="-0.0244531369062738"/>
                </c:manualLayout>
              </c:layout>
              <c:showVal val="1"/>
            </c:dLbl>
            <c:dLbl>
              <c:idx val="4"/>
              <c:layout>
                <c:manualLayout>
                  <c:x val="0.0210526315789474"/>
                  <c:y val="-0.031545741324921"/>
                </c:manualLayout>
              </c:layout>
              <c:showVal val="1"/>
            </c:dLbl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Sheet1!$B$1:$G$1</c:f>
              <c:strCache>
                <c:ptCount val="6"/>
                <c:pt idx="0">
                  <c:v>Terrestrial</c:v>
                </c:pt>
                <c:pt idx="1">
                  <c:v>Coastal</c:v>
                </c:pt>
                <c:pt idx="2">
                  <c:v>Marine</c:v>
                </c:pt>
                <c:pt idx="3">
                  <c:v>Hydrological</c:v>
                </c:pt>
                <c:pt idx="4">
                  <c:v>Carbonate</c:v>
                </c:pt>
                <c:pt idx="5">
                  <c:v>All Models</c:v>
                </c:pt>
              </c:strCache>
            </c:strRef>
          </c:cat>
          <c:val>
            <c:numRef>
              <c:f>Sheet1!$B$3:$G$3</c:f>
              <c:numCache>
                <c:formatCode>General</c:formatCode>
                <c:ptCount val="6"/>
                <c:pt idx="0">
                  <c:v>6.0</c:v>
                </c:pt>
                <c:pt idx="1">
                  <c:v>3.0</c:v>
                </c:pt>
                <c:pt idx="2">
                  <c:v>2.0</c:v>
                </c:pt>
                <c:pt idx="3">
                  <c:v>16.0</c:v>
                </c:pt>
                <c:pt idx="4">
                  <c:v>0.0</c:v>
                </c:pt>
                <c:pt idx="5">
                  <c:v>49.0</c:v>
                </c:pt>
              </c:numCache>
            </c:numRef>
          </c:val>
          <c:bubble3D val="1"/>
        </c:ser>
        <c:ser>
          <c:idx val="1"/>
          <c:order val="2"/>
          <c:tx>
            <c:v>1-D sediment transport</c:v>
          </c:tx>
          <c:dLbls>
            <c:dLbl>
              <c:idx val="0"/>
              <c:layout>
                <c:manualLayout>
                  <c:x val="0.0222512058374902"/>
                  <c:y val="-0.0612905765811532"/>
                </c:manualLayout>
              </c:layout>
              <c:showVal val="1"/>
            </c:dLbl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val>
            <c:numRef>
              <c:f>Sheet1!$B$4:$G$4</c:f>
              <c:numCache>
                <c:formatCode>General</c:formatCode>
                <c:ptCount val="6"/>
                <c:pt idx="0">
                  <c:v>27.0</c:v>
                </c:pt>
              </c:numCache>
            </c:numRef>
          </c:val>
        </c:ser>
        <c:dLbls>
          <c:showVal val="1"/>
        </c:dLbls>
        <c:shape val="box"/>
        <c:axId val="545737160"/>
        <c:axId val="545740296"/>
        <c:axId val="0"/>
      </c:bar3DChart>
      <c:catAx>
        <c:axId val="545737160"/>
        <c:scaling>
          <c:orientation val="minMax"/>
        </c:scaling>
        <c:axPos val="b"/>
        <c:tickLblPos val="nextTo"/>
        <c:crossAx val="545740296"/>
        <c:crosses val="autoZero"/>
        <c:auto val="1"/>
        <c:lblAlgn val="ctr"/>
        <c:lblOffset val="100"/>
      </c:catAx>
      <c:valAx>
        <c:axId val="545740296"/>
        <c:scaling>
          <c:orientation val="minMax"/>
        </c:scaling>
        <c:axPos val="l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No of Models</a:t>
                </a:r>
              </a:p>
            </c:rich>
          </c:tx>
          <c:layout>
            <c:manualLayout>
              <c:xMode val="edge"/>
              <c:yMode val="edge"/>
              <c:x val="0.00111230832987982"/>
              <c:y val="0.357726222707966"/>
            </c:manualLayout>
          </c:layout>
        </c:title>
        <c:numFmt formatCode="General" sourceLinked="1"/>
        <c:tickLblPos val="nextTo"/>
        <c:crossAx val="5457371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61928206290968"/>
          <c:y val="0.127395986791974"/>
          <c:w val="0.351969637630375"/>
          <c:h val="0.221750063500127"/>
        </c:manualLayout>
      </c:layout>
    </c:legend>
    <c:plotVisOnly val="1"/>
  </c:chart>
  <c:txPr>
    <a:bodyPr/>
    <a:lstStyle/>
    <a:p>
      <a:pPr>
        <a:defRPr sz="1600" b="0">
          <a:solidFill>
            <a:schemeClr val="bg1">
              <a:lumMod val="75000"/>
            </a:schemeClr>
          </a:solidFill>
        </a:defRPr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F193BD-51B6-144E-89C2-348D21156180}" type="datetimeFigureOut">
              <a:rPr lang="en-US" smtClean="0"/>
              <a:pPr/>
              <a:t>10/15/10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F79CCB-BA03-854E-ABD7-898E2EE7052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NEEDS</a:t>
            </a:r>
            <a:r>
              <a:rPr lang="en-US" baseline="0" dirty="0" smtClean="0"/>
              <a:t> TO BE ADAPTED, mention PARFLOW, WRF….</a:t>
            </a:r>
            <a:r>
              <a:rPr lang="en-US" baseline="0" smtClean="0"/>
              <a:t>some others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79CCB-BA03-854E-ABD7-898E2EE7052D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 Albert whether</a:t>
            </a:r>
            <a:r>
              <a:rPr lang="en-US" baseline="0" dirty="0" smtClean="0"/>
              <a:t> this webpage shot needs to be updated....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79CCB-BA03-854E-ABD7-898E2EE7052D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Talk about the different</a:t>
            </a:r>
            <a:r>
              <a:rPr lang="en-US" baseline="0" dirty="0" smtClean="0"/>
              <a:t> domains: tutorial, terrestrial, coastal, marine; behind the scenes…printer classes (</a:t>
            </a:r>
            <a:r>
              <a:rPr lang="en-US" baseline="0" dirty="0" err="1" smtClean="0"/>
              <a:t>netCDF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vtk</a:t>
            </a:r>
            <a:r>
              <a:rPr lang="en-US" baseline="0" dirty="0" smtClean="0"/>
              <a:t>=unstructured grids)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79CCB-BA03-854E-ABD7-898E2EE7052D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Talk about the different</a:t>
            </a:r>
            <a:r>
              <a:rPr lang="en-US" baseline="0" dirty="0" smtClean="0"/>
              <a:t> domains: tutorial, terrestrial, coastal, marine. How many choices….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79CCB-BA03-854E-ABD7-898E2EE7052D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Palette</a:t>
            </a:r>
            <a:r>
              <a:rPr lang="en-US" baseline="0" dirty="0" smtClean="0"/>
              <a:t> contains the suite of active model components, either to be used as simulation drivers or as ‘support’ components called by the driver.</a:t>
            </a:r>
          </a:p>
          <a:p>
            <a:r>
              <a:rPr lang="en-US" baseline="0" dirty="0" smtClean="0"/>
              <a:t>The Driver Palette host the driver for a run.</a:t>
            </a:r>
          </a:p>
          <a:p>
            <a:endParaRPr lang="en-US" baseline="0" dirty="0" smtClean="0"/>
          </a:p>
          <a:p>
            <a:r>
              <a:rPr lang="en-US" baseline="0" dirty="0" smtClean="0"/>
              <a:t>If the driver gets dragged into the driver palette it will automatically show up in the CMT arena, there it can be coupled to other components</a:t>
            </a:r>
          </a:p>
          <a:p>
            <a:r>
              <a:rPr lang="en-US" baseline="0" dirty="0" smtClean="0"/>
              <a:t>The working directory specifies the default location where input and output files are being opened and written. It is hosted on Beach. </a:t>
            </a:r>
          </a:p>
          <a:p>
            <a:r>
              <a:rPr lang="en-US" baseline="0" dirty="0" smtClean="0"/>
              <a:t>When you have set up a simulation and press run, the Console window will report the messages during runtime.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79CCB-BA03-854E-ABD7-898E2EE7052D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Select a driver, it will show that it needs other</a:t>
            </a:r>
            <a:r>
              <a:rPr lang="en-US" baseline="0" dirty="0" smtClean="0"/>
              <a:t> components (potentially). </a:t>
            </a:r>
          </a:p>
          <a:p>
            <a:r>
              <a:rPr lang="en-US" baseline="0" dirty="0" smtClean="0"/>
              <a:t>If you have this in the wireless mode, the connections will light up and be same color</a:t>
            </a:r>
          </a:p>
          <a:p>
            <a:r>
              <a:rPr lang="en-US" baseline="0" dirty="0" smtClean="0"/>
              <a:t>Or if you think it is more clear; use the wired mode.</a:t>
            </a:r>
          </a:p>
          <a:p>
            <a:r>
              <a:rPr lang="en-US" baseline="0" dirty="0" smtClean="0"/>
              <a:t>Now you can hit RUN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79CCB-BA03-854E-ABD7-898E2EE7052D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Select a driver, it will show that it needs other</a:t>
            </a:r>
            <a:r>
              <a:rPr lang="en-US" baseline="0" dirty="0" smtClean="0"/>
              <a:t> components (potentially). </a:t>
            </a:r>
          </a:p>
          <a:p>
            <a:r>
              <a:rPr lang="en-US" baseline="0" dirty="0" smtClean="0"/>
              <a:t>If you have this in the wireless mode, the connections will light up and be same color</a:t>
            </a:r>
          </a:p>
          <a:p>
            <a:r>
              <a:rPr lang="en-US" baseline="0" dirty="0" smtClean="0"/>
              <a:t>Or if you think it is more clear; use the wired mode.</a:t>
            </a:r>
          </a:p>
          <a:p>
            <a:r>
              <a:rPr lang="en-US" baseline="0" dirty="0" smtClean="0"/>
              <a:t>Now you can hit RUN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79CCB-BA03-854E-ABD7-898E2EE7052D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Note Reed</a:t>
            </a:r>
            <a:r>
              <a:rPr lang="en-US" baseline="0" dirty="0" smtClean="0"/>
              <a:t> Maxwell’s experiment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79CCB-BA03-854E-ABD7-898E2EE7052D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F4552-CAD9-3D41-9793-BD8F80EF893F}" type="datetimeFigureOut">
              <a:rPr lang="en-US" smtClean="0"/>
              <a:pPr/>
              <a:t>10/15/10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E0089-F100-0141-B864-645E339943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F4552-CAD9-3D41-9793-BD8F80EF893F}" type="datetimeFigureOut">
              <a:rPr lang="en-US" smtClean="0"/>
              <a:pPr/>
              <a:t>10/15/10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E0089-F100-0141-B864-645E339943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F4552-CAD9-3D41-9793-BD8F80EF893F}" type="datetimeFigureOut">
              <a:rPr lang="en-US" smtClean="0"/>
              <a:pPr/>
              <a:t>10/15/10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E0089-F100-0141-B864-645E339943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F4552-CAD9-3D41-9793-BD8F80EF893F}" type="datetimeFigureOut">
              <a:rPr lang="en-US" smtClean="0"/>
              <a:pPr/>
              <a:t>10/15/10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E0089-F100-0141-B864-645E339943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F4552-CAD9-3D41-9793-BD8F80EF893F}" type="datetimeFigureOut">
              <a:rPr lang="en-US" smtClean="0"/>
              <a:pPr/>
              <a:t>10/15/10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E0089-F100-0141-B864-645E339943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F4552-CAD9-3D41-9793-BD8F80EF893F}" type="datetimeFigureOut">
              <a:rPr lang="en-US" smtClean="0"/>
              <a:pPr/>
              <a:t>10/15/10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E0089-F100-0141-B864-645E339943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F4552-CAD9-3D41-9793-BD8F80EF893F}" type="datetimeFigureOut">
              <a:rPr lang="en-US" smtClean="0"/>
              <a:pPr/>
              <a:t>10/15/10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E0089-F100-0141-B864-645E339943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F4552-CAD9-3D41-9793-BD8F80EF893F}" type="datetimeFigureOut">
              <a:rPr lang="en-US" smtClean="0"/>
              <a:pPr/>
              <a:t>10/15/10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E0089-F100-0141-B864-645E339943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F4552-CAD9-3D41-9793-BD8F80EF893F}" type="datetimeFigureOut">
              <a:rPr lang="en-US" smtClean="0"/>
              <a:pPr/>
              <a:t>10/15/10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E0089-F100-0141-B864-645E339943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F4552-CAD9-3D41-9793-BD8F80EF893F}" type="datetimeFigureOut">
              <a:rPr lang="en-US" smtClean="0"/>
              <a:pPr/>
              <a:t>10/15/10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E0089-F100-0141-B864-645E339943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F4552-CAD9-3D41-9793-BD8F80EF893F}" type="datetimeFigureOut">
              <a:rPr lang="en-US" smtClean="0"/>
              <a:pPr/>
              <a:t>10/15/10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E0089-F100-0141-B864-645E339943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DF4552-CAD9-3D41-9793-BD8F80EF893F}" type="datetimeFigureOut">
              <a:rPr lang="en-US" smtClean="0"/>
              <a:pPr/>
              <a:t>10/15/10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DE0089-F100-0141-B864-645E3399431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video" Target="file://localhost/Applications/visit/data/mydata/TOPOFLOWINfill/RichardsQ.mpeg" TargetMode="Externa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csdms.colorado.edu/wiki/CMT_download" TargetMode="External"/><Relationship Id="rId4" Type="http://schemas.openxmlformats.org/officeDocument/2006/relationships/hyperlink" Target="http://csdms.colorado.edu/wiki/CMT_visualization" TargetMode="External"/><Relationship Id="rId5" Type="http://schemas.openxmlformats.org/officeDocument/2006/relationships/hyperlink" Target="https://wci.llnl.gov/codes/visit/" TargetMode="External"/><Relationship Id="rId6" Type="http://schemas.openxmlformats.org/officeDocument/2006/relationships/hyperlink" Target="http://www.unidata.ucar.edu/software/netcdf/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csdms.colorado.edu/wiki/HPCC_Access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d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949615"/>
            <a:ext cx="7734300" cy="16002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 smtClean="0">
                <a:solidFill>
                  <a:schemeClr val="bg1">
                    <a:lumMod val="75000"/>
                  </a:schemeClr>
                </a:solidFill>
              </a:rPr>
              <a:t>CSDMS Modeling Tool</a:t>
            </a:r>
            <a:br>
              <a:rPr lang="en-US" sz="3600" b="1" dirty="0" smtClean="0">
                <a:solidFill>
                  <a:schemeClr val="bg1">
                    <a:lumMod val="75000"/>
                  </a:schemeClr>
                </a:solidFill>
              </a:rPr>
            </a:br>
            <a:r>
              <a:rPr lang="en-US" sz="3600" b="1" dirty="0" smtClean="0">
                <a:solidFill>
                  <a:schemeClr val="bg1">
                    <a:lumMod val="75000"/>
                  </a:schemeClr>
                </a:solidFill>
              </a:rPr>
              <a:t>Introduction</a:t>
            </a:r>
            <a:br>
              <a:rPr lang="en-US" sz="3600" b="1" dirty="0" smtClean="0">
                <a:solidFill>
                  <a:schemeClr val="bg1">
                    <a:lumMod val="75000"/>
                  </a:schemeClr>
                </a:solidFill>
              </a:rPr>
            </a:br>
            <a:r>
              <a:rPr lang="en-US" sz="3600" b="1" dirty="0" smtClean="0">
                <a:solidFill>
                  <a:schemeClr val="bg1">
                    <a:lumMod val="75000"/>
                  </a:schemeClr>
                </a:solidFill>
              </a:rPr>
              <a:t/>
            </a:r>
            <a:br>
              <a:rPr lang="en-US" sz="3600" b="1" dirty="0" smtClean="0">
                <a:solidFill>
                  <a:schemeClr val="bg1">
                    <a:lumMod val="75000"/>
                  </a:schemeClr>
                </a:solidFill>
              </a:rPr>
            </a:br>
            <a:r>
              <a:rPr lang="en-US" sz="3600" b="1" dirty="0" smtClean="0">
                <a:solidFill>
                  <a:schemeClr val="bg1">
                    <a:lumMod val="75000"/>
                  </a:schemeClr>
                </a:solidFill>
              </a:rPr>
              <a:t/>
            </a:r>
            <a:br>
              <a:rPr lang="en-US" sz="3600" b="1" dirty="0" smtClean="0">
                <a:solidFill>
                  <a:schemeClr val="bg1">
                    <a:lumMod val="75000"/>
                  </a:schemeClr>
                </a:solidFill>
              </a:rPr>
            </a:br>
            <a:endParaRPr lang="en-GB" sz="3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3" name="Picture 2" descr="Globe_puzzl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770" y="2207855"/>
            <a:ext cx="8475765" cy="398859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3331" y="5650209"/>
            <a:ext cx="4381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Run &amp; Couple Surface Dynamics Models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CMTSelectProjectMarine.png"/>
          <p:cNvPicPr>
            <a:picLocks noGrp="1" noChangeAspect="1"/>
          </p:cNvPicPr>
          <p:nvPr>
            <p:ph idx="1"/>
          </p:nvPr>
        </p:nvPicPr>
        <p:blipFill>
          <a:blip r:embed="rId3"/>
          <a:srcRect l="-28652" r="-28652"/>
          <a:stretch>
            <a:fillRect/>
          </a:stretch>
        </p:blipFill>
        <p:spPr>
          <a:xfrm>
            <a:off x="-1" y="1410277"/>
            <a:ext cx="9590593" cy="5274457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59512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Open Projects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rot="16200000" flipH="1">
            <a:off x="3557451" y="1587218"/>
            <a:ext cx="861434" cy="213654"/>
          </a:xfrm>
          <a:prstGeom prst="straightConnector1">
            <a:avLst/>
          </a:prstGeom>
          <a:ln w="381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878245" y="801663"/>
            <a:ext cx="15650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>
                    <a:lumMod val="75000"/>
                  </a:schemeClr>
                </a:solidFill>
              </a:rPr>
              <a:t>Workspace</a:t>
            </a:r>
            <a:endParaRPr 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WorkspaceFeatures.png"/>
          <p:cNvPicPr>
            <a:picLocks noGrp="1" noChangeAspect="1"/>
          </p:cNvPicPr>
          <p:nvPr>
            <p:ph idx="1"/>
          </p:nvPr>
        </p:nvPicPr>
        <p:blipFill>
          <a:blip r:embed="rId3"/>
          <a:srcRect l="-28652" r="-28652"/>
          <a:stretch>
            <a:fillRect/>
          </a:stretch>
        </p:blipFill>
        <p:spPr>
          <a:xfrm>
            <a:off x="-457589" y="902454"/>
            <a:ext cx="10651397" cy="5857858"/>
          </a:xfr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-240546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Workspace Features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17340" y="3528978"/>
            <a:ext cx="1199993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800" dirty="0" smtClean="0"/>
              <a:t>Palette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1917340" y="2246823"/>
            <a:ext cx="1075685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Driver</a:t>
            </a: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4816521" y="2539887"/>
            <a:ext cx="1052191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800" dirty="0" smtClean="0"/>
              <a:t>Arena</a:t>
            </a:r>
            <a:endParaRPr 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4290425" y="5599668"/>
            <a:ext cx="1344990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800" dirty="0" smtClean="0"/>
              <a:t>Console</a:t>
            </a:r>
            <a:endParaRPr 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4523722" y="1246370"/>
            <a:ext cx="2839239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800" dirty="0" smtClean="0"/>
              <a:t>Working Directory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Setting up a Simulation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6" name="Picture 5" descr="CMT_SettingUpRunWirele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6607" y="1321050"/>
            <a:ext cx="6291684" cy="5442546"/>
          </a:xfrm>
          <a:prstGeom prst="rect">
            <a:avLst/>
          </a:prstGeom>
        </p:spPr>
      </p:pic>
      <p:pic>
        <p:nvPicPr>
          <p:cNvPr id="7" name="Picture 6" descr="SettingUpRunWir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6607" y="1321050"/>
            <a:ext cx="6326485" cy="5472651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108718" y="1975708"/>
            <a:ext cx="3547102" cy="1312334"/>
            <a:chOff x="108718" y="1975708"/>
            <a:chExt cx="3547102" cy="1312334"/>
          </a:xfrm>
        </p:grpSpPr>
        <p:cxnSp>
          <p:nvCxnSpPr>
            <p:cNvPr id="9" name="Straight Arrow Connector 8"/>
            <p:cNvCxnSpPr/>
            <p:nvPr/>
          </p:nvCxnSpPr>
          <p:spPr>
            <a:xfrm>
              <a:off x="1151346" y="2397778"/>
              <a:ext cx="2504474" cy="890264"/>
            </a:xfrm>
            <a:prstGeom prst="straightConnector1">
              <a:avLst/>
            </a:prstGeom>
            <a:ln w="50800">
              <a:solidFill>
                <a:srgbClr val="2FBD1D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108718" y="1975708"/>
              <a:ext cx="13978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2FBD1D"/>
                  </a:solidFill>
                </a:rPr>
                <a:t>Now hit RUN</a:t>
              </a:r>
              <a:endParaRPr lang="en-US" dirty="0">
                <a:solidFill>
                  <a:srgbClr val="2FBD1D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Setting up a Simulation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6" name="Picture 5" descr="CMT_SettingUpRunWirele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6607" y="1321050"/>
            <a:ext cx="6291684" cy="5442546"/>
          </a:xfrm>
          <a:prstGeom prst="rect">
            <a:avLst/>
          </a:prstGeom>
        </p:spPr>
      </p:pic>
      <p:pic>
        <p:nvPicPr>
          <p:cNvPr id="7" name="Picture 6" descr="SettingUpRunWir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6607" y="1321050"/>
            <a:ext cx="6326485" cy="547265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8718" y="197570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srgbClr val="2FBD1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521" y="-200162"/>
            <a:ext cx="8918479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chemeClr val="bg1">
                    <a:lumMod val="75000"/>
                  </a:schemeClr>
                </a:solidFill>
              </a:rPr>
              <a:t>Example Configurations: ‘BLD-Files’</a:t>
            </a:r>
            <a:endParaRPr lang="en-US" sz="32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4" name="Content Placeholder 3" descr="CMT_openexampleconfiguration.png"/>
          <p:cNvPicPr>
            <a:picLocks noGrp="1" noChangeAspect="1"/>
          </p:cNvPicPr>
          <p:nvPr>
            <p:ph idx="1"/>
          </p:nvPr>
        </p:nvPicPr>
        <p:blipFill>
          <a:blip r:embed="rId3"/>
          <a:srcRect l="-28504" r="-28504"/>
          <a:stretch>
            <a:fillRect/>
          </a:stretch>
        </p:blipFill>
        <p:spPr>
          <a:xfrm>
            <a:off x="-707501" y="741046"/>
            <a:ext cx="10929238" cy="601066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CMT_topoflowGreenAmpt.png"/>
          <p:cNvPicPr>
            <a:picLocks noGrp="1" noChangeAspect="1"/>
          </p:cNvPicPr>
          <p:nvPr>
            <p:ph idx="1"/>
          </p:nvPr>
        </p:nvPicPr>
        <p:blipFill>
          <a:blip r:embed="rId2"/>
          <a:srcRect l="-11160" r="-11160"/>
          <a:stretch>
            <a:fillRect/>
          </a:stretch>
        </p:blipFill>
        <p:spPr>
          <a:xfrm>
            <a:off x="1" y="942838"/>
            <a:ext cx="8661400" cy="4763437"/>
          </a:xfr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225521" y="-200162"/>
            <a:ext cx="891847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chemeClr val="bg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Example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Configurations: ‘BLD-Files’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2800" y="5807670"/>
            <a:ext cx="68403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TopoFlow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; infiltration modules. This is an example where you can first run more simple algorithms, Green-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Ampt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Infiltration, and then swap in more complex methods,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f.e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. Richards Infiltration.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13802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Getting Simulation Results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4" name="Content Placeholder 3" descr="CM Capture 1.png"/>
          <p:cNvPicPr>
            <a:picLocks noGrp="1" noChangeAspect="1"/>
          </p:cNvPicPr>
          <p:nvPr>
            <p:ph idx="1"/>
          </p:nvPr>
        </p:nvPicPr>
        <p:blipFill>
          <a:blip r:embed="rId2"/>
          <a:srcRect t="-37960" b="-37960"/>
          <a:stretch>
            <a:fillRect/>
          </a:stretch>
        </p:blipFill>
        <p:spPr>
          <a:xfrm>
            <a:off x="322861" y="830908"/>
            <a:ext cx="6332869" cy="3482834"/>
          </a:xfrm>
        </p:spPr>
      </p:pic>
      <p:sp>
        <p:nvSpPr>
          <p:cNvPr id="5" name="TextBox 4"/>
          <p:cNvSpPr txBox="1"/>
          <p:nvPr/>
        </p:nvSpPr>
        <p:spPr>
          <a:xfrm>
            <a:off x="212953" y="1113864"/>
            <a:ext cx="62564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1. Console prints basic model results &amp; statements on simulation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2861" y="3759744"/>
            <a:ext cx="83636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2. Output files have been written onto your Working directory on Beach. Go grab them!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Transfer the remote file to your local machine. 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7" name="Picture 6" descr="CMTRemoteFileTransf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448958"/>
            <a:ext cx="4855174" cy="2409042"/>
          </a:xfrm>
          <a:prstGeom prst="rect">
            <a:avLst/>
          </a:prstGeom>
        </p:spPr>
      </p:pic>
      <p:pic>
        <p:nvPicPr>
          <p:cNvPr id="8" name="Picture 7" descr="CMTremotefiletransfer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0611" y="4701233"/>
            <a:ext cx="5017242" cy="24237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89380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VisIt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: Visualizing Grids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05001" y="6007100"/>
            <a:ext cx="46134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Richard’s Infiltration, during 200 </a:t>
            </a:r>
            <a:r>
              <a:rPr lang="en-US" smtClean="0">
                <a:solidFill>
                  <a:schemeClr val="bg1">
                    <a:lumMod val="75000"/>
                  </a:schemeClr>
                </a:solidFill>
              </a:rPr>
              <a:t>min rainstorm.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Runoff over an inclined plane over 300 min.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7" name="RichardsQ.mpeg">
            <a:hlinkClick r:id="" action="ppaction://media"/>
          </p:cNvPr>
          <p:cNvPicPr/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905001" y="1126826"/>
            <a:ext cx="5295900" cy="45714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154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CMT Contributors &amp; Team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2476"/>
            <a:ext cx="8229600" cy="4739626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 smtClean="0">
                <a:solidFill>
                  <a:schemeClr val="bg1">
                    <a:lumMod val="75000"/>
                  </a:schemeClr>
                </a:solidFill>
              </a:rPr>
              <a:t>CMT Model Contributors: </a:t>
            </a:r>
            <a:r>
              <a:rPr lang="en-US" sz="2800" dirty="0" err="1" smtClean="0">
                <a:solidFill>
                  <a:schemeClr val="bg1">
                    <a:lumMod val="75000"/>
                  </a:schemeClr>
                </a:solidFill>
              </a:rPr>
              <a:t>Hernan</a:t>
            </a:r>
            <a:r>
              <a:rPr lang="en-US" sz="28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bg1">
                    <a:lumMod val="75000"/>
                  </a:schemeClr>
                </a:solidFill>
              </a:rPr>
              <a:t>Arango</a:t>
            </a:r>
            <a:r>
              <a:rPr lang="en-US" sz="2800" dirty="0" smtClean="0">
                <a:solidFill>
                  <a:schemeClr val="bg1">
                    <a:lumMod val="75000"/>
                  </a:schemeClr>
                </a:solidFill>
              </a:rPr>
              <a:t> &amp; Aaron Beaver, Andrew Ashton &amp; Brad Murray, Eric Hutton, Albert </a:t>
            </a:r>
            <a:r>
              <a:rPr lang="en-US" sz="2800" dirty="0" err="1" smtClean="0">
                <a:solidFill>
                  <a:schemeClr val="bg1">
                    <a:lumMod val="75000"/>
                  </a:schemeClr>
                </a:solidFill>
              </a:rPr>
              <a:t>Kettner</a:t>
            </a:r>
            <a:r>
              <a:rPr lang="en-US" sz="2800" dirty="0" smtClean="0">
                <a:solidFill>
                  <a:schemeClr val="bg1">
                    <a:lumMod val="75000"/>
                  </a:schemeClr>
                </a:solidFill>
              </a:rPr>
              <a:t>, Mark Kessler &amp; Bob Anderson, Gary Parker &amp; </a:t>
            </a:r>
            <a:r>
              <a:rPr lang="en-US" sz="2800" dirty="0" err="1" smtClean="0">
                <a:solidFill>
                  <a:schemeClr val="bg1">
                    <a:lumMod val="75000"/>
                  </a:schemeClr>
                </a:solidFill>
              </a:rPr>
              <a:t>Enrica</a:t>
            </a:r>
            <a:r>
              <a:rPr lang="en-US" sz="28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bg1">
                    <a:lumMod val="75000"/>
                  </a:schemeClr>
                </a:solidFill>
              </a:rPr>
              <a:t>Viparelli</a:t>
            </a:r>
            <a:r>
              <a:rPr lang="en-US" sz="2800" dirty="0" smtClean="0">
                <a:solidFill>
                  <a:schemeClr val="bg1">
                    <a:lumMod val="75000"/>
                  </a:schemeClr>
                </a:solidFill>
              </a:rPr>
              <a:t>, Scott </a:t>
            </a:r>
            <a:r>
              <a:rPr lang="en-US" sz="2800" dirty="0" err="1" smtClean="0">
                <a:solidFill>
                  <a:schemeClr val="bg1">
                    <a:lumMod val="75000"/>
                  </a:schemeClr>
                </a:solidFill>
              </a:rPr>
              <a:t>Peckham</a:t>
            </a:r>
            <a:r>
              <a:rPr lang="en-US" sz="2800" dirty="0" smtClean="0">
                <a:solidFill>
                  <a:schemeClr val="bg1">
                    <a:lumMod val="75000"/>
                  </a:schemeClr>
                </a:solidFill>
              </a:rPr>
              <a:t>, Greg Tucker.</a:t>
            </a:r>
          </a:p>
          <a:p>
            <a:r>
              <a:rPr lang="en-US" sz="2800" dirty="0" smtClean="0">
                <a:solidFill>
                  <a:schemeClr val="bg1">
                    <a:lumMod val="75000"/>
                  </a:schemeClr>
                </a:solidFill>
              </a:rPr>
              <a:t>CMT Tool development: </a:t>
            </a:r>
            <a:r>
              <a:rPr lang="en-US" sz="2800" dirty="0" err="1" smtClean="0">
                <a:solidFill>
                  <a:schemeClr val="bg1">
                    <a:lumMod val="75000"/>
                  </a:schemeClr>
                </a:solidFill>
              </a:rPr>
              <a:t>Jisamma</a:t>
            </a:r>
            <a:r>
              <a:rPr lang="en-US" sz="28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bg1">
                    <a:lumMod val="75000"/>
                  </a:schemeClr>
                </a:solidFill>
              </a:rPr>
              <a:t>Kallumadikal</a:t>
            </a:r>
            <a:r>
              <a:rPr lang="en-US" sz="2800" dirty="0" smtClean="0">
                <a:solidFill>
                  <a:schemeClr val="bg1">
                    <a:lumMod val="75000"/>
                  </a:schemeClr>
                </a:solidFill>
              </a:rPr>
              <a:t>.</a:t>
            </a:r>
          </a:p>
          <a:p>
            <a:r>
              <a:rPr lang="en-US" sz="2800" dirty="0" smtClean="0">
                <a:solidFill>
                  <a:schemeClr val="bg1">
                    <a:lumMod val="75000"/>
                  </a:schemeClr>
                </a:solidFill>
              </a:rPr>
              <a:t>Development of Components: Scott </a:t>
            </a:r>
            <a:r>
              <a:rPr lang="en-US" sz="2800" dirty="0" err="1" smtClean="0">
                <a:solidFill>
                  <a:schemeClr val="bg1">
                    <a:lumMod val="75000"/>
                  </a:schemeClr>
                </a:solidFill>
              </a:rPr>
              <a:t>Peckham</a:t>
            </a:r>
            <a:r>
              <a:rPr lang="en-US" sz="2800" dirty="0" smtClean="0">
                <a:solidFill>
                  <a:schemeClr val="bg1">
                    <a:lumMod val="75000"/>
                  </a:schemeClr>
                </a:solidFill>
              </a:rPr>
              <a:t>, Eric Hutton, </a:t>
            </a:r>
            <a:r>
              <a:rPr lang="en-US" sz="2800" dirty="0" err="1" smtClean="0">
                <a:solidFill>
                  <a:schemeClr val="bg1">
                    <a:lumMod val="75000"/>
                  </a:schemeClr>
                </a:solidFill>
              </a:rPr>
              <a:t>Beichuan</a:t>
            </a:r>
            <a:r>
              <a:rPr lang="en-US" sz="2800" dirty="0" smtClean="0">
                <a:solidFill>
                  <a:schemeClr val="bg1">
                    <a:lumMod val="75000"/>
                  </a:schemeClr>
                </a:solidFill>
              </a:rPr>
              <a:t> Yan.</a:t>
            </a:r>
          </a:p>
          <a:p>
            <a:r>
              <a:rPr lang="en-US" sz="2800" dirty="0" smtClean="0">
                <a:solidFill>
                  <a:schemeClr val="bg1">
                    <a:lumMod val="75000"/>
                  </a:schemeClr>
                </a:solidFill>
              </a:rPr>
              <a:t>Help &amp; Educational Material: Irina Overeem, Maureen Berlin, </a:t>
            </a:r>
            <a:r>
              <a:rPr lang="en-US" sz="2800" dirty="0" err="1" smtClean="0">
                <a:solidFill>
                  <a:schemeClr val="bg1">
                    <a:lumMod val="75000"/>
                  </a:schemeClr>
                </a:solidFill>
              </a:rPr>
              <a:t>Jisamma</a:t>
            </a:r>
            <a:r>
              <a:rPr lang="en-US" sz="28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bg1">
                    <a:lumMod val="75000"/>
                  </a:schemeClr>
                </a:solidFill>
              </a:rPr>
              <a:t>Kallumadikal</a:t>
            </a:r>
            <a:r>
              <a:rPr lang="en-US" sz="2800" dirty="0" smtClean="0">
                <a:solidFill>
                  <a:schemeClr val="bg1">
                    <a:lumMod val="75000"/>
                  </a:schemeClr>
                </a:solidFill>
              </a:rPr>
              <a:t>.</a:t>
            </a:r>
          </a:p>
          <a:p>
            <a:r>
              <a:rPr lang="en-US" sz="2800" dirty="0" smtClean="0">
                <a:solidFill>
                  <a:schemeClr val="bg1">
                    <a:lumMod val="75000"/>
                  </a:schemeClr>
                </a:solidFill>
              </a:rPr>
              <a:t>Testing: many of the above + 8 CU Department of Geology Graduate Students 2010 + visiting students and </a:t>
            </a:r>
            <a:r>
              <a:rPr lang="en-US" sz="2800" dirty="0" err="1" smtClean="0">
                <a:solidFill>
                  <a:schemeClr val="bg1">
                    <a:lumMod val="75000"/>
                  </a:schemeClr>
                </a:solidFill>
              </a:rPr>
              <a:t>postdocs</a:t>
            </a:r>
            <a:r>
              <a:rPr lang="en-US" sz="2800" dirty="0" smtClean="0">
                <a:solidFill>
                  <a:schemeClr val="bg1">
                    <a:lumMod val="75000"/>
                  </a:schemeClr>
                </a:solidFill>
              </a:rPr>
              <a:t>.</a:t>
            </a:r>
          </a:p>
          <a:p>
            <a:r>
              <a:rPr lang="en-US" sz="2800" dirty="0" smtClean="0">
                <a:solidFill>
                  <a:schemeClr val="bg1">
                    <a:lumMod val="75000"/>
                  </a:schemeClr>
                </a:solidFill>
              </a:rPr>
              <a:t>CCA team provided </a:t>
            </a:r>
            <a:r>
              <a:rPr lang="en-US" sz="2800" dirty="0" err="1" smtClean="0">
                <a:solidFill>
                  <a:schemeClr val="bg1">
                    <a:lumMod val="75000"/>
                  </a:schemeClr>
                </a:solidFill>
              </a:rPr>
              <a:t>Ccaffeine</a:t>
            </a:r>
            <a:r>
              <a:rPr lang="en-US" sz="2800" dirty="0" smtClean="0">
                <a:solidFill>
                  <a:schemeClr val="bg1">
                    <a:lumMod val="75000"/>
                  </a:schemeClr>
                </a:solidFill>
              </a:rPr>
              <a:t> GUI.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28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Find Help on CSDMS wiki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700" y="1600200"/>
            <a:ext cx="8229600" cy="4525963"/>
          </a:xfrm>
          <a:solidFill>
            <a:schemeClr val="bg1">
              <a:lumMod val="75000"/>
            </a:schemeClr>
          </a:solidFill>
        </p:spPr>
        <p:txBody>
          <a:bodyPr>
            <a:normAutofit fontScale="92500" lnSpcReduction="10000"/>
          </a:bodyPr>
          <a:lstStyle/>
          <a:p>
            <a:pPr marL="457200" indent="-457200">
              <a:buNone/>
            </a:pPr>
            <a:r>
              <a:rPr lang="en-US" sz="2400" dirty="0" smtClean="0"/>
              <a:t>1)  Register for HPCC account and use Beach</a:t>
            </a:r>
          </a:p>
          <a:p>
            <a:pPr marL="457200" indent="-457200">
              <a:buNone/>
            </a:pPr>
            <a:r>
              <a:rPr lang="en-US" sz="2400" dirty="0" smtClean="0">
                <a:solidFill>
                  <a:srgbClr val="FFFF00"/>
                </a:solidFill>
                <a:hlinkClick r:id="rId2"/>
              </a:rPr>
              <a:t>http://csdms.colorado.edu/wiki/HPCC_Access</a:t>
            </a:r>
            <a:endParaRPr lang="en-US" sz="2400" dirty="0" smtClean="0">
              <a:solidFill>
                <a:srgbClr val="FFFF00"/>
              </a:solidFill>
            </a:endParaRPr>
          </a:p>
          <a:p>
            <a:pPr marL="457200" indent="-457200">
              <a:buNone/>
            </a:pPr>
            <a:endParaRPr lang="en-US" sz="2400" dirty="0" smtClean="0"/>
          </a:p>
          <a:p>
            <a:pPr marL="457200" indent="-457200">
              <a:buNone/>
            </a:pPr>
            <a:r>
              <a:rPr lang="en-US" sz="2400" dirty="0" smtClean="0">
                <a:solidFill>
                  <a:srgbClr val="000000"/>
                </a:solidFill>
              </a:rPr>
              <a:t>2)  CSDMS Modeling Tool installation and use</a:t>
            </a:r>
          </a:p>
          <a:p>
            <a:pPr marL="457200" indent="-457200">
              <a:buNone/>
            </a:pPr>
            <a:r>
              <a:rPr lang="en-US" sz="2400" dirty="0" smtClean="0">
                <a:solidFill>
                  <a:schemeClr val="bg1">
                    <a:lumMod val="75000"/>
                  </a:schemeClr>
                </a:solidFill>
                <a:hlinkClick r:id="rId3"/>
              </a:rPr>
              <a:t>http://csdms.colorado.edu/wiki/CMT_download</a:t>
            </a:r>
            <a:endParaRPr lang="en-US" sz="2400" dirty="0" smtClean="0">
              <a:solidFill>
                <a:schemeClr val="bg1">
                  <a:lumMod val="75000"/>
                </a:schemeClr>
              </a:solidFill>
            </a:endParaRPr>
          </a:p>
          <a:p>
            <a:pPr>
              <a:buNone/>
            </a:pPr>
            <a:endParaRPr lang="en-US" sz="2400" dirty="0" smtClean="0">
              <a:solidFill>
                <a:schemeClr val="bg1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2400" dirty="0" smtClean="0">
                <a:solidFill>
                  <a:srgbClr val="000000"/>
                </a:solidFill>
              </a:rPr>
              <a:t>3)  </a:t>
            </a:r>
            <a:r>
              <a:rPr lang="en-US" sz="2400" dirty="0" err="1" smtClean="0">
                <a:solidFill>
                  <a:srgbClr val="000000"/>
                </a:solidFill>
              </a:rPr>
              <a:t>VisIt</a:t>
            </a:r>
            <a:r>
              <a:rPr lang="en-US" sz="2400" dirty="0" smtClean="0">
                <a:solidFill>
                  <a:srgbClr val="000000"/>
                </a:solidFill>
              </a:rPr>
              <a:t> for parallel scientific visualization</a:t>
            </a:r>
          </a:p>
          <a:p>
            <a:pPr>
              <a:buNone/>
            </a:pPr>
            <a:r>
              <a:rPr lang="en-US" sz="2400" dirty="0" smtClean="0">
                <a:solidFill>
                  <a:schemeClr val="bg1">
                    <a:lumMod val="75000"/>
                  </a:schemeClr>
                </a:solidFill>
                <a:hlinkClick r:id="rId4"/>
              </a:rPr>
              <a:t>http://csdms.colorado.edu/wiki/CMT_visualization</a:t>
            </a:r>
            <a:endParaRPr lang="en-US" sz="2400" dirty="0" smtClean="0">
              <a:solidFill>
                <a:schemeClr val="bg1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2400" dirty="0" smtClean="0">
                <a:solidFill>
                  <a:schemeClr val="bg1">
                    <a:lumMod val="75000"/>
                  </a:schemeClr>
                </a:solidFill>
                <a:hlinkClick r:id="rId5"/>
              </a:rPr>
              <a:t>https://wci.llnl.gov/codes/visit/</a:t>
            </a:r>
            <a:endParaRPr lang="en-US" sz="2400" dirty="0" smtClean="0">
              <a:solidFill>
                <a:schemeClr val="bg1">
                  <a:lumMod val="75000"/>
                </a:schemeClr>
              </a:solidFill>
            </a:endParaRPr>
          </a:p>
          <a:p>
            <a:pPr>
              <a:buNone/>
            </a:pPr>
            <a:endParaRPr lang="en-US" sz="2400" dirty="0" smtClean="0">
              <a:solidFill>
                <a:schemeClr val="bg1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2400" dirty="0" smtClean="0"/>
              <a:t>4)  </a:t>
            </a:r>
            <a:r>
              <a:rPr lang="en-US" sz="2400" dirty="0" err="1" smtClean="0"/>
              <a:t>NetCDF</a:t>
            </a:r>
            <a:r>
              <a:rPr lang="en-US" sz="2400" dirty="0" smtClean="0"/>
              <a:t> output files now standard within CSDMS framework</a:t>
            </a:r>
          </a:p>
          <a:p>
            <a:pPr>
              <a:buNone/>
            </a:pPr>
            <a:r>
              <a:rPr lang="en-US" sz="2400" dirty="0" smtClean="0">
                <a:solidFill>
                  <a:schemeClr val="bg1">
                    <a:lumMod val="75000"/>
                  </a:schemeClr>
                </a:solidFill>
                <a:hlinkClick r:id="rId6"/>
              </a:rPr>
              <a:t>http://www.unidata.ucar.edu/software/netcdf/</a:t>
            </a:r>
            <a:r>
              <a:rPr lang="en-US" sz="24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</a:p>
          <a:p>
            <a:pPr>
              <a:buNone/>
            </a:pPr>
            <a:endParaRPr lang="en-US" sz="2400" dirty="0" smtClean="0">
              <a:solidFill>
                <a:schemeClr val="bg1">
                  <a:lumMod val="75000"/>
                </a:schemeClr>
              </a:solidFill>
            </a:endParaRPr>
          </a:p>
          <a:p>
            <a:pPr>
              <a:buNone/>
            </a:pPr>
            <a:endParaRPr 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5F631-625A-8E4A-9814-B78A6C1527AE}" type="datetime4">
              <a:rPr lang="en-GB"/>
              <a:pPr/>
              <a:t>October 15, 2010</a:t>
            </a:fld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BE8A3E-1137-F342-9AD1-CC9A34329EFB}" type="slidenum">
              <a:rPr lang="en-GB"/>
              <a:pPr/>
              <a:t>2</a:t>
            </a:fld>
            <a:endParaRPr lang="en-GB"/>
          </a:p>
        </p:txBody>
      </p:sp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44450"/>
            <a:ext cx="77724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Outline</a:t>
            </a:r>
            <a:endParaRPr lang="en-GB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96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950" y="1335934"/>
            <a:ext cx="8712200" cy="4176713"/>
          </a:xfrm>
        </p:spPr>
        <p:txBody>
          <a:bodyPr>
            <a:normAutofit fontScale="77500" lnSpcReduction="20000"/>
          </a:bodyPr>
          <a:lstStyle/>
          <a:p>
            <a:pPr lvl="1">
              <a:lnSpc>
                <a:spcPct val="90000"/>
              </a:lnSpc>
              <a:buNone/>
            </a:pPr>
            <a:r>
              <a:rPr lang="en-US" b="1" dirty="0" smtClean="0">
                <a:solidFill>
                  <a:schemeClr val="bg1">
                    <a:lumMod val="75000"/>
                  </a:schemeClr>
                </a:solidFill>
              </a:rPr>
              <a:t>OBJECTIVE</a:t>
            </a:r>
          </a:p>
          <a:p>
            <a:pPr lvl="1">
              <a:lnSpc>
                <a:spcPct val="90000"/>
              </a:lnSpc>
              <a:buFontTx/>
              <a:buChar char="•"/>
            </a:pPr>
            <a:r>
              <a:rPr lang="en-US" b="1" dirty="0" smtClean="0">
                <a:solidFill>
                  <a:schemeClr val="bg1">
                    <a:lumMod val="75000"/>
                  </a:schemeClr>
                </a:solidFill>
              </a:rPr>
              <a:t>Learn the vision and basic concepts of the CMT</a:t>
            </a:r>
          </a:p>
          <a:p>
            <a:pPr lvl="1">
              <a:lnSpc>
                <a:spcPct val="90000"/>
              </a:lnSpc>
              <a:buNone/>
            </a:pPr>
            <a:endParaRPr lang="en-US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90000"/>
              </a:lnSpc>
              <a:buFontTx/>
              <a:buChar char="•"/>
            </a:pPr>
            <a:endParaRPr lang="en-US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90000"/>
              </a:lnSpc>
              <a:buFontTx/>
              <a:buChar char="•"/>
            </a:pPr>
            <a:r>
              <a:rPr lang="en-US" b="1" dirty="0" smtClean="0">
                <a:solidFill>
                  <a:schemeClr val="bg1">
                    <a:lumMod val="75000"/>
                  </a:schemeClr>
                </a:solidFill>
              </a:rPr>
              <a:t>Vision of CMT</a:t>
            </a:r>
          </a:p>
          <a:p>
            <a:pPr lvl="1">
              <a:lnSpc>
                <a:spcPct val="90000"/>
              </a:lnSpc>
              <a:buFontTx/>
              <a:buChar char="•"/>
            </a:pPr>
            <a:r>
              <a:rPr lang="en-US" b="1" dirty="0" smtClean="0">
                <a:solidFill>
                  <a:schemeClr val="bg1">
                    <a:lumMod val="75000"/>
                  </a:schemeClr>
                </a:solidFill>
              </a:rPr>
              <a:t>Use of CSDMS HPCC (Beach)</a:t>
            </a:r>
          </a:p>
          <a:p>
            <a:pPr lvl="1">
              <a:lnSpc>
                <a:spcPct val="90000"/>
              </a:lnSpc>
              <a:buFontTx/>
              <a:buChar char="•"/>
            </a:pPr>
            <a:r>
              <a:rPr lang="en-US" b="1" dirty="0" smtClean="0">
                <a:solidFill>
                  <a:schemeClr val="bg1">
                    <a:lumMod val="75000"/>
                  </a:schemeClr>
                </a:solidFill>
              </a:rPr>
              <a:t>Select Projects</a:t>
            </a:r>
          </a:p>
          <a:p>
            <a:pPr lvl="1">
              <a:lnSpc>
                <a:spcPct val="90000"/>
              </a:lnSpc>
              <a:buFontTx/>
              <a:buChar char="•"/>
            </a:pPr>
            <a:r>
              <a:rPr lang="en-US" b="1" dirty="0" smtClean="0">
                <a:solidFill>
                  <a:schemeClr val="bg1">
                    <a:lumMod val="75000"/>
                  </a:schemeClr>
                </a:solidFill>
              </a:rPr>
              <a:t>Workspace</a:t>
            </a:r>
          </a:p>
          <a:p>
            <a:pPr lvl="1">
              <a:lnSpc>
                <a:spcPct val="90000"/>
              </a:lnSpc>
              <a:buFontTx/>
              <a:buChar char="•"/>
            </a:pPr>
            <a:r>
              <a:rPr lang="en-US" b="1" dirty="0" smtClean="0">
                <a:solidFill>
                  <a:schemeClr val="bg1">
                    <a:lumMod val="75000"/>
                  </a:schemeClr>
                </a:solidFill>
              </a:rPr>
              <a:t>Set Up Simulations</a:t>
            </a:r>
          </a:p>
          <a:p>
            <a:pPr lvl="1">
              <a:lnSpc>
                <a:spcPct val="90000"/>
              </a:lnSpc>
              <a:buFontTx/>
              <a:buChar char="•"/>
            </a:pPr>
            <a:r>
              <a:rPr lang="en-US" b="1" dirty="0" smtClean="0">
                <a:solidFill>
                  <a:schemeClr val="bg1">
                    <a:lumMod val="75000"/>
                  </a:schemeClr>
                </a:solidFill>
              </a:rPr>
              <a:t>Visualization with </a:t>
            </a:r>
            <a:r>
              <a:rPr lang="en-US" b="1" dirty="0" err="1" smtClean="0">
                <a:solidFill>
                  <a:schemeClr val="bg1">
                    <a:lumMod val="75000"/>
                  </a:schemeClr>
                </a:solidFill>
              </a:rPr>
              <a:t>VisIt</a:t>
            </a:r>
            <a:endParaRPr lang="en-US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90000"/>
              </a:lnSpc>
              <a:buNone/>
            </a:pPr>
            <a:endParaRPr lang="en-US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90000"/>
              </a:lnSpc>
              <a:buNone/>
            </a:pPr>
            <a:r>
              <a:rPr lang="en-US" b="1" dirty="0" smtClean="0">
                <a:solidFill>
                  <a:schemeClr val="bg1">
                    <a:lumMod val="75000"/>
                  </a:schemeClr>
                </a:solidFill>
              </a:rPr>
              <a:t>DEMO</a:t>
            </a:r>
          </a:p>
          <a:p>
            <a:pPr lvl="1">
              <a:lnSpc>
                <a:spcPct val="90000"/>
              </a:lnSpc>
              <a:buFontTx/>
              <a:buChar char="•"/>
            </a:pPr>
            <a:r>
              <a:rPr lang="en-US" b="1" dirty="0" smtClean="0">
                <a:solidFill>
                  <a:schemeClr val="bg1">
                    <a:lumMod val="75000"/>
                  </a:schemeClr>
                </a:solidFill>
              </a:rPr>
              <a:t>Visualize Infiltration on an inclined plane with TOPOFLOW</a:t>
            </a:r>
          </a:p>
          <a:p>
            <a:pPr lvl="1">
              <a:lnSpc>
                <a:spcPct val="90000"/>
              </a:lnSpc>
              <a:buNone/>
            </a:pPr>
            <a:endParaRPr lang="en-US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90000"/>
              </a:lnSpc>
              <a:buNone/>
            </a:pPr>
            <a:endParaRPr lang="en-US" sz="1600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90000"/>
              </a:lnSpc>
              <a:buNone/>
            </a:pPr>
            <a:endParaRPr lang="en-US" sz="1600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>
              <a:lnSpc>
                <a:spcPct val="90000"/>
              </a:lnSpc>
              <a:buFontTx/>
              <a:buChar char="•"/>
            </a:pPr>
            <a:endParaRPr lang="en-US" sz="2000" b="1" dirty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90000"/>
              </a:lnSpc>
              <a:buFontTx/>
              <a:buChar char="•"/>
            </a:pPr>
            <a:endParaRPr lang="en-US" sz="2000" b="1" dirty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90000"/>
              </a:lnSpc>
              <a:buFontTx/>
              <a:buChar char="•"/>
            </a:pPr>
            <a:endParaRPr lang="en-US" sz="2000" b="1" dirty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90000"/>
              </a:lnSpc>
              <a:buFontTx/>
              <a:buChar char="•"/>
            </a:pPr>
            <a:endParaRPr lang="en-US" sz="2000" b="1" dirty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90000"/>
              </a:lnSpc>
              <a:buFontTx/>
              <a:buChar char="•"/>
            </a:pPr>
            <a:endParaRPr lang="en-US" sz="2000" b="1" dirty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90000"/>
              </a:lnSpc>
              <a:buFontTx/>
              <a:buChar char="•"/>
            </a:pPr>
            <a:endParaRPr lang="en-US" sz="2000" b="1" dirty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90000"/>
              </a:lnSpc>
              <a:buFontTx/>
              <a:buChar char="•"/>
            </a:pPr>
            <a:endParaRPr lang="en-US" sz="2000" b="1" dirty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90000"/>
              </a:lnSpc>
              <a:buFontTx/>
              <a:buChar char="•"/>
            </a:pPr>
            <a:endParaRPr lang="en-US" sz="2000" b="1" dirty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90000"/>
              </a:lnSpc>
              <a:buFontTx/>
              <a:buChar char="•"/>
            </a:pPr>
            <a:endParaRPr lang="en-US" sz="2000" b="1" dirty="0">
              <a:solidFill>
                <a:schemeClr val="bg1">
                  <a:lumMod val="75000"/>
                </a:schemeClr>
              </a:solidFill>
            </a:endParaRPr>
          </a:p>
          <a:p>
            <a:pPr>
              <a:lnSpc>
                <a:spcPct val="90000"/>
              </a:lnSpc>
              <a:buFontTx/>
              <a:buChar char="•"/>
            </a:pPr>
            <a:endParaRPr lang="en-GB" sz="20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Vision behind CMT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6177" y="1600200"/>
            <a:ext cx="8667729" cy="4525963"/>
          </a:xfrm>
        </p:spPr>
        <p:txBody>
          <a:bodyPr>
            <a:normAutofit lnSpcReduction="10000"/>
          </a:bodyPr>
          <a:lstStyle/>
          <a:p>
            <a:pPr indent="0">
              <a:buNone/>
            </a:pPr>
            <a:r>
              <a:rPr lang="en-US" sz="2800" b="1" dirty="0" smtClean="0">
                <a:solidFill>
                  <a:schemeClr val="bg1">
                    <a:lumMod val="75000"/>
                  </a:schemeClr>
                </a:solidFill>
              </a:rPr>
              <a:t>Develop a modeling framework of inter-connectable process modules able to predict the transport and deposition of water, sediment and nutrients over the Earth’s surfaces, and how  surfaces evolve over a broad range of time and space scales.</a:t>
            </a:r>
          </a:p>
          <a:p>
            <a:pPr indent="0">
              <a:buNone/>
            </a:pPr>
            <a:endParaRPr lang="en-US" sz="2800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 indent="0"/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 Empowering users to model science questions...</a:t>
            </a:r>
          </a:p>
          <a:p>
            <a:pPr indent="0"/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 Streamlining process of idea generation to actual simulation….</a:t>
            </a:r>
          </a:p>
          <a:p>
            <a:pPr indent="0"/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 Be inclusive, modular, and user-friendly…..</a:t>
            </a:r>
          </a:p>
          <a:p>
            <a:pPr indent="0"/>
            <a:endParaRPr lang="en-US" sz="2400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 indent="0">
              <a:buNone/>
            </a:pPr>
            <a:r>
              <a:rPr lang="en-US" sz="1800" dirty="0" smtClean="0">
                <a:solidFill>
                  <a:schemeClr val="bg1">
                    <a:lumMod val="75000"/>
                  </a:schemeClr>
                </a:solidFill>
              </a:rPr>
              <a:t>(CSDMS Science Plan, Implementation Plan)</a:t>
            </a:r>
            <a:endParaRPr lang="en-US" sz="18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68262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Evolution of a CSDMS Model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244" y="4949868"/>
            <a:ext cx="9119755" cy="643265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en-US" sz="2400" dirty="0" smtClean="0">
                <a:solidFill>
                  <a:schemeClr val="bg1">
                    <a:lumMod val="75000"/>
                  </a:schemeClr>
                </a:solidFill>
              </a:rPr>
              <a:t>Submitted  -  IRF interface  –  Componentized  -  Coupled in CMT – Fully Vetted</a:t>
            </a:r>
            <a:endParaRPr 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25076" y="4447819"/>
            <a:ext cx="1020781" cy="1588"/>
          </a:xfrm>
          <a:prstGeom prst="straightConnector1">
            <a:avLst/>
          </a:prstGeom>
          <a:ln w="9207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2181647" y="4446231"/>
            <a:ext cx="1020781" cy="1588"/>
          </a:xfrm>
          <a:prstGeom prst="straightConnector1">
            <a:avLst/>
          </a:prstGeom>
          <a:ln w="92075"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4128252" y="4444643"/>
            <a:ext cx="1020781" cy="1588"/>
          </a:xfrm>
          <a:prstGeom prst="straightConnector1">
            <a:avLst/>
          </a:prstGeom>
          <a:ln w="92075">
            <a:solidFill>
              <a:schemeClr val="accent3">
                <a:lumMod val="60000"/>
                <a:lumOff val="4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6169814" y="4443055"/>
            <a:ext cx="1020781" cy="1588"/>
          </a:xfrm>
          <a:prstGeom prst="straightConnector1">
            <a:avLst/>
          </a:prstGeom>
          <a:ln w="92075">
            <a:solidFill>
              <a:schemeClr val="accent3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376146" y="3530600"/>
            <a:ext cx="10995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WRF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PARFLOW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045" y="5745533"/>
            <a:ext cx="23879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186 Models</a:t>
            </a:r>
            <a:endParaRPr lang="en-US" sz="3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50207" y="5745533"/>
            <a:ext cx="31471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accent3"/>
                </a:solidFill>
              </a:rPr>
              <a:t>49 Components</a:t>
            </a:r>
            <a:endParaRPr lang="en-US" sz="3600" dirty="0">
              <a:solidFill>
                <a:schemeClr val="accent3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7881392" y="4449407"/>
            <a:ext cx="1020781" cy="1588"/>
          </a:xfrm>
          <a:prstGeom prst="straightConnector1">
            <a:avLst/>
          </a:prstGeom>
          <a:ln w="92075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426594" y="3530600"/>
            <a:ext cx="9156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SedFlux</a:t>
            </a:r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CHILD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41298" y="3530600"/>
            <a:ext cx="20826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ROMS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1D –Parker Routines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9829" y="3530600"/>
            <a:ext cx="11099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TeleMAC</a:t>
            </a:r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Cyclopath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86538" y="3530600"/>
            <a:ext cx="1846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986538" y="3530600"/>
            <a:ext cx="8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None?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0162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Number of Components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graphicFrame>
        <p:nvGraphicFramePr>
          <p:cNvPr id="4" name="Chart 3"/>
          <p:cNvGraphicFramePr/>
          <p:nvPr/>
        </p:nvGraphicFramePr>
        <p:xfrm>
          <a:off x="76200" y="1600200"/>
          <a:ext cx="9702800" cy="3937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55242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Download CMT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4" name="Content Placeholder 3" descr="DownloadCMT.png"/>
          <p:cNvPicPr>
            <a:picLocks noGrp="1" noChangeAspect="1"/>
          </p:cNvPicPr>
          <p:nvPr>
            <p:ph idx="1"/>
          </p:nvPr>
        </p:nvPicPr>
        <p:blipFill>
          <a:blip r:embed="rId3"/>
          <a:srcRect l="-20303" r="-20303"/>
          <a:stretch>
            <a:fillRect/>
          </a:stretch>
        </p:blipFill>
        <p:spPr>
          <a:xfrm>
            <a:off x="580908" y="1204358"/>
            <a:ext cx="8229600" cy="4525963"/>
          </a:xfrm>
        </p:spPr>
      </p:pic>
      <p:sp>
        <p:nvSpPr>
          <p:cNvPr id="5" name="TextBox 4"/>
          <p:cNvSpPr txBox="1"/>
          <p:nvPr/>
        </p:nvSpPr>
        <p:spPr>
          <a:xfrm>
            <a:off x="140201" y="2210063"/>
            <a:ext cx="14432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Get Help! information on the CMT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700753" y="2506798"/>
            <a:ext cx="14432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Download it!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rot="10800000" flipV="1">
            <a:off x="7504885" y="2968462"/>
            <a:ext cx="684511" cy="321893"/>
          </a:xfrm>
          <a:prstGeom prst="straightConnector1">
            <a:avLst/>
          </a:prstGeom>
          <a:ln w="38100">
            <a:solidFill>
              <a:schemeClr val="bg1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1270057" y="1789492"/>
            <a:ext cx="1146351" cy="717306"/>
          </a:xfrm>
          <a:prstGeom prst="straightConnector1">
            <a:avLst/>
          </a:prstGeom>
          <a:ln w="38100">
            <a:solidFill>
              <a:schemeClr val="bg1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0201" y="6058346"/>
            <a:ext cx="86703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>
                    <a:lumMod val="75000"/>
                  </a:schemeClr>
                </a:solidFill>
              </a:rPr>
              <a:t>Download from CSDMS wiki: http://</a:t>
            </a:r>
            <a:r>
              <a:rPr lang="en-US" sz="2800" dirty="0" err="1" smtClean="0">
                <a:solidFill>
                  <a:schemeClr val="bg1">
                    <a:lumMod val="75000"/>
                  </a:schemeClr>
                </a:solidFill>
              </a:rPr>
              <a:t>csdms.colorado.edu</a:t>
            </a:r>
            <a:endParaRPr lang="en-US" sz="28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CMT runs on Beach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mc:AlternateContent>
          <mc:Choice xmlns:ma="http://schemas.microsoft.com/office/mac/drawingml/2008/main" Requires="ma">
            <p:blipFill>
              <a:blip r:embed="rId2"/>
              <a:srcRect l="-33873" r="-33873"/>
              <a:stretch>
                <a:fillRect/>
              </a:stretch>
            </p:blipFill>
          </mc:Choice>
          <mc:Fallback>
            <p:blipFill>
              <a:blip r:embed="rId3"/>
              <a:srcRect l="-33873" r="-33873"/>
              <a:stretch>
                <a:fillRect/>
              </a:stretch>
            </p:blipFill>
          </mc:Fallback>
        </mc:AlternateContent>
        <p:spPr>
          <a:xfrm flipH="1">
            <a:off x="25233" y="2011037"/>
            <a:ext cx="2007488" cy="1104041"/>
          </a:xfrm>
        </p:spPr>
      </p:pic>
      <p:sp>
        <p:nvSpPr>
          <p:cNvPr id="5" name="TextBox 4"/>
          <p:cNvSpPr txBox="1"/>
          <p:nvPr/>
        </p:nvSpPr>
        <p:spPr>
          <a:xfrm>
            <a:off x="25233" y="3229768"/>
            <a:ext cx="19928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Download the CMT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to your computer</a:t>
            </a:r>
          </a:p>
          <a:p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1973851" y="2683062"/>
            <a:ext cx="4343447" cy="1588"/>
          </a:xfrm>
          <a:prstGeom prst="straightConnector1">
            <a:avLst/>
          </a:prstGeom>
          <a:ln w="66675">
            <a:solidFill>
              <a:schemeClr val="bg1">
                <a:lumMod val="75000"/>
              </a:schemeClr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DigINBEACH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2462" y="1078276"/>
            <a:ext cx="2415258" cy="324321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361291" y="2011037"/>
            <a:ext cx="3775393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PRE-REQUISITES </a:t>
            </a:r>
          </a:p>
          <a:p>
            <a:pPr>
              <a:buFontTx/>
              <a:buChar char="-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Need to be a member</a:t>
            </a:r>
          </a:p>
          <a:p>
            <a:pPr>
              <a:buFontTx/>
              <a:buChar char="-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Need an account to use HPCC</a:t>
            </a:r>
          </a:p>
          <a:p>
            <a:pPr>
              <a:buFontTx/>
              <a:buChar char="-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Need a secure connection (with VPN)</a:t>
            </a:r>
          </a:p>
          <a:p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pPr>
              <a:buFontTx/>
              <a:buChar char="-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Realize you are one of many users</a:t>
            </a:r>
          </a:p>
          <a:p>
            <a:pPr>
              <a:buFontTx/>
              <a:buChar char="-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Realize that 2-way traffic is ongoing</a:t>
            </a:r>
          </a:p>
          <a:p>
            <a:pPr>
              <a:buFontTx/>
              <a:buChar char="-"/>
            </a:pPr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pPr>
              <a:buFontTx/>
              <a:buChar char="-"/>
            </a:pP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04817" y="4527331"/>
            <a:ext cx="18819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Beach in Colorado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512 nodes 4U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CMTStartUpscreen.png"/>
          <p:cNvPicPr>
            <a:picLocks noGrp="1" noChangeAspect="1"/>
          </p:cNvPicPr>
          <p:nvPr>
            <p:ph idx="1"/>
          </p:nvPr>
        </p:nvPicPr>
        <p:blipFill>
          <a:blip r:embed="rId2"/>
          <a:srcRect l="-22850" r="-22850"/>
          <a:stretch>
            <a:fillRect/>
          </a:stretch>
        </p:blipFill>
        <p:spPr>
          <a:xfrm>
            <a:off x="-447229" y="990309"/>
            <a:ext cx="10458833" cy="5751955"/>
          </a:xfrm>
        </p:spPr>
      </p:pic>
      <p:sp>
        <p:nvSpPr>
          <p:cNvPr id="6" name="TextBox 5"/>
          <p:cNvSpPr txBox="1"/>
          <p:nvPr/>
        </p:nvSpPr>
        <p:spPr>
          <a:xfrm>
            <a:off x="6018981" y="362676"/>
            <a:ext cx="7618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>
                    <a:lumMod val="75000"/>
                  </a:schemeClr>
                </a:solidFill>
              </a:rPr>
              <a:t>Help</a:t>
            </a:r>
            <a:endParaRPr 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13102" y="362676"/>
            <a:ext cx="12684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>
                    <a:lumMod val="75000"/>
                  </a:schemeClr>
                </a:solidFill>
              </a:rPr>
              <a:t>Visualize</a:t>
            </a:r>
            <a:endParaRPr 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78245" y="362676"/>
            <a:ext cx="15650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>
                    <a:lumMod val="75000"/>
                  </a:schemeClr>
                </a:solidFill>
              </a:rPr>
              <a:t>Workspace</a:t>
            </a:r>
            <a:endParaRPr 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rot="5400000">
            <a:off x="5444807" y="993829"/>
            <a:ext cx="1063019" cy="724043"/>
          </a:xfrm>
          <a:prstGeom prst="straightConnector1">
            <a:avLst/>
          </a:prstGeom>
          <a:ln w="381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59512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Open Projects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4" name="Content Placeholder 3" descr="CMTProjectSelection.png"/>
          <p:cNvPicPr>
            <a:picLocks noGrp="1" noChangeAspect="1"/>
          </p:cNvPicPr>
          <p:nvPr>
            <p:ph idx="1"/>
          </p:nvPr>
        </p:nvPicPr>
        <p:blipFill>
          <a:blip r:embed="rId3"/>
          <a:srcRect l="-22850" r="-22850"/>
          <a:stretch>
            <a:fillRect/>
          </a:stretch>
        </p:blipFill>
        <p:spPr>
          <a:xfrm>
            <a:off x="-213660" y="1370988"/>
            <a:ext cx="9897648" cy="5443325"/>
          </a:xfrm>
        </p:spPr>
      </p:pic>
      <p:cxnSp>
        <p:nvCxnSpPr>
          <p:cNvPr id="8" name="Straight Arrow Connector 7"/>
          <p:cNvCxnSpPr/>
          <p:nvPr/>
        </p:nvCxnSpPr>
        <p:spPr>
          <a:xfrm rot="16200000" flipH="1">
            <a:off x="3557451" y="1587218"/>
            <a:ext cx="861434" cy="213654"/>
          </a:xfrm>
          <a:prstGeom prst="straightConnector1">
            <a:avLst/>
          </a:prstGeom>
          <a:ln w="381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878245" y="801663"/>
            <a:ext cx="15650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>
                    <a:lumMod val="75000"/>
                  </a:schemeClr>
                </a:solidFill>
              </a:rPr>
              <a:t>Workspace</a:t>
            </a:r>
            <a:endParaRPr 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7592</TotalTime>
  <Words>900</Words>
  <Application>Microsoft Macintosh PowerPoint</Application>
  <PresentationFormat>On-screen Show (4:3)</PresentationFormat>
  <Paragraphs>147</Paragraphs>
  <Slides>19</Slides>
  <Notes>8</Notes>
  <HiddenSlides>0</HiddenSlides>
  <MMClips>1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CSDMS Modeling Tool Introduction   </vt:lpstr>
      <vt:lpstr>Outline</vt:lpstr>
      <vt:lpstr>Vision behind CMT</vt:lpstr>
      <vt:lpstr>Evolution of a CSDMS Model</vt:lpstr>
      <vt:lpstr>Number of Components</vt:lpstr>
      <vt:lpstr>Download CMT</vt:lpstr>
      <vt:lpstr>CMT runs on Beach</vt:lpstr>
      <vt:lpstr>Slide 8</vt:lpstr>
      <vt:lpstr>Open Projects</vt:lpstr>
      <vt:lpstr>Open Projects</vt:lpstr>
      <vt:lpstr>Workspace Features</vt:lpstr>
      <vt:lpstr>Setting up a Simulation</vt:lpstr>
      <vt:lpstr>Setting up a Simulation</vt:lpstr>
      <vt:lpstr>Example Configurations: ‘BLD-Files’</vt:lpstr>
      <vt:lpstr>Slide 15</vt:lpstr>
      <vt:lpstr>Getting Simulation Results</vt:lpstr>
      <vt:lpstr>VisIt: Visualizing Grids</vt:lpstr>
      <vt:lpstr>CMT Contributors &amp; Team</vt:lpstr>
      <vt:lpstr>Find Help on CSDMS wiki</vt:lpstr>
    </vt:vector>
  </TitlesOfParts>
  <Company>Univ of CO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GEOG 5700-Lab 3   Climate-hydrological modeling of sediment supply </dc:title>
  <dc:creator>Irina Overeem</dc:creator>
  <cp:lastModifiedBy>Irina Overeem</cp:lastModifiedBy>
  <cp:revision>132</cp:revision>
  <dcterms:created xsi:type="dcterms:W3CDTF">2010-10-15T13:38:15Z</dcterms:created>
  <dcterms:modified xsi:type="dcterms:W3CDTF">2010-10-15T13:38:27Z</dcterms:modified>
</cp:coreProperties>
</file>