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309" r:id="rId4"/>
    <p:sldId id="308" r:id="rId5"/>
    <p:sldId id="307" r:id="rId6"/>
    <p:sldId id="301" r:id="rId7"/>
    <p:sldId id="300" r:id="rId8"/>
    <p:sldId id="313" r:id="rId9"/>
    <p:sldId id="317" r:id="rId10"/>
    <p:sldId id="315" r:id="rId11"/>
    <p:sldId id="311" r:id="rId12"/>
    <p:sldId id="306" r:id="rId13"/>
    <p:sldId id="316" r:id="rId14"/>
    <p:sldId id="28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193BD-51B6-144E-89C2-348D21156180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79CCB-BA03-854E-ABD7-898E2EE7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F4552-CAD9-3D41-9793-BD8F80EF893F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E0089-F100-0141-B864-645E339943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video" Target="file://localhost/Users/overeem/DATA/CSDMS/workshops/2010/CoupledCEMOutput/cem_movies/one_fixed_river_minus.mpeg" TargetMode="External"/><Relationship Id="rId2" Type="http://schemas.openxmlformats.org/officeDocument/2006/relationships/video" Target="file://localhost/Users/overeem/DATA/CSDMS/workshops/2010/CoupledCEMOutput/cem_movies/two_fixed_rivers.mpe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video" Target="file://localhost/Users/overeem/DATA/CSDMS/workshops/2010/CoupledCEMOutput/cem_movies/one_fixed_river_plus.mpeg" TargetMode="External"/><Relationship Id="rId2" Type="http://schemas.openxmlformats.org/officeDocument/2006/relationships/video" Target="file://localhost/Users/overeem/DATA/CSDMS/workshops/2010/CoupledCEMOutput/cem_movies/one_fixed_river_minus.mpe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25534"/>
            <a:ext cx="7734300" cy="16002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bg1">
                    <a:lumMod val="75000"/>
                  </a:schemeClr>
                </a:solidFill>
              </a:rPr>
              <a:t>RUNNING COUPLED MODEL</a:t>
            </a:r>
            <a:br>
              <a:rPr lang="en-US" sz="3600" b="1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3600" b="1" smtClean="0">
                <a:solidFill>
                  <a:schemeClr val="bg1">
                    <a:lumMod val="75000"/>
                  </a:schemeClr>
                </a:solidFill>
              </a:rPr>
              <a:t>River</a:t>
            </a:r>
            <a:r>
              <a:rPr lang="en-US" sz="3600" b="1" smtClean="0">
                <a:solidFill>
                  <a:schemeClr val="bg1">
                    <a:lumMod val="75000"/>
                  </a:schemeClr>
                </a:solidFill>
              </a:rPr>
              <a:t> – </a:t>
            </a:r>
            <a:r>
              <a:rPr lang="en-US" sz="3600" b="1" smtClean="0">
                <a:solidFill>
                  <a:schemeClr val="bg1">
                    <a:lumMod val="75000"/>
                  </a:schemeClr>
                </a:solidFill>
              </a:rPr>
              <a:t>Delta</a:t>
            </a:r>
            <a:r>
              <a:rPr lang="en-US" sz="3600" b="1" smtClean="0">
                <a:solidFill>
                  <a:schemeClr val="bg1">
                    <a:lumMod val="75000"/>
                  </a:schemeClr>
                </a:solidFill>
              </a:rPr>
              <a:t> Plain </a:t>
            </a:r>
            <a:r>
              <a:rPr lang="en-US" sz="3600" b="1" dirty="0" smtClean="0">
                <a:solidFill>
                  <a:schemeClr val="bg1">
                    <a:lumMod val="75000"/>
                  </a:schemeClr>
                </a:solidFill>
              </a:rPr>
              <a:t>to </a:t>
            </a:r>
            <a:r>
              <a:rPr lang="en-US" sz="3600" b="1" dirty="0" err="1" smtClean="0">
                <a:solidFill>
                  <a:schemeClr val="bg1">
                    <a:lumMod val="75000"/>
                  </a:schemeClr>
                </a:solidFill>
              </a:rPr>
              <a:t>Longshore</a:t>
            </a:r>
            <a:r>
              <a:rPr lang="en-US" sz="3600" b="1" dirty="0" smtClean="0">
                <a:solidFill>
                  <a:schemeClr val="bg1">
                    <a:lumMod val="75000"/>
                  </a:schemeClr>
                </a:solidFill>
              </a:rPr>
              <a:t> Transport</a:t>
            </a:r>
            <a:endParaRPr lang="en-GB" sz="3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3331" y="5650209"/>
            <a:ext cx="4381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&amp; Couple Surface Dynamics Models</a:t>
            </a:r>
            <a:endParaRPr lang="en-US" dirty="0"/>
          </a:p>
        </p:txBody>
      </p:sp>
      <p:pic>
        <p:nvPicPr>
          <p:cNvPr id="5" name="Picture 4" descr="Globe_puzz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70" y="2207855"/>
            <a:ext cx="8475765" cy="3988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5731" y="5802609"/>
            <a:ext cx="4381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&amp; Couple Surface Dynamics Models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Coastline Response to Multiple Distributaries?</a:t>
            </a:r>
            <a:endParaRPr lang="en-US" dirty="0"/>
          </a:p>
        </p:txBody>
      </p:sp>
      <p:pic>
        <p:nvPicPr>
          <p:cNvPr id="5" name="one_fixed_river_minus.mpeg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7417837" cy="6858000"/>
          </a:xfrm>
          <a:prstGeom prst="rect">
            <a:avLst/>
          </a:prstGeom>
        </p:spPr>
      </p:pic>
      <p:pic>
        <p:nvPicPr>
          <p:cNvPr id="4" name="two_fixed_rivers.mpeg">
            <a:hlinkClick r:id="" action="ppaction://media"/>
          </p:cNvPr>
          <p:cNvPicPr/>
          <p:nvPr>
            <p:ph idx="1"/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4955515" y="0"/>
            <a:ext cx="7462570" cy="689935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one_fixed_river_plus.mpeg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-225580" y="0"/>
            <a:ext cx="7417837" cy="6858000"/>
          </a:xfrm>
          <a:prstGeom prst="rect">
            <a:avLst/>
          </a:prstGeom>
        </p:spPr>
      </p:pic>
      <p:pic>
        <p:nvPicPr>
          <p:cNvPr id="7" name="one_fixed_river_minus.mpeg">
            <a:hlinkClick r:id="" action="ppaction://media"/>
          </p:cNvPr>
          <p:cNvPicPr/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4032057" y="0"/>
            <a:ext cx="741783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8F6220-7DBD-B849-91D1-2797B46B2769}" type="slidenum">
              <a:rPr lang="en-GB"/>
              <a:pPr/>
              <a:t>12</a:t>
            </a:fld>
            <a:endParaRPr lang="en-GB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</a:rPr>
              <a:t>Educational Material in CSDMS wiki</a:t>
            </a:r>
            <a:endParaRPr lang="en-US" sz="3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" name="Picture 8" descr="EKTLecturesCMTtoo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800" y="1155211"/>
            <a:ext cx="6943486" cy="269368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67800" y="4746635"/>
            <a:ext cx="6943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This lab will be taught during the current semester and made available online by Nov 5</a:t>
            </a:r>
            <a:r>
              <a:rPr lang="en-US" baseline="30000" dirty="0" smtClean="0">
                <a:solidFill>
                  <a:schemeClr val="bg1">
                    <a:lumMod val="7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, 2010</a:t>
            </a:r>
          </a:p>
          <a:p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http://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csdms.colorado.edu/wiki/Labs_portal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67800" y="5964532"/>
            <a:ext cx="4707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http://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csdms.colorado.edu/wiki/Lectures_portal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Want to Contribute?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“New Tools and Information for Model Contributors”</a:t>
            </a:r>
          </a:p>
          <a:p>
            <a:pPr algn="ctr"/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Scott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Peckham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4.30-6pm, tomorrow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B9C5-D749-CE43-A877-16D6FE1AF8FF}" type="datetime4">
              <a:rPr lang="en-GB"/>
              <a:pPr/>
              <a:t>October 14, 2010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8F6220-7DBD-B849-91D1-2797B46B2769}" type="slidenum">
              <a:rPr lang="en-GB"/>
              <a:pPr/>
              <a:t>14</a:t>
            </a:fld>
            <a:endParaRPr lang="en-GB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</a:rPr>
              <a:t>References </a:t>
            </a:r>
            <a:endParaRPr lang="en-US" sz="3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799" y="1143000"/>
            <a:ext cx="8526141" cy="5213350"/>
          </a:xfrm>
        </p:spPr>
        <p:txBody>
          <a:bodyPr>
            <a:normAutofit fontScale="70000" lnSpcReduction="20000"/>
          </a:bodyPr>
          <a:lstStyle/>
          <a:p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Ashton A., Murray B.A. </a:t>
            </a:r>
            <a:r>
              <a:rPr lang="en-US" sz="2857" dirty="0" err="1" smtClean="0">
                <a:solidFill>
                  <a:schemeClr val="bg1">
                    <a:lumMod val="75000"/>
                  </a:schemeClr>
                </a:solidFill>
              </a:rPr>
              <a:t>Arnault</a:t>
            </a:r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 O.  </a:t>
            </a:r>
            <a:r>
              <a:rPr lang="en-US" sz="2857" i="1" dirty="0" smtClean="0">
                <a:solidFill>
                  <a:schemeClr val="bg1">
                    <a:lumMod val="75000"/>
                  </a:schemeClr>
                </a:solidFill>
              </a:rPr>
              <a:t>Formation of Coastline Features by Large-Scale Instabilities Induced by High-Angle Waves.</a:t>
            </a:r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  Nature Magazine.  Volume 414.  15 November 2001.</a:t>
            </a:r>
          </a:p>
          <a:p>
            <a:endParaRPr lang="en-US" sz="2857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Ashton A.D., Murray A.B.  </a:t>
            </a:r>
            <a:r>
              <a:rPr lang="en-US" sz="2857" i="1" dirty="0" smtClean="0">
                <a:solidFill>
                  <a:schemeClr val="bg1">
                    <a:lumMod val="75000"/>
                  </a:schemeClr>
                </a:solidFill>
              </a:rPr>
              <a:t>High-Angle Wave Instability and Emergent Shoreline Shapes: 1. Wave Climate Analysis and Comparisons to Nature.</a:t>
            </a:r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  Journal of Geophysical Research.  Volume 111.  15 December 2006.</a:t>
            </a:r>
          </a:p>
          <a:p>
            <a:endParaRPr lang="en-US" sz="2857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Ashton A.D., Murray A.B.  </a:t>
            </a:r>
            <a:r>
              <a:rPr lang="en-US" sz="2857" i="1" dirty="0" smtClean="0">
                <a:solidFill>
                  <a:schemeClr val="bg1">
                    <a:lumMod val="75000"/>
                  </a:schemeClr>
                </a:solidFill>
              </a:rPr>
              <a:t>High-Angle Wave Instability and Emergent Shoreline Shapes: 2. Wave Climate Analysis and Comparisons to Nature.</a:t>
            </a:r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  Journal of Geophysical Research.  Volume 111.  15 December 2006.</a:t>
            </a:r>
          </a:p>
          <a:p>
            <a:endParaRPr lang="en-US" sz="2857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0"/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Overeem, I., </a:t>
            </a:r>
            <a:r>
              <a:rPr lang="en-US" sz="2857" dirty="0" err="1" smtClean="0">
                <a:solidFill>
                  <a:schemeClr val="bg1">
                    <a:lumMod val="75000"/>
                  </a:schemeClr>
                </a:solidFill>
              </a:rPr>
              <a:t>Syvitski</a:t>
            </a:r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, J.P.M., Hutton, E.W.H., (2005). Three-dimensional numerical modeling of deltas. SEPM Spec. Issue, 83. ‘River Deltas: concepts, models and examples’. p.13-30.</a:t>
            </a:r>
          </a:p>
          <a:p>
            <a:pPr lvl="0"/>
            <a:endParaRPr lang="en-US" sz="2857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Hutton, E.W.H, </a:t>
            </a:r>
            <a:r>
              <a:rPr lang="en-US" sz="2857" dirty="0" err="1" smtClean="0">
                <a:solidFill>
                  <a:schemeClr val="bg1">
                    <a:lumMod val="75000"/>
                  </a:schemeClr>
                </a:solidFill>
              </a:rPr>
              <a:t>Syvitski</a:t>
            </a:r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, J.P.M., 2008. </a:t>
            </a:r>
            <a:r>
              <a:rPr lang="en-US" sz="2857" i="1" dirty="0" err="1" smtClean="0">
                <a:solidFill>
                  <a:schemeClr val="bg1">
                    <a:lumMod val="75000"/>
                  </a:schemeClr>
                </a:solidFill>
              </a:rPr>
              <a:t>Sedflux</a:t>
            </a:r>
            <a:r>
              <a:rPr lang="en-US" sz="2857" i="1" dirty="0" smtClean="0">
                <a:solidFill>
                  <a:schemeClr val="bg1">
                    <a:lumMod val="75000"/>
                  </a:schemeClr>
                </a:solidFill>
              </a:rPr>
              <a:t> 2.0</a:t>
            </a:r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: An advanced process-response model that generates three-dimensional </a:t>
            </a:r>
            <a:r>
              <a:rPr lang="en-US" sz="2857" dirty="0" err="1" smtClean="0">
                <a:solidFill>
                  <a:schemeClr val="bg1">
                    <a:lumMod val="75000"/>
                  </a:schemeClr>
                </a:solidFill>
              </a:rPr>
              <a:t>stratigraphy</a:t>
            </a:r>
            <a:r>
              <a:rPr lang="en-US" sz="2857" dirty="0" smtClean="0">
                <a:solidFill>
                  <a:schemeClr val="bg1">
                    <a:lumMod val="75000"/>
                  </a:schemeClr>
                </a:solidFill>
              </a:rPr>
              <a:t> . Computer &amp; Geosciences, 34-10, 1319-1337.</a:t>
            </a:r>
          </a:p>
          <a:p>
            <a:endParaRPr lang="en-US" sz="2800" dirty="0" smtClean="0"/>
          </a:p>
          <a:p>
            <a:pPr marL="0">
              <a:spcBef>
                <a:spcPts val="0"/>
              </a:spcBef>
              <a:buFont typeface="Times" charset="0"/>
              <a:buNone/>
            </a:pPr>
            <a:endParaRPr lang="en-US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>
              <a:spcBef>
                <a:spcPts val="0"/>
              </a:spcBef>
              <a:buFont typeface="Times" charset="0"/>
              <a:buNone/>
            </a:pPr>
            <a:endParaRPr lang="en-US" sz="2800" b="1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pPr marL="0">
              <a:spcBef>
                <a:spcPts val="0"/>
              </a:spcBef>
              <a:buFont typeface="Times" charset="0"/>
              <a:buNone/>
            </a:pPr>
            <a:endParaRPr lang="en-US" sz="2595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5F631-625A-8E4A-9814-B78A6C1527AE}" type="datetime4">
              <a:rPr lang="en-GB"/>
              <a:pPr/>
              <a:t>October 14, 2010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BE8A3E-1137-F342-9AD1-CC9A34329EFB}" type="slidenum">
              <a:rPr lang="en-GB"/>
              <a:pPr/>
              <a:t>2</a:t>
            </a:fld>
            <a:endParaRPr lang="en-GB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445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Outline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335934"/>
            <a:ext cx="8712200" cy="5192668"/>
          </a:xfrm>
        </p:spPr>
        <p:txBody>
          <a:bodyPr>
            <a:normAutofit fontScale="92500" lnSpcReduction="20000"/>
          </a:bodyPr>
          <a:lstStyle/>
          <a:p>
            <a:pPr lvl="1">
              <a:lnSpc>
                <a:spcPct val="90000"/>
              </a:lnSpc>
              <a:buNone/>
            </a:pPr>
            <a:r>
              <a:rPr lang="en-US" sz="3027" dirty="0" smtClean="0">
                <a:solidFill>
                  <a:schemeClr val="bg1">
                    <a:lumMod val="75000"/>
                  </a:schemeClr>
                </a:solidFill>
              </a:rPr>
              <a:t>OBJECTIVE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27" dirty="0" smtClean="0">
                <a:solidFill>
                  <a:schemeClr val="bg1">
                    <a:lumMod val="75000"/>
                  </a:schemeClr>
                </a:solidFill>
              </a:rPr>
              <a:t>Learn How to Run Coupled Components in the CMT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27" dirty="0" smtClean="0">
                <a:solidFill>
                  <a:schemeClr val="bg1">
                    <a:lumMod val="75000"/>
                  </a:schemeClr>
                </a:solidFill>
              </a:rPr>
              <a:t>Discuss science &amp; technology challenges associated </a:t>
            </a:r>
            <a:r>
              <a:rPr lang="en-US" sz="3027" smtClean="0">
                <a:solidFill>
                  <a:schemeClr val="bg1">
                    <a:lumMod val="75000"/>
                  </a:schemeClr>
                </a:solidFill>
              </a:rPr>
              <a:t>with coupling.</a:t>
            </a:r>
          </a:p>
          <a:p>
            <a:pPr lvl="1">
              <a:lnSpc>
                <a:spcPct val="90000"/>
              </a:lnSpc>
              <a:buNone/>
            </a:pPr>
            <a:endParaRPr lang="en-US" sz="3027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None/>
            </a:pPr>
            <a:endParaRPr lang="en-US" sz="3027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None/>
            </a:pPr>
            <a:r>
              <a:rPr lang="en-US" sz="3027" dirty="0" smtClean="0">
                <a:solidFill>
                  <a:schemeClr val="bg1">
                    <a:lumMod val="75000"/>
                  </a:schemeClr>
                </a:solidFill>
              </a:rPr>
              <a:t>EDUCATIONAL EXAMPLE : HYDROTREND-Avulsion-CEM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27" dirty="0" smtClean="0">
                <a:solidFill>
                  <a:schemeClr val="bg1">
                    <a:lumMod val="75000"/>
                  </a:schemeClr>
                </a:solidFill>
              </a:rPr>
              <a:t>River Changes affecting Coastline Evolution Processes 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27" dirty="0" smtClean="0">
                <a:solidFill>
                  <a:schemeClr val="bg1">
                    <a:lumMod val="75000"/>
                  </a:schemeClr>
                </a:solidFill>
              </a:rPr>
              <a:t>Simple Scenario and Changes to Input Parameters</a:t>
            </a:r>
          </a:p>
          <a:p>
            <a:pPr lvl="1">
              <a:lnSpc>
                <a:spcPct val="90000"/>
              </a:lnSpc>
              <a:buNone/>
            </a:pPr>
            <a:endParaRPr lang="en-US" sz="3027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None/>
            </a:pPr>
            <a:r>
              <a:rPr lang="en-US" sz="3027" dirty="0" smtClean="0">
                <a:solidFill>
                  <a:schemeClr val="bg1">
                    <a:lumMod val="75000"/>
                  </a:schemeClr>
                </a:solidFill>
              </a:rPr>
              <a:t>HANDS-ON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3027" dirty="0" smtClean="0">
                <a:solidFill>
                  <a:schemeClr val="bg1">
                    <a:lumMod val="75000"/>
                  </a:schemeClr>
                </a:solidFill>
              </a:rPr>
              <a:t>Set up a coupled run for two </a:t>
            </a:r>
            <a:r>
              <a:rPr lang="en-US" sz="3027" dirty="0" err="1" smtClean="0">
                <a:solidFill>
                  <a:schemeClr val="bg1">
                    <a:lumMod val="75000"/>
                  </a:schemeClr>
                </a:solidFill>
              </a:rPr>
              <a:t>distributary</a:t>
            </a:r>
            <a:r>
              <a:rPr lang="en-US" sz="3027" dirty="0" smtClean="0">
                <a:solidFill>
                  <a:schemeClr val="bg1">
                    <a:lumMod val="75000"/>
                  </a:schemeClr>
                </a:solidFill>
              </a:rPr>
              <a:t> channels</a:t>
            </a:r>
          </a:p>
          <a:p>
            <a:pPr lvl="1">
              <a:lnSpc>
                <a:spcPct val="90000"/>
              </a:lnSpc>
              <a:buNone/>
            </a:pPr>
            <a:r>
              <a:rPr lang="en-US" sz="3027" dirty="0" smtClean="0">
                <a:solidFill>
                  <a:schemeClr val="bg1">
                    <a:lumMod val="75000"/>
                  </a:schemeClr>
                </a:solidFill>
              </a:rPr>
              <a:t>feeding ‘wave-dominated’ deltas. </a:t>
            </a:r>
          </a:p>
          <a:p>
            <a:pPr lvl="1">
              <a:lnSpc>
                <a:spcPct val="90000"/>
              </a:lnSpc>
              <a:buNone/>
            </a:pPr>
            <a:endParaRPr lang="en-US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None/>
            </a:pPr>
            <a:endParaRPr lang="en-US" sz="16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None/>
            </a:pPr>
            <a:endParaRPr lang="en-US" sz="16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US" sz="2000" b="1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endParaRPr lang="en-US" sz="2000" b="1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endParaRPr lang="en-US" sz="2000" b="1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endParaRPr lang="en-US" sz="2000" b="1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endParaRPr lang="en-US" sz="2000" b="1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endParaRPr lang="en-US" sz="2000" b="1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endParaRPr lang="en-US" sz="2000" b="1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endParaRPr lang="en-US" sz="2000" b="1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buFontTx/>
              <a:buChar char="•"/>
            </a:pPr>
            <a:endParaRPr lang="en-US" sz="2000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19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HYDROTREND Component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963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Task: to deliver water, sediment load from an entire drainage basin to a delta apex.</a:t>
            </a:r>
          </a:p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Needs: climate and basin characteristics</a:t>
            </a:r>
          </a:p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Provides: Q, Qs, </a:t>
            </a:r>
            <a:r>
              <a:rPr lang="en-US" sz="2800" dirty="0" err="1" smtClean="0">
                <a:solidFill>
                  <a:schemeClr val="bg1">
                    <a:lumMod val="75000"/>
                  </a:schemeClr>
                </a:solidFill>
              </a:rPr>
              <a:t>Qb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 at delta apex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200" y="3817697"/>
            <a:ext cx="3275023" cy="2878241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959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Avulsion Component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8240"/>
            <a:ext cx="8229600" cy="4525963"/>
          </a:xfrm>
        </p:spPr>
        <p:txBody>
          <a:bodyPr/>
          <a:lstStyle/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Task: to route the </a:t>
            </a:r>
            <a:r>
              <a:rPr lang="en-US" sz="2800" dirty="0" err="1" smtClean="0">
                <a:solidFill>
                  <a:schemeClr val="bg1">
                    <a:lumMod val="75000"/>
                  </a:schemeClr>
                </a:solidFill>
              </a:rPr>
              <a:t>distributary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1">
                    <a:lumMod val="75000"/>
                  </a:schemeClr>
                </a:solidFill>
              </a:rPr>
              <a:t>channel(s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) from the delta apex to the coastline</a:t>
            </a:r>
          </a:p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Needs: incoming water and sediment flux, number of dist. channels and specifications for switching frequency</a:t>
            </a:r>
          </a:p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Provides: flux for 1 – 5 river mouths at coastline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figure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99" y="4403725"/>
            <a:ext cx="5486400" cy="2454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Coastline Evolution Model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143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Task: to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evolve a shoreline due to gradients in breaking-wave-driven alongshore sediment transport.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Needs: incoming sediment flux at coast, wave regime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Provides: offshore deposition and erosion (elevation)  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 2" descr="axe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219" y="3963988"/>
            <a:ext cx="3810000" cy="289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9783" dir="1514402" algn="ctr" rotWithShape="0">
              <a:srgbClr val="808080">
                <a:alpha val="74998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River-CEM Hands-On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7514"/>
            <a:ext cx="8229599" cy="4525963"/>
          </a:xfrm>
        </p:spPr>
        <p:txBody>
          <a:bodyPr>
            <a:normAutofit fontScale="62500" lnSpcReduction="20000"/>
          </a:bodyPr>
          <a:lstStyle/>
          <a:p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Activate your VPN for secure connection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Launch the CMT tool (from the CSDMS website)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Log in to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beach.colorado.edu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Open Group: Coastal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Open Project: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Hydrotrend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+ Avulsion +CEM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Drag CEM Component to be the Driver</a:t>
            </a:r>
          </a:p>
          <a:p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Link the River Component, the Discharge Component, and the Waves Component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Set up a run by making changes in the configuration menus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2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Simulation Wiring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en-US" dirty="0"/>
          </a:p>
        </p:txBody>
      </p:sp>
      <p:pic>
        <p:nvPicPr>
          <p:cNvPr id="4" name="Content Placeholder 3" descr="CMTCEMwiringdiagramwithConstScalar.png"/>
          <p:cNvPicPr>
            <a:picLocks noGrp="1" noChangeAspect="1"/>
          </p:cNvPicPr>
          <p:nvPr>
            <p:ph idx="1"/>
          </p:nvPr>
        </p:nvPicPr>
        <p:blipFill>
          <a:blip r:embed="rId2"/>
          <a:srcRect t="-4904" b="-4904"/>
          <a:stretch>
            <a:fillRect/>
          </a:stretch>
        </p:blipFill>
        <p:spPr>
          <a:xfrm>
            <a:off x="457200" y="812619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232034" y="5507159"/>
            <a:ext cx="86341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CEM needs AVULSION to set a switching delta channel transporting </a:t>
            </a:r>
            <a:r>
              <a:rPr lang="en-US" sz="2000" dirty="0" err="1" smtClean="0">
                <a:solidFill>
                  <a:schemeClr val="bg1">
                    <a:lumMod val="75000"/>
                  </a:schemeClr>
                </a:solidFill>
              </a:rPr>
              <a:t>bedload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for sediment delivery to the coast, it needs WAVES to drive </a:t>
            </a:r>
            <a:r>
              <a:rPr lang="en-US" sz="2000" dirty="0" err="1" smtClean="0">
                <a:solidFill>
                  <a:schemeClr val="bg1">
                    <a:lumMod val="75000"/>
                  </a:schemeClr>
                </a:solidFill>
              </a:rPr>
              <a:t>longshore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bg1">
                    <a:lumMod val="75000"/>
                  </a:schemeClr>
                </a:solidFill>
              </a:rPr>
              <a:t>tranport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, the avulsion component needs incoming river discharge (CONSTANT).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150" y="-260544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Coastline Response to Wave Dynamics?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422" y="1143000"/>
            <a:ext cx="5547528" cy="2292030"/>
          </a:xfrm>
        </p:spPr>
        <p:txBody>
          <a:bodyPr/>
          <a:lstStyle/>
          <a:p>
            <a:pPr indent="0">
              <a:spcBef>
                <a:spcPts val="0"/>
              </a:spcBef>
              <a:buNone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Set up wave angle regimes which systematically change the asymmetry of the incoming wave field (A), and the proportion of high angle waves (U)</a:t>
            </a:r>
          </a:p>
          <a:p>
            <a:endParaRPr lang="en-US" dirty="0"/>
          </a:p>
        </p:txBody>
      </p:sp>
      <p:pic>
        <p:nvPicPr>
          <p:cNvPr id="5" name="P 1" descr="colorclimate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761" y="871555"/>
            <a:ext cx="2423750" cy="3687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3761" y="4695825"/>
            <a:ext cx="1643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(from Ashton et al. )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6" descr="CMTWavesComponen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5799" y="3552825"/>
            <a:ext cx="2044700" cy="1143000"/>
          </a:xfrm>
          <a:prstGeom prst="rect">
            <a:avLst/>
          </a:prstGeom>
        </p:spPr>
      </p:pic>
      <p:pic>
        <p:nvPicPr>
          <p:cNvPr id="8" name="Picture 7" descr="CMTWavesRunParametersTa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9295" y="4695825"/>
            <a:ext cx="7094718" cy="2169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795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Multiple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Distributary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Channels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CMTAvulsionConfigureMenu.png"/>
          <p:cNvPicPr>
            <a:picLocks noGrp="1" noChangeAspect="1"/>
          </p:cNvPicPr>
          <p:nvPr>
            <p:ph idx="1"/>
          </p:nvPr>
        </p:nvPicPr>
        <p:blipFill>
          <a:blip r:embed="rId2"/>
          <a:srcRect t="-24668" b="-24668"/>
          <a:stretch>
            <a:fillRect/>
          </a:stretch>
        </p:blipFill>
        <p:spPr>
          <a:xfrm>
            <a:off x="914400" y="2963479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251660" y="1278612"/>
            <a:ext cx="8391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Set the number of rivers to two </a:t>
            </a:r>
            <a:r>
              <a:rPr lang="en-US" sz="2000" dirty="0" err="1" smtClean="0">
                <a:solidFill>
                  <a:schemeClr val="bg1">
                    <a:lumMod val="75000"/>
                  </a:schemeClr>
                </a:solidFill>
              </a:rPr>
              <a:t>distributary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channels. </a:t>
            </a:r>
          </a:p>
          <a:p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If you can adjust the </a:t>
            </a:r>
            <a:r>
              <a:rPr lang="en-US" sz="2000" dirty="0" err="1" smtClean="0">
                <a:solidFill>
                  <a:schemeClr val="bg1">
                    <a:lumMod val="75000"/>
                  </a:schemeClr>
                </a:solidFill>
              </a:rPr>
              <a:t>bedload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exponent, the channel with the shortest route to the coast will receive a higher proportion </a:t>
            </a:r>
            <a:r>
              <a:rPr lang="en-US" sz="2000" dirty="0" err="1" smtClean="0">
                <a:solidFill>
                  <a:schemeClr val="bg1">
                    <a:lumMod val="75000"/>
                  </a:schemeClr>
                </a:solidFill>
              </a:rPr>
              <a:t>bedload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6" descr="CMTAvulsionComponen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800" y="2526687"/>
            <a:ext cx="2717800" cy="11430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457200" y="3425392"/>
            <a:ext cx="889628" cy="769751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6579</TotalTime>
  <Words>674</Words>
  <Application>Microsoft Macintosh PowerPoint</Application>
  <PresentationFormat>On-screen Show (4:3)</PresentationFormat>
  <Paragraphs>89</Paragraphs>
  <Slides>14</Slides>
  <Notes>0</Notes>
  <HiddenSlides>1</HiddenSlides>
  <MMClips>4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RUNNING COUPLED MODEL River – Delta Plain to Longshore Transport</vt:lpstr>
      <vt:lpstr>Outline</vt:lpstr>
      <vt:lpstr>HYDROTREND Component</vt:lpstr>
      <vt:lpstr>Avulsion Component</vt:lpstr>
      <vt:lpstr>Coastline Evolution Model</vt:lpstr>
      <vt:lpstr>River-CEM Hands-On</vt:lpstr>
      <vt:lpstr>Simulation Wiring </vt:lpstr>
      <vt:lpstr>Coastline Response to Wave Dynamics?</vt:lpstr>
      <vt:lpstr>Multiple Distributary Channels</vt:lpstr>
      <vt:lpstr>Coastline Response to Multiple Distributaries?</vt:lpstr>
      <vt:lpstr>Slide 11</vt:lpstr>
      <vt:lpstr>Educational Material in CSDMS wiki</vt:lpstr>
      <vt:lpstr>Want to Contribute?</vt:lpstr>
      <vt:lpstr>References </vt:lpstr>
    </vt:vector>
  </TitlesOfParts>
  <Company>Univ of 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 5700-Lab 3   Climate-hydrological modeling of sediment supply </dc:title>
  <dc:creator>Irina Overeem</dc:creator>
  <cp:lastModifiedBy>Irina Overeem</cp:lastModifiedBy>
  <cp:revision>115</cp:revision>
  <dcterms:created xsi:type="dcterms:W3CDTF">2010-10-14T14:08:40Z</dcterms:created>
  <dcterms:modified xsi:type="dcterms:W3CDTF">2010-10-14T14:13:16Z</dcterms:modified>
</cp:coreProperties>
</file>