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s/slide4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s/slide45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50.xml" ContentType="application/vnd.openxmlformats-officedocument.presentationml.slide+xml"/>
  <Override PartName="/ppt/slides/slide23.xml" ContentType="application/vnd.openxmlformats-officedocument.presentationml.slide+xml"/>
  <Override PartName="/ppt/slides/slide5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52.xml" ContentType="application/vnd.openxmlformats-officedocument.presentationml.slide+xml"/>
  <Override PartName="/ppt/slides/slide1.xml" ContentType="application/vnd.openxmlformats-officedocument.presentationml.slide+xml"/>
  <Override PartName="/ppt/slides/slide51.xml" ContentType="application/vnd.openxmlformats-officedocument.presentationml.slide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2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Default Extension="pict" ContentType="image/pict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49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43.xml" ContentType="application/vnd.openxmlformats-officedocument.presentationml.slide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vml" ContentType="application/vnd.openxmlformats-officedocument.vmlDrawin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ppt/embeddings/Microsoft_Equation1.bin" ContentType="application/vnd.openxmlformats-officedocument.oleObject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53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57"/>
  </p:notesMasterIdLst>
  <p:sldIdLst>
    <p:sldId id="359" r:id="rId2"/>
    <p:sldId id="387" r:id="rId3"/>
    <p:sldId id="388" r:id="rId4"/>
    <p:sldId id="391" r:id="rId5"/>
    <p:sldId id="392" r:id="rId6"/>
    <p:sldId id="389" r:id="rId7"/>
    <p:sldId id="390" r:id="rId8"/>
    <p:sldId id="430" r:id="rId9"/>
    <p:sldId id="394" r:id="rId10"/>
    <p:sldId id="396" r:id="rId11"/>
    <p:sldId id="384" r:id="rId12"/>
    <p:sldId id="395" r:id="rId13"/>
    <p:sldId id="312" r:id="rId14"/>
    <p:sldId id="360" r:id="rId15"/>
    <p:sldId id="361" r:id="rId16"/>
    <p:sldId id="431" r:id="rId17"/>
    <p:sldId id="397" r:id="rId18"/>
    <p:sldId id="400" r:id="rId19"/>
    <p:sldId id="399" r:id="rId20"/>
    <p:sldId id="398" r:id="rId21"/>
    <p:sldId id="335" r:id="rId22"/>
    <p:sldId id="339" r:id="rId23"/>
    <p:sldId id="401" r:id="rId24"/>
    <p:sldId id="357" r:id="rId25"/>
    <p:sldId id="331" r:id="rId26"/>
    <p:sldId id="365" r:id="rId27"/>
    <p:sldId id="429" r:id="rId28"/>
    <p:sldId id="434" r:id="rId29"/>
    <p:sldId id="367" r:id="rId30"/>
    <p:sldId id="432" r:id="rId31"/>
    <p:sldId id="402" r:id="rId32"/>
    <p:sldId id="403" r:id="rId33"/>
    <p:sldId id="404" r:id="rId34"/>
    <p:sldId id="405" r:id="rId35"/>
    <p:sldId id="406" r:id="rId36"/>
    <p:sldId id="407" r:id="rId37"/>
    <p:sldId id="408" r:id="rId38"/>
    <p:sldId id="409" r:id="rId39"/>
    <p:sldId id="410" r:id="rId40"/>
    <p:sldId id="411" r:id="rId41"/>
    <p:sldId id="412" r:id="rId42"/>
    <p:sldId id="413" r:id="rId43"/>
    <p:sldId id="424" r:id="rId44"/>
    <p:sldId id="415" r:id="rId45"/>
    <p:sldId id="417" r:id="rId46"/>
    <p:sldId id="416" r:id="rId47"/>
    <p:sldId id="418" r:id="rId48"/>
    <p:sldId id="419" r:id="rId49"/>
    <p:sldId id="420" r:id="rId50"/>
    <p:sldId id="421" r:id="rId51"/>
    <p:sldId id="422" r:id="rId52"/>
    <p:sldId id="423" r:id="rId53"/>
    <p:sldId id="425" r:id="rId54"/>
    <p:sldId id="426" r:id="rId55"/>
    <p:sldId id="433" r:id="rId5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FF00FF"/>
    <a:srgbClr val="8026A5"/>
    <a:srgbClr val="00FF00"/>
    <a:srgbClr val="B6B6B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vertBarState="maximized">
    <p:restoredLeft sz="19595" autoAdjust="0"/>
    <p:restoredTop sz="95464" autoAdjust="0"/>
  </p:normalViewPr>
  <p:slideViewPr>
    <p:cSldViewPr snapToObjects="1">
      <p:cViewPr varScale="1">
        <p:scale>
          <a:sx n="152" d="100"/>
          <a:sy n="152" d="100"/>
        </p:scale>
        <p:origin x="-768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400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60" Type="http://schemas.openxmlformats.org/officeDocument/2006/relationships/viewProps" Target="viewProps.xml"/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printerSettings" Target="printerSettings/printerSettings1.bin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59" Type="http://schemas.openxmlformats.org/officeDocument/2006/relationships/presProps" Target="presProps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62" Type="http://schemas.openxmlformats.org/officeDocument/2006/relationships/tableStyles" Target="tableStyles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slide" Target="slides/slide55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61" Type="http://schemas.openxmlformats.org/officeDocument/2006/relationships/theme" Target="theme/theme1.xml"/><Relationship Id="rId53" Type="http://schemas.openxmlformats.org/officeDocument/2006/relationships/slide" Target="slides/slide5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E60CF-E3D3-3243-95B5-5CFA62E86B1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068B9-6A26-F64F-BCE6-9D4FF0DFC9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Protecting and Restoring the Chesapeake Bay Watershed (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58BD6-BEDE-D544-9011-F1A739C7555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Protecting and Restoring the Chesapeake Bay Watershed (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58BD6-BEDE-D544-9011-F1A739C7555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68B9-6A26-F64F-BCE6-9D4FF0DFC9CD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Coastal survey development lab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68B9-6A26-F64F-BCE6-9D4FF0DFC9CD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1A4FD5-4CDF-464A-9A59-A61AB79C943C}" type="slidenum">
              <a:rPr lang="en-US"/>
              <a:pPr/>
              <a:t>21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684213"/>
            <a:ext cx="4578350" cy="343376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4988"/>
            <a:ext cx="5032375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D105-E0EE-FE4D-A89E-125A92BF3513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118BA-6F45-EF4E-B01A-2B64182C0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D105-E0EE-FE4D-A89E-125A92BF3513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118BA-6F45-EF4E-B01A-2B64182C0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D105-E0EE-FE4D-A89E-125A92BF3513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118BA-6F45-EF4E-B01A-2B64182C0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C8B7D8A-4D6B-E248-A415-DB587E5090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D105-E0EE-FE4D-A89E-125A92BF3513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118BA-6F45-EF4E-B01A-2B64182C0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D105-E0EE-FE4D-A89E-125A92BF3513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118BA-6F45-EF4E-B01A-2B64182C0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D105-E0EE-FE4D-A89E-125A92BF3513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118BA-6F45-EF4E-B01A-2B64182C0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D105-E0EE-FE4D-A89E-125A92BF3513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118BA-6F45-EF4E-B01A-2B64182C0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D105-E0EE-FE4D-A89E-125A92BF3513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118BA-6F45-EF4E-B01A-2B64182C0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D105-E0EE-FE4D-A89E-125A92BF3513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118BA-6F45-EF4E-B01A-2B64182C0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D105-E0EE-FE4D-A89E-125A92BF3513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118BA-6F45-EF4E-B01A-2B64182C0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D105-E0EE-FE4D-A89E-125A92BF3513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118BA-6F45-EF4E-B01A-2B64182C0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4D105-E0EE-FE4D-A89E-125A92BF3513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118BA-6F45-EF4E-B01A-2B64182C0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3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Equation1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3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7" Type="http://schemas.openxmlformats.org/officeDocument/2006/relationships/image" Target="../media/image10.png"/><Relationship Id="rId11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0" Type="http://schemas.openxmlformats.org/officeDocument/2006/relationships/image" Target="../media/image13.png"/><Relationship Id="rId5" Type="http://schemas.openxmlformats.org/officeDocument/2006/relationships/image" Target="../media/image8.png"/><Relationship Id="rId12" Type="http://schemas.openxmlformats.org/officeDocument/2006/relationships/image" Target="../media/image15.png"/><Relationship Id="rId2" Type="http://schemas.openxmlformats.org/officeDocument/2006/relationships/image" Target="../media/image3.tiff"/><Relationship Id="rId9" Type="http://schemas.openxmlformats.org/officeDocument/2006/relationships/image" Target="../media/image12.png"/><Relationship Id="rId3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7" Type="http://schemas.openxmlformats.org/officeDocument/2006/relationships/image" Target="../media/image10.png"/><Relationship Id="rId11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0" Type="http://schemas.openxmlformats.org/officeDocument/2006/relationships/image" Target="../media/image13.png"/><Relationship Id="rId5" Type="http://schemas.openxmlformats.org/officeDocument/2006/relationships/image" Target="../media/image8.png"/><Relationship Id="rId12" Type="http://schemas.openxmlformats.org/officeDocument/2006/relationships/image" Target="../media/image15.png"/><Relationship Id="rId2" Type="http://schemas.openxmlformats.org/officeDocument/2006/relationships/image" Target="../media/image3.tiff"/><Relationship Id="rId9" Type="http://schemas.openxmlformats.org/officeDocument/2006/relationships/image" Target="../media/image12.png"/><Relationship Id="rId3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495" y="2477631"/>
            <a:ext cx="69483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				</a:t>
            </a:r>
            <a:r>
              <a:rPr lang="en-US" sz="2000" b="1" u="sng" dirty="0" smtClean="0"/>
              <a:t>Outline of Presentation</a:t>
            </a:r>
            <a:r>
              <a:rPr lang="en-US" sz="2000" dirty="0" smtClean="0"/>
              <a:t>:</a:t>
            </a:r>
          </a:p>
          <a:p>
            <a:endParaRPr lang="en-US" sz="2000" dirty="0" smtClean="0"/>
          </a:p>
          <a:p>
            <a:pPr lvl="1">
              <a:buFont typeface="Arial"/>
              <a:buChar char="•"/>
            </a:pPr>
            <a:r>
              <a:rPr lang="en-US" sz="2000" dirty="0" smtClean="0"/>
              <a:t> CSDMS Chesapeake Focus Research Group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SURA Estuarine Modeling </a:t>
            </a:r>
            <a:r>
              <a:rPr lang="en-US" sz="2000" dirty="0" err="1" smtClean="0"/>
              <a:t>Testbed</a:t>
            </a:r>
            <a:r>
              <a:rPr lang="en-US" sz="2000" dirty="0" smtClean="0"/>
              <a:t> Project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Chesapeake Bay Models (lots of ROMS grids)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Progress implementing ROMS in CSDMS</a:t>
            </a:r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52400" y="609600"/>
            <a:ext cx="8458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Application of CSDMS to Chesapeake Bay Models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000" dirty="0" smtClean="0"/>
              <a:t>Carl Friedrichs, VIMS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4154" y="6473637"/>
            <a:ext cx="8698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Presented at CSMDS All-Hands Meeting San Antonio, TX, October 14, 2010 </a:t>
            </a:r>
          </a:p>
        </p:txBody>
      </p:sp>
      <p:pic>
        <p:nvPicPr>
          <p:cNvPr id="11" name="Picture 44" descr="CSDMS_slic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46" b="22890"/>
          <a:stretch>
            <a:fillRect/>
          </a:stretch>
        </p:blipFill>
        <p:spPr bwMode="auto">
          <a:xfrm flipH="1">
            <a:off x="1613940" y="5181600"/>
            <a:ext cx="2355722" cy="1229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 descr="CSDMS_high_res.png"/>
          <p:cNvPicPr>
            <a:picLocks noChangeAspect="1"/>
          </p:cNvPicPr>
          <p:nvPr/>
        </p:nvPicPr>
        <p:blipFill>
          <a:blip r:embed="rId3"/>
          <a:srcRect t="12500" b="14999"/>
          <a:stretch>
            <a:fillRect/>
          </a:stretch>
        </p:blipFill>
        <p:spPr bwMode="auto">
          <a:xfrm>
            <a:off x="4128540" y="5319316"/>
            <a:ext cx="3532048" cy="852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-86705" y="1709408"/>
            <a:ext cx="906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and the SURA </a:t>
            </a:r>
            <a:r>
              <a:rPr lang="en-US" sz="2000" dirty="0" smtClean="0"/>
              <a:t>Estuarine</a:t>
            </a:r>
            <a:r>
              <a:rPr lang="en-US" sz="2000" dirty="0" smtClean="0"/>
              <a:t> Modeling </a:t>
            </a:r>
            <a:r>
              <a:rPr lang="en-US" sz="2000" dirty="0" err="1" smtClean="0"/>
              <a:t>Testbed</a:t>
            </a:r>
            <a:r>
              <a:rPr lang="en-US" sz="2000" dirty="0" smtClean="0"/>
              <a:t> Team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039" y="280571"/>
            <a:ext cx="9067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NOAA/IOOS/SURA Estuarine Hydrodynamics and Hypoxia Modeling </a:t>
            </a:r>
            <a:r>
              <a:rPr lang="en-US" sz="2200" dirty="0" err="1" smtClean="0"/>
              <a:t>Testbed</a:t>
            </a:r>
            <a:endParaRPr lang="en-US" sz="2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304800" y="838200"/>
            <a:ext cx="8839200" cy="5109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 lvl="0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Carl Friedrichs (VIMS) – Team Leader</a:t>
            </a:r>
          </a:p>
          <a:p>
            <a:pPr>
              <a:spcAft>
                <a:spcPts val="600"/>
              </a:spcAft>
            </a:pPr>
            <a:r>
              <a:rPr lang="en-US" b="1" dirty="0" smtClean="0"/>
              <a:t>Federal partners</a:t>
            </a:r>
            <a:endParaRPr lang="en-US" dirty="0" smtClean="0"/>
          </a:p>
          <a:p>
            <a:pPr lvl="0">
              <a:buFont typeface="Arial"/>
              <a:buChar char="•"/>
            </a:pPr>
            <a:r>
              <a:rPr lang="en-US" dirty="0" smtClean="0"/>
              <a:t>  David Green (NOAA-NWS) – Transition to operations at NWS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Lyon </a:t>
            </a:r>
            <a:r>
              <a:rPr lang="en-US" dirty="0" err="1" smtClean="0"/>
              <a:t>Lanerole</a:t>
            </a:r>
            <a:r>
              <a:rPr lang="en-US" dirty="0" smtClean="0"/>
              <a:t> (NOAA-CSDL) – Transition to operations at CSDL; CBOFS2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Lewis Linker (</a:t>
            </a:r>
            <a:r>
              <a:rPr lang="en-US" dirty="0" smtClean="0"/>
              <a:t>EPA-CBP)</a:t>
            </a:r>
            <a:r>
              <a:rPr lang="en-US" dirty="0" smtClean="0"/>
              <a:t>, Carl </a:t>
            </a:r>
            <a:r>
              <a:rPr lang="en-US" dirty="0" err="1" smtClean="0"/>
              <a:t>Cerco</a:t>
            </a:r>
            <a:r>
              <a:rPr lang="en-US" dirty="0" smtClean="0"/>
              <a:t> (USACE) – Transition to operations at EPA; CH3D, CE-ICM</a:t>
            </a:r>
          </a:p>
          <a:p>
            <a:pPr lvl="0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Doug Wilson (NOAA-NCBO) – Integration </a:t>
            </a:r>
            <a:r>
              <a:rPr lang="en-US" dirty="0" err="1" smtClean="0"/>
              <a:t>w</a:t>
            </a:r>
            <a:r>
              <a:rPr lang="en-US" dirty="0" smtClean="0"/>
              <a:t>/observing systems at NCBO/IOOS</a:t>
            </a:r>
          </a:p>
          <a:p>
            <a:pPr>
              <a:spcAft>
                <a:spcPts val="600"/>
              </a:spcAft>
            </a:pPr>
            <a:r>
              <a:rPr lang="en-US" b="1" dirty="0" smtClean="0"/>
              <a:t>Non-federal partners</a:t>
            </a:r>
            <a:endParaRPr lang="en-US" dirty="0" smtClean="0"/>
          </a:p>
          <a:p>
            <a:pPr lvl="0">
              <a:buFont typeface="Arial"/>
              <a:buChar char="•"/>
            </a:pPr>
            <a:r>
              <a:rPr lang="en-US" dirty="0" smtClean="0"/>
              <a:t>  Marjorie Friedrichs, Aaron </a:t>
            </a:r>
            <a:r>
              <a:rPr lang="en-US" dirty="0" err="1" smtClean="0"/>
              <a:t>Bever</a:t>
            </a:r>
            <a:r>
              <a:rPr lang="en-US" dirty="0" smtClean="0"/>
              <a:t> (VIMS) – Metric development and model skill assessment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</a:t>
            </a:r>
            <a:r>
              <a:rPr lang="en-US" dirty="0" err="1" smtClean="0"/>
              <a:t>Yun</a:t>
            </a:r>
            <a:r>
              <a:rPr lang="en-US" dirty="0" smtClean="0"/>
              <a:t> Li, Ming Li (UMCES) – ROMS hydrodynamics in CB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</a:t>
            </a:r>
            <a:r>
              <a:rPr lang="en-US" dirty="0" err="1" smtClean="0"/>
              <a:t>Wen</a:t>
            </a:r>
            <a:r>
              <a:rPr lang="en-US" dirty="0" smtClean="0"/>
              <a:t> Long, Raleigh Hood (UMCES) – </a:t>
            </a:r>
            <a:r>
              <a:rPr lang="en-US" dirty="0" err="1" smtClean="0"/>
              <a:t>ChesROMS</a:t>
            </a:r>
            <a:r>
              <a:rPr lang="en-US" dirty="0" smtClean="0"/>
              <a:t> with NPZD water quality model 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Scott </a:t>
            </a:r>
            <a:r>
              <a:rPr lang="en-US" dirty="0" err="1" smtClean="0"/>
              <a:t>Peckham</a:t>
            </a:r>
            <a:r>
              <a:rPr lang="en-US" dirty="0" smtClean="0"/>
              <a:t>, </a:t>
            </a:r>
            <a:r>
              <a:rPr lang="en-US" dirty="0" err="1" smtClean="0"/>
              <a:t>Jisamma</a:t>
            </a:r>
            <a:r>
              <a:rPr lang="en-US" dirty="0" smtClean="0"/>
              <a:t> </a:t>
            </a:r>
            <a:r>
              <a:rPr lang="en-US" dirty="0" err="1" smtClean="0"/>
              <a:t>Kallumadikal</a:t>
            </a:r>
            <a:r>
              <a:rPr lang="en-US" dirty="0" smtClean="0"/>
              <a:t> (CSDMS) – Multiple ROMS grids, </a:t>
            </a:r>
            <a:r>
              <a:rPr lang="en-US" dirty="0" err="1" smtClean="0"/>
              <a:t>forcings</a:t>
            </a:r>
            <a:r>
              <a:rPr lang="en-US" dirty="0" smtClean="0"/>
              <a:t>, O</a:t>
            </a:r>
            <a:r>
              <a:rPr lang="en-US" baseline="-25000" dirty="0" smtClean="0"/>
              <a:t>2</a:t>
            </a:r>
            <a:r>
              <a:rPr lang="en-US" dirty="0" smtClean="0"/>
              <a:t> codes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Malcolm Scully (ODU) – </a:t>
            </a:r>
            <a:r>
              <a:rPr lang="en-US" dirty="0" err="1" smtClean="0"/>
              <a:t>ChesROMS</a:t>
            </a:r>
            <a:r>
              <a:rPr lang="en-US" dirty="0" smtClean="0"/>
              <a:t> with 1 term oxygen respiration model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Kevin </a:t>
            </a:r>
            <a:r>
              <a:rPr lang="en-US" dirty="0" err="1" smtClean="0"/>
              <a:t>Sellner</a:t>
            </a:r>
            <a:r>
              <a:rPr lang="en-US" dirty="0" smtClean="0"/>
              <a:t> (CRC) – Academic-agency </a:t>
            </a:r>
            <a:r>
              <a:rPr lang="en-US" dirty="0" err="1" smtClean="0"/>
              <a:t>liason</a:t>
            </a:r>
            <a:r>
              <a:rPr lang="en-US" dirty="0" smtClean="0"/>
              <a:t>; facilitator for model comparison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</a:t>
            </a:r>
            <a:r>
              <a:rPr lang="en-US" dirty="0" err="1" smtClean="0"/>
              <a:t>Jian</a:t>
            </a:r>
            <a:r>
              <a:rPr lang="en-US" dirty="0" smtClean="0"/>
              <a:t> </a:t>
            </a:r>
            <a:r>
              <a:rPr lang="en-US" dirty="0" err="1" smtClean="0"/>
              <a:t>Shen</a:t>
            </a:r>
            <a:r>
              <a:rPr lang="en-US" dirty="0" smtClean="0"/>
              <a:t>, Bo Hong (VIMS) – SELFE, FVCOM, EFDC models in CB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John Wilkin, Julia Levin (Rutgers) – ROMS-Espresso + 7 other MAB hydrodynamic models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838200"/>
            <a:ext cx="8839200" cy="5109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 lvl="0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</a:t>
            </a:r>
            <a:r>
              <a:rPr lang="en-US" b="1" u="sng" dirty="0" smtClean="0">
                <a:solidFill>
                  <a:srgbClr val="FF0000"/>
                </a:solidFill>
              </a:rPr>
              <a:t>Carl Friedrichs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(VIMS) – Team Leader</a:t>
            </a:r>
          </a:p>
          <a:p>
            <a:pPr>
              <a:spcAft>
                <a:spcPts val="600"/>
              </a:spcAft>
            </a:pPr>
            <a:r>
              <a:rPr lang="en-US" b="1" dirty="0" smtClean="0"/>
              <a:t>Federal partners</a:t>
            </a:r>
            <a:endParaRPr lang="en-US" dirty="0" smtClean="0"/>
          </a:p>
          <a:p>
            <a:pPr lvl="0">
              <a:buFont typeface="Arial"/>
              <a:buChar char="•"/>
            </a:pPr>
            <a:r>
              <a:rPr lang="en-US" dirty="0" smtClean="0"/>
              <a:t>  David Green (NOAA-NWS) – Transition to operations at NWS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Lyon </a:t>
            </a:r>
            <a:r>
              <a:rPr lang="en-US" dirty="0" err="1" smtClean="0"/>
              <a:t>Lanerole</a:t>
            </a:r>
            <a:r>
              <a:rPr lang="en-US" dirty="0" smtClean="0"/>
              <a:t> (NOAA-CSDL) – Transition to operations at CSDL; CBOFS2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Lewis Linker (EPA), Carl </a:t>
            </a:r>
            <a:r>
              <a:rPr lang="en-US" dirty="0" err="1" smtClean="0"/>
              <a:t>Cerco</a:t>
            </a:r>
            <a:r>
              <a:rPr lang="en-US" dirty="0" smtClean="0"/>
              <a:t> (USACE) – Transition to operations at EPA; CH3D, CE-ICM</a:t>
            </a:r>
          </a:p>
          <a:p>
            <a:pPr lvl="0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Doug Wilson (NOAA-NCBO) – Integration </a:t>
            </a:r>
            <a:r>
              <a:rPr lang="en-US" dirty="0" err="1" smtClean="0"/>
              <a:t>w</a:t>
            </a:r>
            <a:r>
              <a:rPr lang="en-US" dirty="0" smtClean="0"/>
              <a:t>/observing systems at NCBO/IOOS</a:t>
            </a:r>
          </a:p>
          <a:p>
            <a:pPr>
              <a:spcAft>
                <a:spcPts val="600"/>
              </a:spcAft>
            </a:pPr>
            <a:r>
              <a:rPr lang="en-US" b="1" dirty="0" smtClean="0"/>
              <a:t>Non-federal partners</a:t>
            </a:r>
            <a:endParaRPr lang="en-US" dirty="0" smtClean="0"/>
          </a:p>
          <a:p>
            <a:pPr lvl="0">
              <a:buFont typeface="Arial"/>
              <a:buChar char="•"/>
            </a:pPr>
            <a:r>
              <a:rPr lang="en-US" dirty="0" smtClean="0"/>
              <a:t>  </a:t>
            </a:r>
            <a:r>
              <a:rPr lang="en-US" b="1" u="sng" dirty="0" smtClean="0">
                <a:solidFill>
                  <a:srgbClr val="FF0000"/>
                </a:solidFill>
              </a:rPr>
              <a:t>Marjorie Friedrichs</a:t>
            </a:r>
            <a:r>
              <a:rPr lang="en-US" dirty="0" smtClean="0"/>
              <a:t>,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u="sng" dirty="0" smtClean="0">
                <a:solidFill>
                  <a:srgbClr val="FF0000"/>
                </a:solidFill>
              </a:rPr>
              <a:t>Aaron </a:t>
            </a:r>
            <a:r>
              <a:rPr lang="en-US" b="1" u="sng" dirty="0" err="1" smtClean="0">
                <a:solidFill>
                  <a:srgbClr val="FF0000"/>
                </a:solidFill>
              </a:rPr>
              <a:t>Bever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(VIMS) – Metric development and model skill assessment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</a:t>
            </a:r>
            <a:r>
              <a:rPr lang="en-US" dirty="0" err="1" smtClean="0"/>
              <a:t>Yun</a:t>
            </a:r>
            <a:r>
              <a:rPr lang="en-US" dirty="0" smtClean="0"/>
              <a:t> Li, </a:t>
            </a:r>
            <a:r>
              <a:rPr lang="en-US" b="1" dirty="0" smtClean="0">
                <a:solidFill>
                  <a:srgbClr val="FF0000"/>
                </a:solidFill>
              </a:rPr>
              <a:t>Ming Li</a:t>
            </a:r>
            <a:r>
              <a:rPr lang="en-US" dirty="0" smtClean="0"/>
              <a:t> (UMCES) – ROMS hydrodynamics in CB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</a:t>
            </a:r>
            <a:r>
              <a:rPr lang="en-US" b="1" u="sng" dirty="0" err="1" smtClean="0">
                <a:solidFill>
                  <a:srgbClr val="FF0000"/>
                </a:solidFill>
              </a:rPr>
              <a:t>Wen</a:t>
            </a:r>
            <a:r>
              <a:rPr lang="en-US" b="1" u="sng" dirty="0" smtClean="0">
                <a:solidFill>
                  <a:srgbClr val="FF0000"/>
                </a:solidFill>
              </a:rPr>
              <a:t> Long</a:t>
            </a:r>
            <a:r>
              <a:rPr lang="en-US" dirty="0" smtClean="0"/>
              <a:t>, </a:t>
            </a:r>
            <a:r>
              <a:rPr lang="en-US" b="1" u="sng" dirty="0" smtClean="0">
                <a:solidFill>
                  <a:srgbClr val="FF0000"/>
                </a:solidFill>
              </a:rPr>
              <a:t>Raleigh Hood </a:t>
            </a:r>
            <a:r>
              <a:rPr lang="en-US" dirty="0" smtClean="0"/>
              <a:t>(UMCES) – </a:t>
            </a:r>
            <a:r>
              <a:rPr lang="en-US" dirty="0" err="1" smtClean="0"/>
              <a:t>ChesROMS</a:t>
            </a:r>
            <a:r>
              <a:rPr lang="en-US" dirty="0" smtClean="0"/>
              <a:t> with NPZD water quality model 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</a:t>
            </a:r>
            <a:r>
              <a:rPr lang="en-US" b="1" dirty="0" smtClean="0">
                <a:solidFill>
                  <a:srgbClr val="FF0000"/>
                </a:solidFill>
              </a:rPr>
              <a:t>Scott </a:t>
            </a:r>
            <a:r>
              <a:rPr lang="en-US" b="1" dirty="0" err="1" smtClean="0">
                <a:solidFill>
                  <a:srgbClr val="FF0000"/>
                </a:solidFill>
              </a:rPr>
              <a:t>Peckham</a:t>
            </a:r>
            <a:r>
              <a:rPr lang="en-US" dirty="0" smtClean="0"/>
              <a:t>,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Jisamma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Kallumadikal</a:t>
            </a:r>
            <a:r>
              <a:rPr lang="en-US" dirty="0" smtClean="0"/>
              <a:t> (CSDMS) – Multiple ROMS grids, </a:t>
            </a:r>
            <a:r>
              <a:rPr lang="en-US" dirty="0" err="1" smtClean="0"/>
              <a:t>forcings</a:t>
            </a:r>
            <a:r>
              <a:rPr lang="en-US" dirty="0" smtClean="0"/>
              <a:t>, O</a:t>
            </a:r>
            <a:r>
              <a:rPr lang="en-US" baseline="-25000" dirty="0" smtClean="0"/>
              <a:t>2</a:t>
            </a:r>
            <a:r>
              <a:rPr lang="en-US" dirty="0" smtClean="0"/>
              <a:t> codes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</a:t>
            </a:r>
            <a:r>
              <a:rPr lang="en-US" b="1" dirty="0" smtClean="0">
                <a:solidFill>
                  <a:srgbClr val="FF0000"/>
                </a:solidFill>
              </a:rPr>
              <a:t>Malcolm Scully </a:t>
            </a:r>
            <a:r>
              <a:rPr lang="en-US" dirty="0" smtClean="0"/>
              <a:t>(ODU) – </a:t>
            </a:r>
            <a:r>
              <a:rPr lang="en-US" dirty="0" err="1" smtClean="0"/>
              <a:t>ChesROMS</a:t>
            </a:r>
            <a:r>
              <a:rPr lang="en-US" dirty="0" smtClean="0"/>
              <a:t> with 1 term oxygen respiration model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</a:t>
            </a:r>
            <a:r>
              <a:rPr lang="en-US" b="1" dirty="0" smtClean="0">
                <a:solidFill>
                  <a:srgbClr val="FF0000"/>
                </a:solidFill>
              </a:rPr>
              <a:t>Kevin </a:t>
            </a:r>
            <a:r>
              <a:rPr lang="en-US" b="1" dirty="0" err="1" smtClean="0">
                <a:solidFill>
                  <a:srgbClr val="FF0000"/>
                </a:solidFill>
              </a:rPr>
              <a:t>Sellner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(CRC) – Academic-agency </a:t>
            </a:r>
            <a:r>
              <a:rPr lang="en-US" dirty="0" err="1" smtClean="0"/>
              <a:t>liason</a:t>
            </a:r>
            <a:r>
              <a:rPr lang="en-US" dirty="0" smtClean="0"/>
              <a:t>; facilitator for model comparison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</a:t>
            </a:r>
            <a:r>
              <a:rPr lang="en-US" b="1" dirty="0" err="1" smtClean="0">
                <a:solidFill>
                  <a:srgbClr val="FF0000"/>
                </a:solidFill>
              </a:rPr>
              <a:t>Jian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Shen</a:t>
            </a:r>
            <a:r>
              <a:rPr lang="en-US" dirty="0" smtClean="0"/>
              <a:t>, Bo Hong (VIMS) – SELFE, FVCOM, EFDC models in CB</a:t>
            </a:r>
          </a:p>
          <a:p>
            <a:pPr lvl="0">
              <a:buFont typeface="Arial"/>
              <a:buChar char="•"/>
            </a:pPr>
            <a:r>
              <a:rPr lang="en-US" dirty="0" smtClean="0"/>
              <a:t>  John Wilkin, Julia Levin (Rutgers) – ROMS-Espresso + 7 other MAB hydrodynamic models</a:t>
            </a:r>
          </a:p>
          <a:p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2546431" y="687270"/>
            <a:ext cx="4326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 smtClean="0">
                <a:solidFill>
                  <a:srgbClr val="FF0000"/>
                </a:solidFill>
                <a:cs typeface="Calibri"/>
              </a:rPr>
              <a:t>CSDMS Chesapeake Focus Group Members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039" y="280571"/>
            <a:ext cx="9067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NOAA/IOOS/SURA Estuarine Hydrodynamics and Hypoxia Modeling </a:t>
            </a:r>
            <a:r>
              <a:rPr lang="en-US" sz="2200" dirty="0" err="1" smtClean="0"/>
              <a:t>Testbed</a:t>
            </a:r>
            <a:endParaRPr 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1246525"/>
            <a:ext cx="883919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Specific</a:t>
            </a:r>
            <a:r>
              <a:rPr lang="en-US" sz="2000" b="1" u="sng" dirty="0" smtClean="0"/>
              <a:t> Federal Motivation</a:t>
            </a:r>
            <a:r>
              <a:rPr lang="en-US" sz="2000" dirty="0" smtClean="0"/>
              <a:t>:</a:t>
            </a:r>
          </a:p>
          <a:p>
            <a:endParaRPr lang="en-US" sz="2000" dirty="0" smtClean="0"/>
          </a:p>
          <a:p>
            <a:r>
              <a:rPr lang="en-US" sz="2000" dirty="0" smtClean="0"/>
              <a:t>January 2010 NOAA Funding Opportunity Announcement: “FY2010 Integrated Ocean Observing System Community Modeling Environment To Support a Super-Regional Test Bed”: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“The program priorities for this funding opportunity are to conduct a super-regional </a:t>
            </a:r>
            <a:r>
              <a:rPr lang="en-US" sz="2000" dirty="0" err="1" smtClean="0"/>
              <a:t>testbed</a:t>
            </a:r>
            <a:r>
              <a:rPr lang="en-US" sz="2000" dirty="0" smtClean="0"/>
              <a:t> demonstration of the community modeling environment by transitioning models, tools, toolkits and other capabilities to a Federal operational facility to improve the understanding, prediction, and mitigation of the consequences of extreme events and chronic conditions.”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39" y="280571"/>
            <a:ext cx="9067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NOAA/IOOS/SURA Estuarine Hydrodynamics and Hypoxia Modeling </a:t>
            </a:r>
            <a:r>
              <a:rPr lang="en-US" sz="2200" dirty="0" err="1" smtClean="0"/>
              <a:t>Testbed</a:t>
            </a:r>
            <a:endParaRPr 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1" y="914400"/>
            <a:ext cx="883919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Aim</a:t>
            </a:r>
            <a:r>
              <a:rPr lang="en-US" sz="2000" dirty="0" smtClean="0"/>
              <a:t>:</a:t>
            </a:r>
          </a:p>
          <a:p>
            <a:endParaRPr lang="en-US" sz="2000" dirty="0" smtClean="0"/>
          </a:p>
          <a:p>
            <a:r>
              <a:rPr lang="en-US" sz="2000" dirty="0" smtClean="0"/>
              <a:t>In order to aid in the transition/improvement of existing models for use in Federal operations/decision making, this project aims is to provide NOAA, EPA, other agencies, and the larger modeling community meaningful guidance on the relative</a:t>
            </a:r>
          </a:p>
          <a:p>
            <a:endParaRPr lang="en-US" sz="2000" dirty="0" smtClean="0"/>
          </a:p>
          <a:p>
            <a:pPr lvl="1">
              <a:buFont typeface="Arial"/>
              <a:buChar char="•"/>
            </a:pPr>
            <a:r>
              <a:rPr lang="en-US" sz="2000" dirty="0" smtClean="0"/>
              <a:t> accuracy, 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efficiency, 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portability,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complexity </a:t>
            </a:r>
          </a:p>
          <a:p>
            <a:endParaRPr lang="en-US" sz="2000" dirty="0" smtClean="0"/>
          </a:p>
          <a:p>
            <a:r>
              <a:rPr lang="en-US" sz="2000" dirty="0" smtClean="0"/>
              <a:t>of existing agency and community models for oxygen dynamics in the Chesapeake Bay and for hydrodynamics in the Chesapeake Bay and adjacent Middle Atlantic Bight (MAB). </a:t>
            </a:r>
          </a:p>
          <a:p>
            <a:endParaRPr lang="en-US" sz="20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72039" y="280571"/>
            <a:ext cx="9067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NOAA/IOOS/SURA Estuarine Hydrodynamics and Hypoxia Modeling </a:t>
            </a:r>
            <a:r>
              <a:rPr lang="en-US" sz="2200" dirty="0" err="1" smtClean="0"/>
              <a:t>Testbed</a:t>
            </a:r>
            <a:endParaRPr 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597217"/>
            <a:ext cx="868679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>
              <a:solidFill>
                <a:srgbClr val="000000"/>
              </a:solidFill>
              <a:cs typeface="Calibri"/>
            </a:endParaRPr>
          </a:p>
          <a:p>
            <a:r>
              <a:rPr lang="en-US" b="1" u="sng" dirty="0" smtClean="0"/>
              <a:t>How did we choose our models?</a:t>
            </a:r>
            <a:endParaRPr lang="en-US" dirty="0" smtClean="0"/>
          </a:p>
          <a:p>
            <a:endParaRPr lang="en-US" dirty="0" smtClean="0"/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Include existing Federal models presently used in operations/decision making (e.g., NOAA-CSDL CBOFS2, EPA/USACE CH3D, EPA/USACE ICM, Navy/NOAA </a:t>
            </a:r>
            <a:r>
              <a:rPr lang="en-US" dirty="0" err="1" smtClean="0"/>
              <a:t>HyCOM</a:t>
            </a:r>
            <a:r>
              <a:rPr lang="en-US" dirty="0" smtClean="0"/>
              <a:t>-NCODA, Navy NCOM, NOAA-NWS RTOFS). 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Include other mature, existing open source community models that have a significant number of users around the US and/or globe (e.g., SELFE, FVCOM, EFDC, COAWST, Mercator, and especially ROMS).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In the horizontal, include structured and unstructured horizontal grids.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In the vertical, include both </a:t>
            </a:r>
            <a:r>
              <a:rPr lang="en-US" dirty="0" err="1" smtClean="0"/>
              <a:t>z</a:t>
            </a:r>
            <a:r>
              <a:rPr lang="en-US" dirty="0" smtClean="0"/>
              <a:t>-grids and sigma-grids.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Include varying degrees of horizontal resolution/model speed.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Include varying degrees of complexity of model formulation (for ecosystem/oxygen).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Include structure to aid in linking/swapping of models/grids/</a:t>
            </a:r>
            <a:r>
              <a:rPr lang="en-US" dirty="0" err="1" smtClean="0"/>
              <a:t>forcings</a:t>
            </a:r>
            <a:r>
              <a:rPr lang="en-US" dirty="0" smtClean="0"/>
              <a:t> (i.e., CSDMS).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39" y="280571"/>
            <a:ext cx="9067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NOAA/IOOS/SURA Estuarine Hydrodynamics and Hypoxia Modeling </a:t>
            </a:r>
            <a:r>
              <a:rPr lang="en-US" sz="2200" dirty="0" err="1" smtClean="0"/>
              <a:t>Testbed</a:t>
            </a:r>
            <a:endParaRPr 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609600"/>
            <a:ext cx="8686798" cy="4278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>
              <a:solidFill>
                <a:srgbClr val="000000"/>
              </a:solidFill>
              <a:cs typeface="Calibri"/>
            </a:endParaRPr>
          </a:p>
          <a:p>
            <a:r>
              <a:rPr lang="en-US" b="1" u="sng" dirty="0" smtClean="0"/>
              <a:t>Project Deliverables</a:t>
            </a:r>
            <a:endParaRPr lang="en-US" dirty="0" smtClean="0"/>
          </a:p>
          <a:p>
            <a:endParaRPr lang="en-US" dirty="0" smtClean="0"/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General results of data-model </a:t>
            </a:r>
            <a:r>
              <a:rPr lang="en-US" dirty="0" err="1" smtClean="0"/>
              <a:t>intercomparison</a:t>
            </a:r>
            <a:r>
              <a:rPr lang="en-US" dirty="0" smtClean="0"/>
              <a:t>, including quantification of model accuracy, complexity, efficiency and sensitivity.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Identification of strengths and weaknesses of various approaches (i.e., structured vs. unstructured; </a:t>
            </a:r>
            <a:r>
              <a:rPr lang="en-US" dirty="0" err="1" smtClean="0"/>
              <a:t>z</a:t>
            </a:r>
            <a:r>
              <a:rPr lang="en-US" dirty="0" smtClean="0"/>
              <a:t>- vs. sigma-grid; high resolution vs. high performance; more complex vs. simpler water quality formulations).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Advice to NOAA-CSDL (via Lyon </a:t>
            </a:r>
            <a:r>
              <a:rPr lang="en-US" dirty="0" err="1" smtClean="0"/>
              <a:t>Lanerole</a:t>
            </a:r>
            <a:r>
              <a:rPr lang="en-US" dirty="0" smtClean="0"/>
              <a:t>, Frank Aikman) and NOAA-NWS (via David Green) for implementing 3-day forecasts of hydrodynamic/water quality conditions.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Advice to EPA/USACE CBP (via Lewis Linker, Carl </a:t>
            </a:r>
            <a:r>
              <a:rPr lang="en-US" dirty="0" err="1" smtClean="0"/>
              <a:t>Cerco</a:t>
            </a:r>
            <a:r>
              <a:rPr lang="en-US" dirty="0" smtClean="0"/>
              <a:t>) for scenario-based hydrodynamic/water quality model improvement for “2017” EPA/CBP modeling effort.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 Delivery to NOAA NCBO (via Doug Wilson) of interactive web-based summary of final model output, model data comparisons, and project conclusions 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39" y="280571"/>
            <a:ext cx="9067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NOAA/IOOS/SURA Estuarine Hydrodynamics and Hypoxia Modeling </a:t>
            </a:r>
            <a:r>
              <a:rPr lang="en-US" sz="2200" dirty="0" err="1" smtClean="0"/>
              <a:t>Testbed</a:t>
            </a:r>
            <a:endParaRPr 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21381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495" y="2477631"/>
            <a:ext cx="69483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				</a:t>
            </a:r>
            <a:r>
              <a:rPr lang="en-US" sz="2000" b="1" u="sng" dirty="0" smtClean="0"/>
              <a:t>Outline of Presentation</a:t>
            </a:r>
            <a:r>
              <a:rPr lang="en-US" sz="2000" dirty="0" smtClean="0"/>
              <a:t>:</a:t>
            </a:r>
          </a:p>
          <a:p>
            <a:endParaRPr lang="en-US" sz="2000" dirty="0" smtClean="0"/>
          </a:p>
          <a:p>
            <a:pPr lvl="1">
              <a:buFont typeface="Arial"/>
              <a:buChar char="•"/>
            </a:pPr>
            <a:r>
              <a:rPr lang="en-US" sz="2000" dirty="0" smtClean="0"/>
              <a:t> CSDMS Chesapeake Focus Research Group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SURA Estuarine Modeling </a:t>
            </a:r>
            <a:r>
              <a:rPr lang="en-US" sz="2000" dirty="0" err="1" smtClean="0"/>
              <a:t>Testbed</a:t>
            </a:r>
            <a:r>
              <a:rPr lang="en-US" sz="2000" dirty="0" smtClean="0"/>
              <a:t> Project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lvl="1">
              <a:buFont typeface="Arial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 Chesapeake Bay Models (lots of ROMS grids)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Demonstration of progress implementing ROMS in CSDMS</a:t>
            </a:r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52400" y="609600"/>
            <a:ext cx="8458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Application of CSDMS to Chesapeake Bay Models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000" dirty="0" smtClean="0"/>
              <a:t>Carl Friedrichs, VIMS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4154" y="6473637"/>
            <a:ext cx="8698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Presented at CSMDS All-Hands Meeting San Antonio, TX, October 14, 2010 </a:t>
            </a:r>
          </a:p>
        </p:txBody>
      </p:sp>
      <p:pic>
        <p:nvPicPr>
          <p:cNvPr id="11" name="Picture 44" descr="CSDMS_slic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46" b="22890"/>
          <a:stretch>
            <a:fillRect/>
          </a:stretch>
        </p:blipFill>
        <p:spPr bwMode="auto">
          <a:xfrm flipH="1">
            <a:off x="1613940" y="5181600"/>
            <a:ext cx="2355722" cy="1229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 descr="CSDMS_high_res.png"/>
          <p:cNvPicPr>
            <a:picLocks noChangeAspect="1"/>
          </p:cNvPicPr>
          <p:nvPr/>
        </p:nvPicPr>
        <p:blipFill>
          <a:blip r:embed="rId3"/>
          <a:srcRect t="12500" b="14999"/>
          <a:stretch>
            <a:fillRect/>
          </a:stretch>
        </p:blipFill>
        <p:spPr bwMode="auto">
          <a:xfrm>
            <a:off x="4128540" y="5319316"/>
            <a:ext cx="3532048" cy="852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-86705" y="1709408"/>
            <a:ext cx="906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and the SURA </a:t>
            </a:r>
            <a:r>
              <a:rPr lang="en-US" sz="2000" dirty="0" smtClean="0"/>
              <a:t>Estuarine</a:t>
            </a:r>
            <a:r>
              <a:rPr lang="en-US" sz="2000" dirty="0" smtClean="0"/>
              <a:t> Modeling </a:t>
            </a:r>
            <a:r>
              <a:rPr lang="en-US" sz="2000" dirty="0" err="1" smtClean="0"/>
              <a:t>Testbed</a:t>
            </a:r>
            <a:r>
              <a:rPr lang="en-US" sz="2000" dirty="0" smtClean="0"/>
              <a:t> Team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442" y="456970"/>
            <a:ext cx="7829550" cy="588633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71800" y="-19110"/>
            <a:ext cx="32028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EPA/USACE CBP CH3D Model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6287646" y="6492907"/>
            <a:ext cx="26091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(Slide courtesy Ping Wang, CBPO)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752579" y="5537537"/>
            <a:ext cx="17620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dirty="0" smtClean="0">
                <a:latin typeface="Helvetica"/>
                <a:cs typeface="Helvetica"/>
              </a:rPr>
              <a:t>57000 grid points</a:t>
            </a:r>
          </a:p>
          <a:p>
            <a:pPr>
              <a:spcAft>
                <a:spcPts val="600"/>
              </a:spcAft>
            </a:pPr>
            <a:r>
              <a:rPr lang="en-US" sz="1600" dirty="0" err="1" smtClean="0">
                <a:latin typeface="Helvetica"/>
                <a:cs typeface="Helvetica"/>
              </a:rPr>
              <a:t>z</a:t>
            </a:r>
            <a:r>
              <a:rPr lang="en-US" sz="1600" dirty="0" smtClean="0">
                <a:latin typeface="Helvetica"/>
                <a:cs typeface="Helvetica"/>
              </a:rPr>
              <a:t>-grid, </a:t>
            </a:r>
            <a:r>
              <a:rPr lang="en-US" sz="1600" dirty="0" err="1" smtClean="0">
                <a:latin typeface="Symbol" charset="2"/>
                <a:cs typeface="Symbol" charset="2"/>
              </a:rPr>
              <a:t>D</a:t>
            </a:r>
            <a:r>
              <a:rPr lang="en-US" sz="1600" dirty="0" err="1" smtClean="0">
                <a:latin typeface="Helvetica"/>
                <a:cs typeface="Helvetica"/>
              </a:rPr>
              <a:t>z</a:t>
            </a:r>
            <a:r>
              <a:rPr lang="en-US" sz="1600" dirty="0" smtClean="0">
                <a:latin typeface="Helvetica"/>
                <a:cs typeface="Helvetica"/>
              </a:rPr>
              <a:t> = 5 ft</a:t>
            </a:r>
          </a:p>
          <a:p>
            <a:pPr>
              <a:spcAft>
                <a:spcPts val="600"/>
              </a:spcAft>
            </a:pPr>
            <a:endParaRPr lang="en-US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51" y="457200"/>
            <a:ext cx="8061593" cy="604963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43000" y="0"/>
            <a:ext cx="70713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“Environmental Fluid Dynamics Code” (Originally from </a:t>
            </a:r>
            <a:r>
              <a:rPr lang="en-US" sz="2000" dirty="0" err="1" smtClean="0"/>
              <a:t>HydroQual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6287646" y="6492907"/>
            <a:ext cx="20249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(Slide courtesy </a:t>
            </a:r>
            <a:r>
              <a:rPr lang="en-US" sz="1400" dirty="0" err="1" smtClean="0"/>
              <a:t>Jian</a:t>
            </a:r>
            <a:r>
              <a:rPr lang="en-US" sz="1400" dirty="0" smtClean="0"/>
              <a:t> </a:t>
            </a:r>
            <a:r>
              <a:rPr lang="en-US" sz="1400" dirty="0" err="1" smtClean="0"/>
              <a:t>Shen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82990" y="4090802"/>
            <a:ext cx="34708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20 layer sigma-grid in vertical</a:t>
            </a:r>
            <a:endParaRPr lang="en-US" sz="2000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 descr="gru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7080" y="55880"/>
            <a:ext cx="5069840" cy="6746240"/>
          </a:xfrm>
          <a:prstGeom prst="rect">
            <a:avLst/>
          </a:prstGeom>
          <a:noFill/>
          <a:ln w="6350" cmpd="sng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441180" y="6283885"/>
            <a:ext cx="14847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(Slide courtesy </a:t>
            </a:r>
            <a:r>
              <a:rPr lang="en-US" sz="1400" dirty="0" err="1" smtClean="0"/>
              <a:t>Jian</a:t>
            </a:r>
            <a:r>
              <a:rPr lang="en-US" sz="1400" dirty="0" smtClean="0"/>
              <a:t> </a:t>
            </a:r>
            <a:r>
              <a:rPr lang="en-US" sz="1400" dirty="0" err="1" smtClean="0"/>
              <a:t>Shen</a:t>
            </a:r>
            <a:r>
              <a:rPr lang="en-US" sz="1400" dirty="0" smtClean="0"/>
              <a:t>, VIMS)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4807092" y="293996"/>
            <a:ext cx="22033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VIMS SELFE Model grid (presently 2D)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-35745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Chesapeake Focus Research Group (http:/</a:t>
            </a:r>
            <a:r>
              <a:rPr lang="en-US" sz="2200" dirty="0" err="1" smtClean="0"/>
              <a:t>csdms.colorado.edu</a:t>
            </a:r>
            <a:r>
              <a:rPr lang="en-US" sz="2200" dirty="0" smtClean="0"/>
              <a:t>/wiki/CCMP)</a:t>
            </a:r>
            <a:endParaRPr lang="en-US" sz="2200" dirty="0"/>
          </a:p>
        </p:txBody>
      </p:sp>
      <p:pic>
        <p:nvPicPr>
          <p:cNvPr id="7" name="Picture 6" descr="junk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542"/>
            <a:ext cx="9144000" cy="642845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616437" y="997827"/>
            <a:ext cx="7480142" cy="58467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ju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181" y="950269"/>
            <a:ext cx="7253117" cy="5889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675" y="413481"/>
            <a:ext cx="7996925" cy="600090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18832" y="-41262"/>
            <a:ext cx="50500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ROMS Chesapeake Bay Hydrodynamic Model 1 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6158606" y="6384239"/>
            <a:ext cx="23936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(Slide courtesy Lyon </a:t>
            </a:r>
            <a:r>
              <a:rPr lang="en-US" sz="1400" dirty="0" err="1" smtClean="0"/>
              <a:t>Lanerolle</a:t>
            </a:r>
            <a:r>
              <a:rPr lang="en-US" sz="1400" dirty="0" smtClean="0"/>
              <a:t>)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533400"/>
            <a:ext cx="7811296" cy="583161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158606" y="6384239"/>
            <a:ext cx="1875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(Slide courtesy Ming Li)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2118832" y="-41262"/>
            <a:ext cx="50500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ROMS Chesapeake Bay Hydrodynamic Model 2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328" y="502592"/>
            <a:ext cx="7762472" cy="58301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158606" y="6384239"/>
            <a:ext cx="2321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(Slide courtesy Jerry </a:t>
            </a:r>
            <a:r>
              <a:rPr lang="en-US" sz="1400" dirty="0" err="1" smtClean="0"/>
              <a:t>Wiggert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1022458" y="5929822"/>
            <a:ext cx="17676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Grid spacing ~</a:t>
            </a:r>
            <a:r>
              <a:rPr lang="en-US" sz="1600" dirty="0" smtClean="0"/>
              <a:t>2 km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2118832" y="-41262"/>
            <a:ext cx="50500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ROMS Chesapeake Bay Hydrodynamic Model 3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86723"/>
            <a:ext cx="9144000" cy="55971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 (Body)"/>
              <a:cs typeface="Calibri (Body)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13667" y="6435928"/>
            <a:ext cx="24168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(Figures from </a:t>
            </a:r>
            <a:r>
              <a:rPr lang="en-US" sz="1400" dirty="0" err="1" smtClean="0"/>
              <a:t>Shen</a:t>
            </a:r>
            <a:r>
              <a:rPr lang="en-US" sz="1400" dirty="0" smtClean="0"/>
              <a:t> et al. 2007)</a:t>
            </a:r>
            <a:endParaRPr lang="en-US" sz="1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490" y="1520490"/>
            <a:ext cx="3267318" cy="41007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7" y="1277453"/>
            <a:ext cx="5696911" cy="448952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048816" y="820014"/>
            <a:ext cx="533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u="sng" dirty="0" smtClean="0"/>
              <a:t>Ch</a:t>
            </a:r>
            <a:r>
              <a:rPr lang="en-US" sz="2000" dirty="0" smtClean="0"/>
              <a:t>esapeake </a:t>
            </a:r>
            <a:r>
              <a:rPr lang="en-US" sz="2000" u="sng" dirty="0" smtClean="0"/>
              <a:t>I</a:t>
            </a:r>
            <a:r>
              <a:rPr lang="en-US" sz="2000" dirty="0" smtClean="0"/>
              <a:t>nteractive </a:t>
            </a:r>
            <a:r>
              <a:rPr lang="en-US" sz="2000" u="sng" dirty="0" smtClean="0"/>
              <a:t>M</a:t>
            </a:r>
            <a:r>
              <a:rPr lang="en-US" sz="2000" dirty="0" smtClean="0"/>
              <a:t>odeling </a:t>
            </a:r>
            <a:r>
              <a:rPr lang="en-US" sz="2000" u="sng" dirty="0" smtClean="0"/>
              <a:t>P</a:t>
            </a:r>
            <a:r>
              <a:rPr lang="en-US" sz="2000" dirty="0" smtClean="0"/>
              <a:t>roject (CHIMP)</a:t>
            </a:r>
            <a:endParaRPr lang="en-US" sz="2000" dirty="0"/>
          </a:p>
        </p:txBody>
      </p:sp>
      <p:sp>
        <p:nvSpPr>
          <p:cNvPr id="12" name="Rectangle 11"/>
          <p:cNvSpPr/>
          <p:nvPr/>
        </p:nvSpPr>
        <p:spPr>
          <a:xfrm>
            <a:off x="2861041" y="5811676"/>
            <a:ext cx="39876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20 sigma-layers, horizontal grid spacing </a:t>
            </a:r>
            <a:r>
              <a:rPr lang="en-US" sz="1600" dirty="0" smtClean="0"/>
              <a:t>~6 km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2118832" y="-41262"/>
            <a:ext cx="50500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ROMS Chesapeake Bay Hydrodynamic Model 4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422374"/>
            <a:ext cx="9144000" cy="64356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422374"/>
            <a:ext cx="8515058" cy="637831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86200" y="2057400"/>
            <a:ext cx="5257800" cy="48006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743200" y="-19110"/>
            <a:ext cx="37887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Middle Atlantic Bight ROMS model</a:t>
            </a:r>
            <a:endParaRPr lang="en-US" sz="2000" dirty="0"/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768956"/>
            <a:ext cx="6269208" cy="5546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6425086" y="6324600"/>
            <a:ext cx="21855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(Slide courtesy John Wilkin)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030" y="457200"/>
            <a:ext cx="7881120" cy="61003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87646" y="6492907"/>
            <a:ext cx="24364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(Slide courtesy Malcolm Scully)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3429000" y="1181545"/>
            <a:ext cx="24714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solidFill>
                  <a:srgbClr val="0315FF"/>
                </a:solidFill>
                <a:latin typeface="Century Gothic" pitchFamily="-111" charset="0"/>
              </a:rPr>
              <a:t>ChesROMS</a:t>
            </a:r>
            <a:r>
              <a:rPr lang="en-US" dirty="0" smtClean="0">
                <a:solidFill>
                  <a:srgbClr val="0315FF"/>
                </a:solidFill>
                <a:latin typeface="Century Gothic" pitchFamily="-111" charset="0"/>
              </a:rPr>
              <a:t> + Constant Water Column Respiration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118832" y="-41262"/>
            <a:ext cx="43781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ROMS Chesapeake Bay Hypoxia Model 1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428858"/>
            <a:ext cx="8778593" cy="61135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2606" y="6055976"/>
            <a:ext cx="8287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ChesROMS</a:t>
            </a:r>
            <a:r>
              <a:rPr lang="en-US" dirty="0" smtClean="0"/>
              <a:t> with Chlorophyll, Nitrate, Ammonium, DON, Oxygen, Detritus, Zooplankton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593656" y="6534829"/>
            <a:ext cx="2321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(Slide courtesy Jerry </a:t>
            </a:r>
            <a:r>
              <a:rPr lang="en-US" sz="1400" dirty="0" err="1" smtClean="0"/>
              <a:t>Wiggert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2057400" y="-41262"/>
            <a:ext cx="48654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ROMS Chesapeake Bay Hypoxias Model 2,3,4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06107"/>
            <a:ext cx="7708900" cy="576763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37238" y="20005"/>
            <a:ext cx="7628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Target Diagrams for Maximum </a:t>
            </a:r>
            <a:r>
              <a:rPr lang="en-US" dirty="0" err="1" smtClean="0"/>
              <a:t>dS/dz</a:t>
            </a:r>
            <a:r>
              <a:rPr lang="en-US" dirty="0" smtClean="0"/>
              <a:t> at 23 EPA Monitoring Stations During 2004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19087" y="6132775"/>
            <a:ext cx="676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Models don’t reproduce stratification well. See poster for explanation!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893475" y="6536699"/>
            <a:ext cx="22416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(Slide courtesy Aaron </a:t>
            </a:r>
            <a:r>
              <a:rPr lang="en-US" sz="1400" dirty="0" err="1" smtClean="0"/>
              <a:t>Bever</a:t>
            </a:r>
            <a:r>
              <a:rPr lang="en-US" sz="1400" dirty="0" smtClean="0"/>
              <a:t>)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7200" y="246408"/>
            <a:ext cx="8174544" cy="629660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4" descr="skil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627408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Object 2"/>
          <p:cNvGraphicFramePr>
            <a:graphicFrameLocks noChangeAspect="1"/>
          </p:cNvGraphicFramePr>
          <p:nvPr/>
        </p:nvGraphicFramePr>
        <p:xfrm>
          <a:off x="2607390" y="5634560"/>
          <a:ext cx="3746300" cy="850497"/>
        </p:xfrm>
        <a:graphic>
          <a:graphicData uri="http://schemas.openxmlformats.org/presentationml/2006/ole">
            <p:oleObj spid="_x0000_s112642" name="Equation" r:id="rId4" imgW="2628900" imgH="596900" progId="Equation.3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981200" y="620712"/>
            <a:ext cx="22860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+mj-lt"/>
              </a:rPr>
              <a:t>Skill = 0.55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09800" y="3211512"/>
            <a:ext cx="22860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+mj-lt"/>
              </a:rPr>
              <a:t>Skill = 0.97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973767" y="5938206"/>
            <a:ext cx="1548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(Slide courtesy Malcolm Scully)</a:t>
            </a:r>
            <a:endParaRPr 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886068" y="246408"/>
            <a:ext cx="7584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It’s much easier to reproduce oxygen concentration than salinity stratification(!)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694" y="53402"/>
            <a:ext cx="7919506" cy="67283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243" y="2267320"/>
            <a:ext cx="858865" cy="61425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98484" y="4666724"/>
            <a:ext cx="450397" cy="3533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Wind 1</a:t>
            </a:r>
            <a:endParaRPr lang="en-US" sz="900" dirty="0"/>
          </a:p>
        </p:txBody>
      </p:sp>
      <p:sp>
        <p:nvSpPr>
          <p:cNvPr id="15" name="Rectangle 14"/>
          <p:cNvSpPr/>
          <p:nvPr/>
        </p:nvSpPr>
        <p:spPr>
          <a:xfrm>
            <a:off x="805150" y="5068948"/>
            <a:ext cx="450397" cy="3533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Wind 2</a:t>
            </a:r>
            <a:endParaRPr lang="en-US" sz="900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2644048" y="2553753"/>
            <a:ext cx="2713446" cy="1387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52928" y="2359983"/>
            <a:ext cx="450397" cy="3533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Wind 2</a:t>
            </a:r>
            <a:endParaRPr lang="en-US" sz="900" dirty="0"/>
          </a:p>
        </p:txBody>
      </p:sp>
      <p:sp>
        <p:nvSpPr>
          <p:cNvPr id="20" name="Rectangle 19"/>
          <p:cNvSpPr/>
          <p:nvPr/>
        </p:nvSpPr>
        <p:spPr>
          <a:xfrm>
            <a:off x="805424" y="5575939"/>
            <a:ext cx="450397" cy="3533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Grid 1</a:t>
            </a:r>
            <a:endParaRPr lang="en-US" sz="900" dirty="0"/>
          </a:p>
        </p:txBody>
      </p:sp>
      <p:sp>
        <p:nvSpPr>
          <p:cNvPr id="21" name="Rectangle 20"/>
          <p:cNvSpPr/>
          <p:nvPr/>
        </p:nvSpPr>
        <p:spPr>
          <a:xfrm>
            <a:off x="805149" y="5971223"/>
            <a:ext cx="450397" cy="3533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Grid 2</a:t>
            </a:r>
            <a:endParaRPr lang="en-US" sz="900" dirty="0"/>
          </a:p>
        </p:txBody>
      </p:sp>
      <p:sp>
        <p:nvSpPr>
          <p:cNvPr id="22" name="Rectangle 21"/>
          <p:cNvSpPr/>
          <p:nvPr/>
        </p:nvSpPr>
        <p:spPr>
          <a:xfrm>
            <a:off x="3559959" y="2373053"/>
            <a:ext cx="450397" cy="3533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Grid 1</a:t>
            </a:r>
            <a:endParaRPr lang="en-US" sz="900" dirty="0"/>
          </a:p>
        </p:txBody>
      </p:sp>
      <p:sp>
        <p:nvSpPr>
          <p:cNvPr id="24" name="Rectangle 23"/>
          <p:cNvSpPr/>
          <p:nvPr/>
        </p:nvSpPr>
        <p:spPr>
          <a:xfrm>
            <a:off x="803637" y="3740199"/>
            <a:ext cx="450397" cy="3533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River1</a:t>
            </a:r>
            <a:endParaRPr lang="en-US" sz="900" dirty="0"/>
          </a:p>
        </p:txBody>
      </p:sp>
      <p:sp>
        <p:nvSpPr>
          <p:cNvPr id="25" name="Rectangle 24"/>
          <p:cNvSpPr/>
          <p:nvPr/>
        </p:nvSpPr>
        <p:spPr>
          <a:xfrm>
            <a:off x="810303" y="4142423"/>
            <a:ext cx="450397" cy="3533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River2</a:t>
            </a:r>
            <a:endParaRPr lang="en-US" sz="900" dirty="0"/>
          </a:p>
        </p:txBody>
      </p:sp>
      <p:sp>
        <p:nvSpPr>
          <p:cNvPr id="26" name="Rectangle 25"/>
          <p:cNvSpPr/>
          <p:nvPr/>
        </p:nvSpPr>
        <p:spPr>
          <a:xfrm>
            <a:off x="4354415" y="2356119"/>
            <a:ext cx="450397" cy="3533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River2</a:t>
            </a:r>
            <a:endParaRPr lang="en-US" sz="900" dirty="0"/>
          </a:p>
        </p:txBody>
      </p:sp>
      <p:sp>
        <p:nvSpPr>
          <p:cNvPr id="29" name="Rectangle 28"/>
          <p:cNvSpPr/>
          <p:nvPr/>
        </p:nvSpPr>
        <p:spPr>
          <a:xfrm>
            <a:off x="735614" y="2803574"/>
            <a:ext cx="635986" cy="62542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84606" y="2796904"/>
            <a:ext cx="450397" cy="3533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 smtClean="0"/>
              <a:t>Oxyg</a:t>
            </a:r>
            <a:endParaRPr lang="en-US" sz="900" dirty="0" smtClean="0"/>
          </a:p>
          <a:p>
            <a:pPr algn="ctr"/>
            <a:r>
              <a:rPr lang="en-US" sz="900" dirty="0" smtClean="0"/>
              <a:t>1</a:t>
            </a:r>
            <a:endParaRPr lang="en-US" sz="900" dirty="0"/>
          </a:p>
        </p:txBody>
      </p:sp>
      <p:sp>
        <p:nvSpPr>
          <p:cNvPr id="31" name="Rectangle 30"/>
          <p:cNvSpPr/>
          <p:nvPr/>
        </p:nvSpPr>
        <p:spPr>
          <a:xfrm>
            <a:off x="784331" y="3178309"/>
            <a:ext cx="450397" cy="3533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 smtClean="0"/>
              <a:t>Oxyg</a:t>
            </a:r>
            <a:endParaRPr lang="en-US" sz="900" dirty="0" smtClean="0"/>
          </a:p>
          <a:p>
            <a:pPr algn="ctr"/>
            <a:r>
              <a:rPr lang="en-US" sz="900" dirty="0" smtClean="0"/>
              <a:t>2</a:t>
            </a:r>
            <a:endParaRPr lang="en-US" sz="900" dirty="0"/>
          </a:p>
        </p:txBody>
      </p:sp>
      <p:sp>
        <p:nvSpPr>
          <p:cNvPr id="33" name="Rectangle 32"/>
          <p:cNvSpPr/>
          <p:nvPr/>
        </p:nvSpPr>
        <p:spPr>
          <a:xfrm>
            <a:off x="5163044" y="2373052"/>
            <a:ext cx="450397" cy="3533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 smtClean="0"/>
              <a:t>Oxyg</a:t>
            </a:r>
            <a:endParaRPr lang="en-US" sz="900" dirty="0" smtClean="0"/>
          </a:p>
          <a:p>
            <a:pPr algn="ctr"/>
            <a:r>
              <a:rPr lang="en-US" sz="900" dirty="0" smtClean="0"/>
              <a:t>2</a:t>
            </a:r>
            <a:endParaRPr lang="en-US" sz="900" dirty="0"/>
          </a:p>
        </p:txBody>
      </p:sp>
      <p:sp>
        <p:nvSpPr>
          <p:cNvPr id="19" name="TextBox 18"/>
          <p:cNvSpPr txBox="1"/>
          <p:nvPr/>
        </p:nvSpPr>
        <p:spPr>
          <a:xfrm>
            <a:off x="2464772" y="3366674"/>
            <a:ext cx="49707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 </a:t>
            </a:r>
            <a:r>
              <a:rPr lang="en-US" dirty="0" smtClean="0"/>
              <a:t>better isolate changes in forcing, grid resolution,</a:t>
            </a:r>
          </a:p>
          <a:p>
            <a:r>
              <a:rPr lang="en-US" dirty="0" smtClean="0"/>
              <a:t>O2 model, etc., could we do something like this?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junk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542"/>
            <a:ext cx="9144000" cy="642845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616437" y="997827"/>
            <a:ext cx="7480142" cy="58467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ju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181" y="950269"/>
            <a:ext cx="7253117" cy="588956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066800" y="1752599"/>
            <a:ext cx="7315200" cy="4269572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95926" y="1618595"/>
            <a:ext cx="70794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/>
          </a:p>
          <a:p>
            <a:r>
              <a:rPr lang="en-US" sz="2000" dirty="0"/>
              <a:t>The</a:t>
            </a:r>
            <a:r>
              <a:rPr lang="en-US" sz="2000" dirty="0" smtClean="0"/>
              <a:t> purpose of </a:t>
            </a:r>
            <a:r>
              <a:rPr lang="en-US" sz="2000" dirty="0"/>
              <a:t>the Chesapeake</a:t>
            </a:r>
            <a:r>
              <a:rPr lang="en-US" sz="2000" dirty="0" smtClean="0"/>
              <a:t> Focus Group (</a:t>
            </a:r>
            <a:r>
              <a:rPr lang="en-US" sz="2000" dirty="0" err="1" smtClean="0"/>
              <a:t>ChesFRG</a:t>
            </a:r>
            <a:r>
              <a:rPr lang="en-US" sz="2000" dirty="0" smtClean="0"/>
              <a:t>) </a:t>
            </a:r>
            <a:r>
              <a:rPr lang="en-US" sz="2000" dirty="0"/>
              <a:t>is combine the forces of CSDMS and</a:t>
            </a:r>
            <a:r>
              <a:rPr lang="en-US" sz="2000" dirty="0" smtClean="0"/>
              <a:t> the Chesapeake Community Modeling Program (CCMP) </a:t>
            </a:r>
            <a:r>
              <a:rPr lang="en-US" sz="2000" dirty="0"/>
              <a:t>to assemble</a:t>
            </a:r>
            <a:r>
              <a:rPr lang="en-US" sz="2000" dirty="0" smtClean="0"/>
              <a:t> and utilize an </a:t>
            </a:r>
            <a:r>
              <a:rPr lang="en-US" sz="2000" dirty="0"/>
              <a:t>open source system of watershed and estuary models applied to the Chesapeake Bay </a:t>
            </a:r>
            <a:r>
              <a:rPr lang="en-US" sz="2000" dirty="0" smtClean="0"/>
              <a:t>region, including hydrodynamics, water quality (sediment, oxygen, nutrients), ecosystem dynamics, and watershed interactions. </a:t>
            </a:r>
          </a:p>
          <a:p>
            <a:endParaRPr lang="en-US" sz="2000" dirty="0" smtClean="0"/>
          </a:p>
          <a:p>
            <a:r>
              <a:rPr lang="en-US" sz="2000" dirty="0"/>
              <a:t>CCMP is dedicated to advancing the cause of accessible, open-source environmental models of the Chesapeake Bay in support of research &amp; management efforts</a:t>
            </a:r>
            <a:r>
              <a:rPr lang="en-US" sz="2000" dirty="0" smtClean="0"/>
              <a:t>. </a:t>
            </a:r>
          </a:p>
          <a:p>
            <a:endParaRPr lang="en-US" sz="2000" dirty="0" smtClean="0"/>
          </a:p>
          <a:p>
            <a:r>
              <a:rPr lang="en-US" sz="2000" dirty="0" smtClean="0"/>
              <a:t>Also see: http://</a:t>
            </a:r>
            <a:r>
              <a:rPr lang="en-US" sz="2000" dirty="0" err="1" smtClean="0"/>
              <a:t>ches.communitymodeling.org</a:t>
            </a:r>
            <a:r>
              <a:rPr lang="en-US" sz="2000" dirty="0" smtClean="0"/>
              <a:t>/</a:t>
            </a:r>
          </a:p>
          <a:p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-35745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Chesapeake Focus Research Group (http:/</a:t>
            </a:r>
            <a:r>
              <a:rPr lang="en-US" sz="2200" dirty="0" err="1" smtClean="0"/>
              <a:t>csdms.colorado.edu</a:t>
            </a:r>
            <a:r>
              <a:rPr lang="en-US" sz="2200" dirty="0" smtClean="0"/>
              <a:t>/wiki/CCMP)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495" y="2477631"/>
            <a:ext cx="69483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				</a:t>
            </a:r>
            <a:r>
              <a:rPr lang="en-US" sz="2000" b="1" u="sng" dirty="0" smtClean="0"/>
              <a:t>Outline of Presentation</a:t>
            </a:r>
            <a:r>
              <a:rPr lang="en-US" sz="2000" dirty="0" smtClean="0"/>
              <a:t>:</a:t>
            </a:r>
          </a:p>
          <a:p>
            <a:endParaRPr lang="en-US" sz="2000" dirty="0" smtClean="0"/>
          </a:p>
          <a:p>
            <a:pPr lvl="1">
              <a:buFont typeface="Arial"/>
              <a:buChar char="•"/>
            </a:pPr>
            <a:r>
              <a:rPr lang="en-US" sz="2000" dirty="0" smtClean="0"/>
              <a:t> CSDMS Chesapeake Focus Research Group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SURA Estuarine Modeling </a:t>
            </a:r>
            <a:r>
              <a:rPr lang="en-US" sz="2000" dirty="0" err="1" smtClean="0"/>
              <a:t>Testbed</a:t>
            </a:r>
            <a:r>
              <a:rPr lang="en-US" sz="2000" dirty="0" smtClean="0"/>
              <a:t> Project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Chesapeake Bay Models (lots of ROMS grids)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lvl="1">
              <a:buFont typeface="Arial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 Progress implementing ROMS in CSDMS</a:t>
            </a:r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52400" y="609600"/>
            <a:ext cx="8458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Application of CSDMS to Chesapeake Bay Models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000" dirty="0" smtClean="0"/>
              <a:t>Carl Friedrichs, VIMS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4154" y="6473637"/>
            <a:ext cx="8698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Presented at CSMDS All-Hands Meeting San Antonio, TX, October 14, 2010 </a:t>
            </a:r>
          </a:p>
        </p:txBody>
      </p:sp>
      <p:pic>
        <p:nvPicPr>
          <p:cNvPr id="11" name="Picture 44" descr="CSDMS_slic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46" b="22890"/>
          <a:stretch>
            <a:fillRect/>
          </a:stretch>
        </p:blipFill>
        <p:spPr bwMode="auto">
          <a:xfrm flipH="1">
            <a:off x="1613940" y="5181600"/>
            <a:ext cx="2355722" cy="1229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 descr="CSDMS_high_res.png"/>
          <p:cNvPicPr>
            <a:picLocks noChangeAspect="1"/>
          </p:cNvPicPr>
          <p:nvPr/>
        </p:nvPicPr>
        <p:blipFill>
          <a:blip r:embed="rId3"/>
          <a:srcRect t="12500" b="14999"/>
          <a:stretch>
            <a:fillRect/>
          </a:stretch>
        </p:blipFill>
        <p:spPr bwMode="auto">
          <a:xfrm>
            <a:off x="4128540" y="5319316"/>
            <a:ext cx="3532048" cy="852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-86705" y="1709408"/>
            <a:ext cx="906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and the SURA </a:t>
            </a:r>
            <a:r>
              <a:rPr lang="en-US" sz="2000" dirty="0" smtClean="0"/>
              <a:t>Estuarine</a:t>
            </a:r>
            <a:r>
              <a:rPr lang="en-US" sz="2000" dirty="0" smtClean="0"/>
              <a:t> Modeling </a:t>
            </a:r>
            <a:r>
              <a:rPr lang="en-US" sz="2000" dirty="0" err="1" smtClean="0"/>
              <a:t>Testbed</a:t>
            </a:r>
            <a:r>
              <a:rPr lang="en-US" sz="2000" dirty="0" smtClean="0"/>
              <a:t> Team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 descr="1 open vp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24021" y="87585"/>
            <a:ext cx="3083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Connect to U Colorado via VPN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2 log on vp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24021" y="87585"/>
            <a:ext cx="3083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Connect to U Colorado via VPN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4 log on cm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27863" y="87585"/>
            <a:ext cx="3214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Start up CSMDS </a:t>
            </a:r>
            <a:r>
              <a:rPr lang="en-US" dirty="0" err="1" smtClean="0"/>
              <a:t>Modelling</a:t>
            </a:r>
            <a:r>
              <a:rPr lang="en-US" dirty="0" smtClean="0"/>
              <a:t> Tool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5 cmt passwo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59555" y="90483"/>
            <a:ext cx="1555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Log into Beach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5.5 connecting...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40256" y="94884"/>
            <a:ext cx="141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Connecting…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6 cmt opening scree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05200" y="90483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Opening view of CMT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7 open new projec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99432" y="90483"/>
            <a:ext cx="1786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Open a project…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8 choose grou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56573" y="90483"/>
            <a:ext cx="1525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Select group…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9 choose mar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65840" y="90483"/>
            <a:ext cx="4620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(A lot of overlap with Marine Group interests…)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67" y="1171914"/>
            <a:ext cx="9064088" cy="378108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58" y="457200"/>
            <a:ext cx="9067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Additional Motivation: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 descr="10 choose ROM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6573" y="90483"/>
            <a:ext cx="1622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Select Project…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11 choose Do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837" y="83184"/>
            <a:ext cx="859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Done…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5.5 connecting...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55403" y="90483"/>
            <a:ext cx="1402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Connecting…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12 modeling tool appear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6600" y="97782"/>
            <a:ext cx="2566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ROMS Project Workspace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13 drag ROMS driv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26930" y="97782"/>
            <a:ext cx="1554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Select ROMS…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14 ROMS driver connecti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0131" y="105081"/>
            <a:ext cx="1886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Drag it in and run!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 descr="roms configure projec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40131" y="105081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Adjust configurations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roms configure gri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0131" y="105081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Grid properties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roms configure tim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0131" y="105081"/>
            <a:ext cx="1512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Time step info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roms configure output freq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0131" y="105081"/>
            <a:ext cx="1878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Output properties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7506" y="457200"/>
            <a:ext cx="8839200" cy="505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endParaRPr lang="en-US" sz="2000" dirty="0" smtClean="0"/>
          </a:p>
          <a:p>
            <a:pPr>
              <a:spcAft>
                <a:spcPts val="1500"/>
              </a:spcAft>
            </a:pPr>
            <a:r>
              <a:rPr lang="en-US" sz="2000" b="1" dirty="0" smtClean="0"/>
              <a:t>     From text of Chesapeake Bay Executive Order Action Plan for FY2011:</a:t>
            </a:r>
            <a:endParaRPr lang="en-US" sz="2000" dirty="0" smtClean="0"/>
          </a:p>
          <a:p>
            <a:pPr lvl="0">
              <a:spcAft>
                <a:spcPts val="1500"/>
              </a:spcAft>
              <a:buFont typeface="Arial"/>
              <a:buChar char="•"/>
            </a:pPr>
            <a:r>
              <a:rPr lang="en-US" sz="2000" dirty="0" smtClean="0"/>
              <a:t>  Action Item WQ 10.3: “NOAA will support research to implement a coupled Regional Ocean Modeling System [ROMS] – Water Quality hydrodynamic model for use in ecological forecasting.”</a:t>
            </a:r>
          </a:p>
          <a:p>
            <a:pPr lvl="0">
              <a:spcAft>
                <a:spcPts val="1500"/>
              </a:spcAft>
              <a:buFont typeface="Arial"/>
              <a:buChar char="•"/>
            </a:pPr>
            <a:r>
              <a:rPr lang="en-US" sz="2000" dirty="0" smtClean="0"/>
              <a:t>  Action Item SS 4.3: “EPA will establish a Chesapeake Bay Analysis and Synthesis Center to facilitate the formation of synthesis teams of scientists and managers to focus on addressing key environmental issues.”</a:t>
            </a:r>
          </a:p>
          <a:p>
            <a:pPr lvl="0">
              <a:spcAft>
                <a:spcPts val="1500"/>
              </a:spcAft>
              <a:buFont typeface="Arial"/>
              <a:buChar char="•"/>
            </a:pPr>
            <a:r>
              <a:rPr lang="en-US" sz="2000" dirty="0" smtClean="0"/>
              <a:t>  Action Item SS 5.3: “EPA will make the underlying computer code for all its Bay TMDL related models and tools readily accessible to partners and stakeholders through the Chesapeake Community Modeling Program website [i.e., CSDMS].”</a:t>
            </a:r>
          </a:p>
          <a:p>
            <a:pPr lvl="0">
              <a:spcAft>
                <a:spcPts val="1500"/>
              </a:spcAft>
              <a:buFont typeface="Arial"/>
              <a:buChar char="•"/>
            </a:pPr>
            <a:r>
              <a:rPr lang="en-US" sz="2000" dirty="0" smtClean="0"/>
              <a:t>  Action Item SS 13.1: “Initiate the design and development of the Chesapeake Bay Data Enterprise system to share scientific data between partners.”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roms configure output physical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0131" y="105081"/>
            <a:ext cx="2162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Background diffusion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roms configure output turbulenc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0131" y="105081"/>
            <a:ext cx="1957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Turbulence closure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roms configure output physical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0131" y="105081"/>
            <a:ext cx="2864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Surface boundary conditions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roms configure output vertic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0131" y="105081"/>
            <a:ext cx="1569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Grid stretching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roms configure abou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0131" y="105081"/>
            <a:ext cx="1662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Thanks </a:t>
            </a:r>
            <a:r>
              <a:rPr lang="en-US" dirty="0" err="1" smtClean="0"/>
              <a:t>Hernan</a:t>
            </a:r>
            <a:r>
              <a:rPr lang="en-US" dirty="0" smtClean="0"/>
              <a:t>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495" y="2477631"/>
            <a:ext cx="69483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				</a:t>
            </a:r>
            <a:r>
              <a:rPr lang="en-US" sz="2000" b="1" u="sng" dirty="0" smtClean="0"/>
              <a:t>Outline of Presentation</a:t>
            </a:r>
            <a:r>
              <a:rPr lang="en-US" sz="2000" dirty="0" smtClean="0"/>
              <a:t>:</a:t>
            </a:r>
          </a:p>
          <a:p>
            <a:endParaRPr lang="en-US" sz="2000" dirty="0" smtClean="0"/>
          </a:p>
          <a:p>
            <a:pPr lvl="1">
              <a:buFont typeface="Arial"/>
              <a:buChar char="•"/>
            </a:pPr>
            <a:r>
              <a:rPr lang="en-US" sz="2000" dirty="0" smtClean="0"/>
              <a:t> CSDMS Chesapeake Focus Research Group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SURA Estuarine Modeling </a:t>
            </a:r>
            <a:r>
              <a:rPr lang="en-US" sz="2000" dirty="0" err="1" smtClean="0"/>
              <a:t>Testbed</a:t>
            </a:r>
            <a:r>
              <a:rPr lang="en-US" sz="2000" dirty="0" smtClean="0"/>
              <a:t> Project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Chesapeake Bay Models (lots of ROMS grids)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Progress implementing ROMS in CSDMS</a:t>
            </a:r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52400" y="609600"/>
            <a:ext cx="8458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Application of CSDMS to Chesapeake Bay Models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000" dirty="0" smtClean="0"/>
              <a:t>Carl Friedrichs, VIMS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4154" y="6473637"/>
            <a:ext cx="8698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Presented at CSMDS All-Hands Meeting San Antonio, TX, October 14, 2010 </a:t>
            </a:r>
          </a:p>
        </p:txBody>
      </p:sp>
      <p:pic>
        <p:nvPicPr>
          <p:cNvPr id="11" name="Picture 44" descr="CSDMS_slic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46" b="22890"/>
          <a:stretch>
            <a:fillRect/>
          </a:stretch>
        </p:blipFill>
        <p:spPr bwMode="auto">
          <a:xfrm flipH="1">
            <a:off x="1613940" y="5181600"/>
            <a:ext cx="2355722" cy="1229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 descr="CSDMS_high_res.png"/>
          <p:cNvPicPr>
            <a:picLocks noChangeAspect="1"/>
          </p:cNvPicPr>
          <p:nvPr/>
        </p:nvPicPr>
        <p:blipFill>
          <a:blip r:embed="rId3"/>
          <a:srcRect t="12500" b="14999"/>
          <a:stretch>
            <a:fillRect/>
          </a:stretch>
        </p:blipFill>
        <p:spPr bwMode="auto">
          <a:xfrm>
            <a:off x="4128540" y="5319316"/>
            <a:ext cx="3532048" cy="852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-86705" y="1709408"/>
            <a:ext cx="906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and the SURA </a:t>
            </a:r>
            <a:r>
              <a:rPr lang="en-US" sz="2000" dirty="0" smtClean="0"/>
              <a:t>Estuarine</a:t>
            </a:r>
            <a:r>
              <a:rPr lang="en-US" sz="2000" dirty="0" smtClean="0"/>
              <a:t> Modeling </a:t>
            </a:r>
            <a:r>
              <a:rPr lang="en-US" sz="2000" dirty="0" err="1" smtClean="0"/>
              <a:t>Testbed</a:t>
            </a:r>
            <a:r>
              <a:rPr lang="en-US" sz="2000" dirty="0" smtClean="0"/>
              <a:t> Team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" y="-35745"/>
            <a:ext cx="8915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Presently ~ 30 CFRG Members (http:/</a:t>
            </a:r>
            <a:r>
              <a:rPr lang="en-US" sz="2200" dirty="0" err="1" smtClean="0"/>
              <a:t>csdms.colorado.wiki/CCMP_Members</a:t>
            </a:r>
            <a:r>
              <a:rPr lang="en-US" sz="2200" dirty="0" smtClean="0"/>
              <a:t>)</a:t>
            </a:r>
            <a:endParaRPr lang="en-US" sz="2200" dirty="0"/>
          </a:p>
        </p:txBody>
      </p:sp>
      <p:pic>
        <p:nvPicPr>
          <p:cNvPr id="7" name="Picture 6" descr="junk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542"/>
            <a:ext cx="9144000" cy="642845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616437" y="997827"/>
            <a:ext cx="7480142" cy="58467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ju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122" y="950970"/>
            <a:ext cx="6761278" cy="59257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2534" y="1280312"/>
            <a:ext cx="373729" cy="785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7274" y="1267955"/>
            <a:ext cx="345626" cy="1099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5175" y="1271741"/>
            <a:ext cx="381000" cy="11484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3775" y="1262708"/>
            <a:ext cx="736275" cy="10254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9276" y="3282135"/>
            <a:ext cx="438150" cy="1231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38162" y="3306010"/>
            <a:ext cx="465388" cy="1071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02000" y="3288635"/>
            <a:ext cx="723899" cy="12487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11775" y="3286125"/>
            <a:ext cx="1111250" cy="12381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86224" y="3305175"/>
            <a:ext cx="885813" cy="10159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92003" y="3295499"/>
            <a:ext cx="1140798" cy="103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junk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542"/>
            <a:ext cx="9144000" cy="642845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616437" y="997827"/>
            <a:ext cx="7480142" cy="58467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ju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122" y="950970"/>
            <a:ext cx="6761278" cy="592570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481012" y="2540078"/>
            <a:ext cx="1539068" cy="235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82712" y="2812496"/>
            <a:ext cx="1539068" cy="235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08962" y="4530951"/>
            <a:ext cx="1539068" cy="235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09978" y="6054320"/>
            <a:ext cx="1539068" cy="235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2534" y="1280312"/>
            <a:ext cx="373729" cy="7858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7274" y="1267955"/>
            <a:ext cx="345626" cy="1099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5175" y="1271741"/>
            <a:ext cx="381000" cy="11484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3775" y="1262708"/>
            <a:ext cx="736275" cy="102541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2493712" y="1200150"/>
            <a:ext cx="1539068" cy="235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9276" y="3282135"/>
            <a:ext cx="438150" cy="12311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38162" y="3306010"/>
            <a:ext cx="465388" cy="10711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02000" y="3288635"/>
            <a:ext cx="723899" cy="12487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11775" y="3286125"/>
            <a:ext cx="1111250" cy="123816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496262" y="3251426"/>
            <a:ext cx="1539068" cy="1839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86224" y="3305175"/>
            <a:ext cx="885813" cy="10159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92003" y="3295499"/>
            <a:ext cx="1140798" cy="103868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28600" y="-35745"/>
            <a:ext cx="8915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Presently ~ 30 CFRG Members (http:/</a:t>
            </a:r>
            <a:r>
              <a:rPr lang="en-US" sz="2200" dirty="0" err="1" smtClean="0"/>
              <a:t>csdms.colorado.wiki/CCMP_Members</a:t>
            </a:r>
            <a:r>
              <a:rPr lang="en-US" sz="2200" dirty="0" smtClean="0"/>
              <a:t>)</a:t>
            </a:r>
            <a:endParaRPr lang="en-US" sz="2200" dirty="0"/>
          </a:p>
        </p:txBody>
      </p:sp>
      <p:sp>
        <p:nvSpPr>
          <p:cNvPr id="30" name="Rectangle 29"/>
          <p:cNvSpPr/>
          <p:nvPr/>
        </p:nvSpPr>
        <p:spPr>
          <a:xfrm>
            <a:off x="115480" y="4876800"/>
            <a:ext cx="1440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cs typeface="Calibri"/>
              </a:rPr>
              <a:t>6 CFRG members here today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609600"/>
            <a:ext cx="8458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Application of CSDMS to Chesapeake Bay Models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000" dirty="0" smtClean="0"/>
              <a:t>Carl Friedrichs, VIMS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4154" y="6473637"/>
            <a:ext cx="8698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Presented at CSMDS All-Hands Meeting San Antonio, TX, October 14, 2010 </a:t>
            </a:r>
          </a:p>
        </p:txBody>
      </p:sp>
      <p:pic>
        <p:nvPicPr>
          <p:cNvPr id="9" name="Picture 44" descr="CSDMS_slic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46" b="22890"/>
          <a:stretch>
            <a:fillRect/>
          </a:stretch>
        </p:blipFill>
        <p:spPr bwMode="auto">
          <a:xfrm flipH="1">
            <a:off x="1613940" y="5181600"/>
            <a:ext cx="2355722" cy="1229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2" descr="CSDMS_high_res.png"/>
          <p:cNvPicPr>
            <a:picLocks noChangeAspect="1"/>
          </p:cNvPicPr>
          <p:nvPr/>
        </p:nvPicPr>
        <p:blipFill>
          <a:blip r:embed="rId3"/>
          <a:srcRect t="12500" b="14999"/>
          <a:stretch>
            <a:fillRect/>
          </a:stretch>
        </p:blipFill>
        <p:spPr bwMode="auto">
          <a:xfrm>
            <a:off x="4128540" y="5319316"/>
            <a:ext cx="3532048" cy="852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357495" y="2477631"/>
            <a:ext cx="69483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				</a:t>
            </a:r>
            <a:r>
              <a:rPr lang="en-US" sz="2000" b="1" u="sng" dirty="0" smtClean="0"/>
              <a:t>Outline of Presentation</a:t>
            </a:r>
            <a:r>
              <a:rPr lang="en-US" sz="2000" dirty="0" smtClean="0"/>
              <a:t>:</a:t>
            </a:r>
          </a:p>
          <a:p>
            <a:endParaRPr lang="en-US" sz="2000" dirty="0" smtClean="0"/>
          </a:p>
          <a:p>
            <a:pPr lvl="1">
              <a:buFont typeface="Arial"/>
              <a:buChar char="•"/>
            </a:pPr>
            <a:r>
              <a:rPr lang="en-US" sz="2000" dirty="0" smtClean="0"/>
              <a:t> CSDMS Chesapeake Focus Research Group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lvl="1">
              <a:buFont typeface="Arial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 SURA Estuarine Modeling </a:t>
            </a:r>
            <a:r>
              <a:rPr lang="en-US" sz="2000" b="1" dirty="0" err="1" smtClean="0">
                <a:solidFill>
                  <a:srgbClr val="FF0000"/>
                </a:solidFill>
              </a:rPr>
              <a:t>Testbed</a:t>
            </a:r>
            <a:r>
              <a:rPr lang="en-US" sz="2000" b="1" dirty="0" smtClean="0">
                <a:solidFill>
                  <a:srgbClr val="FF0000"/>
                </a:solidFill>
              </a:rPr>
              <a:t> Project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Chesapeake Bay Models (lots of ROMS grids)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 Progress implementing ROMS in CSDMS</a:t>
            </a:r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-86705" y="1709408"/>
            <a:ext cx="906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and the SURA </a:t>
            </a:r>
            <a:r>
              <a:rPr lang="en-US" sz="2000" dirty="0" smtClean="0"/>
              <a:t>Estuarine</a:t>
            </a:r>
            <a:r>
              <a:rPr lang="en-US" sz="2000" dirty="0" smtClean="0"/>
              <a:t> Modeling </a:t>
            </a:r>
            <a:r>
              <a:rPr lang="en-US" sz="2000" dirty="0" err="1" smtClean="0"/>
              <a:t>Testbed</a:t>
            </a:r>
            <a:r>
              <a:rPr lang="en-US" sz="2000" dirty="0" smtClean="0"/>
              <a:t> Team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6350"/>
            <a:ext cx="9144000" cy="68643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B6B6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3435" y="1692320"/>
            <a:ext cx="8950565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cs typeface="Calibri"/>
              </a:rPr>
              <a:t>Funded by NOAA/IOOS through SURA (Southeastern Universities Research Association). Initially one year of funding (~$800K)</a:t>
            </a:r>
            <a:r>
              <a:rPr lang="en-US" sz="2000" dirty="0" smtClean="0">
                <a:solidFill>
                  <a:srgbClr val="000000"/>
                </a:solidFill>
                <a:cs typeface="Calibri"/>
              </a:rPr>
              <a:t> which started </a:t>
            </a:r>
            <a:r>
              <a:rPr lang="en-US" sz="2000" dirty="0" smtClean="0">
                <a:solidFill>
                  <a:srgbClr val="000000"/>
                </a:solidFill>
                <a:cs typeface="Calibri"/>
              </a:rPr>
              <a:t>June 2010.</a:t>
            </a:r>
          </a:p>
          <a:p>
            <a:endParaRPr lang="en-US" sz="2000" dirty="0" smtClean="0">
              <a:solidFill>
                <a:srgbClr val="000000"/>
              </a:solidFill>
              <a:cs typeface="Calibri"/>
            </a:endParaRPr>
          </a:p>
          <a:p>
            <a:r>
              <a:rPr lang="en-US" sz="2000" dirty="0" smtClean="0">
                <a:solidFill>
                  <a:srgbClr val="000000"/>
                </a:solidFill>
                <a:cs typeface="Calibri"/>
              </a:rPr>
              <a:t>Part of a larger NOAA/IOOS/SURA larger (~$4M) “Super-Regional </a:t>
            </a:r>
            <a:r>
              <a:rPr lang="en-US" sz="2000" dirty="0" err="1" smtClean="0">
                <a:solidFill>
                  <a:srgbClr val="000000"/>
                </a:solidFill>
                <a:cs typeface="Calibri"/>
              </a:rPr>
              <a:t>Testbed</a:t>
            </a:r>
            <a:r>
              <a:rPr lang="en-US" sz="2000" dirty="0" smtClean="0">
                <a:solidFill>
                  <a:srgbClr val="000000"/>
                </a:solidFill>
                <a:cs typeface="Calibri"/>
              </a:rPr>
              <a:t> to Improve Models of Environmental Processes on the U.S. Atlantic and Gulf of Mexico Coasts”.</a:t>
            </a:r>
          </a:p>
          <a:p>
            <a:endParaRPr lang="en-US" sz="2000" dirty="0" smtClean="0">
              <a:solidFill>
                <a:srgbClr val="000000"/>
              </a:solidFill>
              <a:cs typeface="Calibri"/>
            </a:endParaRPr>
          </a:p>
          <a:p>
            <a:r>
              <a:rPr lang="en-US" sz="2000" dirty="0" smtClean="0">
                <a:solidFill>
                  <a:srgbClr val="000000"/>
                </a:solidFill>
                <a:cs typeface="Calibri"/>
              </a:rPr>
              <a:t>Pilot projects in the larger “Super-Regional </a:t>
            </a:r>
            <a:r>
              <a:rPr lang="en-US" sz="2000" dirty="0" err="1" smtClean="0">
                <a:solidFill>
                  <a:srgbClr val="000000"/>
                </a:solidFill>
                <a:cs typeface="Calibri"/>
              </a:rPr>
              <a:t>Testbed</a:t>
            </a:r>
            <a:r>
              <a:rPr lang="en-US" sz="2000" dirty="0" smtClean="0">
                <a:solidFill>
                  <a:srgbClr val="000000"/>
                </a:solidFill>
                <a:cs typeface="Calibri"/>
              </a:rPr>
              <a:t>” are addressing three chronic issues of high relevance within the</a:t>
            </a:r>
            <a:r>
              <a:rPr lang="en-US" sz="2000" dirty="0" smtClean="0">
                <a:solidFill>
                  <a:srgbClr val="000000"/>
                </a:solidFill>
                <a:cs typeface="Calibri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cs typeface="Calibri"/>
              </a:rPr>
              <a:t>U.S. Gulf of Mexico-U.S. Atlantic Coast </a:t>
            </a:r>
            <a:r>
              <a:rPr lang="en-US" sz="2000" dirty="0" smtClean="0">
                <a:solidFill>
                  <a:srgbClr val="000000"/>
                </a:solidFill>
                <a:cs typeface="Calibri"/>
              </a:rPr>
              <a:t>region</a:t>
            </a:r>
            <a:r>
              <a:rPr lang="en-US" sz="2000" dirty="0" smtClean="0">
                <a:solidFill>
                  <a:srgbClr val="000000"/>
                </a:solidFill>
                <a:cs typeface="Calibri"/>
              </a:rPr>
              <a:t>:</a:t>
            </a:r>
          </a:p>
          <a:p>
            <a:endParaRPr lang="en-US" sz="2000" dirty="0" smtClean="0">
              <a:solidFill>
                <a:srgbClr val="000000"/>
              </a:solidFill>
              <a:cs typeface="Calibri"/>
            </a:endParaRP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cs typeface="Calibri"/>
              </a:rPr>
              <a:t> Coastal Inundation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cs typeface="Calibri"/>
              </a:rPr>
              <a:t> Estuarine Hypoxia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cs typeface="Calibri"/>
              </a:rPr>
              <a:t> Shelf Hypoxia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039" y="280571"/>
            <a:ext cx="9067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NOAA/IOOS/SURA Estuarine Hydrodynamics and Hypoxia Modeling </a:t>
            </a:r>
            <a:r>
              <a:rPr lang="en-US" sz="2200" dirty="0" err="1" smtClean="0"/>
              <a:t>Testbed</a:t>
            </a:r>
            <a:endParaRPr lang="en-US" sz="2200" dirty="0" smtClean="0"/>
          </a:p>
          <a:p>
            <a:pPr algn="ctr"/>
            <a:endParaRPr lang="en-US" sz="2200" dirty="0" smtClean="0"/>
          </a:p>
          <a:p>
            <a:r>
              <a:rPr lang="en-US" sz="2200" dirty="0" smtClean="0"/>
              <a:t>  </a:t>
            </a:r>
            <a:r>
              <a:rPr lang="en-US" sz="2000" dirty="0" smtClean="0"/>
              <a:t>The first funded CFRG CSDMS project.</a:t>
            </a:r>
            <a:endParaRPr 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6038</TotalTime>
  <Words>2261</Words>
  <Application>Microsoft Macintosh PowerPoint</Application>
  <PresentationFormat>On-screen Show (4:3)</PresentationFormat>
  <Paragraphs>239</Paragraphs>
  <Slides>55</Slides>
  <Notes>5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7" baseType="lpstr">
      <vt:lpstr>Office Theme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</vt:vector>
  </TitlesOfParts>
  <Company>vims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Carl Friedrichs</dc:creator>
  <cp:lastModifiedBy>Carl Friedrichs</cp:lastModifiedBy>
  <cp:revision>373</cp:revision>
  <cp:lastPrinted>2010-10-14T15:25:37Z</cp:lastPrinted>
  <dcterms:created xsi:type="dcterms:W3CDTF">2010-10-14T19:51:36Z</dcterms:created>
  <dcterms:modified xsi:type="dcterms:W3CDTF">2010-10-14T20:42:09Z</dcterms:modified>
</cp:coreProperties>
</file>