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Default Extension="bin" ContentType="application/vnd.openxmlformats-officedocument.presentationml.printerSettings"/>
  <Override PartName="/ppt/notesSlides/notesSlide30.xml" ContentType="application/vnd.openxmlformats-officedocument.presentationml.notesSlide+xml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3.xml" ContentType="application/vnd.openxmlformats-officedocument.presentationml.slide+xml"/>
  <Override PartName="/ppt/notesSlides/notesSlide3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Default Extension="gif" ContentType="image/gif"/>
  <Override PartName="/ppt/slides/slide27.xml" ContentType="application/vnd.openxmlformats-officedocument.presentationml.slide+xml"/>
  <Override PartName="/ppt/slides/slide11.xml" ContentType="application/vnd.openxmlformats-officedocument.presentationml.slide+xml"/>
  <Default Extension="tiff" ContentType="image/tiff"/>
  <Override PartName="/ppt/notesSlides/notesSlide8.xml" ContentType="application/vnd.openxmlformats-officedocument.presentationml.notesSlide+xml"/>
  <Override PartName="/ppt/slideLayouts/slideLayout14.xml" ContentType="application/vnd.openxmlformats-officedocument.presentationml.slideLayout+xml"/>
  <Override PartName="/ppt/notesSlides/notesSlide26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15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8.xml" ContentType="application/vnd.openxmlformats-officedocument.presentationml.slideLayout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notesSlides/notesSlide3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notesSlides/notesSlide23.xml" ContentType="application/vnd.openxmlformats-officedocument.presentationml.notes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slides/slide31.xml" ContentType="application/vnd.openxmlformats-officedocument.presentationml.slide+xml"/>
  <Override PartName="/ppt/notesSlides/notesSlide9.xml" ContentType="application/vnd.openxmlformats-officedocument.presentationml.notesSlide+xml"/>
  <Override PartName="/ppt/slideLayouts/slideLayout15.xml" ContentType="application/vnd.openxmlformats-officedocument.presentationml.slideLayout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notesSlides/notesSlide27.xml" ContentType="application/vnd.openxmlformats-officedocument.presentationml.notesSlide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1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Layouts/slideLayout7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32.xml" ContentType="application/vnd.openxmlformats-officedocument.presentationml.slide+xml"/>
  <Override PartName="/ppt/slides/slide29.xml" ContentType="application/vnd.openxmlformats-officedocument.presentationml.slide+xml"/>
  <Override PartName="/docProps/app.xml" ContentType="application/vnd.openxmlformats-officedocument.extended-properties+xml"/>
  <Override PartName="/ppt/viewProps.xml" ContentType="application/vnd.openxmlformats-officedocument.presentationml.viewProps+xml"/>
  <Override PartName="/ppt/slideLayouts/slideLayout16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6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notesSlides/notesSlide40.xml" ContentType="application/vnd.openxmlformats-officedocument.presentationml.notesSlide+xml"/>
  <Override PartName="/ppt/slideLayouts/slideLayout13.xml" ContentType="application/vnd.openxmlformats-officedocument.presentationml.slideLayout+xml"/>
  <Default Extension="pdf" ContentType="application/pdf"/>
  <Override PartName="/ppt/notesSlides/notesSlide39.xml" ContentType="application/vnd.openxmlformats-officedocument.presentationml.notesSlide+xml"/>
  <Default Extension="png" ContentType="image/png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  <p:sldMasterId id="2147483660" r:id="rId2"/>
  </p:sldMasterIdLst>
  <p:notesMasterIdLst>
    <p:notesMasterId r:id="rId46"/>
  </p:notesMasterIdLst>
  <p:sldIdLst>
    <p:sldId id="314" r:id="rId3"/>
    <p:sldId id="302" r:id="rId4"/>
    <p:sldId id="264" r:id="rId5"/>
    <p:sldId id="303" r:id="rId6"/>
    <p:sldId id="328" r:id="rId7"/>
    <p:sldId id="304" r:id="rId8"/>
    <p:sldId id="305" r:id="rId9"/>
    <p:sldId id="259" r:id="rId10"/>
    <p:sldId id="326" r:id="rId11"/>
    <p:sldId id="317" r:id="rId12"/>
    <p:sldId id="322" r:id="rId13"/>
    <p:sldId id="323" r:id="rId14"/>
    <p:sldId id="324" r:id="rId15"/>
    <p:sldId id="331" r:id="rId16"/>
    <p:sldId id="332" r:id="rId17"/>
    <p:sldId id="333" r:id="rId18"/>
    <p:sldId id="335" r:id="rId19"/>
    <p:sldId id="336" r:id="rId20"/>
    <p:sldId id="327" r:id="rId21"/>
    <p:sldId id="338" r:id="rId22"/>
    <p:sldId id="257" r:id="rId23"/>
    <p:sldId id="337" r:id="rId24"/>
    <p:sldId id="330" r:id="rId25"/>
    <p:sldId id="342" r:id="rId26"/>
    <p:sldId id="343" r:id="rId27"/>
    <p:sldId id="344" r:id="rId28"/>
    <p:sldId id="346" r:id="rId29"/>
    <p:sldId id="347" r:id="rId30"/>
    <p:sldId id="348" r:id="rId31"/>
    <p:sldId id="349" r:id="rId32"/>
    <p:sldId id="350" r:id="rId33"/>
    <p:sldId id="345" r:id="rId34"/>
    <p:sldId id="354" r:id="rId35"/>
    <p:sldId id="356" r:id="rId36"/>
    <p:sldId id="353" r:id="rId37"/>
    <p:sldId id="355" r:id="rId38"/>
    <p:sldId id="357" r:id="rId39"/>
    <p:sldId id="358" r:id="rId40"/>
    <p:sldId id="359" r:id="rId41"/>
    <p:sldId id="360" r:id="rId42"/>
    <p:sldId id="361" r:id="rId43"/>
    <p:sldId id="362" r:id="rId44"/>
    <p:sldId id="329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EBE7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89646" autoAdjust="0"/>
  </p:normalViewPr>
  <p:slideViewPr>
    <p:cSldViewPr snapToGrid="0" snapToObjects="1">
      <p:cViewPr>
        <p:scale>
          <a:sx n="100" d="100"/>
          <a:sy n="100" d="100"/>
        </p:scale>
        <p:origin x="-1128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CB713F-65C2-9C4D-830A-42090B79665B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959E8-0840-8342-AD27-A19665AB9F49}" type="slidenum">
              <a:rPr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C0482D-9B3D-B54F-9061-B21C6213DC46}" type="slidenum">
              <a:rPr lang="en-US"/>
              <a:pPr/>
              <a:t>1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baseline="0"/>
              <a:t> I'm going to:</a:t>
            </a:r>
          </a:p>
          <a:p>
            <a:pPr>
              <a:buFontTx/>
              <a:buChar char="•"/>
            </a:pPr>
            <a:r>
              <a:rPr lang="en-US" baseline="0"/>
              <a:t>    describe the WRF model (including some of the nuts &amp; bolts - maybe there's some useful strategy tips)</a:t>
            </a:r>
          </a:p>
          <a:p>
            <a:pPr>
              <a:buFontTx/>
              <a:buChar char="•"/>
            </a:pPr>
            <a:r>
              <a:rPr lang="en-US" baseline="0"/>
              <a:t>    why we're interesting in running WRF on the CSDMS HPCC</a:t>
            </a:r>
          </a:p>
          <a:p>
            <a:pPr>
              <a:buFontTx/>
              <a:buChar char="•"/>
            </a:pPr>
            <a:r>
              <a:rPr lang="en-US" baseline="0"/>
              <a:t>    examples</a:t>
            </a:r>
          </a:p>
          <a:p>
            <a:pPr>
              <a:buFontTx/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6188D5-C260-0246-9172-A45CE0E3AE99}" type="slidenum">
              <a:rPr lang="en-US"/>
              <a:pPr/>
              <a:t>10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/>
              <a:t> or looking</a:t>
            </a:r>
            <a:r>
              <a:rPr lang="en-US" baseline="0"/>
              <a:t> at it another way …</a:t>
            </a:r>
          </a:p>
          <a:p>
            <a:pPr eaLnBrk="1" hangingPunct="1">
              <a:buFontTx/>
              <a:buChar char="•"/>
            </a:pPr>
            <a:r>
              <a:rPr lang="en-US" baseline="0"/>
              <a:t> For numerical stability, everything in this domain needs to calculated every 150 s.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6188D5-C260-0246-9172-A45CE0E3AE99}" type="slidenum">
              <a:rPr lang="en-US"/>
              <a:pPr/>
              <a:t>11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/>
              <a:t>* we declare a</a:t>
            </a:r>
            <a:r>
              <a:rPr lang="en-US" baseline="0"/>
              <a:t> 10-km resolution domain around the area of interest.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6188D5-C260-0246-9172-A45CE0E3AE99}" type="slidenum">
              <a:rPr lang="en-US"/>
              <a:pPr/>
              <a:t>12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/>
              <a:t>and then a 3-km resolution</a:t>
            </a:r>
            <a:r>
              <a:rPr lang="en-US" baseline="0"/>
              <a:t> nest …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6188D5-C260-0246-9172-A45CE0E3AE99}" type="slidenum">
              <a:rPr lang="en-US"/>
              <a:pPr/>
              <a:t>13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/>
              <a:t>this</a:t>
            </a:r>
            <a:r>
              <a:rPr lang="en-US" baseline="0"/>
              <a:t> still isn’t fine enough to see the RRL NWR, so we declare a 1-km resolution nest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6188D5-C260-0246-9172-A45CE0E3AE99}" type="slidenum">
              <a:rPr lang="en-US"/>
              <a:pPr/>
              <a:t>14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And for regional climate simulations,</a:t>
            </a:r>
            <a:r>
              <a:rPr lang="en-US" baseline="0"/>
              <a:t> we want to run simulations for years and at higher resolutions.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959E8-0840-8342-AD27-A19665AB9F49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So to be useful, WRF has</a:t>
            </a:r>
            <a:r>
              <a:rPr lang="en-US" baseline="0"/>
              <a:t> to run in parallel.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959E8-0840-8342-AD27-A19665AB9F49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WRF is written so it can take advantage of both Shared Memory and Distributed Memory</a:t>
            </a:r>
            <a:r>
              <a:rPr lang="en-US" baseline="0"/>
              <a:t> parallelism.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959E8-0840-8342-AD27-A19665AB9F49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2E6F82-2ED4-004F-8213-395836F26AF6}" type="slidenum">
              <a:rPr lang="en-US"/>
              <a:pPr/>
              <a:t>19</a:t>
            </a:fld>
            <a:endParaRPr lang="en-US"/>
          </a:p>
        </p:txBody>
      </p:sp>
      <p:sp>
        <p:nvSpPr>
          <p:cNvPr id="123699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3638" y="681038"/>
            <a:ext cx="4532312" cy="33988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699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4875" y="4308111"/>
            <a:ext cx="5048250" cy="415508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32 processors sufficient for 48 hour fcst in 1 hour; 1024 processors gives fcst in under 4 mins</a:t>
            </a:r>
          </a:p>
          <a:p>
            <a:r>
              <a:rPr lang="en-US"/>
              <a:t>Scaling on 1024 processors is only about 34%, drops below 50% on about 500.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2E6F82-2ED4-004F-8213-395836F26AF6}" type="slidenum">
              <a:rPr lang="en-US"/>
              <a:pPr/>
              <a:t>20</a:t>
            </a:fld>
            <a:endParaRPr lang="en-US"/>
          </a:p>
        </p:txBody>
      </p:sp>
      <p:sp>
        <p:nvSpPr>
          <p:cNvPr id="123699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3638" y="681038"/>
            <a:ext cx="4532312" cy="33988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699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4875" y="4308111"/>
            <a:ext cx="5048250" cy="415508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FE6CCD-8396-2540-9AA3-6BBDDCBD3CC9}" type="slidenum">
              <a:rPr lang="en-US"/>
              <a:pPr/>
              <a:t>2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* These environments all</a:t>
            </a:r>
            <a:r>
              <a:rPr lang="en-US" baseline="0"/>
              <a:t> depend to some degree on interactions with the atmosphere.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959E8-0840-8342-AD27-A19665AB9F49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I’ve brought a few examples to illustrate the use of WRF.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959E8-0840-8342-AD27-A19665AB9F49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24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* The</a:t>
            </a:r>
            <a:r>
              <a:rPr lang="en-US" baseline="0"/>
              <a:t> first example involves the Mojave Desert.</a:t>
            </a:r>
            <a:endParaRPr lang="en-US"/>
          </a:p>
          <a:p>
            <a:r>
              <a:rPr lang="en-US"/>
              <a:t>* Dust emission from</a:t>
            </a:r>
            <a:r>
              <a:rPr lang="en-US" baseline="0"/>
              <a:t> this region impacts air quality, visibility standards, human health, traffic safety, ecosystem dynamics, and is indicative of this region's vulnerability to aeolian erosion.</a:t>
            </a:r>
            <a:endParaRPr lang="en-US"/>
          </a:p>
          <a:p>
            <a:r>
              <a:rPr lang="en-US"/>
              <a:t>* In this case Domain</a:t>
            </a:r>
            <a:r>
              <a:rPr lang="en-US" baseline="0"/>
              <a:t> 1 is running at 27-km resolution and Domain 2 (which is nested inside) is running at 9-km resolution.</a:t>
            </a:r>
            <a:endParaRPr lang="en-US"/>
          </a:p>
          <a:p>
            <a:r>
              <a:rPr lang="en-US"/>
              <a:t>* Point out Sierra Batholith, Central Valley, Death Valley.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2F4B8B-80C9-3F45-9F69-16BFC21A40C9}" type="slidenum">
              <a:rPr lang="en-US"/>
              <a:pPr/>
              <a:t>25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* Point out there</a:t>
            </a:r>
            <a:r>
              <a:rPr lang="en-US" baseline="0"/>
              <a:t> are dust source areas all over the Mojave (Franklin Playa, Soda Lake, ...).</a:t>
            </a:r>
          </a:p>
          <a:p>
            <a:r>
              <a:rPr lang="en-US" baseline="0"/>
              <a:t>* We'll focus on just one (Mesquite Playa).</a:t>
            </a:r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26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27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28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29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30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* pause here.  Sierras are an obstacle to the wind flow.  Flow is diverted around</a:t>
            </a:r>
            <a:r>
              <a:rPr lang="en-US" baseline="0"/>
              <a:t> the southern end across the Mojave Desert.  A special place.</a:t>
            </a:r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31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E5D041-E121-D047-B9E0-84F6A5B21ED1}" type="slidenum">
              <a:rPr lang="en-US"/>
              <a:pPr/>
              <a:t>3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buFontTx/>
              <a:buChar char="•"/>
            </a:pPr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32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33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34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/>
              <a:t> In this example</a:t>
            </a:r>
            <a:r>
              <a:rPr lang="en-US" baseline="0"/>
              <a:t>, we turn the problem around.</a:t>
            </a:r>
          </a:p>
          <a:p>
            <a:pPr>
              <a:buFontTx/>
              <a:buChar char="•"/>
            </a:pPr>
            <a:r>
              <a:rPr lang="en-US" baseline="0"/>
              <a:t> Use landforms to tell us something about the behavior of the atmosphere in the past.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35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36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* Need at least 3-km resolution because</a:t>
            </a:r>
            <a:r>
              <a:rPr lang="en-US" baseline="0"/>
              <a:t> the yardangs are located very near a flow deflection boundary.</a:t>
            </a:r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37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/>
              <a:t> WRF can answer</a:t>
            </a:r>
            <a:r>
              <a:rPr lang="en-US" baseline="0"/>
              <a:t> part of this question.</a:t>
            </a:r>
          </a:p>
          <a:p>
            <a:pPr>
              <a:buFontTx/>
              <a:buChar char="•"/>
            </a:pPr>
            <a:r>
              <a:rPr lang="en-US" baseline="0"/>
              <a:t> Can tell us where and when precip comes out of the clouds, and what the wind field is.</a:t>
            </a:r>
          </a:p>
          <a:p>
            <a:pPr>
              <a:buFontTx/>
              <a:buChar char="•"/>
            </a:pPr>
            <a:r>
              <a:rPr lang="en-US" baseline="0"/>
              <a:t> To proceed, need to couple to other models.</a:t>
            </a:r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38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* In this example, we’ll first focus on the RRL NWR, which</a:t>
            </a:r>
            <a:r>
              <a:rPr lang="en-US" baseline="0"/>
              <a:t> we can barely see here so we’ll need to increase our resolution some more.</a:t>
            </a:r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39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/>
              <a:t>In this example, we will focus on the</a:t>
            </a:r>
            <a:r>
              <a:rPr lang="en-US" baseline="0"/>
              <a:t> wetlands in the RRL NWR.</a:t>
            </a:r>
          </a:p>
          <a:p>
            <a:pPr>
              <a:buFontTx/>
              <a:buChar char="•"/>
            </a:pPr>
            <a:r>
              <a:rPr lang="en-US" baseline="0"/>
              <a:t> These wetlands are fed by melting snow in the nearby Centennial Mtns.</a:t>
            </a: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40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41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FAC75C-6734-754D-97BC-2CD9D3B98F7D}" type="slidenum">
              <a:rPr lang="en-US"/>
              <a:pPr/>
              <a:t>4</a:t>
            </a:fld>
            <a:endParaRPr lang="en-US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/>
              <a:t> There is tight coupling within WRF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42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* Describe processes – before</a:t>
            </a:r>
            <a:r>
              <a:rPr lang="en-US" baseline="0"/>
              <a:t> listing the coupled models we’ll need.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•"/>
            </a:pPr>
            <a:r>
              <a:rPr lang="en-US" baseline="0"/>
              <a:t> like Control Volume methods (if you’re familiar with them)</a:t>
            </a:r>
          </a:p>
          <a:p>
            <a:pPr>
              <a:buFontTx/>
              <a:buChar char="•"/>
            </a:pPr>
            <a:r>
              <a:rPr lang="en-US" baseline="0"/>
              <a:t>* velocities &amp; fluxes are calculated on the grid cell boundaries</a:t>
            </a:r>
          </a:p>
          <a:p>
            <a:pPr>
              <a:buFontTx/>
              <a:buChar char="•"/>
            </a:pPr>
            <a:r>
              <a:rPr lang="en-US" baseline="0"/>
              <a:t>* conserves scalars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959E8-0840-8342-AD27-A19665AB9F49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E8452-8070-D24B-8457-3873A1AC1395}" type="slidenum">
              <a:rPr lang="en-US"/>
              <a:pPr/>
              <a:t>6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513653-DF5E-344F-8860-A4E26784753C}" type="slidenum">
              <a:rPr lang="en-US"/>
              <a:pPr/>
              <a:t>7</a:t>
            </a:fld>
            <a:endParaRPr lang="en-US"/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0" hangingPunct="0">
              <a:lnSpc>
                <a:spcPct val="130000"/>
              </a:lnSpc>
              <a:spcBef>
                <a:spcPct val="0"/>
              </a:spcBef>
              <a:buSzPct val="120000"/>
              <a:buFontTx/>
              <a:buChar char="•"/>
            </a:pPr>
            <a:r>
              <a:rPr lang="en-US" sz="1600" baseline="0">
                <a:latin typeface="Arial" charset="0"/>
              </a:rPr>
              <a:t> There’s two ways to run WRF (assuming you’re not using a global version)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* so I’m going to walk you through</a:t>
            </a:r>
            <a:r>
              <a:rPr lang="en-US" baseline="0"/>
              <a:t> an example.</a:t>
            </a:r>
          </a:p>
          <a:p>
            <a:r>
              <a:rPr lang="en-US" baseline="0"/>
              <a:t>* suppose you’re interested in the wetlands found in the RRL NWR.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959E8-0840-8342-AD27-A19665AB9F49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6188D5-C260-0246-9172-A45CE0E3AE99}" type="slidenum">
              <a:rPr lang="en-US"/>
              <a:pPr/>
              <a:t>9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/>
              <a:t> Point out where our</a:t>
            </a:r>
            <a:r>
              <a:rPr lang="en-US" baseline="0"/>
              <a:t> area of interest is (RRL NWR)</a:t>
            </a:r>
          </a:p>
          <a:p>
            <a:pPr eaLnBrk="1" hangingPunct="1">
              <a:buFontTx/>
              <a:buChar char="•"/>
            </a:pPr>
            <a:r>
              <a:rPr lang="en-US"/>
              <a:t> Explain 2-way interation.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02D70-A658-3047-AD76-09197473F2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CD4A6-2C6B-E247-8C0C-5E964B4818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8F40F-526D-3544-AAE1-0A1CBE8113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676B2-2A05-DA40-BF8C-3B9216F409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BC2DE-5E8A-5246-8ABE-DF95A389D1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B3717-FB58-B94D-BEBA-C32DBCCFE7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1FAA8-7841-4E4E-812A-32DDB753C4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1917E-6369-F84E-93D9-9321160773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24689-A6D5-4C46-A2D8-0350B7540F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4EF0C-B304-E740-B2BE-1002B1357C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A2D04-EBD7-A846-95FE-CAF7444364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52843-5DC7-8544-83A3-DB239EF9ACA5}" type="datetimeFigureOut">
              <a:rPr lang="en-US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pPr>
              <a:defRPr/>
            </a:pPr>
            <a:fld id="{2AC549CD-25B3-314E-A0E4-E0E111224E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df"/><Relationship Id="rId10" Type="http://schemas.openxmlformats.org/officeDocument/2006/relationships/image" Target="../media/image4.png"/><Relationship Id="rId8" Type="http://schemas.openxmlformats.org/officeDocument/2006/relationships/image" Target="../media/image6.png"/><Relationship Id="rId9" Type="http://schemas.openxmlformats.org/officeDocument/2006/relationships/image" Target="../media/image3.png"/><Relationship Id="rId11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21.tiff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21.tiff"/><Relationship Id="rId5" Type="http://schemas.openxmlformats.org/officeDocument/2006/relationships/image" Target="../media/image22.tiff"/><Relationship Id="rId6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21.tiff"/><Relationship Id="rId5" Type="http://schemas.openxmlformats.org/officeDocument/2006/relationships/image" Target="../media/image22.tiff"/><Relationship Id="rId6" Type="http://schemas.openxmlformats.org/officeDocument/2006/relationships/image" Target="../media/image23.tiff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29.jpeg"/><Relationship Id="rId5" Type="http://schemas.openxmlformats.org/officeDocument/2006/relationships/image" Target="../media/image30.tiff"/><Relationship Id="rId6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8.png"/><Relationship Id="rId5" Type="http://schemas.openxmlformats.org/officeDocument/2006/relationships/image" Target="../media/image9.tiff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46.jpeg"/><Relationship Id="rId5" Type="http://schemas.openxmlformats.org/officeDocument/2006/relationships/image" Target="../media/image47.jpeg"/><Relationship Id="rId6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46.jpeg"/><Relationship Id="rId5" Type="http://schemas.openxmlformats.org/officeDocument/2006/relationships/image" Target="../media/image47.jpeg"/><Relationship Id="rId6" Type="http://schemas.openxmlformats.org/officeDocument/2006/relationships/image" Target="../media/image48.jpeg"/><Relationship Id="rId7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4" Type="http://schemas.openxmlformats.org/officeDocument/2006/relationships/image" Target="../media/image30.tiff"/><Relationship Id="rId5" Type="http://schemas.openxmlformats.org/officeDocument/2006/relationships/image" Target="../media/image51.tiff"/><Relationship Id="rId6" Type="http://schemas.openxmlformats.org/officeDocument/2006/relationships/image" Target="../media/image52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4" Type="http://schemas.openxmlformats.org/officeDocument/2006/relationships/image" Target="../media/image51.tiff"/><Relationship Id="rId5" Type="http://schemas.openxmlformats.org/officeDocument/2006/relationships/image" Target="../media/image53.tiff"/><Relationship Id="rId6" Type="http://schemas.openxmlformats.org/officeDocument/2006/relationships/image" Target="../media/image52.tiff"/><Relationship Id="rId7" Type="http://schemas.openxmlformats.org/officeDocument/2006/relationships/image" Target="../media/image30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4" Type="http://schemas.openxmlformats.org/officeDocument/2006/relationships/image" Target="../media/image51.tiff"/><Relationship Id="rId5" Type="http://schemas.openxmlformats.org/officeDocument/2006/relationships/image" Target="../media/image53.tiff"/><Relationship Id="rId6" Type="http://schemas.openxmlformats.org/officeDocument/2006/relationships/image" Target="../media/image52.tiff"/><Relationship Id="rId7" Type="http://schemas.openxmlformats.org/officeDocument/2006/relationships/image" Target="../media/image30.tiff"/><Relationship Id="rId8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tiff"/><Relationship Id="rId5" Type="http://schemas.openxmlformats.org/officeDocument/2006/relationships/image" Target="../media/image21.tiff"/><Relationship Id="rId6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tiff"/><Relationship Id="rId5" Type="http://schemas.openxmlformats.org/officeDocument/2006/relationships/image" Target="../media/image21.tiff"/><Relationship Id="rId6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tiff"/><Relationship Id="rId5" Type="http://schemas.openxmlformats.org/officeDocument/2006/relationships/image" Target="../media/image21.tiff"/><Relationship Id="rId6" Type="http://schemas.openxmlformats.org/officeDocument/2006/relationships/image" Target="../media/image22.tiff"/><Relationship Id="rId7" Type="http://schemas.openxmlformats.org/officeDocument/2006/relationships/image" Target="../media/image23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tiff"/><Relationship Id="rId5" Type="http://schemas.openxmlformats.org/officeDocument/2006/relationships/image" Target="../media/image21.tiff"/><Relationship Id="rId6" Type="http://schemas.openxmlformats.org/officeDocument/2006/relationships/image" Target="../media/image22.tiff"/><Relationship Id="rId7" Type="http://schemas.openxmlformats.org/officeDocument/2006/relationships/image" Target="../media/image23.tiff"/><Relationship Id="rId8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56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57.tiff"/><Relationship Id="rId5" Type="http://schemas.openxmlformats.org/officeDocument/2006/relationships/image" Target="../media/image58.jpeg"/><Relationship Id="rId6" Type="http://schemas.openxmlformats.org/officeDocument/2006/relationships/image" Target="../media/image59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22855" y="854229"/>
            <a:ext cx="8698289" cy="898707"/>
          </a:xfrm>
          <a:prstGeom prst="rect">
            <a:avLst/>
          </a:prstGeom>
          <a:solidFill>
            <a:srgbClr val="E2E2E2">
              <a:alpha val="75000"/>
            </a:srgbClr>
          </a:solidFill>
          <a:ln w="19050">
            <a:solidFill>
              <a:srgbClr val="C0C0C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400" i="1" smtClean="0">
                <a:solidFill>
                  <a:srgbClr val="0000FF"/>
                </a:solidFill>
              </a:rPr>
              <a:t>Using the </a:t>
            </a:r>
            <a:r>
              <a:rPr lang="en-US" sz="2400" b="1" smtClean="0">
                <a:solidFill>
                  <a:srgbClr val="0000FF"/>
                </a:solidFill>
              </a:rPr>
              <a:t>Weather Research &amp; Forecasting Model (WRF) </a:t>
            </a:r>
          </a:p>
          <a:p>
            <a:pPr algn="ctr">
              <a:lnSpc>
                <a:spcPct val="110000"/>
              </a:lnSpc>
            </a:pPr>
            <a:r>
              <a:rPr lang="en-US" sz="2400" i="1" smtClean="0">
                <a:solidFill>
                  <a:srgbClr val="0000FF"/>
                </a:solidFill>
              </a:rPr>
              <a:t>for</a:t>
            </a:r>
            <a:r>
              <a:rPr lang="en-US" sz="2400" b="1" smtClean="0">
                <a:solidFill>
                  <a:srgbClr val="0000FF"/>
                </a:solidFill>
              </a:rPr>
              <a:t> Surface Dynamics </a:t>
            </a:r>
            <a:r>
              <a:rPr lang="en-US" sz="2400" i="1" smtClean="0">
                <a:solidFill>
                  <a:srgbClr val="0000FF"/>
                </a:solidFill>
              </a:rPr>
              <a:t>and</a:t>
            </a:r>
            <a:r>
              <a:rPr lang="en-US" sz="2400" b="1" smtClean="0">
                <a:solidFill>
                  <a:srgbClr val="0000FF"/>
                </a:solidFill>
              </a:rPr>
              <a:t> Environmental Change Studies</a:t>
            </a:r>
            <a:endParaRPr lang="en-US" sz="2400" b="1">
              <a:solidFill>
                <a:srgbClr val="0000FF"/>
              </a:solidFill>
              <a:latin typeface="Geneva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26796" y="2103897"/>
            <a:ext cx="258945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200" b="0" i="1"/>
              <a:t>Gary Clow</a:t>
            </a:r>
          </a:p>
          <a:p>
            <a:r>
              <a:rPr lang="en-US" sz="1200" b="0" i="1"/>
              <a:t>USGS – Earth Surface Dynamics</a:t>
            </a:r>
          </a:p>
          <a:p>
            <a:r>
              <a:rPr lang="en-US" sz="1200" i="1"/>
              <a:t>clow@usgs.gov</a:t>
            </a:r>
            <a:endParaRPr lang="en-US" sz="1200" b="0" i="1"/>
          </a:p>
          <a:p>
            <a:endParaRPr lang="en-US" sz="1200" b="0" i="1"/>
          </a:p>
        </p:txBody>
      </p:sp>
      <p:sp>
        <p:nvSpPr>
          <p:cNvPr id="12314" name="Rectangle 26"/>
          <p:cNvSpPr>
            <a:spLocks noChangeArrowheads="1"/>
          </p:cNvSpPr>
          <p:nvPr/>
        </p:nvSpPr>
        <p:spPr bwMode="auto">
          <a:xfrm>
            <a:off x="6477000" y="6324600"/>
            <a:ext cx="2590800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 descr="CSDMS_high_res_web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713" y="78079"/>
            <a:ext cx="2057400" cy="548640"/>
          </a:xfrm>
          <a:prstGeom prst="rect">
            <a:avLst/>
          </a:prstGeom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rcRect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8"/>
              <a:srcRect/>
              <a:stretch>
                <a:fillRect/>
              </a:stretch>
            </p:blipFill>
          </mc:Fallback>
        </mc:AlternateContent>
        <p:spPr bwMode="auto">
          <a:xfrm>
            <a:off x="76200" y="45793"/>
            <a:ext cx="914400" cy="33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12713" y="3521075"/>
            <a:ext cx="1228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 b="1">
                <a:solidFill>
                  <a:srgbClr val="FF00FF"/>
                </a:solidFill>
              </a:rPr>
              <a:t>Surface Pressure</a:t>
            </a:r>
            <a:endParaRPr lang="en-US" sz="1000">
              <a:solidFill>
                <a:srgbClr val="FF0000"/>
              </a:solidFill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6151563" y="2819400"/>
            <a:ext cx="9112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 b="1">
                <a:solidFill>
                  <a:srgbClr val="FF00FF"/>
                </a:solidFill>
              </a:rPr>
              <a:t>Wind Speed</a:t>
            </a:r>
            <a:endParaRPr lang="en-US" sz="1000" i="1">
              <a:solidFill>
                <a:srgbClr val="FF0000"/>
              </a:solidFill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3124200" y="3200400"/>
            <a:ext cx="137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b="1">
                <a:solidFill>
                  <a:srgbClr val="FF00FF"/>
                </a:solidFill>
              </a:rPr>
              <a:t>Wind Direction</a:t>
            </a:r>
            <a:endParaRPr lang="en-US" sz="1000" i="1">
              <a:solidFill>
                <a:srgbClr val="FF0000"/>
              </a:solidFill>
            </a:endParaRPr>
          </a:p>
        </p:txBody>
      </p:sp>
      <p:pic>
        <p:nvPicPr>
          <p:cNvPr id="17" name="Picture 17" descr="rip_d03_slp"/>
          <p:cNvPicPr>
            <a:picLocks noChangeAspect="1" noChangeArrowheads="1"/>
          </p:cNvPicPr>
          <p:nvPr/>
        </p:nvPicPr>
        <p:blipFill>
          <a:blip r:embed="rId9"/>
          <a:srcRect l="8549" t="13950" r="11790" b="7471"/>
          <a:stretch>
            <a:fillRect/>
          </a:stretch>
        </p:blipFill>
        <p:spPr bwMode="auto">
          <a:xfrm>
            <a:off x="0" y="3702050"/>
            <a:ext cx="3154363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 descr="rip_d03_wind_ter1"/>
          <p:cNvPicPr>
            <a:picLocks noChangeAspect="1" noChangeArrowheads="1"/>
          </p:cNvPicPr>
          <p:nvPr/>
        </p:nvPicPr>
        <p:blipFill>
          <a:blip r:embed="rId10"/>
          <a:srcRect l="8549" t="13950" r="10710" b="7471"/>
          <a:stretch>
            <a:fillRect/>
          </a:stretch>
        </p:blipFill>
        <p:spPr bwMode="auto">
          <a:xfrm>
            <a:off x="3016250" y="3376613"/>
            <a:ext cx="3190875" cy="3103562"/>
          </a:xfrm>
          <a:prstGeom prst="rect">
            <a:avLst/>
          </a:prstGeom>
          <a:noFill/>
        </p:spPr>
      </p:pic>
      <p:pic>
        <p:nvPicPr>
          <p:cNvPr id="19" name="Picture 19" descr="rip_d03_wind_ter3"/>
          <p:cNvPicPr>
            <a:picLocks noChangeAspect="1" noChangeArrowheads="1"/>
          </p:cNvPicPr>
          <p:nvPr/>
        </p:nvPicPr>
        <p:blipFill>
          <a:blip r:embed="rId11"/>
          <a:srcRect l="8549" t="13950" r="10710" b="7471"/>
          <a:stretch>
            <a:fillRect/>
          </a:stretch>
        </p:blipFill>
        <p:spPr bwMode="auto">
          <a:xfrm>
            <a:off x="6049963" y="3017838"/>
            <a:ext cx="3190875" cy="3103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 Box 13"/>
          <p:cNvSpPr txBox="1">
            <a:spLocks noChangeArrowheads="1"/>
          </p:cNvSpPr>
          <p:nvPr/>
        </p:nvSpPr>
        <p:spPr bwMode="auto">
          <a:xfrm>
            <a:off x="6102350" y="2819400"/>
            <a:ext cx="766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200 km</a:t>
            </a:r>
          </a:p>
        </p:txBody>
      </p:sp>
      <p:sp>
        <p:nvSpPr>
          <p:cNvPr id="62468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225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Parent Domain:</a:t>
            </a:r>
          </a:p>
        </p:txBody>
      </p:sp>
      <p:pic>
        <p:nvPicPr>
          <p:cNvPr id="9" name="Picture 8" descr="d01_30km_RRL_cr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" y="595226"/>
            <a:ext cx="4064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6283302" y="8356"/>
            <a:ext cx="2801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>
                <a:solidFill>
                  <a:srgbClr val="0000FF"/>
                </a:solidFill>
              </a:rPr>
              <a:t>Red Rock Lakes NWR</a:t>
            </a:r>
          </a:p>
        </p:txBody>
      </p:sp>
      <p:pic>
        <p:nvPicPr>
          <p:cNvPr id="14" name="Picture 13" descr="RR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4877" y="456737"/>
            <a:ext cx="1828800" cy="1192959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427005" y="39414"/>
            <a:ext cx="743413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30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150 s</a:t>
            </a:r>
          </a:p>
        </p:txBody>
      </p:sp>
      <p:sp>
        <p:nvSpPr>
          <p:cNvPr id="10" name="Oval 9"/>
          <p:cNvSpPr/>
          <p:nvPr/>
        </p:nvSpPr>
        <p:spPr>
          <a:xfrm>
            <a:off x="2191375" y="2520155"/>
            <a:ext cx="133687" cy="137160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730" y="3975827"/>
            <a:ext cx="5266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rgbClr val="FFFF00"/>
                </a:solidFill>
              </a:rPr>
              <a:t>DEM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 Box 13"/>
          <p:cNvSpPr txBox="1">
            <a:spLocks noChangeArrowheads="1"/>
          </p:cNvSpPr>
          <p:nvPr/>
        </p:nvSpPr>
        <p:spPr bwMode="auto">
          <a:xfrm>
            <a:off x="6102350" y="2819400"/>
            <a:ext cx="766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200 km</a:t>
            </a:r>
          </a:p>
        </p:txBody>
      </p:sp>
      <p:pic>
        <p:nvPicPr>
          <p:cNvPr id="9" name="Picture 8" descr="d01_30km_RRL_cr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" y="595226"/>
            <a:ext cx="4064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6102350" y="2819400"/>
            <a:ext cx="766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200 km</a:t>
            </a:r>
          </a:p>
        </p:txBody>
      </p:sp>
      <p:pic>
        <p:nvPicPr>
          <p:cNvPr id="10" name="Picture 5" descr="NOAATech2006_pg13_Page_1_Image_0002"/>
          <p:cNvPicPr>
            <a:picLocks noChangeAspect="1" noChangeArrowheads="1"/>
          </p:cNvPicPr>
          <p:nvPr/>
        </p:nvPicPr>
        <p:blipFill>
          <a:blip r:embed="rId4"/>
          <a:srcRect l="7791" t="9084" r="15872" b="7234"/>
          <a:stretch>
            <a:fillRect/>
          </a:stretch>
        </p:blipFill>
        <p:spPr bwMode="auto">
          <a:xfrm>
            <a:off x="5183188" y="1060450"/>
            <a:ext cx="2925762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478588" y="769938"/>
            <a:ext cx="16748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GCM Resolution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189538" y="3436938"/>
            <a:ext cx="7667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200 km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427005" y="39414"/>
            <a:ext cx="743413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30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150 s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225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Parent Domain:</a:t>
            </a:r>
          </a:p>
        </p:txBody>
      </p:sp>
      <p:sp>
        <p:nvSpPr>
          <p:cNvPr id="15" name="Oval 14"/>
          <p:cNvSpPr/>
          <p:nvPr/>
        </p:nvSpPr>
        <p:spPr>
          <a:xfrm>
            <a:off x="2191375" y="2520155"/>
            <a:ext cx="133687" cy="137160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730" y="3975827"/>
            <a:ext cx="5266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rgbClr val="FFFF00"/>
                </a:solidFill>
              </a:rPr>
              <a:t>DEM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 Box 13"/>
          <p:cNvSpPr txBox="1">
            <a:spLocks noChangeArrowheads="1"/>
          </p:cNvSpPr>
          <p:nvPr/>
        </p:nvSpPr>
        <p:spPr bwMode="auto">
          <a:xfrm>
            <a:off x="6102350" y="2819400"/>
            <a:ext cx="766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200 km</a:t>
            </a:r>
          </a:p>
        </p:txBody>
      </p:sp>
      <p:pic>
        <p:nvPicPr>
          <p:cNvPr id="9" name="Picture 8" descr="d01_30km_RRL_cr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" y="595226"/>
            <a:ext cx="4064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d02_10km_RRL_cr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8448" y="1527048"/>
            <a:ext cx="3688882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6283302" y="8356"/>
            <a:ext cx="2801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>
                <a:solidFill>
                  <a:srgbClr val="0000FF"/>
                </a:solidFill>
              </a:rPr>
              <a:t>Red Rock Lakes NWR</a:t>
            </a:r>
          </a:p>
        </p:txBody>
      </p:sp>
      <p:pic>
        <p:nvPicPr>
          <p:cNvPr id="15" name="Picture 14" descr="RR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4877" y="456737"/>
            <a:ext cx="1828800" cy="1192959"/>
          </a:xfrm>
          <a:prstGeom prst="rect">
            <a:avLst/>
          </a:prstGeom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339710" y="960566"/>
            <a:ext cx="743413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10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50 s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427005" y="39414"/>
            <a:ext cx="743413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30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150 s</a:t>
            </a:r>
          </a:p>
        </p:txBody>
      </p:sp>
      <p:sp>
        <p:nvSpPr>
          <p:cNvPr id="10" name="Oval 9"/>
          <p:cNvSpPr/>
          <p:nvPr/>
        </p:nvSpPr>
        <p:spPr>
          <a:xfrm>
            <a:off x="3895795" y="3389179"/>
            <a:ext cx="133687" cy="137160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730" y="3975827"/>
            <a:ext cx="5266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rgbClr val="FFFF00"/>
                </a:solidFill>
              </a:rPr>
              <a:t>DEM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 Box 13"/>
          <p:cNvSpPr txBox="1">
            <a:spLocks noChangeArrowheads="1"/>
          </p:cNvSpPr>
          <p:nvPr/>
        </p:nvSpPr>
        <p:spPr bwMode="auto">
          <a:xfrm>
            <a:off x="6102350" y="2819400"/>
            <a:ext cx="766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200 km</a:t>
            </a:r>
          </a:p>
        </p:txBody>
      </p:sp>
      <p:pic>
        <p:nvPicPr>
          <p:cNvPr id="9" name="Picture 8" descr="d01_30km_RRL_cr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" y="595226"/>
            <a:ext cx="4064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d02_10km_RRL_cr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8448" y="1527048"/>
            <a:ext cx="3688882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 descr="d03_3km_RRL_cr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9525" y="2587752"/>
            <a:ext cx="3689430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6283302" y="8356"/>
            <a:ext cx="2801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>
                <a:solidFill>
                  <a:srgbClr val="0000FF"/>
                </a:solidFill>
              </a:rPr>
              <a:t>Red Rock Lakes NWR</a:t>
            </a:r>
          </a:p>
        </p:txBody>
      </p:sp>
      <p:pic>
        <p:nvPicPr>
          <p:cNvPr id="17" name="Picture 16" descr="RR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4877" y="456737"/>
            <a:ext cx="1828800" cy="1192959"/>
          </a:xfrm>
          <a:prstGeom prst="rect">
            <a:avLst/>
          </a:prstGeo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971380" y="2027051"/>
            <a:ext cx="80041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3.3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17 s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339710" y="960566"/>
            <a:ext cx="743413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10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50 s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427005" y="39414"/>
            <a:ext cx="743413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30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150 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30" y="3975827"/>
            <a:ext cx="5266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rgbClr val="FFFF00"/>
                </a:solidFill>
              </a:rPr>
              <a:t>DEM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6283302" y="8356"/>
            <a:ext cx="2801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>
                <a:solidFill>
                  <a:srgbClr val="0000FF"/>
                </a:solidFill>
              </a:rPr>
              <a:t>Red Rock Lakes NWR</a:t>
            </a:r>
          </a:p>
        </p:txBody>
      </p:sp>
      <p:sp>
        <p:nvSpPr>
          <p:cNvPr id="62467" name="Text Box 13"/>
          <p:cNvSpPr txBox="1">
            <a:spLocks noChangeArrowheads="1"/>
          </p:cNvSpPr>
          <p:nvPr/>
        </p:nvSpPr>
        <p:spPr bwMode="auto">
          <a:xfrm>
            <a:off x="6102350" y="2819400"/>
            <a:ext cx="766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200 km</a:t>
            </a:r>
          </a:p>
        </p:txBody>
      </p:sp>
      <p:sp>
        <p:nvSpPr>
          <p:cNvPr id="62470" name="Text Box 4"/>
          <p:cNvSpPr txBox="1">
            <a:spLocks noChangeArrowheads="1"/>
          </p:cNvSpPr>
          <p:nvPr/>
        </p:nvSpPr>
        <p:spPr bwMode="auto">
          <a:xfrm>
            <a:off x="3427005" y="39414"/>
            <a:ext cx="743413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30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150 s</a:t>
            </a:r>
          </a:p>
        </p:txBody>
      </p:sp>
      <p:pic>
        <p:nvPicPr>
          <p:cNvPr id="9" name="Picture 8" descr="d01_30km_RRL_cr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" y="595226"/>
            <a:ext cx="4064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d02_10km_RRL_cr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8448" y="1527048"/>
            <a:ext cx="3688882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339710" y="960566"/>
            <a:ext cx="743413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10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50 s</a:t>
            </a:r>
          </a:p>
        </p:txBody>
      </p:sp>
      <p:pic>
        <p:nvPicPr>
          <p:cNvPr id="11" name="Picture 10" descr="d03_3km_RRL_cr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9525" y="2587752"/>
            <a:ext cx="3689430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971380" y="2027051"/>
            <a:ext cx="80041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3.3 km</a:t>
            </a:r>
          </a:p>
          <a:p>
            <a:pPr algn="r"/>
            <a:r>
              <a:rPr lang="en-US" sz="1600">
                <a:solidFill>
                  <a:srgbClr val="FF0000"/>
                </a:solidFill>
              </a:rPr>
              <a:t>17 s</a:t>
            </a:r>
          </a:p>
        </p:txBody>
      </p:sp>
      <p:pic>
        <p:nvPicPr>
          <p:cNvPr id="13" name="Picture 12" descr="d04_1km_RRL_cr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0973" y="3369731"/>
            <a:ext cx="3752225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343900" y="2825904"/>
            <a:ext cx="80041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/>
              <a:t>1.1 km</a:t>
            </a:r>
            <a:endParaRPr lang="en-US" sz="1600">
              <a:solidFill>
                <a:srgbClr val="FF0000"/>
              </a:solidFill>
            </a:endParaRPr>
          </a:p>
          <a:p>
            <a:pPr algn="r"/>
            <a:r>
              <a:rPr lang="en-US" sz="1600">
                <a:solidFill>
                  <a:srgbClr val="FF0000"/>
                </a:solidFill>
              </a:rPr>
              <a:t>6 s</a:t>
            </a:r>
          </a:p>
        </p:txBody>
      </p:sp>
      <p:pic>
        <p:nvPicPr>
          <p:cNvPr id="16" name="Picture 15" descr="RRL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4877" y="456737"/>
            <a:ext cx="1828800" cy="119295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730" y="3975827"/>
            <a:ext cx="5266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rgbClr val="FFFF00"/>
                </a:solidFill>
              </a:rPr>
              <a:t>DEM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28600" y="378056"/>
            <a:ext cx="324635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The Need for Parallel</a:t>
            </a:r>
          </a:p>
        </p:txBody>
      </p:sp>
      <p:sp>
        <p:nvSpPr>
          <p:cNvPr id="3" name="Line 5"/>
          <p:cNvSpPr>
            <a:spLocks noChangeShapeType="1"/>
          </p:cNvSpPr>
          <p:nvPr/>
        </p:nvSpPr>
        <p:spPr bwMode="auto">
          <a:xfrm>
            <a:off x="347472" y="932688"/>
            <a:ext cx="301752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 descr="tarn.hr4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359" y="745159"/>
            <a:ext cx="4297680" cy="42976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59048" y="1378702"/>
            <a:ext cx="4653964" cy="1015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A </a:t>
            </a:r>
            <a:r>
              <a:rPr lang="en-US" sz="2000" b="1"/>
              <a:t>48-hr WRF forecast </a:t>
            </a:r>
            <a:r>
              <a:rPr lang="en-US" sz="2000"/>
              <a:t>for the continental U.S. would take </a:t>
            </a:r>
            <a:r>
              <a:rPr lang="en-US" sz="2000" b="1"/>
              <a:t>52 hours </a:t>
            </a:r>
            <a:r>
              <a:rPr lang="en-US" sz="2000"/>
              <a:t>to calculate at 12-km resolution on a: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207" y="2740691"/>
            <a:ext cx="3498874" cy="132343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0000FF"/>
                </a:solidFill>
              </a:rPr>
              <a:t>Dual core, 4.7 GHz chip</a:t>
            </a:r>
          </a:p>
          <a:p>
            <a:r>
              <a:rPr lang="en-US" sz="2000">
                <a:solidFill>
                  <a:srgbClr val="0000FF"/>
                </a:solidFill>
              </a:rPr>
              <a:t>64-bit floating point precision</a:t>
            </a:r>
          </a:p>
          <a:p>
            <a:r>
              <a:rPr lang="en-US" sz="2000">
                <a:solidFill>
                  <a:srgbClr val="0000FF"/>
                </a:solidFill>
              </a:rPr>
              <a:t>16 GB per processor</a:t>
            </a:r>
          </a:p>
          <a:p>
            <a:r>
              <a:rPr lang="en-US" sz="2000">
                <a:solidFill>
                  <a:srgbClr val="FF0000"/>
                </a:solidFill>
              </a:rPr>
              <a:t> ~ 6 Gflop/s  (circa 2008)</a:t>
            </a:r>
          </a:p>
        </p:txBody>
      </p:sp>
      <p:pic>
        <p:nvPicPr>
          <p:cNvPr id="7" name="Picture 6" descr="p6 chip die.jpg"/>
          <p:cNvPicPr>
            <a:picLocks noChangeAspect="1"/>
          </p:cNvPicPr>
          <p:nvPr/>
        </p:nvPicPr>
        <p:blipFill>
          <a:blip r:embed="rId4">
            <a:lum contrast="41000"/>
          </a:blip>
          <a:stretch>
            <a:fillRect/>
          </a:stretch>
        </p:blipFill>
        <p:spPr>
          <a:xfrm rot="16200000">
            <a:off x="2055161" y="4058129"/>
            <a:ext cx="2101977" cy="27432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28600" y="269428"/>
            <a:ext cx="427277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2 Levels of WRF Parallelism</a:t>
            </a: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347472" y="824060"/>
            <a:ext cx="402336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12" descr="d01_30km_sa_cr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535" y="1194875"/>
            <a:ext cx="5037653" cy="5029200"/>
          </a:xfrm>
          <a:prstGeom prst="rect">
            <a:avLst/>
          </a:prstGeom>
          <a:ln w="50800"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72017" y="1387059"/>
            <a:ext cx="3237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Distributed Memory Parallel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2017" y="2204663"/>
            <a:ext cx="34034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charset="2"/>
              <a:buChar char="§"/>
            </a:pPr>
            <a:r>
              <a:rPr lang="en-US"/>
              <a:t> </a:t>
            </a:r>
            <a:r>
              <a:rPr lang="en-US">
                <a:solidFill>
                  <a:srgbClr val="0000FF"/>
                </a:solidFill>
              </a:rPr>
              <a:t>Model domain </a:t>
            </a:r>
            <a:r>
              <a:rPr lang="en-US"/>
              <a:t>is decomposed</a:t>
            </a:r>
          </a:p>
          <a:p>
            <a:r>
              <a:rPr lang="en-US"/>
              <a:t>  into </a:t>
            </a:r>
            <a:r>
              <a:rPr lang="en-US">
                <a:solidFill>
                  <a:srgbClr val="0000FF"/>
                </a:solidFill>
              </a:rPr>
              <a:t>Patches</a:t>
            </a:r>
            <a:r>
              <a:rPr lang="en-US"/>
              <a:t>, one for each</a:t>
            </a:r>
          </a:p>
          <a:p>
            <a:r>
              <a:rPr lang="en-US"/>
              <a:t>  distributed memory </a:t>
            </a:r>
            <a:r>
              <a:rPr lang="en-US">
                <a:solidFill>
                  <a:srgbClr val="0000FF"/>
                </a:solidFill>
              </a:rPr>
              <a:t>Node</a:t>
            </a:r>
            <a:r>
              <a:rPr lang="en-US"/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2017" y="3576266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charset="2"/>
              <a:buChar char="§"/>
            </a:pPr>
            <a:r>
              <a:rPr lang="en-US"/>
              <a:t> Communication:  </a:t>
            </a:r>
            <a:r>
              <a:rPr lang="en-US">
                <a:solidFill>
                  <a:srgbClr val="0000FF"/>
                </a:solidFill>
              </a:rPr>
              <a:t>MPI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5400000">
            <a:off x="2958225" y="3709476"/>
            <a:ext cx="5029200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4679460" y="3709475"/>
            <a:ext cx="5029200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777535" y="2832610"/>
            <a:ext cx="5037653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777535" y="4537184"/>
            <a:ext cx="5037653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235815" y="802148"/>
            <a:ext cx="1672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Model Domain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4732" y="4496457"/>
            <a:ext cx="3071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Example: 9 available nodes,</a:t>
            </a:r>
          </a:p>
          <a:p>
            <a:r>
              <a:rPr lang="en-US">
                <a:solidFill>
                  <a:srgbClr val="FF0000"/>
                </a:solidFill>
              </a:rPr>
              <a:t>	9 patches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6957085" y="3600540"/>
            <a:ext cx="4572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5244224" y="3600540"/>
            <a:ext cx="4572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6200000">
            <a:off x="6124514" y="4521692"/>
            <a:ext cx="4572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6200000">
            <a:off x="6124514" y="2835772"/>
            <a:ext cx="4572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760008" y="1175012"/>
            <a:ext cx="773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patch 1</a:t>
            </a:r>
          </a:p>
          <a:p>
            <a:r>
              <a:rPr lang="en-US" sz="1400"/>
              <a:t>node 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9536" y="1191724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10771" y="1211588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794245" y="4572196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7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7891" y="4563840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8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210771" y="4555484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9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69940" y="3401584"/>
            <a:ext cx="556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mpi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01_30km_sa_cr.tiff"/>
          <p:cNvPicPr>
            <a:picLocks noChangeAspect="1"/>
          </p:cNvPicPr>
          <p:nvPr/>
        </p:nvPicPr>
        <p:blipFill>
          <a:blip r:embed="rId2">
            <a:lum/>
            <a:alphaModFix amt="35000"/>
          </a:blip>
          <a:stretch>
            <a:fillRect/>
          </a:stretch>
        </p:blipFill>
        <p:spPr>
          <a:xfrm>
            <a:off x="3777535" y="1194875"/>
            <a:ext cx="5037653" cy="5029200"/>
          </a:xfrm>
          <a:prstGeom prst="rect">
            <a:avLst/>
          </a:prstGeom>
          <a:ln w="50800"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3" name="Picture 52" descr="d01_30km_sa_cr.tiff"/>
          <p:cNvPicPr>
            <a:picLocks noChangeAspect="1"/>
          </p:cNvPicPr>
          <p:nvPr/>
        </p:nvPicPr>
        <p:blipFill>
          <a:blip r:embed="rId2">
            <a:lum/>
          </a:blip>
          <a:srcRect l="33823" t="32505" r="32175" b="33601"/>
          <a:stretch>
            <a:fillRect/>
          </a:stretch>
        </p:blipFill>
        <p:spPr>
          <a:xfrm>
            <a:off x="5480385" y="2832610"/>
            <a:ext cx="1712880" cy="1704574"/>
          </a:xfrm>
          <a:prstGeom prst="rect">
            <a:avLst/>
          </a:prstGeom>
          <a:ln w="50800"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28600" y="269428"/>
            <a:ext cx="427277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2 Levels of WRF Parallelism</a:t>
            </a: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347472" y="824060"/>
            <a:ext cx="402336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2017" y="1387059"/>
            <a:ext cx="2801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Shared Memory Parallel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2017" y="2204663"/>
            <a:ext cx="30957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charset="2"/>
              <a:buChar char="§"/>
            </a:pPr>
            <a:r>
              <a:rPr lang="en-US"/>
              <a:t> Each </a:t>
            </a:r>
            <a:r>
              <a:rPr lang="en-US">
                <a:solidFill>
                  <a:srgbClr val="0000FF"/>
                </a:solidFill>
              </a:rPr>
              <a:t>patch</a:t>
            </a:r>
            <a:r>
              <a:rPr lang="en-US"/>
              <a:t> is decomposed</a:t>
            </a:r>
          </a:p>
          <a:p>
            <a:r>
              <a:rPr lang="en-US"/>
              <a:t>  into </a:t>
            </a:r>
            <a:r>
              <a:rPr lang="en-US">
                <a:solidFill>
                  <a:srgbClr val="0000FF"/>
                </a:solidFill>
              </a:rPr>
              <a:t>Tiles</a:t>
            </a:r>
            <a:r>
              <a:rPr lang="en-US"/>
              <a:t>, one for each</a:t>
            </a:r>
          </a:p>
          <a:p>
            <a:r>
              <a:rPr lang="en-US"/>
              <a:t>  shared memory </a:t>
            </a:r>
            <a:r>
              <a:rPr lang="en-US">
                <a:solidFill>
                  <a:srgbClr val="0000FF"/>
                </a:solidFill>
              </a:rPr>
              <a:t>processor</a:t>
            </a:r>
            <a:r>
              <a:rPr lang="en-US"/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2017" y="3576266"/>
            <a:ext cx="3044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charset="2"/>
              <a:buChar char="§"/>
            </a:pPr>
            <a:r>
              <a:rPr lang="en-US"/>
              <a:t> Communication:  </a:t>
            </a:r>
            <a:r>
              <a:rPr lang="en-US">
                <a:solidFill>
                  <a:srgbClr val="0000FF"/>
                </a:solidFill>
              </a:rPr>
              <a:t>OpenMP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5400000">
            <a:off x="2958225" y="3709476"/>
            <a:ext cx="5029200" cy="1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4679460" y="3709475"/>
            <a:ext cx="5029200" cy="1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777535" y="2832610"/>
            <a:ext cx="5037653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777535" y="4537184"/>
            <a:ext cx="5037653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235815" y="802148"/>
            <a:ext cx="1672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Model Domain</a:t>
            </a: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4620537" y="3684897"/>
            <a:ext cx="170457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5051044" y="3684103"/>
            <a:ext cx="170457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>
            <a:off x="5481551" y="3684103"/>
            <a:ext cx="170457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5912058" y="3685691"/>
            <a:ext cx="170457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6342566" y="3684103"/>
            <a:ext cx="170457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472824" y="2832610"/>
            <a:ext cx="1721235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472030" y="3685691"/>
            <a:ext cx="1721235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472030" y="4538772"/>
            <a:ext cx="1721235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177005" y="2884453"/>
            <a:ext cx="1122673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en-US" sz="1400"/>
              <a:t>tile 1</a:t>
            </a:r>
          </a:p>
          <a:p>
            <a:pPr algn="r"/>
            <a:r>
              <a:rPr lang="en-US" sz="1400"/>
              <a:t>processor 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769065" y="3822317"/>
            <a:ext cx="394183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1400"/>
              <a:t>t8</a:t>
            </a:r>
          </a:p>
          <a:p>
            <a:r>
              <a:rPr lang="en-US" sz="1400"/>
              <a:t>p8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498803" y="2292978"/>
            <a:ext cx="773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patch 5</a:t>
            </a: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5861790" y="2575354"/>
            <a:ext cx="276542" cy="2318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5249548" y="3127993"/>
            <a:ext cx="499004" cy="13911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94732" y="4496457"/>
            <a:ext cx="3571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Example: 8 processors per node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28600" y="269428"/>
            <a:ext cx="427277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2 Levels of WRF Parallelism</a:t>
            </a: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347472" y="824060"/>
            <a:ext cx="402336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12" descr="d01_30km_sa_cr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535" y="1194875"/>
            <a:ext cx="5037653" cy="5029200"/>
          </a:xfrm>
          <a:prstGeom prst="rect">
            <a:avLst/>
          </a:prstGeom>
          <a:ln w="50800"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72017" y="1387059"/>
            <a:ext cx="3429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Shared + Distributed Memory </a:t>
            </a:r>
          </a:p>
          <a:p>
            <a:r>
              <a:rPr lang="en-US" b="1"/>
              <a:t>Parallel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2017" y="2246443"/>
            <a:ext cx="3405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charset="2"/>
              <a:buChar char="§"/>
            </a:pPr>
            <a:r>
              <a:rPr lang="en-US"/>
              <a:t> </a:t>
            </a:r>
            <a:r>
              <a:rPr lang="en-US">
                <a:solidFill>
                  <a:srgbClr val="0000FF"/>
                </a:solidFill>
              </a:rPr>
              <a:t>Model domain </a:t>
            </a:r>
            <a:r>
              <a:rPr lang="en-US"/>
              <a:t>is decomposed</a:t>
            </a:r>
          </a:p>
          <a:p>
            <a:r>
              <a:rPr lang="en-US"/>
              <a:t>  into </a:t>
            </a:r>
            <a:r>
              <a:rPr lang="en-US">
                <a:solidFill>
                  <a:srgbClr val="0000FF"/>
                </a:solidFill>
              </a:rPr>
              <a:t>Patches &amp; Tiles.</a:t>
            </a: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72017" y="3250382"/>
            <a:ext cx="3169032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  <a:buFont typeface="Wingdings" charset="2"/>
              <a:buChar char="§"/>
            </a:pPr>
            <a:r>
              <a:rPr lang="en-US"/>
              <a:t> Communication:  </a:t>
            </a:r>
          </a:p>
          <a:p>
            <a:pPr lvl="1">
              <a:spcAft>
                <a:spcPts val="600"/>
              </a:spcAft>
            </a:pPr>
            <a:r>
              <a:rPr lang="en-US"/>
              <a:t>		</a:t>
            </a:r>
            <a:r>
              <a:rPr lang="en-US">
                <a:solidFill>
                  <a:srgbClr val="0000FF"/>
                </a:solidFill>
              </a:rPr>
              <a:t>OpenMP &amp; MPI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35815" y="802148"/>
            <a:ext cx="1672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Model Domain</a:t>
            </a: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5051044" y="3684103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5481551" y="3684103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5912058" y="3685691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472030" y="3685691"/>
            <a:ext cx="1721235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>
            <a:off x="6740764" y="3677739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171271" y="3677739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7601778" y="3679327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7128330" y="3679327"/>
            <a:ext cx="1721235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3331924" y="3686095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3762431" y="3686095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4192938" y="3687683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752910" y="3687683"/>
            <a:ext cx="1721235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5400000">
            <a:off x="5053054" y="2014895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5400000">
            <a:off x="5483561" y="2014895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5914068" y="2016483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474040" y="2016483"/>
            <a:ext cx="1721235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6742774" y="2008531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>
            <a:off x="7173281" y="2008531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7603788" y="2010119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7130340" y="2010119"/>
            <a:ext cx="1721235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3333934" y="2016887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3764441" y="2016887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5400000">
            <a:off x="4194948" y="2018475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754920" y="2018475"/>
            <a:ext cx="1721235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5400000">
            <a:off x="5053054" y="5390719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5400000">
            <a:off x="5483561" y="5390719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>
            <a:off x="5914068" y="5392307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474040" y="5392307"/>
            <a:ext cx="1721235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6742774" y="5384355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5400000">
            <a:off x="7173281" y="5384355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>
            <a:off x="7603788" y="5385943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7130340" y="5385943"/>
            <a:ext cx="1721235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>
            <a:off x="3333934" y="5392711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0">
            <a:off x="3764441" y="5392711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5400000">
            <a:off x="4194948" y="5394299"/>
            <a:ext cx="1704574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3754920" y="5394299"/>
            <a:ext cx="1721235" cy="1588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2958225" y="3709476"/>
            <a:ext cx="5029200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4679460" y="3709475"/>
            <a:ext cx="5029200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777535" y="2832610"/>
            <a:ext cx="5037653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777535" y="4537184"/>
            <a:ext cx="5037653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94732" y="4496457"/>
            <a:ext cx="3071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Example: 9 available nodes,</a:t>
            </a:r>
          </a:p>
          <a:p>
            <a:r>
              <a:rPr lang="en-US">
                <a:solidFill>
                  <a:srgbClr val="FF0000"/>
                </a:solidFill>
              </a:rPr>
              <a:t>	72 processors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5970" name="Picture 2"/>
          <p:cNvPicPr>
            <a:picLocks noChangeAspect="1" noChangeArrowheads="1"/>
          </p:cNvPicPr>
          <p:nvPr/>
        </p:nvPicPr>
        <p:blipFill>
          <a:blip r:embed="rId3"/>
          <a:srcRect r="15448"/>
          <a:stretch>
            <a:fillRect/>
          </a:stretch>
        </p:blipFill>
        <p:spPr bwMode="auto">
          <a:xfrm>
            <a:off x="693738" y="600075"/>
            <a:ext cx="7958137" cy="624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35975" name="Text Box 7"/>
          <p:cNvSpPr txBox="1">
            <a:spLocks noChangeArrowheads="1"/>
          </p:cNvSpPr>
          <p:nvPr/>
        </p:nvSpPr>
        <p:spPr bwMode="auto">
          <a:xfrm>
            <a:off x="4254500" y="4873625"/>
            <a:ext cx="3743325" cy="1187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0">
                <a:latin typeface="Arial" charset="0"/>
              </a:rPr>
              <a:t>12km CONUS Benchmark</a:t>
            </a:r>
          </a:p>
          <a:p>
            <a:r>
              <a:rPr lang="en-US" b="0">
                <a:latin typeface="Arial" charset="0"/>
              </a:rPr>
              <a:t>4.6 million grid cells</a:t>
            </a:r>
          </a:p>
          <a:p>
            <a:r>
              <a:rPr lang="en-US" b="0">
                <a:latin typeface="Arial" charset="0"/>
              </a:rPr>
              <a:t>~7400 ops/cell-step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27013" y="160483"/>
            <a:ext cx="51442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WRF Multiprocessor Performance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21849" y="6510860"/>
            <a:ext cx="33577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rgbClr val="FF0000"/>
                </a:solidFill>
              </a:rPr>
              <a:t>(adapted from John Michalakes, NCAR)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390525" y="848130"/>
            <a:ext cx="576072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5065" name="Picture 9" descr="wrf_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5223" y="1"/>
            <a:ext cx="1097280" cy="109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5290576" y="6369038"/>
            <a:ext cx="386192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i="1"/>
              <a:t>(http://www.wrf-model.org/index.php)</a:t>
            </a: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300507" y="1088303"/>
            <a:ext cx="69044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 typeface="Times" charset="0"/>
              <a:buChar char="•"/>
            </a:pPr>
            <a:r>
              <a:rPr lang="en-US" sz="2000"/>
              <a:t> Next-generation mesoscale atmospheric modeling system</a:t>
            </a:r>
            <a:endParaRPr lang="en-US" sz="1600" i="1">
              <a:solidFill>
                <a:srgbClr val="0000FF"/>
              </a:solidFill>
            </a:endParaRP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300507" y="3054201"/>
            <a:ext cx="6135013" cy="425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  <a:buFont typeface="Times" charset="0"/>
              <a:buChar char="•"/>
            </a:pPr>
            <a:r>
              <a:rPr lang="en-US" sz="2000"/>
              <a:t> Fully compressible non-hydrostatic Euler equations</a:t>
            </a: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290265" y="5045745"/>
            <a:ext cx="4106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 typeface="Times" charset="0"/>
              <a:buChar char="•"/>
            </a:pPr>
            <a:r>
              <a:rPr lang="en-US" sz="2000"/>
              <a:t> Cloud-resolving when dx &lt; 10 km</a:t>
            </a:r>
            <a:endParaRPr lang="en-US" sz="180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00507" y="4062798"/>
            <a:ext cx="38266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 typeface="Times" charset="0"/>
              <a:buChar char="•"/>
            </a:pPr>
            <a:r>
              <a:rPr lang="en-US" sz="2000"/>
              <a:t> Nesting capability  </a:t>
            </a:r>
            <a:r>
              <a:rPr lang="en-US" sz="1600">
                <a:solidFill>
                  <a:srgbClr val="FF0000"/>
                </a:solidFill>
              </a:rPr>
              <a:t>(up to 9 levels)</a:t>
            </a:r>
            <a:endParaRPr lang="en-US" sz="1600" i="1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9136" y="2429362"/>
            <a:ext cx="70728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>
                <a:solidFill>
                  <a:srgbClr val="0000FF"/>
                </a:solidFill>
              </a:rPr>
              <a:t>  multi-agency </a:t>
            </a:r>
            <a:r>
              <a:rPr lang="en-US" sz="1600" i="1">
                <a:solidFill>
                  <a:srgbClr val="FF0000"/>
                </a:solidFill>
              </a:rPr>
              <a:t>(NCAR, NOAA, FAA, AFWA, NRL ...) </a:t>
            </a:r>
            <a:r>
              <a:rPr lang="en-US" sz="1600" i="1">
                <a:solidFill>
                  <a:srgbClr val="0000FF"/>
                </a:solidFill>
              </a:rPr>
              <a:t>+ university community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0265" y="317519"/>
            <a:ext cx="5977117" cy="461665"/>
          </a:xfrm>
          <a:prstGeom prst="rect">
            <a:avLst/>
          </a:prstGeom>
          <a:noFill/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Weather Research &amp; Forecasting Model</a:t>
            </a:r>
            <a:endParaRPr lang="en-US" sz="2400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2517" y="2071252"/>
            <a:ext cx="23903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 typeface="Times" charset="0"/>
              <a:buChar char="•"/>
            </a:pPr>
            <a:r>
              <a:rPr lang="en-US" sz="2000"/>
              <a:t> Community model</a:t>
            </a:r>
            <a:endParaRPr lang="en-US" sz="1600" i="1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3449" y="3443856"/>
            <a:ext cx="752652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600" i="1">
                <a:solidFill>
                  <a:srgbClr val="0000FF"/>
                </a:solidFill>
              </a:rPr>
              <a:t>  (designed for use at scales ranging from meters to 1000s of kilometers)</a:t>
            </a:r>
            <a:r>
              <a:rPr lang="en-US" sz="1600" i="1"/>
              <a:t> </a:t>
            </a:r>
          </a:p>
          <a:p>
            <a:endParaRPr lang="en-US" sz="1600" i="1"/>
          </a:p>
        </p:txBody>
      </p:sp>
      <p:sp>
        <p:nvSpPr>
          <p:cNvPr id="21" name="TextBox 20"/>
          <p:cNvSpPr txBox="1"/>
          <p:nvPr/>
        </p:nvSpPr>
        <p:spPr>
          <a:xfrm>
            <a:off x="809136" y="4429240"/>
            <a:ext cx="334666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>
                <a:solidFill>
                  <a:srgbClr val="0000FF"/>
                </a:solidFill>
              </a:rPr>
              <a:t>  (2-way interactive, moving nests)</a:t>
            </a:r>
          </a:p>
          <a:p>
            <a:endParaRPr lang="en-US" sz="1600"/>
          </a:p>
        </p:txBody>
      </p:sp>
      <p:sp>
        <p:nvSpPr>
          <p:cNvPr id="22" name="TextBox 21"/>
          <p:cNvSpPr txBox="1"/>
          <p:nvPr/>
        </p:nvSpPr>
        <p:spPr>
          <a:xfrm>
            <a:off x="7929341" y="3028472"/>
            <a:ext cx="61378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rgbClr val="FF0000"/>
                </a:solidFill>
              </a:rPr>
              <a:t>Earth</a:t>
            </a:r>
          </a:p>
          <a:p>
            <a:r>
              <a:rPr lang="en-US" sz="1400">
                <a:solidFill>
                  <a:srgbClr val="FF0000"/>
                </a:solidFill>
              </a:rPr>
              <a:t>Mars</a:t>
            </a:r>
          </a:p>
          <a:p>
            <a:r>
              <a:rPr lang="en-US" sz="1400">
                <a:solidFill>
                  <a:srgbClr val="FF0000"/>
                </a:solidFill>
              </a:rPr>
              <a:t>Titan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6081" y="1448292"/>
            <a:ext cx="45564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>
                <a:solidFill>
                  <a:srgbClr val="0000FF"/>
                </a:solidFill>
              </a:rPr>
              <a:t>  modular, flexible, portable, highly parallel code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4872" y="116975"/>
            <a:ext cx="13165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accent3">
                    <a:lumMod val="50000"/>
                  </a:schemeClr>
                </a:solidFill>
                <a:latin typeface="Comic Sans MS"/>
                <a:cs typeface="Comic Sans MS"/>
              </a:rPr>
              <a:t>what is this?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 rot="10800000" flipV="1">
            <a:off x="6275737" y="329356"/>
            <a:ext cx="317490" cy="153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Picture 26" descr="wrf_supercell.jpg"/>
          <p:cNvPicPr preferRelativeResize="0">
            <a:picLocks/>
          </p:cNvPicPr>
          <p:nvPr/>
        </p:nvPicPr>
        <p:blipFill>
          <a:blip r:embed="rId4"/>
          <a:srcRect t="30987"/>
          <a:stretch>
            <a:fillRect/>
          </a:stretch>
        </p:blipFill>
        <p:spPr>
          <a:xfrm>
            <a:off x="5492956" y="4080794"/>
            <a:ext cx="3474720" cy="219456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548042" y="4088817"/>
            <a:ext cx="1182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3D supercell</a:t>
            </a:r>
          </a:p>
        </p:txBody>
      </p:sp>
      <p:cxnSp>
        <p:nvCxnSpPr>
          <p:cNvPr id="30" name="Straight Connector 29"/>
          <p:cNvCxnSpPr/>
          <p:nvPr/>
        </p:nvCxnSpPr>
        <p:spPr>
          <a:xfrm rot="5400000">
            <a:off x="7638487" y="3411700"/>
            <a:ext cx="576072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5970" name="Picture 2"/>
          <p:cNvPicPr>
            <a:picLocks noChangeAspect="1" noChangeArrowheads="1"/>
          </p:cNvPicPr>
          <p:nvPr/>
        </p:nvPicPr>
        <p:blipFill>
          <a:blip r:embed="rId3"/>
          <a:srcRect r="15448"/>
          <a:stretch>
            <a:fillRect/>
          </a:stretch>
        </p:blipFill>
        <p:spPr bwMode="auto">
          <a:xfrm>
            <a:off x="693738" y="600075"/>
            <a:ext cx="7958137" cy="624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35975" name="Text Box 7"/>
          <p:cNvSpPr txBox="1">
            <a:spLocks noChangeArrowheads="1"/>
          </p:cNvSpPr>
          <p:nvPr/>
        </p:nvSpPr>
        <p:spPr bwMode="auto">
          <a:xfrm>
            <a:off x="4254500" y="4873625"/>
            <a:ext cx="3743325" cy="1187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0">
                <a:latin typeface="Arial" charset="0"/>
              </a:rPr>
              <a:t>12km CONUS Benchmark</a:t>
            </a:r>
          </a:p>
          <a:p>
            <a:r>
              <a:rPr lang="en-US" b="0">
                <a:latin typeface="Arial" charset="0"/>
              </a:rPr>
              <a:t>4.6 million grid cells</a:t>
            </a:r>
          </a:p>
          <a:p>
            <a:r>
              <a:rPr lang="en-US" b="0">
                <a:latin typeface="Arial" charset="0"/>
              </a:rPr>
              <a:t>~7400 ops/cell-step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27013" y="160483"/>
            <a:ext cx="51442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WRF Multiprocessor Performance</a:t>
            </a:r>
          </a:p>
        </p:txBody>
      </p:sp>
      <p:cxnSp>
        <p:nvCxnSpPr>
          <p:cNvPr id="6" name="Straight Connector 5"/>
          <p:cNvCxnSpPr/>
          <p:nvPr/>
        </p:nvCxnSpPr>
        <p:spPr>
          <a:xfrm rot="5400000" flipH="1" flipV="1">
            <a:off x="1016000" y="2548467"/>
            <a:ext cx="3894667" cy="350520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470400" y="2074328"/>
            <a:ext cx="5639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ideal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21849" y="6510860"/>
            <a:ext cx="33577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rgbClr val="FF0000"/>
                </a:solidFill>
              </a:rPr>
              <a:t>(adapted from John Michalakes, NCAR)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w_rain_b cop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35982" y="1102952"/>
            <a:ext cx="5942652" cy="369332"/>
          </a:xfrm>
          <a:prstGeom prst="rect">
            <a:avLst/>
          </a:prstGeom>
          <a:noFill/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b="1">
                <a:solidFill>
                  <a:schemeClr val="bg1"/>
                </a:solidFill>
                <a:latin typeface="Arial Bold"/>
                <a:cs typeface="Arial Bold"/>
              </a:rPr>
              <a:t> Need lots of processors, and need to run in parallel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510916" y="332634"/>
            <a:ext cx="59677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514350" indent="-514350">
              <a:spcAft>
                <a:spcPts val="1200"/>
              </a:spcAft>
              <a:defRPr/>
            </a:pPr>
            <a:r>
              <a:rPr lang="en-US" sz="2800" b="1">
                <a:solidFill>
                  <a:srgbClr val="FFFF00"/>
                </a:solidFill>
              </a:rPr>
              <a:t>Why WRF on the CSDMS HPCC?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w_rain_b cop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510916" y="332634"/>
            <a:ext cx="59677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514350" indent="-514350">
              <a:spcAft>
                <a:spcPts val="1200"/>
              </a:spcAft>
              <a:defRPr/>
            </a:pPr>
            <a:r>
              <a:rPr lang="en-US" sz="2800" b="1">
                <a:solidFill>
                  <a:srgbClr val="FFFF00"/>
                </a:solidFill>
              </a:rPr>
              <a:t>Why WRF on the CSDMS HPCC?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35982" y="1102952"/>
            <a:ext cx="5942652" cy="800219"/>
          </a:xfrm>
          <a:prstGeom prst="rect">
            <a:avLst/>
          </a:prstGeom>
          <a:noFill/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b="1">
                <a:solidFill>
                  <a:schemeClr val="bg1"/>
                </a:solidFill>
                <a:latin typeface="Arial Bold"/>
                <a:cs typeface="Arial Bold"/>
              </a:rPr>
              <a:t> Need lots of processors, and need to run in parallel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b="1">
                <a:solidFill>
                  <a:schemeClr val="bg1"/>
                </a:solidFill>
                <a:latin typeface="Arial Bold"/>
                <a:cs typeface="Arial Bold"/>
              </a:rPr>
              <a:t> Coupling to other models</a:t>
            </a:r>
          </a:p>
        </p:txBody>
      </p:sp>
      <p:pic>
        <p:nvPicPr>
          <p:cNvPr id="9" name="Picture 8" descr="CSDMS_high_res_weblogo.jpg"/>
          <p:cNvPicPr>
            <a:picLocks noChangeAspect="1"/>
          </p:cNvPicPr>
          <p:nvPr/>
        </p:nvPicPr>
        <p:blipFill>
          <a:blip r:embed="rId4">
            <a:alphaModFix amt="95000"/>
          </a:blip>
          <a:stretch>
            <a:fillRect/>
          </a:stretch>
        </p:blipFill>
        <p:spPr>
          <a:xfrm>
            <a:off x="3683000" y="2084494"/>
            <a:ext cx="2057400" cy="5486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85935" y="1648926"/>
            <a:ext cx="1236824" cy="148132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/>
              <a:t>terrestrial</a:t>
            </a:r>
          </a:p>
          <a:p>
            <a:r>
              <a:rPr lang="en-US"/>
              <a:t>coastal</a:t>
            </a:r>
          </a:p>
          <a:p>
            <a:r>
              <a:rPr lang="en-US"/>
              <a:t>marine</a:t>
            </a:r>
          </a:p>
          <a:p>
            <a:r>
              <a:rPr lang="en-US"/>
              <a:t>hydrologic</a:t>
            </a:r>
          </a:p>
          <a:p>
            <a:r>
              <a:rPr lang="en-US"/>
              <a:t>cabonate</a:t>
            </a:r>
          </a:p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315196" y="2158993"/>
            <a:ext cx="1403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atmosphere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66130" y="207995"/>
            <a:ext cx="2778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514350" indent="-514350" algn="ctr">
              <a:spcAft>
                <a:spcPts val="600"/>
              </a:spcAft>
              <a:defRPr/>
            </a:pPr>
            <a:r>
              <a:rPr lang="en-US" sz="2800" b="1">
                <a:solidFill>
                  <a:srgbClr val="FF0000"/>
                </a:solidFill>
              </a:rPr>
              <a:t>WRF Examples</a:t>
            </a:r>
          </a:p>
        </p:txBody>
      </p:sp>
      <p:pic>
        <p:nvPicPr>
          <p:cNvPr id="6" name="Picture 4" descr="RRL"/>
          <p:cNvPicPr>
            <a:picLocks noChangeAspect="1" noChangeArrowheads="1"/>
          </p:cNvPicPr>
          <p:nvPr/>
        </p:nvPicPr>
        <p:blipFill>
          <a:blip r:embed="rId3">
            <a:lum contrast="25000"/>
          </a:blip>
          <a:srcRect b="16691"/>
          <a:stretch>
            <a:fillRect/>
          </a:stretch>
        </p:blipFill>
        <p:spPr bwMode="auto">
          <a:xfrm>
            <a:off x="332259" y="3847724"/>
            <a:ext cx="4390895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Phoenix dust storm, MJ cop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958" y="946248"/>
            <a:ext cx="4331367" cy="2743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35146" y="3813849"/>
            <a:ext cx="21518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Rocky Mountains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2958" y="946785"/>
            <a:ext cx="18381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Mojave Desert</a:t>
            </a:r>
          </a:p>
        </p:txBody>
      </p:sp>
      <p:pic>
        <p:nvPicPr>
          <p:cNvPr id="11" name="Picture 10" descr="yardang copy.tiff"/>
          <p:cNvPicPr>
            <a:picLocks noChangeAspect="1"/>
          </p:cNvPicPr>
          <p:nvPr/>
        </p:nvPicPr>
        <p:blipFill>
          <a:blip r:embed="rId5">
            <a:lum contrast="10000"/>
            <a:alphaModFix/>
          </a:blip>
          <a:srcRect t="1096" r="1498" b="1832"/>
          <a:stretch>
            <a:fillRect/>
          </a:stretch>
        </p:blipFill>
        <p:spPr>
          <a:xfrm>
            <a:off x="5057285" y="546675"/>
            <a:ext cx="3840480" cy="303432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057285" y="546138"/>
            <a:ext cx="1552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Afghanistan</a:t>
            </a:r>
          </a:p>
        </p:txBody>
      </p:sp>
      <p:pic>
        <p:nvPicPr>
          <p:cNvPr id="12" name="Picture 13" descr="DRP_coast1_sm cop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83990" y="3737176"/>
            <a:ext cx="3840480" cy="28808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083990" y="3686374"/>
            <a:ext cx="838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Arctic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33370" y="977563"/>
            <a:ext cx="2189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>
                <a:solidFill>
                  <a:srgbClr val="0000FF"/>
                </a:solidFill>
              </a:rPr>
              <a:t>(dust storms, </a:t>
            </a:r>
          </a:p>
          <a:p>
            <a:r>
              <a:rPr lang="en-US" i="1">
                <a:solidFill>
                  <a:srgbClr val="0000FF"/>
                </a:solidFill>
              </a:rPr>
              <a:t>         wind erosion)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09438" y="576916"/>
            <a:ext cx="2073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>
                <a:solidFill>
                  <a:srgbClr val="000090"/>
                </a:solidFill>
              </a:rPr>
              <a:t>(climate change?)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86997" y="3844627"/>
            <a:ext cx="2227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>
                <a:solidFill>
                  <a:srgbClr val="0000FF"/>
                </a:solidFill>
              </a:rPr>
              <a:t>(wetlands, glaciers)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66771" y="3666350"/>
            <a:ext cx="1945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>
                <a:solidFill>
                  <a:srgbClr val="0000FF"/>
                </a:solidFill>
              </a:rPr>
              <a:t>(coastal erosion)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Phoenix dust storm, MJ cop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8983" y="0"/>
            <a:ext cx="3854918" cy="244144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5" name="Picture 3" descr="d01_27km_sw"/>
          <p:cNvPicPr>
            <a:picLocks noChangeAspect="1" noChangeArrowheads="1"/>
          </p:cNvPicPr>
          <p:nvPr/>
        </p:nvPicPr>
        <p:blipFill>
          <a:blip r:embed="rId4"/>
          <a:srcRect t="5615" r="1538"/>
          <a:stretch>
            <a:fillRect/>
          </a:stretch>
        </p:blipFill>
        <p:spPr bwMode="auto">
          <a:xfrm>
            <a:off x="-685800" y="611188"/>
            <a:ext cx="4113213" cy="40481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224841" y="117686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44045" y="2768657"/>
            <a:ext cx="3666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Assess ability </a:t>
            </a:r>
            <a:r>
              <a:rPr lang="en-US">
                <a:solidFill>
                  <a:srgbClr val="0000FF"/>
                </a:solidFill>
              </a:rPr>
              <a:t>of the wind</a:t>
            </a:r>
            <a:r>
              <a:rPr lang="en-US"/>
              <a:t> to lift</a:t>
            </a:r>
          </a:p>
          <a:p>
            <a:r>
              <a:rPr lang="en-US"/>
              <a:t>  materials at potential source</a:t>
            </a:r>
          </a:p>
          <a:p>
            <a:r>
              <a:rPr lang="en-US"/>
              <a:t>  sites during high-wind events.</a:t>
            </a:r>
          </a:p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444045" y="3835444"/>
            <a:ext cx="3640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Determine </a:t>
            </a:r>
            <a:r>
              <a:rPr lang="en-US">
                <a:solidFill>
                  <a:srgbClr val="0000FF"/>
                </a:solidFill>
              </a:rPr>
              <a:t>dust-transport </a:t>
            </a:r>
          </a:p>
          <a:p>
            <a:r>
              <a:rPr lang="en-US">
                <a:solidFill>
                  <a:srgbClr val="0000FF"/>
                </a:solidFill>
              </a:rPr>
              <a:t>  pathways</a:t>
            </a:r>
            <a:r>
              <a:rPr lang="en-US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55141" y="567249"/>
            <a:ext cx="2856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>
                <a:solidFill>
                  <a:srgbClr val="0000FF"/>
                </a:solidFill>
              </a:rPr>
              <a:t>dust storms, wind erosion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44045" y="4929599"/>
            <a:ext cx="3657620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Investigate the </a:t>
            </a:r>
            <a:r>
              <a:rPr lang="en-US">
                <a:solidFill>
                  <a:srgbClr val="0000FF"/>
                </a:solidFill>
              </a:rPr>
              <a:t>influence of</a:t>
            </a:r>
          </a:p>
          <a:p>
            <a:r>
              <a:rPr lang="en-US">
                <a:solidFill>
                  <a:srgbClr val="0000FF"/>
                </a:solidFill>
              </a:rPr>
              <a:t>  terrain on the wind field </a:t>
            </a:r>
            <a:r>
              <a:rPr lang="en-US"/>
              <a:t>in the  </a:t>
            </a:r>
          </a:p>
          <a:p>
            <a:r>
              <a:rPr lang="en-US"/>
              <a:t>  Mojave Desert at a variety of </a:t>
            </a:r>
          </a:p>
          <a:p>
            <a:r>
              <a:rPr lang="en-US"/>
              <a:t>  scales.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6896526" y="4661079"/>
            <a:ext cx="455342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557" name="Picture 5" descr="d02_9km_sw"/>
          <p:cNvPicPr>
            <a:picLocks noChangeAspect="1" noChangeArrowheads="1"/>
          </p:cNvPicPr>
          <p:nvPr/>
        </p:nvPicPr>
        <p:blipFill>
          <a:blip r:embed="rId5"/>
          <a:srcRect t="5362" r="2030"/>
          <a:stretch>
            <a:fillRect/>
          </a:stretch>
        </p:blipFill>
        <p:spPr bwMode="auto">
          <a:xfrm>
            <a:off x="1303869" y="1524002"/>
            <a:ext cx="3931741" cy="3668331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862474" y="3191936"/>
            <a:ext cx="84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Mojave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d01_27km_sw"/>
          <p:cNvPicPr>
            <a:picLocks noChangeAspect="1" noChangeArrowheads="1"/>
          </p:cNvPicPr>
          <p:nvPr/>
        </p:nvPicPr>
        <p:blipFill>
          <a:blip r:embed="rId3"/>
          <a:srcRect t="5615" r="1538"/>
          <a:stretch>
            <a:fillRect/>
          </a:stretch>
        </p:blipFill>
        <p:spPr bwMode="auto">
          <a:xfrm>
            <a:off x="-685800" y="611188"/>
            <a:ext cx="4113213" cy="40481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6468530" y="1780116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D3:  3-km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267176" y="117686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pic>
        <p:nvPicPr>
          <p:cNvPr id="17" name="Picture 5" descr="d02_9km_sw"/>
          <p:cNvPicPr>
            <a:picLocks noChangeAspect="1" noChangeArrowheads="1"/>
          </p:cNvPicPr>
          <p:nvPr/>
        </p:nvPicPr>
        <p:blipFill>
          <a:blip r:embed="rId4"/>
          <a:srcRect t="5362" r="2030"/>
          <a:stretch>
            <a:fillRect/>
          </a:stretch>
        </p:blipFill>
        <p:spPr bwMode="auto">
          <a:xfrm>
            <a:off x="1303869" y="1524002"/>
            <a:ext cx="3931741" cy="3668331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7" name="Picture 7" descr="d03_3km_sw"/>
          <p:cNvPicPr>
            <a:picLocks noChangeAspect="1" noChangeArrowheads="1"/>
          </p:cNvPicPr>
          <p:nvPr/>
        </p:nvPicPr>
        <p:blipFill>
          <a:blip r:embed="rId5"/>
          <a:srcRect t="4654" r="505"/>
          <a:stretch>
            <a:fillRect/>
          </a:stretch>
        </p:blipFill>
        <p:spPr bwMode="auto">
          <a:xfrm>
            <a:off x="3354388" y="2111375"/>
            <a:ext cx="4113212" cy="406558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8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584797" y="2455329"/>
            <a:ext cx="101722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Mesquite</a:t>
            </a:r>
          </a:p>
          <a:p>
            <a:r>
              <a:rPr lang="en-US" sz="1600"/>
              <a:t>Playa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rot="10800000" flipV="1">
            <a:off x="6502398" y="2743199"/>
            <a:ext cx="1073932" cy="465667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d01_27km_sw"/>
          <p:cNvPicPr>
            <a:picLocks noChangeAspect="1" noChangeArrowheads="1"/>
          </p:cNvPicPr>
          <p:nvPr/>
        </p:nvPicPr>
        <p:blipFill>
          <a:blip r:embed="rId3"/>
          <a:srcRect t="5615" r="1538"/>
          <a:stretch>
            <a:fillRect/>
          </a:stretch>
        </p:blipFill>
        <p:spPr bwMode="auto">
          <a:xfrm>
            <a:off x="-685800" y="609600"/>
            <a:ext cx="4113213" cy="40481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" name="Picture 5" descr="d02_9km_sw"/>
          <p:cNvPicPr>
            <a:picLocks noChangeAspect="1" noChangeArrowheads="1"/>
          </p:cNvPicPr>
          <p:nvPr/>
        </p:nvPicPr>
        <p:blipFill>
          <a:blip r:embed="rId4"/>
          <a:srcRect t="5362" r="2030"/>
          <a:stretch>
            <a:fillRect/>
          </a:stretch>
        </p:blipFill>
        <p:spPr bwMode="auto">
          <a:xfrm>
            <a:off x="1303869" y="1524002"/>
            <a:ext cx="3931741" cy="3668331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5" name="Picture 7" descr="d03_3km_sw"/>
          <p:cNvPicPr>
            <a:picLocks noChangeAspect="1" noChangeArrowheads="1"/>
          </p:cNvPicPr>
          <p:nvPr/>
        </p:nvPicPr>
        <p:blipFill>
          <a:blip r:embed="rId5"/>
          <a:srcRect t="4654" r="505"/>
          <a:stretch>
            <a:fillRect/>
          </a:stretch>
        </p:blipFill>
        <p:spPr bwMode="auto">
          <a:xfrm>
            <a:off x="3354388" y="2111375"/>
            <a:ext cx="4113212" cy="406558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7" name="Picture 9" descr="d04_1km_sw"/>
          <p:cNvPicPr>
            <a:picLocks noChangeAspect="1" noChangeArrowheads="1"/>
          </p:cNvPicPr>
          <p:nvPr/>
        </p:nvPicPr>
        <p:blipFill>
          <a:blip r:embed="rId6"/>
          <a:srcRect t="5621" r="592"/>
          <a:stretch>
            <a:fillRect/>
          </a:stretch>
        </p:blipFill>
        <p:spPr bwMode="auto">
          <a:xfrm>
            <a:off x="5815013" y="2744788"/>
            <a:ext cx="3336925" cy="411321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8108935" y="2405591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D4:  1-km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6468530" y="1780116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D3:  3-km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7857068" y="5418666"/>
            <a:ext cx="423334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258906" y="5227105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31448" y="3906247"/>
            <a:ext cx="42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LV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4267176" y="117686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rip_d01_slp.cgm015_crop.png"/>
          <p:cNvPicPr>
            <a:picLocks noChangeAspect="1"/>
          </p:cNvPicPr>
          <p:nvPr/>
        </p:nvPicPr>
        <p:blipFill>
          <a:blip r:embed="rId3"/>
          <a:srcRect t="11852"/>
          <a:stretch>
            <a:fillRect/>
          </a:stretch>
        </p:blipFill>
        <p:spPr>
          <a:xfrm>
            <a:off x="-457508" y="1769533"/>
            <a:ext cx="5029200" cy="4156075"/>
          </a:xfrm>
          <a:prstGeom prst="rect">
            <a:avLst/>
          </a:prstGeom>
        </p:spPr>
      </p:pic>
      <p:pic>
        <p:nvPicPr>
          <p:cNvPr id="15" name="Picture 14" descr="rip_d02_wind_ter2.cgm029_crop.png"/>
          <p:cNvPicPr>
            <a:picLocks noChangeAspect="1"/>
          </p:cNvPicPr>
          <p:nvPr/>
        </p:nvPicPr>
        <p:blipFill>
          <a:blip r:embed="rId4"/>
          <a:srcRect l="10103" t="13144"/>
          <a:stretch>
            <a:fillRect/>
          </a:stretch>
        </p:blipFill>
        <p:spPr>
          <a:xfrm>
            <a:off x="4690533" y="1879600"/>
            <a:ext cx="4460896" cy="4046008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17486" y="217481"/>
            <a:ext cx="40465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solidFill>
                  <a:srgbClr val="FF0000"/>
                </a:solidFill>
              </a:rPr>
              <a:t>Wind Event</a:t>
            </a:r>
            <a:r>
              <a:rPr lang="en-US" sz="1800">
                <a:solidFill>
                  <a:srgbClr val="FF0000"/>
                </a:solidFill>
              </a:rPr>
              <a:t>:</a:t>
            </a:r>
            <a:r>
              <a:rPr lang="en-US" sz="1800"/>
              <a:t>  25 Feb 2007, 1400 PST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152721" y="1250838"/>
            <a:ext cx="18414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Sea-Level Pressure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(D1:  27-km)</a:t>
            </a:r>
            <a:endParaRPr lang="en-US" sz="1400">
              <a:solidFill>
                <a:srgbClr val="0000FF"/>
              </a:solidFill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035029" y="1250838"/>
            <a:ext cx="14301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Surface Winds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(D2:  9-km)</a:t>
            </a:r>
            <a:endParaRPr lang="en-US" sz="1400">
              <a:solidFill>
                <a:srgbClr val="0000FF"/>
              </a:solidFill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ip_d01_slp.cgm013.png"/>
          <p:cNvPicPr>
            <a:picLocks noChangeAspect="1"/>
          </p:cNvPicPr>
          <p:nvPr/>
        </p:nvPicPr>
        <p:blipFill>
          <a:blip r:embed="rId3"/>
          <a:srcRect t="12099"/>
          <a:stretch>
            <a:fillRect/>
          </a:stretch>
        </p:blipFill>
        <p:spPr>
          <a:xfrm>
            <a:off x="-457508" y="1797811"/>
            <a:ext cx="5029200" cy="4133382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17486" y="217481"/>
            <a:ext cx="40831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solidFill>
                  <a:srgbClr val="FF0000"/>
                </a:solidFill>
              </a:rPr>
              <a:t>Wind Event</a:t>
            </a:r>
            <a:r>
              <a:rPr lang="en-US" sz="1800">
                <a:solidFill>
                  <a:srgbClr val="FF0000"/>
                </a:solidFill>
              </a:rPr>
              <a:t>:</a:t>
            </a:r>
            <a:r>
              <a:rPr lang="en-US" sz="1800"/>
              <a:t>  22 Mar 2009, 1000 PST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152721" y="1250838"/>
            <a:ext cx="18414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Sea-Level Pressure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(D1:  27-km)</a:t>
            </a:r>
            <a:endParaRPr lang="en-US" sz="1400">
              <a:solidFill>
                <a:srgbClr val="0000FF"/>
              </a:solidFill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035029" y="1250838"/>
            <a:ext cx="14301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Surface Winds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(D2:  9-km)</a:t>
            </a:r>
            <a:endParaRPr lang="en-US" sz="1400">
              <a:solidFill>
                <a:srgbClr val="0000FF"/>
              </a:solidFill>
            </a:endParaRPr>
          </a:p>
        </p:txBody>
      </p:sp>
      <p:pic>
        <p:nvPicPr>
          <p:cNvPr id="11" name="Picture 10" descr="rip_d02_wind_ter2.cgm025.png"/>
          <p:cNvPicPr>
            <a:picLocks noChangeAspect="1"/>
          </p:cNvPicPr>
          <p:nvPr/>
        </p:nvPicPr>
        <p:blipFill>
          <a:blip r:embed="rId4"/>
          <a:srcRect l="10087" t="12469"/>
          <a:stretch>
            <a:fillRect/>
          </a:stretch>
        </p:blipFill>
        <p:spPr>
          <a:xfrm>
            <a:off x="4641439" y="1816393"/>
            <a:ext cx="4502561" cy="4114800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ip_d01_slp.cgm006_crop.png"/>
          <p:cNvPicPr>
            <a:picLocks noChangeAspect="1"/>
          </p:cNvPicPr>
          <p:nvPr/>
        </p:nvPicPr>
        <p:blipFill>
          <a:blip r:embed="rId3"/>
          <a:srcRect t="11481"/>
          <a:stretch>
            <a:fillRect/>
          </a:stretch>
        </p:blipFill>
        <p:spPr>
          <a:xfrm>
            <a:off x="-457508" y="1774058"/>
            <a:ext cx="5029200" cy="4167973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17486" y="217481"/>
            <a:ext cx="40959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solidFill>
                  <a:srgbClr val="FF0000"/>
                </a:solidFill>
              </a:rPr>
              <a:t>Wind Event</a:t>
            </a:r>
            <a:r>
              <a:rPr lang="en-US" sz="1800">
                <a:solidFill>
                  <a:srgbClr val="FF0000"/>
                </a:solidFill>
              </a:rPr>
              <a:t>:</a:t>
            </a:r>
            <a:r>
              <a:rPr lang="en-US" sz="1800"/>
              <a:t>  13 Dec 2008, 1400 PST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152721" y="1250838"/>
            <a:ext cx="18414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Sea-Level Pressure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(D1:  27-km)</a:t>
            </a:r>
            <a:endParaRPr lang="en-US" sz="1400">
              <a:solidFill>
                <a:srgbClr val="0000FF"/>
              </a:solidFill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035029" y="1250838"/>
            <a:ext cx="14301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Surface Winds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(D2:  9-km)</a:t>
            </a:r>
            <a:endParaRPr lang="en-US" sz="1400">
              <a:solidFill>
                <a:srgbClr val="0000FF"/>
              </a:solidFill>
            </a:endParaRPr>
          </a:p>
        </p:txBody>
      </p:sp>
      <p:pic>
        <p:nvPicPr>
          <p:cNvPr id="12" name="Picture 11" descr="rip_d02_wind_ter2.cgm011_crop.png"/>
          <p:cNvPicPr>
            <a:picLocks noChangeAspect="1"/>
          </p:cNvPicPr>
          <p:nvPr/>
        </p:nvPicPr>
        <p:blipFill>
          <a:blip r:embed="rId4"/>
          <a:srcRect l="10207" t="12346"/>
          <a:stretch>
            <a:fillRect/>
          </a:stretch>
        </p:blipFill>
        <p:spPr>
          <a:xfrm>
            <a:off x="4647780" y="1827231"/>
            <a:ext cx="4496220" cy="411480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 Box 7"/>
          <p:cNvSpPr txBox="1">
            <a:spLocks noChangeArrowheads="1"/>
          </p:cNvSpPr>
          <p:nvPr/>
        </p:nvSpPr>
        <p:spPr bwMode="auto">
          <a:xfrm>
            <a:off x="301752" y="1007528"/>
            <a:ext cx="16979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 typeface="Arial"/>
              <a:buChar char="•"/>
            </a:pPr>
            <a:r>
              <a:rPr lang="en-US" sz="2000">
                <a:latin typeface="Arial"/>
                <a:cs typeface="Arial"/>
              </a:rPr>
              <a:t> Advantages</a:t>
            </a:r>
          </a:p>
        </p:txBody>
      </p:sp>
      <p:sp>
        <p:nvSpPr>
          <p:cNvPr id="46088" name="Text Box 11"/>
          <p:cNvSpPr txBox="1">
            <a:spLocks noChangeArrowheads="1"/>
          </p:cNvSpPr>
          <p:nvPr/>
        </p:nvSpPr>
        <p:spPr bwMode="auto">
          <a:xfrm>
            <a:off x="627587" y="1466907"/>
            <a:ext cx="8160019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>
                <a:solidFill>
                  <a:srgbClr val="0000FF"/>
                </a:solidFill>
                <a:latin typeface="Arial"/>
                <a:cs typeface="Arial"/>
              </a:rPr>
              <a:t>- captures nonlinear mesoscale effects  </a:t>
            </a:r>
            <a:r>
              <a:rPr lang="en-US" sz="1600" i="1">
                <a:solidFill>
                  <a:srgbClr val="FF0000"/>
                </a:solidFill>
                <a:latin typeface="Arial"/>
                <a:cs typeface="Arial"/>
              </a:rPr>
              <a:t>(convective storms, land-sea breezes, ...)</a:t>
            </a:r>
          </a:p>
          <a:p>
            <a:pPr>
              <a:spcAft>
                <a:spcPts val="1200"/>
              </a:spcAft>
            </a:pPr>
            <a:r>
              <a:rPr lang="en-US" sz="1600">
                <a:solidFill>
                  <a:srgbClr val="0000FF"/>
                </a:solidFill>
                <a:latin typeface="Arial"/>
                <a:cs typeface="Arial"/>
              </a:rPr>
              <a:t>- high-temporal resolution allows simulation of extreme events  </a:t>
            </a:r>
            <a:r>
              <a:rPr lang="en-US" sz="1600" i="1">
                <a:solidFill>
                  <a:srgbClr val="FF0000"/>
                </a:solidFill>
                <a:latin typeface="Arial"/>
                <a:cs typeface="Arial"/>
              </a:rPr>
              <a:t>(intense wind or rain, ...)</a:t>
            </a:r>
          </a:p>
          <a:p>
            <a:pPr>
              <a:spcAft>
                <a:spcPts val="1200"/>
              </a:spcAft>
            </a:pPr>
            <a:r>
              <a:rPr lang="en-US" sz="1600">
                <a:solidFill>
                  <a:srgbClr val="0000FF"/>
                </a:solidFill>
                <a:latin typeface="Arial"/>
                <a:cs typeface="Arial"/>
              </a:rPr>
              <a:t>- enables the coupling of processes from global-to-local</a:t>
            </a:r>
          </a:p>
          <a:p>
            <a:pPr>
              <a:spcAft>
                <a:spcPts val="1200"/>
              </a:spcAft>
            </a:pPr>
            <a:endParaRPr lang="en-US" sz="160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00507" y="2794987"/>
            <a:ext cx="4848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 typeface="Times" charset="0"/>
              <a:buChar char="•"/>
            </a:pPr>
            <a:r>
              <a:rPr lang="en-US" sz="2000">
                <a:latin typeface="Arial"/>
                <a:cs typeface="Arial"/>
              </a:rPr>
              <a:t> Suitable for a wide range of applications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7587" y="3312593"/>
            <a:ext cx="5383091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>
                <a:solidFill>
                  <a:srgbClr val="0000FF"/>
                </a:solidFill>
                <a:latin typeface="Arial"/>
                <a:cs typeface="Arial"/>
              </a:rPr>
              <a:t>- real-time numerical weather prediction</a:t>
            </a:r>
          </a:p>
          <a:p>
            <a:pPr>
              <a:spcAft>
                <a:spcPts val="1200"/>
              </a:spcAft>
            </a:pPr>
            <a:r>
              <a:rPr lang="en-US" sz="1600">
                <a:solidFill>
                  <a:srgbClr val="0000FF"/>
                </a:solidFill>
                <a:latin typeface="Arial"/>
                <a:cs typeface="Arial"/>
              </a:rPr>
              <a:t>- atmospheric research</a:t>
            </a:r>
          </a:p>
          <a:p>
            <a:pPr>
              <a:spcAft>
                <a:spcPts val="1200"/>
              </a:spcAft>
            </a:pPr>
            <a:r>
              <a:rPr lang="en-US" sz="1600">
                <a:solidFill>
                  <a:srgbClr val="0000FF"/>
                </a:solidFill>
                <a:latin typeface="Arial"/>
                <a:cs typeface="Arial"/>
              </a:rPr>
              <a:t>- regional climate simulations  </a:t>
            </a:r>
            <a:r>
              <a:rPr lang="en-US" sz="1600" i="1">
                <a:solidFill>
                  <a:srgbClr val="FF0000"/>
                </a:solidFill>
                <a:latin typeface="Arial"/>
                <a:cs typeface="Arial"/>
              </a:rPr>
              <a:t>(past, present, future)</a:t>
            </a:r>
          </a:p>
          <a:p>
            <a:pPr>
              <a:spcAft>
                <a:spcPts val="1200"/>
              </a:spcAft>
            </a:pPr>
            <a:r>
              <a:rPr lang="en-US" sz="1600">
                <a:solidFill>
                  <a:srgbClr val="0000FF"/>
                </a:solidFill>
                <a:latin typeface="Arial"/>
                <a:cs typeface="Arial"/>
              </a:rPr>
              <a:t>- coupled modeling systems  </a:t>
            </a:r>
            <a:r>
              <a:rPr lang="en-US" sz="1400" i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1400" i="1">
                <a:solidFill>
                  <a:srgbClr val="FF0000"/>
                </a:solidFill>
                <a:latin typeface="Arial"/>
                <a:cs typeface="Arial"/>
              </a:rPr>
              <a:t>(WRF/CCSM, WRF/ROMS, ...)</a:t>
            </a:r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390525" y="848130"/>
            <a:ext cx="576072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" name="Picture 9" descr="wrf_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5223" y="1"/>
            <a:ext cx="1097280" cy="109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90265" y="317519"/>
            <a:ext cx="5977117" cy="461665"/>
          </a:xfrm>
          <a:prstGeom prst="rect">
            <a:avLst/>
          </a:prstGeom>
          <a:noFill/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Weather Research &amp; Forecasting Model</a:t>
            </a:r>
            <a:endParaRPr lang="en-US" sz="2400">
              <a:latin typeface="Arial"/>
              <a:cs typeface="Arial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rot="10800000" flipV="1">
            <a:off x="6275737" y="329356"/>
            <a:ext cx="317490" cy="153888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9" name="TextBox 28"/>
          <p:cNvSpPr txBox="1"/>
          <p:nvPr/>
        </p:nvSpPr>
        <p:spPr>
          <a:xfrm>
            <a:off x="6584872" y="116975"/>
            <a:ext cx="13165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omic Sans MS"/>
                <a:cs typeface="Comic Sans MS"/>
              </a:rPr>
              <a:t>what is this?</a:t>
            </a:r>
          </a:p>
        </p:txBody>
      </p:sp>
      <p:pic>
        <p:nvPicPr>
          <p:cNvPr id="31" name="Picture 30" descr="rtnd.hr60.png"/>
          <p:cNvPicPr>
            <a:picLocks noChangeAspect="1"/>
          </p:cNvPicPr>
          <p:nvPr/>
        </p:nvPicPr>
        <p:blipFill>
          <a:blip r:embed="rId4">
            <a:lum contrast="10000"/>
            <a:alphaModFix/>
          </a:blip>
          <a:srcRect t="22624"/>
          <a:stretch>
            <a:fillRect/>
          </a:stretch>
        </p:blipFill>
        <p:spPr>
          <a:xfrm>
            <a:off x="6253650" y="4876876"/>
            <a:ext cx="2481709" cy="1920239"/>
          </a:xfrm>
          <a:prstGeom prst="rect">
            <a:avLst/>
          </a:prstGeom>
        </p:spPr>
      </p:pic>
      <p:pic>
        <p:nvPicPr>
          <p:cNvPr id="32" name="Picture 31" descr="LES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6214" y="4936146"/>
            <a:ext cx="2676664" cy="1828800"/>
          </a:xfrm>
          <a:prstGeom prst="rect">
            <a:avLst/>
          </a:prstGeom>
        </p:spPr>
      </p:pic>
      <p:pic>
        <p:nvPicPr>
          <p:cNvPr id="36" name="Picture 35" descr="ref_1.33_829_000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0773" y="2598016"/>
            <a:ext cx="2042686" cy="20116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ip_d01_slp.cgm043_crop.png"/>
          <p:cNvPicPr>
            <a:picLocks noChangeAspect="1"/>
          </p:cNvPicPr>
          <p:nvPr/>
        </p:nvPicPr>
        <p:blipFill>
          <a:blip r:embed="rId3"/>
          <a:srcRect t="11852"/>
          <a:stretch>
            <a:fillRect/>
          </a:stretch>
        </p:blipFill>
        <p:spPr>
          <a:xfrm>
            <a:off x="-457508" y="1817649"/>
            <a:ext cx="5029200" cy="4144992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17486" y="217481"/>
            <a:ext cx="4006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solidFill>
                  <a:srgbClr val="FF0000"/>
                </a:solidFill>
              </a:rPr>
              <a:t>Wind Event</a:t>
            </a:r>
            <a:r>
              <a:rPr lang="en-US" sz="1800">
                <a:solidFill>
                  <a:srgbClr val="FF0000"/>
                </a:solidFill>
              </a:rPr>
              <a:t>:</a:t>
            </a:r>
            <a:r>
              <a:rPr lang="en-US" sz="1800"/>
              <a:t>  4 May 2007, 1700 PDT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152721" y="1250838"/>
            <a:ext cx="18414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Sea-Level Pressure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(D1:  27-km)</a:t>
            </a:r>
            <a:endParaRPr lang="en-US" sz="1400">
              <a:solidFill>
                <a:srgbClr val="0000FF"/>
              </a:solidFill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035029" y="1250838"/>
            <a:ext cx="14301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Surface Winds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(D2:  9-km)</a:t>
            </a:r>
            <a:endParaRPr lang="en-US" sz="1400">
              <a:solidFill>
                <a:srgbClr val="0000FF"/>
              </a:solidFill>
            </a:endParaRPr>
          </a:p>
        </p:txBody>
      </p:sp>
      <p:pic>
        <p:nvPicPr>
          <p:cNvPr id="11" name="Picture 10" descr="rip_d02_wind_ter2.cgm085_crop.png"/>
          <p:cNvPicPr>
            <a:picLocks noChangeAspect="1"/>
          </p:cNvPicPr>
          <p:nvPr/>
        </p:nvPicPr>
        <p:blipFill>
          <a:blip r:embed="rId4"/>
          <a:srcRect l="9963" t="12593"/>
          <a:stretch>
            <a:fillRect/>
          </a:stretch>
        </p:blipFill>
        <p:spPr>
          <a:xfrm>
            <a:off x="4634859" y="1847841"/>
            <a:ext cx="4509141" cy="4114800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ip_d02_wind_ter2.cgm043_crop.png"/>
          <p:cNvPicPr>
            <a:picLocks noChangeAspect="1"/>
          </p:cNvPicPr>
          <p:nvPr/>
        </p:nvPicPr>
        <p:blipFill>
          <a:blip r:embed="rId3"/>
          <a:srcRect l="10159" t="12716"/>
          <a:stretch>
            <a:fillRect/>
          </a:stretch>
        </p:blipFill>
        <p:spPr>
          <a:xfrm>
            <a:off x="4588626" y="1847841"/>
            <a:ext cx="4554123" cy="4114800"/>
          </a:xfrm>
          <a:prstGeom prst="rect">
            <a:avLst/>
          </a:prstGeom>
        </p:spPr>
      </p:pic>
      <p:pic>
        <p:nvPicPr>
          <p:cNvPr id="9" name="Picture 8" descr="rip_d01_slp.cgm022_crop.png"/>
          <p:cNvPicPr>
            <a:picLocks noChangeAspect="1"/>
          </p:cNvPicPr>
          <p:nvPr/>
        </p:nvPicPr>
        <p:blipFill>
          <a:blip r:embed="rId4"/>
          <a:srcRect t="12346"/>
          <a:stretch>
            <a:fillRect/>
          </a:stretch>
        </p:blipFill>
        <p:spPr>
          <a:xfrm>
            <a:off x="-457508" y="1851891"/>
            <a:ext cx="5029200" cy="41107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17486" y="217481"/>
            <a:ext cx="392928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solidFill>
                  <a:srgbClr val="FF0000"/>
                </a:solidFill>
              </a:rPr>
              <a:t>Wind Event</a:t>
            </a:r>
            <a:r>
              <a:rPr lang="en-US" sz="1800">
                <a:solidFill>
                  <a:srgbClr val="FF0000"/>
                </a:solidFill>
              </a:rPr>
              <a:t>:</a:t>
            </a:r>
            <a:r>
              <a:rPr lang="en-US" sz="1800"/>
              <a:t>  5 Jan 2007, 1000 PST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152721" y="1250838"/>
            <a:ext cx="18414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Sea-Level Pressure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(D1:  27-km)</a:t>
            </a:r>
            <a:endParaRPr lang="en-US" sz="1400">
              <a:solidFill>
                <a:srgbClr val="0000FF"/>
              </a:solidFill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035029" y="1250838"/>
            <a:ext cx="14301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rgbClr val="0000FF"/>
                </a:solidFill>
              </a:rPr>
              <a:t>Surface Winds</a:t>
            </a:r>
          </a:p>
          <a:p>
            <a:pPr algn="ctr"/>
            <a:r>
              <a:rPr lang="en-US" sz="1400" b="1">
                <a:solidFill>
                  <a:srgbClr val="0000FF"/>
                </a:solidFill>
              </a:rPr>
              <a:t>(D2:  9-km)</a:t>
            </a:r>
            <a:endParaRPr lang="en-US" sz="1400">
              <a:solidFill>
                <a:srgbClr val="0000FF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7" name="Picture 9" descr="d04_1km_sw"/>
          <p:cNvPicPr>
            <a:picLocks noChangeAspect="1" noChangeArrowheads="1"/>
          </p:cNvPicPr>
          <p:nvPr/>
        </p:nvPicPr>
        <p:blipFill>
          <a:blip r:embed="rId3"/>
          <a:srcRect t="5621" r="592"/>
          <a:stretch>
            <a:fillRect/>
          </a:stretch>
        </p:blipFill>
        <p:spPr bwMode="auto">
          <a:xfrm>
            <a:off x="5815013" y="2744788"/>
            <a:ext cx="3336925" cy="411321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8108935" y="2405591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D4:  1-km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7857068" y="5418666"/>
            <a:ext cx="423334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258906" y="5227105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31448" y="3906247"/>
            <a:ext cx="42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LV</a:t>
            </a:r>
          </a:p>
        </p:txBody>
      </p:sp>
      <p:pic>
        <p:nvPicPr>
          <p:cNvPr id="21" name="Picture 20" descr="DSCN6098 cop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335" y="4555070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5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" name="Picture 19" descr="DSCN6088 cop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0556" y="2365680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 descr="DSCN6073 cop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928" y="176291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3181027" y="527715"/>
            <a:ext cx="17628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Mesquite Playa</a:t>
            </a:r>
          </a:p>
          <a:p>
            <a:pPr algn="ctr"/>
            <a:r>
              <a:rPr lang="en-US" sz="1600" i="1">
                <a:solidFill>
                  <a:srgbClr val="0000FF"/>
                </a:solidFill>
              </a:rPr>
              <a:t>22 Mar,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7" name="Picture 9" descr="d04_1km_sw"/>
          <p:cNvPicPr>
            <a:picLocks noChangeAspect="1" noChangeArrowheads="1"/>
          </p:cNvPicPr>
          <p:nvPr/>
        </p:nvPicPr>
        <p:blipFill>
          <a:blip r:embed="rId3"/>
          <a:srcRect t="5621" r="592"/>
          <a:stretch>
            <a:fillRect/>
          </a:stretch>
        </p:blipFill>
        <p:spPr bwMode="auto">
          <a:xfrm>
            <a:off x="5815013" y="2744788"/>
            <a:ext cx="3336925" cy="411321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8108935" y="2405591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D4:  1-km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7857068" y="5418666"/>
            <a:ext cx="423334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258906" y="5227105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31448" y="3906247"/>
            <a:ext cx="42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LV</a:t>
            </a:r>
          </a:p>
        </p:txBody>
      </p:sp>
      <p:pic>
        <p:nvPicPr>
          <p:cNvPr id="21" name="Picture 20" descr="DSCN6098 cop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335" y="4555070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5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" name="Picture 19" descr="DSCN6088 cop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0556" y="2365680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 descr="DSCN6073 cop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928" y="176291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5038462" y="939800"/>
            <a:ext cx="3572512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600"/>
              <a:t>Degree of flow deflection depends on</a:t>
            </a:r>
          </a:p>
          <a:p>
            <a:r>
              <a:rPr lang="en-US" sz="1600"/>
              <a:t>the </a:t>
            </a:r>
            <a:r>
              <a:rPr lang="en-US" sz="1600">
                <a:solidFill>
                  <a:srgbClr val="0000FF"/>
                </a:solidFill>
              </a:rPr>
              <a:t>nondimensional flow parameter,</a:t>
            </a:r>
          </a:p>
          <a:p>
            <a:endParaRPr lang="en-US" sz="1600">
              <a:solidFill>
                <a:srgbClr val="0000FF"/>
              </a:solidFill>
            </a:endParaRPr>
          </a:p>
          <a:p>
            <a:r>
              <a:rPr lang="en-US" sz="1600">
                <a:solidFill>
                  <a:srgbClr val="0000FF"/>
                </a:solidFill>
              </a:rPr>
              <a:t>			</a:t>
            </a:r>
            <a:r>
              <a:rPr lang="en-US" sz="1600">
                <a:solidFill>
                  <a:srgbClr val="000000"/>
                </a:solidFill>
              </a:rPr>
              <a:t>Nh/u</a:t>
            </a:r>
          </a:p>
        </p:txBody>
      </p:sp>
      <p:pic>
        <p:nvPicPr>
          <p:cNvPr id="19" name="Picture 18" descr="Worf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25063" y="536182"/>
            <a:ext cx="974360" cy="1188720"/>
          </a:xfrm>
          <a:prstGeom prst="rect">
            <a:avLst/>
          </a:prstGeom>
        </p:spPr>
      </p:pic>
      <p:sp>
        <p:nvSpPr>
          <p:cNvPr id="22" name="Oval Callout 21"/>
          <p:cNvSpPr/>
          <p:nvPr/>
        </p:nvSpPr>
        <p:spPr>
          <a:xfrm>
            <a:off x="4293025" y="83154"/>
            <a:ext cx="1049438" cy="612648"/>
          </a:xfrm>
          <a:prstGeom prst="wedgeEllipse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show WRF</a:t>
            </a:r>
          </a:p>
          <a:p>
            <a:pPr algn="ctr"/>
            <a:r>
              <a:rPr lang="en-US" sz="1200"/>
              <a:t>movies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01_afghan.tiff"/>
          <p:cNvPicPr>
            <a:picLocks noChangeAspect="1"/>
          </p:cNvPicPr>
          <p:nvPr/>
        </p:nvPicPr>
        <p:blipFill>
          <a:blip r:embed="rId3"/>
          <a:srcRect t="5185" r="1623"/>
          <a:stretch>
            <a:fillRect/>
          </a:stretch>
        </p:blipFill>
        <p:spPr>
          <a:xfrm>
            <a:off x="-687387" y="627479"/>
            <a:ext cx="4114800" cy="426925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8" name="Picture 17" descr="yardang copy.tiff"/>
          <p:cNvPicPr>
            <a:picLocks noChangeAspect="1"/>
          </p:cNvPicPr>
          <p:nvPr/>
        </p:nvPicPr>
        <p:blipFill>
          <a:blip r:embed="rId4">
            <a:lum contrast="10000"/>
            <a:alphaModFix/>
          </a:blip>
          <a:srcRect t="1096" r="1498" b="1832"/>
          <a:stretch>
            <a:fillRect/>
          </a:stretch>
        </p:blipFill>
        <p:spPr>
          <a:xfrm>
            <a:off x="5303520" y="6951"/>
            <a:ext cx="3840480" cy="303432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224841" y="117686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196294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Afghanistan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6814515" y="536182"/>
            <a:ext cx="173736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44045" y="4387740"/>
            <a:ext cx="3666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Yardangs are good </a:t>
            </a:r>
            <a:r>
              <a:rPr lang="en-US">
                <a:solidFill>
                  <a:srgbClr val="0000FF"/>
                </a:solidFill>
              </a:rPr>
              <a:t>recorders of</a:t>
            </a:r>
          </a:p>
          <a:p>
            <a:r>
              <a:rPr lang="en-US">
                <a:solidFill>
                  <a:srgbClr val="0000FF"/>
                </a:solidFill>
              </a:rPr>
              <a:t>  the wind direction</a:t>
            </a:r>
            <a:r>
              <a:rPr lang="en-US"/>
              <a:t> during strong</a:t>
            </a:r>
          </a:p>
          <a:p>
            <a:r>
              <a:rPr lang="en-US"/>
              <a:t>  wind events.</a:t>
            </a:r>
          </a:p>
          <a:p>
            <a:endParaRPr lang="en-US"/>
          </a:p>
        </p:txBody>
      </p:sp>
      <p:pic>
        <p:nvPicPr>
          <p:cNvPr id="21" name="Picture 20" descr="d02_afghan.tiff"/>
          <p:cNvPicPr>
            <a:picLocks noChangeAspect="1"/>
          </p:cNvPicPr>
          <p:nvPr/>
        </p:nvPicPr>
        <p:blipFill>
          <a:blip r:embed="rId5"/>
          <a:srcRect t="5000" r="1095"/>
          <a:stretch>
            <a:fillRect/>
          </a:stretch>
        </p:blipFill>
        <p:spPr>
          <a:xfrm>
            <a:off x="1303869" y="1515419"/>
            <a:ext cx="3931920" cy="398418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5444039" y="5454576"/>
            <a:ext cx="3666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Question:  </a:t>
            </a:r>
            <a:r>
              <a:rPr lang="en-US">
                <a:solidFill>
                  <a:srgbClr val="0000FF"/>
                </a:solidFill>
              </a:rPr>
              <a:t>Was the wind field</a:t>
            </a:r>
          </a:p>
          <a:p>
            <a:r>
              <a:rPr lang="en-US">
                <a:solidFill>
                  <a:srgbClr val="0000FF"/>
                </a:solidFill>
              </a:rPr>
              <a:t>  different </a:t>
            </a:r>
            <a:r>
              <a:rPr lang="en-US"/>
              <a:t>when these yardangs</a:t>
            </a:r>
          </a:p>
          <a:p>
            <a:r>
              <a:rPr lang="en-US"/>
              <a:t>  formed?</a:t>
            </a:r>
          </a:p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946397" y="3378773"/>
            <a:ext cx="903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Helmand</a:t>
            </a:r>
          </a:p>
          <a:p>
            <a:r>
              <a:rPr lang="en-US" sz="1400"/>
              <a:t>Basin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08714" y="3281238"/>
            <a:ext cx="3735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What can landforms tell us</a:t>
            </a:r>
          </a:p>
          <a:p>
            <a:r>
              <a:rPr lang="en-US"/>
              <a:t>  about the past behavior of the</a:t>
            </a:r>
          </a:p>
          <a:p>
            <a:r>
              <a:rPr lang="en-US"/>
              <a:t>  atmosphere?</a:t>
            </a:r>
          </a:p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5996609" y="4309530"/>
            <a:ext cx="2109304" cy="1588"/>
          </a:xfrm>
          <a:prstGeom prst="line">
            <a:avLst/>
          </a:prstGeom>
          <a:ln w="19050">
            <a:solidFill>
              <a:schemeClr val="tx1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dunes copy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9605" y="5003799"/>
            <a:ext cx="2043211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 descr="yardang copy.tiff"/>
          <p:cNvPicPr>
            <a:picLocks noChangeAspect="1"/>
          </p:cNvPicPr>
          <p:nvPr/>
        </p:nvPicPr>
        <p:blipFill>
          <a:blip r:embed="rId4">
            <a:lum contrast="10000"/>
            <a:alphaModFix/>
          </a:blip>
          <a:srcRect t="1096" r="1498" b="1832"/>
          <a:stretch>
            <a:fillRect/>
          </a:stretch>
        </p:blipFill>
        <p:spPr>
          <a:xfrm>
            <a:off x="930927" y="5127052"/>
            <a:ext cx="2083206" cy="16459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3" name="Straight Arrow Connector 22"/>
          <p:cNvCxnSpPr/>
          <p:nvPr/>
        </p:nvCxnSpPr>
        <p:spPr>
          <a:xfrm rot="5400000" flipH="1" flipV="1">
            <a:off x="2351374" y="4167959"/>
            <a:ext cx="1063052" cy="85513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V="1">
            <a:off x="3611021" y="4288353"/>
            <a:ext cx="1329266" cy="10162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917364" y="5134329"/>
            <a:ext cx="9360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yardangs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51338" y="5000386"/>
            <a:ext cx="963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dune field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06986" y="576916"/>
            <a:ext cx="2073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>
                <a:solidFill>
                  <a:srgbClr val="FFFFFF"/>
                </a:solidFill>
              </a:rPr>
              <a:t>(climate change?)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01_afghan.tiff"/>
          <p:cNvPicPr>
            <a:picLocks noChangeAspect="1"/>
          </p:cNvPicPr>
          <p:nvPr/>
        </p:nvPicPr>
        <p:blipFill>
          <a:blip r:embed="rId3"/>
          <a:srcRect t="5185" r="1623"/>
          <a:stretch>
            <a:fillRect/>
          </a:stretch>
        </p:blipFill>
        <p:spPr>
          <a:xfrm>
            <a:off x="-687387" y="627479"/>
            <a:ext cx="4114800" cy="426925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224841" y="117686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196294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Afghanistan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6814515" y="536182"/>
            <a:ext cx="173736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pic>
        <p:nvPicPr>
          <p:cNvPr id="21" name="Picture 20" descr="d02_afghan.tiff"/>
          <p:cNvPicPr>
            <a:picLocks noChangeAspect="1"/>
          </p:cNvPicPr>
          <p:nvPr/>
        </p:nvPicPr>
        <p:blipFill>
          <a:blip r:embed="rId4"/>
          <a:srcRect t="5000" r="1095"/>
          <a:stretch>
            <a:fillRect/>
          </a:stretch>
        </p:blipFill>
        <p:spPr>
          <a:xfrm>
            <a:off x="1303869" y="1515419"/>
            <a:ext cx="3931920" cy="398418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932784" y="838311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D3:  3-km</a:t>
            </a:r>
          </a:p>
        </p:txBody>
      </p:sp>
      <p:pic>
        <p:nvPicPr>
          <p:cNvPr id="15" name="Picture 14" descr="d03_afghan.tiff"/>
          <p:cNvPicPr>
            <a:picLocks noChangeAspect="1"/>
          </p:cNvPicPr>
          <p:nvPr/>
        </p:nvPicPr>
        <p:blipFill>
          <a:blip r:embed="rId5"/>
          <a:srcRect t="3457" r="1027"/>
          <a:stretch>
            <a:fillRect/>
          </a:stretch>
        </p:blipFill>
        <p:spPr>
          <a:xfrm>
            <a:off x="5332641" y="1176865"/>
            <a:ext cx="3674075" cy="54864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6883396" y="5127052"/>
            <a:ext cx="317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Y</a:t>
            </a:r>
          </a:p>
        </p:txBody>
      </p:sp>
      <p:pic>
        <p:nvPicPr>
          <p:cNvPr id="19" name="Picture 18" descr="dunes copy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9605" y="5003799"/>
            <a:ext cx="2043211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 descr="yardang copy.tiff"/>
          <p:cNvPicPr>
            <a:picLocks noChangeAspect="1"/>
          </p:cNvPicPr>
          <p:nvPr/>
        </p:nvPicPr>
        <p:blipFill>
          <a:blip r:embed="rId7">
            <a:lum contrast="10000"/>
            <a:alphaModFix/>
          </a:blip>
          <a:srcRect t="1096" r="1498" b="1832"/>
          <a:stretch>
            <a:fillRect/>
          </a:stretch>
        </p:blipFill>
        <p:spPr>
          <a:xfrm>
            <a:off x="930927" y="5127052"/>
            <a:ext cx="2083206" cy="16459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4" name="Straight Arrow Connector 23"/>
          <p:cNvCxnSpPr/>
          <p:nvPr/>
        </p:nvCxnSpPr>
        <p:spPr>
          <a:xfrm rot="5400000" flipH="1" flipV="1">
            <a:off x="2351374" y="4167959"/>
            <a:ext cx="1063052" cy="85513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V="1">
            <a:off x="3611021" y="4288353"/>
            <a:ext cx="1329266" cy="10162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17364" y="5134329"/>
            <a:ext cx="9360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yardangs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51338" y="5000386"/>
            <a:ext cx="963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dune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01_afghan.tiff"/>
          <p:cNvPicPr>
            <a:picLocks noChangeAspect="1"/>
          </p:cNvPicPr>
          <p:nvPr/>
        </p:nvPicPr>
        <p:blipFill>
          <a:blip r:embed="rId3"/>
          <a:srcRect t="5185" r="1623"/>
          <a:stretch>
            <a:fillRect/>
          </a:stretch>
        </p:blipFill>
        <p:spPr>
          <a:xfrm>
            <a:off x="-687387" y="627479"/>
            <a:ext cx="4114800" cy="426925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224841" y="117686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196294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Afghanistan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6814515" y="536182"/>
            <a:ext cx="173736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pic>
        <p:nvPicPr>
          <p:cNvPr id="21" name="Picture 20" descr="d02_afghan.tiff"/>
          <p:cNvPicPr>
            <a:picLocks noChangeAspect="1"/>
          </p:cNvPicPr>
          <p:nvPr/>
        </p:nvPicPr>
        <p:blipFill>
          <a:blip r:embed="rId4"/>
          <a:srcRect t="5000" r="1095"/>
          <a:stretch>
            <a:fillRect/>
          </a:stretch>
        </p:blipFill>
        <p:spPr>
          <a:xfrm>
            <a:off x="1303869" y="1515419"/>
            <a:ext cx="3931920" cy="398418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932784" y="838311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D3:  3-km</a:t>
            </a:r>
          </a:p>
        </p:txBody>
      </p:sp>
      <p:pic>
        <p:nvPicPr>
          <p:cNvPr id="15" name="Picture 14" descr="d03_afghan.tiff"/>
          <p:cNvPicPr>
            <a:picLocks noChangeAspect="1"/>
          </p:cNvPicPr>
          <p:nvPr/>
        </p:nvPicPr>
        <p:blipFill>
          <a:blip r:embed="rId5"/>
          <a:srcRect t="3457" r="1027"/>
          <a:stretch>
            <a:fillRect/>
          </a:stretch>
        </p:blipFill>
        <p:spPr>
          <a:xfrm>
            <a:off x="5332641" y="1176865"/>
            <a:ext cx="3674075" cy="54864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6883396" y="5127052"/>
            <a:ext cx="317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Y</a:t>
            </a:r>
          </a:p>
        </p:txBody>
      </p:sp>
      <p:pic>
        <p:nvPicPr>
          <p:cNvPr id="19" name="Picture 18" descr="dunes copy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9605" y="5003799"/>
            <a:ext cx="2043211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 descr="yardang copy.tiff"/>
          <p:cNvPicPr>
            <a:picLocks noChangeAspect="1"/>
          </p:cNvPicPr>
          <p:nvPr/>
        </p:nvPicPr>
        <p:blipFill>
          <a:blip r:embed="rId7">
            <a:lum contrast="10000"/>
            <a:alphaModFix/>
          </a:blip>
          <a:srcRect t="1096" r="1498" b="1832"/>
          <a:stretch>
            <a:fillRect/>
          </a:stretch>
        </p:blipFill>
        <p:spPr>
          <a:xfrm>
            <a:off x="930927" y="5127052"/>
            <a:ext cx="2083206" cy="16459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4" name="Straight Arrow Connector 23"/>
          <p:cNvCxnSpPr/>
          <p:nvPr/>
        </p:nvCxnSpPr>
        <p:spPr>
          <a:xfrm rot="5400000" flipH="1" flipV="1">
            <a:off x="2351374" y="4167959"/>
            <a:ext cx="1063052" cy="85513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V="1">
            <a:off x="3611021" y="4288353"/>
            <a:ext cx="1329266" cy="10162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Worf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25063" y="536182"/>
            <a:ext cx="974360" cy="1188720"/>
          </a:xfrm>
          <a:prstGeom prst="rect">
            <a:avLst/>
          </a:prstGeom>
        </p:spPr>
      </p:pic>
      <p:sp>
        <p:nvSpPr>
          <p:cNvPr id="18" name="Oval Callout 17"/>
          <p:cNvSpPr/>
          <p:nvPr/>
        </p:nvSpPr>
        <p:spPr>
          <a:xfrm>
            <a:off x="4293025" y="83154"/>
            <a:ext cx="1049438" cy="612648"/>
          </a:xfrm>
          <a:prstGeom prst="wedgeEllipse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show WRF</a:t>
            </a:r>
          </a:p>
          <a:p>
            <a:pPr algn="ctr"/>
            <a:r>
              <a:rPr lang="en-US" sz="1200"/>
              <a:t>movies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78178" y="639537"/>
            <a:ext cx="1762622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/>
              <a:t>Flow Deflection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4" descr="RRL"/>
          <p:cNvPicPr>
            <a:picLocks noChangeAspect="1" noChangeArrowheads="1"/>
          </p:cNvPicPr>
          <p:nvPr/>
        </p:nvPicPr>
        <p:blipFill>
          <a:blip r:embed="rId3">
            <a:lum contrast="25000"/>
          </a:blip>
          <a:srcRect b="16691"/>
          <a:stretch>
            <a:fillRect/>
          </a:stretch>
        </p:blipFill>
        <p:spPr bwMode="auto">
          <a:xfrm>
            <a:off x="5012266" y="0"/>
            <a:ext cx="4114800" cy="25707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66509" y="6951"/>
            <a:ext cx="273268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Rocky Mountains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454146" y="536182"/>
            <a:ext cx="246888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30-km resolution</a:t>
            </a:r>
          </a:p>
        </p:txBody>
      </p:sp>
      <p:pic>
        <p:nvPicPr>
          <p:cNvPr id="17" name="Picture 16" descr="d01_30km_RRL_cr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87387" y="627479"/>
            <a:ext cx="4114800" cy="370332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839823" y="1024466"/>
            <a:ext cx="118804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10-km</a:t>
            </a:r>
          </a:p>
        </p:txBody>
      </p:sp>
      <p:pic>
        <p:nvPicPr>
          <p:cNvPr id="20" name="Picture 19" descr="d02_10km_RRL_cr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753" y="1380637"/>
            <a:ext cx="4114800" cy="3824912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21" name="Picture 20" descr="1195277_e9c2c8c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793" y="4683565"/>
            <a:ext cx="2743200" cy="20574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264058" y="2739151"/>
            <a:ext cx="3686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What will be the impact of </a:t>
            </a:r>
            <a:r>
              <a:rPr lang="en-US">
                <a:solidFill>
                  <a:srgbClr val="0000FF"/>
                </a:solidFill>
              </a:rPr>
              <a:t>future</a:t>
            </a:r>
          </a:p>
          <a:p>
            <a:r>
              <a:rPr lang="en-US">
                <a:solidFill>
                  <a:srgbClr val="0000FF"/>
                </a:solidFill>
              </a:rPr>
              <a:t>  climate change</a:t>
            </a:r>
            <a:r>
              <a:rPr lang="en-US"/>
              <a:t> on </a:t>
            </a:r>
            <a:r>
              <a:rPr lang="en-US">
                <a:solidFill>
                  <a:srgbClr val="0000FF"/>
                </a:solidFill>
              </a:rPr>
              <a:t>wetlands and</a:t>
            </a:r>
          </a:p>
          <a:p>
            <a:r>
              <a:rPr lang="en-US">
                <a:solidFill>
                  <a:srgbClr val="0000FF"/>
                </a:solidFill>
              </a:rPr>
              <a:t>  glaciers </a:t>
            </a:r>
            <a:r>
              <a:rPr lang="en-US"/>
              <a:t>in the Rocky Mountains? </a:t>
            </a:r>
          </a:p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31906" y="4607620"/>
            <a:ext cx="327662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</a:pPr>
            <a:r>
              <a:rPr lang="en-US"/>
              <a:t>hi-res </a:t>
            </a:r>
            <a:r>
              <a:rPr lang="en-US">
                <a:solidFill>
                  <a:srgbClr val="0000FF"/>
                </a:solidFill>
              </a:rPr>
              <a:t>RCM</a:t>
            </a:r>
            <a:r>
              <a:rPr lang="en-US"/>
              <a:t> (e.g. WRF)</a:t>
            </a:r>
          </a:p>
          <a:p>
            <a:pPr lvl="1">
              <a:spcAft>
                <a:spcPts val="600"/>
              </a:spcAft>
            </a:pPr>
            <a:r>
              <a:rPr lang="en-US">
                <a:solidFill>
                  <a:srgbClr val="0000FF"/>
                </a:solidFill>
              </a:rPr>
              <a:t>blowing snow </a:t>
            </a:r>
            <a:r>
              <a:rPr lang="en-US"/>
              <a:t>model(s)</a:t>
            </a:r>
          </a:p>
          <a:p>
            <a:pPr lvl="1">
              <a:spcAft>
                <a:spcPts val="600"/>
              </a:spcAft>
            </a:pPr>
            <a:r>
              <a:rPr lang="en-US">
                <a:solidFill>
                  <a:srgbClr val="0000FF"/>
                </a:solidFill>
              </a:rPr>
              <a:t>hydrologic</a:t>
            </a:r>
            <a:r>
              <a:rPr lang="en-US"/>
              <a:t> models</a:t>
            </a:r>
          </a:p>
          <a:p>
            <a:pPr lvl="1">
              <a:spcAft>
                <a:spcPts val="600"/>
              </a:spcAft>
            </a:pPr>
            <a:r>
              <a:rPr lang="en-US">
                <a:solidFill>
                  <a:srgbClr val="0000FF"/>
                </a:solidFill>
              </a:rPr>
              <a:t>glacier</a:t>
            </a:r>
            <a:r>
              <a:rPr lang="en-US"/>
              <a:t> models</a:t>
            </a:r>
          </a:p>
          <a:p>
            <a:pPr>
              <a:spcAft>
                <a:spcPts val="600"/>
              </a:spcAft>
            </a:pPr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6995913" y="3983652"/>
            <a:ext cx="455342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264058" y="4092915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We will need: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460" y="4042296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cxnSp>
        <p:nvCxnSpPr>
          <p:cNvPr id="24" name="Straight Connector 23"/>
          <p:cNvCxnSpPr/>
          <p:nvPr/>
        </p:nvCxnSpPr>
        <p:spPr>
          <a:xfrm rot="10800000" flipV="1">
            <a:off x="5233994" y="5205549"/>
            <a:ext cx="641137" cy="18366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RRL"/>
          <p:cNvPicPr>
            <a:picLocks noChangeAspect="1" noChangeArrowheads="1"/>
          </p:cNvPicPr>
          <p:nvPr/>
        </p:nvPicPr>
        <p:blipFill>
          <a:blip r:embed="rId3">
            <a:lum contrast="25000"/>
          </a:blip>
          <a:srcRect b="16691"/>
          <a:stretch>
            <a:fillRect/>
          </a:stretch>
        </p:blipFill>
        <p:spPr bwMode="auto">
          <a:xfrm>
            <a:off x="5012266" y="0"/>
            <a:ext cx="4114800" cy="25707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839823" y="1024466"/>
            <a:ext cx="118804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10-km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66509" y="6951"/>
            <a:ext cx="273268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Rocky Mountains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454146" y="536182"/>
            <a:ext cx="246888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30-km resolution</a:t>
            </a:r>
          </a:p>
        </p:txBody>
      </p:sp>
      <p:pic>
        <p:nvPicPr>
          <p:cNvPr id="17" name="Picture 16" descr="d01_30km_RRL_cr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87387" y="627479"/>
            <a:ext cx="4114800" cy="370332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8" name="Picture 17" descr="d02_10km_RRL_cr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753" y="1380637"/>
            <a:ext cx="4114800" cy="3824912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4" name="Picture 13" descr="d03_3km_RRL_cr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2834" y="2391830"/>
            <a:ext cx="4114800" cy="382434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5366509" y="2053276"/>
            <a:ext cx="12450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D3:  3.3-km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460" y="4042296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939590" y="4606264"/>
            <a:ext cx="587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RRL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rot="5400000" flipH="1" flipV="1">
            <a:off x="4202762" y="4336422"/>
            <a:ext cx="307777" cy="12147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RRL"/>
          <p:cNvPicPr>
            <a:picLocks noChangeAspect="1" noChangeArrowheads="1"/>
          </p:cNvPicPr>
          <p:nvPr/>
        </p:nvPicPr>
        <p:blipFill>
          <a:blip r:embed="rId3">
            <a:lum contrast="25000"/>
          </a:blip>
          <a:srcRect b="16691"/>
          <a:stretch>
            <a:fillRect/>
          </a:stretch>
        </p:blipFill>
        <p:spPr bwMode="auto">
          <a:xfrm>
            <a:off x="5012266" y="0"/>
            <a:ext cx="4114800" cy="25707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839823" y="1024466"/>
            <a:ext cx="118804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10-km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66509" y="6951"/>
            <a:ext cx="273268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Rocky Mountains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454146" y="536182"/>
            <a:ext cx="246888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30-km resolution</a:t>
            </a:r>
          </a:p>
        </p:txBody>
      </p:sp>
      <p:pic>
        <p:nvPicPr>
          <p:cNvPr id="17" name="Picture 16" descr="d01_30km_RRL_cr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87387" y="627479"/>
            <a:ext cx="4114800" cy="370332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8" name="Picture 17" descr="d02_10km_RRL_cr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753" y="1380637"/>
            <a:ext cx="4114800" cy="3824912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4" name="Picture 13" descr="d03_3km_RRL_cr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2834" y="2391830"/>
            <a:ext cx="4114800" cy="382434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5366509" y="2053276"/>
            <a:ext cx="12450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D3:  3.3-km</a:t>
            </a:r>
          </a:p>
        </p:txBody>
      </p:sp>
      <p:pic>
        <p:nvPicPr>
          <p:cNvPr id="16" name="Picture 15" descr="d04_1km_RRL_cr.tif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2355" y="3080926"/>
            <a:ext cx="4114800" cy="3760342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891555" y="2725438"/>
            <a:ext cx="12450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D4:  1.1-km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80763" y="4878038"/>
            <a:ext cx="587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RRL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460" y="4042296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228600" y="378056"/>
            <a:ext cx="519475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WRF Physics Modules &amp; Coupling</a:t>
            </a:r>
          </a:p>
        </p:txBody>
      </p:sp>
      <p:sp>
        <p:nvSpPr>
          <p:cNvPr id="152581" name="Line 5"/>
          <p:cNvSpPr>
            <a:spLocks noChangeShapeType="1"/>
          </p:cNvSpPr>
          <p:nvPr/>
        </p:nvSpPr>
        <p:spPr bwMode="auto">
          <a:xfrm>
            <a:off x="347472" y="932688"/>
            <a:ext cx="491032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870109" y="2699867"/>
            <a:ext cx="2255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/>
              <a:t>Longwave Radiation</a:t>
            </a:r>
          </a:p>
        </p:txBody>
      </p:sp>
      <p:sp>
        <p:nvSpPr>
          <p:cNvPr id="152584" name="Text Box 8"/>
          <p:cNvSpPr txBox="1">
            <a:spLocks noChangeArrowheads="1"/>
          </p:cNvSpPr>
          <p:nvPr/>
        </p:nvSpPr>
        <p:spPr bwMode="auto">
          <a:xfrm>
            <a:off x="1156354" y="3048794"/>
            <a:ext cx="212109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1400" i="1">
                <a:solidFill>
                  <a:srgbClr val="0000FF"/>
                </a:solidFill>
              </a:rPr>
              <a:t> RRTM, GFDL, </a:t>
            </a:r>
            <a:r>
              <a:rPr lang="en-US" sz="1400" i="1">
                <a:solidFill>
                  <a:srgbClr val="FF0000"/>
                </a:solidFill>
              </a:rPr>
              <a:t>CCSM3</a:t>
            </a:r>
            <a:r>
              <a:rPr lang="en-US" sz="1400" i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870109" y="1910931"/>
            <a:ext cx="22939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/>
              <a:t>Shortwave Radiation</a:t>
            </a: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1156354" y="2253427"/>
            <a:ext cx="29803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1400" i="1">
                <a:solidFill>
                  <a:srgbClr val="0000FF"/>
                </a:solidFill>
              </a:rPr>
              <a:t> Dudhia, Goddard, GFDL, </a:t>
            </a:r>
            <a:r>
              <a:rPr lang="en-US" sz="1400" i="1">
                <a:solidFill>
                  <a:srgbClr val="FF0000"/>
                </a:solidFill>
              </a:rPr>
              <a:t>CCSM3</a:t>
            </a:r>
            <a:r>
              <a:rPr lang="en-US" sz="1400" i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870109" y="4277737"/>
            <a:ext cx="3571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/>
              <a:t>Cumulus Cloud Parameterization</a:t>
            </a:r>
          </a:p>
        </p:txBody>
      </p:sp>
      <p:sp>
        <p:nvSpPr>
          <p:cNvPr id="152588" name="Text Box 12"/>
          <p:cNvSpPr txBox="1">
            <a:spLocks noChangeArrowheads="1"/>
          </p:cNvSpPr>
          <p:nvPr/>
        </p:nvSpPr>
        <p:spPr bwMode="auto">
          <a:xfrm>
            <a:off x="1156354" y="4639528"/>
            <a:ext cx="396775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1400" i="1">
                <a:solidFill>
                  <a:srgbClr val="0000FF"/>
                </a:solidFill>
              </a:rPr>
              <a:t> Kain-Fritsch, Betts-Miller-Janjic, Grell-Devenvi </a:t>
            </a:r>
          </a:p>
        </p:txBody>
      </p:sp>
      <p:sp>
        <p:nvSpPr>
          <p:cNvPr id="152589" name="Text Box 13"/>
          <p:cNvSpPr txBox="1">
            <a:spLocks noChangeArrowheads="1"/>
          </p:cNvSpPr>
          <p:nvPr/>
        </p:nvSpPr>
        <p:spPr bwMode="auto">
          <a:xfrm>
            <a:off x="870109" y="3488802"/>
            <a:ext cx="2165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/>
              <a:t>Cloud Microphysics</a:t>
            </a:r>
          </a:p>
        </p:txBody>
      </p:sp>
      <p:sp>
        <p:nvSpPr>
          <p:cNvPr id="152590" name="Text Box 14"/>
          <p:cNvSpPr txBox="1">
            <a:spLocks noChangeArrowheads="1"/>
          </p:cNvSpPr>
          <p:nvPr/>
        </p:nvSpPr>
        <p:spPr bwMode="auto">
          <a:xfrm>
            <a:off x="1156354" y="3844161"/>
            <a:ext cx="609654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1400" i="1">
                <a:solidFill>
                  <a:srgbClr val="0000FF"/>
                </a:solidFill>
              </a:rPr>
              <a:t> Kessler; Lin et al.; NCEP; WSM 3,5,6 class; Ferrier; Thompson; Morrison </a:t>
            </a:r>
          </a:p>
        </p:txBody>
      </p:sp>
      <p:sp>
        <p:nvSpPr>
          <p:cNvPr id="152591" name="Text Box 15"/>
          <p:cNvSpPr txBox="1">
            <a:spLocks noChangeArrowheads="1"/>
          </p:cNvSpPr>
          <p:nvPr/>
        </p:nvSpPr>
        <p:spPr bwMode="auto">
          <a:xfrm>
            <a:off x="870109" y="5066673"/>
            <a:ext cx="282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/>
              <a:t>Planetary Boundary Layer</a:t>
            </a:r>
          </a:p>
        </p:txBody>
      </p:sp>
      <p:sp>
        <p:nvSpPr>
          <p:cNvPr id="152592" name="Text Box 16"/>
          <p:cNvSpPr txBox="1">
            <a:spLocks noChangeArrowheads="1"/>
          </p:cNvSpPr>
          <p:nvPr/>
        </p:nvSpPr>
        <p:spPr bwMode="auto">
          <a:xfrm>
            <a:off x="1156354" y="5434895"/>
            <a:ext cx="29803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1400" i="1">
                <a:solidFill>
                  <a:srgbClr val="0000FF"/>
                </a:solidFill>
              </a:rPr>
              <a:t> YSU, Mellor-Yamada-Janjic, MRF </a:t>
            </a:r>
          </a:p>
        </p:txBody>
      </p:sp>
      <p:sp>
        <p:nvSpPr>
          <p:cNvPr id="152593" name="Text Box 17"/>
          <p:cNvSpPr txBox="1">
            <a:spLocks noChangeArrowheads="1"/>
          </p:cNvSpPr>
          <p:nvPr/>
        </p:nvSpPr>
        <p:spPr bwMode="auto">
          <a:xfrm>
            <a:off x="870109" y="5889033"/>
            <a:ext cx="2230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/>
              <a:t>Land Surface Model</a:t>
            </a:r>
          </a:p>
        </p:txBody>
      </p:sp>
      <p:sp>
        <p:nvSpPr>
          <p:cNvPr id="152594" name="Text Box 18"/>
          <p:cNvSpPr txBox="1">
            <a:spLocks noChangeArrowheads="1"/>
          </p:cNvSpPr>
          <p:nvPr/>
        </p:nvSpPr>
        <p:spPr bwMode="auto">
          <a:xfrm>
            <a:off x="1156354" y="6230260"/>
            <a:ext cx="432682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1400" i="1">
                <a:solidFill>
                  <a:srgbClr val="0000FF"/>
                </a:solidFill>
              </a:rPr>
              <a:t> RUC LSM, Noah LSM, Urban Canopy model, </a:t>
            </a:r>
            <a:r>
              <a:rPr lang="en-US" sz="1400" i="1">
                <a:solidFill>
                  <a:srgbClr val="FF0000"/>
                </a:solidFill>
              </a:rPr>
              <a:t>CLM</a:t>
            </a:r>
            <a:r>
              <a:rPr lang="en-US" sz="1400" i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52596" name="Text Box 20"/>
          <p:cNvSpPr txBox="1">
            <a:spLocks noChangeArrowheads="1"/>
          </p:cNvSpPr>
          <p:nvPr/>
        </p:nvSpPr>
        <p:spPr bwMode="auto">
          <a:xfrm>
            <a:off x="8099425" y="2197100"/>
            <a:ext cx="896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 i="1">
                <a:solidFill>
                  <a:schemeClr val="bg1"/>
                </a:solidFill>
              </a:rPr>
              <a:t>D. Lawrence</a:t>
            </a:r>
          </a:p>
        </p:txBody>
      </p:sp>
      <p:pic>
        <p:nvPicPr>
          <p:cNvPr id="18" name="Picture 11" descr="xrh"/>
          <p:cNvPicPr>
            <a:picLocks noChangeAspect="1" noChangeArrowheads="1"/>
          </p:cNvPicPr>
          <p:nvPr/>
        </p:nvPicPr>
        <p:blipFill>
          <a:blip r:embed="rId3"/>
          <a:srcRect t="11861" b="4764"/>
          <a:stretch>
            <a:fillRect/>
          </a:stretch>
        </p:blipFill>
        <p:spPr bwMode="auto">
          <a:xfrm>
            <a:off x="5942595" y="380164"/>
            <a:ext cx="3198813" cy="2667000"/>
          </a:xfrm>
          <a:prstGeom prst="rect">
            <a:avLst/>
          </a:prstGeom>
          <a:noFill/>
        </p:spPr>
      </p:pic>
      <p:pic>
        <p:nvPicPr>
          <p:cNvPr id="20" name="Picture 19" descr="rip_d03_tsf.cgm077_c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282" y="4403840"/>
            <a:ext cx="2558053" cy="2286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444540" y="6340590"/>
            <a:ext cx="11400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</a:rPr>
              <a:t>cloud shadowing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45044" y="1119103"/>
            <a:ext cx="5162529" cy="646331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solidFill>
                  <a:srgbClr val="660066"/>
                </a:solidFill>
              </a:rPr>
              <a:t>Dynamics Solver </a:t>
            </a:r>
            <a:r>
              <a:rPr lang="en-US" sz="1800"/>
              <a:t>– </a:t>
            </a:r>
            <a:r>
              <a:rPr lang="en-US" sz="1800" i="1">
                <a:solidFill>
                  <a:srgbClr val="000090"/>
                </a:solidFill>
              </a:rPr>
              <a:t>integrates the compressible</a:t>
            </a:r>
          </a:p>
          <a:p>
            <a:r>
              <a:rPr lang="en-US" i="1">
                <a:solidFill>
                  <a:srgbClr val="000090"/>
                </a:solidFill>
              </a:rPr>
              <a:t>	non-hydrostatic Euler equations</a:t>
            </a:r>
            <a:endParaRPr lang="en-US" sz="1800" i="1">
              <a:solidFill>
                <a:srgbClr val="000090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-2042279" y="3709963"/>
            <a:ext cx="4779502" cy="1588"/>
          </a:xfrm>
          <a:prstGeom prst="line">
            <a:avLst/>
          </a:prstGeom>
          <a:ln w="76200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13258" y="1321006"/>
            <a:ext cx="523431" cy="1588"/>
          </a:xfrm>
          <a:prstGeom prst="line">
            <a:avLst/>
          </a:prstGeom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40333" y="2083394"/>
            <a:ext cx="523431" cy="1588"/>
          </a:xfrm>
          <a:prstGeom prst="line">
            <a:avLst/>
          </a:prstGeom>
          <a:ln w="508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42343" y="2882150"/>
            <a:ext cx="523431" cy="1588"/>
          </a:xfrm>
          <a:prstGeom prst="line">
            <a:avLst/>
          </a:prstGeom>
          <a:ln w="508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44353" y="3680906"/>
            <a:ext cx="523431" cy="1588"/>
          </a:xfrm>
          <a:prstGeom prst="line">
            <a:avLst/>
          </a:prstGeom>
          <a:ln w="508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46363" y="4479662"/>
            <a:ext cx="523431" cy="1588"/>
          </a:xfrm>
          <a:prstGeom prst="line">
            <a:avLst/>
          </a:prstGeom>
          <a:ln w="508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48373" y="5278418"/>
            <a:ext cx="523431" cy="1588"/>
          </a:xfrm>
          <a:prstGeom prst="line">
            <a:avLst/>
          </a:prstGeom>
          <a:ln w="508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340018" y="6085530"/>
            <a:ext cx="523431" cy="1588"/>
          </a:xfrm>
          <a:prstGeom prst="line">
            <a:avLst/>
          </a:prstGeom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60643" y="5834806"/>
            <a:ext cx="3317115" cy="1588"/>
          </a:xfrm>
          <a:prstGeom prst="line">
            <a:avLst/>
          </a:prstGeom>
          <a:ln w="22225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RRL"/>
          <p:cNvPicPr>
            <a:picLocks noChangeAspect="1" noChangeArrowheads="1"/>
          </p:cNvPicPr>
          <p:nvPr/>
        </p:nvPicPr>
        <p:blipFill>
          <a:blip r:embed="rId3">
            <a:lum contrast="25000"/>
          </a:blip>
          <a:srcRect b="16691"/>
          <a:stretch>
            <a:fillRect/>
          </a:stretch>
        </p:blipFill>
        <p:spPr bwMode="auto">
          <a:xfrm>
            <a:off x="5012266" y="0"/>
            <a:ext cx="4114800" cy="25707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66509" y="6951"/>
            <a:ext cx="273268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Rocky Mountains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454146" y="536182"/>
            <a:ext cx="246888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30-km resolution</a:t>
            </a:r>
          </a:p>
        </p:txBody>
      </p:sp>
      <p:pic>
        <p:nvPicPr>
          <p:cNvPr id="17" name="Picture 16" descr="d01_30km_RRL_cr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87387" y="627479"/>
            <a:ext cx="4114800" cy="370332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8" name="Picture 17" descr="d02_10km_RRL_cr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753" y="1380637"/>
            <a:ext cx="4114800" cy="3824912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4" name="Picture 13" descr="d03_3km_RRL_cr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2834" y="2391830"/>
            <a:ext cx="4114800" cy="382434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6" name="Picture 15" descr="d04_1km_RRL_cr.tif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2355" y="3080926"/>
            <a:ext cx="4114800" cy="3760342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891555" y="2725438"/>
            <a:ext cx="12450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D4:  1.1-km</a:t>
            </a:r>
          </a:p>
        </p:txBody>
      </p:sp>
      <p:pic>
        <p:nvPicPr>
          <p:cNvPr id="20" name="Picture 19" descr="Worf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25063" y="536182"/>
            <a:ext cx="974360" cy="1188720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>
            <a:off x="4293025" y="83154"/>
            <a:ext cx="1049438" cy="612648"/>
          </a:xfrm>
          <a:prstGeom prst="wedgeEllipse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show WRF</a:t>
            </a:r>
          </a:p>
          <a:p>
            <a:pPr algn="ctr"/>
            <a:r>
              <a:rPr lang="en-US" sz="1200"/>
              <a:t>movies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91806" y="4878038"/>
            <a:ext cx="587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RRL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460" y="4042296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267122" y="767621"/>
            <a:ext cx="3416320" cy="12003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/>
              <a:t>Precip. field shows where snow</a:t>
            </a:r>
          </a:p>
          <a:p>
            <a:r>
              <a:rPr lang="en-US"/>
              <a:t>comes out of the clouds, not</a:t>
            </a:r>
          </a:p>
          <a:p>
            <a:r>
              <a:rPr lang="en-US"/>
              <a:t>necessarily where it’s going to</a:t>
            </a:r>
          </a:p>
          <a:p>
            <a:r>
              <a:rPr lang="en-US"/>
              <a:t>end up.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66509" y="6951"/>
            <a:ext cx="273268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Rocky Mountains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454146" y="536182"/>
            <a:ext cx="246888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46292" y="608106"/>
            <a:ext cx="1131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>
                <a:solidFill>
                  <a:srgbClr val="0000FF"/>
                </a:solidFill>
              </a:rPr>
              <a:t>glaciers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0924" y="364041"/>
            <a:ext cx="2789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000FF"/>
                </a:solidFill>
              </a:rPr>
              <a:t>Indian Peaks Wilderness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17565" y="3900153"/>
            <a:ext cx="11625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Caribou Mtn</a:t>
            </a:r>
          </a:p>
        </p:txBody>
      </p:sp>
      <p:pic>
        <p:nvPicPr>
          <p:cNvPr id="23" name="Picture 22" descr="GLV_10m_glacier.jp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7200" y="1493101"/>
            <a:ext cx="4876800" cy="3657600"/>
          </a:xfrm>
          <a:prstGeom prst="rect">
            <a:avLst/>
          </a:prstGeom>
        </p:spPr>
      </p:pic>
      <p:pic>
        <p:nvPicPr>
          <p:cNvPr id="22" name="Picture 21" descr="GLV_DEM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951" y="724069"/>
            <a:ext cx="4114800" cy="306563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63384" y="266505"/>
            <a:ext cx="11525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Niwot Ridge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2552700" y="536182"/>
            <a:ext cx="858846" cy="73381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 flipV="1">
            <a:off x="1250371" y="2943694"/>
            <a:ext cx="1426624" cy="4414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46539" y="3445924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rgbClr val="FFFF00"/>
                </a:solidFill>
              </a:rPr>
              <a:t>DEM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92123" y="4817529"/>
            <a:ext cx="410771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Ice extent during the Last Glacial Maximum</a:t>
            </a:r>
          </a:p>
          <a:p>
            <a:r>
              <a:rPr lang="en-US" sz="1600"/>
              <a:t>produced by</a:t>
            </a:r>
            <a:r>
              <a:rPr lang="en-US" sz="1600">
                <a:solidFill>
                  <a:srgbClr val="0000FF"/>
                </a:solidFill>
              </a:rPr>
              <a:t> glacier model-gc2d</a:t>
            </a:r>
            <a:r>
              <a:rPr lang="en-US" sz="16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P_coast1_sm cop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3520" y="0"/>
            <a:ext cx="3840480" cy="28808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123237" y="193040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66509" y="32352"/>
            <a:ext cx="10570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Arctic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454146" y="536183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pic>
        <p:nvPicPr>
          <p:cNvPr id="15" name="Picture 14" descr="geo_em.d01.tiff"/>
          <p:cNvPicPr>
            <a:picLocks noChangeAspect="1"/>
          </p:cNvPicPr>
          <p:nvPr/>
        </p:nvPicPr>
        <p:blipFill>
          <a:blip r:embed="rId4"/>
          <a:srcRect t="5746" r="1185"/>
          <a:stretch>
            <a:fillRect/>
          </a:stretch>
        </p:blipFill>
        <p:spPr>
          <a:xfrm>
            <a:off x="-687387" y="627479"/>
            <a:ext cx="4114800" cy="4073158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374488" y="3059398"/>
            <a:ext cx="3686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What will be the impact of </a:t>
            </a:r>
            <a:r>
              <a:rPr lang="en-US">
                <a:solidFill>
                  <a:srgbClr val="0000FF"/>
                </a:solidFill>
              </a:rPr>
              <a:t>future</a:t>
            </a:r>
          </a:p>
          <a:p>
            <a:r>
              <a:rPr lang="en-US">
                <a:solidFill>
                  <a:srgbClr val="0000FF"/>
                </a:solidFill>
              </a:rPr>
              <a:t>  climate change</a:t>
            </a:r>
            <a:r>
              <a:rPr lang="en-US"/>
              <a:t> on </a:t>
            </a:r>
            <a:r>
              <a:rPr lang="en-US">
                <a:solidFill>
                  <a:srgbClr val="0000FF"/>
                </a:solidFill>
              </a:rPr>
              <a:t>coastal </a:t>
            </a:r>
          </a:p>
          <a:p>
            <a:r>
              <a:rPr lang="en-US">
                <a:solidFill>
                  <a:srgbClr val="0000FF"/>
                </a:solidFill>
              </a:rPr>
              <a:t>  erosion rates </a:t>
            </a:r>
            <a:r>
              <a:rPr lang="en-US"/>
              <a:t>in the Arctic? </a:t>
            </a:r>
          </a:p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310433" y="4872652"/>
            <a:ext cx="363994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</a:pPr>
            <a:r>
              <a:rPr lang="en-US"/>
              <a:t>hi-res </a:t>
            </a:r>
            <a:r>
              <a:rPr lang="en-US">
                <a:solidFill>
                  <a:srgbClr val="0000FF"/>
                </a:solidFill>
              </a:rPr>
              <a:t>RCM</a:t>
            </a:r>
            <a:r>
              <a:rPr lang="en-US"/>
              <a:t> (e.g. WRF)</a:t>
            </a:r>
          </a:p>
          <a:p>
            <a:pPr lvl="1">
              <a:spcAft>
                <a:spcPts val="600"/>
              </a:spcAft>
            </a:pPr>
            <a:r>
              <a:rPr lang="en-US">
                <a:solidFill>
                  <a:srgbClr val="0000FF"/>
                </a:solidFill>
              </a:rPr>
              <a:t>wave </a:t>
            </a:r>
            <a:r>
              <a:rPr lang="en-US"/>
              <a:t>model</a:t>
            </a:r>
          </a:p>
          <a:p>
            <a:pPr lvl="1">
              <a:spcAft>
                <a:spcPts val="600"/>
              </a:spcAft>
            </a:pPr>
            <a:r>
              <a:rPr lang="en-US">
                <a:solidFill>
                  <a:srgbClr val="0000FF"/>
                </a:solidFill>
              </a:rPr>
              <a:t>ocean current &amp; temp.</a:t>
            </a:r>
            <a:r>
              <a:rPr lang="en-US"/>
              <a:t> model</a:t>
            </a:r>
          </a:p>
          <a:p>
            <a:pPr lvl="1">
              <a:spcAft>
                <a:spcPts val="600"/>
              </a:spcAft>
            </a:pPr>
            <a:r>
              <a:rPr lang="en-US">
                <a:solidFill>
                  <a:srgbClr val="0000FF"/>
                </a:solidFill>
              </a:rPr>
              <a:t>permafrost</a:t>
            </a:r>
            <a:r>
              <a:rPr lang="en-US"/>
              <a:t> model</a:t>
            </a:r>
          </a:p>
          <a:p>
            <a:pPr>
              <a:spcAft>
                <a:spcPts val="600"/>
              </a:spcAft>
            </a:pPr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rot="5400000">
            <a:off x="7084257" y="4248684"/>
            <a:ext cx="455342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374488" y="4357947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We will need:</a:t>
            </a:r>
          </a:p>
        </p:txBody>
      </p:sp>
      <p:pic>
        <p:nvPicPr>
          <p:cNvPr id="21" name="Picture 20" descr="CDY_0468.JPG"/>
          <p:cNvPicPr>
            <a:picLocks noChangeAspect="1"/>
          </p:cNvPicPr>
          <p:nvPr/>
        </p:nvPicPr>
        <p:blipFill>
          <a:blip r:embed="rId5"/>
          <a:srcRect t="38647"/>
          <a:stretch>
            <a:fillRect/>
          </a:stretch>
        </p:blipFill>
        <p:spPr>
          <a:xfrm>
            <a:off x="1418127" y="5311614"/>
            <a:ext cx="3974400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 descr="geo_em.d02.tiff"/>
          <p:cNvPicPr>
            <a:picLocks noChangeAspect="1"/>
          </p:cNvPicPr>
          <p:nvPr/>
        </p:nvPicPr>
        <p:blipFill>
          <a:blip r:embed="rId6"/>
          <a:srcRect t="6926" r="877"/>
          <a:stretch>
            <a:fillRect/>
          </a:stretch>
        </p:blipFill>
        <p:spPr>
          <a:xfrm>
            <a:off x="667504" y="2266810"/>
            <a:ext cx="4572000" cy="3121428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Tstorm1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</p:spPr>
      </p:pic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8214545" y="6532387"/>
            <a:ext cx="896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 i="1">
                <a:solidFill>
                  <a:schemeClr val="bg1"/>
                </a:solidFill>
              </a:rPr>
              <a:t>D. Lawrence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18341" y="762000"/>
            <a:ext cx="1707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rakawaCgrid.png"/>
          <p:cNvPicPr>
            <a:picLocks noChangeAspect="1"/>
          </p:cNvPicPr>
          <p:nvPr/>
        </p:nvPicPr>
        <p:blipFill>
          <a:blip r:embed="rId3"/>
          <a:srcRect t="13435"/>
          <a:stretch>
            <a:fillRect/>
          </a:stretch>
        </p:blipFill>
        <p:spPr>
          <a:xfrm>
            <a:off x="1435247" y="1955251"/>
            <a:ext cx="6758095" cy="3607694"/>
          </a:xfrm>
          <a:prstGeom prst="rect">
            <a:avLst/>
          </a:prstGeo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28600" y="378056"/>
            <a:ext cx="329744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Spatial Discretization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347472" y="932688"/>
            <a:ext cx="301752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85597" y="5863614"/>
            <a:ext cx="49187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WRF uses the flux-form of the Euler equations</a:t>
            </a:r>
          </a:p>
          <a:p>
            <a:r>
              <a:rPr lang="en-US" i="1">
                <a:solidFill>
                  <a:srgbClr val="0000FF"/>
                </a:solidFill>
              </a:rPr>
              <a:t>    (conserves mass, enthalpy, …)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89797" y="1311766"/>
            <a:ext cx="2518512" cy="461665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i="1"/>
              <a:t>Arakawa C-grid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27013" y="411163"/>
            <a:ext cx="52456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WRF Output and Diagnostic Fields</a:t>
            </a: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342900" y="935038"/>
            <a:ext cx="49355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41350" y="3569772"/>
            <a:ext cx="309245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/>
              <a:t> ground temperature</a:t>
            </a:r>
          </a:p>
          <a:p>
            <a:pPr>
              <a:lnSpc>
                <a:spcPct val="130000"/>
              </a:lnSpc>
              <a:buFont typeface="Times" charset="0"/>
              <a:buChar char="•"/>
            </a:pPr>
            <a:r>
              <a:rPr lang="en-US" sz="1600"/>
              <a:t> soil moisture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/>
              <a:t> snow cover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/>
              <a:t> surface dewpoint temperature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/>
              <a:t> surface frost point temperature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/>
              <a:t> wind shear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/>
              <a:t> sensible heat flux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/>
              <a:t> latent heat flux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/>
              <a:t> BL relative humidity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641350" y="1086247"/>
            <a:ext cx="2762295" cy="232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0000FF"/>
                </a:solidFill>
              </a:rPr>
              <a:t> (air) temperature field  3D</a:t>
            </a:r>
          </a:p>
          <a:p>
            <a:pPr>
              <a:lnSpc>
                <a:spcPct val="130000"/>
              </a:lnSpc>
              <a:buFont typeface="Times" charset="0"/>
              <a:buChar char="•"/>
            </a:pPr>
            <a:r>
              <a:rPr lang="en-US" sz="1600">
                <a:solidFill>
                  <a:srgbClr val="0000FF"/>
                </a:solidFill>
              </a:rPr>
              <a:t> pressure field  3D</a:t>
            </a:r>
          </a:p>
          <a:p>
            <a:pPr>
              <a:lnSpc>
                <a:spcPct val="130000"/>
              </a:lnSpc>
              <a:buFont typeface="Times" charset="0"/>
              <a:buChar char="•"/>
            </a:pPr>
            <a:r>
              <a:rPr lang="en-US" sz="1600">
                <a:solidFill>
                  <a:srgbClr val="0000FF"/>
                </a:solidFill>
              </a:rPr>
              <a:t> density 3D</a:t>
            </a:r>
          </a:p>
          <a:p>
            <a:pPr>
              <a:lnSpc>
                <a:spcPct val="130000"/>
              </a:lnSpc>
              <a:buFont typeface="Times" charset="0"/>
              <a:buChar char="•"/>
            </a:pPr>
            <a:r>
              <a:rPr lang="en-US" sz="1600">
                <a:solidFill>
                  <a:srgbClr val="0000FF"/>
                </a:solidFill>
              </a:rPr>
              <a:t> water vapor density  3D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0000FF"/>
                </a:solidFill>
              </a:rPr>
              <a:t> wind speed &amp; direction  3D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0000FF"/>
                </a:solidFill>
              </a:rPr>
              <a:t> vorticity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0000FF"/>
                </a:solidFill>
              </a:rPr>
              <a:t> convective instability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572000" y="1042284"/>
            <a:ext cx="388620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FF0000"/>
                </a:solidFill>
              </a:rPr>
              <a:t> precipitation</a:t>
            </a:r>
          </a:p>
          <a:p>
            <a:pPr>
              <a:lnSpc>
                <a:spcPct val="130000"/>
              </a:lnSpc>
              <a:buFont typeface="Times" charset="0"/>
              <a:buChar char="•"/>
            </a:pPr>
            <a:r>
              <a:rPr lang="en-US" sz="1600">
                <a:solidFill>
                  <a:srgbClr val="FF0000"/>
                </a:solidFill>
              </a:rPr>
              <a:t> precip. type (rain, graupel, hail, snow)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FF0000"/>
                </a:solidFill>
              </a:rPr>
              <a:t> convective vs. non-convective precip.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FF0000"/>
                </a:solidFill>
              </a:rPr>
              <a:t> column-integrated cloud liquid mass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FF0000"/>
                </a:solidFill>
              </a:rPr>
              <a:t> cloud cover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FF0000"/>
                </a:solidFill>
              </a:rPr>
              <a:t> cloud water mixing ratio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FF0000"/>
                </a:solidFill>
              </a:rPr>
              <a:t> cloud ice mixing ratio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FF0000"/>
                </a:solidFill>
              </a:rPr>
              <a:t> cloud ceiling</a:t>
            </a:r>
          </a:p>
          <a:p>
            <a:pPr>
              <a:lnSpc>
                <a:spcPct val="130000"/>
              </a:lnSpc>
              <a:buSzPct val="120000"/>
              <a:buFontTx/>
              <a:buChar char="•"/>
            </a:pPr>
            <a:r>
              <a:rPr lang="en-US" sz="1600">
                <a:solidFill>
                  <a:srgbClr val="FF0000"/>
                </a:solidFill>
              </a:rPr>
              <a:t> cloud-top temperature</a:t>
            </a:r>
          </a:p>
        </p:txBody>
      </p:sp>
      <p:pic>
        <p:nvPicPr>
          <p:cNvPr id="9" name="Picture 8" descr="rip_d04_tsf.cgm150 copy.gif"/>
          <p:cNvPicPr>
            <a:picLocks noChangeAspect="1"/>
          </p:cNvPicPr>
          <p:nvPr/>
        </p:nvPicPr>
        <p:blipFill>
          <a:blip r:embed="rId3"/>
          <a:srcRect l="5142" t="12727" b="6549"/>
          <a:stretch>
            <a:fillRect/>
          </a:stretch>
        </p:blipFill>
        <p:spPr>
          <a:xfrm>
            <a:off x="5861999" y="4114800"/>
            <a:ext cx="3223516" cy="2743200"/>
          </a:xfrm>
          <a:prstGeom prst="rect">
            <a:avLst/>
          </a:prstGeom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6222704" y="3973302"/>
            <a:ext cx="257569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00" i="1"/>
              <a:t>Surface Air Temperature (RRL NWR, MT)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8" name="Picture 4" descr="gfs"/>
          <p:cNvPicPr>
            <a:picLocks noChangeAspect="1" noChangeArrowheads="1"/>
          </p:cNvPicPr>
          <p:nvPr/>
        </p:nvPicPr>
        <p:blipFill>
          <a:blip r:embed="rId3"/>
          <a:srcRect l="1556" t="11870" r="10313" b="7103"/>
          <a:stretch>
            <a:fillRect/>
          </a:stretch>
        </p:blipFill>
        <p:spPr bwMode="auto">
          <a:xfrm>
            <a:off x="533400" y="1950269"/>
            <a:ext cx="3473450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0" name="Picture 6" descr="ccsm3_slp_polar"/>
          <p:cNvPicPr>
            <a:picLocks noChangeAspect="1" noChangeArrowheads="1"/>
          </p:cNvPicPr>
          <p:nvPr/>
        </p:nvPicPr>
        <p:blipFill>
          <a:blip r:embed="rId4"/>
          <a:srcRect t="12167" r="50023" b="52689"/>
          <a:stretch>
            <a:fillRect/>
          </a:stretch>
        </p:blipFill>
        <p:spPr bwMode="auto">
          <a:xfrm rot="-5400000">
            <a:off x="5176838" y="1970906"/>
            <a:ext cx="2979738" cy="3078163"/>
          </a:xfrm>
          <a:prstGeom prst="rect">
            <a:avLst/>
          </a:prstGeom>
          <a:noFill/>
        </p:spPr>
      </p:pic>
      <p:sp>
        <p:nvSpPr>
          <p:cNvPr id="149511" name="Text Box 7"/>
          <p:cNvSpPr txBox="1">
            <a:spLocks noChangeArrowheads="1"/>
          </p:cNvSpPr>
          <p:nvPr/>
        </p:nvSpPr>
        <p:spPr bwMode="auto">
          <a:xfrm>
            <a:off x="4575773" y="1105719"/>
            <a:ext cx="45314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>
                <a:latin typeface="Arial"/>
                <a:cs typeface="Arial"/>
              </a:rPr>
              <a:t>2)</a:t>
            </a:r>
            <a:r>
              <a:rPr lang="en-US" sz="2000" b="1">
                <a:solidFill>
                  <a:srgbClr val="0000FF"/>
                </a:solidFill>
                <a:latin typeface="Arial"/>
                <a:cs typeface="Arial"/>
              </a:rPr>
              <a:t> Future (Past) Climate Projections</a:t>
            </a:r>
          </a:p>
        </p:txBody>
      </p:sp>
      <p:sp>
        <p:nvSpPr>
          <p:cNvPr id="149512" name="Text Box 8"/>
          <p:cNvSpPr txBox="1">
            <a:spLocks noChangeArrowheads="1"/>
          </p:cNvSpPr>
          <p:nvPr/>
        </p:nvSpPr>
        <p:spPr bwMode="auto">
          <a:xfrm>
            <a:off x="581025" y="1096194"/>
            <a:ext cx="334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>
                <a:latin typeface="Arial"/>
                <a:cs typeface="Arial"/>
              </a:rPr>
              <a:t>1)</a:t>
            </a:r>
            <a:r>
              <a:rPr lang="en-US" sz="2000" b="1">
                <a:solidFill>
                  <a:srgbClr val="0000FF"/>
                </a:solidFill>
                <a:latin typeface="Arial"/>
                <a:cs typeface="Arial"/>
              </a:rPr>
              <a:t> Retrospective Analyses</a:t>
            </a:r>
          </a:p>
        </p:txBody>
      </p:sp>
      <p:sp>
        <p:nvSpPr>
          <p:cNvPr id="149513" name="Text Box 9"/>
          <p:cNvSpPr txBox="1">
            <a:spLocks noChangeArrowheads="1"/>
          </p:cNvSpPr>
          <p:nvPr/>
        </p:nvSpPr>
        <p:spPr bwMode="auto">
          <a:xfrm>
            <a:off x="681038" y="5426894"/>
            <a:ext cx="29170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latin typeface="Arial"/>
                <a:cs typeface="Arial"/>
              </a:rPr>
              <a:t>Nest WRF within observed</a:t>
            </a:r>
          </a:p>
          <a:p>
            <a:r>
              <a:rPr lang="en-US" sz="1800">
                <a:latin typeface="Arial"/>
                <a:cs typeface="Arial"/>
              </a:rPr>
              <a:t>large-scale circulation.</a:t>
            </a:r>
          </a:p>
        </p:txBody>
      </p:sp>
      <p:sp>
        <p:nvSpPr>
          <p:cNvPr id="149514" name="Text Box 10"/>
          <p:cNvSpPr txBox="1">
            <a:spLocks noChangeArrowheads="1"/>
          </p:cNvSpPr>
          <p:nvPr/>
        </p:nvSpPr>
        <p:spPr bwMode="auto">
          <a:xfrm>
            <a:off x="4754563" y="5426894"/>
            <a:ext cx="41997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latin typeface="Arial"/>
                <a:cs typeface="Arial"/>
              </a:rPr>
              <a:t>Nest WRF within large-scale circulation</a:t>
            </a:r>
          </a:p>
          <a:p>
            <a:r>
              <a:rPr lang="en-US" sz="1800">
                <a:latin typeface="Arial"/>
                <a:cs typeface="Arial"/>
              </a:rPr>
              <a:t>projected by an AOGCM.</a:t>
            </a:r>
          </a:p>
        </p:txBody>
      </p:sp>
      <p:sp>
        <p:nvSpPr>
          <p:cNvPr id="149516" name="Text Box 12"/>
          <p:cNvSpPr txBox="1">
            <a:spLocks noChangeArrowheads="1"/>
          </p:cNvSpPr>
          <p:nvPr/>
        </p:nvSpPr>
        <p:spPr bwMode="auto">
          <a:xfrm>
            <a:off x="7239000" y="1905819"/>
            <a:ext cx="8629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/>
                <a:cs typeface="Arial"/>
              </a:rPr>
              <a:t>AOGCM</a:t>
            </a:r>
          </a:p>
        </p:txBody>
      </p:sp>
      <p:sp>
        <p:nvSpPr>
          <p:cNvPr id="149517" name="Rectangle 13"/>
          <p:cNvSpPr>
            <a:spLocks noChangeArrowheads="1"/>
          </p:cNvSpPr>
          <p:nvPr/>
        </p:nvSpPr>
        <p:spPr bwMode="auto">
          <a:xfrm rot="3063719">
            <a:off x="5380038" y="3521894"/>
            <a:ext cx="993775" cy="879475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518" name="Rectangle 14"/>
          <p:cNvSpPr>
            <a:spLocks noChangeArrowheads="1"/>
          </p:cNvSpPr>
          <p:nvPr/>
        </p:nvSpPr>
        <p:spPr bwMode="auto">
          <a:xfrm>
            <a:off x="1676400" y="3544119"/>
            <a:ext cx="990600" cy="9906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519" name="Line 15"/>
          <p:cNvSpPr>
            <a:spLocks noChangeShapeType="1"/>
          </p:cNvSpPr>
          <p:nvPr/>
        </p:nvSpPr>
        <p:spPr bwMode="auto">
          <a:xfrm>
            <a:off x="4495800" y="1105719"/>
            <a:ext cx="0" cy="518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521" name="Text Box 17"/>
          <p:cNvSpPr txBox="1">
            <a:spLocks noChangeArrowheads="1"/>
          </p:cNvSpPr>
          <p:nvPr/>
        </p:nvSpPr>
        <p:spPr bwMode="auto">
          <a:xfrm>
            <a:off x="7543800" y="2143944"/>
            <a:ext cx="12985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>
                <a:latin typeface="Arial"/>
                <a:cs typeface="Arial"/>
              </a:rPr>
              <a:t>(180-250 km)</a:t>
            </a:r>
          </a:p>
        </p:txBody>
      </p:sp>
      <p:sp>
        <p:nvSpPr>
          <p:cNvPr id="149522" name="Line 18"/>
          <p:cNvSpPr>
            <a:spLocks noChangeShapeType="1"/>
          </p:cNvSpPr>
          <p:nvPr/>
        </p:nvSpPr>
        <p:spPr bwMode="auto">
          <a:xfrm flipV="1">
            <a:off x="5619750" y="4763319"/>
            <a:ext cx="9525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523" name="Line 19"/>
          <p:cNvSpPr>
            <a:spLocks noChangeShapeType="1"/>
          </p:cNvSpPr>
          <p:nvPr/>
        </p:nvSpPr>
        <p:spPr bwMode="auto">
          <a:xfrm flipV="1">
            <a:off x="1676400" y="4610919"/>
            <a:ext cx="22860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3124899" y="1734369"/>
            <a:ext cx="1298575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>
                <a:latin typeface="Arial"/>
                <a:cs typeface="Arial"/>
              </a:rPr>
              <a:t>(110-250 km)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1260696" y="1735647"/>
            <a:ext cx="195758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/>
                <a:cs typeface="Arial"/>
              </a:rPr>
              <a:t>NCEP Global Analysis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911175" y="6165485"/>
            <a:ext cx="41360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0000FF"/>
                </a:solidFill>
                <a:latin typeface="Arial"/>
                <a:cs typeface="Arial"/>
              </a:rPr>
              <a:t>* Do this for an ensemble of AOGCMs.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228600" y="378056"/>
            <a:ext cx="209985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2 Run Modes</a:t>
            </a:r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330762" y="932688"/>
            <a:ext cx="192024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372600" cy="6858000"/>
          </a:xfrm>
          <a:prstGeom prst="rect">
            <a:avLst/>
          </a:prstGeom>
          <a:solidFill>
            <a:srgbClr val="D9D9D9">
              <a:alpha val="25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This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0451" y="5875767"/>
            <a:ext cx="58579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Example 2-way:  Red Rock Lakes NWR, Montana</a:t>
            </a:r>
          </a:p>
        </p:txBody>
      </p:sp>
      <p:pic>
        <p:nvPicPr>
          <p:cNvPr id="6" name="Picture 4" descr="RRL"/>
          <p:cNvPicPr>
            <a:picLocks noChangeAspect="1" noChangeArrowheads="1"/>
          </p:cNvPicPr>
          <p:nvPr/>
        </p:nvPicPr>
        <p:blipFill>
          <a:blip r:embed="rId3">
            <a:lum contrast="25000"/>
            <a:alphaModFix/>
          </a:blip>
          <a:srcRect b="16691"/>
          <a:stretch>
            <a:fillRect/>
          </a:stretch>
        </p:blipFill>
        <p:spPr bwMode="auto">
          <a:xfrm>
            <a:off x="2611462" y="2169878"/>
            <a:ext cx="5854527" cy="365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28600" y="378056"/>
            <a:ext cx="365997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WRF Nesting Capability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347472" y="932688"/>
            <a:ext cx="338328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81025" y="1164038"/>
            <a:ext cx="240322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  <a:buClr>
                <a:schemeClr val="tx1"/>
              </a:buClr>
              <a:buFont typeface="Arial"/>
              <a:buChar char="•"/>
            </a:pPr>
            <a:r>
              <a:rPr lang="en-US" sz="2000" b="1">
                <a:solidFill>
                  <a:srgbClr val="0000FF"/>
                </a:solidFill>
                <a:latin typeface="Arial"/>
                <a:cs typeface="Arial"/>
              </a:rPr>
              <a:t> 1-way</a:t>
            </a:r>
          </a:p>
          <a:p>
            <a:pPr>
              <a:spcAft>
                <a:spcPts val="600"/>
              </a:spcAft>
              <a:buClr>
                <a:schemeClr val="tx1"/>
              </a:buClr>
              <a:buFont typeface="Arial"/>
              <a:buChar char="•"/>
            </a:pPr>
            <a:r>
              <a:rPr lang="en-US" sz="2000" b="1">
                <a:solidFill>
                  <a:srgbClr val="0000FF"/>
                </a:solidFill>
                <a:latin typeface="Arial"/>
                <a:cs typeface="Arial"/>
              </a:rPr>
              <a:t> 2-way interactive</a:t>
            </a:r>
          </a:p>
          <a:p>
            <a:pPr>
              <a:spcAft>
                <a:spcPts val="600"/>
              </a:spcAft>
              <a:buClr>
                <a:schemeClr val="tx1"/>
              </a:buClr>
              <a:buFont typeface="Arial"/>
              <a:buChar char="•"/>
            </a:pPr>
            <a:r>
              <a:rPr lang="en-US" sz="2000" b="1">
                <a:solidFill>
                  <a:srgbClr val="0000FF"/>
                </a:solidFill>
                <a:latin typeface="Arial"/>
                <a:cs typeface="Arial"/>
              </a:rPr>
              <a:t> moving nest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22336" y="225650"/>
            <a:ext cx="3936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This enables us to </a:t>
            </a:r>
            <a:r>
              <a:rPr lang="en-US">
                <a:solidFill>
                  <a:srgbClr val="0000FF"/>
                </a:solidFill>
              </a:rPr>
              <a:t>downscale</a:t>
            </a:r>
            <a:r>
              <a:rPr lang="en-US"/>
              <a:t> the large-scale circulation to much </a:t>
            </a:r>
            <a:r>
              <a:rPr lang="en-US">
                <a:solidFill>
                  <a:srgbClr val="0000FF"/>
                </a:solidFill>
              </a:rPr>
              <a:t>finer spatial scales</a:t>
            </a:r>
            <a:r>
              <a:rPr lang="en-US"/>
              <a:t>.</a:t>
            </a:r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rot="10800000" flipV="1">
            <a:off x="4038599" y="618066"/>
            <a:ext cx="973666" cy="67733"/>
          </a:xfrm>
          <a:prstGeom prst="straightConnector1">
            <a:avLst/>
          </a:prstGeom>
          <a:ln w="50800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01_30km_RRL_cr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537" y="413150"/>
            <a:ext cx="7112000" cy="64008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62468" name="Text Box 14"/>
          <p:cNvSpPr txBox="1">
            <a:spLocks noChangeArrowheads="1"/>
          </p:cNvSpPr>
          <p:nvPr/>
        </p:nvSpPr>
        <p:spPr bwMode="auto">
          <a:xfrm>
            <a:off x="5456818" y="63759"/>
            <a:ext cx="3215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Parent Domain: 30-km resolution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238188" y="1840354"/>
            <a:ext cx="4207564" cy="37879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558724" y="3220788"/>
            <a:ext cx="1424609" cy="14184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081833" y="3616868"/>
            <a:ext cx="548882" cy="54885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508892" y="1521680"/>
            <a:ext cx="21459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D2: 10-km resolution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698631" y="2275464"/>
            <a:ext cx="1274676" cy="14184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683739" y="2446018"/>
            <a:ext cx="1773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3.3 km domains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rot="10800000" flipV="1">
            <a:off x="3973307" y="2637538"/>
            <a:ext cx="710432" cy="14703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4599291" y="2869021"/>
            <a:ext cx="436215" cy="26731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6548182" y="3016623"/>
            <a:ext cx="16870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1.1 km domain</a:t>
            </a:r>
          </a:p>
        </p:txBody>
      </p:sp>
      <p:cxnSp>
        <p:nvCxnSpPr>
          <p:cNvPr id="36" name="Straight Arrow Connector 35"/>
          <p:cNvCxnSpPr>
            <a:stCxn id="26" idx="1"/>
          </p:cNvCxnSpPr>
          <p:nvPr/>
        </p:nvCxnSpPr>
        <p:spPr>
          <a:xfrm rot="10800000" flipV="1">
            <a:off x="5652246" y="3185900"/>
            <a:ext cx="895937" cy="39597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4853233" y="3967407"/>
            <a:ext cx="4572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41200" y="105539"/>
            <a:ext cx="4394652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800"/>
              <a:t>Sample 2-way WRF Nests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492981" y="4512162"/>
            <a:ext cx="822960" cy="1588"/>
          </a:xfrm>
          <a:prstGeom prst="straightConnector1">
            <a:avLst/>
          </a:prstGeom>
          <a:ln w="76200"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4328878" y="4362131"/>
            <a:ext cx="4572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6217218" y="4888127"/>
            <a:ext cx="4572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5875" y="3635748"/>
            <a:ext cx="1313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large-scale</a:t>
            </a:r>
          </a:p>
          <a:p>
            <a:r>
              <a:rPr lang="en-US"/>
              <a:t>circulation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487494" y="1752537"/>
            <a:ext cx="461665" cy="240065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b="1">
                <a:solidFill>
                  <a:srgbClr val="0000FF"/>
                </a:solidFill>
              </a:rPr>
              <a:t>WRF outer boundary</a:t>
            </a:r>
          </a:p>
        </p:txBody>
      </p:sp>
      <p:cxnSp>
        <p:nvCxnSpPr>
          <p:cNvPr id="29" name="Curved Connector 28"/>
          <p:cNvCxnSpPr/>
          <p:nvPr/>
        </p:nvCxnSpPr>
        <p:spPr>
          <a:xfrm rot="10800000" flipV="1">
            <a:off x="8504205" y="4178106"/>
            <a:ext cx="218891" cy="187483"/>
          </a:xfrm>
          <a:prstGeom prst="curvedConnector3">
            <a:avLst>
              <a:gd name="adj1" fmla="val 19463"/>
            </a:avLst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739991" y="3271617"/>
            <a:ext cx="4572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3152200" y="2946311"/>
            <a:ext cx="133687" cy="13716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310433" y="3806767"/>
            <a:ext cx="133687" cy="13716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1375494" y="6451596"/>
            <a:ext cx="6406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FF00"/>
                </a:solidFill>
              </a:rPr>
              <a:t>DEM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4465</TotalTime>
  <Words>2402</Words>
  <Application>Microsoft Macintosh PowerPoint</Application>
  <PresentationFormat>On-screen Show (4:3)</PresentationFormat>
  <Paragraphs>488</Paragraphs>
  <Slides>43</Slides>
  <Notes>40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Office Theme</vt:lpstr>
      <vt:lpstr>Blank 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</vt:vector>
  </TitlesOfParts>
  <Company>U.S. Geological Survey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Gary Clow</dc:creator>
  <cp:lastModifiedBy>Gary Clow</cp:lastModifiedBy>
  <cp:revision>692</cp:revision>
  <dcterms:created xsi:type="dcterms:W3CDTF">2010-10-14T15:40:17Z</dcterms:created>
  <dcterms:modified xsi:type="dcterms:W3CDTF">2010-10-14T17:07:41Z</dcterms:modified>
</cp:coreProperties>
</file>