
<file path=[Content_Types].xml><?xml version="1.0" encoding="utf-8"?>
<Types xmlns="http://schemas.openxmlformats.org/package/2006/content-types">
  <Override PartName="/ppt/slides/slide14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52.xml" ContentType="application/vnd.openxmlformats-officedocument.presentationml.slide+xml"/>
  <Override PartName="/ppt/slides/slide49.xml" ContentType="application/vnd.openxmlformats-officedocument.presentationml.slide+xml"/>
  <Override PartName="/ppt/slides/slide33.xml" ContentType="application/vnd.openxmlformats-officedocument.presentationml.slide+xml"/>
  <Override PartName="/ppt/notesSlides/notesSlide30.xml" ContentType="application/vnd.openxmlformats-officedocument.presentationml.notesSlide+xml"/>
  <Default Extension="bin" ContentType="application/vnd.openxmlformats-officedocument.presentationml.printerSettings"/>
  <Override PartName="/ppt/notesSlides/notesSlide13.xml" ContentType="application/vnd.openxmlformats-officedocument.presentationml.notesSlide+xml"/>
  <Default Extension="wmf" ContentType="image/x-wmf"/>
  <Override PartName="/ppt/notesSlides/notesSlide29.xml" ContentType="application/vnd.openxmlformats-officedocument.presentationml.notesSlide+xml"/>
  <Override PartName="/ppt/notesSlides/notesSlide2.xml" ContentType="application/vnd.openxmlformats-officedocument.presentationml.notesSlide+xml"/>
  <Override PartName="/ppt/slides/slide18.xml" ContentType="application/vnd.openxmlformats-officedocument.presentationml.slide+xml"/>
  <Override PartName="/ppt/slides/slide37.xml" ContentType="application/vnd.openxmlformats-officedocument.presentationml.slide+xml"/>
  <Override PartName="/ppt/notesSlides/notesSlide48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4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s/slide23.xml" ContentType="application/vnd.openxmlformats-officedocument.presentationml.slide+xml"/>
  <Override PartName="/ppt/slides/slide42.xml" ContentType="application/vnd.openxmlformats-officedocument.presentationml.slide+xml"/>
  <Override PartName="/ppt/theme/theme1.xml" ContentType="application/vnd.openxmlformats-officedocument.theme+xml"/>
  <Override PartName="/ppt/slideLayouts/slideLayout10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22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slides/slide27.xml" ContentType="application/vnd.openxmlformats-officedocument.presentationml.slide+xml"/>
  <Override PartName="/ppt/slides/slide11.xml" ContentType="application/vnd.openxmlformats-officedocument.presentationml.slide+xml"/>
  <Override PartName="/ppt/slides/slide46.xml" ContentType="application/vnd.openxmlformats-officedocument.presentationml.slide+xml"/>
  <Override PartName="/ppt/notesSlides/notesSlide41.xml" ContentType="application/vnd.openxmlformats-officedocument.presentationml.notesSlide+xml"/>
  <Override PartName="/ppt/embeddings/Microsoft_Equation2.bin" ContentType="application/vnd.openxmlformats-officedocument.oleObject"/>
  <Override PartName="/ppt/notesSlides/notesSlide8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5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53.xml" ContentType="application/vnd.openxmlformats-officedocument.presentationml.slide+xml"/>
  <Override PartName="/ppt/slides/slide15.xml" ContentType="application/vnd.openxmlformats-officedocument.presentationml.slide+xml"/>
  <Override PartName="/ppt/notesSlides/notesSlide3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notesSlides/notesSlide14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19.xml" ContentType="application/vnd.openxmlformats-officedocument.presentationml.slide+xml"/>
  <Override PartName="/ppt/slides/slide38.xml" ContentType="application/vnd.openxmlformats-officedocument.presentationml.slide+xml"/>
  <Override PartName="/ppt/notesSlides/notesSlide49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3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s/slide24.xml" ContentType="application/vnd.openxmlformats-officedocument.presentationml.slide+xml"/>
  <Override PartName="/ppt/slides/slide43.xml" ContentType="application/vnd.openxmlformats-officedocument.presentationml.slide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slideLayouts/slideLayout11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Default Extension="jpeg" ContentType="image/jpeg"/>
  <Override PartName="/ppt/notesSlides/notesSlide23.xml" ContentType="application/vnd.openxmlformats-officedocument.presentationml.notesSlide+xml"/>
  <Default Extension="vml" ContentType="application/vnd.openxmlformats-officedocument.vmlDrawing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28.xml" ContentType="application/vnd.openxmlformats-officedocument.presentationml.slide+xml"/>
  <Override PartName="/ppt/slides/slide50.xml" ContentType="application/vnd.openxmlformats-officedocument.presentationml.slide+xml"/>
  <Override PartName="/ppt/slides/slide4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Override PartName="/ppt/notesSlides/notesSlide9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11.xml" ContentType="application/vnd.openxmlformats-officedocument.presentationml.notesSlide+xml"/>
  <Default Extension="rels" ContentType="application/vnd.openxmlformats-package.relationships+xml"/>
  <Override PartName="/ppt/notesSlides/notesSlide27.xml" ContentType="application/vnd.openxmlformats-officedocument.presentationml.notesSlide+xml"/>
  <Override PartName="/ppt/notesSlides/notesSlide46.xml" ContentType="application/vnd.openxmlformats-officedocument.presentationml.notesSlide+xml"/>
  <Override PartName="/ppt/slides/slide16.xml" ContentType="application/vnd.openxmlformats-officedocument.presentationml.slide+xml"/>
  <Override PartName="/ppt/slides/slide35.xml" ContentType="application/vnd.openxmlformats-officedocument.presentationml.slide+xml"/>
  <Override PartName="/ppt/slides/slide1.xml" ContentType="application/vnd.openxmlformats-officedocument.presentationml.slide+xml"/>
  <Override PartName="/ppt/notesSlides/notesSlide3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s/slide21.xml" ContentType="application/vnd.openxmlformats-officedocument.presentationml.slide+xml"/>
  <Override PartName="/ppt/slides/slide40.xml" ContentType="application/vnd.openxmlformats-officedocument.presentationml.slide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39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s/slide25.xml" ContentType="application/vnd.openxmlformats-officedocument.presentationml.slide+xml"/>
  <Override PartName="/ppt/slides/slide44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24.xml" ContentType="application/vnd.openxmlformats-officedocument.presentationml.notes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Default Extension="xml" ContentType="application/xml"/>
  <Override PartName="/ppt/tableStyles.xml" ContentType="application/vnd.openxmlformats-officedocument.presentationml.tableStyles+xml"/>
  <Override PartName="/ppt/slides/slide51.xml" ContentType="application/vnd.openxmlformats-officedocument.presentationml.slide+xml"/>
  <Override PartName="/ppt/slides/slide48.xml" ContentType="application/vnd.openxmlformats-officedocument.presentationml.slide+xml"/>
  <Override PartName="/ppt/notesSlides/notesSlide10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viewProps.xml" ContentType="application/vnd.openxmlformats-officedocument.presentationml.viewProps+xml"/>
  <Override PartName="/ppt/slides/slide29.xml" ContentType="application/vnd.openxmlformats-officedocument.presentationml.slide+xml"/>
  <Override PartName="/ppt/notesSlides/notesSlide43.xml" ContentType="application/vnd.openxmlformats-officedocument.presentationml.notesSlide+xml"/>
  <Override PartName="/docProps/app.xml" ContentType="application/vnd.openxmlformats-officedocument.extended-properties+xml"/>
  <Override PartName="/ppt/notesMasters/notesMaster1.xml" ContentType="application/vnd.openxmlformats-officedocument.presentationml.notesMaster+xml"/>
  <Override PartName="/ppt/notesSlides/notesSlide12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1.xml" ContentType="application/vnd.openxmlformats-officedocument.presentationml.notesSlide+xml"/>
  <Override PartName="/ppt/slides/slide17.xml" ContentType="application/vnd.openxmlformats-officedocument.presentationml.slide+xml"/>
  <Override PartName="/ppt/slides/slide36.xml" ContentType="application/vnd.openxmlformats-officedocument.presentationml.slide+xml"/>
  <Override PartName="/ppt/presentation.xml" ContentType="application/vnd.openxmlformats-officedocument.presentationml.presentation.main+xml"/>
  <Override PartName="/ppt/drawings/drawing1.xml" ContentType="application/vnd.openxmlformats-officedocument.drawingml.chartshapes+xml"/>
  <Override PartName="/ppt/slides/slide2.xml" ContentType="application/vnd.openxmlformats-officedocument.presentationml.slide+xml"/>
  <Override PartName="/ppt/notesSlides/notesSlide33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2.xml" ContentType="application/vnd.openxmlformats-officedocument.presentationml.slide+xml"/>
  <Override PartName="/ppt/slides/slide41.xml" ContentType="application/vnd.openxmlformats-officedocument.presentationml.slide+xml"/>
  <Override PartName="/ppt/notesSlides/notesSlide52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6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0.xml" ContentType="application/vnd.openxmlformats-officedocument.presentationml.slide+xml"/>
  <Override PartName="/ppt/slides/slide26.xml" ContentType="application/vnd.openxmlformats-officedocument.presentationml.slide+xml"/>
  <Override PartName="/ppt/slides/slide45.xml" ContentType="application/vnd.openxmlformats-officedocument.presentationml.slide+xml"/>
  <Override PartName="/ppt/notesSlides/notesSlide40.xml" ContentType="application/vnd.openxmlformats-officedocument.presentationml.notesSlide+xml"/>
  <Override PartName="/ppt/embeddings/Microsoft_Equation1.bin" ContentType="application/vnd.openxmlformats-officedocument.oleObject"/>
  <Override PartName="/ppt/slideLayouts/slideLayout13.xml" ContentType="application/vnd.openxmlformats-officedocument.presentationml.slideLayout+xml"/>
  <Override PartName="/ppt/notesSlides/notesSlide39.xml" ContentType="application/vnd.openxmlformats-officedocument.presentationml.notesSlide+xml"/>
  <Default Extension="png" ContentType="image/png"/>
  <Override PartName="/ppt/notesSlides/notesSlide25.xml" ContentType="application/vnd.openxmlformats-officedocument.presentationml.notesSlide+xml"/>
  <Override PartName="/ppt/notesSlides/notesSlide4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55" r:id="rId1"/>
  </p:sldMasterIdLst>
  <p:notesMasterIdLst>
    <p:notesMasterId r:id="rId55"/>
  </p:notesMasterIdLst>
  <p:sldIdLst>
    <p:sldId id="444" r:id="rId2"/>
    <p:sldId id="624" r:id="rId3"/>
    <p:sldId id="625" r:id="rId4"/>
    <p:sldId id="626" r:id="rId5"/>
    <p:sldId id="646" r:id="rId6"/>
    <p:sldId id="448" r:id="rId7"/>
    <p:sldId id="449" r:id="rId8"/>
    <p:sldId id="649" r:id="rId9"/>
    <p:sldId id="611" r:id="rId10"/>
    <p:sldId id="637" r:id="rId11"/>
    <p:sldId id="596" r:id="rId12"/>
    <p:sldId id="647" r:id="rId13"/>
    <p:sldId id="597" r:id="rId14"/>
    <p:sldId id="598" r:id="rId15"/>
    <p:sldId id="599" r:id="rId16"/>
    <p:sldId id="600" r:id="rId17"/>
    <p:sldId id="463" r:id="rId18"/>
    <p:sldId id="537" r:id="rId19"/>
    <p:sldId id="614" r:id="rId20"/>
    <p:sldId id="615" r:id="rId21"/>
    <p:sldId id="616" r:id="rId22"/>
    <p:sldId id="638" r:id="rId23"/>
    <p:sldId id="630" r:id="rId24"/>
    <p:sldId id="446" r:id="rId25"/>
    <p:sldId id="628" r:id="rId26"/>
    <p:sldId id="518" r:id="rId27"/>
    <p:sldId id="519" r:id="rId28"/>
    <p:sldId id="466" r:id="rId29"/>
    <p:sldId id="494" r:id="rId30"/>
    <p:sldId id="495" r:id="rId31"/>
    <p:sldId id="648" r:id="rId32"/>
    <p:sldId id="650" r:id="rId33"/>
    <p:sldId id="639" r:id="rId34"/>
    <p:sldId id="491" r:id="rId35"/>
    <p:sldId id="641" r:id="rId36"/>
    <p:sldId id="640" r:id="rId37"/>
    <p:sldId id="632" r:id="rId38"/>
    <p:sldId id="642" r:id="rId39"/>
    <p:sldId id="586" r:id="rId40"/>
    <p:sldId id="587" r:id="rId41"/>
    <p:sldId id="622" r:id="rId42"/>
    <p:sldId id="644" r:id="rId43"/>
    <p:sldId id="643" r:id="rId44"/>
    <p:sldId id="623" r:id="rId45"/>
    <p:sldId id="645" r:id="rId46"/>
    <p:sldId id="606" r:id="rId47"/>
    <p:sldId id="635" r:id="rId48"/>
    <p:sldId id="634" r:id="rId49"/>
    <p:sldId id="619" r:id="rId50"/>
    <p:sldId id="620" r:id="rId51"/>
    <p:sldId id="621" r:id="rId52"/>
    <p:sldId id="633" r:id="rId53"/>
    <p:sldId id="584" r:id="rId54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8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8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8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8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8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457200" rtl="0" eaLnBrk="1" latinLnBrk="0" hangingPunct="1">
      <a:defRPr sz="4800" kern="1200">
        <a:solidFill>
          <a:schemeClr val="tx1"/>
        </a:solidFill>
        <a:latin typeface="Times" charset="0"/>
        <a:ea typeface="+mn-ea"/>
        <a:cs typeface="+mn-cs"/>
      </a:defRPr>
    </a:lvl6pPr>
    <a:lvl7pPr marL="2743200" algn="l" defTabSz="457200" rtl="0" eaLnBrk="1" latinLnBrk="0" hangingPunct="1">
      <a:defRPr sz="4800" kern="1200">
        <a:solidFill>
          <a:schemeClr val="tx1"/>
        </a:solidFill>
        <a:latin typeface="Times" charset="0"/>
        <a:ea typeface="+mn-ea"/>
        <a:cs typeface="+mn-cs"/>
      </a:defRPr>
    </a:lvl7pPr>
    <a:lvl8pPr marL="3200400" algn="l" defTabSz="457200" rtl="0" eaLnBrk="1" latinLnBrk="0" hangingPunct="1">
      <a:defRPr sz="4800" kern="1200">
        <a:solidFill>
          <a:schemeClr val="tx1"/>
        </a:solidFill>
        <a:latin typeface="Times" charset="0"/>
        <a:ea typeface="+mn-ea"/>
        <a:cs typeface="+mn-cs"/>
      </a:defRPr>
    </a:lvl8pPr>
    <a:lvl9pPr marL="3657600" algn="l" defTabSz="457200" rtl="0" eaLnBrk="1" latinLnBrk="0" hangingPunct="1">
      <a:defRPr sz="4800" kern="1200">
        <a:solidFill>
          <a:schemeClr val="tx1"/>
        </a:solidFill>
        <a:latin typeface="Times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F6600"/>
    <a:srgbClr val="000000"/>
    <a:srgbClr val="33CC33"/>
    <a:srgbClr val="FF9999"/>
    <a:srgbClr val="0000FF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-33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notesMaster" Target="notesMasters/notesMaster1.xml"/><Relationship Id="rId56" Type="http://schemas.openxmlformats.org/officeDocument/2006/relationships/printerSettings" Target="printerSettings/printerSettings1.bin"/><Relationship Id="rId57" Type="http://schemas.openxmlformats.org/officeDocument/2006/relationships/presProps" Target="presProps.xml"/><Relationship Id="rId58" Type="http://schemas.openxmlformats.org/officeDocument/2006/relationships/viewProps" Target="viewProps.xml"/><Relationship Id="rId59" Type="http://schemas.openxmlformats.org/officeDocument/2006/relationships/theme" Target="theme/theme1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albert:Users:kettner:projects:Ebro:discharge%20data:sage%20monthly%20discharge" TargetMode="External"/><Relationship Id="rId2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"/>
  <c:chart>
    <c:title>
      <c:tx>
        <c:rich>
          <a:bodyPr/>
          <a:lstStyle/>
          <a:p>
            <a:pPr>
              <a:defRPr/>
            </a:pPr>
            <a:r>
              <a:rPr lang="en-US"/>
              <a:t>Bedload before and after dams</a:t>
            </a:r>
          </a:p>
        </c:rich>
      </c:tx>
      <c:layout>
        <c:manualLayout>
          <c:xMode val="edge"/>
          <c:yMode val="edge"/>
          <c:x val="0.23599271377873"/>
          <c:y val="0.0"/>
        </c:manualLayout>
      </c:layout>
    </c:title>
    <c:plotArea>
      <c:layout>
        <c:manualLayout>
          <c:layoutTarget val="inner"/>
          <c:xMode val="edge"/>
          <c:yMode val="edge"/>
          <c:x val="0.067451473347031"/>
          <c:y val="0.159868421052632"/>
          <c:w val="0.862483696831251"/>
          <c:h val="0.777631578947368"/>
        </c:manualLayout>
      </c:layout>
      <c:scatterChart>
        <c:scatterStyle val="lineMarker"/>
        <c:ser>
          <c:idx val="0"/>
          <c:order val="0"/>
          <c:spPr>
            <a:ln>
              <a:noFill/>
            </a:ln>
          </c:spPr>
          <c:marker>
            <c:symbol val="circle"/>
            <c:size val="3"/>
            <c:spPr>
              <a:solidFill>
                <a:schemeClr val="tx1"/>
              </a:solidFill>
              <a:ln>
                <a:noFill/>
              </a:ln>
            </c:spPr>
          </c:marker>
          <c:xVal>
            <c:numRef>
              <c:f>'SIM Sediment'!$A$4:$A$723</c:f>
              <c:numCache>
                <c:formatCode>General</c:formatCode>
                <c:ptCount val="720"/>
                <c:pt idx="0">
                  <c:v>1.0</c:v>
                </c:pt>
                <c:pt idx="1">
                  <c:v>2.0</c:v>
                </c:pt>
                <c:pt idx="2">
                  <c:v>3.0</c:v>
                </c:pt>
                <c:pt idx="3">
                  <c:v>4.0</c:v>
                </c:pt>
                <c:pt idx="4">
                  <c:v>5.0</c:v>
                </c:pt>
                <c:pt idx="5">
                  <c:v>6.0</c:v>
                </c:pt>
                <c:pt idx="6">
                  <c:v>7.0</c:v>
                </c:pt>
                <c:pt idx="7">
                  <c:v>8.0</c:v>
                </c:pt>
                <c:pt idx="8">
                  <c:v>9.0</c:v>
                </c:pt>
                <c:pt idx="9">
                  <c:v>10.0</c:v>
                </c:pt>
                <c:pt idx="10">
                  <c:v>11.0</c:v>
                </c:pt>
                <c:pt idx="11">
                  <c:v>12.0</c:v>
                </c:pt>
                <c:pt idx="12">
                  <c:v>13.0</c:v>
                </c:pt>
                <c:pt idx="13">
                  <c:v>14.0</c:v>
                </c:pt>
                <c:pt idx="14">
                  <c:v>15.0</c:v>
                </c:pt>
                <c:pt idx="15">
                  <c:v>16.0</c:v>
                </c:pt>
                <c:pt idx="16">
                  <c:v>17.0</c:v>
                </c:pt>
                <c:pt idx="17">
                  <c:v>18.0</c:v>
                </c:pt>
                <c:pt idx="18">
                  <c:v>19.0</c:v>
                </c:pt>
                <c:pt idx="19">
                  <c:v>20.0</c:v>
                </c:pt>
                <c:pt idx="20">
                  <c:v>21.0</c:v>
                </c:pt>
                <c:pt idx="21">
                  <c:v>22.0</c:v>
                </c:pt>
                <c:pt idx="22">
                  <c:v>23.0</c:v>
                </c:pt>
                <c:pt idx="23">
                  <c:v>24.0</c:v>
                </c:pt>
                <c:pt idx="24">
                  <c:v>25.0</c:v>
                </c:pt>
                <c:pt idx="25">
                  <c:v>26.0</c:v>
                </c:pt>
                <c:pt idx="26">
                  <c:v>27.0</c:v>
                </c:pt>
                <c:pt idx="27">
                  <c:v>28.0</c:v>
                </c:pt>
                <c:pt idx="28">
                  <c:v>29.0</c:v>
                </c:pt>
                <c:pt idx="29">
                  <c:v>30.0</c:v>
                </c:pt>
                <c:pt idx="30">
                  <c:v>31.0</c:v>
                </c:pt>
                <c:pt idx="31">
                  <c:v>32.0</c:v>
                </c:pt>
                <c:pt idx="32">
                  <c:v>33.0</c:v>
                </c:pt>
                <c:pt idx="33">
                  <c:v>34.0</c:v>
                </c:pt>
                <c:pt idx="34">
                  <c:v>35.0</c:v>
                </c:pt>
                <c:pt idx="35">
                  <c:v>36.0</c:v>
                </c:pt>
                <c:pt idx="36">
                  <c:v>37.0</c:v>
                </c:pt>
                <c:pt idx="37">
                  <c:v>38.0</c:v>
                </c:pt>
                <c:pt idx="38">
                  <c:v>39.0</c:v>
                </c:pt>
                <c:pt idx="39">
                  <c:v>40.0</c:v>
                </c:pt>
                <c:pt idx="40">
                  <c:v>41.0</c:v>
                </c:pt>
                <c:pt idx="41">
                  <c:v>42.0</c:v>
                </c:pt>
                <c:pt idx="42">
                  <c:v>43.0</c:v>
                </c:pt>
                <c:pt idx="43">
                  <c:v>44.0</c:v>
                </c:pt>
                <c:pt idx="44">
                  <c:v>45.0</c:v>
                </c:pt>
                <c:pt idx="45">
                  <c:v>46.0</c:v>
                </c:pt>
                <c:pt idx="46">
                  <c:v>47.0</c:v>
                </c:pt>
                <c:pt idx="47">
                  <c:v>48.0</c:v>
                </c:pt>
                <c:pt idx="48">
                  <c:v>49.0</c:v>
                </c:pt>
                <c:pt idx="49">
                  <c:v>50.0</c:v>
                </c:pt>
                <c:pt idx="50">
                  <c:v>51.0</c:v>
                </c:pt>
                <c:pt idx="51">
                  <c:v>52.0</c:v>
                </c:pt>
                <c:pt idx="52">
                  <c:v>53.0</c:v>
                </c:pt>
                <c:pt idx="53">
                  <c:v>54.0</c:v>
                </c:pt>
                <c:pt idx="54">
                  <c:v>55.0</c:v>
                </c:pt>
                <c:pt idx="55">
                  <c:v>56.0</c:v>
                </c:pt>
                <c:pt idx="56">
                  <c:v>57.0</c:v>
                </c:pt>
                <c:pt idx="57">
                  <c:v>58.0</c:v>
                </c:pt>
                <c:pt idx="58">
                  <c:v>59.0</c:v>
                </c:pt>
                <c:pt idx="59">
                  <c:v>60.0</c:v>
                </c:pt>
                <c:pt idx="60">
                  <c:v>61.0</c:v>
                </c:pt>
                <c:pt idx="61">
                  <c:v>62.0</c:v>
                </c:pt>
                <c:pt idx="62">
                  <c:v>63.0</c:v>
                </c:pt>
                <c:pt idx="63">
                  <c:v>64.0</c:v>
                </c:pt>
                <c:pt idx="64">
                  <c:v>65.0</c:v>
                </c:pt>
                <c:pt idx="65">
                  <c:v>66.0</c:v>
                </c:pt>
                <c:pt idx="66">
                  <c:v>67.0</c:v>
                </c:pt>
                <c:pt idx="67">
                  <c:v>68.0</c:v>
                </c:pt>
                <c:pt idx="68">
                  <c:v>69.0</c:v>
                </c:pt>
                <c:pt idx="69">
                  <c:v>70.0</c:v>
                </c:pt>
                <c:pt idx="70">
                  <c:v>71.0</c:v>
                </c:pt>
                <c:pt idx="71">
                  <c:v>72.0</c:v>
                </c:pt>
                <c:pt idx="72">
                  <c:v>73.0</c:v>
                </c:pt>
                <c:pt idx="73">
                  <c:v>74.0</c:v>
                </c:pt>
                <c:pt idx="74">
                  <c:v>75.0</c:v>
                </c:pt>
                <c:pt idx="75">
                  <c:v>76.0</c:v>
                </c:pt>
                <c:pt idx="76">
                  <c:v>77.0</c:v>
                </c:pt>
                <c:pt idx="77">
                  <c:v>78.0</c:v>
                </c:pt>
                <c:pt idx="78">
                  <c:v>79.0</c:v>
                </c:pt>
                <c:pt idx="79">
                  <c:v>80.0</c:v>
                </c:pt>
                <c:pt idx="80">
                  <c:v>81.0</c:v>
                </c:pt>
                <c:pt idx="81">
                  <c:v>82.0</c:v>
                </c:pt>
                <c:pt idx="82">
                  <c:v>83.0</c:v>
                </c:pt>
                <c:pt idx="83">
                  <c:v>84.0</c:v>
                </c:pt>
                <c:pt idx="84">
                  <c:v>85.0</c:v>
                </c:pt>
                <c:pt idx="85">
                  <c:v>86.0</c:v>
                </c:pt>
                <c:pt idx="86">
                  <c:v>87.0</c:v>
                </c:pt>
                <c:pt idx="87">
                  <c:v>88.0</c:v>
                </c:pt>
                <c:pt idx="88">
                  <c:v>89.0</c:v>
                </c:pt>
                <c:pt idx="89">
                  <c:v>90.0</c:v>
                </c:pt>
                <c:pt idx="90">
                  <c:v>91.0</c:v>
                </c:pt>
                <c:pt idx="91">
                  <c:v>92.0</c:v>
                </c:pt>
                <c:pt idx="92">
                  <c:v>93.0</c:v>
                </c:pt>
                <c:pt idx="93">
                  <c:v>94.0</c:v>
                </c:pt>
                <c:pt idx="94">
                  <c:v>95.0</c:v>
                </c:pt>
                <c:pt idx="95">
                  <c:v>96.0</c:v>
                </c:pt>
                <c:pt idx="96">
                  <c:v>97.0</c:v>
                </c:pt>
                <c:pt idx="97">
                  <c:v>98.0</c:v>
                </c:pt>
                <c:pt idx="98">
                  <c:v>99.0</c:v>
                </c:pt>
                <c:pt idx="99">
                  <c:v>100.0</c:v>
                </c:pt>
                <c:pt idx="100">
                  <c:v>101.0</c:v>
                </c:pt>
                <c:pt idx="101">
                  <c:v>102.0</c:v>
                </c:pt>
                <c:pt idx="102">
                  <c:v>103.0</c:v>
                </c:pt>
                <c:pt idx="103">
                  <c:v>104.0</c:v>
                </c:pt>
                <c:pt idx="104">
                  <c:v>105.0</c:v>
                </c:pt>
                <c:pt idx="105">
                  <c:v>106.0</c:v>
                </c:pt>
                <c:pt idx="106">
                  <c:v>107.0</c:v>
                </c:pt>
                <c:pt idx="107">
                  <c:v>108.0</c:v>
                </c:pt>
                <c:pt idx="108">
                  <c:v>109.0</c:v>
                </c:pt>
                <c:pt idx="109">
                  <c:v>110.0</c:v>
                </c:pt>
                <c:pt idx="110">
                  <c:v>111.0</c:v>
                </c:pt>
                <c:pt idx="111">
                  <c:v>112.0</c:v>
                </c:pt>
                <c:pt idx="112">
                  <c:v>113.0</c:v>
                </c:pt>
                <c:pt idx="113">
                  <c:v>114.0</c:v>
                </c:pt>
                <c:pt idx="114">
                  <c:v>115.0</c:v>
                </c:pt>
                <c:pt idx="115">
                  <c:v>116.0</c:v>
                </c:pt>
                <c:pt idx="116">
                  <c:v>117.0</c:v>
                </c:pt>
                <c:pt idx="117">
                  <c:v>118.0</c:v>
                </c:pt>
                <c:pt idx="118">
                  <c:v>119.0</c:v>
                </c:pt>
                <c:pt idx="119">
                  <c:v>120.0</c:v>
                </c:pt>
                <c:pt idx="120">
                  <c:v>121.0</c:v>
                </c:pt>
                <c:pt idx="121">
                  <c:v>122.0</c:v>
                </c:pt>
                <c:pt idx="122">
                  <c:v>123.0</c:v>
                </c:pt>
                <c:pt idx="123">
                  <c:v>124.0</c:v>
                </c:pt>
                <c:pt idx="124">
                  <c:v>125.0</c:v>
                </c:pt>
                <c:pt idx="125">
                  <c:v>126.0</c:v>
                </c:pt>
                <c:pt idx="126">
                  <c:v>127.0</c:v>
                </c:pt>
                <c:pt idx="127">
                  <c:v>128.0</c:v>
                </c:pt>
                <c:pt idx="128">
                  <c:v>129.0</c:v>
                </c:pt>
                <c:pt idx="129">
                  <c:v>130.0</c:v>
                </c:pt>
                <c:pt idx="130">
                  <c:v>131.0</c:v>
                </c:pt>
                <c:pt idx="131">
                  <c:v>132.0</c:v>
                </c:pt>
                <c:pt idx="132">
                  <c:v>133.0</c:v>
                </c:pt>
                <c:pt idx="133">
                  <c:v>134.0</c:v>
                </c:pt>
                <c:pt idx="134">
                  <c:v>135.0</c:v>
                </c:pt>
                <c:pt idx="135">
                  <c:v>136.0</c:v>
                </c:pt>
                <c:pt idx="136">
                  <c:v>137.0</c:v>
                </c:pt>
                <c:pt idx="137">
                  <c:v>138.0</c:v>
                </c:pt>
                <c:pt idx="138">
                  <c:v>139.0</c:v>
                </c:pt>
                <c:pt idx="139">
                  <c:v>140.0</c:v>
                </c:pt>
                <c:pt idx="140">
                  <c:v>141.0</c:v>
                </c:pt>
                <c:pt idx="141">
                  <c:v>142.0</c:v>
                </c:pt>
                <c:pt idx="142">
                  <c:v>143.0</c:v>
                </c:pt>
                <c:pt idx="143">
                  <c:v>144.0</c:v>
                </c:pt>
                <c:pt idx="144">
                  <c:v>145.0</c:v>
                </c:pt>
                <c:pt idx="145">
                  <c:v>146.0</c:v>
                </c:pt>
                <c:pt idx="146">
                  <c:v>147.0</c:v>
                </c:pt>
                <c:pt idx="147">
                  <c:v>148.0</c:v>
                </c:pt>
                <c:pt idx="148">
                  <c:v>149.0</c:v>
                </c:pt>
                <c:pt idx="149">
                  <c:v>150.0</c:v>
                </c:pt>
                <c:pt idx="150">
                  <c:v>151.0</c:v>
                </c:pt>
                <c:pt idx="151">
                  <c:v>152.0</c:v>
                </c:pt>
                <c:pt idx="152">
                  <c:v>153.0</c:v>
                </c:pt>
                <c:pt idx="153">
                  <c:v>154.0</c:v>
                </c:pt>
                <c:pt idx="154">
                  <c:v>155.0</c:v>
                </c:pt>
                <c:pt idx="155">
                  <c:v>156.0</c:v>
                </c:pt>
                <c:pt idx="156">
                  <c:v>157.0</c:v>
                </c:pt>
                <c:pt idx="157">
                  <c:v>158.0</c:v>
                </c:pt>
                <c:pt idx="158">
                  <c:v>159.0</c:v>
                </c:pt>
                <c:pt idx="159">
                  <c:v>160.0</c:v>
                </c:pt>
                <c:pt idx="160">
                  <c:v>161.0</c:v>
                </c:pt>
                <c:pt idx="161">
                  <c:v>162.0</c:v>
                </c:pt>
                <c:pt idx="162">
                  <c:v>163.0</c:v>
                </c:pt>
                <c:pt idx="163">
                  <c:v>164.0</c:v>
                </c:pt>
                <c:pt idx="164">
                  <c:v>165.0</c:v>
                </c:pt>
                <c:pt idx="165">
                  <c:v>166.0</c:v>
                </c:pt>
                <c:pt idx="166">
                  <c:v>167.0</c:v>
                </c:pt>
                <c:pt idx="167">
                  <c:v>168.0</c:v>
                </c:pt>
                <c:pt idx="168">
                  <c:v>169.0</c:v>
                </c:pt>
                <c:pt idx="169">
                  <c:v>170.0</c:v>
                </c:pt>
                <c:pt idx="170">
                  <c:v>171.0</c:v>
                </c:pt>
                <c:pt idx="171">
                  <c:v>172.0</c:v>
                </c:pt>
                <c:pt idx="172">
                  <c:v>173.0</c:v>
                </c:pt>
                <c:pt idx="173">
                  <c:v>174.0</c:v>
                </c:pt>
                <c:pt idx="174">
                  <c:v>175.0</c:v>
                </c:pt>
                <c:pt idx="175">
                  <c:v>176.0</c:v>
                </c:pt>
                <c:pt idx="176">
                  <c:v>177.0</c:v>
                </c:pt>
                <c:pt idx="177">
                  <c:v>178.0</c:v>
                </c:pt>
                <c:pt idx="178">
                  <c:v>179.0</c:v>
                </c:pt>
                <c:pt idx="179">
                  <c:v>180.0</c:v>
                </c:pt>
                <c:pt idx="180">
                  <c:v>181.0</c:v>
                </c:pt>
                <c:pt idx="181">
                  <c:v>182.0</c:v>
                </c:pt>
                <c:pt idx="182">
                  <c:v>183.0</c:v>
                </c:pt>
                <c:pt idx="183">
                  <c:v>184.0</c:v>
                </c:pt>
                <c:pt idx="184">
                  <c:v>185.0</c:v>
                </c:pt>
                <c:pt idx="185">
                  <c:v>186.0</c:v>
                </c:pt>
                <c:pt idx="186">
                  <c:v>187.0</c:v>
                </c:pt>
                <c:pt idx="187">
                  <c:v>188.0</c:v>
                </c:pt>
                <c:pt idx="188">
                  <c:v>189.0</c:v>
                </c:pt>
                <c:pt idx="189">
                  <c:v>190.0</c:v>
                </c:pt>
                <c:pt idx="190">
                  <c:v>191.0</c:v>
                </c:pt>
                <c:pt idx="191">
                  <c:v>192.0</c:v>
                </c:pt>
                <c:pt idx="192">
                  <c:v>193.0</c:v>
                </c:pt>
                <c:pt idx="193">
                  <c:v>194.0</c:v>
                </c:pt>
                <c:pt idx="194">
                  <c:v>195.0</c:v>
                </c:pt>
                <c:pt idx="195">
                  <c:v>196.0</c:v>
                </c:pt>
                <c:pt idx="196">
                  <c:v>197.0</c:v>
                </c:pt>
                <c:pt idx="197">
                  <c:v>198.0</c:v>
                </c:pt>
                <c:pt idx="198">
                  <c:v>199.0</c:v>
                </c:pt>
                <c:pt idx="199">
                  <c:v>200.0</c:v>
                </c:pt>
                <c:pt idx="200">
                  <c:v>201.0</c:v>
                </c:pt>
                <c:pt idx="201">
                  <c:v>202.0</c:v>
                </c:pt>
                <c:pt idx="202">
                  <c:v>203.0</c:v>
                </c:pt>
                <c:pt idx="203">
                  <c:v>204.0</c:v>
                </c:pt>
                <c:pt idx="204">
                  <c:v>205.0</c:v>
                </c:pt>
                <c:pt idx="205">
                  <c:v>206.0</c:v>
                </c:pt>
                <c:pt idx="206">
                  <c:v>207.0</c:v>
                </c:pt>
                <c:pt idx="207">
                  <c:v>208.0</c:v>
                </c:pt>
                <c:pt idx="208">
                  <c:v>209.0</c:v>
                </c:pt>
                <c:pt idx="209">
                  <c:v>210.0</c:v>
                </c:pt>
                <c:pt idx="210">
                  <c:v>211.0</c:v>
                </c:pt>
                <c:pt idx="211">
                  <c:v>212.0</c:v>
                </c:pt>
                <c:pt idx="212">
                  <c:v>213.0</c:v>
                </c:pt>
                <c:pt idx="213">
                  <c:v>214.0</c:v>
                </c:pt>
                <c:pt idx="214">
                  <c:v>215.0</c:v>
                </c:pt>
                <c:pt idx="215">
                  <c:v>216.0</c:v>
                </c:pt>
                <c:pt idx="216">
                  <c:v>217.0</c:v>
                </c:pt>
                <c:pt idx="217">
                  <c:v>218.0</c:v>
                </c:pt>
                <c:pt idx="218">
                  <c:v>219.0</c:v>
                </c:pt>
                <c:pt idx="219">
                  <c:v>220.0</c:v>
                </c:pt>
                <c:pt idx="220">
                  <c:v>221.0</c:v>
                </c:pt>
                <c:pt idx="221">
                  <c:v>222.0</c:v>
                </c:pt>
                <c:pt idx="222">
                  <c:v>223.0</c:v>
                </c:pt>
                <c:pt idx="223">
                  <c:v>224.0</c:v>
                </c:pt>
                <c:pt idx="224">
                  <c:v>225.0</c:v>
                </c:pt>
                <c:pt idx="225">
                  <c:v>226.0</c:v>
                </c:pt>
                <c:pt idx="226">
                  <c:v>227.0</c:v>
                </c:pt>
                <c:pt idx="227">
                  <c:v>228.0</c:v>
                </c:pt>
                <c:pt idx="228">
                  <c:v>229.0</c:v>
                </c:pt>
                <c:pt idx="229">
                  <c:v>230.0</c:v>
                </c:pt>
                <c:pt idx="230">
                  <c:v>231.0</c:v>
                </c:pt>
                <c:pt idx="231">
                  <c:v>232.0</c:v>
                </c:pt>
                <c:pt idx="232">
                  <c:v>233.0</c:v>
                </c:pt>
                <c:pt idx="233">
                  <c:v>234.0</c:v>
                </c:pt>
                <c:pt idx="234">
                  <c:v>235.0</c:v>
                </c:pt>
                <c:pt idx="235">
                  <c:v>236.0</c:v>
                </c:pt>
                <c:pt idx="236">
                  <c:v>237.0</c:v>
                </c:pt>
                <c:pt idx="237">
                  <c:v>238.0</c:v>
                </c:pt>
                <c:pt idx="238">
                  <c:v>239.0</c:v>
                </c:pt>
                <c:pt idx="239">
                  <c:v>240.0</c:v>
                </c:pt>
                <c:pt idx="240">
                  <c:v>241.0</c:v>
                </c:pt>
                <c:pt idx="241">
                  <c:v>242.0</c:v>
                </c:pt>
                <c:pt idx="242">
                  <c:v>243.0</c:v>
                </c:pt>
                <c:pt idx="243">
                  <c:v>244.0</c:v>
                </c:pt>
                <c:pt idx="244">
                  <c:v>245.0</c:v>
                </c:pt>
                <c:pt idx="245">
                  <c:v>246.0</c:v>
                </c:pt>
                <c:pt idx="246">
                  <c:v>247.0</c:v>
                </c:pt>
                <c:pt idx="247">
                  <c:v>248.0</c:v>
                </c:pt>
                <c:pt idx="248">
                  <c:v>249.0</c:v>
                </c:pt>
                <c:pt idx="249">
                  <c:v>250.0</c:v>
                </c:pt>
                <c:pt idx="250">
                  <c:v>251.0</c:v>
                </c:pt>
                <c:pt idx="251">
                  <c:v>252.0</c:v>
                </c:pt>
                <c:pt idx="252">
                  <c:v>253.0</c:v>
                </c:pt>
                <c:pt idx="253">
                  <c:v>254.0</c:v>
                </c:pt>
                <c:pt idx="254">
                  <c:v>255.0</c:v>
                </c:pt>
                <c:pt idx="255">
                  <c:v>256.0</c:v>
                </c:pt>
                <c:pt idx="256">
                  <c:v>257.0</c:v>
                </c:pt>
                <c:pt idx="257">
                  <c:v>258.0</c:v>
                </c:pt>
                <c:pt idx="258">
                  <c:v>259.0</c:v>
                </c:pt>
                <c:pt idx="259">
                  <c:v>260.0</c:v>
                </c:pt>
                <c:pt idx="260">
                  <c:v>261.0</c:v>
                </c:pt>
                <c:pt idx="261">
                  <c:v>262.0</c:v>
                </c:pt>
                <c:pt idx="262">
                  <c:v>263.0</c:v>
                </c:pt>
                <c:pt idx="263">
                  <c:v>264.0</c:v>
                </c:pt>
                <c:pt idx="264">
                  <c:v>265.0</c:v>
                </c:pt>
                <c:pt idx="265">
                  <c:v>266.0</c:v>
                </c:pt>
                <c:pt idx="266">
                  <c:v>267.0</c:v>
                </c:pt>
                <c:pt idx="267">
                  <c:v>268.0</c:v>
                </c:pt>
                <c:pt idx="268">
                  <c:v>269.0</c:v>
                </c:pt>
                <c:pt idx="269">
                  <c:v>270.0</c:v>
                </c:pt>
                <c:pt idx="270">
                  <c:v>271.0</c:v>
                </c:pt>
                <c:pt idx="271">
                  <c:v>272.0</c:v>
                </c:pt>
                <c:pt idx="272">
                  <c:v>273.0</c:v>
                </c:pt>
                <c:pt idx="273">
                  <c:v>274.0</c:v>
                </c:pt>
                <c:pt idx="274">
                  <c:v>275.0</c:v>
                </c:pt>
                <c:pt idx="275">
                  <c:v>276.0</c:v>
                </c:pt>
                <c:pt idx="276">
                  <c:v>277.0</c:v>
                </c:pt>
                <c:pt idx="277">
                  <c:v>278.0</c:v>
                </c:pt>
                <c:pt idx="278">
                  <c:v>279.0</c:v>
                </c:pt>
                <c:pt idx="279">
                  <c:v>280.0</c:v>
                </c:pt>
                <c:pt idx="280">
                  <c:v>281.0</c:v>
                </c:pt>
                <c:pt idx="281">
                  <c:v>282.0</c:v>
                </c:pt>
                <c:pt idx="282">
                  <c:v>283.0</c:v>
                </c:pt>
                <c:pt idx="283">
                  <c:v>284.0</c:v>
                </c:pt>
                <c:pt idx="284">
                  <c:v>285.0</c:v>
                </c:pt>
                <c:pt idx="285">
                  <c:v>286.0</c:v>
                </c:pt>
                <c:pt idx="286">
                  <c:v>287.0</c:v>
                </c:pt>
                <c:pt idx="287">
                  <c:v>288.0</c:v>
                </c:pt>
                <c:pt idx="288">
                  <c:v>289.0</c:v>
                </c:pt>
                <c:pt idx="289">
                  <c:v>290.0</c:v>
                </c:pt>
                <c:pt idx="290">
                  <c:v>291.0</c:v>
                </c:pt>
                <c:pt idx="291">
                  <c:v>292.0</c:v>
                </c:pt>
                <c:pt idx="292">
                  <c:v>293.0</c:v>
                </c:pt>
                <c:pt idx="293">
                  <c:v>294.0</c:v>
                </c:pt>
                <c:pt idx="294">
                  <c:v>295.0</c:v>
                </c:pt>
                <c:pt idx="295">
                  <c:v>296.0</c:v>
                </c:pt>
                <c:pt idx="296">
                  <c:v>297.0</c:v>
                </c:pt>
                <c:pt idx="297">
                  <c:v>298.0</c:v>
                </c:pt>
                <c:pt idx="298">
                  <c:v>299.0</c:v>
                </c:pt>
                <c:pt idx="299">
                  <c:v>300.0</c:v>
                </c:pt>
                <c:pt idx="300">
                  <c:v>301.0</c:v>
                </c:pt>
                <c:pt idx="301">
                  <c:v>302.0</c:v>
                </c:pt>
                <c:pt idx="302">
                  <c:v>303.0</c:v>
                </c:pt>
                <c:pt idx="303">
                  <c:v>304.0</c:v>
                </c:pt>
                <c:pt idx="304">
                  <c:v>305.0</c:v>
                </c:pt>
                <c:pt idx="305">
                  <c:v>306.0</c:v>
                </c:pt>
                <c:pt idx="306">
                  <c:v>307.0</c:v>
                </c:pt>
                <c:pt idx="307">
                  <c:v>308.0</c:v>
                </c:pt>
                <c:pt idx="308">
                  <c:v>309.0</c:v>
                </c:pt>
                <c:pt idx="309">
                  <c:v>310.0</c:v>
                </c:pt>
                <c:pt idx="310">
                  <c:v>311.0</c:v>
                </c:pt>
                <c:pt idx="311">
                  <c:v>312.0</c:v>
                </c:pt>
                <c:pt idx="312">
                  <c:v>313.0</c:v>
                </c:pt>
                <c:pt idx="313">
                  <c:v>314.0</c:v>
                </c:pt>
                <c:pt idx="314">
                  <c:v>315.0</c:v>
                </c:pt>
                <c:pt idx="315">
                  <c:v>316.0</c:v>
                </c:pt>
                <c:pt idx="316">
                  <c:v>317.0</c:v>
                </c:pt>
                <c:pt idx="317">
                  <c:v>318.0</c:v>
                </c:pt>
                <c:pt idx="318">
                  <c:v>319.0</c:v>
                </c:pt>
                <c:pt idx="319">
                  <c:v>320.0</c:v>
                </c:pt>
                <c:pt idx="320">
                  <c:v>321.0</c:v>
                </c:pt>
                <c:pt idx="321">
                  <c:v>322.0</c:v>
                </c:pt>
                <c:pt idx="322">
                  <c:v>323.0</c:v>
                </c:pt>
                <c:pt idx="323">
                  <c:v>324.0</c:v>
                </c:pt>
                <c:pt idx="324">
                  <c:v>325.0</c:v>
                </c:pt>
                <c:pt idx="325">
                  <c:v>326.0</c:v>
                </c:pt>
                <c:pt idx="326">
                  <c:v>327.0</c:v>
                </c:pt>
                <c:pt idx="327">
                  <c:v>328.0</c:v>
                </c:pt>
                <c:pt idx="328">
                  <c:v>329.0</c:v>
                </c:pt>
                <c:pt idx="329">
                  <c:v>330.0</c:v>
                </c:pt>
                <c:pt idx="330">
                  <c:v>331.0</c:v>
                </c:pt>
                <c:pt idx="331">
                  <c:v>332.0</c:v>
                </c:pt>
                <c:pt idx="332">
                  <c:v>333.0</c:v>
                </c:pt>
                <c:pt idx="333">
                  <c:v>334.0</c:v>
                </c:pt>
                <c:pt idx="334">
                  <c:v>335.0</c:v>
                </c:pt>
                <c:pt idx="335">
                  <c:v>336.0</c:v>
                </c:pt>
                <c:pt idx="336">
                  <c:v>337.0</c:v>
                </c:pt>
                <c:pt idx="337">
                  <c:v>338.0</c:v>
                </c:pt>
                <c:pt idx="338">
                  <c:v>339.0</c:v>
                </c:pt>
                <c:pt idx="339">
                  <c:v>340.0</c:v>
                </c:pt>
                <c:pt idx="340">
                  <c:v>341.0</c:v>
                </c:pt>
                <c:pt idx="341">
                  <c:v>342.0</c:v>
                </c:pt>
                <c:pt idx="342">
                  <c:v>343.0</c:v>
                </c:pt>
                <c:pt idx="343">
                  <c:v>344.0</c:v>
                </c:pt>
                <c:pt idx="344">
                  <c:v>345.0</c:v>
                </c:pt>
                <c:pt idx="345">
                  <c:v>346.0</c:v>
                </c:pt>
                <c:pt idx="346">
                  <c:v>347.0</c:v>
                </c:pt>
                <c:pt idx="347">
                  <c:v>348.0</c:v>
                </c:pt>
                <c:pt idx="348">
                  <c:v>349.0</c:v>
                </c:pt>
                <c:pt idx="349">
                  <c:v>350.0</c:v>
                </c:pt>
                <c:pt idx="350">
                  <c:v>351.0</c:v>
                </c:pt>
                <c:pt idx="351">
                  <c:v>352.0</c:v>
                </c:pt>
                <c:pt idx="352">
                  <c:v>353.0</c:v>
                </c:pt>
                <c:pt idx="353">
                  <c:v>354.0</c:v>
                </c:pt>
                <c:pt idx="354">
                  <c:v>355.0</c:v>
                </c:pt>
                <c:pt idx="355">
                  <c:v>356.0</c:v>
                </c:pt>
                <c:pt idx="356">
                  <c:v>357.0</c:v>
                </c:pt>
                <c:pt idx="357">
                  <c:v>358.0</c:v>
                </c:pt>
                <c:pt idx="358">
                  <c:v>359.0</c:v>
                </c:pt>
                <c:pt idx="359">
                  <c:v>360.0</c:v>
                </c:pt>
                <c:pt idx="360">
                  <c:v>361.0</c:v>
                </c:pt>
                <c:pt idx="361">
                  <c:v>362.0</c:v>
                </c:pt>
                <c:pt idx="362">
                  <c:v>363.0</c:v>
                </c:pt>
                <c:pt idx="363">
                  <c:v>364.0</c:v>
                </c:pt>
                <c:pt idx="364">
                  <c:v>365.0</c:v>
                </c:pt>
                <c:pt idx="365">
                  <c:v>366.0</c:v>
                </c:pt>
                <c:pt idx="366">
                  <c:v>367.0</c:v>
                </c:pt>
                <c:pt idx="367">
                  <c:v>368.0</c:v>
                </c:pt>
                <c:pt idx="368">
                  <c:v>369.0</c:v>
                </c:pt>
                <c:pt idx="369">
                  <c:v>370.0</c:v>
                </c:pt>
                <c:pt idx="370">
                  <c:v>371.0</c:v>
                </c:pt>
                <c:pt idx="371">
                  <c:v>372.0</c:v>
                </c:pt>
                <c:pt idx="372">
                  <c:v>373.0</c:v>
                </c:pt>
                <c:pt idx="373">
                  <c:v>374.0</c:v>
                </c:pt>
                <c:pt idx="374">
                  <c:v>375.0</c:v>
                </c:pt>
                <c:pt idx="375">
                  <c:v>376.0</c:v>
                </c:pt>
                <c:pt idx="376">
                  <c:v>377.0</c:v>
                </c:pt>
                <c:pt idx="377">
                  <c:v>378.0</c:v>
                </c:pt>
                <c:pt idx="378">
                  <c:v>379.0</c:v>
                </c:pt>
                <c:pt idx="379">
                  <c:v>380.0</c:v>
                </c:pt>
                <c:pt idx="380">
                  <c:v>381.0</c:v>
                </c:pt>
                <c:pt idx="381">
                  <c:v>382.0</c:v>
                </c:pt>
                <c:pt idx="382">
                  <c:v>383.0</c:v>
                </c:pt>
                <c:pt idx="383">
                  <c:v>384.0</c:v>
                </c:pt>
                <c:pt idx="384">
                  <c:v>385.0</c:v>
                </c:pt>
                <c:pt idx="385">
                  <c:v>386.0</c:v>
                </c:pt>
                <c:pt idx="386">
                  <c:v>387.0</c:v>
                </c:pt>
                <c:pt idx="387">
                  <c:v>388.0</c:v>
                </c:pt>
                <c:pt idx="388">
                  <c:v>389.0</c:v>
                </c:pt>
                <c:pt idx="389">
                  <c:v>390.0</c:v>
                </c:pt>
                <c:pt idx="390">
                  <c:v>391.0</c:v>
                </c:pt>
                <c:pt idx="391">
                  <c:v>392.0</c:v>
                </c:pt>
                <c:pt idx="392">
                  <c:v>393.0</c:v>
                </c:pt>
                <c:pt idx="393">
                  <c:v>394.0</c:v>
                </c:pt>
                <c:pt idx="394">
                  <c:v>395.0</c:v>
                </c:pt>
                <c:pt idx="395">
                  <c:v>396.0</c:v>
                </c:pt>
                <c:pt idx="396">
                  <c:v>397.0</c:v>
                </c:pt>
                <c:pt idx="397">
                  <c:v>398.0</c:v>
                </c:pt>
                <c:pt idx="398">
                  <c:v>399.0</c:v>
                </c:pt>
                <c:pt idx="399">
                  <c:v>400.0</c:v>
                </c:pt>
                <c:pt idx="400">
                  <c:v>401.0</c:v>
                </c:pt>
                <c:pt idx="401">
                  <c:v>402.0</c:v>
                </c:pt>
                <c:pt idx="402">
                  <c:v>403.0</c:v>
                </c:pt>
                <c:pt idx="403">
                  <c:v>404.0</c:v>
                </c:pt>
                <c:pt idx="404">
                  <c:v>405.0</c:v>
                </c:pt>
                <c:pt idx="405">
                  <c:v>406.0</c:v>
                </c:pt>
                <c:pt idx="406">
                  <c:v>407.0</c:v>
                </c:pt>
                <c:pt idx="407">
                  <c:v>408.0</c:v>
                </c:pt>
                <c:pt idx="408">
                  <c:v>409.0</c:v>
                </c:pt>
                <c:pt idx="409">
                  <c:v>410.0</c:v>
                </c:pt>
                <c:pt idx="410">
                  <c:v>411.0</c:v>
                </c:pt>
                <c:pt idx="411">
                  <c:v>412.0</c:v>
                </c:pt>
                <c:pt idx="412">
                  <c:v>413.0</c:v>
                </c:pt>
                <c:pt idx="413">
                  <c:v>414.0</c:v>
                </c:pt>
                <c:pt idx="414">
                  <c:v>415.0</c:v>
                </c:pt>
                <c:pt idx="415">
                  <c:v>416.0</c:v>
                </c:pt>
                <c:pt idx="416">
                  <c:v>417.0</c:v>
                </c:pt>
                <c:pt idx="417">
                  <c:v>418.0</c:v>
                </c:pt>
                <c:pt idx="418">
                  <c:v>419.0</c:v>
                </c:pt>
                <c:pt idx="419">
                  <c:v>420.0</c:v>
                </c:pt>
                <c:pt idx="420">
                  <c:v>421.0</c:v>
                </c:pt>
                <c:pt idx="421">
                  <c:v>422.0</c:v>
                </c:pt>
                <c:pt idx="422">
                  <c:v>423.0</c:v>
                </c:pt>
                <c:pt idx="423">
                  <c:v>424.0</c:v>
                </c:pt>
                <c:pt idx="424">
                  <c:v>425.0</c:v>
                </c:pt>
                <c:pt idx="425">
                  <c:v>426.0</c:v>
                </c:pt>
                <c:pt idx="426">
                  <c:v>427.0</c:v>
                </c:pt>
                <c:pt idx="427">
                  <c:v>428.0</c:v>
                </c:pt>
                <c:pt idx="428">
                  <c:v>429.0</c:v>
                </c:pt>
                <c:pt idx="429">
                  <c:v>430.0</c:v>
                </c:pt>
                <c:pt idx="430">
                  <c:v>431.0</c:v>
                </c:pt>
                <c:pt idx="431">
                  <c:v>432.0</c:v>
                </c:pt>
                <c:pt idx="432">
                  <c:v>433.0</c:v>
                </c:pt>
                <c:pt idx="433">
                  <c:v>434.0</c:v>
                </c:pt>
                <c:pt idx="434">
                  <c:v>435.0</c:v>
                </c:pt>
                <c:pt idx="435">
                  <c:v>436.0</c:v>
                </c:pt>
                <c:pt idx="436">
                  <c:v>437.0</c:v>
                </c:pt>
                <c:pt idx="437">
                  <c:v>438.0</c:v>
                </c:pt>
                <c:pt idx="438">
                  <c:v>439.0</c:v>
                </c:pt>
                <c:pt idx="439">
                  <c:v>440.0</c:v>
                </c:pt>
                <c:pt idx="440">
                  <c:v>441.0</c:v>
                </c:pt>
                <c:pt idx="441">
                  <c:v>442.0</c:v>
                </c:pt>
                <c:pt idx="442">
                  <c:v>443.0</c:v>
                </c:pt>
                <c:pt idx="443">
                  <c:v>444.0</c:v>
                </c:pt>
                <c:pt idx="444">
                  <c:v>445.0</c:v>
                </c:pt>
                <c:pt idx="445">
                  <c:v>446.0</c:v>
                </c:pt>
                <c:pt idx="446">
                  <c:v>447.0</c:v>
                </c:pt>
                <c:pt idx="447">
                  <c:v>448.0</c:v>
                </c:pt>
                <c:pt idx="448">
                  <c:v>449.0</c:v>
                </c:pt>
                <c:pt idx="449">
                  <c:v>450.0</c:v>
                </c:pt>
                <c:pt idx="450">
                  <c:v>451.0</c:v>
                </c:pt>
                <c:pt idx="451">
                  <c:v>452.0</c:v>
                </c:pt>
                <c:pt idx="452">
                  <c:v>453.0</c:v>
                </c:pt>
                <c:pt idx="453">
                  <c:v>454.0</c:v>
                </c:pt>
                <c:pt idx="454">
                  <c:v>455.0</c:v>
                </c:pt>
                <c:pt idx="455">
                  <c:v>456.0</c:v>
                </c:pt>
                <c:pt idx="456">
                  <c:v>457.0</c:v>
                </c:pt>
                <c:pt idx="457">
                  <c:v>458.0</c:v>
                </c:pt>
                <c:pt idx="458">
                  <c:v>459.0</c:v>
                </c:pt>
                <c:pt idx="459">
                  <c:v>460.0</c:v>
                </c:pt>
                <c:pt idx="460">
                  <c:v>461.0</c:v>
                </c:pt>
                <c:pt idx="461">
                  <c:v>462.0</c:v>
                </c:pt>
                <c:pt idx="462">
                  <c:v>463.0</c:v>
                </c:pt>
                <c:pt idx="463">
                  <c:v>464.0</c:v>
                </c:pt>
                <c:pt idx="464">
                  <c:v>465.0</c:v>
                </c:pt>
                <c:pt idx="465">
                  <c:v>466.0</c:v>
                </c:pt>
                <c:pt idx="466">
                  <c:v>467.0</c:v>
                </c:pt>
                <c:pt idx="467">
                  <c:v>468.0</c:v>
                </c:pt>
                <c:pt idx="468">
                  <c:v>469.0</c:v>
                </c:pt>
                <c:pt idx="469">
                  <c:v>470.0</c:v>
                </c:pt>
                <c:pt idx="470">
                  <c:v>471.0</c:v>
                </c:pt>
                <c:pt idx="471">
                  <c:v>472.0</c:v>
                </c:pt>
                <c:pt idx="472">
                  <c:v>473.0</c:v>
                </c:pt>
                <c:pt idx="473">
                  <c:v>474.0</c:v>
                </c:pt>
                <c:pt idx="474">
                  <c:v>475.0</c:v>
                </c:pt>
                <c:pt idx="475">
                  <c:v>476.0</c:v>
                </c:pt>
                <c:pt idx="476">
                  <c:v>477.0</c:v>
                </c:pt>
                <c:pt idx="477">
                  <c:v>478.0</c:v>
                </c:pt>
                <c:pt idx="478">
                  <c:v>479.0</c:v>
                </c:pt>
                <c:pt idx="479">
                  <c:v>480.0</c:v>
                </c:pt>
                <c:pt idx="480">
                  <c:v>481.0</c:v>
                </c:pt>
                <c:pt idx="481">
                  <c:v>482.0</c:v>
                </c:pt>
                <c:pt idx="482">
                  <c:v>483.0</c:v>
                </c:pt>
                <c:pt idx="483">
                  <c:v>484.0</c:v>
                </c:pt>
                <c:pt idx="484">
                  <c:v>485.0</c:v>
                </c:pt>
                <c:pt idx="485">
                  <c:v>486.0</c:v>
                </c:pt>
                <c:pt idx="486">
                  <c:v>487.0</c:v>
                </c:pt>
                <c:pt idx="487">
                  <c:v>488.0</c:v>
                </c:pt>
                <c:pt idx="488">
                  <c:v>489.0</c:v>
                </c:pt>
                <c:pt idx="489">
                  <c:v>490.0</c:v>
                </c:pt>
                <c:pt idx="490">
                  <c:v>491.0</c:v>
                </c:pt>
                <c:pt idx="491">
                  <c:v>492.0</c:v>
                </c:pt>
                <c:pt idx="492">
                  <c:v>493.0</c:v>
                </c:pt>
                <c:pt idx="493">
                  <c:v>494.0</c:v>
                </c:pt>
                <c:pt idx="494">
                  <c:v>495.0</c:v>
                </c:pt>
                <c:pt idx="495">
                  <c:v>496.0</c:v>
                </c:pt>
                <c:pt idx="496">
                  <c:v>497.0</c:v>
                </c:pt>
                <c:pt idx="497">
                  <c:v>498.0</c:v>
                </c:pt>
                <c:pt idx="498">
                  <c:v>499.0</c:v>
                </c:pt>
                <c:pt idx="499">
                  <c:v>500.0</c:v>
                </c:pt>
                <c:pt idx="500">
                  <c:v>501.0</c:v>
                </c:pt>
                <c:pt idx="501">
                  <c:v>502.0</c:v>
                </c:pt>
                <c:pt idx="502">
                  <c:v>503.0</c:v>
                </c:pt>
                <c:pt idx="503">
                  <c:v>504.0</c:v>
                </c:pt>
                <c:pt idx="504">
                  <c:v>505.0</c:v>
                </c:pt>
                <c:pt idx="505">
                  <c:v>506.0</c:v>
                </c:pt>
                <c:pt idx="506">
                  <c:v>507.0</c:v>
                </c:pt>
                <c:pt idx="507">
                  <c:v>508.0</c:v>
                </c:pt>
                <c:pt idx="508">
                  <c:v>509.0</c:v>
                </c:pt>
                <c:pt idx="509">
                  <c:v>510.0</c:v>
                </c:pt>
                <c:pt idx="510">
                  <c:v>511.0</c:v>
                </c:pt>
                <c:pt idx="511">
                  <c:v>512.0</c:v>
                </c:pt>
                <c:pt idx="512">
                  <c:v>513.0</c:v>
                </c:pt>
                <c:pt idx="513">
                  <c:v>514.0</c:v>
                </c:pt>
                <c:pt idx="514">
                  <c:v>515.0</c:v>
                </c:pt>
                <c:pt idx="515">
                  <c:v>516.0</c:v>
                </c:pt>
                <c:pt idx="516">
                  <c:v>517.0</c:v>
                </c:pt>
                <c:pt idx="517">
                  <c:v>518.0</c:v>
                </c:pt>
                <c:pt idx="518">
                  <c:v>519.0</c:v>
                </c:pt>
                <c:pt idx="519">
                  <c:v>520.0</c:v>
                </c:pt>
                <c:pt idx="520">
                  <c:v>521.0</c:v>
                </c:pt>
                <c:pt idx="521">
                  <c:v>522.0</c:v>
                </c:pt>
                <c:pt idx="522">
                  <c:v>523.0</c:v>
                </c:pt>
                <c:pt idx="523">
                  <c:v>524.0</c:v>
                </c:pt>
                <c:pt idx="524">
                  <c:v>525.0</c:v>
                </c:pt>
                <c:pt idx="525">
                  <c:v>526.0</c:v>
                </c:pt>
                <c:pt idx="526">
                  <c:v>527.0</c:v>
                </c:pt>
                <c:pt idx="527">
                  <c:v>528.0</c:v>
                </c:pt>
                <c:pt idx="528">
                  <c:v>529.0</c:v>
                </c:pt>
                <c:pt idx="529">
                  <c:v>530.0</c:v>
                </c:pt>
                <c:pt idx="530">
                  <c:v>531.0</c:v>
                </c:pt>
                <c:pt idx="531">
                  <c:v>532.0</c:v>
                </c:pt>
                <c:pt idx="532">
                  <c:v>533.0</c:v>
                </c:pt>
                <c:pt idx="533">
                  <c:v>534.0</c:v>
                </c:pt>
                <c:pt idx="534">
                  <c:v>535.0</c:v>
                </c:pt>
                <c:pt idx="535">
                  <c:v>536.0</c:v>
                </c:pt>
                <c:pt idx="536">
                  <c:v>537.0</c:v>
                </c:pt>
                <c:pt idx="537">
                  <c:v>538.0</c:v>
                </c:pt>
                <c:pt idx="538">
                  <c:v>539.0</c:v>
                </c:pt>
                <c:pt idx="539">
                  <c:v>540.0</c:v>
                </c:pt>
                <c:pt idx="540">
                  <c:v>541.0</c:v>
                </c:pt>
                <c:pt idx="541">
                  <c:v>542.0</c:v>
                </c:pt>
                <c:pt idx="542">
                  <c:v>543.0</c:v>
                </c:pt>
                <c:pt idx="543">
                  <c:v>544.0</c:v>
                </c:pt>
                <c:pt idx="544">
                  <c:v>545.0</c:v>
                </c:pt>
                <c:pt idx="545">
                  <c:v>546.0</c:v>
                </c:pt>
                <c:pt idx="546">
                  <c:v>547.0</c:v>
                </c:pt>
                <c:pt idx="547">
                  <c:v>548.0</c:v>
                </c:pt>
                <c:pt idx="548">
                  <c:v>549.0</c:v>
                </c:pt>
                <c:pt idx="549">
                  <c:v>550.0</c:v>
                </c:pt>
                <c:pt idx="550">
                  <c:v>551.0</c:v>
                </c:pt>
                <c:pt idx="551">
                  <c:v>552.0</c:v>
                </c:pt>
                <c:pt idx="552">
                  <c:v>553.0</c:v>
                </c:pt>
                <c:pt idx="553">
                  <c:v>554.0</c:v>
                </c:pt>
                <c:pt idx="554">
                  <c:v>555.0</c:v>
                </c:pt>
                <c:pt idx="555">
                  <c:v>556.0</c:v>
                </c:pt>
                <c:pt idx="556">
                  <c:v>557.0</c:v>
                </c:pt>
                <c:pt idx="557">
                  <c:v>558.0</c:v>
                </c:pt>
                <c:pt idx="558">
                  <c:v>559.0</c:v>
                </c:pt>
                <c:pt idx="559">
                  <c:v>560.0</c:v>
                </c:pt>
                <c:pt idx="560">
                  <c:v>561.0</c:v>
                </c:pt>
                <c:pt idx="561">
                  <c:v>562.0</c:v>
                </c:pt>
                <c:pt idx="562">
                  <c:v>563.0</c:v>
                </c:pt>
                <c:pt idx="563">
                  <c:v>564.0</c:v>
                </c:pt>
                <c:pt idx="564">
                  <c:v>565.0</c:v>
                </c:pt>
                <c:pt idx="565">
                  <c:v>566.0</c:v>
                </c:pt>
                <c:pt idx="566">
                  <c:v>567.0</c:v>
                </c:pt>
                <c:pt idx="567">
                  <c:v>568.0</c:v>
                </c:pt>
                <c:pt idx="568">
                  <c:v>569.0</c:v>
                </c:pt>
                <c:pt idx="569">
                  <c:v>570.0</c:v>
                </c:pt>
                <c:pt idx="570">
                  <c:v>571.0</c:v>
                </c:pt>
                <c:pt idx="571">
                  <c:v>572.0</c:v>
                </c:pt>
                <c:pt idx="572">
                  <c:v>573.0</c:v>
                </c:pt>
                <c:pt idx="573">
                  <c:v>574.0</c:v>
                </c:pt>
                <c:pt idx="574">
                  <c:v>575.0</c:v>
                </c:pt>
                <c:pt idx="575">
                  <c:v>576.0</c:v>
                </c:pt>
                <c:pt idx="576">
                  <c:v>577.0</c:v>
                </c:pt>
                <c:pt idx="577">
                  <c:v>578.0</c:v>
                </c:pt>
                <c:pt idx="578">
                  <c:v>579.0</c:v>
                </c:pt>
                <c:pt idx="579">
                  <c:v>580.0</c:v>
                </c:pt>
                <c:pt idx="580">
                  <c:v>581.0</c:v>
                </c:pt>
                <c:pt idx="581">
                  <c:v>582.0</c:v>
                </c:pt>
                <c:pt idx="582">
                  <c:v>583.0</c:v>
                </c:pt>
                <c:pt idx="583">
                  <c:v>584.0</c:v>
                </c:pt>
                <c:pt idx="584">
                  <c:v>585.0</c:v>
                </c:pt>
                <c:pt idx="585">
                  <c:v>586.0</c:v>
                </c:pt>
                <c:pt idx="586">
                  <c:v>587.0</c:v>
                </c:pt>
                <c:pt idx="587">
                  <c:v>588.0</c:v>
                </c:pt>
                <c:pt idx="588">
                  <c:v>589.0</c:v>
                </c:pt>
                <c:pt idx="589">
                  <c:v>590.0</c:v>
                </c:pt>
                <c:pt idx="590">
                  <c:v>591.0</c:v>
                </c:pt>
                <c:pt idx="591">
                  <c:v>592.0</c:v>
                </c:pt>
                <c:pt idx="592">
                  <c:v>593.0</c:v>
                </c:pt>
                <c:pt idx="593">
                  <c:v>594.0</c:v>
                </c:pt>
                <c:pt idx="594">
                  <c:v>595.0</c:v>
                </c:pt>
                <c:pt idx="595">
                  <c:v>596.0</c:v>
                </c:pt>
                <c:pt idx="596">
                  <c:v>597.0</c:v>
                </c:pt>
                <c:pt idx="597">
                  <c:v>598.0</c:v>
                </c:pt>
                <c:pt idx="598">
                  <c:v>599.0</c:v>
                </c:pt>
                <c:pt idx="599">
                  <c:v>600.0</c:v>
                </c:pt>
                <c:pt idx="600">
                  <c:v>601.0</c:v>
                </c:pt>
                <c:pt idx="601">
                  <c:v>602.0</c:v>
                </c:pt>
                <c:pt idx="602">
                  <c:v>603.0</c:v>
                </c:pt>
                <c:pt idx="603">
                  <c:v>604.0</c:v>
                </c:pt>
                <c:pt idx="604">
                  <c:v>605.0</c:v>
                </c:pt>
                <c:pt idx="605">
                  <c:v>606.0</c:v>
                </c:pt>
                <c:pt idx="606">
                  <c:v>607.0</c:v>
                </c:pt>
                <c:pt idx="607">
                  <c:v>608.0</c:v>
                </c:pt>
                <c:pt idx="608">
                  <c:v>609.0</c:v>
                </c:pt>
                <c:pt idx="609">
                  <c:v>610.0</c:v>
                </c:pt>
                <c:pt idx="610">
                  <c:v>611.0</c:v>
                </c:pt>
                <c:pt idx="611">
                  <c:v>612.0</c:v>
                </c:pt>
                <c:pt idx="612">
                  <c:v>613.0</c:v>
                </c:pt>
                <c:pt idx="613">
                  <c:v>614.0</c:v>
                </c:pt>
                <c:pt idx="614">
                  <c:v>615.0</c:v>
                </c:pt>
                <c:pt idx="615">
                  <c:v>616.0</c:v>
                </c:pt>
                <c:pt idx="616">
                  <c:v>617.0</c:v>
                </c:pt>
                <c:pt idx="617">
                  <c:v>618.0</c:v>
                </c:pt>
                <c:pt idx="618">
                  <c:v>619.0</c:v>
                </c:pt>
                <c:pt idx="619">
                  <c:v>620.0</c:v>
                </c:pt>
                <c:pt idx="620">
                  <c:v>621.0</c:v>
                </c:pt>
                <c:pt idx="621">
                  <c:v>622.0</c:v>
                </c:pt>
                <c:pt idx="622">
                  <c:v>623.0</c:v>
                </c:pt>
                <c:pt idx="623">
                  <c:v>624.0</c:v>
                </c:pt>
                <c:pt idx="624">
                  <c:v>625.0</c:v>
                </c:pt>
                <c:pt idx="625">
                  <c:v>626.0</c:v>
                </c:pt>
                <c:pt idx="626">
                  <c:v>627.0</c:v>
                </c:pt>
                <c:pt idx="627">
                  <c:v>628.0</c:v>
                </c:pt>
                <c:pt idx="628">
                  <c:v>629.0</c:v>
                </c:pt>
                <c:pt idx="629">
                  <c:v>630.0</c:v>
                </c:pt>
                <c:pt idx="630">
                  <c:v>631.0</c:v>
                </c:pt>
                <c:pt idx="631">
                  <c:v>632.0</c:v>
                </c:pt>
                <c:pt idx="632">
                  <c:v>633.0</c:v>
                </c:pt>
                <c:pt idx="633">
                  <c:v>634.0</c:v>
                </c:pt>
                <c:pt idx="634">
                  <c:v>635.0</c:v>
                </c:pt>
                <c:pt idx="635">
                  <c:v>636.0</c:v>
                </c:pt>
                <c:pt idx="636">
                  <c:v>637.0</c:v>
                </c:pt>
                <c:pt idx="637">
                  <c:v>638.0</c:v>
                </c:pt>
                <c:pt idx="638">
                  <c:v>639.0</c:v>
                </c:pt>
                <c:pt idx="639">
                  <c:v>640.0</c:v>
                </c:pt>
                <c:pt idx="640">
                  <c:v>641.0</c:v>
                </c:pt>
                <c:pt idx="641">
                  <c:v>642.0</c:v>
                </c:pt>
                <c:pt idx="642">
                  <c:v>643.0</c:v>
                </c:pt>
                <c:pt idx="643">
                  <c:v>644.0</c:v>
                </c:pt>
                <c:pt idx="644">
                  <c:v>645.0</c:v>
                </c:pt>
                <c:pt idx="645">
                  <c:v>646.0</c:v>
                </c:pt>
                <c:pt idx="646">
                  <c:v>647.0</c:v>
                </c:pt>
                <c:pt idx="647">
                  <c:v>648.0</c:v>
                </c:pt>
                <c:pt idx="648">
                  <c:v>649.0</c:v>
                </c:pt>
                <c:pt idx="649">
                  <c:v>650.0</c:v>
                </c:pt>
                <c:pt idx="650">
                  <c:v>651.0</c:v>
                </c:pt>
                <c:pt idx="651">
                  <c:v>652.0</c:v>
                </c:pt>
                <c:pt idx="652">
                  <c:v>653.0</c:v>
                </c:pt>
                <c:pt idx="653">
                  <c:v>654.0</c:v>
                </c:pt>
                <c:pt idx="654">
                  <c:v>655.0</c:v>
                </c:pt>
                <c:pt idx="655">
                  <c:v>656.0</c:v>
                </c:pt>
                <c:pt idx="656">
                  <c:v>657.0</c:v>
                </c:pt>
                <c:pt idx="657">
                  <c:v>658.0</c:v>
                </c:pt>
                <c:pt idx="658">
                  <c:v>659.0</c:v>
                </c:pt>
                <c:pt idx="659">
                  <c:v>660.0</c:v>
                </c:pt>
                <c:pt idx="660">
                  <c:v>661.0</c:v>
                </c:pt>
                <c:pt idx="661">
                  <c:v>662.0</c:v>
                </c:pt>
                <c:pt idx="662">
                  <c:v>663.0</c:v>
                </c:pt>
                <c:pt idx="663">
                  <c:v>664.0</c:v>
                </c:pt>
                <c:pt idx="664">
                  <c:v>665.0</c:v>
                </c:pt>
                <c:pt idx="665">
                  <c:v>666.0</c:v>
                </c:pt>
                <c:pt idx="666">
                  <c:v>667.0</c:v>
                </c:pt>
                <c:pt idx="667">
                  <c:v>668.0</c:v>
                </c:pt>
                <c:pt idx="668">
                  <c:v>669.0</c:v>
                </c:pt>
                <c:pt idx="669">
                  <c:v>670.0</c:v>
                </c:pt>
                <c:pt idx="670">
                  <c:v>671.0</c:v>
                </c:pt>
                <c:pt idx="671">
                  <c:v>672.0</c:v>
                </c:pt>
                <c:pt idx="672">
                  <c:v>673.0</c:v>
                </c:pt>
                <c:pt idx="673">
                  <c:v>674.0</c:v>
                </c:pt>
                <c:pt idx="674">
                  <c:v>675.0</c:v>
                </c:pt>
                <c:pt idx="675">
                  <c:v>676.0</c:v>
                </c:pt>
                <c:pt idx="676">
                  <c:v>677.0</c:v>
                </c:pt>
                <c:pt idx="677">
                  <c:v>678.0</c:v>
                </c:pt>
                <c:pt idx="678">
                  <c:v>679.0</c:v>
                </c:pt>
                <c:pt idx="679">
                  <c:v>680.0</c:v>
                </c:pt>
                <c:pt idx="680">
                  <c:v>681.0</c:v>
                </c:pt>
                <c:pt idx="681">
                  <c:v>682.0</c:v>
                </c:pt>
                <c:pt idx="682">
                  <c:v>683.0</c:v>
                </c:pt>
                <c:pt idx="683">
                  <c:v>684.0</c:v>
                </c:pt>
                <c:pt idx="684">
                  <c:v>685.0</c:v>
                </c:pt>
                <c:pt idx="685">
                  <c:v>686.0</c:v>
                </c:pt>
                <c:pt idx="686">
                  <c:v>687.0</c:v>
                </c:pt>
                <c:pt idx="687">
                  <c:v>688.0</c:v>
                </c:pt>
                <c:pt idx="688">
                  <c:v>689.0</c:v>
                </c:pt>
                <c:pt idx="689">
                  <c:v>690.0</c:v>
                </c:pt>
                <c:pt idx="690">
                  <c:v>691.0</c:v>
                </c:pt>
                <c:pt idx="691">
                  <c:v>692.0</c:v>
                </c:pt>
                <c:pt idx="692">
                  <c:v>693.0</c:v>
                </c:pt>
                <c:pt idx="693">
                  <c:v>694.0</c:v>
                </c:pt>
                <c:pt idx="694">
                  <c:v>695.0</c:v>
                </c:pt>
                <c:pt idx="695">
                  <c:v>696.0</c:v>
                </c:pt>
                <c:pt idx="696">
                  <c:v>697.0</c:v>
                </c:pt>
                <c:pt idx="697">
                  <c:v>698.0</c:v>
                </c:pt>
                <c:pt idx="698">
                  <c:v>699.0</c:v>
                </c:pt>
                <c:pt idx="699">
                  <c:v>700.0</c:v>
                </c:pt>
                <c:pt idx="700">
                  <c:v>701.0</c:v>
                </c:pt>
                <c:pt idx="701">
                  <c:v>702.0</c:v>
                </c:pt>
                <c:pt idx="702">
                  <c:v>703.0</c:v>
                </c:pt>
                <c:pt idx="703">
                  <c:v>704.0</c:v>
                </c:pt>
                <c:pt idx="704">
                  <c:v>705.0</c:v>
                </c:pt>
                <c:pt idx="705">
                  <c:v>706.0</c:v>
                </c:pt>
                <c:pt idx="706">
                  <c:v>707.0</c:v>
                </c:pt>
                <c:pt idx="707">
                  <c:v>708.0</c:v>
                </c:pt>
                <c:pt idx="708">
                  <c:v>709.0</c:v>
                </c:pt>
                <c:pt idx="709">
                  <c:v>710.0</c:v>
                </c:pt>
                <c:pt idx="710">
                  <c:v>711.0</c:v>
                </c:pt>
                <c:pt idx="711">
                  <c:v>712.0</c:v>
                </c:pt>
                <c:pt idx="712">
                  <c:v>713.0</c:v>
                </c:pt>
                <c:pt idx="713">
                  <c:v>714.0</c:v>
                </c:pt>
                <c:pt idx="714">
                  <c:v>715.0</c:v>
                </c:pt>
                <c:pt idx="715">
                  <c:v>716.0</c:v>
                </c:pt>
                <c:pt idx="716">
                  <c:v>717.0</c:v>
                </c:pt>
                <c:pt idx="717">
                  <c:v>718.0</c:v>
                </c:pt>
                <c:pt idx="718">
                  <c:v>719.0</c:v>
                </c:pt>
                <c:pt idx="719">
                  <c:v>720.0</c:v>
                </c:pt>
              </c:numCache>
            </c:numRef>
          </c:xVal>
          <c:yVal>
            <c:numRef>
              <c:f>'SIM Sediment'!$B$4:$B$723</c:f>
              <c:numCache>
                <c:formatCode>General</c:formatCode>
                <c:ptCount val="720"/>
                <c:pt idx="0">
                  <c:v>11.108</c:v>
                </c:pt>
                <c:pt idx="1">
                  <c:v>10.434</c:v>
                </c:pt>
                <c:pt idx="2">
                  <c:v>10.696</c:v>
                </c:pt>
                <c:pt idx="3">
                  <c:v>12.453</c:v>
                </c:pt>
                <c:pt idx="4">
                  <c:v>18.819</c:v>
                </c:pt>
                <c:pt idx="5">
                  <c:v>11.982</c:v>
                </c:pt>
                <c:pt idx="6">
                  <c:v>6.916</c:v>
                </c:pt>
                <c:pt idx="7">
                  <c:v>5.548</c:v>
                </c:pt>
                <c:pt idx="8">
                  <c:v>10.902</c:v>
                </c:pt>
                <c:pt idx="9">
                  <c:v>11.613</c:v>
                </c:pt>
                <c:pt idx="10">
                  <c:v>16.025</c:v>
                </c:pt>
                <c:pt idx="11">
                  <c:v>5.982</c:v>
                </c:pt>
                <c:pt idx="12">
                  <c:v>17.992</c:v>
                </c:pt>
                <c:pt idx="13">
                  <c:v>15.854</c:v>
                </c:pt>
                <c:pt idx="14">
                  <c:v>12.566</c:v>
                </c:pt>
                <c:pt idx="15">
                  <c:v>24.269</c:v>
                </c:pt>
                <c:pt idx="16">
                  <c:v>23.013</c:v>
                </c:pt>
                <c:pt idx="17">
                  <c:v>2.054</c:v>
                </c:pt>
                <c:pt idx="18">
                  <c:v>23.441</c:v>
                </c:pt>
                <c:pt idx="19">
                  <c:v>9.874</c:v>
                </c:pt>
                <c:pt idx="20">
                  <c:v>14.385</c:v>
                </c:pt>
                <c:pt idx="21">
                  <c:v>14.615</c:v>
                </c:pt>
                <c:pt idx="22">
                  <c:v>23.965</c:v>
                </c:pt>
                <c:pt idx="23">
                  <c:v>12.571</c:v>
                </c:pt>
                <c:pt idx="24">
                  <c:v>14.031</c:v>
                </c:pt>
                <c:pt idx="25">
                  <c:v>12.893</c:v>
                </c:pt>
                <c:pt idx="26">
                  <c:v>11.689</c:v>
                </c:pt>
                <c:pt idx="27">
                  <c:v>14.664</c:v>
                </c:pt>
                <c:pt idx="28">
                  <c:v>23.99</c:v>
                </c:pt>
                <c:pt idx="29">
                  <c:v>14.943</c:v>
                </c:pt>
                <c:pt idx="30">
                  <c:v>8.129</c:v>
                </c:pt>
                <c:pt idx="31">
                  <c:v>7.881</c:v>
                </c:pt>
                <c:pt idx="32">
                  <c:v>2.806</c:v>
                </c:pt>
                <c:pt idx="33">
                  <c:v>20.189</c:v>
                </c:pt>
                <c:pt idx="34">
                  <c:v>14.344</c:v>
                </c:pt>
                <c:pt idx="35">
                  <c:v>12.158</c:v>
                </c:pt>
                <c:pt idx="36">
                  <c:v>16.077</c:v>
                </c:pt>
                <c:pt idx="37">
                  <c:v>22.269</c:v>
                </c:pt>
                <c:pt idx="38">
                  <c:v>13.278</c:v>
                </c:pt>
                <c:pt idx="39">
                  <c:v>18.19</c:v>
                </c:pt>
                <c:pt idx="40">
                  <c:v>12.704</c:v>
                </c:pt>
                <c:pt idx="41">
                  <c:v>48.091</c:v>
                </c:pt>
                <c:pt idx="42">
                  <c:v>6.44</c:v>
                </c:pt>
                <c:pt idx="43">
                  <c:v>13.606</c:v>
                </c:pt>
                <c:pt idx="44">
                  <c:v>21.644</c:v>
                </c:pt>
                <c:pt idx="45">
                  <c:v>18.577</c:v>
                </c:pt>
                <c:pt idx="46">
                  <c:v>21.506</c:v>
                </c:pt>
                <c:pt idx="47">
                  <c:v>12.898</c:v>
                </c:pt>
                <c:pt idx="48">
                  <c:v>10.683</c:v>
                </c:pt>
                <c:pt idx="49">
                  <c:v>9.02</c:v>
                </c:pt>
                <c:pt idx="50">
                  <c:v>7.342</c:v>
                </c:pt>
                <c:pt idx="51">
                  <c:v>22.448</c:v>
                </c:pt>
                <c:pt idx="52">
                  <c:v>13.988</c:v>
                </c:pt>
                <c:pt idx="53">
                  <c:v>17.041</c:v>
                </c:pt>
                <c:pt idx="54">
                  <c:v>7.066</c:v>
                </c:pt>
                <c:pt idx="55">
                  <c:v>5.541</c:v>
                </c:pt>
                <c:pt idx="56">
                  <c:v>9.662</c:v>
                </c:pt>
                <c:pt idx="57">
                  <c:v>8.127999999999998</c:v>
                </c:pt>
                <c:pt idx="58">
                  <c:v>8.025</c:v>
                </c:pt>
                <c:pt idx="59">
                  <c:v>10.437</c:v>
                </c:pt>
                <c:pt idx="60">
                  <c:v>15.055</c:v>
                </c:pt>
                <c:pt idx="61">
                  <c:v>21.045</c:v>
                </c:pt>
                <c:pt idx="62">
                  <c:v>15.181</c:v>
                </c:pt>
                <c:pt idx="63">
                  <c:v>27.224</c:v>
                </c:pt>
                <c:pt idx="64">
                  <c:v>29.089</c:v>
                </c:pt>
                <c:pt idx="65">
                  <c:v>17.437</c:v>
                </c:pt>
                <c:pt idx="66">
                  <c:v>14.864</c:v>
                </c:pt>
                <c:pt idx="67">
                  <c:v>10.47</c:v>
                </c:pt>
                <c:pt idx="68">
                  <c:v>12.276</c:v>
                </c:pt>
                <c:pt idx="69">
                  <c:v>6.863999999999994</c:v>
                </c:pt>
                <c:pt idx="70">
                  <c:v>40.838</c:v>
                </c:pt>
                <c:pt idx="71">
                  <c:v>13.481</c:v>
                </c:pt>
                <c:pt idx="72">
                  <c:v>13.706</c:v>
                </c:pt>
                <c:pt idx="73">
                  <c:v>13.799</c:v>
                </c:pt>
                <c:pt idx="74">
                  <c:v>1.57</c:v>
                </c:pt>
                <c:pt idx="75">
                  <c:v>31.67</c:v>
                </c:pt>
                <c:pt idx="76">
                  <c:v>20.012</c:v>
                </c:pt>
                <c:pt idx="77">
                  <c:v>13.569</c:v>
                </c:pt>
                <c:pt idx="78">
                  <c:v>13.184</c:v>
                </c:pt>
                <c:pt idx="79">
                  <c:v>6.509</c:v>
                </c:pt>
                <c:pt idx="80">
                  <c:v>14.314</c:v>
                </c:pt>
                <c:pt idx="81">
                  <c:v>12.699</c:v>
                </c:pt>
                <c:pt idx="82">
                  <c:v>1.014</c:v>
                </c:pt>
                <c:pt idx="83">
                  <c:v>32.323</c:v>
                </c:pt>
                <c:pt idx="84">
                  <c:v>5.366999999999995</c:v>
                </c:pt>
                <c:pt idx="85">
                  <c:v>6.914</c:v>
                </c:pt>
                <c:pt idx="86">
                  <c:v>4.518</c:v>
                </c:pt>
                <c:pt idx="87">
                  <c:v>10.985</c:v>
                </c:pt>
                <c:pt idx="88">
                  <c:v>10.143</c:v>
                </c:pt>
                <c:pt idx="89">
                  <c:v>7.902</c:v>
                </c:pt>
                <c:pt idx="90">
                  <c:v>4.005</c:v>
                </c:pt>
                <c:pt idx="91">
                  <c:v>3.105</c:v>
                </c:pt>
                <c:pt idx="92">
                  <c:v>6.526</c:v>
                </c:pt>
                <c:pt idx="93">
                  <c:v>6.407</c:v>
                </c:pt>
                <c:pt idx="94">
                  <c:v>0.354</c:v>
                </c:pt>
                <c:pt idx="95">
                  <c:v>7.046</c:v>
                </c:pt>
                <c:pt idx="96">
                  <c:v>11.369</c:v>
                </c:pt>
                <c:pt idx="97">
                  <c:v>18.588</c:v>
                </c:pt>
                <c:pt idx="98">
                  <c:v>16.849</c:v>
                </c:pt>
                <c:pt idx="99">
                  <c:v>23.201</c:v>
                </c:pt>
                <c:pt idx="100">
                  <c:v>3.617</c:v>
                </c:pt>
                <c:pt idx="101">
                  <c:v>34.285</c:v>
                </c:pt>
                <c:pt idx="102">
                  <c:v>11.344</c:v>
                </c:pt>
                <c:pt idx="103">
                  <c:v>2.517</c:v>
                </c:pt>
                <c:pt idx="104">
                  <c:v>8.793</c:v>
                </c:pt>
                <c:pt idx="105">
                  <c:v>24.983</c:v>
                </c:pt>
                <c:pt idx="106">
                  <c:v>17.536</c:v>
                </c:pt>
                <c:pt idx="107">
                  <c:v>0.435</c:v>
                </c:pt>
                <c:pt idx="108">
                  <c:v>13.062</c:v>
                </c:pt>
                <c:pt idx="109">
                  <c:v>12.342</c:v>
                </c:pt>
                <c:pt idx="110">
                  <c:v>16.447</c:v>
                </c:pt>
                <c:pt idx="111">
                  <c:v>17.117</c:v>
                </c:pt>
                <c:pt idx="112">
                  <c:v>12.365</c:v>
                </c:pt>
                <c:pt idx="113">
                  <c:v>13.794</c:v>
                </c:pt>
                <c:pt idx="114">
                  <c:v>5.083</c:v>
                </c:pt>
                <c:pt idx="115">
                  <c:v>9.864</c:v>
                </c:pt>
                <c:pt idx="116">
                  <c:v>5.949</c:v>
                </c:pt>
                <c:pt idx="117">
                  <c:v>13.416</c:v>
                </c:pt>
                <c:pt idx="118">
                  <c:v>9.914</c:v>
                </c:pt>
                <c:pt idx="119">
                  <c:v>12.691</c:v>
                </c:pt>
                <c:pt idx="120">
                  <c:v>6.588</c:v>
                </c:pt>
                <c:pt idx="121">
                  <c:v>14.224</c:v>
                </c:pt>
                <c:pt idx="122">
                  <c:v>12.678</c:v>
                </c:pt>
                <c:pt idx="123">
                  <c:v>16.842</c:v>
                </c:pt>
                <c:pt idx="124">
                  <c:v>21.065</c:v>
                </c:pt>
                <c:pt idx="125">
                  <c:v>7.792</c:v>
                </c:pt>
                <c:pt idx="126">
                  <c:v>10.234</c:v>
                </c:pt>
                <c:pt idx="127">
                  <c:v>11.692</c:v>
                </c:pt>
                <c:pt idx="128">
                  <c:v>2.508</c:v>
                </c:pt>
                <c:pt idx="129">
                  <c:v>18.849</c:v>
                </c:pt>
                <c:pt idx="130">
                  <c:v>13.371</c:v>
                </c:pt>
                <c:pt idx="131">
                  <c:v>12.226</c:v>
                </c:pt>
                <c:pt idx="132">
                  <c:v>12.835</c:v>
                </c:pt>
                <c:pt idx="133">
                  <c:v>12.249</c:v>
                </c:pt>
                <c:pt idx="134">
                  <c:v>12.77</c:v>
                </c:pt>
                <c:pt idx="135">
                  <c:v>18.663</c:v>
                </c:pt>
                <c:pt idx="136">
                  <c:v>18.403</c:v>
                </c:pt>
                <c:pt idx="137">
                  <c:v>11.726</c:v>
                </c:pt>
                <c:pt idx="138">
                  <c:v>9.282</c:v>
                </c:pt>
                <c:pt idx="139">
                  <c:v>7.457</c:v>
                </c:pt>
                <c:pt idx="140">
                  <c:v>12.757</c:v>
                </c:pt>
                <c:pt idx="141">
                  <c:v>11.855</c:v>
                </c:pt>
                <c:pt idx="142">
                  <c:v>15.338</c:v>
                </c:pt>
                <c:pt idx="143">
                  <c:v>10.023</c:v>
                </c:pt>
                <c:pt idx="144">
                  <c:v>11.874</c:v>
                </c:pt>
                <c:pt idx="145">
                  <c:v>17.647</c:v>
                </c:pt>
                <c:pt idx="146">
                  <c:v>19.12</c:v>
                </c:pt>
                <c:pt idx="147">
                  <c:v>25.841</c:v>
                </c:pt>
                <c:pt idx="148">
                  <c:v>16.818</c:v>
                </c:pt>
                <c:pt idx="149">
                  <c:v>38.943</c:v>
                </c:pt>
                <c:pt idx="150">
                  <c:v>10.777</c:v>
                </c:pt>
                <c:pt idx="151">
                  <c:v>11.579</c:v>
                </c:pt>
                <c:pt idx="152">
                  <c:v>12.144</c:v>
                </c:pt>
                <c:pt idx="153">
                  <c:v>3.302</c:v>
                </c:pt>
                <c:pt idx="154">
                  <c:v>19.153</c:v>
                </c:pt>
                <c:pt idx="155">
                  <c:v>28.828</c:v>
                </c:pt>
                <c:pt idx="156">
                  <c:v>13.327</c:v>
                </c:pt>
                <c:pt idx="157">
                  <c:v>12.56</c:v>
                </c:pt>
                <c:pt idx="158">
                  <c:v>15.378</c:v>
                </c:pt>
                <c:pt idx="159">
                  <c:v>29.884</c:v>
                </c:pt>
                <c:pt idx="160">
                  <c:v>26.32</c:v>
                </c:pt>
                <c:pt idx="161">
                  <c:v>15.69</c:v>
                </c:pt>
                <c:pt idx="162">
                  <c:v>6.761999999999999</c:v>
                </c:pt>
                <c:pt idx="163">
                  <c:v>13.381</c:v>
                </c:pt>
                <c:pt idx="164">
                  <c:v>0.457</c:v>
                </c:pt>
                <c:pt idx="165">
                  <c:v>26.768</c:v>
                </c:pt>
                <c:pt idx="166">
                  <c:v>14.416</c:v>
                </c:pt>
                <c:pt idx="167">
                  <c:v>19.376</c:v>
                </c:pt>
                <c:pt idx="168">
                  <c:v>11.461</c:v>
                </c:pt>
                <c:pt idx="169">
                  <c:v>11.59</c:v>
                </c:pt>
                <c:pt idx="170">
                  <c:v>12.561</c:v>
                </c:pt>
                <c:pt idx="171">
                  <c:v>12.315</c:v>
                </c:pt>
                <c:pt idx="172">
                  <c:v>24.537</c:v>
                </c:pt>
                <c:pt idx="173">
                  <c:v>13.705</c:v>
                </c:pt>
                <c:pt idx="174">
                  <c:v>7.612999999999988</c:v>
                </c:pt>
                <c:pt idx="175">
                  <c:v>7.611</c:v>
                </c:pt>
                <c:pt idx="176">
                  <c:v>12.435</c:v>
                </c:pt>
                <c:pt idx="177">
                  <c:v>10.16</c:v>
                </c:pt>
                <c:pt idx="178">
                  <c:v>13.184</c:v>
                </c:pt>
                <c:pt idx="179">
                  <c:v>13.495</c:v>
                </c:pt>
                <c:pt idx="180">
                  <c:v>8.757</c:v>
                </c:pt>
                <c:pt idx="181">
                  <c:v>19.965</c:v>
                </c:pt>
                <c:pt idx="182">
                  <c:v>13.291</c:v>
                </c:pt>
                <c:pt idx="183">
                  <c:v>28.957</c:v>
                </c:pt>
                <c:pt idx="184">
                  <c:v>22.892</c:v>
                </c:pt>
                <c:pt idx="185">
                  <c:v>8.819</c:v>
                </c:pt>
                <c:pt idx="186">
                  <c:v>20.165</c:v>
                </c:pt>
                <c:pt idx="187">
                  <c:v>10.69</c:v>
                </c:pt>
                <c:pt idx="188">
                  <c:v>9.692</c:v>
                </c:pt>
                <c:pt idx="189">
                  <c:v>21.347</c:v>
                </c:pt>
                <c:pt idx="190">
                  <c:v>20.849</c:v>
                </c:pt>
                <c:pt idx="191">
                  <c:v>0.378</c:v>
                </c:pt>
                <c:pt idx="192">
                  <c:v>28.068</c:v>
                </c:pt>
                <c:pt idx="193">
                  <c:v>19.19</c:v>
                </c:pt>
                <c:pt idx="194">
                  <c:v>15.233</c:v>
                </c:pt>
                <c:pt idx="195">
                  <c:v>28.205</c:v>
                </c:pt>
                <c:pt idx="196">
                  <c:v>17.763</c:v>
                </c:pt>
                <c:pt idx="197">
                  <c:v>22.933</c:v>
                </c:pt>
                <c:pt idx="198">
                  <c:v>18.38</c:v>
                </c:pt>
                <c:pt idx="199">
                  <c:v>8.191000000000001</c:v>
                </c:pt>
                <c:pt idx="200">
                  <c:v>19.038</c:v>
                </c:pt>
                <c:pt idx="201">
                  <c:v>15.114</c:v>
                </c:pt>
                <c:pt idx="202">
                  <c:v>28.473</c:v>
                </c:pt>
                <c:pt idx="203">
                  <c:v>8.584</c:v>
                </c:pt>
                <c:pt idx="204">
                  <c:v>20.689</c:v>
                </c:pt>
                <c:pt idx="205">
                  <c:v>14.084</c:v>
                </c:pt>
                <c:pt idx="206">
                  <c:v>15.854</c:v>
                </c:pt>
                <c:pt idx="207">
                  <c:v>21.228</c:v>
                </c:pt>
                <c:pt idx="208">
                  <c:v>7.154999999999988</c:v>
                </c:pt>
                <c:pt idx="209">
                  <c:v>42.83</c:v>
                </c:pt>
                <c:pt idx="210">
                  <c:v>10.258</c:v>
                </c:pt>
                <c:pt idx="211">
                  <c:v>11.016</c:v>
                </c:pt>
                <c:pt idx="212">
                  <c:v>1.371</c:v>
                </c:pt>
                <c:pt idx="213">
                  <c:v>27.78</c:v>
                </c:pt>
                <c:pt idx="214">
                  <c:v>11.024</c:v>
                </c:pt>
                <c:pt idx="215">
                  <c:v>19.178</c:v>
                </c:pt>
                <c:pt idx="216">
                  <c:v>14.182</c:v>
                </c:pt>
                <c:pt idx="217">
                  <c:v>12.85</c:v>
                </c:pt>
                <c:pt idx="218">
                  <c:v>12.046</c:v>
                </c:pt>
                <c:pt idx="219">
                  <c:v>5.716</c:v>
                </c:pt>
                <c:pt idx="220">
                  <c:v>26.224</c:v>
                </c:pt>
                <c:pt idx="221">
                  <c:v>9.026</c:v>
                </c:pt>
                <c:pt idx="222">
                  <c:v>13.804</c:v>
                </c:pt>
                <c:pt idx="223">
                  <c:v>1.89</c:v>
                </c:pt>
                <c:pt idx="224">
                  <c:v>16.214</c:v>
                </c:pt>
                <c:pt idx="225">
                  <c:v>10.271</c:v>
                </c:pt>
                <c:pt idx="226">
                  <c:v>17.955</c:v>
                </c:pt>
                <c:pt idx="227">
                  <c:v>11.795</c:v>
                </c:pt>
                <c:pt idx="228">
                  <c:v>12.391</c:v>
                </c:pt>
                <c:pt idx="229">
                  <c:v>16.755</c:v>
                </c:pt>
                <c:pt idx="230">
                  <c:v>5.306</c:v>
                </c:pt>
                <c:pt idx="231">
                  <c:v>37.82</c:v>
                </c:pt>
                <c:pt idx="232">
                  <c:v>25.983</c:v>
                </c:pt>
                <c:pt idx="233">
                  <c:v>8.182</c:v>
                </c:pt>
                <c:pt idx="234">
                  <c:v>22.485</c:v>
                </c:pt>
                <c:pt idx="235">
                  <c:v>9.710999999999998</c:v>
                </c:pt>
                <c:pt idx="236">
                  <c:v>14.228</c:v>
                </c:pt>
                <c:pt idx="237">
                  <c:v>17.443</c:v>
                </c:pt>
                <c:pt idx="238">
                  <c:v>21.968</c:v>
                </c:pt>
                <c:pt idx="239">
                  <c:v>9.116</c:v>
                </c:pt>
                <c:pt idx="240">
                  <c:v>16.312</c:v>
                </c:pt>
                <c:pt idx="241">
                  <c:v>10.808</c:v>
                </c:pt>
                <c:pt idx="242">
                  <c:v>3.227</c:v>
                </c:pt>
                <c:pt idx="243">
                  <c:v>32.632</c:v>
                </c:pt>
                <c:pt idx="244">
                  <c:v>20.567</c:v>
                </c:pt>
                <c:pt idx="245">
                  <c:v>15.757</c:v>
                </c:pt>
                <c:pt idx="246">
                  <c:v>5.663999999999989</c:v>
                </c:pt>
                <c:pt idx="247">
                  <c:v>8.674</c:v>
                </c:pt>
                <c:pt idx="248">
                  <c:v>10.599</c:v>
                </c:pt>
                <c:pt idx="249">
                  <c:v>10.546</c:v>
                </c:pt>
                <c:pt idx="250">
                  <c:v>12.171</c:v>
                </c:pt>
                <c:pt idx="251">
                  <c:v>11.232</c:v>
                </c:pt>
                <c:pt idx="252">
                  <c:v>7.981</c:v>
                </c:pt>
                <c:pt idx="253">
                  <c:v>4.547</c:v>
                </c:pt>
                <c:pt idx="254">
                  <c:v>4.636999999999999</c:v>
                </c:pt>
                <c:pt idx="255">
                  <c:v>0.923</c:v>
                </c:pt>
                <c:pt idx="256">
                  <c:v>7.043</c:v>
                </c:pt>
                <c:pt idx="257">
                  <c:v>6.994</c:v>
                </c:pt>
                <c:pt idx="258">
                  <c:v>5.538</c:v>
                </c:pt>
                <c:pt idx="259">
                  <c:v>1.706</c:v>
                </c:pt>
                <c:pt idx="260">
                  <c:v>2.809</c:v>
                </c:pt>
                <c:pt idx="261">
                  <c:v>6.725</c:v>
                </c:pt>
                <c:pt idx="262">
                  <c:v>5.906</c:v>
                </c:pt>
                <c:pt idx="263">
                  <c:v>0.962</c:v>
                </c:pt>
                <c:pt idx="264">
                  <c:v>13.393</c:v>
                </c:pt>
                <c:pt idx="265">
                  <c:v>18.519</c:v>
                </c:pt>
                <c:pt idx="266">
                  <c:v>2.463</c:v>
                </c:pt>
                <c:pt idx="267">
                  <c:v>23.55</c:v>
                </c:pt>
                <c:pt idx="268">
                  <c:v>29.553</c:v>
                </c:pt>
                <c:pt idx="269">
                  <c:v>6.794</c:v>
                </c:pt>
                <c:pt idx="270">
                  <c:v>19.89</c:v>
                </c:pt>
                <c:pt idx="271">
                  <c:v>5.788</c:v>
                </c:pt>
                <c:pt idx="272">
                  <c:v>13.691</c:v>
                </c:pt>
                <c:pt idx="273">
                  <c:v>3.117</c:v>
                </c:pt>
                <c:pt idx="274">
                  <c:v>33.089</c:v>
                </c:pt>
                <c:pt idx="275">
                  <c:v>9.029</c:v>
                </c:pt>
                <c:pt idx="276">
                  <c:v>9.196</c:v>
                </c:pt>
                <c:pt idx="277">
                  <c:v>6.08</c:v>
                </c:pt>
                <c:pt idx="278">
                  <c:v>5.923999999999999</c:v>
                </c:pt>
                <c:pt idx="279">
                  <c:v>4.501</c:v>
                </c:pt>
                <c:pt idx="280">
                  <c:v>12.617</c:v>
                </c:pt>
                <c:pt idx="281">
                  <c:v>5.245</c:v>
                </c:pt>
                <c:pt idx="282">
                  <c:v>3.54</c:v>
                </c:pt>
                <c:pt idx="283">
                  <c:v>1.28</c:v>
                </c:pt>
                <c:pt idx="284">
                  <c:v>3.182</c:v>
                </c:pt>
                <c:pt idx="285">
                  <c:v>10.076</c:v>
                </c:pt>
                <c:pt idx="286">
                  <c:v>7.377</c:v>
                </c:pt>
                <c:pt idx="287">
                  <c:v>4.489</c:v>
                </c:pt>
                <c:pt idx="288">
                  <c:v>9.443</c:v>
                </c:pt>
                <c:pt idx="289">
                  <c:v>9.431</c:v>
                </c:pt>
                <c:pt idx="290">
                  <c:v>15.867</c:v>
                </c:pt>
                <c:pt idx="291">
                  <c:v>17.607</c:v>
                </c:pt>
                <c:pt idx="292">
                  <c:v>17.267</c:v>
                </c:pt>
                <c:pt idx="293">
                  <c:v>17.759</c:v>
                </c:pt>
                <c:pt idx="294">
                  <c:v>6.511</c:v>
                </c:pt>
                <c:pt idx="295">
                  <c:v>4.788</c:v>
                </c:pt>
                <c:pt idx="296">
                  <c:v>14.11</c:v>
                </c:pt>
                <c:pt idx="297">
                  <c:v>7.787</c:v>
                </c:pt>
                <c:pt idx="298">
                  <c:v>21.528</c:v>
                </c:pt>
                <c:pt idx="299">
                  <c:v>9.059</c:v>
                </c:pt>
                <c:pt idx="300">
                  <c:v>14.85</c:v>
                </c:pt>
                <c:pt idx="301">
                  <c:v>16.146</c:v>
                </c:pt>
                <c:pt idx="302">
                  <c:v>15.188</c:v>
                </c:pt>
                <c:pt idx="303">
                  <c:v>8.44</c:v>
                </c:pt>
                <c:pt idx="304">
                  <c:v>31.741</c:v>
                </c:pt>
                <c:pt idx="305">
                  <c:v>6.303</c:v>
                </c:pt>
                <c:pt idx="306">
                  <c:v>23.142</c:v>
                </c:pt>
                <c:pt idx="307">
                  <c:v>9.08</c:v>
                </c:pt>
                <c:pt idx="308">
                  <c:v>8.636999999999998</c:v>
                </c:pt>
                <c:pt idx="309">
                  <c:v>13.281</c:v>
                </c:pt>
                <c:pt idx="310">
                  <c:v>27.529</c:v>
                </c:pt>
                <c:pt idx="311">
                  <c:v>14.627</c:v>
                </c:pt>
                <c:pt idx="312">
                  <c:v>8.797000000000001</c:v>
                </c:pt>
                <c:pt idx="313">
                  <c:v>7.333</c:v>
                </c:pt>
                <c:pt idx="314">
                  <c:v>12.177</c:v>
                </c:pt>
                <c:pt idx="315">
                  <c:v>2.034</c:v>
                </c:pt>
                <c:pt idx="316">
                  <c:v>26.442</c:v>
                </c:pt>
                <c:pt idx="317">
                  <c:v>13.152</c:v>
                </c:pt>
                <c:pt idx="318">
                  <c:v>0.943</c:v>
                </c:pt>
                <c:pt idx="319">
                  <c:v>12.51</c:v>
                </c:pt>
                <c:pt idx="320">
                  <c:v>9.401</c:v>
                </c:pt>
                <c:pt idx="321">
                  <c:v>10.524</c:v>
                </c:pt>
                <c:pt idx="322">
                  <c:v>13.116</c:v>
                </c:pt>
                <c:pt idx="323">
                  <c:v>4.321999999999996</c:v>
                </c:pt>
                <c:pt idx="324">
                  <c:v>15.478</c:v>
                </c:pt>
                <c:pt idx="325">
                  <c:v>7.48</c:v>
                </c:pt>
                <c:pt idx="326">
                  <c:v>6.752</c:v>
                </c:pt>
                <c:pt idx="327">
                  <c:v>20.258</c:v>
                </c:pt>
                <c:pt idx="328">
                  <c:v>18.566</c:v>
                </c:pt>
                <c:pt idx="329">
                  <c:v>11.256</c:v>
                </c:pt>
                <c:pt idx="330">
                  <c:v>2.012</c:v>
                </c:pt>
                <c:pt idx="331">
                  <c:v>10.973</c:v>
                </c:pt>
                <c:pt idx="332">
                  <c:v>5.277</c:v>
                </c:pt>
                <c:pt idx="333">
                  <c:v>17.769</c:v>
                </c:pt>
                <c:pt idx="334">
                  <c:v>9.859</c:v>
                </c:pt>
                <c:pt idx="335">
                  <c:v>4.808</c:v>
                </c:pt>
                <c:pt idx="336">
                  <c:v>22.931</c:v>
                </c:pt>
                <c:pt idx="337">
                  <c:v>5.951</c:v>
                </c:pt>
                <c:pt idx="338">
                  <c:v>22.4</c:v>
                </c:pt>
                <c:pt idx="339">
                  <c:v>22.009</c:v>
                </c:pt>
                <c:pt idx="340">
                  <c:v>22.319</c:v>
                </c:pt>
                <c:pt idx="341">
                  <c:v>8.766</c:v>
                </c:pt>
                <c:pt idx="342">
                  <c:v>13.305</c:v>
                </c:pt>
                <c:pt idx="343">
                  <c:v>6.518</c:v>
                </c:pt>
                <c:pt idx="344">
                  <c:v>17.262</c:v>
                </c:pt>
                <c:pt idx="345">
                  <c:v>10.94</c:v>
                </c:pt>
                <c:pt idx="346">
                  <c:v>16.315</c:v>
                </c:pt>
                <c:pt idx="347">
                  <c:v>16.62</c:v>
                </c:pt>
                <c:pt idx="348">
                  <c:v>11.91</c:v>
                </c:pt>
                <c:pt idx="349">
                  <c:v>14.562</c:v>
                </c:pt>
                <c:pt idx="350">
                  <c:v>12.319</c:v>
                </c:pt>
                <c:pt idx="351">
                  <c:v>13.53</c:v>
                </c:pt>
                <c:pt idx="352">
                  <c:v>16.112</c:v>
                </c:pt>
                <c:pt idx="353">
                  <c:v>24.606</c:v>
                </c:pt>
                <c:pt idx="354">
                  <c:v>4.974</c:v>
                </c:pt>
                <c:pt idx="355">
                  <c:v>10.849</c:v>
                </c:pt>
                <c:pt idx="356">
                  <c:v>12.399</c:v>
                </c:pt>
                <c:pt idx="357">
                  <c:v>4.949</c:v>
                </c:pt>
                <c:pt idx="358">
                  <c:v>27.022</c:v>
                </c:pt>
                <c:pt idx="359">
                  <c:v>11.763</c:v>
                </c:pt>
                <c:pt idx="360">
                  <c:v>1.11</c:v>
                </c:pt>
                <c:pt idx="361">
                  <c:v>1.044</c:v>
                </c:pt>
                <c:pt idx="362">
                  <c:v>1.068</c:v>
                </c:pt>
                <c:pt idx="363">
                  <c:v>1.244</c:v>
                </c:pt>
                <c:pt idx="364">
                  <c:v>1.887</c:v>
                </c:pt>
                <c:pt idx="365">
                  <c:v>1.198</c:v>
                </c:pt>
                <c:pt idx="366">
                  <c:v>0.692</c:v>
                </c:pt>
                <c:pt idx="367">
                  <c:v>0.554</c:v>
                </c:pt>
                <c:pt idx="368">
                  <c:v>1.091</c:v>
                </c:pt>
                <c:pt idx="369">
                  <c:v>1.161</c:v>
                </c:pt>
                <c:pt idx="370">
                  <c:v>1.602</c:v>
                </c:pt>
                <c:pt idx="371">
                  <c:v>0.597</c:v>
                </c:pt>
                <c:pt idx="372">
                  <c:v>1.8</c:v>
                </c:pt>
                <c:pt idx="373">
                  <c:v>1.586</c:v>
                </c:pt>
                <c:pt idx="374">
                  <c:v>1.254</c:v>
                </c:pt>
                <c:pt idx="375">
                  <c:v>2.418</c:v>
                </c:pt>
                <c:pt idx="376">
                  <c:v>2.308</c:v>
                </c:pt>
                <c:pt idx="377">
                  <c:v>0.196</c:v>
                </c:pt>
                <c:pt idx="378">
                  <c:v>2.355999999999998</c:v>
                </c:pt>
                <c:pt idx="379">
                  <c:v>0.992</c:v>
                </c:pt>
                <c:pt idx="380">
                  <c:v>1.438</c:v>
                </c:pt>
                <c:pt idx="381">
                  <c:v>1.449</c:v>
                </c:pt>
                <c:pt idx="382">
                  <c:v>2.407</c:v>
                </c:pt>
                <c:pt idx="383">
                  <c:v>1.255</c:v>
                </c:pt>
                <c:pt idx="384">
                  <c:v>1.405</c:v>
                </c:pt>
                <c:pt idx="385">
                  <c:v>1.289</c:v>
                </c:pt>
                <c:pt idx="386">
                  <c:v>1.168</c:v>
                </c:pt>
                <c:pt idx="387">
                  <c:v>1.442</c:v>
                </c:pt>
                <c:pt idx="388">
                  <c:v>2.418</c:v>
                </c:pt>
                <c:pt idx="389">
                  <c:v>1.496</c:v>
                </c:pt>
                <c:pt idx="390">
                  <c:v>0.813</c:v>
                </c:pt>
                <c:pt idx="391">
                  <c:v>0.788</c:v>
                </c:pt>
                <c:pt idx="392">
                  <c:v>0.281</c:v>
                </c:pt>
                <c:pt idx="393">
                  <c:v>2.018</c:v>
                </c:pt>
                <c:pt idx="394">
                  <c:v>1.415</c:v>
                </c:pt>
                <c:pt idx="395">
                  <c:v>1.231</c:v>
                </c:pt>
                <c:pt idx="396">
                  <c:v>1.603</c:v>
                </c:pt>
                <c:pt idx="397">
                  <c:v>2.235</c:v>
                </c:pt>
                <c:pt idx="398">
                  <c:v>1.323</c:v>
                </c:pt>
                <c:pt idx="399">
                  <c:v>1.817</c:v>
                </c:pt>
                <c:pt idx="400">
                  <c:v>1.258</c:v>
                </c:pt>
                <c:pt idx="401">
                  <c:v>4.819</c:v>
                </c:pt>
                <c:pt idx="402">
                  <c:v>0.65</c:v>
                </c:pt>
                <c:pt idx="403">
                  <c:v>1.373</c:v>
                </c:pt>
                <c:pt idx="404">
                  <c:v>2.168</c:v>
                </c:pt>
                <c:pt idx="405">
                  <c:v>1.858</c:v>
                </c:pt>
                <c:pt idx="406">
                  <c:v>2.147</c:v>
                </c:pt>
                <c:pt idx="407">
                  <c:v>1.285</c:v>
                </c:pt>
                <c:pt idx="408">
                  <c:v>1.075</c:v>
                </c:pt>
                <c:pt idx="409">
                  <c:v>0.898</c:v>
                </c:pt>
                <c:pt idx="410">
                  <c:v>0.736</c:v>
                </c:pt>
                <c:pt idx="411">
                  <c:v>2.247</c:v>
                </c:pt>
                <c:pt idx="412">
                  <c:v>1.395</c:v>
                </c:pt>
                <c:pt idx="413">
                  <c:v>1.708</c:v>
                </c:pt>
                <c:pt idx="414">
                  <c:v>0.71</c:v>
                </c:pt>
                <c:pt idx="415">
                  <c:v>0.552</c:v>
                </c:pt>
                <c:pt idx="416">
                  <c:v>0.967</c:v>
                </c:pt>
                <c:pt idx="417">
                  <c:v>0.805</c:v>
                </c:pt>
                <c:pt idx="418">
                  <c:v>0.786</c:v>
                </c:pt>
                <c:pt idx="419">
                  <c:v>1.067</c:v>
                </c:pt>
                <c:pt idx="420">
                  <c:v>1.502</c:v>
                </c:pt>
                <c:pt idx="421">
                  <c:v>2.104</c:v>
                </c:pt>
                <c:pt idx="422">
                  <c:v>1.519</c:v>
                </c:pt>
                <c:pt idx="423">
                  <c:v>2.721</c:v>
                </c:pt>
                <c:pt idx="424">
                  <c:v>2.905</c:v>
                </c:pt>
                <c:pt idx="425">
                  <c:v>1.743</c:v>
                </c:pt>
                <c:pt idx="426">
                  <c:v>1.496</c:v>
                </c:pt>
                <c:pt idx="427">
                  <c:v>1.047</c:v>
                </c:pt>
                <c:pt idx="428">
                  <c:v>1.224</c:v>
                </c:pt>
                <c:pt idx="429">
                  <c:v>0.675</c:v>
                </c:pt>
                <c:pt idx="430">
                  <c:v>4.116</c:v>
                </c:pt>
                <c:pt idx="431">
                  <c:v>1.348</c:v>
                </c:pt>
                <c:pt idx="432">
                  <c:v>1.371</c:v>
                </c:pt>
                <c:pt idx="433">
                  <c:v>1.377</c:v>
                </c:pt>
                <c:pt idx="434">
                  <c:v>0.157</c:v>
                </c:pt>
                <c:pt idx="435">
                  <c:v>3.149</c:v>
                </c:pt>
                <c:pt idx="436">
                  <c:v>2.011</c:v>
                </c:pt>
                <c:pt idx="437">
                  <c:v>1.347</c:v>
                </c:pt>
                <c:pt idx="438">
                  <c:v>1.332</c:v>
                </c:pt>
                <c:pt idx="439">
                  <c:v>0.652</c:v>
                </c:pt>
                <c:pt idx="440">
                  <c:v>1.433</c:v>
                </c:pt>
                <c:pt idx="441">
                  <c:v>1.268</c:v>
                </c:pt>
                <c:pt idx="442">
                  <c:v>0.103</c:v>
                </c:pt>
                <c:pt idx="443">
                  <c:v>3.233</c:v>
                </c:pt>
                <c:pt idx="444">
                  <c:v>0.536</c:v>
                </c:pt>
                <c:pt idx="445">
                  <c:v>0.691</c:v>
                </c:pt>
                <c:pt idx="446">
                  <c:v>0.447</c:v>
                </c:pt>
                <c:pt idx="447">
                  <c:v>1.103</c:v>
                </c:pt>
                <c:pt idx="448">
                  <c:v>1.013</c:v>
                </c:pt>
                <c:pt idx="449">
                  <c:v>0.793</c:v>
                </c:pt>
                <c:pt idx="450">
                  <c:v>0.401</c:v>
                </c:pt>
                <c:pt idx="451">
                  <c:v>0.31</c:v>
                </c:pt>
                <c:pt idx="452">
                  <c:v>0.653</c:v>
                </c:pt>
                <c:pt idx="453">
                  <c:v>0.641</c:v>
                </c:pt>
                <c:pt idx="454">
                  <c:v>0.035</c:v>
                </c:pt>
                <c:pt idx="455">
                  <c:v>0.705</c:v>
                </c:pt>
                <c:pt idx="456">
                  <c:v>1.132</c:v>
                </c:pt>
                <c:pt idx="457">
                  <c:v>1.849</c:v>
                </c:pt>
                <c:pt idx="458">
                  <c:v>1.695</c:v>
                </c:pt>
                <c:pt idx="459">
                  <c:v>2.32</c:v>
                </c:pt>
                <c:pt idx="460">
                  <c:v>0.351</c:v>
                </c:pt>
                <c:pt idx="461">
                  <c:v>3.45</c:v>
                </c:pt>
                <c:pt idx="462">
                  <c:v>1.135</c:v>
                </c:pt>
                <c:pt idx="463">
                  <c:v>0.246</c:v>
                </c:pt>
                <c:pt idx="464">
                  <c:v>0.887</c:v>
                </c:pt>
                <c:pt idx="465">
                  <c:v>2.506</c:v>
                </c:pt>
                <c:pt idx="466">
                  <c:v>1.753</c:v>
                </c:pt>
                <c:pt idx="467">
                  <c:v>0.044</c:v>
                </c:pt>
                <c:pt idx="468">
                  <c:v>1.303</c:v>
                </c:pt>
                <c:pt idx="469">
                  <c:v>1.239</c:v>
                </c:pt>
                <c:pt idx="470">
                  <c:v>1.645</c:v>
                </c:pt>
                <c:pt idx="471">
                  <c:v>1.712</c:v>
                </c:pt>
                <c:pt idx="472">
                  <c:v>1.227</c:v>
                </c:pt>
                <c:pt idx="473">
                  <c:v>1.389</c:v>
                </c:pt>
                <c:pt idx="474">
                  <c:v>0.507</c:v>
                </c:pt>
                <c:pt idx="475">
                  <c:v>0.989</c:v>
                </c:pt>
                <c:pt idx="476">
                  <c:v>0.592</c:v>
                </c:pt>
                <c:pt idx="477">
                  <c:v>1.345</c:v>
                </c:pt>
                <c:pt idx="478">
                  <c:v>0.988</c:v>
                </c:pt>
                <c:pt idx="479">
                  <c:v>1.271</c:v>
                </c:pt>
                <c:pt idx="480">
                  <c:v>0.658</c:v>
                </c:pt>
                <c:pt idx="481">
                  <c:v>1.418</c:v>
                </c:pt>
                <c:pt idx="482">
                  <c:v>1.259</c:v>
                </c:pt>
                <c:pt idx="483">
                  <c:v>1.693</c:v>
                </c:pt>
                <c:pt idx="484">
                  <c:v>2.105</c:v>
                </c:pt>
                <c:pt idx="485">
                  <c:v>0.775</c:v>
                </c:pt>
                <c:pt idx="486">
                  <c:v>1.032</c:v>
                </c:pt>
                <c:pt idx="487">
                  <c:v>1.174</c:v>
                </c:pt>
                <c:pt idx="488">
                  <c:v>0.251</c:v>
                </c:pt>
                <c:pt idx="489">
                  <c:v>1.884</c:v>
                </c:pt>
                <c:pt idx="490">
                  <c:v>1.325</c:v>
                </c:pt>
                <c:pt idx="491">
                  <c:v>1.232</c:v>
                </c:pt>
                <c:pt idx="492">
                  <c:v>1.283</c:v>
                </c:pt>
                <c:pt idx="493">
                  <c:v>1.226</c:v>
                </c:pt>
                <c:pt idx="494">
                  <c:v>1.276</c:v>
                </c:pt>
                <c:pt idx="495">
                  <c:v>1.866</c:v>
                </c:pt>
                <c:pt idx="496">
                  <c:v>1.831</c:v>
                </c:pt>
                <c:pt idx="497">
                  <c:v>1.153</c:v>
                </c:pt>
                <c:pt idx="498">
                  <c:v>0.954</c:v>
                </c:pt>
                <c:pt idx="499">
                  <c:v>0.741</c:v>
                </c:pt>
                <c:pt idx="500">
                  <c:v>1.281</c:v>
                </c:pt>
                <c:pt idx="501">
                  <c:v>1.184</c:v>
                </c:pt>
                <c:pt idx="502">
                  <c:v>1.535</c:v>
                </c:pt>
                <c:pt idx="503">
                  <c:v>0.998</c:v>
                </c:pt>
                <c:pt idx="504">
                  <c:v>1.189</c:v>
                </c:pt>
                <c:pt idx="505">
                  <c:v>1.765</c:v>
                </c:pt>
                <c:pt idx="506">
                  <c:v>1.906</c:v>
                </c:pt>
                <c:pt idx="507">
                  <c:v>2.587</c:v>
                </c:pt>
                <c:pt idx="508">
                  <c:v>1.676</c:v>
                </c:pt>
                <c:pt idx="509">
                  <c:v>3.907</c:v>
                </c:pt>
                <c:pt idx="510">
                  <c:v>1.075</c:v>
                </c:pt>
                <c:pt idx="511">
                  <c:v>1.163</c:v>
                </c:pt>
                <c:pt idx="512">
                  <c:v>1.209</c:v>
                </c:pt>
                <c:pt idx="513">
                  <c:v>0.335</c:v>
                </c:pt>
                <c:pt idx="514">
                  <c:v>1.903</c:v>
                </c:pt>
                <c:pt idx="515">
                  <c:v>2.891999999999999</c:v>
                </c:pt>
                <c:pt idx="516">
                  <c:v>1.341</c:v>
                </c:pt>
                <c:pt idx="517">
                  <c:v>1.242</c:v>
                </c:pt>
                <c:pt idx="518">
                  <c:v>1.548</c:v>
                </c:pt>
                <c:pt idx="519">
                  <c:v>2.996</c:v>
                </c:pt>
                <c:pt idx="520">
                  <c:v>2.637</c:v>
                </c:pt>
                <c:pt idx="521">
                  <c:v>1.574</c:v>
                </c:pt>
                <c:pt idx="522">
                  <c:v>0.677</c:v>
                </c:pt>
                <c:pt idx="523">
                  <c:v>1.338</c:v>
                </c:pt>
                <c:pt idx="524">
                  <c:v>0.046</c:v>
                </c:pt>
                <c:pt idx="525">
                  <c:v>2.675</c:v>
                </c:pt>
                <c:pt idx="526">
                  <c:v>1.436</c:v>
                </c:pt>
                <c:pt idx="527">
                  <c:v>1.944</c:v>
                </c:pt>
                <c:pt idx="528">
                  <c:v>1.145</c:v>
                </c:pt>
                <c:pt idx="529">
                  <c:v>1.161</c:v>
                </c:pt>
                <c:pt idx="530">
                  <c:v>1.254</c:v>
                </c:pt>
                <c:pt idx="531">
                  <c:v>1.221</c:v>
                </c:pt>
                <c:pt idx="532">
                  <c:v>2.466</c:v>
                </c:pt>
                <c:pt idx="533">
                  <c:v>1.368</c:v>
                </c:pt>
                <c:pt idx="534">
                  <c:v>0.764</c:v>
                </c:pt>
                <c:pt idx="535">
                  <c:v>0.762</c:v>
                </c:pt>
                <c:pt idx="536">
                  <c:v>1.244</c:v>
                </c:pt>
                <c:pt idx="537">
                  <c:v>1.009</c:v>
                </c:pt>
                <c:pt idx="538">
                  <c:v>1.326</c:v>
                </c:pt>
                <c:pt idx="539">
                  <c:v>1.341</c:v>
                </c:pt>
                <c:pt idx="540">
                  <c:v>0.879</c:v>
                </c:pt>
                <c:pt idx="541">
                  <c:v>1.992</c:v>
                </c:pt>
                <c:pt idx="542">
                  <c:v>1.322</c:v>
                </c:pt>
                <c:pt idx="543">
                  <c:v>2.906</c:v>
                </c:pt>
                <c:pt idx="544">
                  <c:v>2.285</c:v>
                </c:pt>
                <c:pt idx="545">
                  <c:v>0.881</c:v>
                </c:pt>
                <c:pt idx="546">
                  <c:v>2.027</c:v>
                </c:pt>
                <c:pt idx="547">
                  <c:v>1.067</c:v>
                </c:pt>
                <c:pt idx="548">
                  <c:v>0.958</c:v>
                </c:pt>
                <c:pt idx="549">
                  <c:v>2.15</c:v>
                </c:pt>
                <c:pt idx="550">
                  <c:v>2.087</c:v>
                </c:pt>
                <c:pt idx="551">
                  <c:v>0.038</c:v>
                </c:pt>
                <c:pt idx="552">
                  <c:v>2.804</c:v>
                </c:pt>
                <c:pt idx="553">
                  <c:v>1.918</c:v>
                </c:pt>
                <c:pt idx="554">
                  <c:v>1.522</c:v>
                </c:pt>
                <c:pt idx="555">
                  <c:v>2.823</c:v>
                </c:pt>
                <c:pt idx="556">
                  <c:v>1.758</c:v>
                </c:pt>
                <c:pt idx="557">
                  <c:v>2.314</c:v>
                </c:pt>
                <c:pt idx="558">
                  <c:v>1.846</c:v>
                </c:pt>
                <c:pt idx="559">
                  <c:v>0.811</c:v>
                </c:pt>
                <c:pt idx="560">
                  <c:v>1.911</c:v>
                </c:pt>
                <c:pt idx="561">
                  <c:v>1.512</c:v>
                </c:pt>
                <c:pt idx="562">
                  <c:v>2.846</c:v>
                </c:pt>
                <c:pt idx="563">
                  <c:v>0.853</c:v>
                </c:pt>
                <c:pt idx="564">
                  <c:v>2.08</c:v>
                </c:pt>
                <c:pt idx="565">
                  <c:v>1.397</c:v>
                </c:pt>
                <c:pt idx="566">
                  <c:v>1.584</c:v>
                </c:pt>
                <c:pt idx="567">
                  <c:v>2.126</c:v>
                </c:pt>
                <c:pt idx="568">
                  <c:v>0.708</c:v>
                </c:pt>
                <c:pt idx="569">
                  <c:v>4.297</c:v>
                </c:pt>
                <c:pt idx="570">
                  <c:v>1.027</c:v>
                </c:pt>
                <c:pt idx="571">
                  <c:v>1.104</c:v>
                </c:pt>
                <c:pt idx="572">
                  <c:v>0.135</c:v>
                </c:pt>
                <c:pt idx="573">
                  <c:v>2.777</c:v>
                </c:pt>
                <c:pt idx="574">
                  <c:v>1.1</c:v>
                </c:pt>
                <c:pt idx="575">
                  <c:v>1.921</c:v>
                </c:pt>
                <c:pt idx="576">
                  <c:v>1.421</c:v>
                </c:pt>
                <c:pt idx="577">
                  <c:v>1.285</c:v>
                </c:pt>
                <c:pt idx="578">
                  <c:v>1.205</c:v>
                </c:pt>
                <c:pt idx="579">
                  <c:v>0.552</c:v>
                </c:pt>
                <c:pt idx="580">
                  <c:v>2.638</c:v>
                </c:pt>
                <c:pt idx="581">
                  <c:v>0.912</c:v>
                </c:pt>
                <c:pt idx="582">
                  <c:v>1.382</c:v>
                </c:pt>
                <c:pt idx="583">
                  <c:v>0.185</c:v>
                </c:pt>
                <c:pt idx="584">
                  <c:v>1.63</c:v>
                </c:pt>
                <c:pt idx="585">
                  <c:v>1.017</c:v>
                </c:pt>
                <c:pt idx="586">
                  <c:v>1.805</c:v>
                </c:pt>
                <c:pt idx="587">
                  <c:v>1.18</c:v>
                </c:pt>
                <c:pt idx="588">
                  <c:v>1.232</c:v>
                </c:pt>
                <c:pt idx="589">
                  <c:v>1.681</c:v>
                </c:pt>
                <c:pt idx="590">
                  <c:v>0.522</c:v>
                </c:pt>
                <c:pt idx="591">
                  <c:v>3.804</c:v>
                </c:pt>
                <c:pt idx="592">
                  <c:v>2.595</c:v>
                </c:pt>
                <c:pt idx="593">
                  <c:v>0.815</c:v>
                </c:pt>
                <c:pt idx="594">
                  <c:v>2.26</c:v>
                </c:pt>
                <c:pt idx="595">
                  <c:v>0.971</c:v>
                </c:pt>
                <c:pt idx="596">
                  <c:v>1.42</c:v>
                </c:pt>
                <c:pt idx="597">
                  <c:v>1.746</c:v>
                </c:pt>
                <c:pt idx="598">
                  <c:v>2.197</c:v>
                </c:pt>
                <c:pt idx="599">
                  <c:v>0.896</c:v>
                </c:pt>
                <c:pt idx="600">
                  <c:v>1.641</c:v>
                </c:pt>
                <c:pt idx="601">
                  <c:v>1.084</c:v>
                </c:pt>
                <c:pt idx="602">
                  <c:v>0.323</c:v>
                </c:pt>
                <c:pt idx="603">
                  <c:v>3.273</c:v>
                </c:pt>
                <c:pt idx="604">
                  <c:v>2.058</c:v>
                </c:pt>
                <c:pt idx="605">
                  <c:v>1.577</c:v>
                </c:pt>
                <c:pt idx="606">
                  <c:v>0.564</c:v>
                </c:pt>
                <c:pt idx="607">
                  <c:v>0.87</c:v>
                </c:pt>
                <c:pt idx="608">
                  <c:v>1.06</c:v>
                </c:pt>
                <c:pt idx="609">
                  <c:v>1.047</c:v>
                </c:pt>
                <c:pt idx="610">
                  <c:v>1.212</c:v>
                </c:pt>
                <c:pt idx="611">
                  <c:v>1.129</c:v>
                </c:pt>
                <c:pt idx="612">
                  <c:v>0.804</c:v>
                </c:pt>
                <c:pt idx="613">
                  <c:v>0.454</c:v>
                </c:pt>
                <c:pt idx="614">
                  <c:v>0.463</c:v>
                </c:pt>
                <c:pt idx="615">
                  <c:v>0.092</c:v>
                </c:pt>
                <c:pt idx="616">
                  <c:v>0.703</c:v>
                </c:pt>
                <c:pt idx="617">
                  <c:v>0.7</c:v>
                </c:pt>
                <c:pt idx="618">
                  <c:v>0.556</c:v>
                </c:pt>
                <c:pt idx="619">
                  <c:v>0.17</c:v>
                </c:pt>
                <c:pt idx="620">
                  <c:v>0.281</c:v>
                </c:pt>
                <c:pt idx="621">
                  <c:v>0.674</c:v>
                </c:pt>
                <c:pt idx="622">
                  <c:v>0.59</c:v>
                </c:pt>
                <c:pt idx="623">
                  <c:v>0.095</c:v>
                </c:pt>
                <c:pt idx="624">
                  <c:v>1.337</c:v>
                </c:pt>
                <c:pt idx="625">
                  <c:v>1.85</c:v>
                </c:pt>
                <c:pt idx="626">
                  <c:v>0.248</c:v>
                </c:pt>
                <c:pt idx="627">
                  <c:v>2.334999999999999</c:v>
                </c:pt>
                <c:pt idx="628">
                  <c:v>2.975</c:v>
                </c:pt>
                <c:pt idx="629">
                  <c:v>0.666</c:v>
                </c:pt>
                <c:pt idx="630">
                  <c:v>2.01</c:v>
                </c:pt>
                <c:pt idx="631">
                  <c:v>0.579</c:v>
                </c:pt>
                <c:pt idx="632">
                  <c:v>1.363</c:v>
                </c:pt>
                <c:pt idx="633">
                  <c:v>0.318</c:v>
                </c:pt>
                <c:pt idx="634">
                  <c:v>3.308</c:v>
                </c:pt>
                <c:pt idx="635">
                  <c:v>0.902</c:v>
                </c:pt>
                <c:pt idx="636">
                  <c:v>0.921</c:v>
                </c:pt>
                <c:pt idx="637">
                  <c:v>0.609</c:v>
                </c:pt>
                <c:pt idx="638">
                  <c:v>0.592</c:v>
                </c:pt>
                <c:pt idx="639">
                  <c:v>0.446</c:v>
                </c:pt>
                <c:pt idx="640">
                  <c:v>1.266</c:v>
                </c:pt>
                <c:pt idx="641">
                  <c:v>0.525</c:v>
                </c:pt>
                <c:pt idx="642">
                  <c:v>0.354</c:v>
                </c:pt>
                <c:pt idx="643">
                  <c:v>0.128</c:v>
                </c:pt>
                <c:pt idx="644">
                  <c:v>0.318</c:v>
                </c:pt>
                <c:pt idx="645">
                  <c:v>1.008</c:v>
                </c:pt>
                <c:pt idx="646">
                  <c:v>0.738</c:v>
                </c:pt>
                <c:pt idx="647">
                  <c:v>0.448</c:v>
                </c:pt>
                <c:pt idx="648">
                  <c:v>0.933</c:v>
                </c:pt>
                <c:pt idx="649">
                  <c:v>0.95</c:v>
                </c:pt>
                <c:pt idx="650">
                  <c:v>1.592</c:v>
                </c:pt>
                <c:pt idx="651">
                  <c:v>1.76</c:v>
                </c:pt>
                <c:pt idx="652">
                  <c:v>1.725</c:v>
                </c:pt>
                <c:pt idx="653">
                  <c:v>1.777</c:v>
                </c:pt>
                <c:pt idx="654">
                  <c:v>0.653</c:v>
                </c:pt>
                <c:pt idx="655">
                  <c:v>0.479</c:v>
                </c:pt>
                <c:pt idx="656">
                  <c:v>1.411</c:v>
                </c:pt>
                <c:pt idx="657">
                  <c:v>0.767</c:v>
                </c:pt>
                <c:pt idx="658">
                  <c:v>2.164</c:v>
                </c:pt>
                <c:pt idx="659">
                  <c:v>0.905</c:v>
                </c:pt>
                <c:pt idx="660">
                  <c:v>1.481</c:v>
                </c:pt>
                <c:pt idx="661">
                  <c:v>1.617</c:v>
                </c:pt>
                <c:pt idx="662">
                  <c:v>1.514</c:v>
                </c:pt>
                <c:pt idx="663">
                  <c:v>0.819</c:v>
                </c:pt>
                <c:pt idx="664">
                  <c:v>3.182</c:v>
                </c:pt>
                <c:pt idx="665">
                  <c:v>0.658</c:v>
                </c:pt>
                <c:pt idx="666">
                  <c:v>2.313</c:v>
                </c:pt>
                <c:pt idx="667">
                  <c:v>0.909</c:v>
                </c:pt>
                <c:pt idx="668">
                  <c:v>0.861</c:v>
                </c:pt>
                <c:pt idx="669">
                  <c:v>1.325</c:v>
                </c:pt>
                <c:pt idx="670">
                  <c:v>2.758</c:v>
                </c:pt>
                <c:pt idx="671">
                  <c:v>1.463</c:v>
                </c:pt>
                <c:pt idx="672">
                  <c:v>0.876</c:v>
                </c:pt>
                <c:pt idx="673">
                  <c:v>0.732</c:v>
                </c:pt>
                <c:pt idx="674">
                  <c:v>1.218</c:v>
                </c:pt>
                <c:pt idx="675">
                  <c:v>0.205</c:v>
                </c:pt>
                <c:pt idx="676">
                  <c:v>2.643</c:v>
                </c:pt>
                <c:pt idx="677">
                  <c:v>1.316</c:v>
                </c:pt>
                <c:pt idx="678">
                  <c:v>0.096</c:v>
                </c:pt>
                <c:pt idx="679">
                  <c:v>1.253</c:v>
                </c:pt>
                <c:pt idx="680">
                  <c:v>0.94</c:v>
                </c:pt>
                <c:pt idx="681">
                  <c:v>1.052</c:v>
                </c:pt>
                <c:pt idx="682">
                  <c:v>1.312</c:v>
                </c:pt>
                <c:pt idx="683">
                  <c:v>0.429</c:v>
                </c:pt>
                <c:pt idx="684">
                  <c:v>1.551</c:v>
                </c:pt>
                <c:pt idx="685">
                  <c:v>0.746</c:v>
                </c:pt>
                <c:pt idx="686">
                  <c:v>0.668</c:v>
                </c:pt>
                <c:pt idx="687">
                  <c:v>2.011</c:v>
                </c:pt>
                <c:pt idx="688">
                  <c:v>1.873</c:v>
                </c:pt>
                <c:pt idx="689">
                  <c:v>1.128</c:v>
                </c:pt>
                <c:pt idx="690">
                  <c:v>0.203</c:v>
                </c:pt>
                <c:pt idx="691">
                  <c:v>1.099</c:v>
                </c:pt>
                <c:pt idx="692">
                  <c:v>0.52</c:v>
                </c:pt>
                <c:pt idx="693">
                  <c:v>1.785</c:v>
                </c:pt>
                <c:pt idx="694">
                  <c:v>0.986</c:v>
                </c:pt>
                <c:pt idx="695">
                  <c:v>0.481</c:v>
                </c:pt>
                <c:pt idx="696">
                  <c:v>2.293</c:v>
                </c:pt>
                <c:pt idx="697">
                  <c:v>0.582</c:v>
                </c:pt>
                <c:pt idx="698">
                  <c:v>2.252</c:v>
                </c:pt>
                <c:pt idx="699">
                  <c:v>2.195</c:v>
                </c:pt>
                <c:pt idx="700">
                  <c:v>2.237</c:v>
                </c:pt>
                <c:pt idx="701">
                  <c:v>0.87</c:v>
                </c:pt>
                <c:pt idx="702">
                  <c:v>1.336</c:v>
                </c:pt>
                <c:pt idx="703">
                  <c:v>0.646</c:v>
                </c:pt>
                <c:pt idx="704">
                  <c:v>1.737</c:v>
                </c:pt>
                <c:pt idx="705">
                  <c:v>1.093</c:v>
                </c:pt>
                <c:pt idx="706">
                  <c:v>1.62</c:v>
                </c:pt>
                <c:pt idx="707">
                  <c:v>1.669</c:v>
                </c:pt>
                <c:pt idx="708">
                  <c:v>1.194</c:v>
                </c:pt>
                <c:pt idx="709">
                  <c:v>1.458</c:v>
                </c:pt>
                <c:pt idx="710">
                  <c:v>1.23</c:v>
                </c:pt>
                <c:pt idx="711">
                  <c:v>1.342</c:v>
                </c:pt>
                <c:pt idx="712">
                  <c:v>1.593</c:v>
                </c:pt>
                <c:pt idx="713">
                  <c:v>2.494</c:v>
                </c:pt>
                <c:pt idx="714">
                  <c:v>0.497</c:v>
                </c:pt>
                <c:pt idx="715">
                  <c:v>1.085</c:v>
                </c:pt>
                <c:pt idx="716">
                  <c:v>1.24</c:v>
                </c:pt>
                <c:pt idx="717">
                  <c:v>0.495</c:v>
                </c:pt>
                <c:pt idx="718">
                  <c:v>2.707</c:v>
                </c:pt>
                <c:pt idx="719">
                  <c:v>1.176</c:v>
                </c:pt>
              </c:numCache>
            </c:numRef>
          </c:yVal>
        </c:ser>
        <c:axId val="561420232"/>
        <c:axId val="561428744"/>
      </c:scatterChart>
      <c:valAx>
        <c:axId val="56142023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/>
                  <a:t>Time (months)</a:t>
                </a:r>
              </a:p>
            </c:rich>
          </c:tx>
          <c:layout>
            <c:manualLayout>
              <c:xMode val="edge"/>
              <c:yMode val="edge"/>
              <c:x val="0.441421151367424"/>
              <c:y val="0.94078947368421"/>
            </c:manualLayout>
          </c:layout>
        </c:title>
        <c:numFmt formatCode="General" sourceLinked="1"/>
        <c:tickLblPos val="nextTo"/>
        <c:crossAx val="561428744"/>
        <c:crosses val="autoZero"/>
        <c:crossBetween val="midCat"/>
      </c:valAx>
      <c:valAx>
        <c:axId val="561428744"/>
        <c:scaling>
          <c:logBase val="10.0"/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/>
                  <a:t>Bedload (kg/s)</a:t>
                </a:r>
              </a:p>
            </c:rich>
          </c:tx>
          <c:layout/>
        </c:title>
        <c:numFmt formatCode="General" sourceLinked="1"/>
        <c:tickLblPos val="nextTo"/>
        <c:crossAx val="561420232"/>
        <c:crosses val="autoZero"/>
        <c:crossBetween val="midCat"/>
        <c:minorUnit val="10.0"/>
      </c:valAx>
    </c:plotArea>
    <c:plotVisOnly val="1"/>
  </c:chart>
  <c:externalData r:id="rId1"/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Relationship Id="rId2" Type="http://schemas.openxmlformats.org/officeDocument/2006/relationships/image" Target="../media/image24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0.45194</cdr:x>
      <cdr:y>0.16775</cdr:y>
    </cdr:from>
    <cdr:to>
      <cdr:x>0.45625</cdr:x>
      <cdr:y>0.93049</cdr:y>
    </cdr:to>
    <cdr:sp macro="" textlink="">
      <cdr:nvSpPr>
        <cdr:cNvPr id="2" name="Straight Connector 1"/>
        <cdr:cNvSpPr/>
      </cdr:nvSpPr>
      <cdr:spPr>
        <a:xfrm xmlns:a="http://schemas.openxmlformats.org/drawingml/2006/main" rot="5400000">
          <a:off x="2085844" y="2103141"/>
          <a:ext cx="2944792" cy="33785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12700" cap="flat" cmpd="sng" algn="ctr">
          <a:solidFill>
            <a:sysClr val="windowText" lastClr="000000"/>
          </a:solidFill>
          <a:prstDash val="dashDot"/>
          <a:round/>
          <a:headEnd type="none" w="med" len="med"/>
          <a:tailEnd type="none" w="med" len="med"/>
        </a:ln>
        <a:effectLst xmlns:a="http://schemas.openxmlformats.org/drawingml/2006/main">
          <a:outerShdw blurRad="40000" dist="20000" dir="5400000" rotWithShape="0">
            <a:srgbClr val="000000">
              <a:alpha val="38000"/>
            </a:srgbClr>
          </a:outerShdw>
        </a:effectLst>
      </cdr:spPr>
      <cdr:style>
        <a:lnRef xmlns:a="http://schemas.openxmlformats.org/drawingml/2006/main" idx="2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0.59353</cdr:x>
      <cdr:y>0.20478</cdr:y>
    </cdr:from>
    <cdr:to>
      <cdr:x>0.71022</cdr:x>
      <cdr:y>0.28168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650846" y="790620"/>
          <a:ext cx="914400" cy="29687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sz="1100" i="1" dirty="0" smtClean="0">
              <a:solidFill>
                <a:sysClr val="window" lastClr="FFFFFF">
                  <a:lumMod val="50000"/>
                </a:sysClr>
              </a:solidFill>
            </a:rPr>
            <a:t>Post major dams</a:t>
          </a:r>
          <a:endParaRPr lang="en-US" sz="1100" i="1" dirty="0">
            <a:solidFill>
              <a:sysClr val="window" lastClr="FFFFFF">
                <a:lumMod val="50000"/>
              </a:sysClr>
            </a:solidFill>
          </a:endParaRPr>
        </a:p>
      </cdr:txBody>
    </cdr:sp>
  </cdr:relSizeAnchor>
  <cdr:relSizeAnchor xmlns:cdr="http://schemas.openxmlformats.org/drawingml/2006/chartDrawing">
    <cdr:from>
      <cdr:x>0.23113</cdr:x>
      <cdr:y>0.87333</cdr:y>
    </cdr:from>
    <cdr:to>
      <cdr:x>0.23697</cdr:x>
      <cdr:y>0.88517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811133" y="3371742"/>
          <a:ext cx="45719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en-US" sz="1100" dirty="0" smtClean="0"/>
            <a:t>~13.5kg/s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0.62181</cdr:x>
      <cdr:y>0.26316</cdr:y>
    </cdr:from>
    <cdr:to>
      <cdr:x>0.7385</cdr:x>
      <cdr:y>0.5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872449" y="10160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en-US" dirty="0"/>
            <a:t>~</a:t>
          </a:r>
          <a:r>
            <a:rPr lang="en-US" dirty="0" smtClean="0"/>
            <a:t>1.4kg</a:t>
          </a:r>
          <a:r>
            <a:rPr lang="en-US" dirty="0"/>
            <a:t>/s</a:t>
          </a:r>
        </a:p>
        <a:p xmlns:a="http://schemas.openxmlformats.org/drawingml/2006/main">
          <a:endParaRPr 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07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07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307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307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591E83DB-6289-C04B-914D-B950E17C9E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411078-FB43-7E49-A2E3-78C0AAE2E765}" type="slidenum">
              <a:rPr lang="en-US"/>
              <a:pPr/>
              <a:t>1</a:t>
            </a:fld>
            <a:endParaRPr lang="en-US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D0C93F-FA69-BD42-8A3D-0E7CBACDDA90}" type="slidenum">
              <a:rPr lang="en-US"/>
              <a:pPr/>
              <a:t>10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212C31-53A6-394A-B1F5-8E21818553B7}" type="slidenum">
              <a:rPr lang="en-US"/>
              <a:pPr/>
              <a:t>11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41CBE9-47C5-EB42-BF49-808DA163C582}" type="slidenum">
              <a:rPr lang="en-US"/>
              <a:pPr/>
              <a:t>12</a:t>
            </a:fld>
            <a:endParaRPr lang="en-US"/>
          </a:p>
        </p:txBody>
      </p:sp>
      <p:sp>
        <p:nvSpPr>
          <p:cNvPr id="34201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5D3B20-4ED3-C04C-876B-13ADE4A2765B}" type="slidenum">
              <a:rPr lang="en-US"/>
              <a:pPr/>
              <a:t>13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25A53F-75EE-B941-8DE7-A5E814BF72F8}" type="slidenum">
              <a:rPr lang="en-US"/>
              <a:pPr/>
              <a:t>14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D6DA8F-01C0-9A46-AA94-C3AE2AF8E43F}" type="slidenum">
              <a:rPr lang="en-US"/>
              <a:pPr/>
              <a:t>15</a:t>
            </a:fld>
            <a:endParaRPr lang="en-US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9528B6-A178-C947-9315-C337E8C1F345}" type="slidenum">
              <a:rPr lang="en-US"/>
              <a:pPr/>
              <a:t>16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2B46B0-87E9-8142-8F47-A27FFE2DE641}" type="slidenum">
              <a:rPr lang="en-US"/>
              <a:pPr/>
              <a:t>17</a:t>
            </a:fld>
            <a:endParaRPr lang="en-US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2570BD-89FD-C947-8F1E-90B98643B070}" type="slidenum">
              <a:rPr lang="en-US"/>
              <a:pPr/>
              <a:t>18</a:t>
            </a:fld>
            <a:endParaRPr lang="en-US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79CBF9-767F-A048-A4D4-52E9DC8C0477}" type="slidenum">
              <a:rPr lang="en-US"/>
              <a:pPr/>
              <a:t>19</a:t>
            </a:fld>
            <a:endParaRPr lang="en-US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8CA25F-C5BB-1443-99D4-B12DC6923DB5}" type="slidenum">
              <a:rPr lang="en-US"/>
              <a:pPr/>
              <a:t>2</a:t>
            </a:fld>
            <a:endParaRPr 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19B2F8-981D-CC43-84AD-E550A466E80A}" type="slidenum">
              <a:rPr lang="en-US"/>
              <a:pPr/>
              <a:t>20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0DC02B-0050-574B-A45C-4F4F9AA74293}" type="slidenum">
              <a:rPr lang="en-US"/>
              <a:pPr/>
              <a:t>21</a:t>
            </a:fld>
            <a:endParaRPr lang="en-US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D0C93F-FA69-BD42-8A3D-0E7CBACDDA90}" type="slidenum">
              <a:rPr lang="en-US"/>
              <a:pPr/>
              <a:t>22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88977F-BCAA-FC45-A388-B59A24DAB7DB}" type="slidenum">
              <a:rPr lang="en-US"/>
              <a:pPr/>
              <a:t>23</a:t>
            </a:fld>
            <a:endParaRPr 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9132CC-B6D3-C444-862F-89AC12F8C4EC}" type="slidenum">
              <a:rPr lang="en-US"/>
              <a:pPr/>
              <a:t>24</a:t>
            </a:fld>
            <a:endParaRPr lang="en-US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B58200-A414-8A40-A623-E8ECD127E389}" type="slidenum">
              <a:rPr lang="en-US"/>
              <a:pPr/>
              <a:t>25</a:t>
            </a:fld>
            <a:endParaRPr lang="en-US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1222356-F8C6-DA4F-B8D8-4825D0BF33BE}" type="slidenum">
              <a:rPr lang="en-US"/>
              <a:pPr/>
              <a:t>26</a:t>
            </a:fld>
            <a:endParaRPr lang="en-US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85EA65-85ED-1340-AB10-5A98E05EC29F}" type="slidenum">
              <a:rPr lang="en-US"/>
              <a:pPr/>
              <a:t>27</a:t>
            </a:fld>
            <a:endParaRPr lang="en-US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AAED6E-842D-4B4B-AFCA-6A3AE9059780}" type="slidenum">
              <a:rPr lang="en-US"/>
              <a:pPr/>
              <a:t>28</a:t>
            </a:fld>
            <a:endParaRPr lang="en-US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99A8B1-D2CC-D147-BB60-48A1B88BBC57}" type="slidenum">
              <a:rPr lang="en-US"/>
              <a:pPr/>
              <a:t>29</a:t>
            </a:fld>
            <a:endParaRPr lang="en-US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941E16-3FE8-464A-A41C-EBF07ADD0ED8}" type="slidenum">
              <a:rPr lang="en-US"/>
              <a:pPr/>
              <a:t>3</a:t>
            </a:fld>
            <a:endParaRPr 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4506AF-011A-ED48-A541-92C9988664A9}" type="slidenum">
              <a:rPr lang="en-US"/>
              <a:pPr/>
              <a:t>30</a:t>
            </a:fld>
            <a:endParaRPr lang="en-US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D04979-8BB5-CA4C-BF0C-E16D0DCAA138}" type="slidenum">
              <a:rPr lang="en-US"/>
              <a:pPr/>
              <a:t>31</a:t>
            </a:fld>
            <a:endParaRPr lang="en-US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AAED6E-842D-4B4B-AFCA-6A3AE9059780}" type="slidenum">
              <a:rPr lang="en-US"/>
              <a:pPr/>
              <a:t>32</a:t>
            </a:fld>
            <a:endParaRPr lang="en-US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D0C93F-FA69-BD42-8A3D-0E7CBACDDA90}" type="slidenum">
              <a:rPr lang="en-US"/>
              <a:pPr/>
              <a:t>33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15A713-383A-D241-B57C-E184116A7643}" type="slidenum">
              <a:rPr lang="en-US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1695D6-CA7A-3D47-A5FE-F1683BDC7BAF}" type="slidenum">
              <a:rPr lang="en-US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1695D6-CA7A-3D47-A5FE-F1683BDC7BAF}" type="slidenum">
              <a:rPr lang="en-US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1695D6-CA7A-3D47-A5FE-F1683BDC7BAF}" type="slidenum">
              <a:rPr lang="en-US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1695D6-CA7A-3D47-A5FE-F1683BDC7BAF}" type="slidenum">
              <a:rPr lang="en-US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0E3FA2-DF61-1542-BC51-B0D9BD5B0118}" type="slidenum">
              <a:rPr lang="en-US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1289E1-B8D4-5A46-9A5C-E57AF5A7F9E6}" type="slidenum">
              <a:rPr lang="en-US"/>
              <a:pPr/>
              <a:t>4</a:t>
            </a:fld>
            <a:endParaRPr lang="en-US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4E8093-2642-A145-BB54-105A9F8E6BB4}" type="slidenum">
              <a:rPr lang="en-US"/>
              <a:pPr/>
              <a:t>41</a:t>
            </a:fld>
            <a:endParaRPr lang="en-US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0B1B2C-78FB-1E43-B28B-7AA595542A93}" type="slidenum">
              <a:rPr lang="en-US"/>
              <a:pPr/>
              <a:t>42</a:t>
            </a:fld>
            <a:endParaRPr lang="en-US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0B1B2C-78FB-1E43-B28B-7AA595542A93}" type="slidenum">
              <a:rPr lang="en-US"/>
              <a:pPr/>
              <a:t>43</a:t>
            </a:fld>
            <a:endParaRPr lang="en-US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0B1B2C-78FB-1E43-B28B-7AA595542A93}" type="slidenum">
              <a:rPr lang="en-US"/>
              <a:pPr/>
              <a:t>44</a:t>
            </a:fld>
            <a:endParaRPr lang="en-US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D0C93F-FA69-BD42-8A3D-0E7CBACDDA90}" type="slidenum">
              <a:rPr lang="en-US"/>
              <a:pPr/>
              <a:t>45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4E242B-1CA2-384B-9E27-3E58BED32545}" type="slidenum">
              <a:rPr lang="en-US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9330D6-AF15-124D-ABC8-26EFA62C163E}" type="slidenum">
              <a:rPr lang="en-US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DFE843-BC33-F54E-A77F-5D319C37AC82}" type="slidenum">
              <a:rPr lang="en-US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6A92B2-D1D2-F241-9B83-23C2BB1D2C77}" type="slidenum">
              <a:rPr lang="en-US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CD8F23-140D-164F-AD47-AB7A26B5502C}" type="slidenum">
              <a:rPr lang="en-US"/>
              <a:pPr/>
              <a:t>50</a:t>
            </a:fld>
            <a:endParaRPr lang="en-US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FBEC6C-DB99-A441-B7A7-F100ADD3FFC7}" type="slidenum">
              <a:rPr lang="en-US"/>
              <a:pPr/>
              <a:t>5</a:t>
            </a:fld>
            <a:endParaRPr lang="en-US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75F713-E4D7-084A-9E32-6E70FBACE0B3}" type="slidenum">
              <a:rPr lang="en-US"/>
              <a:pPr/>
              <a:t>51</a:t>
            </a:fld>
            <a:endParaRPr lang="en-US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15BE0F-395A-134A-91CB-CB2F3E640FCC}" type="slidenum">
              <a:rPr lang="en-US"/>
              <a:pPr/>
              <a:t>52</a:t>
            </a:fld>
            <a:endParaRPr lang="en-US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02A97F-74A0-B142-A065-0B5DCFB50423}" type="slidenum">
              <a:rPr lang="en-US"/>
              <a:pPr/>
              <a:t>53</a:t>
            </a:fld>
            <a:endParaRPr lang="en-US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9F28ED-6E0D-2048-ABE3-84F18A9760F7}" type="slidenum">
              <a:rPr lang="en-US"/>
              <a:pPr/>
              <a:t>6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7D0311-7EF0-A24C-8314-0E0A37283C8A}" type="slidenum">
              <a:rPr lang="en-US"/>
              <a:pPr/>
              <a:t>7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360890-FAED-4AC1-9BB7-6CCEC7FB4F72}" type="slidenum">
              <a:rPr lang="en-US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D0C93F-FA69-BD42-8A3D-0E7CBACDDA90}" type="slidenum">
              <a:rPr lang="en-US"/>
              <a:pPr/>
              <a:t>9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757238"/>
            <a:ext cx="7772400" cy="1905000"/>
          </a:xfrm>
        </p:spPr>
        <p:txBody>
          <a:bodyPr/>
          <a:lstStyle>
            <a:lvl1pPr>
              <a:defRPr sz="5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62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427413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600" i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1943100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0"/>
            <a:ext cx="5676900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0"/>
            <a:ext cx="7772400" cy="609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0"/>
            <a:ext cx="63246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jpeg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52600" y="0"/>
            <a:ext cx="6324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28" name="Picture 4" descr="BannerMaster2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5588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313B9C"/>
              </a:clrFrom>
              <a:clrTo>
                <a:srgbClr val="313B9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89913" y="79375"/>
            <a:ext cx="5921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797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CFAB7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CFAB7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CFAB7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CFAB7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CFAB7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CFAB7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CFAB7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CFAB7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CFAB7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FCFAB7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800">
          <a:solidFill>
            <a:srgbClr val="FCFAB7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FCFAB7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FCFAB7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FCFAB7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FCFAB7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FCFAB7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FCFAB7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FCFAB7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4" Type="http://schemas.openxmlformats.org/officeDocument/2006/relationships/oleObject" Target="../embeddings/Microsoft_Equation1.bin"/><Relationship Id="rId5" Type="http://schemas.openxmlformats.org/officeDocument/2006/relationships/oleObject" Target="../embeddings/Microsoft_Equation2.bin"/><Relationship Id="rId6" Type="http://schemas.openxmlformats.org/officeDocument/2006/relationships/image" Target="../media/image21.png"/><Relationship Id="rId7" Type="http://schemas.openxmlformats.org/officeDocument/2006/relationships/image" Target="../media/image25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25.png"/><Relationship Id="rId5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1" Type="http://schemas.openxmlformats.org/officeDocument/2006/relationships/video" Target="file://localhost/Users/ashton/Documents/CSDMS/CSDMS_2010_pres/presentation/movies/spita7h2.avi" TargetMode="External"/><Relationship Id="rId2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8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9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4" Type="http://schemas.openxmlformats.org/officeDocument/2006/relationships/image" Target="../media/image13.png"/><Relationship Id="rId5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4" Type="http://schemas.openxmlformats.org/officeDocument/2006/relationships/image" Target="../media/image45.png"/><Relationship Id="rId5" Type="http://schemas.openxmlformats.org/officeDocument/2006/relationships/image" Target="../media/image36.png"/><Relationship Id="rId6" Type="http://schemas.openxmlformats.org/officeDocument/2006/relationships/image" Target="../media/image46.png"/><Relationship Id="rId1" Type="http://schemas.openxmlformats.org/officeDocument/2006/relationships/video" Target="file://localhost/Users/ashton/Documents/CSDMS/CSDMS_2010_pres/presentation/movies/a7h2s8.avi" TargetMode="External"/><Relationship Id="rId2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4" Type="http://schemas.openxmlformats.org/officeDocument/2006/relationships/image" Target="../media/image17.png"/><Relationship Id="rId5" Type="http://schemas.openxmlformats.org/officeDocument/2006/relationships/image" Target="../media/image48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4" Type="http://schemas.openxmlformats.org/officeDocument/2006/relationships/image" Target="../media/image55.jpeg"/><Relationship Id="rId5" Type="http://schemas.openxmlformats.org/officeDocument/2006/relationships/image" Target="../media/image3.png"/><Relationship Id="rId6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4" Type="http://schemas.openxmlformats.org/officeDocument/2006/relationships/image" Target="../media/image59.jpeg"/><Relationship Id="rId5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4" Type="http://schemas.openxmlformats.org/officeDocument/2006/relationships/image" Target="../media/image62.jpeg"/><Relationship Id="rId5" Type="http://schemas.openxmlformats.org/officeDocument/2006/relationships/image" Target="../media/image63.jpe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4" Type="http://schemas.openxmlformats.org/officeDocument/2006/relationships/image" Target="../media/image64.png"/><Relationship Id="rId1" Type="http://schemas.openxmlformats.org/officeDocument/2006/relationships/video" Target="file://localhost/Users/ashton/Documents/CSDMS/CSDMS_2010_pres/presentation/movies/ebrohigh.avi" TargetMode="External"/><Relationship Id="rId2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4" Type="http://schemas.openxmlformats.org/officeDocument/2006/relationships/image" Target="../media/image65.png"/><Relationship Id="rId1" Type="http://schemas.openxmlformats.org/officeDocument/2006/relationships/video" Target="file://localhost/Users/ashton/Documents/CSDMS/CSDMS_2010_pres/presentation/movies/ebrolow.avi" TargetMode="External"/><Relationship Id="rId2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4" Type="http://schemas.openxmlformats.org/officeDocument/2006/relationships/notesSlide" Target="../notesSlides/notesSlide43.xml"/><Relationship Id="rId5" Type="http://schemas.openxmlformats.org/officeDocument/2006/relationships/image" Target="../media/image64.png"/><Relationship Id="rId6" Type="http://schemas.openxmlformats.org/officeDocument/2006/relationships/image" Target="../media/image65.png"/><Relationship Id="rId7" Type="http://schemas.openxmlformats.org/officeDocument/2006/relationships/image" Target="../media/image66.png"/><Relationship Id="rId1" Type="http://schemas.openxmlformats.org/officeDocument/2006/relationships/video" Target="file://localhost/Users/ashton/Documents/CSDMS/CSDMS_2010_pres/presentation/movies/ebrohigh.avi" TargetMode="External"/><Relationship Id="rId2" Type="http://schemas.openxmlformats.org/officeDocument/2006/relationships/video" Target="file://localhost/Users/ashton/Documents/CSDMS/CSDMS_2010_pres/presentation/movies/ebrolow.avi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4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69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4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4" Type="http://schemas.openxmlformats.org/officeDocument/2006/relationships/image" Target="../media/image70.png"/><Relationship Id="rId5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jpeg"/><Relationship Id="rId8" Type="http://schemas.openxmlformats.org/officeDocument/2006/relationships/image" Target="../media/image2.jpeg"/><Relationship Id="rId9" Type="http://schemas.openxmlformats.org/officeDocument/2006/relationships/image" Target="../media/image9.jpeg"/><Relationship Id="rId10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4" Type="http://schemas.openxmlformats.org/officeDocument/2006/relationships/image" Target="../media/image73.png"/><Relationship Id="rId5" Type="http://schemas.openxmlformats.org/officeDocument/2006/relationships/image" Target="../media/image74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4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4" Type="http://schemas.openxmlformats.org/officeDocument/2006/relationships/image" Target="../media/image76.png"/><Relationship Id="rId1" Type="http://schemas.openxmlformats.org/officeDocument/2006/relationships/video" Target="file://localhost/Users/ashton/Documents/CSDMS/CSDMS_2010_pres/presentation/movies/two_migrating_rivers.mpeg" TargetMode="External"/><Relationship Id="rId2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png"/><Relationship Id="rId5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13" descr="0.69470E_40.69459N_geocover2000.png"/>
          <p:cNvPicPr>
            <a:picLocks noChangeAspect="1"/>
          </p:cNvPicPr>
          <p:nvPr/>
        </p:nvPicPr>
        <p:blipFill>
          <a:blip r:embed="rId3"/>
          <a:srcRect l="25038" t="14815" r="14340"/>
          <a:stretch>
            <a:fillRect/>
          </a:stretch>
        </p:blipFill>
        <p:spPr bwMode="auto">
          <a:xfrm rot="16200000">
            <a:off x="-513557" y="-1162843"/>
            <a:ext cx="10475913" cy="944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</p:pic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1295400" y="2438400"/>
            <a:ext cx="74676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1104900"/>
            <a:ext cx="7620000" cy="4648200"/>
          </a:xfrm>
        </p:spPr>
        <p:txBody>
          <a:bodyPr/>
          <a:lstStyle/>
          <a:p>
            <a:pPr algn="l" eaLnBrk="1" hangingPunct="1">
              <a:spcBef>
                <a:spcPct val="55000"/>
              </a:spcBef>
              <a:spcAft>
                <a:spcPct val="5000"/>
              </a:spcAft>
              <a:defRPr/>
            </a:pPr>
            <a:r>
              <a:rPr lang="en-US" sz="3400" dirty="0" smtClean="0"/>
              <a:t>Coupling shoreline and fluvial processes</a:t>
            </a:r>
            <a:endParaRPr lang="en-US" sz="1900" dirty="0" smtClean="0"/>
          </a:p>
          <a:p>
            <a:pPr eaLnBrk="1" hangingPunct="1">
              <a:spcBef>
                <a:spcPct val="55000"/>
              </a:spcBef>
              <a:spcAft>
                <a:spcPct val="5000"/>
              </a:spcAft>
              <a:defRPr/>
            </a:pPr>
            <a:endParaRPr lang="en-US" sz="1000" dirty="0" smtClean="0"/>
          </a:p>
          <a:p>
            <a:pPr eaLnBrk="1" hangingPunct="1">
              <a:spcBef>
                <a:spcPct val="55000"/>
              </a:spcBef>
              <a:spcAft>
                <a:spcPct val="5000"/>
              </a:spcAft>
              <a:defRPr/>
            </a:pPr>
            <a:endParaRPr lang="en-US" sz="1000" dirty="0" smtClean="0"/>
          </a:p>
          <a:p>
            <a:pPr eaLnBrk="1" hangingPunct="1">
              <a:spcBef>
                <a:spcPct val="55000"/>
              </a:spcBef>
              <a:spcAft>
                <a:spcPct val="5000"/>
              </a:spcAft>
              <a:defRPr/>
            </a:pPr>
            <a:endParaRPr lang="en-US" sz="1000" dirty="0" smtClean="0"/>
          </a:p>
          <a:p>
            <a:pPr algn="l" eaLnBrk="1" hangingPunct="1">
              <a:spcBef>
                <a:spcPct val="0"/>
              </a:spcBef>
              <a:spcAft>
                <a:spcPct val="5000"/>
              </a:spcAft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Andrew Ashton</a:t>
            </a:r>
          </a:p>
          <a:p>
            <a:pPr eaLnBrk="1" hangingPunct="1">
              <a:spcBef>
                <a:spcPct val="40000"/>
              </a:spcBef>
              <a:defRPr/>
            </a:pPr>
            <a:endParaRPr lang="en-US" sz="1700" dirty="0" smtClean="0"/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313B9C"/>
              </a:clrFrom>
              <a:clrTo>
                <a:srgbClr val="313B9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4953000"/>
            <a:ext cx="1981200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-228600"/>
            <a:ext cx="7772400" cy="1143000"/>
          </a:xfrm>
          <a:effectLst>
            <a:outerShdw blurRad="63500" dist="28398" dir="1593903" algn="ctr" rotWithShape="0">
              <a:srgbClr val="32323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200" dirty="0" smtClean="0"/>
              <a:t>roadmap</a:t>
            </a:r>
            <a:endParaRPr lang="en-US" sz="3200" dirty="0"/>
          </a:p>
        </p:txBody>
      </p:sp>
      <p:sp>
        <p:nvSpPr>
          <p:cNvPr id="289801" name="Rectangle 9"/>
          <p:cNvSpPr>
            <a:spLocks noChangeArrowheads="1"/>
          </p:cNvSpPr>
          <p:nvPr/>
        </p:nvSpPr>
        <p:spPr bwMode="auto">
          <a:xfrm>
            <a:off x="457200" y="914400"/>
            <a:ext cx="8610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400" dirty="0">
                <a:solidFill>
                  <a:srgbClr val="FF6600"/>
                </a:solidFill>
                <a:latin typeface="Arial" charset="0"/>
              </a:rPr>
              <a:t>Modeling shoreline evolution: CEM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400" dirty="0">
                <a:solidFill>
                  <a:srgbClr val="FCFAB7"/>
                </a:solidFill>
                <a:latin typeface="Arial" charset="0"/>
              </a:rPr>
              <a:t>Delta modeling results for constant fluvial input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400" dirty="0">
                <a:solidFill>
                  <a:srgbClr val="FCFAB7"/>
                </a:solidFill>
                <a:latin typeface="Arial" charset="0"/>
              </a:rPr>
              <a:t>The Ebro Delta: studying varying fluvial fluxes 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400" dirty="0">
                <a:solidFill>
                  <a:srgbClr val="FCFAB7"/>
                </a:solidFill>
                <a:latin typeface="Arial" charset="0"/>
              </a:rPr>
              <a:t>Towards two way coupling of rivers and the coastline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defRPr/>
            </a:pPr>
            <a:endParaRPr lang="en-US" sz="2400" dirty="0">
              <a:solidFill>
                <a:srgbClr val="FCFAB7"/>
              </a:solidFill>
              <a:latin typeface="Arial" charset="0"/>
            </a:endParaRPr>
          </a:p>
          <a:p>
            <a:pPr marL="990600" lvl="1" indent="-53340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1800" dirty="0">
              <a:solidFill>
                <a:srgbClr val="FCFAB7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32772" name="Line 56"/>
          <p:cNvSpPr>
            <a:spLocks noChangeShapeType="1"/>
          </p:cNvSpPr>
          <p:nvPr/>
        </p:nvSpPr>
        <p:spPr bwMode="auto">
          <a:xfrm flipH="1" flipV="1">
            <a:off x="4160838" y="8763000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73" name="Line 57"/>
          <p:cNvSpPr>
            <a:spLocks noChangeShapeType="1"/>
          </p:cNvSpPr>
          <p:nvPr/>
        </p:nvSpPr>
        <p:spPr bwMode="auto">
          <a:xfrm flipH="1" flipV="1">
            <a:off x="3475038" y="9304338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2774" name="Picture 68" descr="Danube_zoo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3254375"/>
            <a:ext cx="3886200" cy="299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5" name="Text Box 69"/>
          <p:cNvSpPr txBox="1">
            <a:spLocks noChangeArrowheads="1"/>
          </p:cNvSpPr>
          <p:nvPr/>
        </p:nvSpPr>
        <p:spPr bwMode="auto">
          <a:xfrm>
            <a:off x="5249863" y="6280150"/>
            <a:ext cx="298767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800" dirty="0">
                <a:solidFill>
                  <a:srgbClr val="FFFF99"/>
                </a:solidFill>
                <a:latin typeface="Arial" charset="0"/>
              </a:rPr>
              <a:t>Danube Delta, Romania</a:t>
            </a:r>
            <a:endParaRPr lang="en-US" sz="1800" dirty="0"/>
          </a:p>
        </p:txBody>
      </p:sp>
      <p:pic>
        <p:nvPicPr>
          <p:cNvPr id="32776" name="Picture 7" descr="83"/>
          <p:cNvPicPr>
            <a:picLocks noChangeAspect="1" noChangeArrowheads="1"/>
          </p:cNvPicPr>
          <p:nvPr/>
        </p:nvPicPr>
        <p:blipFill>
          <a:blip r:embed="rId4"/>
          <a:srcRect l="7018" t="5330" r="7018"/>
          <a:stretch>
            <a:fillRect/>
          </a:stretch>
        </p:blipFill>
        <p:spPr bwMode="auto">
          <a:xfrm>
            <a:off x="409575" y="3255963"/>
            <a:ext cx="4037013" cy="2925762"/>
          </a:xfrm>
          <a:prstGeom prst="rect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32777" name="Text Box 69"/>
          <p:cNvSpPr txBox="1">
            <a:spLocks noChangeArrowheads="1"/>
          </p:cNvSpPr>
          <p:nvPr/>
        </p:nvSpPr>
        <p:spPr bwMode="auto">
          <a:xfrm>
            <a:off x="636588" y="6280150"/>
            <a:ext cx="35814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800">
                <a:solidFill>
                  <a:srgbClr val="FFFF99"/>
                </a:solidFill>
                <a:latin typeface="Arial" charset="0"/>
              </a:rPr>
              <a:t>Coco Delta, Nicaragua/Hondoras</a:t>
            </a:r>
            <a:endParaRPr 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8" name="Picture 11" descr="wavebreak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65714" y="2209800"/>
            <a:ext cx="2488163" cy="15240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-76200"/>
            <a:ext cx="7772400" cy="762000"/>
          </a:xfrm>
          <a:effectLst>
            <a:outerShdw blurRad="63500" dist="29783" dir="1514402" algn="ctr" rotWithShape="0">
              <a:schemeClr val="bg2">
                <a:alpha val="74998"/>
              </a:schemeClr>
            </a:outerShdw>
          </a:effectLst>
        </p:spPr>
        <p:txBody>
          <a:bodyPr anchor="b"/>
          <a:lstStyle/>
          <a:p>
            <a:pPr>
              <a:defRPr/>
            </a:pPr>
            <a:r>
              <a:rPr lang="en-US" sz="4000"/>
              <a:t/>
            </a:r>
            <a:br>
              <a:rPr lang="en-US" sz="4000"/>
            </a:br>
            <a:r>
              <a:rPr lang="en-US" sz="3200"/>
              <a:t/>
            </a:r>
            <a:br>
              <a:rPr lang="en-US" sz="3200"/>
            </a:br>
            <a:r>
              <a:rPr lang="en-US" sz="3200"/>
              <a:t>alongshore sediment transport</a:t>
            </a:r>
          </a:p>
        </p:txBody>
      </p:sp>
      <p:sp>
        <p:nvSpPr>
          <p:cNvPr id="191493" name="Rectangle 5"/>
          <p:cNvSpPr>
            <a:spLocks noChangeArrowheads="1"/>
          </p:cNvSpPr>
          <p:nvPr/>
        </p:nvSpPr>
        <p:spPr bwMode="auto">
          <a:xfrm>
            <a:off x="304800" y="762000"/>
            <a:ext cx="4953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lnSpc>
                <a:spcPct val="110000"/>
              </a:lnSpc>
              <a:spcBef>
                <a:spcPct val="30000"/>
              </a:spcBef>
              <a:buFontTx/>
              <a:buChar char="•"/>
              <a:defRPr/>
            </a:pPr>
            <a:r>
              <a:rPr lang="en-US" sz="2300" dirty="0" smtClean="0">
                <a:solidFill>
                  <a:srgbClr val="FCFAB7"/>
                </a:solidFill>
                <a:latin typeface="Arial" charset="0"/>
              </a:rPr>
              <a:t>breaking-wave-driven alongshore sediment transport (within the surf zone) is highly dependent on wave angle</a:t>
            </a:r>
          </a:p>
          <a:p>
            <a:pPr marL="342900" indent="-342900" eaLnBrk="1" hangingPunct="1">
              <a:lnSpc>
                <a:spcPct val="110000"/>
              </a:lnSpc>
              <a:spcBef>
                <a:spcPct val="30000"/>
              </a:spcBef>
              <a:buFontTx/>
              <a:buChar char="•"/>
              <a:defRPr/>
            </a:pPr>
            <a:r>
              <a:rPr lang="en-US" sz="2300" dirty="0" smtClean="0">
                <a:solidFill>
                  <a:srgbClr val="FCFAB7"/>
                </a:solidFill>
                <a:latin typeface="Arial" charset="0"/>
                <a:ea typeface="ＭＳ Ｐゴシック" charset="-128"/>
              </a:rPr>
              <a:t>maximizing angle:</a:t>
            </a:r>
          </a:p>
          <a:p>
            <a:pPr marL="342900" indent="-342900" eaLnBrk="1" hangingPunct="1">
              <a:lnSpc>
                <a:spcPct val="110000"/>
              </a:lnSpc>
              <a:spcBef>
                <a:spcPct val="30000"/>
              </a:spcBef>
              <a:defRPr/>
            </a:pPr>
            <a:r>
              <a:rPr lang="en-US" sz="2300" dirty="0" smtClean="0">
                <a:solidFill>
                  <a:srgbClr val="FCFAB7"/>
                </a:solidFill>
                <a:latin typeface="Arial" charset="0"/>
                <a:ea typeface="ＭＳ Ｐゴシック" charset="-128"/>
              </a:rPr>
              <a:t>    ~45 degrees</a:t>
            </a:r>
            <a:endParaRPr lang="en-US" sz="2100" dirty="0" smtClean="0">
              <a:solidFill>
                <a:srgbClr val="FCFAB7"/>
              </a:solidFill>
              <a:latin typeface="Arial" charset="0"/>
              <a:ea typeface="ＭＳ Ｐゴシック" charset="-128"/>
            </a:endParaRPr>
          </a:p>
          <a:p>
            <a:pPr lvl="1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2100" dirty="0">
              <a:solidFill>
                <a:srgbClr val="FCFAB7"/>
              </a:solidFill>
              <a:latin typeface="Arial" charset="0"/>
              <a:ea typeface="ＭＳ Ｐゴシック" charset="-128"/>
            </a:endParaRPr>
          </a:p>
          <a:p>
            <a:pPr marL="342900" indent="-342900" eaLnBrk="1" hangingPunct="1">
              <a:lnSpc>
                <a:spcPct val="110000"/>
              </a:lnSpc>
              <a:spcBef>
                <a:spcPct val="30000"/>
              </a:spcBef>
              <a:defRPr/>
            </a:pPr>
            <a:endParaRPr lang="en-US" sz="3400" b="1" i="1" dirty="0">
              <a:solidFill>
                <a:srgbClr val="FCFAB7"/>
              </a:solidFill>
              <a:latin typeface="Arial" charset="0"/>
            </a:endParaRPr>
          </a:p>
          <a:p>
            <a:pPr marL="342900" indent="-342900" eaLnBrk="1" hangingPunct="1">
              <a:lnSpc>
                <a:spcPct val="110000"/>
              </a:lnSpc>
              <a:spcBef>
                <a:spcPct val="30000"/>
              </a:spcBef>
              <a:defRPr/>
            </a:pPr>
            <a:endParaRPr lang="en-US" sz="3000" b="1" i="1" dirty="0">
              <a:solidFill>
                <a:srgbClr val="FCFAB7"/>
              </a:solidFill>
              <a:latin typeface="Arial" charset="0"/>
            </a:endParaRPr>
          </a:p>
        </p:txBody>
      </p:sp>
      <p:pic>
        <p:nvPicPr>
          <p:cNvPr id="38916" name="Picture 10" descr="AST forms"/>
          <p:cNvPicPr>
            <a:picLocks noChangeAspect="1" noChangeArrowheads="1"/>
          </p:cNvPicPr>
          <p:nvPr/>
        </p:nvPicPr>
        <p:blipFill>
          <a:blip r:embed="rId4"/>
          <a:srcRect r="50223"/>
          <a:stretch>
            <a:fillRect/>
          </a:stretch>
        </p:blipFill>
        <p:spPr bwMode="auto">
          <a:xfrm>
            <a:off x="4800600" y="3657600"/>
            <a:ext cx="4141353" cy="30480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91495" name="Picture 7" descr="ax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62600" y="823913"/>
            <a:ext cx="3429000" cy="2605087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ffectLst>
            <a:outerShdw blurRad="63500" dist="29783" dir="1514402" algn="ctr" rotWithShape="0">
              <a:srgbClr val="000000">
                <a:alpha val="74998"/>
              </a:srgbClr>
            </a:outerShdw>
          </a:effectLst>
        </p:spPr>
      </p:pic>
      <p:pic>
        <p:nvPicPr>
          <p:cNvPr id="7" name="Picture 5" descr="longshore_current comet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2400" y="3600450"/>
            <a:ext cx="4191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914400"/>
            <a:ext cx="8382000" cy="5562600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30000"/>
              </a:spcBef>
            </a:pPr>
            <a:r>
              <a:rPr lang="en-US" sz="2100"/>
              <a:t>combining the conservation of mass:</a:t>
            </a:r>
          </a:p>
          <a:p>
            <a:pPr>
              <a:lnSpc>
                <a:spcPct val="110000"/>
              </a:lnSpc>
              <a:spcBef>
                <a:spcPct val="30000"/>
              </a:spcBef>
            </a:pPr>
            <a:endParaRPr lang="en-US" sz="2100"/>
          </a:p>
          <a:p>
            <a:pPr>
              <a:lnSpc>
                <a:spcPct val="110000"/>
              </a:lnSpc>
              <a:spcBef>
                <a:spcPct val="30000"/>
              </a:spcBef>
            </a:pPr>
            <a:endParaRPr lang="en-US" sz="2100"/>
          </a:p>
          <a:p>
            <a:pPr>
              <a:lnSpc>
                <a:spcPct val="110000"/>
              </a:lnSpc>
              <a:spcBef>
                <a:spcPct val="30000"/>
              </a:spcBef>
            </a:pPr>
            <a:r>
              <a:rPr lang="en-US" sz="2100"/>
              <a:t>with the small angle approximation </a:t>
            </a:r>
          </a:p>
          <a:p>
            <a:pPr>
              <a:lnSpc>
                <a:spcPct val="110000"/>
              </a:lnSpc>
              <a:spcBef>
                <a:spcPct val="30000"/>
              </a:spcBef>
              <a:buFontTx/>
              <a:buNone/>
            </a:pPr>
            <a:r>
              <a:rPr lang="en-US" sz="2400" b="1" i="1">
                <a:solidFill>
                  <a:srgbClr val="FF0000"/>
                </a:solidFill>
              </a:rPr>
              <a:t>		Q</a:t>
            </a:r>
            <a:r>
              <a:rPr lang="en-US" sz="2400" b="1" i="1" baseline="-25000">
                <a:solidFill>
                  <a:srgbClr val="FF0000"/>
                </a:solidFill>
              </a:rPr>
              <a:t>s</a:t>
            </a:r>
            <a:r>
              <a:rPr lang="en-US" sz="2400" b="1" i="1">
                <a:solidFill>
                  <a:srgbClr val="FF0000"/>
                </a:solidFill>
              </a:rPr>
              <a:t> </a:t>
            </a:r>
            <a:r>
              <a:rPr lang="en-US" sz="2400" b="1" i="1"/>
              <a:t>= K H</a:t>
            </a:r>
            <a:r>
              <a:rPr lang="en-US" sz="2400" b="1" i="1" baseline="-25000"/>
              <a:t>b</a:t>
            </a:r>
            <a:r>
              <a:rPr lang="en-US" sz="2400" b="1" i="1" baseline="30000"/>
              <a:t>5/2</a:t>
            </a:r>
            <a:r>
              <a:rPr lang="en-US" sz="2400" b="1" i="1"/>
              <a:t> cos (</a:t>
            </a:r>
            <a:r>
              <a:rPr lang="en-US" sz="2400" b="1" i="1">
                <a:latin typeface="Symbol" charset="2"/>
              </a:rPr>
              <a:t>f</a:t>
            </a:r>
            <a:r>
              <a:rPr lang="en-US" sz="2400" b="1" i="1" baseline="-25000"/>
              <a:t>b</a:t>
            </a:r>
            <a:r>
              <a:rPr lang="en-US" sz="2400" b="1" i="1">
                <a:latin typeface="Symbol" charset="2"/>
              </a:rPr>
              <a:t> - q</a:t>
            </a:r>
            <a:r>
              <a:rPr lang="en-US" sz="2400" b="1" i="1"/>
              <a:t>)</a:t>
            </a:r>
            <a:r>
              <a:rPr lang="en-US" sz="2400" b="1" i="1">
                <a:latin typeface="Symbol" charset="2"/>
              </a:rPr>
              <a:t>  </a:t>
            </a:r>
            <a:r>
              <a:rPr lang="en-US" sz="2400" b="1" i="1"/>
              <a:t>sin (</a:t>
            </a:r>
            <a:r>
              <a:rPr lang="en-US" sz="2400" b="1" i="1">
                <a:latin typeface="Symbol" charset="2"/>
              </a:rPr>
              <a:t>f</a:t>
            </a:r>
            <a:r>
              <a:rPr lang="en-US" sz="2400" b="1" i="1" baseline="-25000"/>
              <a:t>b</a:t>
            </a:r>
            <a:r>
              <a:rPr lang="en-US" sz="2400" b="1" i="1">
                <a:latin typeface="Symbol" charset="2"/>
              </a:rPr>
              <a:t> - q </a:t>
            </a:r>
            <a:r>
              <a:rPr lang="en-US" sz="2400" b="1" i="1"/>
              <a:t>)</a:t>
            </a:r>
          </a:p>
          <a:p>
            <a:pPr>
              <a:lnSpc>
                <a:spcPct val="110000"/>
              </a:lnSpc>
              <a:spcBef>
                <a:spcPct val="30000"/>
              </a:spcBef>
              <a:buFontTx/>
              <a:buNone/>
            </a:pPr>
            <a:endParaRPr lang="en-US" sz="2400" b="1" i="1"/>
          </a:p>
          <a:p>
            <a:pPr>
              <a:lnSpc>
                <a:spcPct val="110000"/>
              </a:lnSpc>
              <a:spcBef>
                <a:spcPct val="30000"/>
              </a:spcBef>
              <a:buFontTx/>
              <a:buNone/>
            </a:pPr>
            <a:r>
              <a:rPr lang="en-US" sz="2400" b="1" i="1">
                <a:solidFill>
                  <a:srgbClr val="FF0000"/>
                </a:solidFill>
              </a:rPr>
              <a:t>		Q</a:t>
            </a:r>
            <a:r>
              <a:rPr lang="en-US" sz="2400" b="1" i="1" baseline="-25000">
                <a:solidFill>
                  <a:srgbClr val="FF0000"/>
                </a:solidFill>
              </a:rPr>
              <a:t>s</a:t>
            </a:r>
            <a:r>
              <a:rPr lang="en-US" sz="2400" b="1" i="1">
                <a:solidFill>
                  <a:srgbClr val="FF0000"/>
                </a:solidFill>
              </a:rPr>
              <a:t> </a:t>
            </a:r>
            <a:r>
              <a:rPr lang="en-US" sz="2400" b="1" i="1"/>
              <a:t>= K H</a:t>
            </a:r>
            <a:r>
              <a:rPr lang="en-US" sz="2400" b="1" i="1" baseline="-25000"/>
              <a:t>b</a:t>
            </a:r>
            <a:r>
              <a:rPr lang="en-US" sz="2400" b="1" i="1" baseline="30000"/>
              <a:t>5/2</a:t>
            </a:r>
            <a:r>
              <a:rPr lang="en-US" sz="2400" b="1" i="1"/>
              <a:t>        (1)</a:t>
            </a:r>
            <a:r>
              <a:rPr lang="en-US" sz="2400" b="1" i="1">
                <a:latin typeface="Symbol" charset="2"/>
              </a:rPr>
              <a:t>               </a:t>
            </a:r>
            <a:r>
              <a:rPr lang="en-US" sz="2400" b="1" i="1"/>
              <a:t>dy / dx	</a:t>
            </a:r>
          </a:p>
          <a:p>
            <a:pPr>
              <a:lnSpc>
                <a:spcPct val="110000"/>
              </a:lnSpc>
              <a:spcBef>
                <a:spcPct val="30000"/>
              </a:spcBef>
            </a:pPr>
            <a:r>
              <a:rPr lang="en-US" sz="2100"/>
              <a:t>generates a shoreline evolution equation:</a:t>
            </a:r>
          </a:p>
          <a:p>
            <a:pPr lvl="2">
              <a:lnSpc>
                <a:spcPct val="110000"/>
              </a:lnSpc>
              <a:spcBef>
                <a:spcPct val="30000"/>
              </a:spcBef>
              <a:buFontTx/>
              <a:buNone/>
            </a:pPr>
            <a:endParaRPr lang="en-US" sz="1700"/>
          </a:p>
          <a:p>
            <a:pPr marL="457200" lvl="1" indent="0">
              <a:lnSpc>
                <a:spcPct val="110000"/>
              </a:lnSpc>
              <a:spcBef>
                <a:spcPct val="120000"/>
              </a:spcBef>
            </a:pPr>
            <a:r>
              <a:rPr lang="en-US" sz="2000"/>
              <a:t> </a:t>
            </a:r>
          </a:p>
          <a:p>
            <a:pPr marL="457200" lvl="1" indent="0">
              <a:lnSpc>
                <a:spcPct val="110000"/>
              </a:lnSpc>
              <a:spcBef>
                <a:spcPct val="120000"/>
              </a:spcBef>
            </a:pPr>
            <a:r>
              <a:rPr lang="en-US" sz="2000"/>
              <a:t>(classic diffusion equation)</a:t>
            </a:r>
          </a:p>
        </p:txBody>
      </p:sp>
      <p:sp>
        <p:nvSpPr>
          <p:cNvPr id="199692" name="Rectangle 12"/>
          <p:cNvSpPr>
            <a:spLocks noChangeArrowheads="1"/>
          </p:cNvSpPr>
          <p:nvPr/>
        </p:nvSpPr>
        <p:spPr bwMode="auto">
          <a:xfrm>
            <a:off x="2667000" y="4876800"/>
            <a:ext cx="2819400" cy="10668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9682" name="Rectangle 2"/>
          <p:cNvSpPr>
            <a:spLocks noChangeArrowheads="1"/>
          </p:cNvSpPr>
          <p:nvPr/>
        </p:nvSpPr>
        <p:spPr bwMode="auto">
          <a:xfrm>
            <a:off x="2895600" y="1371600"/>
            <a:ext cx="1905000" cy="838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9684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772400" cy="533400"/>
          </a:xfrm>
          <a:noFill/>
          <a:ln/>
          <a:effectLst>
            <a:outerShdw blurRad="63500" dist="29783" dir="1514402" algn="ctr" rotWithShape="0">
              <a:schemeClr val="bg2">
                <a:alpha val="74998"/>
              </a:schemeClr>
            </a:outerShdw>
          </a:effectLst>
        </p:spPr>
        <p:txBody>
          <a:bodyPr anchor="b"/>
          <a:lstStyle/>
          <a:p>
            <a:r>
              <a:rPr lang="en-US" sz="3200">
                <a:latin typeface="Arial" charset="0"/>
              </a:rPr>
              <a:t>traditional approach</a:t>
            </a:r>
          </a:p>
        </p:txBody>
      </p:sp>
      <p:sp>
        <p:nvSpPr>
          <p:cNvPr id="199687" name="Rectangle 7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9688" name="Object 8"/>
          <p:cNvGraphicFramePr>
            <a:graphicFrameLocks noChangeAspect="1"/>
          </p:cNvGraphicFramePr>
          <p:nvPr/>
        </p:nvGraphicFramePr>
        <p:xfrm>
          <a:off x="3048000" y="1481138"/>
          <a:ext cx="1600200" cy="652462"/>
        </p:xfrm>
        <a:graphic>
          <a:graphicData uri="http://schemas.openxmlformats.org/presentationml/2006/ole">
            <p:oleObj spid="_x0000_s65538" name="Equation" r:id="rId4" imgW="965160" imgH="393480" progId="Equation.3">
              <p:embed/>
            </p:oleObj>
          </a:graphicData>
        </a:graphic>
      </p:graphicFrame>
      <p:sp>
        <p:nvSpPr>
          <p:cNvPr id="199691" name="Rectangle 11"/>
          <p:cNvSpPr>
            <a:spLocks noChangeArrowheads="1"/>
          </p:cNvSpPr>
          <p:nvPr/>
        </p:nvSpPr>
        <p:spPr bwMode="auto">
          <a:xfrm>
            <a:off x="0" y="3195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9690" name="Object 10"/>
          <p:cNvGraphicFramePr>
            <a:graphicFrameLocks noChangeAspect="1"/>
          </p:cNvGraphicFramePr>
          <p:nvPr/>
        </p:nvGraphicFramePr>
        <p:xfrm>
          <a:off x="2825750" y="5005388"/>
          <a:ext cx="2500313" cy="873125"/>
        </p:xfrm>
        <a:graphic>
          <a:graphicData uri="http://schemas.openxmlformats.org/presentationml/2006/ole">
            <p:oleObj spid="_x0000_s65539" name="Equation" r:id="rId5" imgW="1193760" imgH="419040" progId="Equation.3">
              <p:embed/>
            </p:oleObj>
          </a:graphicData>
        </a:graphic>
      </p:graphicFrame>
      <p:sp>
        <p:nvSpPr>
          <p:cNvPr id="199693" name="Line 13"/>
          <p:cNvSpPr>
            <a:spLocks noChangeShapeType="1"/>
          </p:cNvSpPr>
          <p:nvPr/>
        </p:nvSpPr>
        <p:spPr bwMode="auto">
          <a:xfrm flipH="1">
            <a:off x="3733800" y="3200400"/>
            <a:ext cx="0" cy="53340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lg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9694" name="Line 14"/>
          <p:cNvSpPr>
            <a:spLocks noChangeShapeType="1"/>
          </p:cNvSpPr>
          <p:nvPr/>
        </p:nvSpPr>
        <p:spPr bwMode="auto">
          <a:xfrm flipH="1">
            <a:off x="5562600" y="3200400"/>
            <a:ext cx="0" cy="53340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lg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99695" name="Picture 15" descr="axe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00800" y="4748213"/>
            <a:ext cx="2514600" cy="190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000000">
                <a:alpha val="74998"/>
              </a:srgbClr>
            </a:outerShdw>
          </a:effectLst>
        </p:spPr>
      </p:pic>
      <p:pic>
        <p:nvPicPr>
          <p:cNvPr id="199696" name="Picture 16" descr="xshore"/>
          <p:cNvPicPr>
            <a:picLocks noChangeAspect="1" noChangeArrowheads="1"/>
          </p:cNvPicPr>
          <p:nvPr>
            <p:ph sz="half" idx="2"/>
          </p:nvPr>
        </p:nvPicPr>
        <p:blipFill>
          <a:blip r:embed="rId7"/>
          <a:srcRect/>
          <a:stretch>
            <a:fillRect/>
          </a:stretch>
        </p:blipFill>
        <p:spPr>
          <a:xfrm>
            <a:off x="6477000" y="990600"/>
            <a:ext cx="2438400" cy="1893888"/>
          </a:xfrm>
          <a:noFill/>
          <a:ln/>
          <a:effectLst>
            <a:outerShdw blurRad="63500" dist="29783" dir="1514402" algn="ctr" rotWithShape="0">
              <a:srgbClr val="808080">
                <a:alpha val="74998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76200"/>
            <a:ext cx="7772400" cy="533400"/>
          </a:xfrm>
          <a:effectLst>
            <a:outerShdw blurRad="63500" dist="29783" dir="1514402" algn="ctr" rotWithShape="0">
              <a:schemeClr val="bg2">
                <a:alpha val="74998"/>
              </a:schemeClr>
            </a:outerShdw>
          </a:effectLst>
        </p:spPr>
        <p:txBody>
          <a:bodyPr anchor="b"/>
          <a:lstStyle/>
          <a:p>
            <a:pPr>
              <a:defRPr/>
            </a:pPr>
            <a:r>
              <a:rPr lang="en-US" sz="3200"/>
              <a:t>low-angle waves</a:t>
            </a: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3195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6400800" y="4648200"/>
            <a:ext cx="2514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40966" name="Picture 6" descr="lo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1066800"/>
            <a:ext cx="5943600" cy="520065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76200"/>
            <a:ext cx="7772400" cy="533400"/>
          </a:xfrm>
          <a:effectLst>
            <a:outerShdw blurRad="63500" dist="29783" dir="1514402" algn="ctr" rotWithShape="0">
              <a:schemeClr val="bg2">
                <a:alpha val="74998"/>
              </a:schemeClr>
            </a:outerShdw>
          </a:effectLst>
        </p:spPr>
        <p:txBody>
          <a:bodyPr anchor="b"/>
          <a:lstStyle/>
          <a:p>
            <a:pPr>
              <a:defRPr/>
            </a:pPr>
            <a:r>
              <a:rPr lang="en-US" sz="3200"/>
              <a:t>high-angle waves</a:t>
            </a: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3195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6400800" y="4648200"/>
            <a:ext cx="2514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pic>
        <p:nvPicPr>
          <p:cNvPr id="43014" name="Picture 6" descr="hig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790575"/>
            <a:ext cx="6553200" cy="60674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3015" name="Picture 7" descr="cerc q dee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85800"/>
            <a:ext cx="1828800" cy="139858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Line 11"/>
          <p:cNvSpPr>
            <a:spLocks noChangeShapeType="1"/>
          </p:cNvSpPr>
          <p:nvPr/>
        </p:nvSpPr>
        <p:spPr bwMode="auto">
          <a:xfrm>
            <a:off x="4114800" y="5145088"/>
            <a:ext cx="762000" cy="0"/>
          </a:xfrm>
          <a:prstGeom prst="line">
            <a:avLst/>
          </a:prstGeom>
          <a:noFill/>
          <a:ln w="127000">
            <a:solidFill>
              <a:schemeClr val="tx2"/>
            </a:solidFill>
            <a:round/>
            <a:headEnd/>
            <a:tailEnd type="triangle" w="lg" len="med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81933" name="Picture 13" descr="diffequation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676400" y="914400"/>
            <a:ext cx="5334000" cy="2393950"/>
          </a:xfrm>
          <a:ln w="25400">
            <a:solidFill>
              <a:srgbClr val="000000"/>
            </a:solidFill>
          </a:ln>
          <a:effectLst>
            <a:outerShdw blurRad="63500" dist="29783" dir="1514402" algn="ctr" rotWithShape="0">
              <a:srgbClr val="808080">
                <a:alpha val="74998"/>
              </a:srgbClr>
            </a:outerShdw>
          </a:effectLst>
        </p:spPr>
      </p:pic>
      <p:pic>
        <p:nvPicPr>
          <p:cNvPr id="45060" name="Picture 14" descr="cerc dif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3657600"/>
            <a:ext cx="3810000" cy="297497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5061" name="Picture 16" descr="cerc q dee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400" y="3687763"/>
            <a:ext cx="3814763" cy="2916237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81939" name="Rectangle 19"/>
          <p:cNvSpPr>
            <a:spLocks noChangeArrowheads="1"/>
          </p:cNvSpPr>
          <p:nvPr/>
        </p:nvSpPr>
        <p:spPr bwMode="auto">
          <a:xfrm>
            <a:off x="685800" y="76200"/>
            <a:ext cx="777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chemeClr val="bg2">
                <a:alpha val="74998"/>
              </a:schemeClr>
            </a:outerShdw>
          </a:effectLst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US" sz="3200">
                <a:solidFill>
                  <a:srgbClr val="FCFAB7"/>
                </a:solidFill>
                <a:latin typeface="Arial" charset="0"/>
              </a:rPr>
              <a:t>angle-dependent shoreline diffusivity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7" name="Picture 17" descr="modeldomain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52400" y="3206750"/>
            <a:ext cx="5334000" cy="3422650"/>
          </a:xfrm>
          <a:ln w="25400">
            <a:solidFill>
              <a:srgbClr val="000000"/>
            </a:solidFill>
          </a:ln>
          <a:effectLst>
            <a:outerShdw blurRad="63500" dist="29783" dir="1514402" algn="ctr" rotWithShape="0">
              <a:srgbClr val="808080">
                <a:alpha val="74998"/>
              </a:srgbClr>
            </a:outerShdw>
          </a:effectLst>
        </p:spPr>
      </p:pic>
      <p:sp>
        <p:nvSpPr>
          <p:cNvPr id="47107" name="Rectangle 19"/>
          <p:cNvSpPr>
            <a:spLocks noChangeArrowheads="1"/>
          </p:cNvSpPr>
          <p:nvPr/>
        </p:nvSpPr>
        <p:spPr bwMode="auto">
          <a:xfrm>
            <a:off x="304800" y="914400"/>
            <a:ext cx="5105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lnSpc>
                <a:spcPct val="110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>
                <a:solidFill>
                  <a:srgbClr val="FCFAB7"/>
                </a:solidFill>
                <a:latin typeface="Arial" charset="0"/>
              </a:rPr>
              <a:t>‘Coastline Evolution Model’</a:t>
            </a:r>
          </a:p>
          <a:p>
            <a:pPr marL="342900" indent="-342900" eaLnBrk="1" hangingPunct="1">
              <a:lnSpc>
                <a:spcPct val="110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 err="1">
                <a:solidFill>
                  <a:srgbClr val="FCFAB7"/>
                </a:solidFill>
                <a:latin typeface="Arial" charset="0"/>
              </a:rPr>
              <a:t>discretizes</a:t>
            </a:r>
            <a:r>
              <a:rPr lang="en-US" sz="2000" dirty="0">
                <a:solidFill>
                  <a:srgbClr val="FCFAB7"/>
                </a:solidFill>
                <a:latin typeface="Arial" charset="0"/>
              </a:rPr>
              <a:t> the plan-view domain</a:t>
            </a:r>
          </a:p>
          <a:p>
            <a:pPr marL="342900" indent="-342900" eaLnBrk="1" hangingPunct="1">
              <a:lnSpc>
                <a:spcPct val="110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>
                <a:solidFill>
                  <a:srgbClr val="FCFAB7"/>
                </a:solidFill>
                <a:latin typeface="Arial" charset="0"/>
              </a:rPr>
              <a:t>tracks one contour line – the shoreline</a:t>
            </a:r>
          </a:p>
          <a:p>
            <a:pPr marL="342900" indent="-342900" eaLnBrk="1" hangingPunct="1">
              <a:lnSpc>
                <a:spcPct val="110000"/>
              </a:lnSpc>
              <a:spcBef>
                <a:spcPct val="30000"/>
              </a:spcBef>
              <a:buFontTx/>
              <a:buChar char="•"/>
            </a:pPr>
            <a:r>
              <a:rPr lang="en-US" sz="2000" dirty="0">
                <a:solidFill>
                  <a:srgbClr val="FCFAB7"/>
                </a:solidFill>
                <a:latin typeface="Arial" charset="0"/>
              </a:rPr>
              <a:t>simple wave </a:t>
            </a:r>
            <a:r>
              <a:rPr lang="en-US" sz="2000" dirty="0" smtClean="0">
                <a:solidFill>
                  <a:srgbClr val="FCFAB7"/>
                </a:solidFill>
                <a:latin typeface="Arial" charset="0"/>
              </a:rPr>
              <a:t>refraction</a:t>
            </a:r>
          </a:p>
          <a:p>
            <a:pPr marL="342900" indent="-342900" eaLnBrk="1" hangingPunct="1">
              <a:lnSpc>
                <a:spcPct val="110000"/>
              </a:lnSpc>
              <a:spcBef>
                <a:spcPct val="30000"/>
              </a:spcBef>
              <a:buFontTx/>
              <a:buChar char="•"/>
            </a:pPr>
            <a:r>
              <a:rPr lang="en-US" sz="2000" i="1" dirty="0" smtClean="0">
                <a:solidFill>
                  <a:srgbClr val="FCFAB7"/>
                </a:solidFill>
                <a:latin typeface="Arial" charset="0"/>
              </a:rPr>
              <a:t>Ashton and Murray, JGR-ES 2006</a:t>
            </a:r>
          </a:p>
          <a:p>
            <a:pPr marL="342900" indent="-342900" eaLnBrk="1" hangingPunct="1">
              <a:lnSpc>
                <a:spcPct val="110000"/>
              </a:lnSpc>
              <a:spcBef>
                <a:spcPct val="30000"/>
              </a:spcBef>
              <a:buFontTx/>
              <a:buChar char="•"/>
            </a:pPr>
            <a:endParaRPr lang="en-US" sz="2000" dirty="0" smtClean="0">
              <a:solidFill>
                <a:srgbClr val="FCFAB7"/>
              </a:solidFill>
              <a:latin typeface="Arial" charset="0"/>
            </a:endParaRPr>
          </a:p>
          <a:p>
            <a:pPr marL="342900" indent="-342900" eaLnBrk="1" hangingPunct="1">
              <a:lnSpc>
                <a:spcPct val="110000"/>
              </a:lnSpc>
              <a:spcBef>
                <a:spcPct val="30000"/>
              </a:spcBef>
            </a:pPr>
            <a:r>
              <a:rPr lang="en-US" sz="2300" b="1" i="1" dirty="0">
                <a:solidFill>
                  <a:srgbClr val="FCFAB7"/>
                </a:solidFill>
                <a:latin typeface="Arial" charset="0"/>
              </a:rPr>
              <a:t>    		</a:t>
            </a:r>
            <a:endParaRPr lang="en-US" sz="2400" dirty="0">
              <a:solidFill>
                <a:srgbClr val="FCFAB7"/>
              </a:solidFill>
              <a:latin typeface="Arial" charset="0"/>
            </a:endParaRP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685800" y="76200"/>
            <a:ext cx="777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chemeClr val="bg2">
                <a:alpha val="74998"/>
              </a:schemeClr>
            </a:outerShdw>
          </a:effectLst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US" sz="3200">
                <a:solidFill>
                  <a:srgbClr val="FCFAB7"/>
                </a:solidFill>
                <a:latin typeface="Arial" charset="0"/>
              </a:rPr>
              <a:t>numerical model: ‘CEM’</a:t>
            </a:r>
          </a:p>
        </p:txBody>
      </p:sp>
      <p:pic>
        <p:nvPicPr>
          <p:cNvPr id="30742" name="Picture 22" descr="xshor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1219200"/>
            <a:ext cx="3352800" cy="260508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ffectLst>
            <a:outerShdw blurRad="63500" dist="29783" dir="1514402" algn="ctr" rotWithShape="0">
              <a:srgbClr val="000000">
                <a:alpha val="74998"/>
              </a:srgbClr>
            </a:outerShdw>
          </a:effectLst>
        </p:spPr>
      </p:pic>
      <p:pic>
        <p:nvPicPr>
          <p:cNvPr id="47110" name="Picture 23" descr="sy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0" y="4038600"/>
            <a:ext cx="3352800" cy="257810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7" name="Text Box 69"/>
          <p:cNvSpPr txBox="1">
            <a:spLocks noChangeArrowheads="1"/>
          </p:cNvSpPr>
          <p:nvPr/>
        </p:nvSpPr>
        <p:spPr bwMode="auto">
          <a:xfrm>
            <a:off x="152400" y="2743200"/>
            <a:ext cx="41148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304800" y="914400"/>
            <a:ext cx="4572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spcBef>
                <a:spcPct val="30000"/>
              </a:spcBef>
              <a:buFontTx/>
              <a:buChar char="•"/>
            </a:pPr>
            <a:r>
              <a:rPr lang="en-US" sz="2300" dirty="0">
                <a:solidFill>
                  <a:srgbClr val="FCFAB7"/>
                </a:solidFill>
                <a:latin typeface="Arial" charset="0"/>
              </a:rPr>
              <a:t>random distribution of waves selected from PDF</a:t>
            </a:r>
          </a:p>
          <a:p>
            <a:pPr marL="342900" indent="-342900" eaLnBrk="1" hangingPunct="1">
              <a:spcBef>
                <a:spcPct val="30000"/>
              </a:spcBef>
              <a:buFontTx/>
              <a:buChar char="•"/>
            </a:pPr>
            <a:r>
              <a:rPr lang="en-US" sz="2300" dirty="0">
                <a:solidFill>
                  <a:srgbClr val="FCFAB7"/>
                </a:solidFill>
                <a:latin typeface="Arial" charset="0"/>
              </a:rPr>
              <a:t>controlled by:</a:t>
            </a:r>
          </a:p>
          <a:p>
            <a:pPr marL="1143000" lvl="2" indent="-228600" eaLnBrk="1" hangingPunct="1">
              <a:spcBef>
                <a:spcPct val="30000"/>
              </a:spcBef>
              <a:buFontTx/>
              <a:buChar char="•"/>
            </a:pPr>
            <a:r>
              <a:rPr lang="en-US" sz="2000" b="1" i="1" dirty="0">
                <a:solidFill>
                  <a:srgbClr val="FF6600"/>
                </a:solidFill>
                <a:latin typeface="Arial" charset="0"/>
                <a:ea typeface="ＭＳ Ｐゴシック" charset="-128"/>
                <a:cs typeface="ＭＳ Ｐゴシック" charset="-128"/>
              </a:rPr>
              <a:t>U</a:t>
            </a:r>
            <a:r>
              <a:rPr lang="en-US" sz="2000" dirty="0">
                <a:solidFill>
                  <a:srgbClr val="FCFAB7"/>
                </a:solidFill>
                <a:latin typeface="Arial" charset="0"/>
                <a:ea typeface="ＭＳ Ｐゴシック" charset="-128"/>
                <a:cs typeface="ＭＳ Ｐゴシック" charset="-128"/>
              </a:rPr>
              <a:t> = proportion of high-angle, ‘unstable’ waves</a:t>
            </a:r>
          </a:p>
          <a:p>
            <a:pPr marL="1143000" lvl="2" indent="-228600" eaLnBrk="1" hangingPunct="1">
              <a:spcBef>
                <a:spcPct val="30000"/>
              </a:spcBef>
              <a:buFontTx/>
              <a:buChar char="•"/>
            </a:pPr>
            <a:r>
              <a:rPr lang="en-US" sz="2000" i="1" dirty="0">
                <a:solidFill>
                  <a:srgbClr val="FF6600"/>
                </a:solidFill>
                <a:latin typeface="Arial" charset="0"/>
                <a:ea typeface="ＭＳ Ｐゴシック" charset="-128"/>
                <a:cs typeface="ＭＳ Ｐゴシック" charset="-128"/>
              </a:rPr>
              <a:t>A</a:t>
            </a:r>
            <a:r>
              <a:rPr lang="en-US" sz="2000" dirty="0">
                <a:solidFill>
                  <a:srgbClr val="FCFAB7"/>
                </a:solidFill>
                <a:latin typeface="Arial" charset="0"/>
                <a:ea typeface="ＭＳ Ｐゴシック" charset="-128"/>
                <a:cs typeface="ＭＳ Ｐゴシック" charset="-128"/>
              </a:rPr>
              <a:t> = asymmetry (proportion of waves approaching from left, driving alongshore sediment transport to the right)</a:t>
            </a:r>
            <a:endParaRPr lang="en-US" sz="1800" b="1" i="1" dirty="0" smtClean="0">
              <a:solidFill>
                <a:srgbClr val="FCFAB7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marL="1143000" lvl="2" indent="-228600" eaLnBrk="1" hangingPunct="1">
              <a:spcBef>
                <a:spcPct val="30000"/>
              </a:spcBef>
              <a:buFontTx/>
              <a:buChar char="•"/>
            </a:pPr>
            <a:endParaRPr lang="en-US" sz="2000" dirty="0" smtClean="0">
              <a:solidFill>
                <a:srgbClr val="FCFAB7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marL="1143000" lvl="2" indent="-228600" eaLnBrk="1" hangingPunct="1">
              <a:spcBef>
                <a:spcPct val="30000"/>
              </a:spcBef>
              <a:buFontTx/>
              <a:buChar char="•"/>
            </a:pPr>
            <a:endParaRPr lang="en-US" sz="2000" dirty="0">
              <a:solidFill>
                <a:srgbClr val="FCFAB7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  <a:p>
            <a:pPr marL="1143000" lvl="2" indent="-228600" eaLnBrk="1" hangingPunct="1">
              <a:spcBef>
                <a:spcPct val="30000"/>
              </a:spcBef>
              <a:buFontTx/>
              <a:buChar char="•"/>
            </a:pPr>
            <a:endParaRPr lang="en-US" sz="1800" dirty="0">
              <a:solidFill>
                <a:srgbClr val="FCFAB7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391171" name="Rectangle 3"/>
          <p:cNvSpPr>
            <a:spLocks noChangeArrowheads="1"/>
          </p:cNvSpPr>
          <p:nvPr/>
        </p:nvSpPr>
        <p:spPr bwMode="auto">
          <a:xfrm>
            <a:off x="685800" y="76200"/>
            <a:ext cx="777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chemeClr val="bg2">
                <a:alpha val="74998"/>
              </a:schemeClr>
            </a:outerShdw>
          </a:effectLst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US" sz="3200">
                <a:solidFill>
                  <a:srgbClr val="FCFAB7"/>
                </a:solidFill>
                <a:latin typeface="Arial" charset="0"/>
              </a:rPr>
              <a:t>waves from all angles</a:t>
            </a:r>
          </a:p>
        </p:txBody>
      </p:sp>
      <p:pic>
        <p:nvPicPr>
          <p:cNvPr id="49156" name="Picture 4" descr="colorclimat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914400"/>
            <a:ext cx="373856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3" name="Rectangle 3"/>
          <p:cNvSpPr>
            <a:spLocks noChangeArrowheads="1"/>
          </p:cNvSpPr>
          <p:nvPr/>
        </p:nvSpPr>
        <p:spPr bwMode="auto">
          <a:xfrm>
            <a:off x="685800" y="76200"/>
            <a:ext cx="777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chemeClr val="bg2">
                <a:alpha val="74998"/>
              </a:schemeClr>
            </a:outerShdw>
          </a:effectLst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US" sz="3200" dirty="0">
                <a:solidFill>
                  <a:srgbClr val="FCFAB7"/>
                </a:solidFill>
                <a:latin typeface="Arial" charset="0"/>
              </a:rPr>
              <a:t>shoreline self-organization</a:t>
            </a:r>
          </a:p>
        </p:txBody>
      </p:sp>
      <p:pic>
        <p:nvPicPr>
          <p:cNvPr id="51203" name="Picture 9" descr="recurv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4187825"/>
            <a:ext cx="4724400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8" descr="russia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5400" y="762000"/>
            <a:ext cx="5638800" cy="341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69"/>
          <p:cNvSpPr txBox="1">
            <a:spLocks noChangeArrowheads="1"/>
          </p:cNvSpPr>
          <p:nvPr/>
        </p:nvSpPr>
        <p:spPr bwMode="auto">
          <a:xfrm>
            <a:off x="6553200" y="5365750"/>
            <a:ext cx="25146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600" i="1" dirty="0" smtClean="0">
                <a:solidFill>
                  <a:srgbClr val="FFFF99"/>
                </a:solidFill>
                <a:latin typeface="Arial" charset="0"/>
              </a:rPr>
              <a:t>Ashton et al., Nature</a:t>
            </a:r>
          </a:p>
          <a:p>
            <a:pPr algn="ctr"/>
            <a:r>
              <a:rPr lang="en-US" sz="1600" i="1" dirty="0" smtClean="0">
                <a:solidFill>
                  <a:srgbClr val="FFFF99"/>
                </a:solidFill>
                <a:latin typeface="Arial" charset="0"/>
              </a:rPr>
              <a:t> 2001</a:t>
            </a:r>
            <a:endParaRPr lang="en-US" sz="1600" i="1" dirty="0"/>
          </a:p>
        </p:txBody>
      </p:sp>
      <p:sp>
        <p:nvSpPr>
          <p:cNvPr id="6" name="Text Box 69"/>
          <p:cNvSpPr txBox="1">
            <a:spLocks noChangeArrowheads="1"/>
          </p:cNvSpPr>
          <p:nvPr/>
        </p:nvSpPr>
        <p:spPr bwMode="auto">
          <a:xfrm>
            <a:off x="6553200" y="5975350"/>
            <a:ext cx="25146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600" i="1" dirty="0" smtClean="0">
                <a:solidFill>
                  <a:srgbClr val="FFFF99"/>
                </a:solidFill>
                <a:latin typeface="Arial" charset="0"/>
              </a:rPr>
              <a:t>Ashton and Murray, </a:t>
            </a:r>
          </a:p>
          <a:p>
            <a:pPr algn="ctr"/>
            <a:r>
              <a:rPr lang="en-US" sz="1600" i="1" dirty="0" smtClean="0">
                <a:solidFill>
                  <a:srgbClr val="FFFF99"/>
                </a:solidFill>
                <a:latin typeface="Arial" charset="0"/>
              </a:rPr>
              <a:t>JGR-ES 2006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62" name="Rectangle 2"/>
          <p:cNvSpPr>
            <a:spLocks noChangeArrowheads="1"/>
          </p:cNvSpPr>
          <p:nvPr/>
        </p:nvSpPr>
        <p:spPr bwMode="auto">
          <a:xfrm>
            <a:off x="685800" y="76200"/>
            <a:ext cx="777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chemeClr val="bg2">
                <a:alpha val="74998"/>
              </a:schemeClr>
            </a:outerShdw>
          </a:effectLst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US" sz="3200">
                <a:solidFill>
                  <a:srgbClr val="FCFAB7"/>
                </a:solidFill>
                <a:latin typeface="Arial Unicode MS" charset="0"/>
              </a:rPr>
              <a:t>simulated low-angle spits</a:t>
            </a:r>
          </a:p>
        </p:txBody>
      </p:sp>
      <p:pic>
        <p:nvPicPr>
          <p:cNvPr id="53251" name="Picture 4" descr="model ros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71800" y="792163"/>
            <a:ext cx="2514600" cy="126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spita7h2.avi">
            <a:hlinkClick r:id="" action="ppaction://media"/>
          </p:cNvPr>
          <p:cNvPicPr/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0" y="2061147"/>
            <a:ext cx="9144000" cy="4796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13" descr="0.69470E_40.69459N_geocover2000.png"/>
          <p:cNvPicPr>
            <a:picLocks noChangeAspect="1"/>
          </p:cNvPicPr>
          <p:nvPr/>
        </p:nvPicPr>
        <p:blipFill>
          <a:blip r:embed="rId3"/>
          <a:srcRect l="25038" t="14815" r="14340"/>
          <a:stretch>
            <a:fillRect/>
          </a:stretch>
        </p:blipFill>
        <p:spPr bwMode="auto">
          <a:xfrm rot="16200000">
            <a:off x="-513557" y="-1162843"/>
            <a:ext cx="10475913" cy="944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</p:pic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1295400" y="2438400"/>
            <a:ext cx="74676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0"/>
            <a:ext cx="7620000" cy="4648200"/>
          </a:xfrm>
        </p:spPr>
        <p:txBody>
          <a:bodyPr/>
          <a:lstStyle/>
          <a:p>
            <a:pPr algn="l" eaLnBrk="1" hangingPunct="1">
              <a:spcBef>
                <a:spcPct val="55000"/>
              </a:spcBef>
              <a:spcAft>
                <a:spcPct val="5000"/>
              </a:spcAft>
              <a:defRPr/>
            </a:pPr>
            <a:r>
              <a:rPr lang="en-US" sz="4800" b="1" dirty="0" smtClean="0">
                <a:solidFill>
                  <a:srgbClr val="F8F34F"/>
                </a:solidFill>
              </a:rPr>
              <a:t>Two-way coupling between Coastline and Fluvial Dynamics!</a:t>
            </a:r>
          </a:p>
          <a:p>
            <a:pPr eaLnBrk="1" hangingPunct="1">
              <a:spcBef>
                <a:spcPct val="55000"/>
              </a:spcBef>
              <a:spcAft>
                <a:spcPct val="5000"/>
              </a:spcAft>
              <a:defRPr/>
            </a:pPr>
            <a:endParaRPr lang="en-US" sz="1000" dirty="0" smtClean="0"/>
          </a:p>
          <a:p>
            <a:pPr eaLnBrk="1" hangingPunct="1">
              <a:spcBef>
                <a:spcPct val="55000"/>
              </a:spcBef>
              <a:spcAft>
                <a:spcPct val="5000"/>
              </a:spcAft>
              <a:defRPr/>
            </a:pPr>
            <a:endParaRPr lang="en-US" sz="1000" dirty="0" smtClean="0"/>
          </a:p>
          <a:p>
            <a:pPr algn="l" eaLnBrk="1" hangingPunct="1">
              <a:spcBef>
                <a:spcPct val="0"/>
              </a:spcBef>
              <a:spcAft>
                <a:spcPct val="5000"/>
              </a:spcAft>
              <a:defRPr/>
            </a:pPr>
            <a:endParaRPr lang="en-US" sz="1100" dirty="0" smtClean="0">
              <a:solidFill>
                <a:schemeClr val="tx2"/>
              </a:solidFill>
            </a:endParaRPr>
          </a:p>
          <a:p>
            <a:pPr algn="l" eaLnBrk="1" hangingPunct="1">
              <a:spcBef>
                <a:spcPct val="0"/>
              </a:spcBef>
              <a:spcAft>
                <a:spcPct val="5000"/>
              </a:spcAft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Andrew Ashton</a:t>
            </a:r>
          </a:p>
          <a:p>
            <a:pPr eaLnBrk="1" hangingPunct="1">
              <a:spcBef>
                <a:spcPct val="40000"/>
              </a:spcBef>
              <a:defRPr/>
            </a:pPr>
            <a:endParaRPr lang="en-US" sz="1700" dirty="0" smtClean="0"/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313B9C"/>
              </a:clrFrom>
              <a:clrTo>
                <a:srgbClr val="313B9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4953000"/>
            <a:ext cx="1981200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010" name="Rectangle 2"/>
          <p:cNvSpPr>
            <a:spLocks noChangeArrowheads="1"/>
          </p:cNvSpPr>
          <p:nvPr/>
        </p:nvSpPr>
        <p:spPr bwMode="auto">
          <a:xfrm>
            <a:off x="685800" y="76200"/>
            <a:ext cx="777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chemeClr val="bg2">
                <a:alpha val="74998"/>
              </a:schemeClr>
            </a:outerShdw>
          </a:effectLst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US" sz="3200">
                <a:solidFill>
                  <a:srgbClr val="FCFAB7"/>
                </a:solidFill>
                <a:latin typeface="Arial Unicode MS" charset="0"/>
              </a:rPr>
              <a:t>simulated low-angle spits</a:t>
            </a:r>
          </a:p>
        </p:txBody>
      </p:sp>
      <p:pic>
        <p:nvPicPr>
          <p:cNvPr id="55299" name="Picture 3" descr="model ro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792163"/>
            <a:ext cx="2514600" cy="126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4" descr="pic000237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60575"/>
            <a:ext cx="9144000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8" name="Rectangle 2"/>
          <p:cNvSpPr>
            <a:spLocks noChangeArrowheads="1"/>
          </p:cNvSpPr>
          <p:nvPr/>
        </p:nvSpPr>
        <p:spPr bwMode="auto">
          <a:xfrm>
            <a:off x="685800" y="76200"/>
            <a:ext cx="777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chemeClr val="bg2">
                <a:alpha val="74998"/>
              </a:schemeClr>
            </a:outerShdw>
          </a:effectLst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US" sz="3200">
                <a:solidFill>
                  <a:srgbClr val="FCFAB7"/>
                </a:solidFill>
                <a:latin typeface="Arial Unicode MS" charset="0"/>
              </a:rPr>
              <a:t>simulated low-angle spits</a:t>
            </a:r>
          </a:p>
        </p:txBody>
      </p:sp>
      <p:pic>
        <p:nvPicPr>
          <p:cNvPr id="57347" name="Picture 3" descr="model ros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792163"/>
            <a:ext cx="2514600" cy="126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Picture 4" descr="pic00160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060575"/>
            <a:ext cx="9144000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-228600"/>
            <a:ext cx="7772400" cy="1143000"/>
          </a:xfrm>
          <a:effectLst>
            <a:outerShdw blurRad="63500" dist="28398" dir="1593903" algn="ctr" rotWithShape="0">
              <a:srgbClr val="32323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200" dirty="0" smtClean="0"/>
              <a:t>roadmap</a:t>
            </a:r>
            <a:endParaRPr lang="en-US" sz="3200" dirty="0"/>
          </a:p>
        </p:txBody>
      </p:sp>
      <p:sp>
        <p:nvSpPr>
          <p:cNvPr id="289801" name="Rectangle 9"/>
          <p:cNvSpPr>
            <a:spLocks noChangeArrowheads="1"/>
          </p:cNvSpPr>
          <p:nvPr/>
        </p:nvSpPr>
        <p:spPr bwMode="auto">
          <a:xfrm>
            <a:off x="457200" y="914400"/>
            <a:ext cx="8610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400" dirty="0">
                <a:solidFill>
                  <a:srgbClr val="FCFAB7"/>
                </a:solidFill>
                <a:latin typeface="Arial" charset="0"/>
              </a:rPr>
              <a:t>Modeling shoreline evolution: CEM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400" dirty="0">
                <a:solidFill>
                  <a:srgbClr val="FF6600"/>
                </a:solidFill>
                <a:latin typeface="Arial" charset="0"/>
              </a:rPr>
              <a:t>Delta modeling results for constant fluvial input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400" dirty="0">
                <a:solidFill>
                  <a:srgbClr val="FCFAB7"/>
                </a:solidFill>
                <a:latin typeface="Arial" charset="0"/>
              </a:rPr>
              <a:t>The Ebro Delta: studying varying fluvial fluxes 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400" dirty="0">
                <a:solidFill>
                  <a:srgbClr val="FCFAB7"/>
                </a:solidFill>
                <a:latin typeface="Arial" charset="0"/>
              </a:rPr>
              <a:t>Towards two way coupling of rivers and the coastline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defRPr/>
            </a:pPr>
            <a:endParaRPr lang="en-US" sz="2400" dirty="0">
              <a:solidFill>
                <a:srgbClr val="FCFAB7"/>
              </a:solidFill>
              <a:latin typeface="Arial" charset="0"/>
            </a:endParaRPr>
          </a:p>
          <a:p>
            <a:pPr marL="990600" lvl="1" indent="-53340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1800" dirty="0">
              <a:solidFill>
                <a:srgbClr val="FCFAB7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32772" name="Line 56"/>
          <p:cNvSpPr>
            <a:spLocks noChangeShapeType="1"/>
          </p:cNvSpPr>
          <p:nvPr/>
        </p:nvSpPr>
        <p:spPr bwMode="auto">
          <a:xfrm flipH="1" flipV="1">
            <a:off x="4160838" y="8763000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73" name="Line 57"/>
          <p:cNvSpPr>
            <a:spLocks noChangeShapeType="1"/>
          </p:cNvSpPr>
          <p:nvPr/>
        </p:nvSpPr>
        <p:spPr bwMode="auto">
          <a:xfrm flipH="1" flipV="1">
            <a:off x="3475038" y="9304338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2774" name="Picture 68" descr="Danube_zoo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3254375"/>
            <a:ext cx="3886200" cy="299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5" name="Text Box 69"/>
          <p:cNvSpPr txBox="1">
            <a:spLocks noChangeArrowheads="1"/>
          </p:cNvSpPr>
          <p:nvPr/>
        </p:nvSpPr>
        <p:spPr bwMode="auto">
          <a:xfrm>
            <a:off x="5249863" y="6280150"/>
            <a:ext cx="298767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800">
                <a:solidFill>
                  <a:srgbClr val="FFFF99"/>
                </a:solidFill>
                <a:latin typeface="Arial" charset="0"/>
              </a:rPr>
              <a:t>Danube Delta, Romania</a:t>
            </a:r>
            <a:endParaRPr lang="en-US" sz="1800"/>
          </a:p>
        </p:txBody>
      </p:sp>
      <p:pic>
        <p:nvPicPr>
          <p:cNvPr id="32776" name="Picture 7" descr="83"/>
          <p:cNvPicPr>
            <a:picLocks noChangeAspect="1" noChangeArrowheads="1"/>
          </p:cNvPicPr>
          <p:nvPr/>
        </p:nvPicPr>
        <p:blipFill>
          <a:blip r:embed="rId4"/>
          <a:srcRect l="7018" t="5330" r="7018"/>
          <a:stretch>
            <a:fillRect/>
          </a:stretch>
        </p:blipFill>
        <p:spPr bwMode="auto">
          <a:xfrm>
            <a:off x="409575" y="3255963"/>
            <a:ext cx="4037013" cy="2925762"/>
          </a:xfrm>
          <a:prstGeom prst="rect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32777" name="Text Box 69"/>
          <p:cNvSpPr txBox="1">
            <a:spLocks noChangeArrowheads="1"/>
          </p:cNvSpPr>
          <p:nvPr/>
        </p:nvSpPr>
        <p:spPr bwMode="auto">
          <a:xfrm>
            <a:off x="636588" y="6280150"/>
            <a:ext cx="35814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800">
                <a:solidFill>
                  <a:srgbClr val="FFFF99"/>
                </a:solidFill>
                <a:latin typeface="Arial" charset="0"/>
              </a:rPr>
              <a:t>Coco Delta, Nicaragua/Hondoras</a:t>
            </a:r>
            <a:endParaRPr 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200" dirty="0" smtClean="0"/>
              <a:t>deltas: previous modeling</a:t>
            </a:r>
          </a:p>
        </p:txBody>
      </p:sp>
      <p:sp>
        <p:nvSpPr>
          <p:cNvPr id="36557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685800" y="4953000"/>
            <a:ext cx="7772400" cy="2590800"/>
          </a:xfrm>
        </p:spPr>
        <p:txBody>
          <a:bodyPr/>
          <a:lstStyle/>
          <a:p>
            <a:pPr eaLnBrk="1" hangingPunct="1"/>
            <a:r>
              <a:rPr lang="en-US" sz="2000" dirty="0" smtClean="0"/>
              <a:t>often linear diffusion equation is used</a:t>
            </a:r>
          </a:p>
          <a:p>
            <a:pPr eaLnBrk="1" hangingPunct="1"/>
            <a:r>
              <a:rPr lang="en-US" sz="2000" dirty="0" smtClean="0"/>
              <a:t>numerical modeling (with waves approaching from very ‘low’ angles) supports diffusion concept</a:t>
            </a:r>
          </a:p>
          <a:p>
            <a:pPr eaLnBrk="1" hangingPunct="1"/>
            <a:endParaRPr lang="en-US" sz="2000" dirty="0"/>
          </a:p>
        </p:txBody>
      </p:sp>
      <p:pic>
        <p:nvPicPr>
          <p:cNvPr id="6144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524000"/>
            <a:ext cx="4419600" cy="325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6300" y="1524000"/>
            <a:ext cx="4223084" cy="2971800"/>
          </a:xfrm>
          <a:prstGeom prst="rect">
            <a:avLst/>
          </a:prstGeom>
        </p:spPr>
      </p:pic>
      <p:sp>
        <p:nvSpPr>
          <p:cNvPr id="9" name="Text Box 69"/>
          <p:cNvSpPr txBox="1">
            <a:spLocks noChangeArrowheads="1"/>
          </p:cNvSpPr>
          <p:nvPr/>
        </p:nvSpPr>
        <p:spPr bwMode="auto">
          <a:xfrm>
            <a:off x="5334000" y="4495800"/>
            <a:ext cx="298767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800" i="1" dirty="0" smtClean="0">
                <a:solidFill>
                  <a:srgbClr val="FFFF99"/>
                </a:solidFill>
                <a:latin typeface="Arial" charset="0"/>
              </a:rPr>
              <a:t>Swenson, GRL 2005</a:t>
            </a:r>
            <a:endParaRPr lang="en-US" sz="1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1" name="Rectangle 3"/>
          <p:cNvSpPr>
            <a:spLocks noChangeArrowheads="1"/>
          </p:cNvSpPr>
          <p:nvPr/>
        </p:nvSpPr>
        <p:spPr bwMode="auto">
          <a:xfrm>
            <a:off x="685800" y="76200"/>
            <a:ext cx="777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chemeClr val="bg2">
                <a:alpha val="74998"/>
              </a:schemeClr>
            </a:outerShdw>
          </a:effectLst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/>
            <a:r>
              <a:rPr lang="en-US" sz="3200">
                <a:solidFill>
                  <a:srgbClr val="FCFAB7"/>
                </a:solidFill>
                <a:latin typeface="Arial" charset="0"/>
              </a:rPr>
              <a:t>CEM results- symmetrical waves </a:t>
            </a:r>
          </a:p>
        </p:txBody>
      </p:sp>
      <p:pic>
        <p:nvPicPr>
          <p:cNvPr id="63491" name="Picture 9" descr="fig3_prograde_1.png"/>
          <p:cNvPicPr>
            <a:picLocks noChangeAspect="1"/>
          </p:cNvPicPr>
          <p:nvPr/>
        </p:nvPicPr>
        <p:blipFill>
          <a:blip r:embed="rId3"/>
          <a:srcRect l="3136" b="67712"/>
          <a:stretch>
            <a:fillRect/>
          </a:stretch>
        </p:blipFill>
        <p:spPr bwMode="auto">
          <a:xfrm>
            <a:off x="4038600" y="781050"/>
            <a:ext cx="4708525" cy="266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10" descr="fig2_domain_2.png"/>
          <p:cNvPicPr>
            <a:picLocks noChangeAspect="1"/>
          </p:cNvPicPr>
          <p:nvPr/>
        </p:nvPicPr>
        <p:blipFill>
          <a:blip r:embed="rId4"/>
          <a:srcRect r="69009" b="13006"/>
          <a:stretch>
            <a:fillRect/>
          </a:stretch>
        </p:blipFill>
        <p:spPr bwMode="auto">
          <a:xfrm>
            <a:off x="152399" y="838200"/>
            <a:ext cx="352985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11" descr="fig3_prograde_1.png"/>
          <p:cNvPicPr>
            <a:picLocks noChangeAspect="1"/>
          </p:cNvPicPr>
          <p:nvPr/>
        </p:nvPicPr>
        <p:blipFill>
          <a:blip r:embed="rId3"/>
          <a:srcRect t="66458"/>
          <a:stretch>
            <a:fillRect/>
          </a:stretch>
        </p:blipFill>
        <p:spPr bwMode="auto">
          <a:xfrm>
            <a:off x="9448800" y="3962400"/>
            <a:ext cx="358140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4" name="Picture 12" descr="fig3_prograde_1.png"/>
          <p:cNvPicPr>
            <a:picLocks noChangeAspect="1"/>
          </p:cNvPicPr>
          <p:nvPr/>
        </p:nvPicPr>
        <p:blipFill>
          <a:blip r:embed="rId3"/>
          <a:srcRect l="2800" t="32272" b="33542"/>
          <a:stretch>
            <a:fillRect/>
          </a:stretch>
        </p:blipFill>
        <p:spPr bwMode="auto">
          <a:xfrm>
            <a:off x="4038600" y="3733800"/>
            <a:ext cx="4724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0"/>
            <a:ext cx="77724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dirty="0">
                <a:ea typeface="+mj-ea"/>
                <a:cs typeface="+mj-cs"/>
              </a:rPr>
              <a:t>symmetrical wave-influenced deltas</a:t>
            </a:r>
          </a:p>
        </p:txBody>
      </p:sp>
      <p:pic>
        <p:nvPicPr>
          <p:cNvPr id="65539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762000"/>
            <a:ext cx="3470275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7" descr="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914400"/>
            <a:ext cx="4191000" cy="2759075"/>
          </a:xfrm>
          <a:prstGeom prst="rect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65541" name="Picture 8" descr="arno delta cropped"/>
          <p:cNvPicPr>
            <a:picLocks noChangeAspect="1" noChangeArrowheads="1"/>
          </p:cNvPicPr>
          <p:nvPr/>
        </p:nvPicPr>
        <p:blipFill>
          <a:blip r:embed="rId5"/>
          <a:srcRect l="10489" r="12587"/>
          <a:stretch>
            <a:fillRect/>
          </a:stretch>
        </p:blipFill>
        <p:spPr bwMode="auto">
          <a:xfrm>
            <a:off x="4648200" y="4629150"/>
            <a:ext cx="4191000" cy="1577975"/>
          </a:xfrm>
          <a:prstGeom prst="rect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65542" name="Text Box 9"/>
          <p:cNvSpPr txBox="1">
            <a:spLocks noChangeArrowheads="1"/>
          </p:cNvSpPr>
          <p:nvPr/>
        </p:nvSpPr>
        <p:spPr bwMode="auto">
          <a:xfrm>
            <a:off x="4572000" y="3870325"/>
            <a:ext cx="419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i="1">
                <a:latin typeface="Verdana" charset="0"/>
              </a:rPr>
              <a:t>Rosetta Lobe, Nile Delta, Egypt</a:t>
            </a:r>
            <a:endParaRPr lang="en-US" sz="2400" i="1">
              <a:latin typeface="Verdana" charset="0"/>
            </a:endParaRPr>
          </a:p>
        </p:txBody>
      </p:sp>
      <p:sp>
        <p:nvSpPr>
          <p:cNvPr id="65543" name="Text Box 10"/>
          <p:cNvSpPr txBox="1">
            <a:spLocks noChangeArrowheads="1"/>
          </p:cNvSpPr>
          <p:nvPr/>
        </p:nvSpPr>
        <p:spPr bwMode="auto">
          <a:xfrm>
            <a:off x="5334000" y="6232525"/>
            <a:ext cx="3581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i="1">
                <a:latin typeface="Verdana" charset="0"/>
              </a:rPr>
              <a:t>Arno River Delta, Italy</a:t>
            </a:r>
            <a:endParaRPr lang="en-US" sz="2400" i="1">
              <a:latin typeface="Verdana" charset="0"/>
            </a:endParaRPr>
          </a:p>
        </p:txBody>
      </p:sp>
      <p:sp>
        <p:nvSpPr>
          <p:cNvPr id="65544" name="Text Box 11"/>
          <p:cNvSpPr txBox="1">
            <a:spLocks noChangeArrowheads="1"/>
          </p:cNvSpPr>
          <p:nvPr/>
        </p:nvSpPr>
        <p:spPr bwMode="auto">
          <a:xfrm>
            <a:off x="-1066800" y="6384925"/>
            <a:ext cx="5029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i="1">
                <a:latin typeface="Verdana" charset="0"/>
              </a:rPr>
              <a:t>Bhattacharya &amp; Giosan</a:t>
            </a:r>
            <a:r>
              <a:rPr lang="en-US" sz="2000">
                <a:latin typeface="Verdana" charset="0"/>
              </a:rPr>
              <a:t>, 2002</a:t>
            </a:r>
            <a:endParaRPr lang="en-US" sz="2000" i="1">
              <a:latin typeface="Verdan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7h2s8.avi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90600" y="2362200"/>
            <a:ext cx="7391400" cy="4188460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05154" name="Rectangle 2"/>
          <p:cNvSpPr>
            <a:spLocks noChangeArrowheads="1"/>
          </p:cNvSpPr>
          <p:nvPr/>
        </p:nvSpPr>
        <p:spPr bwMode="auto">
          <a:xfrm>
            <a:off x="685800" y="76200"/>
            <a:ext cx="777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chemeClr val="bg2">
                <a:alpha val="74998"/>
              </a:schemeClr>
            </a:outerShdw>
          </a:effectLst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US" sz="3200">
                <a:solidFill>
                  <a:srgbClr val="FCFAB7"/>
                </a:solidFill>
                <a:latin typeface="Arial" charset="0"/>
              </a:rPr>
              <a:t>asymmetrical wave climate</a:t>
            </a:r>
          </a:p>
        </p:txBody>
      </p:sp>
      <p:pic>
        <p:nvPicPr>
          <p:cNvPr id="67587" name="Picture 8" descr="model ros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" y="914400"/>
            <a:ext cx="2819400" cy="141763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7589" name="Picture 9" descr="asymlit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57800" y="762000"/>
            <a:ext cx="2819400" cy="2166938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0"/>
            <a:ext cx="77724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>
                <a:ea typeface="+mj-ea"/>
                <a:cs typeface="+mj-cs"/>
              </a:rPr>
              <a:t>asymmetrical wave-influenced deltas</a:t>
            </a:r>
          </a:p>
        </p:txBody>
      </p:sp>
      <p:pic>
        <p:nvPicPr>
          <p:cNvPr id="6963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838200"/>
            <a:ext cx="468312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Picture 7" descr="Danube_zoo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6400" y="865188"/>
            <a:ext cx="3429000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7" name="Picture 8" descr="3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6400" y="4084638"/>
            <a:ext cx="3429000" cy="2257425"/>
          </a:xfrm>
          <a:prstGeom prst="rect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69638" name="Text Box 9"/>
          <p:cNvSpPr txBox="1">
            <a:spLocks noChangeArrowheads="1"/>
          </p:cNvSpPr>
          <p:nvPr/>
        </p:nvSpPr>
        <p:spPr bwMode="auto">
          <a:xfrm>
            <a:off x="4419600" y="6461125"/>
            <a:ext cx="457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i="1">
                <a:latin typeface="Verdana" charset="0"/>
              </a:rPr>
              <a:t>Damietta Lobe, Nile Delta, Egypt</a:t>
            </a:r>
            <a:endParaRPr lang="en-US" sz="2400" i="1">
              <a:latin typeface="Verdana" charset="0"/>
            </a:endParaRPr>
          </a:p>
        </p:txBody>
      </p:sp>
      <p:sp>
        <p:nvSpPr>
          <p:cNvPr id="69639" name="Text Box 10"/>
          <p:cNvSpPr txBox="1">
            <a:spLocks noChangeArrowheads="1"/>
          </p:cNvSpPr>
          <p:nvPr/>
        </p:nvSpPr>
        <p:spPr bwMode="auto">
          <a:xfrm>
            <a:off x="-990600" y="6461125"/>
            <a:ext cx="5029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i="1">
                <a:latin typeface="Verdana" charset="0"/>
              </a:rPr>
              <a:t>Bhattacharya &amp; Giosan</a:t>
            </a:r>
            <a:r>
              <a:rPr lang="en-US" sz="2000">
                <a:latin typeface="Verdana" charset="0"/>
              </a:rPr>
              <a:t>, 2002</a:t>
            </a:r>
            <a:endParaRPr lang="en-US" sz="2000" i="1">
              <a:latin typeface="Verdana" charset="0"/>
            </a:endParaRPr>
          </a:p>
        </p:txBody>
      </p:sp>
      <p:sp>
        <p:nvSpPr>
          <p:cNvPr id="69640" name="Text Box 11"/>
          <p:cNvSpPr txBox="1">
            <a:spLocks noChangeArrowheads="1"/>
          </p:cNvSpPr>
          <p:nvPr/>
        </p:nvSpPr>
        <p:spPr bwMode="auto">
          <a:xfrm>
            <a:off x="5334000" y="3565525"/>
            <a:ext cx="3581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i="1">
                <a:latin typeface="Verdana" charset="0"/>
              </a:rPr>
              <a:t>Danube Delta, Romania</a:t>
            </a:r>
            <a:endParaRPr lang="en-US" sz="2400" i="1">
              <a:latin typeface="Verdan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2"/>
          <p:cNvSpPr>
            <a:spLocks noChangeArrowheads="1"/>
          </p:cNvSpPr>
          <p:nvPr/>
        </p:nvSpPr>
        <p:spPr bwMode="auto">
          <a:xfrm>
            <a:off x="685800" y="76200"/>
            <a:ext cx="777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chemeClr val="bg2">
                <a:alpha val="74998"/>
              </a:schemeClr>
            </a:outerShdw>
          </a:effectLst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US" sz="3200" dirty="0">
                <a:solidFill>
                  <a:srgbClr val="FCFAB7"/>
                </a:solidFill>
                <a:latin typeface="Arial" charset="0"/>
              </a:rPr>
              <a:t>delta morphologies with asymmetry</a:t>
            </a:r>
          </a:p>
        </p:txBody>
      </p:sp>
      <p:pic>
        <p:nvPicPr>
          <p:cNvPr id="71683" name="Picture 3" descr="fig2_domain_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371600"/>
            <a:ext cx="88519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010" name="Rectangle 2"/>
          <p:cNvSpPr>
            <a:spLocks noChangeArrowheads="1"/>
          </p:cNvSpPr>
          <p:nvPr/>
        </p:nvSpPr>
        <p:spPr bwMode="auto">
          <a:xfrm>
            <a:off x="685800" y="76200"/>
            <a:ext cx="777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chemeClr val="bg2">
                <a:alpha val="74998"/>
              </a:schemeClr>
            </a:outerShdw>
          </a:effectLst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US" sz="3200">
                <a:solidFill>
                  <a:srgbClr val="FCFAB7"/>
                </a:solidFill>
                <a:latin typeface="Arial" charset="0"/>
              </a:rPr>
              <a:t>hypothesis test – Nile Delta</a:t>
            </a:r>
          </a:p>
        </p:txBody>
      </p:sp>
      <p:pic>
        <p:nvPicPr>
          <p:cNvPr id="73731" name="Picture 3" descr="niles2p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3688" y="1095375"/>
            <a:ext cx="8621712" cy="50768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13" descr="0.69470E_40.69459N_geocover2000.png"/>
          <p:cNvPicPr>
            <a:picLocks noChangeAspect="1"/>
          </p:cNvPicPr>
          <p:nvPr/>
        </p:nvPicPr>
        <p:blipFill>
          <a:blip r:embed="rId3"/>
          <a:srcRect l="25038" t="14815" r="14340"/>
          <a:stretch>
            <a:fillRect/>
          </a:stretch>
        </p:blipFill>
        <p:spPr bwMode="auto">
          <a:xfrm rot="16200000">
            <a:off x="-513557" y="-1162843"/>
            <a:ext cx="10475913" cy="944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</p:pic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1295400" y="2438400"/>
            <a:ext cx="74676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1104900"/>
            <a:ext cx="7620000" cy="4648200"/>
          </a:xfrm>
        </p:spPr>
        <p:txBody>
          <a:bodyPr/>
          <a:lstStyle/>
          <a:p>
            <a:pPr algn="l" eaLnBrk="1" hangingPunct="1">
              <a:spcBef>
                <a:spcPct val="55000"/>
              </a:spcBef>
              <a:spcAft>
                <a:spcPct val="5000"/>
              </a:spcAft>
              <a:defRPr/>
            </a:pPr>
            <a:r>
              <a:rPr lang="en-US" sz="3400" dirty="0" smtClean="0"/>
              <a:t>Coupling shoreline and fluvial processes</a:t>
            </a:r>
            <a:endParaRPr lang="en-US" sz="1900" dirty="0" smtClean="0"/>
          </a:p>
          <a:p>
            <a:pPr eaLnBrk="1" hangingPunct="1">
              <a:spcBef>
                <a:spcPct val="55000"/>
              </a:spcBef>
              <a:spcAft>
                <a:spcPct val="5000"/>
              </a:spcAft>
              <a:defRPr/>
            </a:pPr>
            <a:endParaRPr lang="en-US" sz="1000" dirty="0" smtClean="0"/>
          </a:p>
          <a:p>
            <a:pPr eaLnBrk="1" hangingPunct="1">
              <a:spcBef>
                <a:spcPct val="55000"/>
              </a:spcBef>
              <a:spcAft>
                <a:spcPct val="5000"/>
              </a:spcAft>
              <a:defRPr/>
            </a:pPr>
            <a:endParaRPr lang="en-US" sz="1000" dirty="0" smtClean="0"/>
          </a:p>
          <a:p>
            <a:pPr eaLnBrk="1" hangingPunct="1">
              <a:spcBef>
                <a:spcPct val="55000"/>
              </a:spcBef>
              <a:spcAft>
                <a:spcPct val="5000"/>
              </a:spcAft>
              <a:defRPr/>
            </a:pPr>
            <a:endParaRPr lang="en-US" sz="1000" dirty="0" smtClean="0"/>
          </a:p>
          <a:p>
            <a:pPr algn="l" eaLnBrk="1" hangingPunct="1">
              <a:spcBef>
                <a:spcPct val="0"/>
              </a:spcBef>
              <a:spcAft>
                <a:spcPct val="5000"/>
              </a:spcAft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Andrew Ashton</a:t>
            </a:r>
          </a:p>
          <a:p>
            <a:pPr eaLnBrk="1" hangingPunct="1">
              <a:spcBef>
                <a:spcPct val="40000"/>
              </a:spcBef>
              <a:defRPr/>
            </a:pPr>
            <a:endParaRPr lang="en-US" sz="1700" dirty="0" smtClean="0"/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313B9C"/>
              </a:clrFrom>
              <a:clrTo>
                <a:srgbClr val="313B9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4953000"/>
            <a:ext cx="1981200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058" name="Rectangle 2"/>
          <p:cNvSpPr>
            <a:spLocks noChangeArrowheads="1"/>
          </p:cNvSpPr>
          <p:nvPr/>
        </p:nvSpPr>
        <p:spPr bwMode="auto">
          <a:xfrm>
            <a:off x="685800" y="76200"/>
            <a:ext cx="777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chemeClr val="bg2">
                <a:alpha val="74998"/>
              </a:schemeClr>
            </a:outerShdw>
          </a:effectLst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US" sz="3200">
                <a:solidFill>
                  <a:srgbClr val="FCFAB7"/>
                </a:solidFill>
                <a:latin typeface="Arial" charset="0"/>
              </a:rPr>
              <a:t>hypothesis test – Nile Delta</a:t>
            </a:r>
          </a:p>
        </p:txBody>
      </p:sp>
      <p:pic>
        <p:nvPicPr>
          <p:cNvPr id="75779" name="Picture 3" descr="niles2p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3688" y="1095375"/>
            <a:ext cx="8621712" cy="50768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5780" name="Picture 4" descr="nileros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1371600"/>
            <a:ext cx="1905000" cy="161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2286000" y="1295400"/>
            <a:ext cx="2362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10000"/>
              </a:spcBef>
            </a:pPr>
            <a:r>
              <a:rPr lang="en-US" sz="2400" i="1">
                <a:solidFill>
                  <a:srgbClr val="000000"/>
                </a:solidFill>
                <a:latin typeface="Arial" charset="0"/>
              </a:rPr>
              <a:t>MedAtlas</a:t>
            </a:r>
          </a:p>
          <a:p>
            <a:pPr algn="ctr">
              <a:spcBef>
                <a:spcPct val="10000"/>
              </a:spcBef>
            </a:pPr>
            <a:r>
              <a:rPr lang="en-US" sz="2400" i="1">
                <a:solidFill>
                  <a:srgbClr val="000000"/>
                </a:solidFill>
                <a:latin typeface="Arial" charset="0"/>
              </a:rPr>
              <a:t>hindcast</a:t>
            </a:r>
          </a:p>
          <a:p>
            <a:pPr algn="ctr">
              <a:spcBef>
                <a:spcPct val="10000"/>
              </a:spcBef>
            </a:pPr>
            <a:r>
              <a:rPr lang="en-US" sz="2400" i="1">
                <a:solidFill>
                  <a:srgbClr val="000000"/>
                </a:solidFill>
                <a:latin typeface="Arial" charset="0"/>
              </a:rPr>
              <a:t>wave “energy”</a:t>
            </a:r>
          </a:p>
          <a:p>
            <a:pPr algn="ctr">
              <a:spcBef>
                <a:spcPct val="10000"/>
              </a:spcBef>
            </a:pPr>
            <a:r>
              <a:rPr lang="en-US" sz="2400" i="1">
                <a:solidFill>
                  <a:srgbClr val="000000"/>
                </a:solidFill>
                <a:latin typeface="Arial" charset="0"/>
              </a:rPr>
              <a:t>(H</a:t>
            </a:r>
            <a:r>
              <a:rPr lang="en-US" sz="2400" i="1" baseline="-25000">
                <a:solidFill>
                  <a:srgbClr val="000000"/>
                </a:solidFill>
                <a:latin typeface="Arial" charset="0"/>
              </a:rPr>
              <a:t>0</a:t>
            </a:r>
            <a:r>
              <a:rPr lang="en-US" sz="2400" i="1" baseline="30000">
                <a:solidFill>
                  <a:srgbClr val="000000"/>
                </a:solidFill>
                <a:latin typeface="Arial" charset="0"/>
              </a:rPr>
              <a:t>12/5</a:t>
            </a:r>
            <a:r>
              <a:rPr lang="en-US" sz="2400" i="1">
                <a:solidFill>
                  <a:srgbClr val="000000"/>
                </a:solidFill>
                <a:latin typeface="Arial" charset="0"/>
              </a:rPr>
              <a:t>)</a:t>
            </a:r>
          </a:p>
          <a:p>
            <a:pPr algn="ctr">
              <a:spcBef>
                <a:spcPct val="50000"/>
              </a:spcBef>
            </a:pPr>
            <a:endParaRPr lang="en-US" sz="2400" i="1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1" name="Rectangle 3"/>
          <p:cNvSpPr>
            <a:spLocks noChangeArrowheads="1"/>
          </p:cNvSpPr>
          <p:nvPr/>
        </p:nvSpPr>
        <p:spPr bwMode="auto">
          <a:xfrm>
            <a:off x="685800" y="76200"/>
            <a:ext cx="777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chemeClr val="bg2">
                <a:alpha val="74998"/>
              </a:schemeClr>
            </a:outerShdw>
          </a:effectLst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US" sz="3200" dirty="0">
                <a:solidFill>
                  <a:srgbClr val="FCFAB7"/>
                </a:solidFill>
                <a:latin typeface="Arial" charset="0"/>
              </a:rPr>
              <a:t>statistics of sediment distribution</a:t>
            </a:r>
          </a:p>
        </p:txBody>
      </p:sp>
      <p:pic>
        <p:nvPicPr>
          <p:cNvPr id="14" name="Content Placeholder 6" descr="deltaasym.png"/>
          <p:cNvPicPr>
            <a:picLocks noChangeAspect="1"/>
          </p:cNvPicPr>
          <p:nvPr/>
        </p:nvPicPr>
        <p:blipFill>
          <a:blip r:embed="rId3"/>
          <a:srcRect l="-22769" r="-22769"/>
          <a:stretch>
            <a:fillRect/>
          </a:stretch>
        </p:blipFill>
        <p:spPr bwMode="auto">
          <a:xfrm>
            <a:off x="6781800" y="2286000"/>
            <a:ext cx="2746375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</p:pic>
      <p:pic>
        <p:nvPicPr>
          <p:cNvPr id="113668" name="Picture 8" descr="lowsed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99313" y="762000"/>
            <a:ext cx="1944687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69" name="Picture 5" descr="fig4_flux_1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838200"/>
            <a:ext cx="7189788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2"/>
          <p:cNvSpPr>
            <a:spLocks noChangeArrowheads="1"/>
          </p:cNvSpPr>
          <p:nvPr/>
        </p:nvSpPr>
        <p:spPr bwMode="auto">
          <a:xfrm>
            <a:off x="685800" y="76200"/>
            <a:ext cx="777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chemeClr val="bg2">
                <a:alpha val="74998"/>
              </a:schemeClr>
            </a:outerShdw>
          </a:effectLst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US" sz="3200" dirty="0">
                <a:solidFill>
                  <a:srgbClr val="FCFAB7"/>
                </a:solidFill>
                <a:latin typeface="Arial" charset="0"/>
              </a:rPr>
              <a:t>delta morphologies with asymmetry</a:t>
            </a:r>
          </a:p>
        </p:txBody>
      </p:sp>
      <p:pic>
        <p:nvPicPr>
          <p:cNvPr id="71683" name="Picture 3" descr="fig2_domain_2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1371600"/>
            <a:ext cx="88519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-228600"/>
            <a:ext cx="7772400" cy="1143000"/>
          </a:xfrm>
          <a:effectLst>
            <a:outerShdw blurRad="63500" dist="28398" dir="1593903" algn="ctr" rotWithShape="0">
              <a:srgbClr val="32323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200" dirty="0" smtClean="0"/>
              <a:t>roadmap</a:t>
            </a:r>
            <a:endParaRPr lang="en-US" sz="3200" dirty="0"/>
          </a:p>
        </p:txBody>
      </p:sp>
      <p:sp>
        <p:nvSpPr>
          <p:cNvPr id="289801" name="Rectangle 9"/>
          <p:cNvSpPr>
            <a:spLocks noChangeArrowheads="1"/>
          </p:cNvSpPr>
          <p:nvPr/>
        </p:nvSpPr>
        <p:spPr bwMode="auto">
          <a:xfrm>
            <a:off x="457200" y="914400"/>
            <a:ext cx="8610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400" dirty="0">
                <a:solidFill>
                  <a:srgbClr val="FCFAB7"/>
                </a:solidFill>
                <a:latin typeface="Arial" charset="0"/>
              </a:rPr>
              <a:t>Modeling shoreline evolution: CEM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400" dirty="0">
                <a:solidFill>
                  <a:srgbClr val="FCFAB7"/>
                </a:solidFill>
                <a:latin typeface="Arial" charset="0"/>
              </a:rPr>
              <a:t>Delta modeling results for constant fluvial input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400" dirty="0">
                <a:solidFill>
                  <a:srgbClr val="FF6600"/>
                </a:solidFill>
                <a:latin typeface="Arial" charset="0"/>
              </a:rPr>
              <a:t>The Ebro Delta: studying varying fluvial fluxes 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400" dirty="0">
                <a:solidFill>
                  <a:srgbClr val="FCFAB7"/>
                </a:solidFill>
                <a:latin typeface="Arial" charset="0"/>
              </a:rPr>
              <a:t>Towards two way coupling of rivers and the coastline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defRPr/>
            </a:pPr>
            <a:endParaRPr lang="en-US" sz="2400" dirty="0">
              <a:solidFill>
                <a:srgbClr val="FCFAB7"/>
              </a:solidFill>
              <a:latin typeface="Arial" charset="0"/>
            </a:endParaRPr>
          </a:p>
          <a:p>
            <a:pPr marL="990600" lvl="1" indent="-53340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1800" dirty="0">
              <a:solidFill>
                <a:srgbClr val="FCFAB7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32772" name="Line 56"/>
          <p:cNvSpPr>
            <a:spLocks noChangeShapeType="1"/>
          </p:cNvSpPr>
          <p:nvPr/>
        </p:nvSpPr>
        <p:spPr bwMode="auto">
          <a:xfrm flipH="1" flipV="1">
            <a:off x="4160838" y="8763000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73" name="Line 57"/>
          <p:cNvSpPr>
            <a:spLocks noChangeShapeType="1"/>
          </p:cNvSpPr>
          <p:nvPr/>
        </p:nvSpPr>
        <p:spPr bwMode="auto">
          <a:xfrm flipH="1" flipV="1">
            <a:off x="3475038" y="9304338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2774" name="Picture 68" descr="Danube_zoo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3254375"/>
            <a:ext cx="3886200" cy="299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5" name="Text Box 69"/>
          <p:cNvSpPr txBox="1">
            <a:spLocks noChangeArrowheads="1"/>
          </p:cNvSpPr>
          <p:nvPr/>
        </p:nvSpPr>
        <p:spPr bwMode="auto">
          <a:xfrm>
            <a:off x="5249863" y="6280150"/>
            <a:ext cx="298767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800">
                <a:solidFill>
                  <a:srgbClr val="FFFF99"/>
                </a:solidFill>
                <a:latin typeface="Arial" charset="0"/>
              </a:rPr>
              <a:t>Danube Delta, Romania</a:t>
            </a:r>
            <a:endParaRPr lang="en-US" sz="1800"/>
          </a:p>
        </p:txBody>
      </p:sp>
      <p:pic>
        <p:nvPicPr>
          <p:cNvPr id="32776" name="Picture 7" descr="83"/>
          <p:cNvPicPr>
            <a:picLocks noChangeAspect="1" noChangeArrowheads="1"/>
          </p:cNvPicPr>
          <p:nvPr/>
        </p:nvPicPr>
        <p:blipFill>
          <a:blip r:embed="rId4"/>
          <a:srcRect l="7018" t="5330" r="7018"/>
          <a:stretch>
            <a:fillRect/>
          </a:stretch>
        </p:blipFill>
        <p:spPr bwMode="auto">
          <a:xfrm>
            <a:off x="409575" y="3255963"/>
            <a:ext cx="4037013" cy="2925762"/>
          </a:xfrm>
          <a:prstGeom prst="rect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32777" name="Text Box 69"/>
          <p:cNvSpPr txBox="1">
            <a:spLocks noChangeArrowheads="1"/>
          </p:cNvSpPr>
          <p:nvPr/>
        </p:nvSpPr>
        <p:spPr bwMode="auto">
          <a:xfrm>
            <a:off x="636588" y="6280150"/>
            <a:ext cx="35814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800">
                <a:solidFill>
                  <a:srgbClr val="FFFF99"/>
                </a:solidFill>
                <a:latin typeface="Arial" charset="0"/>
              </a:rPr>
              <a:t>Coco Delta, Nicaragua/Hondoras</a:t>
            </a:r>
            <a:endParaRPr 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8" name="Group 9"/>
          <p:cNvGrpSpPr>
            <a:grpSpLocks/>
          </p:cNvGrpSpPr>
          <p:nvPr/>
        </p:nvGrpSpPr>
        <p:grpSpPr bwMode="auto">
          <a:xfrm>
            <a:off x="5661690" y="3581400"/>
            <a:ext cx="3482310" cy="3124200"/>
            <a:chOff x="737732" y="-15875"/>
            <a:chExt cx="7644268" cy="6858000"/>
          </a:xfrm>
        </p:grpSpPr>
        <p:pic>
          <p:nvPicPr>
            <p:cNvPr id="79879" name="Picture 7" descr="ebro.jp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37732" y="-15875"/>
              <a:ext cx="7644268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9880" name="Picture 8" descr="ebro_overview.jpg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842000" y="-15875"/>
              <a:ext cx="2540000" cy="2146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0" y="914400"/>
            <a:ext cx="5715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lnSpc>
                <a:spcPct val="110000"/>
              </a:lnSpc>
              <a:spcBef>
                <a:spcPct val="30000"/>
              </a:spcBef>
              <a:defRPr/>
            </a:pPr>
            <a:r>
              <a:rPr lang="en-US" sz="2000" kern="0" dirty="0" smtClean="0">
                <a:solidFill>
                  <a:srgbClr val="FCFAB7"/>
                </a:solidFill>
                <a:latin typeface="+mn-lt"/>
                <a:ea typeface="ＭＳ Ｐゴシック" charset="-128"/>
                <a:cs typeface="ＭＳ Ｐゴシック" charset="-128"/>
              </a:rPr>
              <a:t>Brief history:</a:t>
            </a:r>
            <a:endParaRPr lang="en-US" sz="1800" kern="0" dirty="0" smtClean="0">
              <a:solidFill>
                <a:srgbClr val="FCFAB7"/>
              </a:solidFill>
              <a:latin typeface="+mn-lt"/>
              <a:ea typeface="ＭＳ Ｐゴシック" charset="-128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ct val="30000"/>
              </a:spcBef>
              <a:buFont typeface="Arial"/>
              <a:buChar char="•"/>
              <a:defRPr/>
            </a:pPr>
            <a:r>
              <a:rPr lang="en-US" sz="1800" kern="0" dirty="0" smtClean="0">
                <a:solidFill>
                  <a:srgbClr val="FCFAB7"/>
                </a:solidFill>
                <a:latin typeface="+mn-lt"/>
                <a:ea typeface="ＭＳ Ｐゴシック" charset="-128"/>
              </a:rPr>
              <a:t>small cuspate delta ca. 3000 yr BP </a:t>
            </a:r>
          </a:p>
          <a:p>
            <a:pPr marL="742950" lvl="1" indent="-285750" eaLnBrk="1" hangingPunct="1">
              <a:lnSpc>
                <a:spcPct val="110000"/>
              </a:lnSpc>
              <a:spcBef>
                <a:spcPct val="30000"/>
              </a:spcBef>
              <a:defRPr/>
            </a:pPr>
            <a:r>
              <a:rPr lang="en-US" sz="1800" kern="0" dirty="0" smtClean="0">
                <a:solidFill>
                  <a:srgbClr val="FCFAB7"/>
                </a:solidFill>
                <a:latin typeface="+mn-lt"/>
                <a:ea typeface="ＭＳ Ｐゴシック" charset="-128"/>
              </a:rPr>
              <a:t>	(no more recent dates)</a:t>
            </a:r>
          </a:p>
          <a:p>
            <a:pPr marL="742950" lvl="1" indent="-285750" eaLnBrk="1" hangingPunct="1">
              <a:lnSpc>
                <a:spcPct val="110000"/>
              </a:lnSpc>
              <a:spcBef>
                <a:spcPct val="30000"/>
              </a:spcBef>
              <a:buFont typeface="Arial"/>
              <a:buChar char="•"/>
              <a:defRPr/>
            </a:pPr>
            <a:r>
              <a:rPr lang="en-US" sz="1800" kern="0" dirty="0" smtClean="0">
                <a:solidFill>
                  <a:srgbClr val="FCFAB7"/>
                </a:solidFill>
                <a:latin typeface="+mn-lt"/>
                <a:ea typeface="ＭＳ Ｐゴシック" charset="-128"/>
              </a:rPr>
              <a:t>apparent rapid extension as agriculture/land use expands</a:t>
            </a:r>
          </a:p>
          <a:p>
            <a:pPr marL="742950" lvl="1" indent="-285750" eaLnBrk="1" hangingPunct="1">
              <a:lnSpc>
                <a:spcPct val="110000"/>
              </a:lnSpc>
              <a:spcBef>
                <a:spcPct val="30000"/>
              </a:spcBef>
              <a:buFont typeface="Arial"/>
              <a:buChar char="•"/>
              <a:defRPr/>
            </a:pPr>
            <a:r>
              <a:rPr lang="en-US" sz="1800" kern="0" dirty="0" smtClean="0">
                <a:solidFill>
                  <a:srgbClr val="FCFAB7"/>
                </a:solidFill>
                <a:latin typeface="+mn-lt"/>
                <a:ea typeface="ＭＳ Ｐゴシック" charset="-128"/>
              </a:rPr>
              <a:t>currently </a:t>
            </a:r>
            <a:r>
              <a:rPr lang="en-US" sz="1800" kern="0" dirty="0" err="1" smtClean="0">
                <a:solidFill>
                  <a:srgbClr val="FCFAB7"/>
                </a:solidFill>
                <a:latin typeface="+mn-lt"/>
                <a:ea typeface="ＭＳ Ｐゴシック" charset="-128"/>
              </a:rPr>
              <a:t>erosionally</a:t>
            </a:r>
            <a:r>
              <a:rPr lang="en-US" sz="1800" kern="0" dirty="0" smtClean="0">
                <a:solidFill>
                  <a:srgbClr val="FCFAB7"/>
                </a:solidFill>
                <a:latin typeface="+mn-lt"/>
                <a:ea typeface="ＭＳ Ｐゴシック" charset="-128"/>
              </a:rPr>
              <a:t> dominated due to damming</a:t>
            </a:r>
          </a:p>
          <a:p>
            <a:pPr marL="742950" lvl="1" indent="-28575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1800" kern="0" dirty="0" smtClean="0">
              <a:solidFill>
                <a:srgbClr val="FCFAB7"/>
              </a:solidFill>
              <a:latin typeface="+mn-lt"/>
              <a:ea typeface="ＭＳ Ｐゴシック" charset="-128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1800" kern="0" dirty="0">
              <a:solidFill>
                <a:srgbClr val="FCFAB7"/>
              </a:solidFill>
              <a:latin typeface="+mn-lt"/>
              <a:ea typeface="ＭＳ Ｐゴシック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Ebro Delta, Spain</a:t>
            </a:r>
          </a:p>
        </p:txBody>
      </p:sp>
      <p:sp>
        <p:nvSpPr>
          <p:cNvPr id="79875" name="Content Placeholder 14"/>
          <p:cNvSpPr txBox="1">
            <a:spLocks/>
          </p:cNvSpPr>
          <p:nvPr/>
        </p:nvSpPr>
        <p:spPr bwMode="auto">
          <a:xfrm>
            <a:off x="152400" y="914400"/>
            <a:ext cx="6324600" cy="324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sz="2700">
              <a:latin typeface="Calibri" charset="0"/>
            </a:endParaRPr>
          </a:p>
        </p:txBody>
      </p:sp>
      <p:pic>
        <p:nvPicPr>
          <p:cNvPr id="14" name="Content Placeholder 13" descr="0.69470E_40.69459N_geocover2000.png"/>
          <p:cNvPicPr>
            <a:picLocks noGrp="1" noChangeAspect="1"/>
          </p:cNvPicPr>
          <p:nvPr>
            <p:ph idx="1"/>
          </p:nvPr>
        </p:nvPicPr>
        <p:blipFill>
          <a:blip r:embed="rId5"/>
          <a:srcRect l="25038" t="14815" r="14340"/>
          <a:stretch>
            <a:fillRect/>
          </a:stretch>
        </p:blipFill>
        <p:spPr>
          <a:xfrm>
            <a:off x="5638800" y="685799"/>
            <a:ext cx="3505200" cy="3161553"/>
          </a:xfrm>
        </p:spPr>
      </p:pic>
      <p:pic>
        <p:nvPicPr>
          <p:cNvPr id="10" name="Picture 14" descr="ebro-liviu_1-1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2401" y="4114800"/>
            <a:ext cx="6196246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69"/>
          <p:cNvSpPr txBox="1">
            <a:spLocks noChangeArrowheads="1"/>
          </p:cNvSpPr>
          <p:nvPr/>
        </p:nvSpPr>
        <p:spPr bwMode="auto">
          <a:xfrm>
            <a:off x="152400" y="6280150"/>
            <a:ext cx="40386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800" dirty="0" smtClean="0">
                <a:solidFill>
                  <a:srgbClr val="FFFF99"/>
                </a:solidFill>
                <a:latin typeface="Arial" charset="0"/>
              </a:rPr>
              <a:t>after </a:t>
            </a:r>
            <a:r>
              <a:rPr lang="en-US" sz="1800" dirty="0" err="1" smtClean="0">
                <a:solidFill>
                  <a:srgbClr val="FFFF99"/>
                </a:solidFill>
                <a:latin typeface="Arial" charset="0"/>
              </a:rPr>
              <a:t>Canicio</a:t>
            </a:r>
            <a:r>
              <a:rPr lang="en-US" sz="1800" dirty="0" smtClean="0">
                <a:solidFill>
                  <a:srgbClr val="FFFF99"/>
                </a:solidFill>
                <a:latin typeface="Arial" charset="0"/>
              </a:rPr>
              <a:t> and Ibanez, 1999</a:t>
            </a:r>
          </a:p>
          <a:p>
            <a:pPr algn="ctr"/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approach</a:t>
            </a:r>
          </a:p>
        </p:txBody>
      </p:sp>
      <p:sp>
        <p:nvSpPr>
          <p:cNvPr id="83971" name="Content Placeholder 14"/>
          <p:cNvSpPr txBox="1">
            <a:spLocks/>
          </p:cNvSpPr>
          <p:nvPr/>
        </p:nvSpPr>
        <p:spPr bwMode="auto">
          <a:xfrm>
            <a:off x="152400" y="914400"/>
            <a:ext cx="6324600" cy="324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sz="2700">
              <a:latin typeface="Calibri" charset="0"/>
            </a:endParaRPr>
          </a:p>
        </p:txBody>
      </p:sp>
      <p:pic>
        <p:nvPicPr>
          <p:cNvPr id="5" name="Content Placeholder 13" descr="0.69470E_40.69459N_geocover2000.png"/>
          <p:cNvPicPr>
            <a:picLocks noGrp="1" noChangeAspect="1"/>
          </p:cNvPicPr>
          <p:nvPr>
            <p:ph idx="1"/>
          </p:nvPr>
        </p:nvPicPr>
        <p:blipFill>
          <a:blip r:embed="rId3"/>
          <a:srcRect l="30981" t="14815" r="23453"/>
          <a:stretch>
            <a:fillRect/>
          </a:stretch>
        </p:blipFill>
        <p:spPr>
          <a:xfrm rot="16200000">
            <a:off x="1670468" y="502138"/>
            <a:ext cx="3360615" cy="40327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approach</a:t>
            </a:r>
          </a:p>
        </p:txBody>
      </p:sp>
      <p:sp>
        <p:nvSpPr>
          <p:cNvPr id="83971" name="Content Placeholder 14"/>
          <p:cNvSpPr txBox="1">
            <a:spLocks/>
          </p:cNvSpPr>
          <p:nvPr/>
        </p:nvSpPr>
        <p:spPr bwMode="auto">
          <a:xfrm>
            <a:off x="152400" y="914400"/>
            <a:ext cx="6324600" cy="324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sz="2700">
              <a:latin typeface="Calibri" charset="0"/>
            </a:endParaRPr>
          </a:p>
        </p:txBody>
      </p:sp>
      <p:pic>
        <p:nvPicPr>
          <p:cNvPr id="5" name="Content Placeholder 13" descr="0.69470E_40.69459N_geocover2000.png"/>
          <p:cNvPicPr>
            <a:picLocks noGrp="1" noChangeAspect="1"/>
          </p:cNvPicPr>
          <p:nvPr>
            <p:ph idx="1"/>
          </p:nvPr>
        </p:nvPicPr>
        <p:blipFill>
          <a:blip r:embed="rId3"/>
          <a:srcRect l="30981" t="14815" r="23453"/>
          <a:stretch>
            <a:fillRect/>
          </a:stretch>
        </p:blipFill>
        <p:spPr>
          <a:xfrm rot="16200000">
            <a:off x="1670468" y="502138"/>
            <a:ext cx="3360615" cy="4032738"/>
          </a:xfrm>
        </p:spPr>
      </p:pic>
      <p:pic>
        <p:nvPicPr>
          <p:cNvPr id="6" name="Picture 5" descr="penguin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515731" y="914400"/>
            <a:ext cx="2561469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approach</a:t>
            </a:r>
          </a:p>
        </p:txBody>
      </p:sp>
      <p:sp>
        <p:nvSpPr>
          <p:cNvPr id="83971" name="Content Placeholder 14"/>
          <p:cNvSpPr txBox="1">
            <a:spLocks/>
          </p:cNvSpPr>
          <p:nvPr/>
        </p:nvSpPr>
        <p:spPr bwMode="auto">
          <a:xfrm>
            <a:off x="152400" y="914400"/>
            <a:ext cx="6324600" cy="324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sz="2700">
              <a:latin typeface="Calibri" charset="0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0" y="4343400"/>
            <a:ext cx="8229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lnSpc>
                <a:spcPct val="110000"/>
              </a:lnSpc>
              <a:spcBef>
                <a:spcPct val="30000"/>
              </a:spcBef>
              <a:buFontTx/>
              <a:buChar char="•"/>
              <a:defRPr/>
            </a:pPr>
            <a:r>
              <a:rPr lang="en-US" sz="2000" kern="0" dirty="0" smtClean="0">
                <a:solidFill>
                  <a:srgbClr val="FCFAB7"/>
                </a:solidFill>
                <a:latin typeface="+mn-lt"/>
                <a:ea typeface="ＭＳ Ｐゴシック" charset="-128"/>
                <a:cs typeface="ＭＳ Ｐゴシック" charset="-128"/>
              </a:rPr>
              <a:t>develop agent-based coupled penguin behavioral model</a:t>
            </a:r>
          </a:p>
          <a:p>
            <a:pPr marL="742950" lvl="1" indent="-285750" eaLnBrk="1" hangingPunct="1">
              <a:lnSpc>
                <a:spcPct val="110000"/>
              </a:lnSpc>
              <a:spcBef>
                <a:spcPct val="30000"/>
              </a:spcBef>
              <a:defRPr/>
            </a:pPr>
            <a:endParaRPr lang="en-US" sz="1800" kern="0" dirty="0" smtClean="0">
              <a:solidFill>
                <a:srgbClr val="FCFAB7"/>
              </a:solidFill>
              <a:latin typeface="+mn-lt"/>
              <a:ea typeface="ＭＳ Ｐゴシック" charset="-128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ct val="30000"/>
              </a:spcBef>
              <a:defRPr/>
            </a:pPr>
            <a:endParaRPr lang="en-US" sz="1800" kern="0" dirty="0">
              <a:solidFill>
                <a:srgbClr val="FCFAB7"/>
              </a:solidFill>
              <a:latin typeface="+mn-lt"/>
              <a:ea typeface="ＭＳ Ｐゴシック" charset="-128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1800" kern="0" dirty="0">
              <a:solidFill>
                <a:srgbClr val="FCFAB7"/>
              </a:solidFill>
              <a:latin typeface="+mn-lt"/>
              <a:ea typeface="ＭＳ Ｐゴシック" charset="-128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1800" kern="0" dirty="0">
              <a:solidFill>
                <a:srgbClr val="FCFAB7"/>
              </a:solidFill>
              <a:latin typeface="+mn-lt"/>
              <a:ea typeface="ＭＳ Ｐゴシック" charset="-128"/>
            </a:endParaRPr>
          </a:p>
        </p:txBody>
      </p:sp>
      <p:pic>
        <p:nvPicPr>
          <p:cNvPr id="5" name="Content Placeholder 13" descr="0.69470E_40.69459N_geocover2000.png"/>
          <p:cNvPicPr>
            <a:picLocks noGrp="1" noChangeAspect="1"/>
          </p:cNvPicPr>
          <p:nvPr>
            <p:ph idx="1"/>
          </p:nvPr>
        </p:nvPicPr>
        <p:blipFill>
          <a:blip r:embed="rId3"/>
          <a:srcRect l="30981" t="14815" r="23453"/>
          <a:stretch>
            <a:fillRect/>
          </a:stretch>
        </p:blipFill>
        <p:spPr>
          <a:xfrm rot="16200000">
            <a:off x="1670468" y="502138"/>
            <a:ext cx="3360615" cy="4032738"/>
          </a:xfrm>
        </p:spPr>
      </p:pic>
      <p:pic>
        <p:nvPicPr>
          <p:cNvPr id="6" name="Picture 5" descr="penguin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515731" y="914400"/>
            <a:ext cx="2561469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approach</a:t>
            </a:r>
          </a:p>
        </p:txBody>
      </p:sp>
      <p:sp>
        <p:nvSpPr>
          <p:cNvPr id="83971" name="Content Placeholder 14"/>
          <p:cNvSpPr txBox="1">
            <a:spLocks/>
          </p:cNvSpPr>
          <p:nvPr/>
        </p:nvSpPr>
        <p:spPr bwMode="auto">
          <a:xfrm>
            <a:off x="152400" y="914400"/>
            <a:ext cx="6324600" cy="324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sz="2700">
              <a:latin typeface="Calibri" charset="0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304800" y="4343400"/>
            <a:ext cx="8229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pPr marL="457200" indent="-457200" eaLnBrk="1" hangingPunct="1">
              <a:lnSpc>
                <a:spcPct val="110000"/>
              </a:lnSpc>
              <a:spcBef>
                <a:spcPct val="30000"/>
              </a:spcBef>
              <a:defRPr/>
            </a:pPr>
            <a:r>
              <a:rPr lang="en-US" sz="2000" kern="0" dirty="0" smtClean="0">
                <a:solidFill>
                  <a:srgbClr val="FCFAB7"/>
                </a:solidFill>
                <a:latin typeface="+mn-lt"/>
                <a:ea typeface="ＭＳ Ｐゴシック" charset="-128"/>
                <a:cs typeface="ＭＳ Ｐゴシック" charset="-128"/>
              </a:rPr>
              <a:t>Can we quantify the human impact on the evolution of the Ebro Delta?</a:t>
            </a:r>
          </a:p>
          <a:p>
            <a:pPr marL="457200" indent="-4572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000" kern="0" dirty="0" smtClean="0">
                <a:solidFill>
                  <a:srgbClr val="FCFAB7"/>
                </a:solidFill>
                <a:latin typeface="+mn-lt"/>
                <a:ea typeface="ＭＳ Ｐゴシック" charset="-128"/>
                <a:cs typeface="ＭＳ Ｐゴシック" charset="-128"/>
              </a:rPr>
              <a:t>field investigations to date/interpret evolution</a:t>
            </a:r>
          </a:p>
          <a:p>
            <a:pPr marL="457200" indent="-4572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000" kern="0" dirty="0" smtClean="0">
                <a:solidFill>
                  <a:srgbClr val="FCFAB7"/>
                </a:solidFill>
                <a:latin typeface="+mn-lt"/>
                <a:ea typeface="ＭＳ Ｐゴシック" charset="-128"/>
                <a:cs typeface="ＭＳ Ｐゴシック" charset="-128"/>
              </a:rPr>
              <a:t>fluvial modeling to capture climate and anthropogenic effect</a:t>
            </a:r>
          </a:p>
          <a:p>
            <a:pPr marL="457200" indent="-4572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000" kern="0" dirty="0" smtClean="0">
                <a:solidFill>
                  <a:srgbClr val="FCFAB7"/>
                </a:solidFill>
                <a:latin typeface="+mn-lt"/>
                <a:ea typeface="ＭＳ Ｐゴシック" charset="-128"/>
                <a:cs typeface="ＭＳ Ｐゴシック" charset="-128"/>
              </a:rPr>
              <a:t>coastline modeling to investigate morphologic evolution</a:t>
            </a:r>
          </a:p>
          <a:p>
            <a:pPr marL="457200" indent="-457200" eaLnBrk="1" hangingPunct="1">
              <a:lnSpc>
                <a:spcPct val="110000"/>
              </a:lnSpc>
              <a:spcBef>
                <a:spcPct val="30000"/>
              </a:spcBef>
              <a:defRPr/>
            </a:pPr>
            <a:r>
              <a:rPr lang="en-US" sz="2000" kern="0" dirty="0" smtClean="0">
                <a:solidFill>
                  <a:srgbClr val="FCFAB7"/>
                </a:solidFill>
                <a:latin typeface="+mn-lt"/>
                <a:ea typeface="ＭＳ Ｐゴシック" charset="-128"/>
                <a:cs typeface="ＭＳ Ｐゴシック" charset="-128"/>
              </a:rPr>
              <a:t>	-- coupling of 2) and 3) through CSDMS framework --</a:t>
            </a:r>
          </a:p>
          <a:p>
            <a:pPr marL="742950" lvl="1" indent="-285750" eaLnBrk="1" hangingPunct="1">
              <a:lnSpc>
                <a:spcPct val="110000"/>
              </a:lnSpc>
              <a:spcBef>
                <a:spcPct val="30000"/>
              </a:spcBef>
              <a:defRPr/>
            </a:pPr>
            <a:endParaRPr lang="en-US" sz="1800" kern="0" dirty="0" smtClean="0">
              <a:solidFill>
                <a:srgbClr val="FCFAB7"/>
              </a:solidFill>
              <a:latin typeface="+mn-lt"/>
              <a:ea typeface="ＭＳ Ｐゴシック" charset="-128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ct val="30000"/>
              </a:spcBef>
              <a:defRPr/>
            </a:pPr>
            <a:endParaRPr lang="en-US" sz="1800" kern="0" dirty="0">
              <a:solidFill>
                <a:srgbClr val="FCFAB7"/>
              </a:solidFill>
              <a:latin typeface="+mn-lt"/>
              <a:ea typeface="ＭＳ Ｐゴシック" charset="-128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1800" kern="0" dirty="0">
              <a:solidFill>
                <a:srgbClr val="FCFAB7"/>
              </a:solidFill>
              <a:latin typeface="+mn-lt"/>
              <a:ea typeface="ＭＳ Ｐゴシック" charset="-128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1800" kern="0" dirty="0">
              <a:solidFill>
                <a:srgbClr val="FCFAB7"/>
              </a:solidFill>
              <a:latin typeface="+mn-lt"/>
              <a:ea typeface="ＭＳ Ｐゴシック" charset="-128"/>
            </a:endParaRPr>
          </a:p>
        </p:txBody>
      </p:sp>
      <p:pic>
        <p:nvPicPr>
          <p:cNvPr id="5" name="Content Placeholder 13" descr="0.69470E_40.69459N_geocover2000.png"/>
          <p:cNvPicPr>
            <a:picLocks noGrp="1" noChangeAspect="1"/>
          </p:cNvPicPr>
          <p:nvPr>
            <p:ph idx="1"/>
          </p:nvPr>
        </p:nvPicPr>
        <p:blipFill>
          <a:blip r:embed="rId3"/>
          <a:srcRect l="30981" t="14815" r="23453"/>
          <a:stretch>
            <a:fillRect/>
          </a:stretch>
        </p:blipFill>
        <p:spPr>
          <a:xfrm rot="16200000">
            <a:off x="1670468" y="502138"/>
            <a:ext cx="3360615" cy="4032738"/>
          </a:xfrm>
        </p:spPr>
      </p:pic>
      <p:pic>
        <p:nvPicPr>
          <p:cNvPr id="6" name="Picture 5" descr="penguin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5515731" y="914400"/>
            <a:ext cx="2561469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/>
              <a:t>field data collection</a:t>
            </a:r>
          </a:p>
        </p:txBody>
      </p:sp>
      <p:sp>
        <p:nvSpPr>
          <p:cNvPr id="86019" name="Content Placeholder 14"/>
          <p:cNvSpPr txBox="1">
            <a:spLocks/>
          </p:cNvSpPr>
          <p:nvPr/>
        </p:nvSpPr>
        <p:spPr bwMode="auto">
          <a:xfrm>
            <a:off x="152400" y="914400"/>
            <a:ext cx="6324600" cy="324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sz="2700">
              <a:latin typeface="Calibri" charset="0"/>
            </a:endParaRPr>
          </a:p>
        </p:txBody>
      </p:sp>
      <p:pic>
        <p:nvPicPr>
          <p:cNvPr id="86021" name="Picture 17" descr="ebro-site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97300" y="914400"/>
            <a:ext cx="35941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2" name="Picture 5" descr="P1000434.JPG"/>
          <p:cNvPicPr>
            <a:picLocks noChangeAspect="1"/>
          </p:cNvPicPr>
          <p:nvPr/>
        </p:nvPicPr>
        <p:blipFill>
          <a:blip r:embed="rId4"/>
          <a:srcRect l="33266" r="32103"/>
          <a:stretch>
            <a:fillRect/>
          </a:stretch>
        </p:blipFill>
        <p:spPr bwMode="auto">
          <a:xfrm>
            <a:off x="7543800" y="838200"/>
            <a:ext cx="152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76200" y="1066800"/>
            <a:ext cx="37338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pPr marL="342900" indent="-342900" eaLnBrk="1" hangingPunct="1">
              <a:lnSpc>
                <a:spcPct val="110000"/>
              </a:lnSpc>
              <a:spcBef>
                <a:spcPct val="30000"/>
              </a:spcBef>
              <a:buFontTx/>
              <a:buChar char="•"/>
              <a:defRPr/>
            </a:pPr>
            <a:r>
              <a:rPr lang="en-US" sz="2000" kern="0" dirty="0" smtClean="0">
                <a:solidFill>
                  <a:srgbClr val="FCFAB7"/>
                </a:solidFill>
                <a:latin typeface="+mn-lt"/>
                <a:ea typeface="ＭＳ Ｐゴシック" charset="-128"/>
                <a:cs typeface="ＭＳ Ｐゴシック" charset="-128"/>
              </a:rPr>
              <a:t>coring May 2010</a:t>
            </a:r>
          </a:p>
          <a:p>
            <a:pPr marL="342900" indent="-342900" eaLnBrk="1" hangingPunct="1">
              <a:lnSpc>
                <a:spcPct val="110000"/>
              </a:lnSpc>
              <a:spcBef>
                <a:spcPct val="30000"/>
              </a:spcBef>
              <a:buFontTx/>
              <a:buChar char="•"/>
              <a:defRPr/>
            </a:pPr>
            <a:r>
              <a:rPr lang="en-US" sz="2000" kern="0" dirty="0" smtClean="0">
                <a:solidFill>
                  <a:srgbClr val="FCFAB7"/>
                </a:solidFill>
                <a:latin typeface="+mn-lt"/>
                <a:ea typeface="ＭＳ Ｐゴシック" charset="-128"/>
                <a:cs typeface="ＭＳ Ｐゴシック" charset="-128"/>
              </a:rPr>
              <a:t>sites on delta to date evolution</a:t>
            </a:r>
          </a:p>
          <a:p>
            <a:pPr marL="342900" indent="-342900" eaLnBrk="1" hangingPunct="1">
              <a:lnSpc>
                <a:spcPct val="110000"/>
              </a:lnSpc>
              <a:spcBef>
                <a:spcPct val="30000"/>
              </a:spcBef>
              <a:buFontTx/>
              <a:buChar char="•"/>
              <a:defRPr/>
            </a:pPr>
            <a:r>
              <a:rPr lang="en-US" sz="2000" kern="0" dirty="0" smtClean="0">
                <a:solidFill>
                  <a:srgbClr val="FCFAB7"/>
                </a:solidFill>
                <a:latin typeface="+mn-lt"/>
                <a:ea typeface="ＭＳ Ｐゴシック" charset="-128"/>
                <a:cs typeface="ＭＳ Ｐゴシック" charset="-128"/>
              </a:rPr>
              <a:t>floodplain sites to understand flooding regime</a:t>
            </a:r>
          </a:p>
          <a:p>
            <a:pPr marL="342900" indent="-342900" eaLnBrk="1" hangingPunct="1">
              <a:lnSpc>
                <a:spcPct val="110000"/>
              </a:lnSpc>
              <a:spcBef>
                <a:spcPct val="30000"/>
              </a:spcBef>
              <a:buFontTx/>
              <a:buChar char="•"/>
              <a:defRPr/>
            </a:pPr>
            <a:r>
              <a:rPr lang="en-US" sz="2000" kern="0" dirty="0" smtClean="0">
                <a:solidFill>
                  <a:srgbClr val="FCFAB7"/>
                </a:solidFill>
                <a:latin typeface="+mn-lt"/>
                <a:ea typeface="ＭＳ Ｐゴシック" charset="-128"/>
                <a:cs typeface="ＭＳ Ｐゴシック" charset="-128"/>
              </a:rPr>
              <a:t>dates not back yet</a:t>
            </a:r>
            <a:endParaRPr lang="en-US" sz="1800" kern="0" dirty="0" smtClean="0">
              <a:solidFill>
                <a:srgbClr val="FCFAB7"/>
              </a:solidFill>
              <a:latin typeface="+mn-lt"/>
              <a:ea typeface="ＭＳ Ｐゴシック" charset="-128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ct val="30000"/>
              </a:spcBef>
              <a:defRPr/>
            </a:pPr>
            <a:endParaRPr lang="en-US" sz="1800" kern="0" dirty="0">
              <a:solidFill>
                <a:srgbClr val="FCFAB7"/>
              </a:solidFill>
              <a:latin typeface="+mn-lt"/>
              <a:ea typeface="ＭＳ Ｐゴシック" charset="-128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1800" kern="0" dirty="0">
              <a:solidFill>
                <a:srgbClr val="FCFAB7"/>
              </a:solidFill>
              <a:latin typeface="+mn-lt"/>
              <a:ea typeface="ＭＳ Ｐゴシック" charset="-128"/>
            </a:endParaRPr>
          </a:p>
          <a:p>
            <a:pPr marL="742950" lvl="1" indent="-28575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1800" kern="0" dirty="0">
              <a:solidFill>
                <a:srgbClr val="FCFAB7"/>
              </a:solidFill>
              <a:latin typeface="+mn-lt"/>
              <a:ea typeface="ＭＳ Ｐゴシック" charset="-128"/>
            </a:endParaRPr>
          </a:p>
        </p:txBody>
      </p:sp>
      <p:pic>
        <p:nvPicPr>
          <p:cNvPr id="86020" name="Picture 16" descr="ebro-logs-prelim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96454" y="3962400"/>
            <a:ext cx="6294946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13" descr="0.69470E_40.69459N_geocover2000.png"/>
          <p:cNvPicPr>
            <a:picLocks noChangeAspect="1"/>
          </p:cNvPicPr>
          <p:nvPr/>
        </p:nvPicPr>
        <p:blipFill>
          <a:blip r:embed="rId3"/>
          <a:srcRect l="25038" t="14815" r="14340"/>
          <a:stretch>
            <a:fillRect/>
          </a:stretch>
        </p:blipFill>
        <p:spPr bwMode="auto">
          <a:xfrm rot="16200000">
            <a:off x="-513557" y="-1162843"/>
            <a:ext cx="10475913" cy="944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</p:pic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1295400" y="2438400"/>
            <a:ext cx="74676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73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1104900"/>
            <a:ext cx="7620000" cy="4648200"/>
          </a:xfrm>
        </p:spPr>
        <p:txBody>
          <a:bodyPr/>
          <a:lstStyle/>
          <a:p>
            <a:pPr algn="l" eaLnBrk="1" hangingPunct="1">
              <a:spcBef>
                <a:spcPct val="55000"/>
              </a:spcBef>
              <a:spcAft>
                <a:spcPct val="5000"/>
              </a:spcAft>
              <a:defRPr/>
            </a:pPr>
            <a:r>
              <a:rPr lang="en-US" sz="3400" dirty="0" smtClean="0"/>
              <a:t>Coupling shoreline and fluvial processes</a:t>
            </a:r>
            <a:endParaRPr lang="en-US" sz="1900" dirty="0" smtClean="0"/>
          </a:p>
          <a:p>
            <a:pPr eaLnBrk="1" hangingPunct="1">
              <a:spcBef>
                <a:spcPct val="55000"/>
              </a:spcBef>
              <a:spcAft>
                <a:spcPct val="5000"/>
              </a:spcAft>
              <a:defRPr/>
            </a:pPr>
            <a:endParaRPr lang="en-US" sz="1000" dirty="0" smtClean="0"/>
          </a:p>
          <a:p>
            <a:pPr eaLnBrk="1" hangingPunct="1">
              <a:spcBef>
                <a:spcPct val="55000"/>
              </a:spcBef>
              <a:spcAft>
                <a:spcPct val="5000"/>
              </a:spcAft>
              <a:defRPr/>
            </a:pPr>
            <a:endParaRPr lang="en-US" sz="1000" dirty="0" smtClean="0"/>
          </a:p>
          <a:p>
            <a:pPr eaLnBrk="1" hangingPunct="1">
              <a:spcBef>
                <a:spcPct val="55000"/>
              </a:spcBef>
              <a:spcAft>
                <a:spcPct val="5000"/>
              </a:spcAft>
              <a:defRPr/>
            </a:pPr>
            <a:endParaRPr lang="en-US" sz="1000" dirty="0" smtClean="0"/>
          </a:p>
          <a:p>
            <a:pPr algn="l" eaLnBrk="1" hangingPunct="1">
              <a:spcBef>
                <a:spcPct val="0"/>
              </a:spcBef>
              <a:spcAft>
                <a:spcPct val="5000"/>
              </a:spcAft>
              <a:defRPr/>
            </a:pPr>
            <a:r>
              <a:rPr lang="en-US" sz="3200" dirty="0" smtClean="0">
                <a:solidFill>
                  <a:schemeClr val="tx2"/>
                </a:solidFill>
              </a:rPr>
              <a:t>Andrew Ashton</a:t>
            </a:r>
          </a:p>
          <a:p>
            <a:pPr eaLnBrk="1" hangingPunct="1">
              <a:spcBef>
                <a:spcPct val="40000"/>
              </a:spcBef>
              <a:defRPr/>
            </a:pPr>
            <a:endParaRPr lang="en-US" sz="1700" dirty="0" smtClean="0"/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313B9C"/>
              </a:clrFrom>
              <a:clrTo>
                <a:srgbClr val="313B9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4953000"/>
            <a:ext cx="1981200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219200" y="609600"/>
            <a:ext cx="76200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55000"/>
              </a:spcBef>
              <a:spcAft>
                <a:spcPct val="5000"/>
              </a:spcAft>
              <a:defRPr/>
            </a:pPr>
            <a:r>
              <a:rPr lang="en-US" sz="3400" b="1" i="1" kern="0" dirty="0">
                <a:solidFill>
                  <a:schemeClr val="tx1">
                    <a:lumMod val="75000"/>
                  </a:schemeClr>
                </a:solidFill>
                <a:latin typeface="+mn-lt"/>
                <a:ea typeface="ＭＳ Ｐゴシック" charset="-128"/>
                <a:cs typeface="ＭＳ Ｐゴシック" charset="-128"/>
              </a:rPr>
              <a:t>Towards</a:t>
            </a:r>
            <a:endParaRPr lang="en-US" sz="1700" b="1" i="1" kern="0" dirty="0">
              <a:solidFill>
                <a:schemeClr val="tx1">
                  <a:lumMod val="75000"/>
                </a:schemeClr>
              </a:solidFill>
              <a:latin typeface="+mn-lt"/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9" descr="schematic_hydrotrend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175" y="1397000"/>
            <a:ext cx="4597400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7" name="TextBox 5"/>
          <p:cNvSpPr txBox="1">
            <a:spLocks noChangeArrowheads="1"/>
          </p:cNvSpPr>
          <p:nvPr/>
        </p:nvSpPr>
        <p:spPr bwMode="auto">
          <a:xfrm>
            <a:off x="4419600" y="914400"/>
            <a:ext cx="4724400" cy="258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800">
                <a:latin typeface="Arial" charset="0"/>
                <a:ea typeface="Arial" charset="0"/>
                <a:cs typeface="Arial" charset="0"/>
              </a:rPr>
              <a:t>Climate driven hydrological transport model</a:t>
            </a:r>
          </a:p>
          <a:p>
            <a:endParaRPr lang="en-US" sz="1800">
              <a:latin typeface="Arial" charset="0"/>
              <a:ea typeface="Arial" charset="0"/>
              <a:cs typeface="Arial" charset="0"/>
            </a:endParaRPr>
          </a:p>
          <a:p>
            <a:r>
              <a:rPr lang="en-US" sz="1800">
                <a:latin typeface="Arial" charset="0"/>
                <a:ea typeface="Arial" charset="0"/>
                <a:cs typeface="Arial" charset="0"/>
              </a:rPr>
              <a:t>Point source model</a:t>
            </a:r>
          </a:p>
          <a:p>
            <a:endParaRPr lang="en-US" sz="1800">
              <a:latin typeface="Arial" charset="0"/>
              <a:ea typeface="Arial" charset="0"/>
              <a:cs typeface="Arial" charset="0"/>
            </a:endParaRPr>
          </a:p>
          <a:p>
            <a:r>
              <a:rPr lang="en-US" sz="1800">
                <a:latin typeface="Arial" charset="0"/>
                <a:ea typeface="Arial" charset="0"/>
                <a:cs typeface="Arial" charset="0"/>
              </a:rPr>
              <a:t>Simulates daily water and sediment load</a:t>
            </a:r>
          </a:p>
          <a:p>
            <a:endParaRPr lang="en-US" sz="1800">
              <a:latin typeface="Arial" charset="0"/>
              <a:ea typeface="Arial" charset="0"/>
              <a:cs typeface="Arial" charset="0"/>
            </a:endParaRPr>
          </a:p>
          <a:p>
            <a:r>
              <a:rPr lang="en-US" sz="1800">
                <a:latin typeface="Arial" charset="0"/>
                <a:ea typeface="Arial" charset="0"/>
                <a:cs typeface="Arial" charset="0"/>
              </a:rPr>
              <a:t>Generic model; not specific to a certain river basin; no ‘tuning’  needed to apply</a:t>
            </a:r>
          </a:p>
          <a:p>
            <a:endParaRPr lang="en-US" sz="180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88068" name="TextBox 6"/>
          <p:cNvSpPr txBox="1">
            <a:spLocks noChangeArrowheads="1"/>
          </p:cNvSpPr>
          <p:nvPr/>
        </p:nvSpPr>
        <p:spPr bwMode="auto">
          <a:xfrm>
            <a:off x="228600" y="5358824"/>
            <a:ext cx="3429000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 i="1" dirty="0" err="1">
                <a:latin typeface="Arial" charset="0"/>
                <a:ea typeface="Arial" charset="0"/>
                <a:cs typeface="Arial" charset="0"/>
              </a:rPr>
              <a:t>Kettner</a:t>
            </a:r>
            <a:r>
              <a:rPr lang="en-US" sz="1600" i="1" dirty="0">
                <a:latin typeface="Arial" charset="0"/>
                <a:ea typeface="Arial" charset="0"/>
                <a:cs typeface="Arial" charset="0"/>
              </a:rPr>
              <a:t> and </a:t>
            </a:r>
            <a:r>
              <a:rPr lang="en-US" sz="1600" i="1" dirty="0" err="1">
                <a:latin typeface="Arial" charset="0"/>
                <a:ea typeface="Arial" charset="0"/>
                <a:cs typeface="Arial" charset="0"/>
              </a:rPr>
              <a:t>Syvitski</a:t>
            </a:r>
            <a:r>
              <a:rPr lang="en-US" sz="1600" i="1" dirty="0">
                <a:latin typeface="Arial" charset="0"/>
                <a:ea typeface="Arial" charset="0"/>
                <a:cs typeface="Arial" charset="0"/>
              </a:rPr>
              <a:t>,</a:t>
            </a:r>
          </a:p>
          <a:p>
            <a:r>
              <a:rPr lang="en-US" sz="1600" i="1" dirty="0">
                <a:latin typeface="Arial" charset="0"/>
                <a:ea typeface="Arial" charset="0"/>
                <a:cs typeface="Arial" charset="0"/>
              </a:rPr>
              <a:t>Computers &amp; </a:t>
            </a:r>
            <a:r>
              <a:rPr lang="en-US" sz="1600" i="1" dirty="0" err="1">
                <a:latin typeface="Arial" charset="0"/>
                <a:ea typeface="Arial" charset="0"/>
                <a:cs typeface="Arial" charset="0"/>
              </a:rPr>
              <a:t>Geosc</a:t>
            </a:r>
            <a:r>
              <a:rPr lang="en-US" sz="1600" i="1" dirty="0">
                <a:latin typeface="Arial" charset="0"/>
                <a:ea typeface="Arial" charset="0"/>
                <a:cs typeface="Arial" charset="0"/>
              </a:rPr>
              <a:t>., 2008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-228600"/>
            <a:ext cx="7772400" cy="1143000"/>
          </a:xfrm>
          <a:effectLst>
            <a:outerShdw blurRad="63500" dist="28398" dir="1593903" algn="ctr" rotWithShape="0">
              <a:srgbClr val="32323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200" dirty="0" err="1" smtClean="0"/>
              <a:t>HydroTrend</a:t>
            </a:r>
            <a:r>
              <a:rPr lang="en-US" sz="3200" dirty="0" smtClean="0"/>
              <a:t> Model</a:t>
            </a:r>
            <a:endParaRPr lang="en-US" sz="3200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800600" y="3733800"/>
            <a:ext cx="4114800" cy="2819400"/>
          </a:xfrm>
        </p:spPr>
        <p:txBody>
          <a:bodyPr/>
          <a:lstStyle/>
          <a:p>
            <a:pPr lvl="1">
              <a:defRPr/>
            </a:pPr>
            <a:r>
              <a:rPr lang="en-US" sz="1800" kern="1200" dirty="0" smtClean="0">
                <a:solidFill>
                  <a:schemeClr val="tx1"/>
                </a:solidFill>
                <a:ea typeface="Arial" charset="0"/>
                <a:cs typeface="Arial" charset="0"/>
              </a:rPr>
              <a:t>Qs = BQART</a:t>
            </a:r>
            <a:r>
              <a:rPr lang="en-US" sz="1800" kern="1200" dirty="0" smtClean="0">
                <a:solidFill>
                  <a:schemeClr val="tx1"/>
                </a:solidFill>
                <a:ea typeface="Arial" charset="0"/>
                <a:cs typeface="Arial" charset="0"/>
              </a:rPr>
              <a:t> 		</a:t>
            </a:r>
          </a:p>
          <a:p>
            <a:pPr lvl="2">
              <a:buFontTx/>
              <a:buNone/>
              <a:defRPr/>
            </a:pPr>
            <a:r>
              <a:rPr lang="en-US" sz="1800" kern="1200" dirty="0" smtClean="0">
                <a:solidFill>
                  <a:schemeClr val="tx1"/>
                </a:solidFill>
                <a:ea typeface="Arial" charset="0"/>
                <a:cs typeface="Arial" charset="0"/>
              </a:rPr>
              <a:t>B (</a:t>
            </a:r>
            <a:r>
              <a:rPr lang="en-US" sz="1800" kern="1200" dirty="0" err="1" smtClean="0">
                <a:solidFill>
                  <a:schemeClr val="tx1"/>
                </a:solidFill>
                <a:ea typeface="Arial" charset="0"/>
                <a:cs typeface="Arial" charset="0"/>
              </a:rPr>
              <a:t>Lithology</a:t>
            </a:r>
            <a:r>
              <a:rPr lang="en-US" sz="1800" kern="1200" dirty="0" smtClean="0">
                <a:solidFill>
                  <a:schemeClr val="tx1"/>
                </a:solidFill>
                <a:ea typeface="Arial" charset="0"/>
                <a:cs typeface="Arial" charset="0"/>
              </a:rPr>
              <a:t>, Anthropogenic, Trapping efficiency, Glaciers)</a:t>
            </a:r>
          </a:p>
          <a:p>
            <a:pPr lvl="2">
              <a:buFontTx/>
              <a:buNone/>
              <a:defRPr/>
            </a:pPr>
            <a:r>
              <a:rPr lang="en-US" sz="1800" kern="1200" dirty="0" smtClean="0">
                <a:solidFill>
                  <a:schemeClr val="tx1"/>
                </a:solidFill>
                <a:ea typeface="Arial" charset="0"/>
                <a:cs typeface="Arial" charset="0"/>
              </a:rPr>
              <a:t>Q </a:t>
            </a:r>
            <a:r>
              <a:rPr lang="en-US" sz="1800" kern="1200" dirty="0" smtClean="0">
                <a:solidFill>
                  <a:schemeClr val="tx1"/>
                </a:solidFill>
                <a:ea typeface="Arial" charset="0"/>
                <a:cs typeface="Arial" charset="0"/>
              </a:rPr>
              <a:t>(Water discharge)</a:t>
            </a:r>
          </a:p>
          <a:p>
            <a:pPr lvl="2">
              <a:buFontTx/>
              <a:buNone/>
              <a:defRPr/>
            </a:pPr>
            <a:r>
              <a:rPr lang="en-US" sz="1800" kern="1200" dirty="0" smtClean="0">
                <a:solidFill>
                  <a:schemeClr val="tx1"/>
                </a:solidFill>
                <a:ea typeface="Arial" charset="0"/>
                <a:cs typeface="Arial" charset="0"/>
              </a:rPr>
              <a:t>A (Area)</a:t>
            </a:r>
          </a:p>
          <a:p>
            <a:pPr lvl="2">
              <a:buFontTx/>
              <a:buNone/>
              <a:defRPr/>
            </a:pPr>
            <a:r>
              <a:rPr lang="en-US" sz="1800" kern="1200" dirty="0" smtClean="0">
                <a:solidFill>
                  <a:schemeClr val="tx1"/>
                </a:solidFill>
                <a:ea typeface="Arial" charset="0"/>
                <a:cs typeface="Arial" charset="0"/>
              </a:rPr>
              <a:t>R (Relief)</a:t>
            </a:r>
          </a:p>
          <a:p>
            <a:pPr lvl="2">
              <a:buFontTx/>
              <a:buNone/>
              <a:defRPr/>
            </a:pPr>
            <a:r>
              <a:rPr lang="en-US" sz="1800" kern="1200" dirty="0" smtClean="0">
                <a:solidFill>
                  <a:schemeClr val="tx1"/>
                </a:solidFill>
                <a:ea typeface="Arial" charset="0"/>
                <a:cs typeface="Arial" charset="0"/>
              </a:rPr>
              <a:t>T (Temperature)</a:t>
            </a:r>
          </a:p>
          <a:p>
            <a:pPr>
              <a:defRPr/>
            </a:pPr>
            <a:endParaRPr lang="en-US" dirty="0" smtClean="0"/>
          </a:p>
          <a:p>
            <a:pPr lvl="4">
              <a:buFontTx/>
              <a:buNone/>
              <a:defRPr/>
            </a:pPr>
            <a:endParaRPr lang="en-US" sz="2800" dirty="0" smtClean="0"/>
          </a:p>
        </p:txBody>
      </p:sp>
      <p:sp>
        <p:nvSpPr>
          <p:cNvPr id="88071" name="TextBox 9"/>
          <p:cNvSpPr txBox="1">
            <a:spLocks noChangeArrowheads="1"/>
          </p:cNvSpPr>
          <p:nvPr/>
        </p:nvSpPr>
        <p:spPr bwMode="auto">
          <a:xfrm>
            <a:off x="228600" y="5968424"/>
            <a:ext cx="2511197" cy="58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i="1">
                <a:latin typeface="Arial" charset="0"/>
                <a:ea typeface="Arial" charset="0"/>
                <a:cs typeface="Arial" charset="0"/>
              </a:rPr>
              <a:t>Syvitski &amp; Milliman,</a:t>
            </a:r>
          </a:p>
          <a:p>
            <a:r>
              <a:rPr lang="en-US" sz="1600" i="1">
                <a:latin typeface="Arial" charset="0"/>
                <a:ea typeface="Arial" charset="0"/>
                <a:cs typeface="Arial" charset="0"/>
              </a:rPr>
              <a:t>Journal of Geology, 2007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-228600"/>
            <a:ext cx="7772400" cy="1143000"/>
          </a:xfrm>
          <a:effectLst>
            <a:outerShdw blurRad="63500" dist="28398" dir="1593903" algn="ctr" rotWithShape="0">
              <a:srgbClr val="32323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200" dirty="0" smtClean="0"/>
              <a:t>preliminary </a:t>
            </a:r>
            <a:r>
              <a:rPr lang="en-US" sz="3200" dirty="0" err="1" smtClean="0"/>
              <a:t>HydroTrend</a:t>
            </a:r>
            <a:r>
              <a:rPr lang="en-US" sz="3200" dirty="0" smtClean="0"/>
              <a:t> results</a:t>
            </a:r>
            <a:endParaRPr lang="en-US" sz="3200" dirty="0"/>
          </a:p>
        </p:txBody>
      </p:sp>
      <p:sp>
        <p:nvSpPr>
          <p:cNvPr id="289801" name="Rectangle 9"/>
          <p:cNvSpPr>
            <a:spLocks noChangeArrowheads="1"/>
          </p:cNvSpPr>
          <p:nvPr/>
        </p:nvSpPr>
        <p:spPr bwMode="auto">
          <a:xfrm>
            <a:off x="457200" y="990600"/>
            <a:ext cx="8610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defRPr/>
            </a:pPr>
            <a:endParaRPr lang="en-US" sz="2400" dirty="0" smtClean="0">
              <a:solidFill>
                <a:srgbClr val="FCFAB7"/>
              </a:solidFill>
              <a:latin typeface="Arial" charset="0"/>
            </a:endParaRPr>
          </a:p>
          <a:p>
            <a:pPr marL="990600" lvl="1" indent="-53340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1800" dirty="0">
              <a:solidFill>
                <a:srgbClr val="FCFAB7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89092" name="Line 56"/>
          <p:cNvSpPr>
            <a:spLocks noChangeShapeType="1"/>
          </p:cNvSpPr>
          <p:nvPr/>
        </p:nvSpPr>
        <p:spPr bwMode="auto">
          <a:xfrm flipH="1" flipV="1">
            <a:off x="4160838" y="8763000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093" name="Line 57"/>
          <p:cNvSpPr>
            <a:spLocks noChangeShapeType="1"/>
          </p:cNvSpPr>
          <p:nvPr/>
        </p:nvSpPr>
        <p:spPr bwMode="auto">
          <a:xfrm flipH="1" flipV="1">
            <a:off x="3475038" y="9304338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9" name="Chart 8"/>
          <p:cNvGraphicFramePr/>
          <p:nvPr/>
        </p:nvGraphicFramePr>
        <p:xfrm>
          <a:off x="228600" y="1219200"/>
          <a:ext cx="5567612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04800" y="4572000"/>
            <a:ext cx="54864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The emplacement of reservoirs in the main stream of the Ebro River during the 50-60’s enhanced the wet rice farm practices that increased the </a:t>
            </a:r>
            <a:r>
              <a:rPr lang="en-US" sz="1800" dirty="0" err="1"/>
              <a:t>evapo</a:t>
            </a:r>
            <a:r>
              <a:rPr lang="en-US" sz="1800" dirty="0"/>
              <a:t>-transpiration; reducing the water discharge by ~ </a:t>
            </a:r>
            <a:r>
              <a:rPr lang="en-US" sz="1800" b="1" dirty="0"/>
              <a:t>35</a:t>
            </a:r>
            <a:r>
              <a:rPr lang="en-US" sz="1800" dirty="0"/>
              <a:t>% at the outlet. </a:t>
            </a:r>
          </a:p>
        </p:txBody>
      </p:sp>
      <p:pic>
        <p:nvPicPr>
          <p:cNvPr id="13" name="Picture 12" descr="P100046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400" y="1600200"/>
            <a:ext cx="3124200" cy="234315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4" name="Picture 13" descr="P100045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7400" y="3733800"/>
            <a:ext cx="3149600" cy="23622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brohigh.avi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-2819400" y="2362200"/>
            <a:ext cx="13505971" cy="3067195"/>
          </a:xfrm>
          <a:prstGeom prst="rect">
            <a:avLst/>
          </a:prstGeom>
        </p:spPr>
      </p:pic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-228600"/>
            <a:ext cx="8229600" cy="1143000"/>
          </a:xfrm>
          <a:effectLst>
            <a:outerShdw blurRad="63500" dist="28398" dir="1593903" algn="ctr" rotWithShape="0">
              <a:srgbClr val="32323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200" dirty="0" smtClean="0"/>
              <a:t>sediment reduction and shoreline evolution</a:t>
            </a:r>
            <a:endParaRPr lang="en-US" sz="3200" dirty="0"/>
          </a:p>
        </p:txBody>
      </p:sp>
      <p:sp>
        <p:nvSpPr>
          <p:cNvPr id="289801" name="Rectangle 9"/>
          <p:cNvSpPr>
            <a:spLocks noChangeArrowheads="1"/>
          </p:cNvSpPr>
          <p:nvPr/>
        </p:nvSpPr>
        <p:spPr bwMode="auto">
          <a:xfrm>
            <a:off x="457200" y="990600"/>
            <a:ext cx="8610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defRPr/>
            </a:pPr>
            <a:endParaRPr lang="en-US" sz="2400" dirty="0" smtClean="0">
              <a:solidFill>
                <a:srgbClr val="FCFAB7"/>
              </a:solidFill>
              <a:latin typeface="Arial" charset="0"/>
            </a:endParaRPr>
          </a:p>
          <a:p>
            <a:pPr marL="990600" lvl="1" indent="-53340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1800" dirty="0">
              <a:solidFill>
                <a:srgbClr val="FCFAB7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91140" name="Line 56"/>
          <p:cNvSpPr>
            <a:spLocks noChangeShapeType="1"/>
          </p:cNvSpPr>
          <p:nvPr/>
        </p:nvSpPr>
        <p:spPr bwMode="auto">
          <a:xfrm flipH="1" flipV="1">
            <a:off x="4160838" y="8763000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141" name="Line 57"/>
          <p:cNvSpPr>
            <a:spLocks noChangeShapeType="1"/>
          </p:cNvSpPr>
          <p:nvPr/>
        </p:nvSpPr>
        <p:spPr bwMode="auto">
          <a:xfrm flipH="1" flipV="1">
            <a:off x="3475038" y="9304338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brolow.avi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-2819400" y="2343005"/>
            <a:ext cx="13505971" cy="3067195"/>
          </a:xfrm>
          <a:prstGeom prst="rect">
            <a:avLst/>
          </a:prstGeom>
        </p:spPr>
      </p:pic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-228600"/>
            <a:ext cx="8229600" cy="1143000"/>
          </a:xfrm>
          <a:effectLst>
            <a:outerShdw blurRad="63500" dist="28398" dir="1593903" algn="ctr" rotWithShape="0">
              <a:srgbClr val="32323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200" dirty="0" smtClean="0"/>
              <a:t>sediment reduction and shoreline evolution</a:t>
            </a:r>
            <a:endParaRPr lang="en-US" sz="3200" dirty="0"/>
          </a:p>
        </p:txBody>
      </p:sp>
      <p:sp>
        <p:nvSpPr>
          <p:cNvPr id="289801" name="Rectangle 9"/>
          <p:cNvSpPr>
            <a:spLocks noChangeArrowheads="1"/>
          </p:cNvSpPr>
          <p:nvPr/>
        </p:nvSpPr>
        <p:spPr bwMode="auto">
          <a:xfrm>
            <a:off x="457200" y="990600"/>
            <a:ext cx="8610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defRPr/>
            </a:pPr>
            <a:endParaRPr lang="en-US" sz="2400" dirty="0" smtClean="0">
              <a:solidFill>
                <a:srgbClr val="FCFAB7"/>
              </a:solidFill>
              <a:latin typeface="Arial" charset="0"/>
            </a:endParaRPr>
          </a:p>
          <a:p>
            <a:pPr marL="990600" lvl="1" indent="-53340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1800" dirty="0">
              <a:solidFill>
                <a:srgbClr val="FCFAB7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91140" name="Line 56"/>
          <p:cNvSpPr>
            <a:spLocks noChangeShapeType="1"/>
          </p:cNvSpPr>
          <p:nvPr/>
        </p:nvSpPr>
        <p:spPr bwMode="auto">
          <a:xfrm flipH="1" flipV="1">
            <a:off x="4160838" y="8763000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141" name="Line 57"/>
          <p:cNvSpPr>
            <a:spLocks noChangeShapeType="1"/>
          </p:cNvSpPr>
          <p:nvPr/>
        </p:nvSpPr>
        <p:spPr bwMode="auto">
          <a:xfrm flipH="1" flipV="1">
            <a:off x="3475038" y="9304338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brohigh.avi">
            <a:hlinkClick r:id="" action="ppaction://media"/>
          </p:cNvPr>
          <p:cNvPicPr/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-2819400" y="2343005"/>
            <a:ext cx="13505971" cy="3067195"/>
          </a:xfrm>
          <a:prstGeom prst="rect">
            <a:avLst/>
          </a:prstGeom>
        </p:spPr>
      </p:pic>
      <p:pic>
        <p:nvPicPr>
          <p:cNvPr id="8" name="ebrolow.avi">
            <a:hlinkClick r:id="" action="ppaction://media"/>
          </p:cNvPr>
          <p:cNvPicPr/>
          <p:nvPr>
            <a:videoFile r:link="rId2"/>
          </p:nvPr>
        </p:nvPicPr>
        <p:blipFill>
          <a:blip r:embed="rId6"/>
          <a:stretch>
            <a:fillRect/>
          </a:stretch>
        </p:blipFill>
        <p:spPr>
          <a:xfrm>
            <a:off x="-2819400" y="2343005"/>
            <a:ext cx="13505971" cy="3067195"/>
          </a:xfrm>
          <a:prstGeom prst="rect">
            <a:avLst/>
          </a:prstGeom>
        </p:spPr>
      </p:pic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-228600"/>
            <a:ext cx="8229600" cy="1143000"/>
          </a:xfrm>
          <a:effectLst>
            <a:outerShdw blurRad="63500" dist="28398" dir="1593903" algn="ctr" rotWithShape="0">
              <a:srgbClr val="32323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200" dirty="0" smtClean="0"/>
              <a:t>sediment reduction and shoreline evolution</a:t>
            </a:r>
            <a:endParaRPr lang="en-US" sz="3200" dirty="0"/>
          </a:p>
        </p:txBody>
      </p:sp>
      <p:sp>
        <p:nvSpPr>
          <p:cNvPr id="289801" name="Rectangle 9"/>
          <p:cNvSpPr>
            <a:spLocks noChangeArrowheads="1"/>
          </p:cNvSpPr>
          <p:nvPr/>
        </p:nvSpPr>
        <p:spPr bwMode="auto">
          <a:xfrm>
            <a:off x="457200" y="990600"/>
            <a:ext cx="8610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defRPr/>
            </a:pPr>
            <a:endParaRPr lang="en-US" sz="2400" dirty="0" smtClean="0">
              <a:solidFill>
                <a:srgbClr val="FCFAB7"/>
              </a:solidFill>
              <a:latin typeface="Arial" charset="0"/>
            </a:endParaRPr>
          </a:p>
          <a:p>
            <a:pPr marL="990600" lvl="1" indent="-53340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1800" dirty="0">
              <a:solidFill>
                <a:srgbClr val="FCFAB7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91140" name="Line 56"/>
          <p:cNvSpPr>
            <a:spLocks noChangeShapeType="1"/>
          </p:cNvSpPr>
          <p:nvPr/>
        </p:nvSpPr>
        <p:spPr bwMode="auto">
          <a:xfrm flipH="1" flipV="1">
            <a:off x="4160838" y="8763000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141" name="Line 57"/>
          <p:cNvSpPr>
            <a:spLocks noChangeShapeType="1"/>
          </p:cNvSpPr>
          <p:nvPr/>
        </p:nvSpPr>
        <p:spPr bwMode="auto">
          <a:xfrm flipH="1" flipV="1">
            <a:off x="3475038" y="9304338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1142" name="Picture 15" descr="newdeltamodel.png"/>
          <p:cNvPicPr>
            <a:picLocks noChangeAspect="1"/>
          </p:cNvPicPr>
          <p:nvPr/>
        </p:nvPicPr>
        <p:blipFill>
          <a:blip r:embed="rId7"/>
          <a:srcRect l="44460" b="10825"/>
          <a:stretch>
            <a:fillRect/>
          </a:stretch>
        </p:blipFill>
        <p:spPr bwMode="auto">
          <a:xfrm>
            <a:off x="5181600" y="823912"/>
            <a:ext cx="3505200" cy="5833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-228600"/>
            <a:ext cx="7772400" cy="1143000"/>
          </a:xfrm>
          <a:effectLst>
            <a:outerShdw blurRad="63500" dist="28398" dir="1593903" algn="ctr" rotWithShape="0">
              <a:srgbClr val="32323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200" dirty="0" smtClean="0"/>
              <a:t>roadmap</a:t>
            </a:r>
            <a:endParaRPr lang="en-US" sz="3200" dirty="0"/>
          </a:p>
        </p:txBody>
      </p:sp>
      <p:sp>
        <p:nvSpPr>
          <p:cNvPr id="289801" name="Rectangle 9"/>
          <p:cNvSpPr>
            <a:spLocks noChangeArrowheads="1"/>
          </p:cNvSpPr>
          <p:nvPr/>
        </p:nvSpPr>
        <p:spPr bwMode="auto">
          <a:xfrm>
            <a:off x="457200" y="914400"/>
            <a:ext cx="8610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400" dirty="0">
                <a:solidFill>
                  <a:srgbClr val="FCFAB7"/>
                </a:solidFill>
                <a:latin typeface="Arial" charset="0"/>
              </a:rPr>
              <a:t>Modeling shoreline evolution: CEM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400" dirty="0">
                <a:solidFill>
                  <a:srgbClr val="FCFAB7"/>
                </a:solidFill>
                <a:latin typeface="Arial" charset="0"/>
              </a:rPr>
              <a:t>Delta modeling results for constant fluvial input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400" dirty="0">
                <a:solidFill>
                  <a:srgbClr val="FCFAB7"/>
                </a:solidFill>
                <a:latin typeface="Arial" charset="0"/>
              </a:rPr>
              <a:t>The Ebro Delta: studying varying fluvial fluxes 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400" dirty="0">
                <a:solidFill>
                  <a:srgbClr val="FF6600"/>
                </a:solidFill>
                <a:latin typeface="Arial" charset="0"/>
              </a:rPr>
              <a:t>Towards two way coupling of rivers and the coastline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defRPr/>
            </a:pPr>
            <a:endParaRPr lang="en-US" sz="2400" dirty="0">
              <a:solidFill>
                <a:srgbClr val="FCFAB7"/>
              </a:solidFill>
              <a:latin typeface="Arial" charset="0"/>
            </a:endParaRPr>
          </a:p>
          <a:p>
            <a:pPr marL="990600" lvl="1" indent="-53340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1800" dirty="0">
              <a:solidFill>
                <a:srgbClr val="FCFAB7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32772" name="Line 56"/>
          <p:cNvSpPr>
            <a:spLocks noChangeShapeType="1"/>
          </p:cNvSpPr>
          <p:nvPr/>
        </p:nvSpPr>
        <p:spPr bwMode="auto">
          <a:xfrm flipH="1" flipV="1">
            <a:off x="4160838" y="8763000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73" name="Line 57"/>
          <p:cNvSpPr>
            <a:spLocks noChangeShapeType="1"/>
          </p:cNvSpPr>
          <p:nvPr/>
        </p:nvSpPr>
        <p:spPr bwMode="auto">
          <a:xfrm flipH="1" flipV="1">
            <a:off x="3475038" y="9304338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2774" name="Picture 68" descr="Danube_zoo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3254375"/>
            <a:ext cx="3886200" cy="299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5" name="Text Box 69"/>
          <p:cNvSpPr txBox="1">
            <a:spLocks noChangeArrowheads="1"/>
          </p:cNvSpPr>
          <p:nvPr/>
        </p:nvSpPr>
        <p:spPr bwMode="auto">
          <a:xfrm>
            <a:off x="5249863" y="6280150"/>
            <a:ext cx="298767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800" dirty="0">
                <a:solidFill>
                  <a:srgbClr val="FFFF99"/>
                </a:solidFill>
                <a:latin typeface="Arial" charset="0"/>
              </a:rPr>
              <a:t>Danube Delta, Romania</a:t>
            </a:r>
            <a:endParaRPr lang="en-US" sz="1800" dirty="0"/>
          </a:p>
        </p:txBody>
      </p:sp>
      <p:pic>
        <p:nvPicPr>
          <p:cNvPr id="32776" name="Picture 7" descr="83"/>
          <p:cNvPicPr>
            <a:picLocks noChangeAspect="1" noChangeArrowheads="1"/>
          </p:cNvPicPr>
          <p:nvPr/>
        </p:nvPicPr>
        <p:blipFill>
          <a:blip r:embed="rId4"/>
          <a:srcRect l="7018" t="5330" r="7018"/>
          <a:stretch>
            <a:fillRect/>
          </a:stretch>
        </p:blipFill>
        <p:spPr bwMode="auto">
          <a:xfrm>
            <a:off x="409575" y="3255963"/>
            <a:ext cx="4037013" cy="2925762"/>
          </a:xfrm>
          <a:prstGeom prst="rect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32777" name="Text Box 69"/>
          <p:cNvSpPr txBox="1">
            <a:spLocks noChangeArrowheads="1"/>
          </p:cNvSpPr>
          <p:nvPr/>
        </p:nvSpPr>
        <p:spPr bwMode="auto">
          <a:xfrm>
            <a:off x="636588" y="6280150"/>
            <a:ext cx="35814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800">
                <a:solidFill>
                  <a:srgbClr val="FFFF99"/>
                </a:solidFill>
                <a:latin typeface="Arial" charset="0"/>
              </a:rPr>
              <a:t>Coco Delta, Nicaragua/Hondoras</a:t>
            </a:r>
            <a:endParaRPr 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err="1" smtClean="0"/>
              <a:t>Tinajones</a:t>
            </a:r>
            <a:r>
              <a:rPr lang="en-US" sz="3600" dirty="0" smtClean="0"/>
              <a:t> Delta, Colombia</a:t>
            </a:r>
          </a:p>
        </p:txBody>
      </p:sp>
      <p:sp>
        <p:nvSpPr>
          <p:cNvPr id="95235" name="Content Placeholder 14"/>
          <p:cNvSpPr txBox="1">
            <a:spLocks/>
          </p:cNvSpPr>
          <p:nvPr/>
        </p:nvSpPr>
        <p:spPr bwMode="auto">
          <a:xfrm>
            <a:off x="152400" y="914400"/>
            <a:ext cx="6324600" cy="324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sz="2700">
              <a:latin typeface="Calibri" charset="0"/>
            </a:endParaRPr>
          </a:p>
        </p:txBody>
      </p:sp>
      <p:pic>
        <p:nvPicPr>
          <p:cNvPr id="95236" name="Picture 5" descr="sinu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62000" y="754142"/>
            <a:ext cx="10297112" cy="6789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tinajones regional.jpg"/>
          <p:cNvPicPr>
            <a:picLocks noChangeAspect="1"/>
          </p:cNvPicPr>
          <p:nvPr/>
        </p:nvPicPr>
        <p:blipFill>
          <a:blip r:embed="rId4"/>
          <a:srcRect l="9013" r="30815" b="50000"/>
          <a:stretch>
            <a:fillRect/>
          </a:stretch>
        </p:blipFill>
        <p:spPr>
          <a:xfrm>
            <a:off x="6390641" y="795130"/>
            <a:ext cx="2753359" cy="1795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err="1" smtClean="0"/>
              <a:t>Tinajones</a:t>
            </a:r>
            <a:r>
              <a:rPr lang="en-US" sz="3600" dirty="0" smtClean="0"/>
              <a:t> historical evolution</a:t>
            </a:r>
          </a:p>
        </p:txBody>
      </p:sp>
      <p:sp>
        <p:nvSpPr>
          <p:cNvPr id="97283" name="Content Placeholder 14"/>
          <p:cNvSpPr txBox="1">
            <a:spLocks/>
          </p:cNvSpPr>
          <p:nvPr/>
        </p:nvSpPr>
        <p:spPr bwMode="auto">
          <a:xfrm>
            <a:off x="152400" y="914400"/>
            <a:ext cx="6324600" cy="324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sz="2700">
              <a:latin typeface="Calibri" charset="0"/>
            </a:endParaRPr>
          </a:p>
        </p:txBody>
      </p:sp>
      <p:pic>
        <p:nvPicPr>
          <p:cNvPr id="97284" name="Picture 9"/>
          <p:cNvPicPr>
            <a:picLocks noChangeAspect="1"/>
          </p:cNvPicPr>
          <p:nvPr/>
        </p:nvPicPr>
        <p:blipFill>
          <a:blip r:embed="rId3">
            <a:lum bright="-26000" contrast="16000"/>
          </a:blip>
          <a:srcRect/>
          <a:stretch>
            <a:fillRect/>
          </a:stretch>
        </p:blipFill>
        <p:spPr bwMode="auto">
          <a:xfrm>
            <a:off x="0" y="914400"/>
            <a:ext cx="8382000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5" name="Text Box 69"/>
          <p:cNvSpPr txBox="1">
            <a:spLocks noChangeArrowheads="1"/>
          </p:cNvSpPr>
          <p:nvPr/>
        </p:nvSpPr>
        <p:spPr bwMode="auto">
          <a:xfrm>
            <a:off x="304800" y="6280150"/>
            <a:ext cx="83820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800">
                <a:solidFill>
                  <a:srgbClr val="FFFF99"/>
                </a:solidFill>
                <a:latin typeface="Arial" charset="0"/>
              </a:rPr>
              <a:t>from </a:t>
            </a:r>
            <a:r>
              <a:rPr lang="en-US" sz="1800" i="1">
                <a:solidFill>
                  <a:srgbClr val="FFFF99"/>
                </a:solidFill>
                <a:latin typeface="Arial" charset="0"/>
              </a:rPr>
              <a:t>Suarez, Journal of South American Earth Sciences 16, 2004</a:t>
            </a:r>
            <a:endParaRPr lang="en-US" sz="1800" i="1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err="1" smtClean="0"/>
              <a:t>Tinajones</a:t>
            </a:r>
            <a:r>
              <a:rPr lang="en-US" sz="3600" dirty="0" smtClean="0"/>
              <a:t> historical evolution</a:t>
            </a:r>
          </a:p>
        </p:txBody>
      </p:sp>
      <p:sp>
        <p:nvSpPr>
          <p:cNvPr id="99331" name="Content Placeholder 14"/>
          <p:cNvSpPr txBox="1">
            <a:spLocks/>
          </p:cNvSpPr>
          <p:nvPr/>
        </p:nvSpPr>
        <p:spPr bwMode="auto">
          <a:xfrm>
            <a:off x="152400" y="914400"/>
            <a:ext cx="6324600" cy="324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sz="2700">
              <a:latin typeface="Calibri" charset="0"/>
            </a:endParaRPr>
          </a:p>
        </p:txBody>
      </p:sp>
      <p:pic>
        <p:nvPicPr>
          <p:cNvPr id="99332" name="Picture 9"/>
          <p:cNvPicPr>
            <a:picLocks noChangeAspect="1"/>
          </p:cNvPicPr>
          <p:nvPr/>
        </p:nvPicPr>
        <p:blipFill>
          <a:blip r:embed="rId3">
            <a:lum bright="-26000" contrast="16000"/>
          </a:blip>
          <a:srcRect/>
          <a:stretch>
            <a:fillRect/>
          </a:stretch>
        </p:blipFill>
        <p:spPr bwMode="auto">
          <a:xfrm>
            <a:off x="0" y="914400"/>
            <a:ext cx="8382000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/>
          <p:cNvPicPr>
            <a:picLocks noGrp="1" noChangeAspect="1"/>
          </p:cNvPicPr>
          <p:nvPr>
            <p:ph idx="1"/>
          </p:nvPr>
        </p:nvPicPr>
        <p:blipFill>
          <a:blip r:embed="rId4">
            <a:lum bright="-32000"/>
          </a:blip>
          <a:srcRect t="-3939" b="-3939"/>
          <a:stretch>
            <a:fillRect/>
          </a:stretch>
        </p:blipFill>
        <p:spPr>
          <a:xfrm>
            <a:off x="381000" y="1371600"/>
            <a:ext cx="8229600" cy="4356100"/>
          </a:xfrm>
        </p:spPr>
      </p:pic>
      <p:sp>
        <p:nvSpPr>
          <p:cNvPr id="99334" name="Text Box 69"/>
          <p:cNvSpPr txBox="1">
            <a:spLocks noChangeArrowheads="1"/>
          </p:cNvSpPr>
          <p:nvPr/>
        </p:nvSpPr>
        <p:spPr bwMode="auto">
          <a:xfrm>
            <a:off x="304800" y="6280150"/>
            <a:ext cx="83820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800">
                <a:solidFill>
                  <a:srgbClr val="FFFF99"/>
                </a:solidFill>
                <a:latin typeface="Arial" charset="0"/>
              </a:rPr>
              <a:t>from </a:t>
            </a:r>
            <a:r>
              <a:rPr lang="en-US" sz="1800" i="1">
                <a:solidFill>
                  <a:srgbClr val="FFFF99"/>
                </a:solidFill>
                <a:latin typeface="Arial" charset="0"/>
              </a:rPr>
              <a:t>Suarez, Journal of South American Earth Sciences 16, 2004</a:t>
            </a:r>
            <a:endParaRPr lang="en-US" sz="1800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err="1" smtClean="0"/>
              <a:t>Tinajones</a:t>
            </a:r>
            <a:r>
              <a:rPr lang="en-US" sz="3600" dirty="0" smtClean="0"/>
              <a:t> historical evolution</a:t>
            </a:r>
          </a:p>
        </p:txBody>
      </p:sp>
      <p:sp>
        <p:nvSpPr>
          <p:cNvPr id="101379" name="Content Placeholder 14"/>
          <p:cNvSpPr txBox="1">
            <a:spLocks/>
          </p:cNvSpPr>
          <p:nvPr/>
        </p:nvSpPr>
        <p:spPr bwMode="auto">
          <a:xfrm>
            <a:off x="152400" y="914400"/>
            <a:ext cx="6324600" cy="324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sz="2700">
              <a:latin typeface="Calibri" charset="0"/>
            </a:endParaRPr>
          </a:p>
        </p:txBody>
      </p:sp>
      <p:pic>
        <p:nvPicPr>
          <p:cNvPr id="101380" name="Picture 9"/>
          <p:cNvPicPr>
            <a:picLocks noChangeAspect="1"/>
          </p:cNvPicPr>
          <p:nvPr/>
        </p:nvPicPr>
        <p:blipFill>
          <a:blip r:embed="rId3">
            <a:lum bright="-26000" contrast="16000"/>
          </a:blip>
          <a:srcRect/>
          <a:stretch>
            <a:fillRect/>
          </a:stretch>
        </p:blipFill>
        <p:spPr bwMode="auto">
          <a:xfrm>
            <a:off x="0" y="914400"/>
            <a:ext cx="8382000" cy="413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/>
          <p:cNvPicPr>
            <a:picLocks noGrp="1" noChangeAspect="1"/>
          </p:cNvPicPr>
          <p:nvPr>
            <p:ph idx="1"/>
          </p:nvPr>
        </p:nvPicPr>
        <p:blipFill>
          <a:blip r:embed="rId4">
            <a:lum bright="-32000"/>
          </a:blip>
          <a:srcRect t="-3939" b="-3939"/>
          <a:stretch>
            <a:fillRect/>
          </a:stretch>
        </p:blipFill>
        <p:spPr>
          <a:xfrm>
            <a:off x="381000" y="1371600"/>
            <a:ext cx="8229600" cy="4356100"/>
          </a:xfrm>
        </p:spPr>
      </p:pic>
      <p:pic>
        <p:nvPicPr>
          <p:cNvPr id="101382" name="Picture 9"/>
          <p:cNvPicPr>
            <a:picLocks noChangeAspect="1"/>
          </p:cNvPicPr>
          <p:nvPr/>
        </p:nvPicPr>
        <p:blipFill>
          <a:blip r:embed="rId5">
            <a:lum bright="-32000" contrast="-6000"/>
          </a:blip>
          <a:srcRect/>
          <a:stretch>
            <a:fillRect/>
          </a:stretch>
        </p:blipFill>
        <p:spPr bwMode="auto">
          <a:xfrm>
            <a:off x="914400" y="2209800"/>
            <a:ext cx="8158163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83" name="Text Box 69"/>
          <p:cNvSpPr txBox="1">
            <a:spLocks noChangeArrowheads="1"/>
          </p:cNvSpPr>
          <p:nvPr/>
        </p:nvSpPr>
        <p:spPr bwMode="auto">
          <a:xfrm>
            <a:off x="304800" y="6280150"/>
            <a:ext cx="83820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800">
                <a:solidFill>
                  <a:srgbClr val="FFFF99"/>
                </a:solidFill>
                <a:latin typeface="Arial" charset="0"/>
              </a:rPr>
              <a:t>from </a:t>
            </a:r>
            <a:r>
              <a:rPr lang="en-US" sz="1800" i="1">
                <a:solidFill>
                  <a:srgbClr val="FFFF99"/>
                </a:solidFill>
                <a:latin typeface="Arial" charset="0"/>
              </a:rPr>
              <a:t>Suarez, Journal of South American Earth Sciences 16, 2004</a:t>
            </a:r>
            <a:endParaRPr lang="en-US" sz="1800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-228600"/>
            <a:ext cx="7772400" cy="1143000"/>
          </a:xfrm>
          <a:effectLst>
            <a:outerShdw blurRad="63500" dist="28398" dir="1593903" algn="ctr" rotWithShape="0">
              <a:srgbClr val="32323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200" dirty="0" smtClean="0"/>
              <a:t>coauthors and acknowledgments</a:t>
            </a:r>
            <a:endParaRPr lang="en-US" sz="3200" dirty="0"/>
          </a:p>
        </p:txBody>
      </p:sp>
      <p:sp>
        <p:nvSpPr>
          <p:cNvPr id="289801" name="Rectangle 9"/>
          <p:cNvSpPr>
            <a:spLocks noChangeArrowheads="1"/>
          </p:cNvSpPr>
          <p:nvPr/>
        </p:nvSpPr>
        <p:spPr bwMode="auto">
          <a:xfrm>
            <a:off x="457200" y="914400"/>
            <a:ext cx="2819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defRPr/>
            </a:pPr>
            <a:r>
              <a:rPr lang="en-US" sz="2800" dirty="0" smtClean="0">
                <a:solidFill>
                  <a:srgbClr val="FCFAB7"/>
                </a:solidFill>
                <a:latin typeface="Arial" charset="0"/>
              </a:rPr>
              <a:t>Eric Hutton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defRPr/>
            </a:pPr>
            <a:r>
              <a:rPr lang="en-US" sz="2800" dirty="0" smtClean="0">
                <a:solidFill>
                  <a:srgbClr val="FCFAB7"/>
                </a:solidFill>
                <a:latin typeface="Arial" charset="0"/>
              </a:rPr>
              <a:t>Albert </a:t>
            </a:r>
            <a:r>
              <a:rPr lang="en-US" sz="2800" dirty="0" err="1" smtClean="0">
                <a:solidFill>
                  <a:srgbClr val="FCFAB7"/>
                </a:solidFill>
                <a:latin typeface="Arial" charset="0"/>
              </a:rPr>
              <a:t>Kettner</a:t>
            </a:r>
            <a:endParaRPr lang="en-US" sz="2800" dirty="0" smtClean="0">
              <a:solidFill>
                <a:srgbClr val="FCFAB7"/>
              </a:solidFill>
              <a:latin typeface="Arial" charset="0"/>
            </a:endParaRP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defRPr/>
            </a:pPr>
            <a:r>
              <a:rPr lang="en-US" sz="2800" dirty="0" smtClean="0">
                <a:solidFill>
                  <a:srgbClr val="FCFAB7"/>
                </a:solidFill>
                <a:latin typeface="Arial" charset="0"/>
              </a:rPr>
              <a:t>Irina </a:t>
            </a:r>
            <a:r>
              <a:rPr lang="en-US" sz="2800" dirty="0" err="1" smtClean="0">
                <a:solidFill>
                  <a:srgbClr val="FCFAB7"/>
                </a:solidFill>
                <a:latin typeface="Arial" charset="0"/>
              </a:rPr>
              <a:t>Overeem</a:t>
            </a:r>
            <a:endParaRPr lang="en-US" sz="2800" dirty="0" smtClean="0">
              <a:solidFill>
                <a:srgbClr val="FCFAB7"/>
              </a:solidFill>
              <a:latin typeface="Arial" charset="0"/>
            </a:endParaRP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defRPr/>
            </a:pPr>
            <a:endParaRPr lang="en-US" sz="2800" dirty="0">
              <a:solidFill>
                <a:srgbClr val="FCFAB7"/>
              </a:solidFill>
              <a:latin typeface="Arial" charset="0"/>
            </a:endParaRPr>
          </a:p>
          <a:p>
            <a:pPr marL="990600" lvl="1" indent="-53340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2800" dirty="0">
              <a:solidFill>
                <a:srgbClr val="FCFAB7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24580" name="Line 56"/>
          <p:cNvSpPr>
            <a:spLocks noChangeShapeType="1"/>
          </p:cNvSpPr>
          <p:nvPr/>
        </p:nvSpPr>
        <p:spPr bwMode="auto">
          <a:xfrm flipH="1" flipV="1">
            <a:off x="4160838" y="8763000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581" name="Line 57"/>
          <p:cNvSpPr>
            <a:spLocks noChangeShapeType="1"/>
          </p:cNvSpPr>
          <p:nvPr/>
        </p:nvSpPr>
        <p:spPr bwMode="auto">
          <a:xfrm flipH="1" flipV="1">
            <a:off x="3475038" y="9304338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4582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2800" y="2133600"/>
            <a:ext cx="16732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838201"/>
            <a:ext cx="1684338" cy="1354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7" descr="envlogo287horizontal [Converted]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2800" y="4152642"/>
            <a:ext cx="2598738" cy="876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52138" y="3200400"/>
            <a:ext cx="3112462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9" descr="nsf4c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10638" y="914400"/>
            <a:ext cx="1795463" cy="179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57200" y="3011061"/>
            <a:ext cx="2819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defRPr/>
            </a:pPr>
            <a:r>
              <a:rPr lang="en-US" sz="2800" dirty="0" err="1" smtClean="0">
                <a:solidFill>
                  <a:srgbClr val="FCFAB7"/>
                </a:solidFill>
                <a:latin typeface="Arial" charset="0"/>
              </a:rPr>
              <a:t>Liviu</a:t>
            </a:r>
            <a:r>
              <a:rPr lang="en-US" sz="2800" dirty="0" smtClean="0">
                <a:solidFill>
                  <a:srgbClr val="FCFAB7"/>
                </a:solidFill>
                <a:latin typeface="Arial" charset="0"/>
              </a:rPr>
              <a:t> </a:t>
            </a:r>
            <a:r>
              <a:rPr lang="en-US" sz="2800" dirty="0" err="1" smtClean="0">
                <a:solidFill>
                  <a:srgbClr val="FCFAB7"/>
                </a:solidFill>
                <a:latin typeface="Arial" charset="0"/>
              </a:rPr>
              <a:t>Giosan</a:t>
            </a:r>
            <a:endParaRPr lang="en-US" sz="2800" dirty="0" smtClean="0">
              <a:solidFill>
                <a:srgbClr val="FCFAB7"/>
              </a:solidFill>
              <a:latin typeface="Arial" charset="0"/>
            </a:endParaRP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defRPr/>
            </a:pPr>
            <a:endParaRPr lang="en-US" sz="2800" dirty="0">
              <a:solidFill>
                <a:srgbClr val="FCFAB7"/>
              </a:solidFill>
              <a:latin typeface="Arial" charset="0"/>
            </a:endParaRPr>
          </a:p>
          <a:p>
            <a:pPr marL="990600" lvl="1" indent="-53340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2800" dirty="0">
              <a:solidFill>
                <a:srgbClr val="FCFAB7"/>
              </a:solidFill>
              <a:latin typeface="Arial" charset="0"/>
              <a:ea typeface="ＭＳ Ｐゴシック" charset="-128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313B9C"/>
              </a:clrFrom>
              <a:clrTo>
                <a:srgbClr val="313B9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2895600"/>
            <a:ext cx="1227138" cy="1119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457200" y="4114800"/>
            <a:ext cx="2819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defRPr/>
            </a:pPr>
            <a:r>
              <a:rPr lang="en-US" sz="2800" dirty="0" smtClean="0">
                <a:solidFill>
                  <a:srgbClr val="FCFAB7"/>
                </a:solidFill>
                <a:latin typeface="Arial" charset="0"/>
              </a:rPr>
              <a:t>Brad Murray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defRPr/>
            </a:pPr>
            <a:endParaRPr lang="en-US" sz="2800" dirty="0">
              <a:solidFill>
                <a:srgbClr val="FCFAB7"/>
              </a:solidFill>
              <a:latin typeface="Arial" charset="0"/>
            </a:endParaRPr>
          </a:p>
          <a:p>
            <a:pPr marL="990600" lvl="1" indent="-53340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2800" dirty="0">
              <a:solidFill>
                <a:srgbClr val="FCFAB7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457200" y="5562600"/>
            <a:ext cx="2819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defRPr/>
            </a:pPr>
            <a:r>
              <a:rPr lang="en-US" sz="2800" dirty="0" smtClean="0">
                <a:solidFill>
                  <a:srgbClr val="FCFAB7"/>
                </a:solidFill>
                <a:latin typeface="Arial" charset="0"/>
              </a:rPr>
              <a:t>Doug </a:t>
            </a:r>
            <a:r>
              <a:rPr lang="en-US" sz="2800" dirty="0" err="1" smtClean="0">
                <a:solidFill>
                  <a:srgbClr val="FCFAB7"/>
                </a:solidFill>
                <a:latin typeface="Arial" charset="0"/>
              </a:rPr>
              <a:t>Jerolmack</a:t>
            </a:r>
            <a:endParaRPr lang="en-US" sz="2800" dirty="0" smtClean="0">
              <a:solidFill>
                <a:srgbClr val="FCFAB7"/>
              </a:solidFill>
              <a:latin typeface="Arial" charset="0"/>
            </a:endParaRP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defRPr/>
            </a:pPr>
            <a:endParaRPr lang="en-US" sz="2800" dirty="0">
              <a:solidFill>
                <a:srgbClr val="FCFAB7"/>
              </a:solidFill>
              <a:latin typeface="Arial" charset="0"/>
            </a:endParaRPr>
          </a:p>
          <a:p>
            <a:pPr marL="990600" lvl="1" indent="-53340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2800" dirty="0">
              <a:solidFill>
                <a:srgbClr val="FCFAB7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6781800" y="2616201"/>
            <a:ext cx="28194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defRPr/>
            </a:pPr>
            <a:r>
              <a:rPr lang="en-US" sz="2800" b="1" dirty="0" smtClean="0">
                <a:solidFill>
                  <a:schemeClr val="tx2">
                    <a:lumMod val="25000"/>
                  </a:schemeClr>
                </a:solidFill>
                <a:latin typeface="Arial" charset="0"/>
              </a:rPr>
              <a:t>GLD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defRPr/>
            </a:pPr>
            <a:endParaRPr lang="en-US" sz="2800" dirty="0">
              <a:solidFill>
                <a:srgbClr val="FCFAB7"/>
              </a:solidFill>
              <a:latin typeface="Arial" charset="0"/>
            </a:endParaRPr>
          </a:p>
          <a:p>
            <a:pPr marL="990600" lvl="1" indent="-53340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2800" dirty="0">
              <a:solidFill>
                <a:srgbClr val="FCFAB7"/>
              </a:solidFill>
              <a:latin typeface="Arial" charset="0"/>
              <a:ea typeface="ＭＳ Ｐゴシック" charset="-128"/>
            </a:endParaRPr>
          </a:p>
        </p:txBody>
      </p:sp>
      <p:pic>
        <p:nvPicPr>
          <p:cNvPr id="18" name="Picture 17" descr="penn logo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29000" y="5562600"/>
            <a:ext cx="2273448" cy="627888"/>
          </a:xfrm>
          <a:prstGeom prst="rect">
            <a:avLst/>
          </a:prstGeom>
        </p:spPr>
      </p:pic>
      <p:pic>
        <p:nvPicPr>
          <p:cNvPr id="17" name="Picture 2" descr="ONRRedBlGold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6629400" y="3962400"/>
            <a:ext cx="2362200" cy="1071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-228600"/>
            <a:ext cx="7772400" cy="1143000"/>
          </a:xfrm>
          <a:effectLst>
            <a:outerShdw blurRad="63500" dist="28398" dir="1593903" algn="ctr" rotWithShape="0">
              <a:srgbClr val="32323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200" dirty="0" smtClean="0"/>
              <a:t>feedbacks and avulsions with waves</a:t>
            </a:r>
            <a:endParaRPr lang="en-US" sz="3200" dirty="0"/>
          </a:p>
        </p:txBody>
      </p:sp>
      <p:sp>
        <p:nvSpPr>
          <p:cNvPr id="103428" name="Line 56"/>
          <p:cNvSpPr>
            <a:spLocks noChangeShapeType="1"/>
          </p:cNvSpPr>
          <p:nvPr/>
        </p:nvSpPr>
        <p:spPr bwMode="auto">
          <a:xfrm flipH="1" flipV="1">
            <a:off x="4160838" y="8763000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429" name="Line 57"/>
          <p:cNvSpPr>
            <a:spLocks noChangeShapeType="1"/>
          </p:cNvSpPr>
          <p:nvPr/>
        </p:nvSpPr>
        <p:spPr bwMode="auto">
          <a:xfrm flipH="1" flipV="1">
            <a:off x="3475038" y="9304338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28599" y="3429000"/>
            <a:ext cx="5334001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  <a:normAutofit fontScale="92500" lnSpcReduction="10000"/>
          </a:bodyPr>
          <a:lstStyle/>
          <a:p>
            <a:pPr marL="228600" indent="-228600" eaLnBrk="1" hangingPunct="1">
              <a:lnSpc>
                <a:spcPct val="110000"/>
              </a:lnSpc>
              <a:spcBef>
                <a:spcPts val="200"/>
              </a:spcBef>
              <a:buFontTx/>
              <a:buChar char="•"/>
              <a:defRPr/>
            </a:pPr>
            <a:r>
              <a:rPr lang="en-US" sz="2400" dirty="0">
                <a:solidFill>
                  <a:srgbClr val="FCFAB7"/>
                </a:solidFill>
                <a:latin typeface="Arial" charset="0"/>
              </a:rPr>
              <a:t>Scientific questions:</a:t>
            </a:r>
          </a:p>
          <a:p>
            <a:pPr marL="571500" lvl="1" indent="-228600" eaLnBrk="1" hangingPunct="1">
              <a:lnSpc>
                <a:spcPct val="110000"/>
              </a:lnSpc>
              <a:spcBef>
                <a:spcPts val="200"/>
              </a:spcBef>
              <a:buFontTx/>
              <a:buChar char="•"/>
              <a:defRPr/>
            </a:pPr>
            <a:r>
              <a:rPr lang="en-US" sz="2400" dirty="0">
                <a:solidFill>
                  <a:srgbClr val="FCFAB7"/>
                </a:solidFill>
                <a:latin typeface="Arial" charset="0"/>
              </a:rPr>
              <a:t>How do the feedbacks affect delta morphology?</a:t>
            </a:r>
          </a:p>
          <a:p>
            <a:pPr marL="571500" lvl="1" indent="-228600" eaLnBrk="1" hangingPunct="1">
              <a:lnSpc>
                <a:spcPct val="110000"/>
              </a:lnSpc>
              <a:spcBef>
                <a:spcPts val="200"/>
              </a:spcBef>
              <a:buFontTx/>
              <a:buChar char="•"/>
              <a:defRPr/>
            </a:pPr>
            <a:r>
              <a:rPr lang="en-US" sz="2400" dirty="0">
                <a:solidFill>
                  <a:srgbClr val="FCFAB7"/>
                </a:solidFill>
                <a:latin typeface="Arial" charset="0"/>
              </a:rPr>
              <a:t>Does interconnection through littoral transport affect the characteristic timescales of </a:t>
            </a:r>
            <a:r>
              <a:rPr lang="en-US" sz="2400" dirty="0" smtClean="0">
                <a:solidFill>
                  <a:srgbClr val="FCFAB7"/>
                </a:solidFill>
                <a:latin typeface="Arial" charset="0"/>
              </a:rPr>
              <a:t>evolution/avulsion?</a:t>
            </a:r>
            <a:endParaRPr lang="en-US" sz="2400" dirty="0">
              <a:solidFill>
                <a:srgbClr val="FCFAB7"/>
              </a:solidFill>
              <a:latin typeface="Arial" charset="0"/>
            </a:endParaRPr>
          </a:p>
          <a:p>
            <a:pPr marL="571500" lvl="1" indent="-228600" eaLnBrk="1" hangingPunct="1">
              <a:lnSpc>
                <a:spcPct val="110000"/>
              </a:lnSpc>
              <a:spcBef>
                <a:spcPts val="200"/>
              </a:spcBef>
              <a:buFontTx/>
              <a:buChar char="•"/>
              <a:defRPr/>
            </a:pPr>
            <a:r>
              <a:rPr lang="en-US" sz="2400" dirty="0">
                <a:solidFill>
                  <a:srgbClr val="FCFAB7"/>
                </a:solidFill>
                <a:latin typeface="Arial" charset="0"/>
              </a:rPr>
              <a:t>Does asymmetrical evolution affect the characteristics of avulsion?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buFontTx/>
              <a:buChar char="•"/>
              <a:defRPr/>
            </a:pPr>
            <a:endParaRPr lang="en-US" sz="2400" dirty="0">
              <a:solidFill>
                <a:srgbClr val="FCFAB7"/>
              </a:solidFill>
              <a:latin typeface="Arial" charset="0"/>
            </a:endParaRP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buFontTx/>
              <a:buChar char="•"/>
              <a:defRPr/>
            </a:pPr>
            <a:endParaRPr lang="en-US" sz="2400" dirty="0">
              <a:solidFill>
                <a:srgbClr val="FCFAB7"/>
              </a:solidFill>
              <a:latin typeface="Arial" charset="0"/>
            </a:endParaRP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defRPr/>
            </a:pPr>
            <a:endParaRPr lang="en-US" sz="2400" dirty="0">
              <a:solidFill>
                <a:srgbClr val="FCFAB7"/>
              </a:solidFill>
              <a:latin typeface="Arial" charset="0"/>
            </a:endParaRPr>
          </a:p>
          <a:p>
            <a:pPr marL="990600" lvl="1" indent="-53340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1800" dirty="0">
              <a:solidFill>
                <a:srgbClr val="FCFAB7"/>
              </a:solidFill>
              <a:latin typeface="Arial" charset="0"/>
              <a:ea typeface="ＭＳ Ｐゴシック" charset="-128"/>
            </a:endParaRPr>
          </a:p>
        </p:txBody>
      </p:sp>
      <p:pic>
        <p:nvPicPr>
          <p:cNvPr id="7" name="Picture 6" descr="danub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1986" y="829229"/>
            <a:ext cx="3653413" cy="33617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4302811"/>
            <a:ext cx="2286000" cy="2021789"/>
          </a:xfrm>
          <a:prstGeom prst="rect">
            <a:avLst/>
          </a:prstGeom>
        </p:spPr>
      </p:pic>
      <p:sp>
        <p:nvSpPr>
          <p:cNvPr id="9" name="Text Box 69"/>
          <p:cNvSpPr txBox="1">
            <a:spLocks noChangeArrowheads="1"/>
          </p:cNvSpPr>
          <p:nvPr/>
        </p:nvSpPr>
        <p:spPr bwMode="auto">
          <a:xfrm>
            <a:off x="5638800" y="6280150"/>
            <a:ext cx="298767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600" i="1" dirty="0" err="1" smtClean="0">
                <a:solidFill>
                  <a:srgbClr val="FFFF99"/>
                </a:solidFill>
                <a:latin typeface="Arial" charset="0"/>
              </a:rPr>
              <a:t>Jerolmack</a:t>
            </a:r>
            <a:r>
              <a:rPr lang="en-US" sz="1600" i="1" dirty="0" smtClean="0">
                <a:solidFill>
                  <a:srgbClr val="FFFF99"/>
                </a:solidFill>
                <a:latin typeface="Arial" charset="0"/>
              </a:rPr>
              <a:t> and Paola, Geomorphology 2007</a:t>
            </a:r>
            <a:endParaRPr lang="en-US" sz="1600" i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rcRect l="24960"/>
          <a:stretch>
            <a:fillRect/>
          </a:stretch>
        </p:blipFill>
        <p:spPr>
          <a:xfrm>
            <a:off x="152400" y="914400"/>
            <a:ext cx="5410200" cy="1926446"/>
          </a:xfrm>
          <a:prstGeom prst="rect">
            <a:avLst/>
          </a:prstGeom>
        </p:spPr>
      </p:pic>
      <p:sp>
        <p:nvSpPr>
          <p:cNvPr id="13" name="Text Box 69"/>
          <p:cNvSpPr txBox="1">
            <a:spLocks noChangeArrowheads="1"/>
          </p:cNvSpPr>
          <p:nvPr/>
        </p:nvSpPr>
        <p:spPr bwMode="auto">
          <a:xfrm>
            <a:off x="838200" y="2851150"/>
            <a:ext cx="37338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600" i="1" dirty="0" err="1" smtClean="0">
                <a:solidFill>
                  <a:srgbClr val="FFFF99"/>
                </a:solidFill>
                <a:latin typeface="Arial" charset="0"/>
              </a:rPr>
              <a:t>Jerolmack</a:t>
            </a:r>
            <a:r>
              <a:rPr lang="en-US" sz="1600" i="1" dirty="0" smtClean="0">
                <a:solidFill>
                  <a:srgbClr val="FFFF99"/>
                </a:solidFill>
                <a:latin typeface="Arial" charset="0"/>
              </a:rPr>
              <a:t> and Swenson, GRL 2007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-228600"/>
            <a:ext cx="7772400" cy="1143000"/>
          </a:xfrm>
          <a:effectLst>
            <a:outerShdw blurRad="63500" dist="28398" dir="1593903" algn="ctr" rotWithShape="0">
              <a:srgbClr val="32323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200" dirty="0" smtClean="0"/>
              <a:t>two-way coupling through CMT</a:t>
            </a:r>
            <a:endParaRPr lang="en-US" sz="3200" dirty="0"/>
          </a:p>
        </p:txBody>
      </p:sp>
      <p:sp>
        <p:nvSpPr>
          <p:cNvPr id="289801" name="Rectangle 9"/>
          <p:cNvSpPr>
            <a:spLocks noChangeAspect="1" noChangeArrowheads="1"/>
          </p:cNvSpPr>
          <p:nvPr/>
        </p:nvSpPr>
        <p:spPr bwMode="auto">
          <a:xfrm>
            <a:off x="0" y="1028700"/>
            <a:ext cx="6400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  <a:normAutofit/>
          </a:bodyPr>
          <a:lstStyle/>
          <a:p>
            <a:pPr marL="228600" indent="-228600" eaLnBrk="1" hangingPunct="1">
              <a:spcBef>
                <a:spcPts val="200"/>
              </a:spcBef>
              <a:buFontTx/>
              <a:buChar char="•"/>
            </a:pPr>
            <a:r>
              <a:rPr lang="en-US" sz="2200" dirty="0">
                <a:solidFill>
                  <a:srgbClr val="FCFAB7"/>
                </a:solidFill>
                <a:latin typeface="Arial" charset="0"/>
              </a:rPr>
              <a:t>flexible ‘avulsion’ component to implement different fluvial flux and routing schemes</a:t>
            </a:r>
          </a:p>
          <a:p>
            <a:pPr marL="685800" lvl="2" indent="-228600" eaLnBrk="1" hangingPunct="1">
              <a:spcBef>
                <a:spcPts val="200"/>
              </a:spcBef>
              <a:buFontTx/>
              <a:buChar char="•"/>
            </a:pPr>
            <a:r>
              <a:rPr lang="en-US" sz="2200" dirty="0">
                <a:solidFill>
                  <a:srgbClr val="FCFAB7"/>
                </a:solidFill>
                <a:latin typeface="Arial" charset="0"/>
              </a:rPr>
              <a:t>fixed direction (several rivers)</a:t>
            </a:r>
          </a:p>
          <a:p>
            <a:pPr marL="685800" lvl="2" indent="-228600" eaLnBrk="1" hangingPunct="1">
              <a:spcBef>
                <a:spcPts val="200"/>
              </a:spcBef>
              <a:buFontTx/>
              <a:buChar char="•"/>
            </a:pPr>
            <a:r>
              <a:rPr lang="en-US" sz="2200" dirty="0">
                <a:solidFill>
                  <a:srgbClr val="FCFAB7"/>
                </a:solidFill>
                <a:latin typeface="Arial" charset="0"/>
              </a:rPr>
              <a:t>migrating river</a:t>
            </a:r>
          </a:p>
          <a:p>
            <a:pPr marL="685800" lvl="2" indent="-228600" eaLnBrk="1" hangingPunct="1">
              <a:spcBef>
                <a:spcPts val="200"/>
              </a:spcBef>
              <a:buFontTx/>
              <a:buChar char="•"/>
            </a:pPr>
            <a:r>
              <a:rPr lang="en-US" sz="2200" dirty="0">
                <a:solidFill>
                  <a:srgbClr val="FCFAB7"/>
                </a:solidFill>
                <a:latin typeface="Arial" charset="0"/>
              </a:rPr>
              <a:t>geometric ‘bifurcation’ rules</a:t>
            </a:r>
          </a:p>
          <a:p>
            <a:pPr marL="685800" lvl="2" indent="-228600" eaLnBrk="1" hangingPunct="1">
              <a:spcBef>
                <a:spcPts val="200"/>
              </a:spcBef>
              <a:buFontTx/>
              <a:buChar char="•"/>
            </a:pPr>
            <a:r>
              <a:rPr lang="en-US" sz="2200" dirty="0">
                <a:solidFill>
                  <a:srgbClr val="FCFAB7"/>
                </a:solidFill>
                <a:latin typeface="Arial" charset="0"/>
              </a:rPr>
              <a:t>dynamic upstream avulsion</a:t>
            </a:r>
            <a:endParaRPr lang="en-US" sz="2200" dirty="0" smtClean="0">
              <a:solidFill>
                <a:srgbClr val="FCFAB7"/>
              </a:solidFill>
              <a:latin typeface="Arial" charset="0"/>
            </a:endParaRPr>
          </a:p>
          <a:p>
            <a:pPr marL="228600" indent="-228600" eaLnBrk="1" hangingPunct="1">
              <a:spcBef>
                <a:spcPct val="30000"/>
              </a:spcBef>
              <a:buFontTx/>
              <a:buChar char="•"/>
            </a:pPr>
            <a:r>
              <a:rPr lang="en-US" sz="2200" dirty="0" smtClean="0">
                <a:solidFill>
                  <a:srgbClr val="FCFAB7"/>
                </a:solidFill>
                <a:latin typeface="Arial" charset="0"/>
              </a:rPr>
              <a:t>simple feedback</a:t>
            </a:r>
            <a:r>
              <a:rPr lang="en-US" sz="2200" dirty="0">
                <a:solidFill>
                  <a:srgbClr val="FCFAB7"/>
                </a:solidFill>
                <a:latin typeface="Arial" charset="0"/>
              </a:rPr>
              <a:t>:</a:t>
            </a:r>
          </a:p>
          <a:p>
            <a:pPr marL="685800" lvl="1" indent="-228600" eaLnBrk="1" hangingPunct="1">
              <a:spcBef>
                <a:spcPct val="30000"/>
              </a:spcBef>
            </a:pPr>
            <a:r>
              <a:rPr lang="en-US" sz="2200" dirty="0" err="1">
                <a:solidFill>
                  <a:srgbClr val="FCFAB7"/>
                </a:solidFill>
                <a:latin typeface="Arial" charset="0"/>
              </a:rPr>
              <a:t>Q</a:t>
            </a:r>
            <a:r>
              <a:rPr lang="en-US" sz="2200" baseline="-25000" dirty="0" err="1">
                <a:solidFill>
                  <a:srgbClr val="FCFAB7"/>
                </a:solidFill>
                <a:latin typeface="Arial" charset="0"/>
              </a:rPr>
              <a:t>b</a:t>
            </a:r>
            <a:r>
              <a:rPr lang="en-US" sz="2200" dirty="0">
                <a:solidFill>
                  <a:srgbClr val="FCFAB7"/>
                </a:solidFill>
                <a:latin typeface="Arial" charset="0"/>
              </a:rPr>
              <a:t> = a </a:t>
            </a:r>
            <a:r>
              <a:rPr lang="en-US" sz="2200" dirty="0" err="1">
                <a:solidFill>
                  <a:srgbClr val="FCFAB7"/>
                </a:solidFill>
                <a:latin typeface="Arial" charset="0"/>
              </a:rPr>
              <a:t>S</a:t>
            </a:r>
            <a:r>
              <a:rPr lang="en-US" sz="2200" baseline="30000" dirty="0" err="1">
                <a:solidFill>
                  <a:srgbClr val="FCFAB7"/>
                </a:solidFill>
                <a:latin typeface="Arial" charset="0"/>
              </a:rPr>
              <a:t>b</a:t>
            </a:r>
            <a:r>
              <a:rPr lang="en-US" sz="2200" dirty="0">
                <a:solidFill>
                  <a:srgbClr val="FCFAB7"/>
                </a:solidFill>
                <a:latin typeface="Arial" charset="0"/>
              </a:rPr>
              <a:t>, where</a:t>
            </a:r>
            <a:endParaRPr lang="en-US" sz="2200" baseline="-25000" dirty="0">
              <a:solidFill>
                <a:srgbClr val="FCFAB7"/>
              </a:solidFill>
              <a:latin typeface="Arial" charset="0"/>
            </a:endParaRPr>
          </a:p>
          <a:p>
            <a:pPr marL="685800" lvl="1" indent="-228600" eaLnBrk="1" hangingPunct="1">
              <a:spcBef>
                <a:spcPct val="30000"/>
              </a:spcBef>
            </a:pPr>
            <a:r>
              <a:rPr lang="en-US" sz="2200" dirty="0">
                <a:solidFill>
                  <a:srgbClr val="FCFAB7"/>
                </a:solidFill>
                <a:latin typeface="Arial" charset="0"/>
              </a:rPr>
              <a:t>slope S ~ river length</a:t>
            </a:r>
            <a:r>
              <a:rPr lang="en-US" sz="2200" dirty="0" smtClean="0">
                <a:solidFill>
                  <a:srgbClr val="FCFAB7"/>
                </a:solidFill>
                <a:latin typeface="Arial" charset="0"/>
              </a:rPr>
              <a:t> </a:t>
            </a:r>
          </a:p>
          <a:p>
            <a:pPr marL="685800" lvl="1" indent="-228600" eaLnBrk="1" hangingPunct="1">
              <a:spcBef>
                <a:spcPct val="30000"/>
              </a:spcBef>
            </a:pPr>
            <a:r>
              <a:rPr lang="en-US" sz="2200" dirty="0" err="1" smtClean="0">
                <a:solidFill>
                  <a:srgbClr val="FCFAB7"/>
                </a:solidFill>
                <a:latin typeface="Arial" charset="0"/>
              </a:rPr>
              <a:t>b</a:t>
            </a:r>
            <a:r>
              <a:rPr lang="en-US" sz="2200" dirty="0" smtClean="0">
                <a:solidFill>
                  <a:srgbClr val="FCFAB7"/>
                </a:solidFill>
                <a:latin typeface="Arial" charset="0"/>
              </a:rPr>
              <a:t> </a:t>
            </a:r>
            <a:r>
              <a:rPr lang="en-US" sz="2200" dirty="0">
                <a:solidFill>
                  <a:srgbClr val="FCFAB7"/>
                </a:solidFill>
                <a:latin typeface="Arial" charset="0"/>
              </a:rPr>
              <a:t>&gt; 1 (non-linear)</a:t>
            </a:r>
          </a:p>
          <a:p>
            <a:pPr marL="685800" lvl="1" indent="-228600" eaLnBrk="1" hangingPunct="1">
              <a:spcBef>
                <a:spcPct val="30000"/>
              </a:spcBef>
              <a:buFontTx/>
              <a:buChar char="•"/>
            </a:pPr>
            <a:r>
              <a:rPr lang="en-US" sz="2200" dirty="0">
                <a:solidFill>
                  <a:srgbClr val="FCFAB7"/>
                </a:solidFill>
                <a:latin typeface="Arial" charset="0"/>
              </a:rPr>
              <a:t>just a first try!</a:t>
            </a:r>
          </a:p>
          <a:p>
            <a:pPr marL="685800" lvl="1" indent="-228600" eaLnBrk="1" hangingPunct="1">
              <a:spcBef>
                <a:spcPct val="30000"/>
              </a:spcBef>
            </a:pPr>
            <a:endParaRPr lang="en-US" sz="2200" dirty="0">
              <a:solidFill>
                <a:srgbClr val="FCFAB7"/>
              </a:solidFill>
              <a:latin typeface="Arial" charset="0"/>
            </a:endParaRPr>
          </a:p>
          <a:p>
            <a:pPr marL="685800" lvl="1" indent="-228600" eaLnBrk="1" hangingPunct="1">
              <a:spcBef>
                <a:spcPts val="200"/>
              </a:spcBef>
              <a:buFontTx/>
              <a:buChar char="•"/>
            </a:pPr>
            <a:endParaRPr lang="en-US" sz="2200" dirty="0">
              <a:solidFill>
                <a:srgbClr val="FCFAB7"/>
              </a:solidFill>
              <a:latin typeface="Arial" charset="0"/>
            </a:endParaRPr>
          </a:p>
          <a:p>
            <a:pPr marL="685800" lvl="1" indent="-228600" eaLnBrk="1" hangingPunct="1">
              <a:spcBef>
                <a:spcPts val="200"/>
              </a:spcBef>
              <a:buFontTx/>
              <a:buChar char="•"/>
            </a:pPr>
            <a:endParaRPr lang="en-US" sz="2200" dirty="0">
              <a:solidFill>
                <a:srgbClr val="FCFAB7"/>
              </a:solidFill>
              <a:latin typeface="Arial" charset="0"/>
            </a:endParaRPr>
          </a:p>
          <a:p>
            <a:pPr marL="228600" indent="-228600" eaLnBrk="1" hangingPunct="1">
              <a:spcBef>
                <a:spcPct val="30000"/>
              </a:spcBef>
              <a:buFontTx/>
              <a:buChar char="•"/>
            </a:pPr>
            <a:endParaRPr lang="en-US" sz="2200" dirty="0">
              <a:solidFill>
                <a:srgbClr val="FCFAB7"/>
              </a:solidFill>
              <a:latin typeface="Arial" charset="0"/>
            </a:endParaRPr>
          </a:p>
          <a:p>
            <a:pPr marL="228600" indent="-228600" eaLnBrk="1" hangingPunct="1">
              <a:spcBef>
                <a:spcPct val="30000"/>
              </a:spcBef>
              <a:buFontTx/>
              <a:buChar char="•"/>
            </a:pPr>
            <a:endParaRPr lang="en-US" sz="2200" dirty="0">
              <a:solidFill>
                <a:srgbClr val="FCFAB7"/>
              </a:solidFill>
              <a:latin typeface="Arial" charset="0"/>
            </a:endParaRPr>
          </a:p>
          <a:p>
            <a:pPr marL="228600" indent="-228600" eaLnBrk="1" hangingPunct="1">
              <a:spcBef>
                <a:spcPct val="30000"/>
              </a:spcBef>
            </a:pPr>
            <a:endParaRPr lang="en-US" sz="2200" dirty="0">
              <a:solidFill>
                <a:srgbClr val="FCFAB7"/>
              </a:solidFill>
              <a:latin typeface="Arial" charset="0"/>
            </a:endParaRPr>
          </a:p>
          <a:p>
            <a:pPr marL="685800" lvl="1" indent="-228600" eaLnBrk="1" hangingPunct="1">
              <a:spcBef>
                <a:spcPct val="30000"/>
              </a:spcBef>
              <a:buFontTx/>
              <a:buChar char="–"/>
            </a:pPr>
            <a:endParaRPr lang="en-US" sz="1700" dirty="0">
              <a:solidFill>
                <a:srgbClr val="FCFAB7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5476" name="Line 56"/>
          <p:cNvSpPr>
            <a:spLocks noChangeShapeType="1"/>
          </p:cNvSpPr>
          <p:nvPr/>
        </p:nvSpPr>
        <p:spPr bwMode="auto">
          <a:xfrm flipH="1" flipV="1">
            <a:off x="4160838" y="8763000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5477" name="Line 57"/>
          <p:cNvSpPr>
            <a:spLocks noChangeShapeType="1"/>
          </p:cNvSpPr>
          <p:nvPr/>
        </p:nvSpPr>
        <p:spPr bwMode="auto">
          <a:xfrm flipH="1" flipV="1">
            <a:off x="3475038" y="9304338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" name="Picture 5" descr="CM Capture 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3276600"/>
            <a:ext cx="4554629" cy="3387178"/>
          </a:xfrm>
          <a:prstGeom prst="rect">
            <a:avLst/>
          </a:prstGeom>
        </p:spPr>
      </p:pic>
      <p:pic>
        <p:nvPicPr>
          <p:cNvPr id="7" name="Picture 8" descr="lowsed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838200"/>
            <a:ext cx="305049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-228600"/>
            <a:ext cx="7772400" cy="1143000"/>
          </a:xfrm>
          <a:effectLst>
            <a:outerShdw blurRad="63500" dist="28398" dir="1593903" algn="ctr" rotWithShape="0">
              <a:srgbClr val="32323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200" dirty="0" smtClean="0"/>
              <a:t>preliminary results</a:t>
            </a:r>
            <a:endParaRPr lang="en-US" sz="3200" dirty="0"/>
          </a:p>
        </p:txBody>
      </p:sp>
      <p:sp>
        <p:nvSpPr>
          <p:cNvPr id="107523" name="Line 56"/>
          <p:cNvSpPr>
            <a:spLocks noChangeShapeType="1"/>
          </p:cNvSpPr>
          <p:nvPr/>
        </p:nvSpPr>
        <p:spPr bwMode="auto">
          <a:xfrm flipH="1" flipV="1">
            <a:off x="4160838" y="8763000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524" name="Line 57"/>
          <p:cNvSpPr>
            <a:spLocks noChangeShapeType="1"/>
          </p:cNvSpPr>
          <p:nvPr/>
        </p:nvSpPr>
        <p:spPr bwMode="auto">
          <a:xfrm flipH="1" flipV="1">
            <a:off x="3475038" y="9304338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7525" name="Picture 5" descr="/Users/ashton/Documents/CSDMS/CSDMS_2010_pres/presentation/movies/two_migrating_rivers.mpeg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125413" y="-914400"/>
            <a:ext cx="9394826" cy="868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75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75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525"/>
                  </p:tgtEl>
                </p:cond>
              </p:nextCondLst>
            </p:seq>
            <p:video>
              <p:cMediaNode mute="1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7525"/>
                </p:tgtEl>
              </p:cMediaNode>
            </p:vide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838200"/>
            <a:ext cx="6477000" cy="5562600"/>
          </a:xfrm>
        </p:spPr>
        <p:txBody>
          <a:bodyPr/>
          <a:lstStyle/>
          <a:p>
            <a:pPr eaLnBrk="1" hangingPunct="1">
              <a:lnSpc>
                <a:spcPct val="110000"/>
              </a:lnSpc>
              <a:spcBef>
                <a:spcPct val="30000"/>
              </a:spcBef>
            </a:pPr>
            <a:r>
              <a:rPr lang="en-US" sz="2000" dirty="0"/>
              <a:t>waves and deltas are not boring</a:t>
            </a:r>
          </a:p>
          <a:p>
            <a:pPr eaLnBrk="1" hangingPunct="1">
              <a:lnSpc>
                <a:spcPct val="110000"/>
              </a:lnSpc>
              <a:spcBef>
                <a:spcPct val="30000"/>
              </a:spcBef>
            </a:pPr>
            <a:r>
              <a:rPr lang="en-US" sz="2000" dirty="0"/>
              <a:t>wave angle distribution exerts a first-order control on growth rate and sediment distribution of these deltas</a:t>
            </a:r>
            <a:endParaRPr lang="en-US" sz="2000" dirty="0" smtClean="0"/>
          </a:p>
          <a:p>
            <a:pPr eaLnBrk="1" hangingPunct="1">
              <a:lnSpc>
                <a:spcPct val="110000"/>
              </a:lnSpc>
              <a:spcBef>
                <a:spcPct val="30000"/>
              </a:spcBef>
            </a:pPr>
            <a:r>
              <a:rPr lang="en-US" sz="2000" dirty="0" smtClean="0"/>
              <a:t>in</a:t>
            </a:r>
            <a:r>
              <a:rPr lang="en-US" sz="2000" dirty="0" smtClean="0"/>
              <a:t>tegration </a:t>
            </a:r>
            <a:r>
              <a:rPr lang="en-US" sz="2000" dirty="0"/>
              <a:t>through CSDMS is allowing investigation of scientific questions:</a:t>
            </a:r>
          </a:p>
          <a:p>
            <a:pPr lvl="1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</a:pPr>
            <a:r>
              <a:rPr lang="en-US" sz="1800" dirty="0"/>
              <a:t>evolution of the Ebro Delta through one-way coupling</a:t>
            </a:r>
          </a:p>
          <a:p>
            <a:pPr lvl="1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</a:pPr>
            <a:r>
              <a:rPr lang="en-US" sz="1800" dirty="0"/>
              <a:t>two-way feedbacks between the coastal and fluvial domains</a:t>
            </a:r>
          </a:p>
          <a:p>
            <a:pPr eaLnBrk="1" hangingPunct="1">
              <a:lnSpc>
                <a:spcPct val="110000"/>
              </a:lnSpc>
              <a:spcBef>
                <a:spcPct val="30000"/>
              </a:spcBef>
            </a:pPr>
            <a:r>
              <a:rPr lang="en-US" sz="2000" dirty="0"/>
              <a:t>benefits from CSDMS</a:t>
            </a:r>
            <a:endParaRPr lang="en-US" sz="1600" dirty="0"/>
          </a:p>
          <a:p>
            <a:pPr lvl="1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</a:pPr>
            <a:r>
              <a:rPr lang="en-US" sz="1600" dirty="0"/>
              <a:t>robust development framework allows progressive development</a:t>
            </a:r>
            <a:endParaRPr lang="en-US" sz="1600" dirty="0" smtClean="0"/>
          </a:p>
          <a:p>
            <a:pPr lvl="1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</a:pPr>
            <a:r>
              <a:rPr lang="en-US" sz="1600" dirty="0"/>
              <a:t>i</a:t>
            </a:r>
            <a:r>
              <a:rPr lang="en-US" sz="1600" dirty="0" smtClean="0"/>
              <a:t>ntegration </a:t>
            </a:r>
            <a:r>
              <a:rPr lang="en-US" sz="1600" dirty="0"/>
              <a:t>team</a:t>
            </a:r>
          </a:p>
          <a:p>
            <a:pPr eaLnBrk="1" hangingPunct="1">
              <a:lnSpc>
                <a:spcPct val="110000"/>
              </a:lnSpc>
              <a:spcBef>
                <a:spcPct val="30000"/>
              </a:spcBef>
            </a:pPr>
            <a:r>
              <a:rPr lang="en-US" sz="2000" dirty="0"/>
              <a:t>thoughts for</a:t>
            </a:r>
            <a:r>
              <a:rPr lang="en-US" sz="2000" dirty="0" smtClean="0"/>
              <a:t> food</a:t>
            </a:r>
            <a:endParaRPr lang="en-US" sz="1600" dirty="0" smtClean="0"/>
          </a:p>
          <a:p>
            <a:pPr lvl="1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</a:pPr>
            <a:r>
              <a:rPr lang="en-US" sz="1600" dirty="0"/>
              <a:t>difficulty using CMT for model concept development</a:t>
            </a:r>
          </a:p>
          <a:p>
            <a:pPr lvl="1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</a:pPr>
            <a:endParaRPr lang="en-US" sz="1800" dirty="0"/>
          </a:p>
          <a:p>
            <a:pPr lvl="1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</a:pPr>
            <a:endParaRPr lang="en-US" sz="1800" dirty="0"/>
          </a:p>
        </p:txBody>
      </p:sp>
      <p:sp>
        <p:nvSpPr>
          <p:cNvPr id="417795" name="Rectangle 3"/>
          <p:cNvSpPr>
            <a:spLocks noChangeArrowheads="1"/>
          </p:cNvSpPr>
          <p:nvPr/>
        </p:nvSpPr>
        <p:spPr bwMode="auto">
          <a:xfrm>
            <a:off x="685800" y="76200"/>
            <a:ext cx="777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chemeClr val="bg2">
                <a:alpha val="74998"/>
              </a:schemeClr>
            </a:outerShdw>
          </a:effectLst>
        </p:spPr>
        <p:txBody>
          <a:bodyPr anchor="b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US" sz="3200" dirty="0">
                <a:solidFill>
                  <a:srgbClr val="FCFAB7"/>
                </a:solidFill>
                <a:latin typeface="Arial" charset="0"/>
              </a:rPr>
              <a:t>summary</a:t>
            </a:r>
          </a:p>
        </p:txBody>
      </p:sp>
      <p:pic>
        <p:nvPicPr>
          <p:cNvPr id="4" name="Picture 9" descr="volta.jpg"/>
          <p:cNvPicPr>
            <a:picLocks noChangeAspect="1"/>
          </p:cNvPicPr>
          <p:nvPr/>
        </p:nvPicPr>
        <p:blipFill>
          <a:blip r:embed="rId3" cstate="screen"/>
          <a:srcRect l="10909" t="6261" r="3636" b="11028"/>
          <a:stretch>
            <a:fillRect/>
          </a:stretch>
        </p:blipFill>
        <p:spPr bwMode="auto">
          <a:xfrm rot="10800000">
            <a:off x="5638800" y="4267200"/>
            <a:ext cx="3352800" cy="2140085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Text Box 69"/>
          <p:cNvSpPr txBox="1">
            <a:spLocks noChangeArrowheads="1"/>
          </p:cNvSpPr>
          <p:nvPr/>
        </p:nvSpPr>
        <p:spPr bwMode="auto">
          <a:xfrm>
            <a:off x="6003925" y="6432550"/>
            <a:ext cx="298767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800" dirty="0" smtClean="0">
                <a:solidFill>
                  <a:srgbClr val="FFFF99"/>
                </a:solidFill>
                <a:latin typeface="Arial" charset="0"/>
              </a:rPr>
              <a:t>Volta Delta</a:t>
            </a:r>
            <a:r>
              <a:rPr lang="en-US" sz="1800" dirty="0">
                <a:solidFill>
                  <a:srgbClr val="FFFF99"/>
                </a:solidFill>
                <a:latin typeface="Arial" charset="0"/>
              </a:rPr>
              <a:t>,</a:t>
            </a:r>
            <a:r>
              <a:rPr lang="en-US" sz="1800" dirty="0" smtClean="0">
                <a:solidFill>
                  <a:srgbClr val="FFFF99"/>
                </a:solidFill>
                <a:latin typeface="Arial" charset="0"/>
              </a:rPr>
              <a:t> Ghana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0"/>
            <a:ext cx="77724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>
                <a:ea typeface="+mj-ea"/>
                <a:cs typeface="+mj-cs"/>
              </a:rPr>
              <a:t>wave-influenced deltas</a:t>
            </a:r>
          </a:p>
        </p:txBody>
      </p:sp>
      <p:pic>
        <p:nvPicPr>
          <p:cNvPr id="28675" name="Picture 4" descr="arno delta cropped"/>
          <p:cNvPicPr>
            <a:picLocks noChangeAspect="1" noChangeArrowheads="1"/>
          </p:cNvPicPr>
          <p:nvPr/>
        </p:nvPicPr>
        <p:blipFill>
          <a:blip r:embed="rId3"/>
          <a:srcRect l="10489" r="12587"/>
          <a:stretch>
            <a:fillRect/>
          </a:stretch>
        </p:blipFill>
        <p:spPr bwMode="auto">
          <a:xfrm>
            <a:off x="5181600" y="4613275"/>
            <a:ext cx="3733800" cy="1406525"/>
          </a:xfrm>
          <a:prstGeom prst="rect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2867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8" y="838200"/>
            <a:ext cx="4929187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1905000" y="1584325"/>
            <a:ext cx="12192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F6600"/>
                </a:solidFill>
                <a:latin typeface="Verdana" charset="0"/>
              </a:rPr>
              <a:t>river</a:t>
            </a:r>
          </a:p>
        </p:txBody>
      </p:sp>
      <p:sp>
        <p:nvSpPr>
          <p:cNvPr id="28678" name="Text Box 7"/>
          <p:cNvSpPr txBox="1">
            <a:spLocks noChangeArrowheads="1"/>
          </p:cNvSpPr>
          <p:nvPr/>
        </p:nvSpPr>
        <p:spPr bwMode="auto">
          <a:xfrm>
            <a:off x="3733800" y="4800600"/>
            <a:ext cx="12192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F6600"/>
                </a:solidFill>
                <a:latin typeface="Verdana" charset="0"/>
              </a:rPr>
              <a:t>tides</a:t>
            </a:r>
          </a:p>
        </p:txBody>
      </p:sp>
      <p:sp>
        <p:nvSpPr>
          <p:cNvPr id="28679" name="Text Box 8"/>
          <p:cNvSpPr txBox="1">
            <a:spLocks noChangeArrowheads="1"/>
          </p:cNvSpPr>
          <p:nvPr/>
        </p:nvSpPr>
        <p:spPr bwMode="auto">
          <a:xfrm>
            <a:off x="76200" y="4800600"/>
            <a:ext cx="13716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F6600"/>
                </a:solidFill>
                <a:latin typeface="Verdana" charset="0"/>
              </a:rPr>
              <a:t>waves</a:t>
            </a:r>
          </a:p>
        </p:txBody>
      </p:sp>
      <p:sp>
        <p:nvSpPr>
          <p:cNvPr id="28680" name="Text Box 9"/>
          <p:cNvSpPr txBox="1">
            <a:spLocks noChangeArrowheads="1"/>
          </p:cNvSpPr>
          <p:nvPr/>
        </p:nvSpPr>
        <p:spPr bwMode="auto">
          <a:xfrm>
            <a:off x="0" y="6324600"/>
            <a:ext cx="5029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i="1">
                <a:latin typeface="Verdana" charset="0"/>
              </a:rPr>
              <a:t>Galloway</a:t>
            </a:r>
            <a:r>
              <a:rPr lang="en-US" sz="2000">
                <a:latin typeface="Verdana" charset="0"/>
              </a:rPr>
              <a:t>, 1975</a:t>
            </a:r>
            <a:endParaRPr lang="en-US" sz="2000" i="1">
              <a:latin typeface="Verdana" charset="0"/>
            </a:endParaRPr>
          </a:p>
        </p:txBody>
      </p:sp>
      <p:sp>
        <p:nvSpPr>
          <p:cNvPr id="28681" name="Text Box 11"/>
          <p:cNvSpPr txBox="1">
            <a:spLocks noChangeArrowheads="1"/>
          </p:cNvSpPr>
          <p:nvPr/>
        </p:nvSpPr>
        <p:spPr bwMode="auto">
          <a:xfrm>
            <a:off x="5334000" y="6080125"/>
            <a:ext cx="3581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i="1">
                <a:latin typeface="Verdana" charset="0"/>
              </a:rPr>
              <a:t>Arno River Delta, Italy</a:t>
            </a:r>
            <a:endParaRPr lang="en-US" sz="2400" i="1">
              <a:latin typeface="Verdana" charset="0"/>
            </a:endParaRPr>
          </a:p>
        </p:txBody>
      </p:sp>
      <p:pic>
        <p:nvPicPr>
          <p:cNvPr id="28682" name="Picture 7" descr="3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27638" y="990600"/>
            <a:ext cx="3611562" cy="2378075"/>
          </a:xfrm>
          <a:prstGeom prst="rect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28683" name="Text Box 9"/>
          <p:cNvSpPr txBox="1">
            <a:spLocks noChangeArrowheads="1"/>
          </p:cNvSpPr>
          <p:nvPr/>
        </p:nvSpPr>
        <p:spPr bwMode="auto">
          <a:xfrm>
            <a:off x="5227638" y="3621088"/>
            <a:ext cx="3611562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i="1">
                <a:latin typeface="Verdana" charset="0"/>
              </a:rPr>
              <a:t>Rosetta Lobe, Nile Delta, Egypt</a:t>
            </a:r>
            <a:endParaRPr lang="en-US" sz="2400" i="1">
              <a:latin typeface="Verdan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0"/>
            <a:ext cx="77724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>
                <a:ea typeface="+mj-ea"/>
                <a:cs typeface="+mj-cs"/>
              </a:rPr>
              <a:t>wave-influenced deltas</a:t>
            </a:r>
          </a:p>
        </p:txBody>
      </p:sp>
      <p:pic>
        <p:nvPicPr>
          <p:cNvPr id="30723" name="Picture 4" descr="arno delta cropped"/>
          <p:cNvPicPr>
            <a:picLocks noChangeAspect="1" noChangeArrowheads="1"/>
          </p:cNvPicPr>
          <p:nvPr/>
        </p:nvPicPr>
        <p:blipFill>
          <a:blip r:embed="rId3"/>
          <a:srcRect l="10489" r="12587"/>
          <a:stretch>
            <a:fillRect/>
          </a:stretch>
        </p:blipFill>
        <p:spPr bwMode="auto">
          <a:xfrm>
            <a:off x="5181600" y="4613275"/>
            <a:ext cx="3733800" cy="1406525"/>
          </a:xfrm>
          <a:prstGeom prst="rect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30724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8" y="838200"/>
            <a:ext cx="4929187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Text Box 6"/>
          <p:cNvSpPr txBox="1">
            <a:spLocks noChangeArrowheads="1"/>
          </p:cNvSpPr>
          <p:nvPr/>
        </p:nvSpPr>
        <p:spPr bwMode="auto">
          <a:xfrm>
            <a:off x="1905000" y="1584325"/>
            <a:ext cx="12192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F6600"/>
                </a:solidFill>
                <a:latin typeface="Verdana" charset="0"/>
              </a:rPr>
              <a:t>river</a:t>
            </a:r>
          </a:p>
        </p:txBody>
      </p:sp>
      <p:sp>
        <p:nvSpPr>
          <p:cNvPr id="30726" name="Text Box 7"/>
          <p:cNvSpPr txBox="1">
            <a:spLocks noChangeArrowheads="1"/>
          </p:cNvSpPr>
          <p:nvPr/>
        </p:nvSpPr>
        <p:spPr bwMode="auto">
          <a:xfrm>
            <a:off x="3733800" y="4800600"/>
            <a:ext cx="12192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F6600"/>
                </a:solidFill>
                <a:latin typeface="Verdana" charset="0"/>
              </a:rPr>
              <a:t>tides</a:t>
            </a:r>
          </a:p>
        </p:txBody>
      </p:sp>
      <p:sp>
        <p:nvSpPr>
          <p:cNvPr id="30727" name="Text Box 9"/>
          <p:cNvSpPr txBox="1">
            <a:spLocks noChangeArrowheads="1"/>
          </p:cNvSpPr>
          <p:nvPr/>
        </p:nvSpPr>
        <p:spPr bwMode="auto">
          <a:xfrm>
            <a:off x="0" y="6324600"/>
            <a:ext cx="5029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i="1">
                <a:latin typeface="Verdana" charset="0"/>
              </a:rPr>
              <a:t>Galloway</a:t>
            </a:r>
            <a:r>
              <a:rPr lang="en-US" sz="2000">
                <a:latin typeface="Verdana" charset="0"/>
              </a:rPr>
              <a:t>, 1975</a:t>
            </a:r>
            <a:endParaRPr lang="en-US" sz="2000" i="1">
              <a:latin typeface="Verdana" charset="0"/>
            </a:endParaRPr>
          </a:p>
        </p:txBody>
      </p:sp>
      <p:sp>
        <p:nvSpPr>
          <p:cNvPr id="30728" name="Text Box 11"/>
          <p:cNvSpPr txBox="1">
            <a:spLocks noChangeArrowheads="1"/>
          </p:cNvSpPr>
          <p:nvPr/>
        </p:nvSpPr>
        <p:spPr bwMode="auto">
          <a:xfrm>
            <a:off x="5334000" y="6080125"/>
            <a:ext cx="3581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i="1">
                <a:latin typeface="Verdana" charset="0"/>
              </a:rPr>
              <a:t>Arno River Delta, Italy</a:t>
            </a:r>
            <a:endParaRPr lang="en-US" sz="2400" i="1">
              <a:latin typeface="Verdana" charset="0"/>
            </a:endParaRPr>
          </a:p>
        </p:txBody>
      </p:sp>
      <p:sp>
        <p:nvSpPr>
          <p:cNvPr id="30729" name="Line 12"/>
          <p:cNvSpPr>
            <a:spLocks noChangeShapeType="1"/>
          </p:cNvSpPr>
          <p:nvPr/>
        </p:nvSpPr>
        <p:spPr bwMode="auto">
          <a:xfrm flipV="1">
            <a:off x="762000" y="3429000"/>
            <a:ext cx="914400" cy="1600200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30" name="Line 13"/>
          <p:cNvSpPr>
            <a:spLocks noChangeShapeType="1"/>
          </p:cNvSpPr>
          <p:nvPr/>
        </p:nvSpPr>
        <p:spPr bwMode="auto">
          <a:xfrm>
            <a:off x="1600200" y="3429000"/>
            <a:ext cx="914400" cy="457200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31" name="Line 14"/>
          <p:cNvSpPr>
            <a:spLocks noChangeShapeType="1"/>
          </p:cNvSpPr>
          <p:nvPr/>
        </p:nvSpPr>
        <p:spPr bwMode="auto">
          <a:xfrm>
            <a:off x="2514600" y="3886200"/>
            <a:ext cx="0" cy="1066800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32" name="Line 15"/>
          <p:cNvSpPr>
            <a:spLocks noChangeShapeType="1"/>
          </p:cNvSpPr>
          <p:nvPr/>
        </p:nvSpPr>
        <p:spPr bwMode="auto">
          <a:xfrm flipV="1">
            <a:off x="762000" y="4953000"/>
            <a:ext cx="1752600" cy="0"/>
          </a:xfrm>
          <a:prstGeom prst="line">
            <a:avLst/>
          </a:prstGeom>
          <a:noFill/>
          <a:ln w="76200">
            <a:solidFill>
              <a:srgbClr val="FF66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733" name="Text Box 8"/>
          <p:cNvSpPr txBox="1">
            <a:spLocks noChangeArrowheads="1"/>
          </p:cNvSpPr>
          <p:nvPr/>
        </p:nvSpPr>
        <p:spPr bwMode="auto">
          <a:xfrm>
            <a:off x="76200" y="4800600"/>
            <a:ext cx="13716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F6600"/>
                </a:solidFill>
                <a:latin typeface="Verdana" charset="0"/>
              </a:rPr>
              <a:t>waves</a:t>
            </a:r>
          </a:p>
        </p:txBody>
      </p:sp>
      <p:pic>
        <p:nvPicPr>
          <p:cNvPr id="30734" name="Picture 7" descr="3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27638" y="990600"/>
            <a:ext cx="3611562" cy="2378075"/>
          </a:xfrm>
          <a:prstGeom prst="rect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30735" name="Text Box 9"/>
          <p:cNvSpPr txBox="1">
            <a:spLocks noChangeArrowheads="1"/>
          </p:cNvSpPr>
          <p:nvPr/>
        </p:nvSpPr>
        <p:spPr bwMode="auto">
          <a:xfrm>
            <a:off x="5227638" y="3621088"/>
            <a:ext cx="3611562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i="1">
                <a:latin typeface="Verdana" charset="0"/>
              </a:rPr>
              <a:t>Rosetta Lobe, Nile Delta, Egypt</a:t>
            </a:r>
            <a:endParaRPr lang="en-US" sz="2400" i="1">
              <a:latin typeface="Verdana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8" descr="ketasd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381000" y="4343400"/>
            <a:ext cx="597081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 smtClean="0">
                <a:latin typeface="Arial" charset="0"/>
              </a:rPr>
              <a:t>Volta Delta</a:t>
            </a:r>
          </a:p>
        </p:txBody>
      </p:sp>
      <p:sp>
        <p:nvSpPr>
          <p:cNvPr id="37892" name="Content Placeholder 14"/>
          <p:cNvSpPr txBox="1">
            <a:spLocks/>
          </p:cNvSpPr>
          <p:nvPr/>
        </p:nvSpPr>
        <p:spPr bwMode="auto">
          <a:xfrm>
            <a:off x="0" y="914400"/>
            <a:ext cx="6324600" cy="324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en-US" sz="2700">
              <a:latin typeface="Calibri" charset="0"/>
            </a:endParaRPr>
          </a:p>
        </p:txBody>
      </p:sp>
      <p:pic>
        <p:nvPicPr>
          <p:cNvPr id="37893" name="Picture 5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10800000">
            <a:off x="4571999" y="825392"/>
            <a:ext cx="4648200" cy="2908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TextBox 6"/>
          <p:cNvSpPr txBox="1">
            <a:spLocks noChangeArrowheads="1"/>
          </p:cNvSpPr>
          <p:nvPr/>
        </p:nvSpPr>
        <p:spPr bwMode="auto">
          <a:xfrm>
            <a:off x="7232650" y="3762375"/>
            <a:ext cx="17589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Helvetica" charset="0"/>
                <a:cs typeface="Helvetica" charset="0"/>
              </a:rPr>
              <a:t>From Nairn et al., 1998</a:t>
            </a:r>
          </a:p>
        </p:txBody>
      </p:sp>
      <p:pic>
        <p:nvPicPr>
          <p:cNvPr id="37895" name="Picture 9" descr="volta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rot="10800000">
            <a:off x="4953000" y="4094163"/>
            <a:ext cx="4191000" cy="276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4572000" cy="3733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500" dirty="0" smtClean="0"/>
              <a:t>Western 1/3 of the coast</a:t>
            </a:r>
          </a:p>
          <a:p>
            <a:pPr eaLnBrk="1" hangingPunct="1">
              <a:lnSpc>
                <a:spcPct val="90000"/>
              </a:lnSpc>
            </a:pPr>
            <a:r>
              <a:rPr lang="en-US" sz="2500" dirty="0" smtClean="0"/>
              <a:t>Dense population, agriculture, wetlands, fishery</a:t>
            </a:r>
          </a:p>
          <a:p>
            <a:pPr eaLnBrk="1" hangingPunct="1">
              <a:lnSpc>
                <a:spcPct val="90000"/>
              </a:lnSpc>
            </a:pPr>
            <a:r>
              <a:rPr lang="en-US" sz="2500" dirty="0" smtClean="0"/>
              <a:t>Volta river dammed in1960’s</a:t>
            </a:r>
          </a:p>
          <a:p>
            <a:pPr lvl="1" eaLnBrk="1" hangingPunct="1">
              <a:lnSpc>
                <a:spcPct val="90000"/>
              </a:lnSpc>
              <a:buFont typeface="Arial"/>
              <a:buChar char="•"/>
            </a:pPr>
            <a:r>
              <a:rPr lang="en-US" sz="2100" dirty="0" smtClean="0"/>
              <a:t>2</a:t>
            </a:r>
            <a:r>
              <a:rPr lang="en-US" sz="2100" baseline="30000" dirty="0" smtClean="0"/>
              <a:t>nd</a:t>
            </a:r>
            <a:r>
              <a:rPr lang="en-US" sz="2100" dirty="0" smtClean="0"/>
              <a:t> largest reservoir by area</a:t>
            </a:r>
          </a:p>
          <a:p>
            <a:pPr eaLnBrk="1" hangingPunct="1">
              <a:lnSpc>
                <a:spcPct val="90000"/>
              </a:lnSpc>
            </a:pPr>
            <a:r>
              <a:rPr lang="en-US" sz="2500" dirty="0" smtClean="0"/>
              <a:t>‘</a:t>
            </a:r>
            <a:r>
              <a:rPr lang="en-US" sz="2500" dirty="0" err="1" smtClean="0"/>
              <a:t>Keta</a:t>
            </a:r>
            <a:r>
              <a:rPr lang="en-US" sz="2500" dirty="0" smtClean="0"/>
              <a:t> Sea Defense’ </a:t>
            </a:r>
          </a:p>
          <a:p>
            <a:pPr lvl="1" eaLnBrk="1" hangingPunct="1">
              <a:lnSpc>
                <a:spcPct val="90000"/>
              </a:lnSpc>
              <a:buFont typeface="Arial" charset="0"/>
              <a:buChar char="•"/>
            </a:pPr>
            <a:r>
              <a:rPr lang="en-US" sz="2200" dirty="0" smtClean="0"/>
              <a:t>Completed ~2002</a:t>
            </a:r>
          </a:p>
          <a:p>
            <a:pPr lvl="1" eaLnBrk="1" hangingPunct="1">
              <a:lnSpc>
                <a:spcPct val="90000"/>
              </a:lnSpc>
              <a:buFont typeface="Arial" charset="0"/>
              <a:buChar char="•"/>
            </a:pPr>
            <a:r>
              <a:rPr lang="en-US" sz="2200" dirty="0" smtClean="0"/>
              <a:t>&gt; 83,000,000 $US</a:t>
            </a: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0" y="6096000"/>
            <a:ext cx="4114800" cy="1588"/>
          </a:xfrm>
          <a:prstGeom prst="line">
            <a:avLst/>
          </a:prstGeom>
          <a:solidFill>
            <a:schemeClr val="accent1"/>
          </a:solidFill>
          <a:ln w="50800" cap="flat" cmpd="sng" algn="ctr">
            <a:solidFill>
              <a:srgbClr val="32323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1600200" y="6172200"/>
            <a:ext cx="1676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  <a:latin typeface="Helvetica"/>
                <a:cs typeface="Helvetica"/>
              </a:rPr>
              <a:t>~7 km</a:t>
            </a:r>
            <a:endParaRPr lang="en-US" sz="1600" dirty="0">
              <a:solidFill>
                <a:schemeClr val="bg2">
                  <a:lumMod val="50000"/>
                </a:schemeClr>
              </a:solidFill>
              <a:latin typeface="Helvetica"/>
              <a:cs typeface="Helvetic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-228600"/>
            <a:ext cx="7772400" cy="1143000"/>
          </a:xfrm>
          <a:effectLst>
            <a:outerShdw blurRad="63500" dist="28398" dir="1593903" algn="ctr" rotWithShape="0">
              <a:srgbClr val="323232"/>
            </a:outerShdw>
          </a:effectLst>
        </p:spPr>
        <p:txBody>
          <a:bodyPr/>
          <a:lstStyle/>
          <a:p>
            <a:pPr>
              <a:defRPr/>
            </a:pPr>
            <a:r>
              <a:rPr lang="en-US" sz="3200" dirty="0" smtClean="0"/>
              <a:t>roadmap</a:t>
            </a:r>
            <a:endParaRPr lang="en-US" sz="3200" dirty="0"/>
          </a:p>
        </p:txBody>
      </p:sp>
      <p:sp>
        <p:nvSpPr>
          <p:cNvPr id="289801" name="Rectangle 9"/>
          <p:cNvSpPr>
            <a:spLocks noChangeArrowheads="1"/>
          </p:cNvSpPr>
          <p:nvPr/>
        </p:nvSpPr>
        <p:spPr bwMode="auto">
          <a:xfrm>
            <a:off x="457200" y="914400"/>
            <a:ext cx="8610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9783" dir="1514402" algn="ctr" rotWithShape="0">
              <a:srgbClr val="323232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400" dirty="0">
                <a:solidFill>
                  <a:srgbClr val="FCFAB7"/>
                </a:solidFill>
                <a:latin typeface="Arial" charset="0"/>
              </a:rPr>
              <a:t>Modeling shoreline evolution: CEM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400" dirty="0">
                <a:solidFill>
                  <a:srgbClr val="FCFAB7"/>
                </a:solidFill>
                <a:latin typeface="Arial" charset="0"/>
              </a:rPr>
              <a:t>Delta modeling results for constant fluvial input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400" dirty="0">
                <a:solidFill>
                  <a:srgbClr val="FCFAB7"/>
                </a:solidFill>
                <a:latin typeface="Arial" charset="0"/>
              </a:rPr>
              <a:t>The Ebro Delta: studying varying fluvial fluxes 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buFont typeface="+mj-lt"/>
              <a:buAutoNum type="arabicParenR"/>
              <a:defRPr/>
            </a:pPr>
            <a:r>
              <a:rPr lang="en-US" sz="2400" dirty="0">
                <a:solidFill>
                  <a:srgbClr val="FCFAB7"/>
                </a:solidFill>
                <a:latin typeface="Arial" charset="0"/>
              </a:rPr>
              <a:t>Towards two way coupling of rivers and the coastline</a:t>
            </a:r>
          </a:p>
          <a:p>
            <a:pPr marL="609600" indent="-609600" eaLnBrk="1" hangingPunct="1">
              <a:lnSpc>
                <a:spcPct val="110000"/>
              </a:lnSpc>
              <a:spcBef>
                <a:spcPct val="30000"/>
              </a:spcBef>
              <a:defRPr/>
            </a:pPr>
            <a:endParaRPr lang="en-US" sz="2400" dirty="0">
              <a:solidFill>
                <a:srgbClr val="FCFAB7"/>
              </a:solidFill>
              <a:latin typeface="Arial" charset="0"/>
            </a:endParaRPr>
          </a:p>
          <a:p>
            <a:pPr marL="990600" lvl="1" indent="-533400" eaLnBrk="1" hangingPunct="1">
              <a:lnSpc>
                <a:spcPct val="110000"/>
              </a:lnSpc>
              <a:spcBef>
                <a:spcPct val="30000"/>
              </a:spcBef>
              <a:buFontTx/>
              <a:buChar char="–"/>
              <a:defRPr/>
            </a:pPr>
            <a:endParaRPr lang="en-US" sz="1800" dirty="0">
              <a:solidFill>
                <a:srgbClr val="FCFAB7"/>
              </a:solidFill>
              <a:latin typeface="Arial" charset="0"/>
              <a:ea typeface="ＭＳ Ｐゴシック" charset="-128"/>
            </a:endParaRPr>
          </a:p>
        </p:txBody>
      </p:sp>
      <p:sp>
        <p:nvSpPr>
          <p:cNvPr id="32772" name="Line 56"/>
          <p:cNvSpPr>
            <a:spLocks noChangeShapeType="1"/>
          </p:cNvSpPr>
          <p:nvPr/>
        </p:nvSpPr>
        <p:spPr bwMode="auto">
          <a:xfrm flipH="1" flipV="1">
            <a:off x="4160838" y="8763000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73" name="Line 57"/>
          <p:cNvSpPr>
            <a:spLocks noChangeShapeType="1"/>
          </p:cNvSpPr>
          <p:nvPr/>
        </p:nvSpPr>
        <p:spPr bwMode="auto">
          <a:xfrm flipH="1" flipV="1">
            <a:off x="3475038" y="9304338"/>
            <a:ext cx="571500" cy="0"/>
          </a:xfrm>
          <a:prstGeom prst="line">
            <a:avLst/>
          </a:prstGeom>
          <a:noFill/>
          <a:ln w="2540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2774" name="Picture 68" descr="Danube_zoo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3254375"/>
            <a:ext cx="3886200" cy="299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5" name="Text Box 69"/>
          <p:cNvSpPr txBox="1">
            <a:spLocks noChangeArrowheads="1"/>
          </p:cNvSpPr>
          <p:nvPr/>
        </p:nvSpPr>
        <p:spPr bwMode="auto">
          <a:xfrm>
            <a:off x="5249863" y="6280150"/>
            <a:ext cx="2987675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800">
                <a:solidFill>
                  <a:srgbClr val="FFFF99"/>
                </a:solidFill>
                <a:latin typeface="Arial" charset="0"/>
              </a:rPr>
              <a:t>Danube Delta, Romania</a:t>
            </a:r>
            <a:endParaRPr lang="en-US" sz="1800"/>
          </a:p>
        </p:txBody>
      </p:sp>
      <p:pic>
        <p:nvPicPr>
          <p:cNvPr id="32776" name="Picture 7" descr="83"/>
          <p:cNvPicPr>
            <a:picLocks noChangeAspect="1" noChangeArrowheads="1"/>
          </p:cNvPicPr>
          <p:nvPr/>
        </p:nvPicPr>
        <p:blipFill>
          <a:blip r:embed="rId4"/>
          <a:srcRect l="7018" t="5330" r="7018"/>
          <a:stretch>
            <a:fillRect/>
          </a:stretch>
        </p:blipFill>
        <p:spPr bwMode="auto">
          <a:xfrm>
            <a:off x="409575" y="3255963"/>
            <a:ext cx="4037013" cy="2925762"/>
          </a:xfrm>
          <a:prstGeom prst="rect">
            <a:avLst/>
          </a:prstGeom>
          <a:noFill/>
          <a:ln w="25400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32777" name="Text Box 69"/>
          <p:cNvSpPr txBox="1">
            <a:spLocks noChangeArrowheads="1"/>
          </p:cNvSpPr>
          <p:nvPr/>
        </p:nvSpPr>
        <p:spPr bwMode="auto">
          <a:xfrm>
            <a:off x="636588" y="6280150"/>
            <a:ext cx="35814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r>
              <a:rPr lang="en-US" sz="1800">
                <a:solidFill>
                  <a:srgbClr val="FFFF99"/>
                </a:solidFill>
                <a:latin typeface="Arial" charset="0"/>
              </a:rPr>
              <a:t>Coco Delta, Nicaragua/Hondoras</a:t>
            </a:r>
            <a:endParaRPr 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whoi2">
  <a:themeElements>
    <a:clrScheme name="1_whoi2 13">
      <a:dk1>
        <a:srgbClr val="4C4C4C"/>
      </a:dk1>
      <a:lt1>
        <a:srgbClr val="FCFAB7"/>
      </a:lt1>
      <a:dk2>
        <a:srgbClr val="047CC8"/>
      </a:dk2>
      <a:lt2>
        <a:srgbClr val="FCFAB7"/>
      </a:lt2>
      <a:accent1>
        <a:srgbClr val="73D7B4"/>
      </a:accent1>
      <a:accent2>
        <a:srgbClr val="333398"/>
      </a:accent2>
      <a:accent3>
        <a:srgbClr val="AABFE0"/>
      </a:accent3>
      <a:accent4>
        <a:srgbClr val="D7D69C"/>
      </a:accent4>
      <a:accent5>
        <a:srgbClr val="BCE8D6"/>
      </a:accent5>
      <a:accent6>
        <a:srgbClr val="2D2D89"/>
      </a:accent6>
      <a:hlink>
        <a:srgbClr val="FD6666"/>
      </a:hlink>
      <a:folHlink>
        <a:srgbClr val="278879"/>
      </a:folHlink>
    </a:clrScheme>
    <a:fontScheme name="1_whoi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1_whoi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hoi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hoi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hoi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hoi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whoi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hoi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hoi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hoi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hoi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hoi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hoi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whoi2 13">
        <a:dk1>
          <a:srgbClr val="4C4C4C"/>
        </a:dk1>
        <a:lt1>
          <a:srgbClr val="FCFAB7"/>
        </a:lt1>
        <a:dk2>
          <a:srgbClr val="047CC8"/>
        </a:dk2>
        <a:lt2>
          <a:srgbClr val="FCFAB7"/>
        </a:lt2>
        <a:accent1>
          <a:srgbClr val="73D7B4"/>
        </a:accent1>
        <a:accent2>
          <a:srgbClr val="333398"/>
        </a:accent2>
        <a:accent3>
          <a:srgbClr val="AABFE0"/>
        </a:accent3>
        <a:accent4>
          <a:srgbClr val="D7D69C"/>
        </a:accent4>
        <a:accent5>
          <a:srgbClr val="BCE8D6"/>
        </a:accent5>
        <a:accent6>
          <a:srgbClr val="2D2D89"/>
        </a:accent6>
        <a:hlink>
          <a:srgbClr val="FD6666"/>
        </a:hlink>
        <a:folHlink>
          <a:srgbClr val="27887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WHOIUSGS</Template>
  <TotalTime>12830</TotalTime>
  <Words>1278</Words>
  <Application>Microsoft Macintosh PowerPoint</Application>
  <PresentationFormat>On-screen Show (4:3)</PresentationFormat>
  <Paragraphs>306</Paragraphs>
  <Slides>53</Slides>
  <Notes>52</Notes>
  <HiddenSlides>0</HiddenSlides>
  <MMClips>7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53</vt:i4>
      </vt:variant>
    </vt:vector>
  </HeadingPairs>
  <TitlesOfParts>
    <vt:vector size="56" baseType="lpstr">
      <vt:lpstr>1_whoi2</vt:lpstr>
      <vt:lpstr>Microsoft Equation 3.0</vt:lpstr>
      <vt:lpstr>Microsoft Equation</vt:lpstr>
      <vt:lpstr>Slide 1</vt:lpstr>
      <vt:lpstr>Slide 2</vt:lpstr>
      <vt:lpstr>Slide 3</vt:lpstr>
      <vt:lpstr>Slide 4</vt:lpstr>
      <vt:lpstr>coauthors and acknowledgments</vt:lpstr>
      <vt:lpstr>wave-influenced deltas</vt:lpstr>
      <vt:lpstr>wave-influenced deltas</vt:lpstr>
      <vt:lpstr>Volta Delta</vt:lpstr>
      <vt:lpstr>roadmap</vt:lpstr>
      <vt:lpstr>roadmap</vt:lpstr>
      <vt:lpstr>  alongshore sediment transport</vt:lpstr>
      <vt:lpstr>traditional approach</vt:lpstr>
      <vt:lpstr>low-angle waves</vt:lpstr>
      <vt:lpstr>high-angle waves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roadmap</vt:lpstr>
      <vt:lpstr>deltas: previous modeling</vt:lpstr>
      <vt:lpstr>Slide 24</vt:lpstr>
      <vt:lpstr>symmetrical wave-influenced deltas</vt:lpstr>
      <vt:lpstr>Slide 26</vt:lpstr>
      <vt:lpstr>asymmetrical wave-influenced deltas</vt:lpstr>
      <vt:lpstr>Slide 28</vt:lpstr>
      <vt:lpstr>Slide 29</vt:lpstr>
      <vt:lpstr>Slide 30</vt:lpstr>
      <vt:lpstr>Slide 31</vt:lpstr>
      <vt:lpstr>Slide 32</vt:lpstr>
      <vt:lpstr>roadmap</vt:lpstr>
      <vt:lpstr>Ebro Delta, Spain</vt:lpstr>
      <vt:lpstr>approach</vt:lpstr>
      <vt:lpstr>approach</vt:lpstr>
      <vt:lpstr>approach</vt:lpstr>
      <vt:lpstr>approach</vt:lpstr>
      <vt:lpstr>field data collection</vt:lpstr>
      <vt:lpstr>HydroTrend Model</vt:lpstr>
      <vt:lpstr>preliminary HydroTrend results</vt:lpstr>
      <vt:lpstr>sediment reduction and shoreline evolution</vt:lpstr>
      <vt:lpstr>sediment reduction and shoreline evolution</vt:lpstr>
      <vt:lpstr>sediment reduction and shoreline evolution</vt:lpstr>
      <vt:lpstr>roadmap</vt:lpstr>
      <vt:lpstr>Tinajones Delta, Colombia</vt:lpstr>
      <vt:lpstr>Tinajones historical evolution</vt:lpstr>
      <vt:lpstr>Tinajones historical evolution</vt:lpstr>
      <vt:lpstr>Tinajones historical evolution</vt:lpstr>
      <vt:lpstr>feedbacks and avulsions with waves</vt:lpstr>
      <vt:lpstr>two-way coupling through CMT</vt:lpstr>
      <vt:lpstr>preliminary results</vt:lpstr>
      <vt:lpstr>Slide 53</vt:lpstr>
    </vt:vector>
  </TitlesOfParts>
  <Company>Duke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Andrew Ashton</dc:creator>
  <cp:lastModifiedBy>Andrew Ashton</cp:lastModifiedBy>
  <cp:revision>284</cp:revision>
  <dcterms:created xsi:type="dcterms:W3CDTF">2010-10-14T06:17:20Z</dcterms:created>
  <dcterms:modified xsi:type="dcterms:W3CDTF">2010-10-14T13:06:58Z</dcterms:modified>
</cp:coreProperties>
</file>