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.gif" ContentType="video/unknown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86" r:id="rId2"/>
    <p:sldId id="30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8" r:id="rId14"/>
    <p:sldId id="301" r:id="rId15"/>
    <p:sldId id="303" r:id="rId16"/>
    <p:sldId id="265" r:id="rId17"/>
    <p:sldId id="272" r:id="rId18"/>
    <p:sldId id="263" r:id="rId19"/>
    <p:sldId id="264" r:id="rId20"/>
    <p:sldId id="305" r:id="rId21"/>
    <p:sldId id="278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279" r:id="rId31"/>
    <p:sldId id="280" r:id="rId32"/>
    <p:sldId id="281" r:id="rId33"/>
    <p:sldId id="276" r:id="rId34"/>
    <p:sldId id="277" r:id="rId35"/>
    <p:sldId id="268" r:id="rId36"/>
    <p:sldId id="269" r:id="rId37"/>
    <p:sldId id="270" r:id="rId38"/>
    <p:sldId id="271" r:id="rId39"/>
    <p:sldId id="316" r:id="rId40"/>
    <p:sldId id="319" r:id="rId41"/>
    <p:sldId id="320" r:id="rId42"/>
    <p:sldId id="321" r:id="rId43"/>
    <p:sldId id="322" r:id="rId44"/>
    <p:sldId id="323" r:id="rId45"/>
    <p:sldId id="262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B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D7EB-B6F7-DF4C-B94A-AC35E756936A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B6CD-9F6E-9D4B-89E8-06EAD151A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9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CC6DCA-B5A2-784A-B21B-E8494AD7AE3E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02A0AE-C0B3-2541-BE77-F8E6B3EE88AB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582D9-9781-D94B-B716-273681F3FE9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BD84EB-E45C-0F47-9B7B-B5755825C65B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D825C7-4343-6349-82AE-48F9D1949C5B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E74922-3D05-BF4F-AA16-21063520E218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6BA9D-69AF-7946-9561-6F02FAFABC02}" type="slidenum">
              <a:rPr lang="en-US"/>
              <a:pPr/>
              <a:t>16</a:t>
            </a:fld>
            <a:endParaRPr lang="en-US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Accuweather.com, Cyclone Nargis made landfall with sustained winds of 130 mph and gusts of 150-160 mph, which is the equivalent of a strong Category 3 or minimal Category 4 hurricane. This is a much larger area then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23D0DA-19B5-3147-A869-8042A0E6C55F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3808E9-C3B9-6945-830F-7344D8B54E5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5793D5-7442-4F47-8C2E-F0B2E7075982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interferogram from the starred box. </a:t>
            </a:r>
          </a:p>
          <a:p>
            <a:r>
              <a:rPr lang="en-US" dirty="0" smtClean="0"/>
              <a:t>It has been corrected</a:t>
            </a:r>
            <a:r>
              <a:rPr lang="en-US" baseline="0" dirty="0" smtClean="0"/>
              <a:t> for TOPOGRAPHY and for ORBITAL ERRORS (orbital drift + the satellite is wrong about where it is in the sky)</a:t>
            </a:r>
          </a:p>
          <a:p>
            <a:r>
              <a:rPr lang="en-US" baseline="0" dirty="0" smtClean="0"/>
              <a:t>It has NOT been calibrated with a GPS yet. That means that these numbers are RELATIVE. You can think of it as a deformation pattern riding ON TOP OF the bigger-footprint signal that Mike observed. </a:t>
            </a:r>
          </a:p>
          <a:p>
            <a:r>
              <a:rPr lang="en-US" baseline="0" dirty="0" smtClean="0"/>
              <a:t>That’s where the GPS comes in.</a:t>
            </a:r>
          </a:p>
          <a:p>
            <a:r>
              <a:rPr lang="en-US" baseline="0" dirty="0" smtClean="0"/>
              <a:t>PS… if these #s seems extreme to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… show the spread in the GPS data (2cm within a couple of days).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0E551-02B4-9847-932C-615101CDA0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6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9AF410-2D1E-AF47-AED0-8B448885D88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did a five-day average around the GPS point for the days of each frame. I subtracted them to get the estimate. </a:t>
            </a:r>
          </a:p>
          <a:p>
            <a:r>
              <a:rPr lang="en-US" baseline="0" dirty="0" smtClean="0"/>
              <a:t>I did a 25-pixel box around the locations to get a phase over the InSAR pixel for each station. The method is still rough though. I basically overlay in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earth to find the right pixel. That needs to improve. The box size is also arbitrary.</a:t>
            </a:r>
          </a:p>
          <a:p>
            <a:r>
              <a:rPr lang="en-US" baseline="0" dirty="0" smtClean="0"/>
              <a:t>BUT early results on two shows agreement of about 1-2 mms. </a:t>
            </a:r>
          </a:p>
          <a:p>
            <a:r>
              <a:rPr lang="en-US" baseline="0" dirty="0" smtClean="0"/>
              <a:t>Harass them: I need the later GPS data </a:t>
            </a:r>
            <a:r>
              <a:rPr lang="en-US" baseline="0" dirty="0" err="1" smtClean="0"/>
              <a:t>plz</a:t>
            </a:r>
            <a:r>
              <a:rPr lang="en-US" baseline="0" dirty="0" smtClean="0"/>
              <a:t>! :0)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0E551-02B4-9847-932C-615101CDA0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61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0351D-F15F-2543-A76F-CA32377CF0B8}" type="slidenum">
              <a:rPr lang="en-US"/>
              <a:pPr/>
              <a:t>33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A2E8CF-82C1-0F4F-B03D-93293CC4A474}" type="slidenum">
              <a:rPr kumimoji="1" lang="en-US" altLang="ja-JP" sz="1200">
                <a:latin typeface="Times" charset="0"/>
                <a:ea typeface="Osaka" charset="0"/>
                <a:cs typeface="Osaka" charset="0"/>
              </a:rPr>
              <a:pPr/>
              <a:t>34</a:t>
            </a:fld>
            <a:endParaRPr kumimoji="1" lang="en-US" altLang="ja-JP" sz="120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00CAC-7E53-3446-8E7A-3BFE902FD189}" type="slidenum">
              <a:rPr lang="en-US"/>
              <a:pPr/>
              <a:t>39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09CD90-F053-3348-8A48-4A1BCECC155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329DB1-97E1-284D-B55D-163D3DAE952C}" type="slidenum">
              <a:rPr lang="en-US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pPr/>
              <a:t>47</a:t>
            </a:fld>
            <a:endParaRPr lang="en-US" smtClean="0"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329DB1-97E1-284D-B55D-163D3DAE952C}" type="slidenum">
              <a:rPr lang="en-US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pPr/>
              <a:t>48</a:t>
            </a:fld>
            <a:endParaRPr lang="en-US" smtClean="0"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A8C5-FEB3-FC4A-8667-2D36FE3A7B9E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2357E9-0511-484B-A27B-37AE33CB0D5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3682DF-EF85-6749-AB28-E29E2B1B536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E5D2BE-E7C0-C445-B4B9-5970397E9E7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34A0FC-2D65-4044-B541-D899331508A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6E5CFA-767C-1C46-ABA4-98E311526F3C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7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26AF17-796E-3746-915D-EE3CC390779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96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0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5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2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0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9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5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A0FF-5E27-784F-BD62-30EA7D190053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AF62-1D3A-3547-BBEE-4CA54CF2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7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.png"/><Relationship Id="rId5" Type="http://schemas.openxmlformats.org/officeDocument/2006/relationships/image" Target="../media/image47.png"/><Relationship Id="rId6" Type="http://schemas.openxmlformats.org/officeDocument/2006/relationships/image" Target="../media/image48.tiff"/><Relationship Id="rId7" Type="http://schemas.openxmlformats.org/officeDocument/2006/relationships/image" Target="../media/image49.png"/><Relationship Id="rId8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2.jpeg"/><Relationship Id="rId5" Type="http://schemas.openxmlformats.org/officeDocument/2006/relationships/oleObject" Target="file:///\\localhost\Desktop%20Folder\PPT\Delta%20Folder\!OLE_LINK3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0.tiff"/><Relationship Id="rId9" Type="http://schemas.openxmlformats.org/officeDocument/2006/relationships/image" Target="../media/image4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gif"/><Relationship Id="rId7" Type="http://schemas.openxmlformats.org/officeDocument/2006/relationships/image" Target="../media/image77.png"/><Relationship Id="rId8" Type="http://schemas.openxmlformats.org/officeDocument/2006/relationships/image" Target="../media/image7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jpeg"/><Relationship Id="rId7" Type="http://schemas.microsoft.com/office/2007/relationships/hdphoto" Target="../media/hdphoto1.wdp"/><Relationship Id="rId8" Type="http://schemas.openxmlformats.org/officeDocument/2006/relationships/image" Target="../media/image104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png"/><Relationship Id="rId6" Type="http://schemas.openxmlformats.org/officeDocument/2006/relationships/image" Target="../media/image108.gif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45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tif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jpeg"/><Relationship Id="rId6" Type="http://schemas.openxmlformats.org/officeDocument/2006/relationships/image" Target="../media/image126.png"/><Relationship Id="rId7" Type="http://schemas.openxmlformats.org/officeDocument/2006/relationships/image" Target="../media/image7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Mississippi SRTM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696E7"/>
              </a:clrFrom>
              <a:clrTo>
                <a:srgbClr val="6696E7">
                  <a:alpha val="0"/>
                </a:srgbClr>
              </a:clrTo>
            </a:clrChange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5516"/>
            <a:ext cx="6384925" cy="4254500"/>
          </a:xfrm>
          <a:prstGeom prst="rect">
            <a:avLst/>
          </a:prstGeom>
          <a:solidFill>
            <a:srgbClr val="79A8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14512" y="615950"/>
            <a:ext cx="54244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i="1" dirty="0">
                <a:solidFill>
                  <a:schemeClr val="tx2"/>
                </a:solidFill>
                <a:latin typeface="Euphemia UCAS" charset="0"/>
              </a:rPr>
              <a:t>James PM </a:t>
            </a:r>
            <a:r>
              <a:rPr lang="en-US" sz="1800" i="1" dirty="0" smtClean="0">
                <a:solidFill>
                  <a:schemeClr val="tx2"/>
                </a:solidFill>
                <a:latin typeface="Euphemia UCAS" charset="0"/>
              </a:rPr>
              <a:t>Syvitski</a:t>
            </a:r>
            <a:endParaRPr lang="en-US" sz="1800" i="1" dirty="0">
              <a:solidFill>
                <a:schemeClr val="tx2"/>
              </a:solidFill>
              <a:latin typeface="Euphemia UCAS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  <a:latin typeface="Euphemia UCAS" charset="0"/>
              </a:rPr>
              <a:t>CSDMS Integration Facility, U. Colorado—Boulder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279775" y="65039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>
              <a:latin typeface="Eurostile" charset="0"/>
            </a:endParaRPr>
          </a:p>
        </p:txBody>
      </p:sp>
      <p:sp>
        <p:nvSpPr>
          <p:cNvPr id="14342" name="TextBox 17"/>
          <p:cNvSpPr txBox="1">
            <a:spLocks noChangeArrowheads="1"/>
          </p:cNvSpPr>
          <p:nvPr/>
        </p:nvSpPr>
        <p:spPr bwMode="auto">
          <a:xfrm>
            <a:off x="2258958" y="67428"/>
            <a:ext cx="4585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Satellite Sensing of Deltas</a:t>
            </a:r>
            <a:endParaRPr lang="en-US" dirty="0"/>
          </a:p>
        </p:txBody>
      </p:sp>
      <p:sp>
        <p:nvSpPr>
          <p:cNvPr id="14343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882285" y="6106624"/>
            <a:ext cx="854075" cy="731838"/>
            <a:chOff x="882285" y="6106624"/>
            <a:chExt cx="854075" cy="731838"/>
          </a:xfrm>
        </p:grpSpPr>
        <p:sp>
          <p:nvSpPr>
            <p:cNvPr id="2" name="Oval 1"/>
            <p:cNvSpPr/>
            <p:nvPr/>
          </p:nvSpPr>
          <p:spPr>
            <a:xfrm>
              <a:off x="931337" y="6127790"/>
              <a:ext cx="687914" cy="702164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45" name="Picture 20" descr="nasa-logo.gif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85" y="6106624"/>
              <a:ext cx="854075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6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6223000"/>
            <a:ext cx="190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84925" y="1445516"/>
            <a:ext cx="27590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66788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538288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2109788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681288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31384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5956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40528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5100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200" i="0" dirty="0" smtClean="0">
                <a:latin typeface="Arno Pro"/>
                <a:cs typeface="Arno Pro"/>
              </a:rPr>
              <a:t>Presentation will focus on SRTM, AMSR-E, InSAR, MODIS, high-res optical, TRMM, GRACE and NIR, and cover such </a:t>
            </a:r>
            <a:r>
              <a:rPr lang="en-US" sz="2200" dirty="0" smtClean="0">
                <a:latin typeface="Arno Pro"/>
                <a:cs typeface="Arno Pro"/>
              </a:rPr>
              <a:t>delta </a:t>
            </a:r>
            <a:r>
              <a:rPr lang="en-GB" sz="2200" i="0" dirty="0" smtClean="0">
                <a:latin typeface="Arno Pro"/>
                <a:cs typeface="Arno Pro"/>
              </a:rPr>
              <a:t>topics as </a:t>
            </a:r>
            <a:r>
              <a:rPr lang="en-US" sz="2200" dirty="0">
                <a:latin typeface="Arno Pro"/>
                <a:cs typeface="Arno Pro"/>
              </a:rPr>
              <a:t>DEM </a:t>
            </a:r>
            <a:r>
              <a:rPr lang="en-US" sz="2200" dirty="0" smtClean="0">
                <a:latin typeface="Arno Pro"/>
                <a:cs typeface="Arno Pro"/>
              </a:rPr>
              <a:t>vs. DTM, hydrology (</a:t>
            </a:r>
            <a:r>
              <a:rPr lang="en-US" sz="2200" dirty="0">
                <a:latin typeface="Arno Pro"/>
                <a:cs typeface="Arno Pro"/>
              </a:rPr>
              <a:t>stage height, flow velocity, river width &amp; depth, SSC, precipitation, evapotranspiration, soil moisture, groundwater</a:t>
            </a:r>
            <a:r>
              <a:rPr lang="en-US" sz="2200" dirty="0" smtClean="0">
                <a:latin typeface="Arno Pro"/>
                <a:cs typeface="Arno Pro"/>
              </a:rPr>
              <a:t>), flood inundation</a:t>
            </a:r>
          </a:p>
        </p:txBody>
      </p:sp>
    </p:spTree>
    <p:extLst>
      <p:ext uri="{BB962C8B-B14F-4D97-AF65-F5344CB8AC3E}">
        <p14:creationId xmlns:p14="http://schemas.microsoft.com/office/powerpoint/2010/main" val="93588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28588" y="76200"/>
            <a:ext cx="8883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no Pro"/>
                <a:cs typeface="Arno Pro"/>
              </a:rPr>
              <a:t>To overcome the specking associated with dunes, it is necessary to reduce the vertical resolution from 1 to 3m or even 5m; e.g. Murray/Darling Aust.</a:t>
            </a:r>
          </a:p>
        </p:txBody>
      </p:sp>
      <p:sp>
        <p:nvSpPr>
          <p:cNvPr id="30725" name="Text Box 2"/>
          <p:cNvSpPr txBox="1">
            <a:spLocks noChangeArrowheads="1"/>
          </p:cNvSpPr>
          <p:nvPr/>
        </p:nvSpPr>
        <p:spPr bwMode="auto">
          <a:xfrm>
            <a:off x="254000" y="5380038"/>
            <a:ext cx="4137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Each color represents 1 m in elevation</a:t>
            </a:r>
          </a:p>
        </p:txBody>
      </p:sp>
      <p:pic>
        <p:nvPicPr>
          <p:cNvPr id="30726" name="Picture 10" descr="Darlingres1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1088"/>
            <a:ext cx="45720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572000" y="1071563"/>
            <a:ext cx="4572000" cy="4675187"/>
            <a:chOff x="4572000" y="1071563"/>
            <a:chExt cx="4572000" cy="4675187"/>
          </a:xfrm>
        </p:grpSpPr>
        <p:sp>
          <p:nvSpPr>
            <p:cNvPr id="30737" name="Text Box 2"/>
            <p:cNvSpPr txBox="1">
              <a:spLocks noChangeArrowheads="1"/>
            </p:cNvSpPr>
            <p:nvPr/>
          </p:nvSpPr>
          <p:spPr bwMode="auto">
            <a:xfrm>
              <a:off x="4787900" y="5376863"/>
              <a:ext cx="41370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Each color represents 3 m in elevation</a:t>
              </a:r>
            </a:p>
          </p:txBody>
        </p:sp>
        <p:pic>
          <p:nvPicPr>
            <p:cNvPr id="30738" name="Picture 11" descr="Darlingres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071563"/>
              <a:ext cx="4572000" cy="429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57200" y="1019175"/>
            <a:ext cx="8686800" cy="5368925"/>
            <a:chOff x="457201" y="1019048"/>
            <a:chExt cx="8686799" cy="5368882"/>
          </a:xfrm>
        </p:grpSpPr>
        <p:pic>
          <p:nvPicPr>
            <p:cNvPr id="30733" name="Picture 14" descr="dunes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687402"/>
              <a:ext cx="3657600" cy="2700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5" descr="dunes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019048"/>
              <a:ext cx="3657600" cy="273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735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457201" y="4749801"/>
              <a:ext cx="5647267" cy="491067"/>
            </a:xfrm>
            <a:prstGeom prst="straightConnector1">
              <a:avLst/>
            </a:prstGeom>
            <a:noFill/>
            <a:ln w="28575">
              <a:solidFill>
                <a:srgbClr val="CC1D1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6" name="Straight Arrow Connector 18"/>
            <p:cNvCxnSpPr>
              <a:cxnSpLocks noChangeShapeType="1"/>
            </p:cNvCxnSpPr>
            <p:nvPr/>
          </p:nvCxnSpPr>
          <p:spPr bwMode="auto">
            <a:xfrm rot="10800000" flipV="1">
              <a:off x="2751667" y="2455334"/>
              <a:ext cx="4605868" cy="237065"/>
            </a:xfrm>
            <a:prstGeom prst="straightConnector1">
              <a:avLst/>
            </a:prstGeom>
            <a:noFill/>
            <a:ln w="28575">
              <a:solidFill>
                <a:srgbClr val="CC1D1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022475" y="1824038"/>
            <a:ext cx="4572000" cy="4710112"/>
            <a:chOff x="2022929" y="1823357"/>
            <a:chExt cx="4572000" cy="4710918"/>
          </a:xfrm>
        </p:grpSpPr>
        <p:pic>
          <p:nvPicPr>
            <p:cNvPr id="30731" name="Picture 13" descr="Darling resolutio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929" y="1823357"/>
              <a:ext cx="4572000" cy="429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2"/>
            <p:cNvSpPr txBox="1">
              <a:spLocks noChangeArrowheads="1"/>
            </p:cNvSpPr>
            <p:nvPr/>
          </p:nvSpPr>
          <p:spPr bwMode="auto">
            <a:xfrm>
              <a:off x="2191657" y="6164943"/>
              <a:ext cx="4136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Each color represents 5 m in elevation</a:t>
              </a:r>
            </a:p>
          </p:txBody>
        </p:sp>
      </p:grpSp>
      <p:pic>
        <p:nvPicPr>
          <p:cNvPr id="16" name="Picture 12" descr="CSDMS_high_r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nsflogo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622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0788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7"/>
          <p:cNvSpPr txBox="1">
            <a:spLocks noChangeArrowheads="1"/>
          </p:cNvSpPr>
          <p:nvPr/>
        </p:nvSpPr>
        <p:spPr bwMode="auto">
          <a:xfrm>
            <a:off x="26988" y="5803900"/>
            <a:ext cx="9070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Pearl altimetry, purple &lt;0m, lt blue 0m, brown 0-2m, dk yellow 2-3m, lt green 3-4m, yellow 4-5m, dk green 5-35m, dk brown 35-65m, dk blue 65-95m, black &gt;95m. </a:t>
            </a:r>
          </a:p>
        </p:txBody>
      </p:sp>
      <p:cxnSp>
        <p:nvCxnSpPr>
          <p:cNvPr id="32775" name="Straight Arrow Connector 8"/>
          <p:cNvCxnSpPr>
            <a:cxnSpLocks noChangeShapeType="1"/>
          </p:cNvCxnSpPr>
          <p:nvPr/>
        </p:nvCxnSpPr>
        <p:spPr bwMode="auto">
          <a:xfrm flipV="1">
            <a:off x="4579938" y="4368800"/>
            <a:ext cx="2041525" cy="914400"/>
          </a:xfrm>
          <a:prstGeom prst="straightConnector1">
            <a:avLst/>
          </a:prstGeom>
          <a:noFill/>
          <a:ln w="28575">
            <a:solidFill>
              <a:srgbClr val="CC1D1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6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1811338" y="3022600"/>
            <a:ext cx="4073525" cy="1516063"/>
          </a:xfrm>
          <a:prstGeom prst="straightConnector1">
            <a:avLst/>
          </a:prstGeom>
          <a:noFill/>
          <a:ln w="28575">
            <a:solidFill>
              <a:srgbClr val="CC1D1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7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3268663" y="1608138"/>
            <a:ext cx="4935537" cy="787400"/>
          </a:xfrm>
          <a:prstGeom prst="straightConnector1">
            <a:avLst/>
          </a:prstGeom>
          <a:noFill/>
          <a:ln w="28575">
            <a:solidFill>
              <a:srgbClr val="CC1D1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305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4" descr="Po Fi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874713"/>
            <a:ext cx="880745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0" y="1000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Po altimetry binned at 1 color per 1 m vertical intervals; colors cycled every 10 m, to a height of 100 m, then black; sea level light blue, below mean sea level - shades of pink. </a:t>
            </a:r>
          </a:p>
        </p:txBody>
      </p:sp>
      <p:pic>
        <p:nvPicPr>
          <p:cNvPr id="4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705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5" descr="mekong BS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3267075"/>
            <a:ext cx="2536825" cy="2776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20" descr="nile delta_cycli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95250"/>
            <a:ext cx="2936875" cy="1849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21"/>
          <p:cNvSpPr txBox="1">
            <a:spLocks noChangeArrowheads="1"/>
          </p:cNvSpPr>
          <p:nvPr/>
        </p:nvSpPr>
        <p:spPr bwMode="auto">
          <a:xfrm>
            <a:off x="215900" y="149225"/>
            <a:ext cx="4162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ヒラギノ角ゴ Pro W3" charset="0"/>
              </a:rPr>
              <a:t>Pink areas are below sea level</a:t>
            </a:r>
          </a:p>
        </p:txBody>
      </p:sp>
      <p:sp>
        <p:nvSpPr>
          <p:cNvPr id="38917" name="Text Box 22"/>
          <p:cNvSpPr txBox="1">
            <a:spLocks noChangeArrowheads="1"/>
          </p:cNvSpPr>
          <p:nvPr/>
        </p:nvSpPr>
        <p:spPr bwMode="auto">
          <a:xfrm>
            <a:off x="8539163" y="68263"/>
            <a:ext cx="49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Nile</a:t>
            </a:r>
          </a:p>
        </p:txBody>
      </p:sp>
      <p:pic>
        <p:nvPicPr>
          <p:cNvPr id="38918" name="Picture 29" descr="ganges BS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238" y="1787525"/>
            <a:ext cx="3332162" cy="2757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30" descr="indus BS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50" y="1679575"/>
            <a:ext cx="2911475" cy="2749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31" descr="mississippi BSL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866775"/>
            <a:ext cx="2592387" cy="2366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33" descr="Euphrates BS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8" y="4543425"/>
            <a:ext cx="2862262" cy="20685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34" descr="Mahakam BS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575" y="4343400"/>
            <a:ext cx="1417638" cy="2060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37" descr="yellow BS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4457700"/>
            <a:ext cx="1941513" cy="1785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4" name="Text Box 38"/>
          <p:cNvSpPr txBox="1">
            <a:spLocks noChangeArrowheads="1"/>
          </p:cNvSpPr>
          <p:nvPr/>
        </p:nvSpPr>
        <p:spPr bwMode="auto">
          <a:xfrm>
            <a:off x="5116513" y="4114800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Ganges</a:t>
            </a:r>
          </a:p>
        </p:txBody>
      </p:sp>
      <p:sp>
        <p:nvSpPr>
          <p:cNvPr id="38925" name="Text Box 39"/>
          <p:cNvSpPr txBox="1">
            <a:spLocks noChangeArrowheads="1"/>
          </p:cNvSpPr>
          <p:nvPr/>
        </p:nvSpPr>
        <p:spPr bwMode="auto">
          <a:xfrm>
            <a:off x="752475" y="2825750"/>
            <a:ext cx="1039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Mississippi</a:t>
            </a:r>
          </a:p>
        </p:txBody>
      </p:sp>
      <p:sp>
        <p:nvSpPr>
          <p:cNvPr id="38926" name="Text Box 40"/>
          <p:cNvSpPr txBox="1">
            <a:spLocks noChangeArrowheads="1"/>
          </p:cNvSpPr>
          <p:nvPr/>
        </p:nvSpPr>
        <p:spPr bwMode="auto">
          <a:xfrm>
            <a:off x="1795463" y="5148263"/>
            <a:ext cx="81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Mekong</a:t>
            </a:r>
          </a:p>
        </p:txBody>
      </p:sp>
      <p:sp>
        <p:nvSpPr>
          <p:cNvPr id="38927" name="Text Box 41"/>
          <p:cNvSpPr txBox="1">
            <a:spLocks noChangeArrowheads="1"/>
          </p:cNvSpPr>
          <p:nvPr/>
        </p:nvSpPr>
        <p:spPr bwMode="auto">
          <a:xfrm>
            <a:off x="3838575" y="6073775"/>
            <a:ext cx="995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Euphrates</a:t>
            </a:r>
          </a:p>
        </p:txBody>
      </p:sp>
      <p:sp>
        <p:nvSpPr>
          <p:cNvPr id="38928" name="Text Box 42"/>
          <p:cNvSpPr txBox="1">
            <a:spLocks noChangeArrowheads="1"/>
          </p:cNvSpPr>
          <p:nvPr/>
        </p:nvSpPr>
        <p:spPr bwMode="auto">
          <a:xfrm>
            <a:off x="6421438" y="5688013"/>
            <a:ext cx="701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Yellow</a:t>
            </a:r>
          </a:p>
        </p:txBody>
      </p:sp>
      <p:sp>
        <p:nvSpPr>
          <p:cNvPr id="38929" name="Text Box 43"/>
          <p:cNvSpPr txBox="1">
            <a:spLocks noChangeArrowheads="1"/>
          </p:cNvSpPr>
          <p:nvPr/>
        </p:nvSpPr>
        <p:spPr bwMode="auto">
          <a:xfrm>
            <a:off x="6045200" y="4114800"/>
            <a:ext cx="62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Indus</a:t>
            </a:r>
          </a:p>
        </p:txBody>
      </p:sp>
      <p:sp>
        <p:nvSpPr>
          <p:cNvPr id="38930" name="Text Box 44"/>
          <p:cNvSpPr txBox="1">
            <a:spLocks noChangeArrowheads="1"/>
          </p:cNvSpPr>
          <p:nvPr/>
        </p:nvSpPr>
        <p:spPr bwMode="auto">
          <a:xfrm>
            <a:off x="7646988" y="6105525"/>
            <a:ext cx="966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Mahakam</a:t>
            </a:r>
          </a:p>
        </p:txBody>
      </p:sp>
      <p:pic>
        <p:nvPicPr>
          <p:cNvPr id="38933" name="Picture 36" descr="Vistula BSL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025" y="622300"/>
            <a:ext cx="2432050" cy="1282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34" name="Text Box 45"/>
          <p:cNvSpPr txBox="1">
            <a:spLocks noChangeArrowheads="1"/>
          </p:cNvSpPr>
          <p:nvPr/>
        </p:nvSpPr>
        <p:spPr bwMode="auto">
          <a:xfrm>
            <a:off x="3563938" y="554038"/>
            <a:ext cx="73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61FE8"/>
                </a:solidFill>
                <a:latin typeface="Euphemia UCAS" charset="0"/>
              </a:rPr>
              <a:t>Vistula</a:t>
            </a:r>
          </a:p>
        </p:txBody>
      </p:sp>
    </p:spTree>
    <p:extLst>
      <p:ext uri="{BB962C8B-B14F-4D97-AF65-F5344CB8AC3E}">
        <p14:creationId xmlns:p14="http://schemas.microsoft.com/office/powerpoint/2010/main" val="396521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8" descr="ind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1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9"/>
          <p:cNvSpPr>
            <a:spLocks noChangeArrowheads="1"/>
          </p:cNvSpPr>
          <p:nvPr/>
        </p:nvSpPr>
        <p:spPr bwMode="auto">
          <a:xfrm>
            <a:off x="1128713" y="4786313"/>
            <a:ext cx="522287" cy="571500"/>
          </a:xfrm>
          <a:prstGeom prst="rect">
            <a:avLst/>
          </a:prstGeom>
          <a:noFill/>
          <a:ln w="38100">
            <a:solidFill>
              <a:srgbClr val="FF69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60" name="Picture 10" descr="Chhahat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450" y="3509963"/>
            <a:ext cx="32178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6" descr="indus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3517900"/>
            <a:ext cx="29765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19"/>
          <p:cNvSpPr txBox="1">
            <a:spLocks noChangeArrowheads="1"/>
          </p:cNvSpPr>
          <p:nvPr/>
        </p:nvSpPr>
        <p:spPr bwMode="auto">
          <a:xfrm>
            <a:off x="92075" y="2282825"/>
            <a:ext cx="6477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1829</a:t>
            </a:r>
          </a:p>
          <a:p>
            <a:r>
              <a:rPr lang="en-US">
                <a:solidFill>
                  <a:schemeClr val="tx2"/>
                </a:solidFill>
              </a:rPr>
              <a:t>1833</a:t>
            </a:r>
          </a:p>
          <a:p>
            <a:r>
              <a:rPr lang="en-US">
                <a:solidFill>
                  <a:schemeClr val="tx2"/>
                </a:solidFill>
              </a:rPr>
              <a:t>1847</a:t>
            </a:r>
          </a:p>
          <a:p>
            <a:r>
              <a:rPr lang="en-US">
                <a:solidFill>
                  <a:schemeClr val="tx2"/>
                </a:solidFill>
              </a:rPr>
              <a:t>1856</a:t>
            </a:r>
          </a:p>
          <a:p>
            <a:r>
              <a:rPr lang="en-US">
                <a:solidFill>
                  <a:schemeClr val="tx2"/>
                </a:solidFill>
              </a:rPr>
              <a:t>1861</a:t>
            </a:r>
          </a:p>
          <a:p>
            <a:r>
              <a:rPr lang="en-US">
                <a:solidFill>
                  <a:schemeClr val="tx2"/>
                </a:solidFill>
              </a:rPr>
              <a:t>1872</a:t>
            </a:r>
          </a:p>
          <a:p>
            <a:r>
              <a:rPr lang="en-US">
                <a:solidFill>
                  <a:schemeClr val="tx2"/>
                </a:solidFill>
              </a:rPr>
              <a:t>1875</a:t>
            </a:r>
          </a:p>
          <a:p>
            <a:r>
              <a:rPr lang="en-US">
                <a:solidFill>
                  <a:schemeClr val="tx2"/>
                </a:solidFill>
              </a:rPr>
              <a:t>1897</a:t>
            </a:r>
          </a:p>
          <a:p>
            <a:r>
              <a:rPr lang="en-US">
                <a:solidFill>
                  <a:schemeClr val="tx2"/>
                </a:solidFill>
              </a:rPr>
              <a:t>1922</a:t>
            </a:r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2232025" y="947738"/>
            <a:ext cx="457200" cy="457200"/>
          </a:xfrm>
          <a:prstGeom prst="rect">
            <a:avLst/>
          </a:prstGeom>
          <a:noFill/>
          <a:ln w="38100">
            <a:solidFill>
              <a:srgbClr val="FF69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64" name="Picture 3" descr="Kot Diji"/>
          <p:cNvPicPr>
            <a:picLocks noChangeAspect="1" noChangeArrowheads="1"/>
          </p:cNvPicPr>
          <p:nvPr/>
        </p:nvPicPr>
        <p:blipFill>
          <a:blip r:embed="rId5" cstate="screen">
            <a:lum bright="6000"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-7938"/>
            <a:ext cx="236537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2" descr="indus1"/>
          <p:cNvPicPr>
            <a:picLocks noChangeAspect="1" noChangeArrowheads="1"/>
          </p:cNvPicPr>
          <p:nvPr/>
        </p:nvPicPr>
        <p:blipFill>
          <a:blip r:embed="rId6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3"/>
          <a:stretch>
            <a:fillRect/>
          </a:stretch>
        </p:blipFill>
        <p:spPr bwMode="auto">
          <a:xfrm>
            <a:off x="6699250" y="0"/>
            <a:ext cx="24447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169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godavari_cyclic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2938463"/>
            <a:ext cx="444976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KrishnaGodavery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2943225"/>
            <a:ext cx="4454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3678238" y="5310188"/>
            <a:ext cx="893762" cy="725487"/>
          </a:xfrm>
          <a:prstGeom prst="rect">
            <a:avLst/>
          </a:prstGeom>
          <a:solidFill>
            <a:srgbClr val="C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8050213" y="5240338"/>
            <a:ext cx="1027112" cy="844550"/>
          </a:xfrm>
          <a:prstGeom prst="rect">
            <a:avLst/>
          </a:prstGeom>
          <a:solidFill>
            <a:srgbClr val="0097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2638425" y="5507038"/>
            <a:ext cx="1933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2000 SRTM image</a:t>
            </a:r>
          </a:p>
          <a:p>
            <a:r>
              <a:rPr lang="en-US" sz="1400"/>
              <a:t>Elevations in 1 m bins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300038" y="5735638"/>
            <a:ext cx="801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Krishna</a:t>
            </a: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2266950" y="4618038"/>
            <a:ext cx="906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Godavari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850188" y="4906963"/>
            <a:ext cx="120173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Black: 1922</a:t>
            </a:r>
          </a:p>
          <a:p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Brown: 1872</a:t>
            </a:r>
          </a:p>
          <a:p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Red: Letts</a:t>
            </a:r>
          </a:p>
          <a:p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Blue: 1832</a:t>
            </a:r>
          </a:p>
          <a:p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Green: 1832</a:t>
            </a:r>
          </a:p>
        </p:txBody>
      </p:sp>
      <p:pic>
        <p:nvPicPr>
          <p:cNvPr id="48140" name="Picture 20" descr="godavari blowup.jpg"/>
          <p:cNvPicPr>
            <a:picLocks noChangeAspect="1"/>
          </p:cNvPicPr>
          <p:nvPr/>
        </p:nvPicPr>
        <p:blipFill>
          <a:blip r:embed="rId5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725" y="0"/>
            <a:ext cx="565626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TextBox 13"/>
          <p:cNvSpPr txBox="1">
            <a:spLocks noChangeArrowheads="1"/>
          </p:cNvSpPr>
          <p:nvPr/>
        </p:nvSpPr>
        <p:spPr bwMode="auto">
          <a:xfrm>
            <a:off x="7250113" y="1270000"/>
            <a:ext cx="102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90 m</a:t>
            </a:r>
          </a:p>
          <a:p>
            <a:r>
              <a:rPr lang="en-US" sz="2000"/>
              <a:t>C-band</a:t>
            </a: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86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ndus Fig9 Cross Profiles 1.ai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59" t="7273" r="28235" b="74545"/>
          <a:stretch>
            <a:fillRect/>
          </a:stretch>
        </p:blipFill>
        <p:spPr>
          <a:xfrm rot="5400000">
            <a:off x="-67712" y="2736259"/>
            <a:ext cx="3579292" cy="340896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2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248400"/>
            <a:ext cx="56788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22"/>
          <p:cNvGrpSpPr/>
          <p:nvPr/>
        </p:nvGrpSpPr>
        <p:grpSpPr>
          <a:xfrm>
            <a:off x="818210" y="6248400"/>
            <a:ext cx="641806" cy="571500"/>
            <a:chOff x="6835915" y="5097436"/>
            <a:chExt cx="738189" cy="603795"/>
          </a:xfrm>
        </p:grpSpPr>
        <p:sp>
          <p:nvSpPr>
            <p:cNvPr id="24" name="Oval 23"/>
            <p:cNvSpPr/>
            <p:nvPr/>
          </p:nvSpPr>
          <p:spPr>
            <a:xfrm>
              <a:off x="6889201" y="5203670"/>
              <a:ext cx="588520" cy="38584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0" descr="nasa-logo.gif"/>
            <p:cNvPicPr preferRelativeResize="0"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4000" contras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915" y="5097436"/>
              <a:ext cx="738189" cy="603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5" name="Picture 14" descr="Indus Fig9 Cross Profiles 1.ai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9" t="36364" r="51765" b="5455"/>
          <a:stretch>
            <a:fillRect/>
          </a:stretch>
        </p:blipFill>
        <p:spPr>
          <a:xfrm rot="5400000">
            <a:off x="3104048" y="-3086595"/>
            <a:ext cx="2415510" cy="85887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508356" y="0"/>
            <a:ext cx="150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Indus River &amp; Floodplain</a:t>
            </a:r>
            <a:endParaRPr lang="en-US" b="1" dirty="0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104339" y="2273336"/>
            <a:ext cx="2901291" cy="26781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232209" y="2376942"/>
            <a:ext cx="2047650" cy="565923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10800000">
            <a:off x="488452" y="5301688"/>
            <a:ext cx="3405618" cy="674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2" descr="CSDMS_high_r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791" y="631719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Syvitski, Kiel Short Course 2013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5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8" descr="zoominNargislowr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293813"/>
            <a:ext cx="4306887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ctrTitle"/>
          </p:nvPr>
        </p:nvSpPr>
        <p:spPr>
          <a:xfrm>
            <a:off x="685800" y="322263"/>
            <a:ext cx="7772400" cy="460375"/>
          </a:xfrm>
        </p:spPr>
        <p:txBody>
          <a:bodyPr>
            <a:spAutoFit/>
          </a:bodyPr>
          <a:lstStyle/>
          <a:p>
            <a:pPr eaLnBrk="1" hangingPunct="1"/>
            <a:r>
              <a:rPr lang="en-US" sz="2400" b="1">
                <a:latin typeface="Euphemia UCAS" charset="0"/>
                <a:ea typeface="ＭＳ Ｐゴシック" charset="0"/>
                <a:cs typeface="ＭＳ Ｐゴシック" charset="0"/>
              </a:rPr>
              <a:t>Ocean Surge Mapping (cyclone, tsunamis)</a:t>
            </a:r>
            <a:endParaRPr lang="en-US" sz="2400" b="1">
              <a:solidFill>
                <a:srgbClr val="EEDA1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4830763" y="1293813"/>
          <a:ext cx="4079875" cy="413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5" imgW="4572000" imgH="4635500" progId="Word.Document.12">
                  <p:link updateAutomatic="1"/>
                </p:oleObj>
              </mc:Choice>
              <mc:Fallback>
                <p:oleObj name="Document" r:id="rId5" imgW="4572000" imgH="4635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63" y="1293813"/>
                        <a:ext cx="4079875" cy="413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830763" y="1293813"/>
            <a:ext cx="4079875" cy="598487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US" sz="1800">
                <a:solidFill>
                  <a:srgbClr val="EEDA1B"/>
                </a:solidFill>
                <a:latin typeface="Arial" charset="0"/>
                <a:ea typeface="ＭＳ Ｐゴシック" charset="0"/>
                <a:cs typeface="ＭＳ Ｐゴシック" charset="0"/>
              </a:rPr>
              <a:t>SRTM 90m topographic data overlay with MODIS flood extend map in red.</a:t>
            </a:r>
          </a:p>
          <a:p>
            <a:pPr eaLnBrk="1" hangingPunct="1"/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53988" y="1293813"/>
            <a:ext cx="4306887" cy="6461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EEDA1B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Cyclone Nargis, Irrawaddy Delta with MODIS Terra, May 5</a:t>
            </a:r>
            <a:r>
              <a:rPr lang="en-US" sz="1800" baseline="30000">
                <a:solidFill>
                  <a:srgbClr val="EEDA1B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th</a:t>
            </a:r>
            <a:r>
              <a:rPr lang="en-US" sz="1800">
                <a:solidFill>
                  <a:srgbClr val="EEDA1B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, 2008.</a:t>
            </a: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153988" y="5470525"/>
            <a:ext cx="8756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Floods are widespread, 85% of the studied deltas experienced flooding.</a:t>
            </a:r>
          </a:p>
          <a:p>
            <a:r>
              <a:rPr lang="en-US" sz="2000">
                <a:solidFill>
                  <a:srgbClr val="000000"/>
                </a:solidFill>
              </a:rPr>
              <a:t>From 2001-2008, in the 33 deltas ~260,000 km</a:t>
            </a:r>
            <a:r>
              <a:rPr lang="en-US" sz="2000" baseline="30000">
                <a:solidFill>
                  <a:srgbClr val="000000"/>
                </a:solidFill>
              </a:rPr>
              <a:t>2</a:t>
            </a:r>
            <a:r>
              <a:rPr lang="en-US" sz="2000">
                <a:solidFill>
                  <a:srgbClr val="000000"/>
                </a:solidFill>
              </a:rPr>
              <a:t> was submerged by floods.</a:t>
            </a:r>
          </a:p>
        </p:txBody>
      </p:sp>
      <p:pic>
        <p:nvPicPr>
          <p:cNvPr id="8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373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bianSea.2010238.aqua.721.250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pic>
        <p:nvPicPr>
          <p:cNvPr id="7" name="Picture 6" descr="ArabianSea.2010239.terra.721.250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pic>
        <p:nvPicPr>
          <p:cNvPr id="8" name="Picture 7" descr="ArabianSea.2010240.aqua.721.250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pic>
        <p:nvPicPr>
          <p:cNvPr id="9" name="Picture 8" descr="ArabianSea.2010241.aqua.721.250m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pic>
        <p:nvPicPr>
          <p:cNvPr id="10" name="Picture 9" descr="ArabianSea.2010245.aqua.721.250m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pic>
        <p:nvPicPr>
          <p:cNvPr id="12" name="Picture 11" descr="ArabianSea.2010248.terra.721.250m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6956" cy="620300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676956" y="5814620"/>
            <a:ext cx="2467044" cy="7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7823" y="54254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 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2" descr="CSDMS_high_r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nsflogo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248400"/>
            <a:ext cx="56788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0" name="Group 20"/>
          <p:cNvGrpSpPr/>
          <p:nvPr/>
        </p:nvGrpSpPr>
        <p:grpSpPr>
          <a:xfrm>
            <a:off x="629796" y="6248400"/>
            <a:ext cx="641806" cy="571500"/>
            <a:chOff x="6835915" y="5097436"/>
            <a:chExt cx="738189" cy="603795"/>
          </a:xfrm>
        </p:grpSpPr>
        <p:sp>
          <p:nvSpPr>
            <p:cNvPr id="21" name="Oval 20"/>
            <p:cNvSpPr/>
            <p:nvPr/>
          </p:nvSpPr>
          <p:spPr>
            <a:xfrm>
              <a:off x="6889201" y="5203670"/>
              <a:ext cx="588520" cy="38584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0" descr="nasa-logo.gif"/>
            <p:cNvPicPr preferRelativeResize="0"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4000" contras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915" y="5097436"/>
              <a:ext cx="738189" cy="603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3" name="TextBox 22"/>
          <p:cNvSpPr txBox="1"/>
          <p:nvPr/>
        </p:nvSpPr>
        <p:spPr>
          <a:xfrm>
            <a:off x="6676956" y="527906"/>
            <a:ext cx="2467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chin"/>
                <a:cs typeface="Cochin"/>
              </a:rPr>
              <a:t>11-day (237-248) sequence of MODIS satellite images (either Terra or Aqua) showing the 2</a:t>
            </a:r>
            <a:r>
              <a:rPr lang="en-US" sz="2000" baseline="30000" dirty="0" smtClean="0">
                <a:solidFill>
                  <a:schemeClr val="bg1"/>
                </a:solidFill>
                <a:latin typeface="Cochin"/>
                <a:cs typeface="Cochin"/>
              </a:rPr>
              <a:t>nd</a:t>
            </a:r>
            <a:r>
              <a:rPr lang="en-US" sz="2000" dirty="0" smtClean="0">
                <a:solidFill>
                  <a:schemeClr val="bg1"/>
                </a:solidFill>
                <a:latin typeface="Cochin"/>
                <a:cs typeface="Cochin"/>
              </a:rPr>
              <a:t> major levee breach of the 2010 Indus River flood.</a:t>
            </a:r>
            <a:endParaRPr lang="en-US" sz="2000" dirty="0">
              <a:solidFill>
                <a:schemeClr val="bg1"/>
              </a:solidFill>
              <a:latin typeface="Cochin"/>
              <a:cs typeface="Cochin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Syvitski, Kiel Short Course 2013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6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8" descr="Indus Fig6 flood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22300"/>
            <a:ext cx="8008937" cy="5727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5" descr="Phet.A2010155.0640.250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459" y="1"/>
            <a:ext cx="3757541" cy="24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21"/>
          <p:cNvSpPr txBox="1">
            <a:spLocks noChangeArrowheads="1"/>
          </p:cNvSpPr>
          <p:nvPr/>
        </p:nvSpPr>
        <p:spPr bwMode="auto">
          <a:xfrm>
            <a:off x="378088" y="4806876"/>
            <a:ext cx="13651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Indus</a:t>
            </a:r>
            <a:endParaRPr lang="en-US" dirty="0"/>
          </a:p>
          <a:p>
            <a:r>
              <a:rPr lang="en-US" dirty="0" smtClean="0"/>
              <a:t>Pakistan</a:t>
            </a:r>
            <a:endParaRPr lang="en-US" dirty="0"/>
          </a:p>
        </p:txBody>
      </p:sp>
      <p:sp>
        <p:nvSpPr>
          <p:cNvPr id="58377" name="TextBox 22"/>
          <p:cNvSpPr txBox="1">
            <a:spLocks noChangeArrowheads="1"/>
          </p:cNvSpPr>
          <p:nvPr/>
        </p:nvSpPr>
        <p:spPr bwMode="auto">
          <a:xfrm>
            <a:off x="5973861" y="1293018"/>
            <a:ext cx="4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Phet</a:t>
            </a:r>
            <a:endParaRPr lang="en-US" dirty="0"/>
          </a:p>
        </p:txBody>
      </p:sp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172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7" y="2476675"/>
            <a:ext cx="4037083" cy="408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lum bright="-18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787" y="0"/>
            <a:ext cx="292981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7"/>
          <p:cNvSpPr txBox="1">
            <a:spLocks noChangeArrowheads="1"/>
          </p:cNvSpPr>
          <p:nvPr/>
        </p:nvSpPr>
        <p:spPr bwMode="auto">
          <a:xfrm>
            <a:off x="-2" y="51396"/>
            <a:ext cx="6392335" cy="242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5613" indent="-455613">
              <a:lnSpc>
                <a:spcPct val="90000"/>
              </a:lnSpc>
              <a:buAutoNum type="arabicParenR"/>
            </a:pPr>
            <a:r>
              <a:rPr lang="en-US" dirty="0" smtClean="0">
                <a:latin typeface="Arno Pro"/>
                <a:cs typeface="Arno Pro"/>
              </a:rPr>
              <a:t>Match orbital sensor with objective, considering resolution, repeat interval, wavelengths, post-processing methods.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US" dirty="0" smtClean="0">
                <a:latin typeface="Arno Pro"/>
                <a:cs typeface="Arno Pro"/>
              </a:rPr>
              <a:t>Consider t</a:t>
            </a:r>
            <a:r>
              <a:rPr lang="en-GB" dirty="0" err="1" smtClean="0">
                <a:latin typeface="Arno Pro"/>
                <a:cs typeface="Arno Pro"/>
              </a:rPr>
              <a:t>iming</a:t>
            </a:r>
            <a:r>
              <a:rPr lang="en-GB" dirty="0">
                <a:latin typeface="Arno Pro"/>
                <a:cs typeface="Arno Pro"/>
              </a:rPr>
              <a:t>: river stage, tidal stage, storm surge stage, seasonal effects, vegetation vs. water vs. turbidity; </a:t>
            </a:r>
            <a:r>
              <a:rPr lang="en-GB" dirty="0" smtClean="0">
                <a:latin typeface="Arno Pro"/>
                <a:cs typeface="Arno Pro"/>
              </a:rPr>
              <a:t>cloud cover </a:t>
            </a:r>
            <a:r>
              <a:rPr lang="en-GB" dirty="0">
                <a:latin typeface="Arno Pro"/>
                <a:cs typeface="Arno Pro"/>
              </a:rPr>
              <a:t>and other atmospheric </a:t>
            </a:r>
            <a:r>
              <a:rPr lang="en-GB" dirty="0" smtClean="0">
                <a:latin typeface="Arno Pro"/>
                <a:cs typeface="Arno Pro"/>
              </a:rPr>
              <a:t>moisture</a:t>
            </a:r>
            <a:endParaRPr lang="en-US" dirty="0">
              <a:latin typeface="Arno Pro"/>
              <a:cs typeface="Arno Pro"/>
            </a:endParaRPr>
          </a:p>
        </p:txBody>
      </p:sp>
      <p:pic>
        <p:nvPicPr>
          <p:cNvPr id="14341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347" name="Picture 12" descr="New Orleans Flood.tiff"/>
          <p:cNvPicPr>
            <a:picLocks noChangeAspect="1"/>
          </p:cNvPicPr>
          <p:nvPr/>
        </p:nvPicPr>
        <p:blipFill>
          <a:blip r:embed="rId7" cstate="screen">
            <a:lum bright="-38000" contras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234" y="2931582"/>
            <a:ext cx="4479593" cy="264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697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0"/>
            <a:ext cx="23034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61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1417638" y="130175"/>
            <a:ext cx="915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latin typeface="Euphemia UCAS" charset="0"/>
                <a:cs typeface="Euphemia UCAS" charset="0"/>
              </a:rPr>
              <a:t>Mekong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346075" y="3621088"/>
            <a:ext cx="85217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>
                <a:latin typeface="Euphemia UCAS" charset="0"/>
                <a:cs typeface="Euphemia UCAS" charset="0"/>
              </a:rPr>
              <a:t>SRTM: morphology &amp; surface elevation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>
                <a:latin typeface="Euphemia UCAS" charset="0"/>
                <a:cs typeface="Euphemia UCAS" charset="0"/>
              </a:rPr>
              <a:t>NIR: Surface water as black or shades of blue depending on the 	sediment concentration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>
                <a:latin typeface="Euphemia UCAS" charset="0"/>
                <a:cs typeface="Euphemia UCAS" charset="0"/>
              </a:rPr>
              <a:t>Vis: Water turbidity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>
                <a:latin typeface="Euphemia UCAS" charset="0"/>
                <a:cs typeface="Euphemia UCAS" charset="0"/>
              </a:rPr>
              <a:t>MODIS: Dartmouth Flood Observatory (CSDMS) mapping</a:t>
            </a:r>
          </a:p>
        </p:txBody>
      </p:sp>
      <p:sp>
        <p:nvSpPr>
          <p:cNvPr id="47110" name="TextBox 11"/>
          <p:cNvSpPr txBox="1">
            <a:spLocks noChangeArrowheads="1"/>
          </p:cNvSpPr>
          <p:nvPr/>
        </p:nvSpPr>
        <p:spPr bwMode="auto">
          <a:xfrm>
            <a:off x="8502650" y="3173413"/>
            <a:ext cx="641350" cy="369887"/>
          </a:xfrm>
          <a:prstGeom prst="rect">
            <a:avLst/>
          </a:prstGeom>
          <a:solidFill>
            <a:srgbClr val="B2E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Euphemia UCAS" charset="0"/>
                <a:cs typeface="Euphemia UCAS" charset="0"/>
              </a:rPr>
              <a:t>DFO</a:t>
            </a:r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1709738" y="3155950"/>
            <a:ext cx="771525" cy="368300"/>
          </a:xfrm>
          <a:prstGeom prst="rect">
            <a:avLst/>
          </a:prstGeom>
          <a:solidFill>
            <a:srgbClr val="D1EB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Euphemia UCAS" charset="0"/>
                <a:cs typeface="Euphemia UCAS" charset="0"/>
              </a:rPr>
              <a:t>SRTM</a:t>
            </a:r>
          </a:p>
        </p:txBody>
      </p:sp>
      <p:sp>
        <p:nvSpPr>
          <p:cNvPr id="47112" name="TextBox 13"/>
          <p:cNvSpPr txBox="1">
            <a:spLocks noChangeArrowheads="1"/>
          </p:cNvSpPr>
          <p:nvPr/>
        </p:nvSpPr>
        <p:spPr bwMode="auto">
          <a:xfrm>
            <a:off x="4203700" y="130175"/>
            <a:ext cx="542925" cy="369888"/>
          </a:xfrm>
          <a:prstGeom prst="rect">
            <a:avLst/>
          </a:prstGeom>
          <a:solidFill>
            <a:srgbClr val="D1EB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Euphemia UCAS" charset="0"/>
                <a:cs typeface="Euphemia UCAS" charset="0"/>
              </a:rPr>
              <a:t>NIR</a:t>
            </a:r>
          </a:p>
        </p:txBody>
      </p:sp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6091238" y="130175"/>
            <a:ext cx="492125" cy="368300"/>
          </a:xfrm>
          <a:prstGeom prst="rect">
            <a:avLst/>
          </a:prstGeom>
          <a:solidFill>
            <a:srgbClr val="D1EB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Euphemia UCAS" charset="0"/>
                <a:cs typeface="Euphemia UCAS" charset="0"/>
              </a:rPr>
              <a:t>Vis</a:t>
            </a:r>
          </a:p>
        </p:txBody>
      </p:sp>
      <p:pic>
        <p:nvPicPr>
          <p:cNvPr id="10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944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100N20 copy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9168" y="13400"/>
            <a:ext cx="4804832" cy="618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202261"/>
              </p:ext>
            </p:extLst>
          </p:nvPr>
        </p:nvGraphicFramePr>
        <p:xfrm>
          <a:off x="91372" y="0"/>
          <a:ext cx="3578367" cy="5740400"/>
        </p:xfrm>
        <a:graphic>
          <a:graphicData uri="http://schemas.openxmlformats.org/drawingml/2006/table">
            <a:tbl>
              <a:tblPr/>
              <a:tblGrid>
                <a:gridCol w="1309292"/>
                <a:gridCol w="662981"/>
                <a:gridCol w="840398"/>
                <a:gridCol w="765696"/>
              </a:tblGrid>
              <a:tr h="25465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Delta area (km</a:t>
                      </a:r>
                      <a:r>
                        <a:rPr lang="en-US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Delta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Brahmani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Chao Phraya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Ganges 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rrawaddy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Mekong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Mississippi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Orinoco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Pearl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igris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Vistula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Yangtze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7084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Yellow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area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29387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53032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87534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901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34" y="813358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34" y="12175"/>
            <a:ext cx="8229600" cy="7595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METHODS: how InSAR works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62" y="820978"/>
            <a:ext cx="6768812" cy="508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9734" y="5644988"/>
            <a:ext cx="9861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 smtClean="0"/>
              <a:t>Sun (2008)</a:t>
            </a:r>
            <a:endParaRPr lang="en-US" sz="13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008" y="792614"/>
            <a:ext cx="1826226" cy="281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474" y="3255991"/>
            <a:ext cx="2308860" cy="281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582694" y="798118"/>
            <a:ext cx="426720" cy="2659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53894" y="4463338"/>
            <a:ext cx="335280" cy="148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74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7271" y="1259455"/>
            <a:ext cx="1754577" cy="4682613"/>
          </a:xfrm>
        </p:spPr>
        <p:txBody>
          <a:bodyPr>
            <a:noAutofit/>
          </a:bodyPr>
          <a:lstStyle/>
          <a:p>
            <a:r>
              <a:rPr lang="en-US" sz="1600" dirty="0" smtClean="0"/>
              <a:t>High spatial resolution (~20m horizontal and ~1 cm vertical)</a:t>
            </a:r>
          </a:p>
          <a:p>
            <a:pPr>
              <a:buNone/>
            </a:pPr>
            <a:endParaRPr lang="en-US" sz="600" dirty="0" smtClean="0"/>
          </a:p>
          <a:p>
            <a:r>
              <a:rPr lang="en-US" sz="1600" dirty="0" smtClean="0"/>
              <a:t>Long time range (10-20 years)</a:t>
            </a:r>
          </a:p>
          <a:p>
            <a:pPr>
              <a:buNone/>
            </a:pPr>
            <a:endParaRPr lang="en-US" sz="600" dirty="0" smtClean="0"/>
          </a:p>
          <a:p>
            <a:r>
              <a:rPr lang="en-US" sz="1600" dirty="0" smtClean="0"/>
              <a:t>Inexpensive</a:t>
            </a:r>
          </a:p>
          <a:p>
            <a:endParaRPr lang="en-US" sz="600" dirty="0" smtClean="0"/>
          </a:p>
          <a:p>
            <a:r>
              <a:rPr lang="en-US" sz="1600" dirty="0" smtClean="0"/>
              <a:t>Free of data sharing, land access problems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07" y="-51604"/>
            <a:ext cx="8229600" cy="813604"/>
          </a:xfrm>
        </p:spPr>
        <p:txBody>
          <a:bodyPr/>
          <a:lstStyle/>
          <a:p>
            <a:r>
              <a:rPr lang="en-US" dirty="0" smtClean="0"/>
              <a:t>advantages of InSAR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97169" y="967147"/>
            <a:ext cx="6850626" cy="4758535"/>
            <a:chOff x="3614338" y="2204392"/>
            <a:chExt cx="5314566" cy="37782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14338" y="2232661"/>
              <a:ext cx="2545653" cy="1803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4863" y="4002680"/>
              <a:ext cx="1799973" cy="197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337" y="3786133"/>
              <a:ext cx="1632334" cy="218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278016" y="4107992"/>
              <a:ext cx="1287656" cy="29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GPS stations</a:t>
              </a:r>
              <a:endParaRPr lang="en-US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70284" y="5630008"/>
              <a:ext cx="1138084" cy="29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/>
                  </a:solidFill>
                </a:rPr>
                <a:t>Stratigraphy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76436" y="2294561"/>
              <a:ext cx="1250534" cy="29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Tide gauges</a:t>
              </a:r>
              <a:endParaRPr lang="en-US" i="1" dirty="0"/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614" y="2204392"/>
              <a:ext cx="2614023" cy="220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8155" y="3709548"/>
              <a:ext cx="1703192" cy="2270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287614" y="2265492"/>
              <a:ext cx="1641290" cy="29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Leveling surveys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2047" y="3745251"/>
              <a:ext cx="1318260" cy="29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Extensometers</a:t>
              </a:r>
              <a:endParaRPr lang="en-US" i="1" dirty="0"/>
            </a:p>
          </p:txBody>
        </p:sp>
      </p:grpSp>
      <p:pic>
        <p:nvPicPr>
          <p:cNvPr id="19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2224635" y="6058972"/>
            <a:ext cx="2410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Euphemia UCAS"/>
                <a:cs typeface="Euphemia UCAS"/>
              </a:rPr>
              <a:t>Higgins et al., 2013</a:t>
            </a:r>
          </a:p>
        </p:txBody>
      </p:sp>
    </p:spTree>
    <p:extLst>
      <p:ext uri="{BB962C8B-B14F-4D97-AF65-F5344CB8AC3E}">
        <p14:creationId xmlns:p14="http://schemas.microsoft.com/office/powerpoint/2010/main" val="22183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99" y="856639"/>
            <a:ext cx="9026807" cy="525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14754"/>
          </a:xfrm>
        </p:spPr>
        <p:txBody>
          <a:bodyPr/>
          <a:lstStyle/>
          <a:p>
            <a:r>
              <a:rPr lang="en-US" dirty="0" smtClean="0"/>
              <a:t>Suitable data for interferometry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1009039"/>
            <a:ext cx="7960007" cy="4800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space.azzopardi.info/images/jax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61" y="2761639"/>
            <a:ext cx="682439" cy="4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" y="3447439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96" y="4133239"/>
            <a:ext cx="567903" cy="57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 descr="http://www.monzaviaggi.com/ammin/immagini/9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62" y="4843510"/>
            <a:ext cx="719438" cy="6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93" y="1694839"/>
            <a:ext cx="605607" cy="62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72300" y="4293259"/>
            <a:ext cx="7848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sflogo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2224635" y="6058972"/>
            <a:ext cx="2410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Euphemia UCAS"/>
                <a:cs typeface="Euphemia UCAS"/>
              </a:rPr>
              <a:t>Higgins et al., 2013</a:t>
            </a:r>
          </a:p>
        </p:txBody>
      </p:sp>
    </p:spTree>
    <p:extLst>
      <p:ext uri="{BB962C8B-B14F-4D97-AF65-F5344CB8AC3E}">
        <p14:creationId xmlns:p14="http://schemas.microsoft.com/office/powerpoint/2010/main" val="2009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8149"/>
            <a:ext cx="4201064" cy="440740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Small spatial baseline</a:t>
            </a:r>
          </a:p>
          <a:p>
            <a:r>
              <a:rPr lang="en-US" dirty="0" smtClean="0"/>
              <a:t>Correct temporal baseline</a:t>
            </a:r>
          </a:p>
          <a:p>
            <a:r>
              <a:rPr lang="en-US" dirty="0" smtClean="0"/>
              <a:t>Orbital geometry that reduces shadowing, layover and foreshortening</a:t>
            </a:r>
          </a:p>
          <a:p>
            <a:r>
              <a:rPr lang="en-US" dirty="0" smtClean="0"/>
              <a:t>DEM availability</a:t>
            </a:r>
          </a:p>
          <a:p>
            <a:r>
              <a:rPr lang="en-US" dirty="0" smtClean="0"/>
              <a:t>Best atmospheric conditions</a:t>
            </a:r>
          </a:p>
          <a:p>
            <a:r>
              <a:rPr lang="en-US" dirty="0" smtClean="0"/>
              <a:t>Cost and accessibility</a:t>
            </a:r>
          </a:p>
          <a:p>
            <a:r>
              <a:rPr lang="en-US" dirty="0" smtClean="0"/>
              <a:t>Reliable orbital information</a:t>
            </a:r>
          </a:p>
          <a:p>
            <a:r>
              <a:rPr lang="en-US" dirty="0" smtClean="0"/>
              <a:t>Largest available date range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Selecting SAR scenes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017" y="891807"/>
            <a:ext cx="2476564" cy="17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99026" y="146616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003597" y="1466169"/>
            <a:ext cx="495429" cy="18466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ar04exe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02345" y="2905836"/>
            <a:ext cx="3681688" cy="2761266"/>
          </a:xfrm>
        </p:spPr>
      </p:pic>
      <p:sp>
        <p:nvSpPr>
          <p:cNvPr id="12" name="TextBox 11"/>
          <p:cNvSpPr txBox="1"/>
          <p:nvPr/>
        </p:nvSpPr>
        <p:spPr>
          <a:xfrm>
            <a:off x="3001483" y="5390103"/>
            <a:ext cx="1880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E.S.A. Basic Radar Course</a:t>
            </a:r>
            <a:endParaRPr lang="en-US" sz="1200" i="1" dirty="0"/>
          </a:p>
        </p:txBody>
      </p:sp>
      <p:pic>
        <p:nvPicPr>
          <p:cNvPr id="9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36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6255927" y="1444037"/>
            <a:ext cx="592666" cy="5785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2224635" y="6069555"/>
            <a:ext cx="2410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Euphemia UCAS"/>
                <a:cs typeface="Euphemia UCAS"/>
              </a:rPr>
              <a:t>Higgins et al., 2013</a:t>
            </a:r>
          </a:p>
        </p:txBody>
      </p:sp>
    </p:spTree>
    <p:extLst>
      <p:ext uri="{BB962C8B-B14F-4D97-AF65-F5344CB8AC3E}">
        <p14:creationId xmlns:p14="http://schemas.microsoft.com/office/powerpoint/2010/main" val="315934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3471333" cy="3386667"/>
            <a:chOff x="254001" y="70704"/>
            <a:chExt cx="3787791" cy="36840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1" y="70704"/>
              <a:ext cx="3787791" cy="36840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5111" y="148946"/>
              <a:ext cx="2861408" cy="401766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Dec 2008 – Feb 2009</a:t>
              </a:r>
              <a:endParaRPr lang="en-US" b="1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142" y="-1"/>
            <a:ext cx="3499556" cy="338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5756"/>
            <a:ext cx="3507142" cy="3336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21" y="3560875"/>
            <a:ext cx="2622346" cy="369332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Dec 2010 – Feb 2011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67830" y="71926"/>
            <a:ext cx="2557110" cy="369332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Dec 2009 – Feb 2010</a:t>
            </a: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390" y="3609256"/>
            <a:ext cx="2747818" cy="309651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939199" y="6616095"/>
            <a:ext cx="97751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39199" y="6297508"/>
            <a:ext cx="67092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</a:rPr>
              <a:t>36 km</a:t>
            </a: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901" y="1252700"/>
            <a:ext cx="243499" cy="47131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78353" y="107773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  <a:r>
              <a:rPr lang="en-US" b="1" dirty="0" smtClean="0"/>
              <a:t>3 cm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430290" y="3424590"/>
            <a:ext cx="6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 cm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903474" y="5575207"/>
            <a:ext cx="72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-3 cm</a:t>
            </a:r>
            <a:endParaRPr lang="en-US" b="1" dirty="0"/>
          </a:p>
        </p:txBody>
      </p:sp>
      <p:pic>
        <p:nvPicPr>
          <p:cNvPr id="16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852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57" y="842523"/>
            <a:ext cx="5249333" cy="5105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77" y="991906"/>
            <a:ext cx="362362" cy="4713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0724" y="85663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cm +C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89839" y="318157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 cm +C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9839" y="5369930"/>
            <a:ext cx="119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-3 cm +C</a:t>
            </a:r>
            <a:endParaRPr lang="en-US" b="1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70957" y="-56328"/>
            <a:ext cx="9143999" cy="78902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shows RELATIVE ground deformation in 46 days</a:t>
            </a:r>
            <a:endParaRPr lang="en-US" sz="3000" b="1" dirty="0"/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224635" y="6058972"/>
            <a:ext cx="2410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Euphemia UCAS"/>
                <a:cs typeface="Euphemia UCAS"/>
              </a:rPr>
              <a:t>Higgins et al., 2013</a:t>
            </a:r>
          </a:p>
        </p:txBody>
      </p:sp>
    </p:spTree>
    <p:extLst>
      <p:ext uri="{BB962C8B-B14F-4D97-AF65-F5344CB8AC3E}">
        <p14:creationId xmlns:p14="http://schemas.microsoft.com/office/powerpoint/2010/main" val="126882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11" y="1056452"/>
            <a:ext cx="5249333" cy="5105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631" y="1205835"/>
            <a:ext cx="362362" cy="471311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5971173">
            <a:off x="1578971" y="1764352"/>
            <a:ext cx="1241778" cy="39511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634482" y="4386197"/>
            <a:ext cx="1241778" cy="39511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0015" y="-7703"/>
            <a:ext cx="7880215" cy="87776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We can change from RELATIVE to ABSOLUTE by using a GPS station.</a:t>
            </a:r>
            <a:br>
              <a:rPr lang="en-US" sz="2000" b="1" dirty="0" smtClean="0"/>
            </a:br>
            <a:r>
              <a:rPr lang="en-US" sz="2000" b="1" dirty="0" smtClean="0"/>
              <a:t>The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station then gives an estimate of error. … one point, 2 mm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556000" y="4781308"/>
            <a:ext cx="27516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RPUR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62443" y="1809604"/>
            <a:ext cx="27516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DHAK</a:t>
            </a:r>
            <a:endParaRPr 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38878" y="1070563"/>
            <a:ext cx="153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+3.0116 cm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67993" y="3395501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0.116 cm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67993" y="5583859"/>
            <a:ext cx="146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-2.8840 cm</a:t>
            </a:r>
            <a:endParaRPr lang="en-US" b="1" dirty="0"/>
          </a:p>
        </p:txBody>
      </p:sp>
      <p:pic>
        <p:nvPicPr>
          <p:cNvPr id="18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2224635" y="6058972"/>
            <a:ext cx="2410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Euphemia UCAS"/>
                <a:cs typeface="Euphemia UCAS"/>
              </a:rPr>
              <a:t>Higgins et al., 2013</a:t>
            </a:r>
          </a:p>
        </p:txBody>
      </p:sp>
    </p:spTree>
    <p:extLst>
      <p:ext uri="{BB962C8B-B14F-4D97-AF65-F5344CB8AC3E}">
        <p14:creationId xmlns:p14="http://schemas.microsoft.com/office/powerpoint/2010/main" val="251838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45497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latin typeface="Arno Pro"/>
                <a:cs typeface="Arno Pro"/>
              </a:rPr>
              <a:t>DEM </a:t>
            </a:r>
            <a:r>
              <a:rPr lang="en-US" b="1" dirty="0">
                <a:latin typeface="Arno Pro"/>
                <a:cs typeface="Arno Pro"/>
              </a:rPr>
              <a:t>Outline</a:t>
            </a:r>
            <a:r>
              <a:rPr lang="en-US" sz="2000" dirty="0">
                <a:latin typeface="Arno Pro"/>
                <a:cs typeface="Arno Pro"/>
              </a:rPr>
              <a:t>: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000" dirty="0">
                <a:latin typeface="Arno Pro"/>
                <a:cs typeface="Arno Pro"/>
              </a:rPr>
              <a:t> SRTM Mission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000" dirty="0">
                <a:latin typeface="Arno Pro"/>
                <a:cs typeface="Arno Pro"/>
              </a:rPr>
              <a:t> SRTM Data Resolution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000" dirty="0">
                <a:latin typeface="Arno Pro"/>
                <a:cs typeface="Arno Pro"/>
              </a:rPr>
              <a:t> SRTM Data Issues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000" dirty="0">
                <a:latin typeface="Arno Pro"/>
                <a:cs typeface="Arno Pro"/>
              </a:rPr>
              <a:t> Floodplains and Deltas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000" dirty="0">
                <a:latin typeface="Arno Pro"/>
                <a:cs typeface="Arno Pro"/>
              </a:rPr>
              <a:t> Historical Maps </a:t>
            </a:r>
            <a:r>
              <a:rPr lang="en-US" sz="2000" dirty="0" err="1">
                <a:latin typeface="Arno Pro"/>
                <a:cs typeface="Arno Pro"/>
              </a:rPr>
              <a:t>vs</a:t>
            </a:r>
            <a:r>
              <a:rPr lang="en-US" sz="2000" dirty="0">
                <a:latin typeface="Arno Pro"/>
                <a:cs typeface="Arno Pro"/>
              </a:rPr>
              <a:t> SRTM data</a:t>
            </a:r>
          </a:p>
        </p:txBody>
      </p:sp>
      <p:pic>
        <p:nvPicPr>
          <p:cNvPr id="16390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4713"/>
            <a:ext cx="6086231" cy="416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/>
          <p:cNvPicPr>
            <a:picLocks noChangeAspect="1"/>
          </p:cNvPicPr>
          <p:nvPr/>
        </p:nvPicPr>
        <p:blipFill>
          <a:blip r:embed="rId4">
            <a:lum bright="-12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385" y="0"/>
            <a:ext cx="5138615" cy="300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888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3 copy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920" y="125824"/>
            <a:ext cx="8229600" cy="4525963"/>
          </a:xfrm>
        </p:spPr>
      </p:pic>
      <p:pic>
        <p:nvPicPr>
          <p:cNvPr id="5" name="Picture 4" descr="Figure1 cop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196" y="3497606"/>
            <a:ext cx="3659214" cy="29095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376" y="4651544"/>
            <a:ext cx="38122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Euphemia UCAS"/>
                <a:cs typeface="Euphemia UCAS"/>
              </a:rPr>
              <a:t>Advanced methods like D-</a:t>
            </a:r>
            <a:r>
              <a:rPr lang="en-US" sz="2000" i="1" dirty="0" err="1" smtClean="0">
                <a:latin typeface="Euphemia UCAS"/>
                <a:cs typeface="Euphemia UCAS"/>
              </a:rPr>
              <a:t>InSAR</a:t>
            </a:r>
            <a:r>
              <a:rPr lang="en-US" sz="2000" i="1" dirty="0" smtClean="0">
                <a:latin typeface="Euphemia UCAS"/>
                <a:cs typeface="Euphemia UCAS"/>
              </a:rPr>
              <a:t> or PS-</a:t>
            </a:r>
            <a:r>
              <a:rPr lang="en-US" sz="2000" i="1" dirty="0" err="1" smtClean="0">
                <a:latin typeface="Euphemia UCAS"/>
                <a:cs typeface="Euphemia UCAS"/>
              </a:rPr>
              <a:t>InSAR</a:t>
            </a:r>
            <a:r>
              <a:rPr lang="en-US" sz="2000" i="1" dirty="0" smtClean="0">
                <a:latin typeface="Euphemia UCAS"/>
                <a:cs typeface="Euphemia UCAS"/>
              </a:rPr>
              <a:t> isolate the varied ways humans impact the earth’s surface</a:t>
            </a:r>
          </a:p>
          <a:p>
            <a:r>
              <a:rPr lang="en-US" sz="2000" i="1" dirty="0">
                <a:latin typeface="Euphemia UCAS"/>
                <a:cs typeface="Euphemia UCAS"/>
              </a:rPr>
              <a:t>	</a:t>
            </a:r>
            <a:r>
              <a:rPr lang="en-US" sz="2000" i="1" dirty="0" smtClean="0">
                <a:latin typeface="Euphemia UCAS"/>
                <a:cs typeface="Euphemia UCAS"/>
              </a:rPr>
              <a:t>- Higgins et al., 2013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22654" y="1856664"/>
            <a:ext cx="1603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Euphemia UCAS"/>
                <a:cs typeface="Euphemia UCAS"/>
              </a:rPr>
              <a:t>17m spatial pixel</a:t>
            </a:r>
          </a:p>
          <a:p>
            <a:r>
              <a:rPr lang="en-US" sz="1800" i="1" dirty="0" smtClean="0">
                <a:latin typeface="Euphemia UCAS"/>
                <a:cs typeface="Euphemia UCAS"/>
              </a:rPr>
              <a:t>~1 to 2mm vertical resolution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4956" y="1494409"/>
            <a:ext cx="2750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 m subsidence in 4 </a:t>
            </a:r>
            <a:r>
              <a:rPr lang="en-US" sz="2000" dirty="0" err="1" smtClean="0"/>
              <a:t>yr</a:t>
            </a:r>
            <a:endParaRPr lang="en-US" sz="2000" dirty="0"/>
          </a:p>
        </p:txBody>
      </p:sp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484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4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33" y="63902"/>
            <a:ext cx="8527237" cy="56530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4668" y="5532272"/>
            <a:ext cx="260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Bangla MN"/>
              </a:rPr>
              <a:t>From Higgins et al. (2013)</a:t>
            </a:r>
            <a:endParaRPr lang="en-US" sz="1600" i="1" dirty="0">
              <a:latin typeface="Bangla M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7409" y="2327926"/>
            <a:ext cx="2403823" cy="707886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Fish ponds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22466" y="1210483"/>
            <a:ext cx="1711526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Down 200 mm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69426" y="3841923"/>
            <a:ext cx="1711526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Down 200 mm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97586" y="3641868"/>
            <a:ext cx="1581533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Down 90 mm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7106" y="5144773"/>
            <a:ext cx="1711526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Down 120 mm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72659" y="1010428"/>
            <a:ext cx="1581533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Down 90 mm </a:t>
            </a:r>
            <a:endParaRPr lang="en-US" sz="2000" dirty="0"/>
          </a:p>
        </p:txBody>
      </p:sp>
      <p:pic>
        <p:nvPicPr>
          <p:cNvPr id="14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472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6" descr="nsflogo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6289675"/>
            <a:ext cx="552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38" y="6329363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nasa-logo.gif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 contras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6367463"/>
            <a:ext cx="4778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286620" y="6556375"/>
            <a:ext cx="22360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dirty="0"/>
              <a:t>Syvitski, </a:t>
            </a:r>
            <a:r>
              <a:rPr lang="en-US" sz="1100" dirty="0" smtClean="0"/>
              <a:t>INQUA/IGCP Kiel, </a:t>
            </a:r>
            <a:r>
              <a:rPr lang="en-US" sz="1100" dirty="0"/>
              <a:t>2012</a:t>
            </a:r>
          </a:p>
        </p:txBody>
      </p:sp>
      <p:pic>
        <p:nvPicPr>
          <p:cNvPr id="3" name="Picture 2" descr="Dongying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197"/>
            <a:ext cx="646253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0562" y="1888470"/>
            <a:ext cx="25334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Euphemia UCAS"/>
                <a:cs typeface="Euphemia UCAS"/>
              </a:rPr>
              <a:t>Advanced methods like </a:t>
            </a:r>
            <a:r>
              <a:rPr lang="en-US" sz="2400" b="1" i="1" dirty="0" err="1" smtClean="0">
                <a:latin typeface="Euphemia UCAS"/>
                <a:cs typeface="Euphemia UCAS"/>
              </a:rPr>
              <a:t>InSAR</a:t>
            </a:r>
            <a:r>
              <a:rPr lang="en-US" sz="2400" b="1" i="1" dirty="0" smtClean="0">
                <a:latin typeface="Euphemia UCAS"/>
                <a:cs typeface="Euphemia UCAS"/>
              </a:rPr>
              <a:t> can help isolate the varied ways humans impact the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365816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9758" cy="60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419600" y="59436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FDBD"/>
                </a:solidFill>
              </a:rPr>
              <a:t>Mekong</a:t>
            </a:r>
          </a:p>
        </p:txBody>
      </p:sp>
      <p:pic>
        <p:nvPicPr>
          <p:cNvPr id="5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244167" y="582083"/>
            <a:ext cx="28744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Visible bands are the most popular satellite wavelength. It is what we would see from an airplane. Can be used to trace vegetation, SSC,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1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P 2001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8288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>
            <a:spLocks/>
          </p:cNvSpPr>
          <p:nvPr/>
        </p:nvSpPr>
        <p:spPr bwMode="auto">
          <a:xfrm>
            <a:off x="-17463" y="1104900"/>
            <a:ext cx="9175751" cy="4573588"/>
          </a:xfrm>
          <a:custGeom>
            <a:avLst/>
            <a:gdLst>
              <a:gd name="T0" fmla="*/ 168212 w 9175542"/>
              <a:gd name="T1" fmla="*/ 4472484 h 4573770"/>
              <a:gd name="T2" fmla="*/ 269138 w 9175542"/>
              <a:gd name="T3" fmla="*/ 4321100 h 4573770"/>
              <a:gd name="T4" fmla="*/ 622383 w 9175542"/>
              <a:gd name="T5" fmla="*/ 4228589 h 4573770"/>
              <a:gd name="T6" fmla="*/ 681259 w 9175542"/>
              <a:gd name="T7" fmla="*/ 3959462 h 4573770"/>
              <a:gd name="T8" fmla="*/ 849469 w 9175542"/>
              <a:gd name="T9" fmla="*/ 3875361 h 4573770"/>
              <a:gd name="T10" fmla="*/ 1118607 w 9175542"/>
              <a:gd name="T11" fmla="*/ 3749208 h 4573770"/>
              <a:gd name="T12" fmla="*/ 1269999 w 9175542"/>
              <a:gd name="T13" fmla="*/ 3690336 h 4573770"/>
              <a:gd name="T14" fmla="*/ 1421389 w 9175542"/>
              <a:gd name="T15" fmla="*/ 3597825 h 4573770"/>
              <a:gd name="T16" fmla="*/ 1623244 w 9175542"/>
              <a:gd name="T17" fmla="*/ 3412800 h 4573770"/>
              <a:gd name="T18" fmla="*/ 1715760 w 9175542"/>
              <a:gd name="T19" fmla="*/ 3118444 h 4573770"/>
              <a:gd name="T20" fmla="*/ 1883972 w 9175542"/>
              <a:gd name="T21" fmla="*/ 2983881 h 4573770"/>
              <a:gd name="T22" fmla="*/ 2127879 w 9175542"/>
              <a:gd name="T23" fmla="*/ 2882958 h 4573770"/>
              <a:gd name="T24" fmla="*/ 2363376 w 9175542"/>
              <a:gd name="T25" fmla="*/ 2798858 h 4573770"/>
              <a:gd name="T26" fmla="*/ 2548409 w 9175542"/>
              <a:gd name="T27" fmla="*/ 2697936 h 4573770"/>
              <a:gd name="T28" fmla="*/ 2809137 w 9175542"/>
              <a:gd name="T29" fmla="*/ 2639064 h 4573770"/>
              <a:gd name="T30" fmla="*/ 3061456 w 9175542"/>
              <a:gd name="T31" fmla="*/ 2588603 h 4573770"/>
              <a:gd name="T32" fmla="*/ 3288541 w 9175542"/>
              <a:gd name="T33" fmla="*/ 2529731 h 4573770"/>
              <a:gd name="T34" fmla="*/ 3423111 w 9175542"/>
              <a:gd name="T35" fmla="*/ 2269016 h 4573770"/>
              <a:gd name="T36" fmla="*/ 3692249 w 9175542"/>
              <a:gd name="T37" fmla="*/ 2235375 h 4573770"/>
              <a:gd name="T38" fmla="*/ 3952978 w 9175542"/>
              <a:gd name="T39" fmla="*/ 2159683 h 4573770"/>
              <a:gd name="T40" fmla="*/ 4138011 w 9175542"/>
              <a:gd name="T41" fmla="*/ 2168094 h 4573770"/>
              <a:gd name="T42" fmla="*/ 4272580 w 9175542"/>
              <a:gd name="T43" fmla="*/ 2218555 h 4573770"/>
              <a:gd name="T44" fmla="*/ 4398739 w 9175542"/>
              <a:gd name="T45" fmla="*/ 2083991 h 4573770"/>
              <a:gd name="T46" fmla="*/ 4625825 w 9175542"/>
              <a:gd name="T47" fmla="*/ 2050350 h 4573770"/>
              <a:gd name="T48" fmla="*/ 4726753 w 9175542"/>
              <a:gd name="T49" fmla="*/ 2201733 h 4573770"/>
              <a:gd name="T50" fmla="*/ 4844500 w 9175542"/>
              <a:gd name="T51" fmla="*/ 2294247 h 4573770"/>
              <a:gd name="T52" fmla="*/ 5004302 w 9175542"/>
              <a:gd name="T53" fmla="*/ 2201733 h 4573770"/>
              <a:gd name="T54" fmla="*/ 5130461 w 9175542"/>
              <a:gd name="T55" fmla="*/ 1991480 h 4573770"/>
              <a:gd name="T56" fmla="*/ 5298673 w 9175542"/>
              <a:gd name="T57" fmla="*/ 1991480 h 4573770"/>
              <a:gd name="T58" fmla="*/ 5408010 w 9175542"/>
              <a:gd name="T59" fmla="*/ 2033530 h 4573770"/>
              <a:gd name="T60" fmla="*/ 5643508 w 9175542"/>
              <a:gd name="T61" fmla="*/ 1755994 h 4573770"/>
              <a:gd name="T62" fmla="*/ 5828541 w 9175542"/>
              <a:gd name="T63" fmla="*/ 1705533 h 4573770"/>
              <a:gd name="T64" fmla="*/ 5979930 w 9175542"/>
              <a:gd name="T65" fmla="*/ 1764405 h 4573770"/>
              <a:gd name="T66" fmla="*/ 6089269 w 9175542"/>
              <a:gd name="T67" fmla="*/ 1957839 h 4573770"/>
              <a:gd name="T68" fmla="*/ 6198606 w 9175542"/>
              <a:gd name="T69" fmla="*/ 2176503 h 4573770"/>
              <a:gd name="T70" fmla="*/ 6366818 w 9175542"/>
              <a:gd name="T71" fmla="*/ 2201733 h 4573770"/>
              <a:gd name="T72" fmla="*/ 6635957 w 9175542"/>
              <a:gd name="T73" fmla="*/ 2067172 h 4573770"/>
              <a:gd name="T74" fmla="*/ 6980791 w 9175542"/>
              <a:gd name="T75" fmla="*/ 1999889 h 4573770"/>
              <a:gd name="T76" fmla="*/ 7132181 w 9175542"/>
              <a:gd name="T77" fmla="*/ 1882147 h 4573770"/>
              <a:gd name="T78" fmla="*/ 7325626 w 9175542"/>
              <a:gd name="T79" fmla="*/ 1924197 h 4573770"/>
              <a:gd name="T80" fmla="*/ 7603175 w 9175542"/>
              <a:gd name="T81" fmla="*/ 1890558 h 4573770"/>
              <a:gd name="T82" fmla="*/ 7762977 w 9175542"/>
              <a:gd name="T83" fmla="*/ 1772814 h 4573770"/>
              <a:gd name="T84" fmla="*/ 7847083 w 9175542"/>
              <a:gd name="T85" fmla="*/ 1478458 h 4573770"/>
              <a:gd name="T86" fmla="*/ 7956420 w 9175542"/>
              <a:gd name="T87" fmla="*/ 1327075 h 4573770"/>
              <a:gd name="T88" fmla="*/ 7905956 w 9175542"/>
              <a:gd name="T89" fmla="*/ 982257 h 4573770"/>
              <a:gd name="T90" fmla="*/ 8175095 w 9175542"/>
              <a:gd name="T91" fmla="*/ 1007488 h 4573770"/>
              <a:gd name="T92" fmla="*/ 8301254 w 9175542"/>
              <a:gd name="T93" fmla="*/ 1074769 h 4573770"/>
              <a:gd name="T94" fmla="*/ 8427413 w 9175542"/>
              <a:gd name="T95" fmla="*/ 1242974 h 4573770"/>
              <a:gd name="T96" fmla="*/ 8730195 w 9175542"/>
              <a:gd name="T97" fmla="*/ 1125230 h 4573770"/>
              <a:gd name="T98" fmla="*/ 8704962 w 9175542"/>
              <a:gd name="T99" fmla="*/ 957027 h 4573770"/>
              <a:gd name="T100" fmla="*/ 8604036 w 9175542"/>
              <a:gd name="T101" fmla="*/ 477646 h 4573770"/>
              <a:gd name="T102" fmla="*/ 8679732 w 9175542"/>
              <a:gd name="T103" fmla="*/ 57138 h 4573770"/>
              <a:gd name="T104" fmla="*/ 8831121 w 9175542"/>
              <a:gd name="T105" fmla="*/ 73957 h 4573770"/>
              <a:gd name="T106" fmla="*/ 9049797 w 9175542"/>
              <a:gd name="T107" fmla="*/ 158060 h 4573770"/>
              <a:gd name="T108" fmla="*/ 9167546 w 9175542"/>
              <a:gd name="T109" fmla="*/ 301032 h 45737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175542" h="4573770">
                <a:moveTo>
                  <a:pt x="0" y="4573770"/>
                </a:moveTo>
                <a:lnTo>
                  <a:pt x="58871" y="4556948"/>
                </a:lnTo>
                <a:cubicBezTo>
                  <a:pt x="67362" y="4554400"/>
                  <a:pt x="76173" y="4552503"/>
                  <a:pt x="84102" y="4548538"/>
                </a:cubicBezTo>
                <a:cubicBezTo>
                  <a:pt x="149323" y="4515925"/>
                  <a:pt x="71137" y="4544449"/>
                  <a:pt x="134563" y="4523305"/>
                </a:cubicBezTo>
                <a:cubicBezTo>
                  <a:pt x="145777" y="4506483"/>
                  <a:pt x="164881" y="4492782"/>
                  <a:pt x="168204" y="4472840"/>
                </a:cubicBezTo>
                <a:cubicBezTo>
                  <a:pt x="171007" y="4456018"/>
                  <a:pt x="173270" y="4439098"/>
                  <a:pt x="176614" y="4422375"/>
                </a:cubicBezTo>
                <a:cubicBezTo>
                  <a:pt x="178881" y="4411040"/>
                  <a:pt x="177412" y="4397431"/>
                  <a:pt x="185024" y="4388731"/>
                </a:cubicBezTo>
                <a:cubicBezTo>
                  <a:pt x="198336" y="4373516"/>
                  <a:pt x="235485" y="4355088"/>
                  <a:pt x="235485" y="4355088"/>
                </a:cubicBezTo>
                <a:cubicBezTo>
                  <a:pt x="238289" y="4346677"/>
                  <a:pt x="237627" y="4336124"/>
                  <a:pt x="243896" y="4329855"/>
                </a:cubicBezTo>
                <a:cubicBezTo>
                  <a:pt x="250164" y="4323586"/>
                  <a:pt x="261197" y="4325409"/>
                  <a:pt x="269126" y="4321444"/>
                </a:cubicBezTo>
                <a:cubicBezTo>
                  <a:pt x="278167" y="4316923"/>
                  <a:pt x="285947" y="4310230"/>
                  <a:pt x="294357" y="4304623"/>
                </a:cubicBezTo>
                <a:cubicBezTo>
                  <a:pt x="330801" y="4310230"/>
                  <a:pt x="366837" y="4320215"/>
                  <a:pt x="403690" y="4321444"/>
                </a:cubicBezTo>
                <a:cubicBezTo>
                  <a:pt x="517357" y="4325233"/>
                  <a:pt x="508459" y="4325770"/>
                  <a:pt x="571894" y="4304623"/>
                </a:cubicBezTo>
                <a:lnTo>
                  <a:pt x="605535" y="4254158"/>
                </a:lnTo>
                <a:cubicBezTo>
                  <a:pt x="611142" y="4245747"/>
                  <a:pt x="619159" y="4238515"/>
                  <a:pt x="622355" y="4228925"/>
                </a:cubicBezTo>
                <a:lnTo>
                  <a:pt x="630765" y="4203693"/>
                </a:lnTo>
                <a:cubicBezTo>
                  <a:pt x="625158" y="4172853"/>
                  <a:pt x="622021" y="4141460"/>
                  <a:pt x="613945" y="4111173"/>
                </a:cubicBezTo>
                <a:cubicBezTo>
                  <a:pt x="598007" y="4051402"/>
                  <a:pt x="570961" y="4096917"/>
                  <a:pt x="605535" y="4001832"/>
                </a:cubicBezTo>
                <a:cubicBezTo>
                  <a:pt x="608989" y="3992333"/>
                  <a:pt x="621724" y="3989531"/>
                  <a:pt x="630765" y="3985010"/>
                </a:cubicBezTo>
                <a:cubicBezTo>
                  <a:pt x="700418" y="3950180"/>
                  <a:pt x="608904" y="4007994"/>
                  <a:pt x="681227" y="3959778"/>
                </a:cubicBezTo>
                <a:cubicBezTo>
                  <a:pt x="686834" y="3951367"/>
                  <a:pt x="690154" y="3940860"/>
                  <a:pt x="698047" y="3934545"/>
                </a:cubicBezTo>
                <a:cubicBezTo>
                  <a:pt x="704969" y="3929007"/>
                  <a:pt x="714977" y="3929247"/>
                  <a:pt x="723278" y="3926134"/>
                </a:cubicBezTo>
                <a:cubicBezTo>
                  <a:pt x="737414" y="3920833"/>
                  <a:pt x="751007" y="3914087"/>
                  <a:pt x="765329" y="3909313"/>
                </a:cubicBezTo>
                <a:cubicBezTo>
                  <a:pt x="781495" y="3903924"/>
                  <a:pt x="808003" y="3900590"/>
                  <a:pt x="824200" y="3892491"/>
                </a:cubicBezTo>
                <a:cubicBezTo>
                  <a:pt x="833241" y="3887970"/>
                  <a:pt x="840655" y="3880684"/>
                  <a:pt x="849431" y="3875669"/>
                </a:cubicBezTo>
                <a:cubicBezTo>
                  <a:pt x="884077" y="3855870"/>
                  <a:pt x="892184" y="3855811"/>
                  <a:pt x="933533" y="3842026"/>
                </a:cubicBezTo>
                <a:lnTo>
                  <a:pt x="1009225" y="3816793"/>
                </a:lnTo>
                <a:lnTo>
                  <a:pt x="1034455" y="3808382"/>
                </a:lnTo>
                <a:cubicBezTo>
                  <a:pt x="1037259" y="3799971"/>
                  <a:pt x="1037328" y="3790073"/>
                  <a:pt x="1042866" y="3783150"/>
                </a:cubicBezTo>
                <a:cubicBezTo>
                  <a:pt x="1057406" y="3764974"/>
                  <a:pt x="1103135" y="3754647"/>
                  <a:pt x="1118557" y="3749506"/>
                </a:cubicBezTo>
                <a:lnTo>
                  <a:pt x="1143788" y="3741096"/>
                </a:lnTo>
                <a:lnTo>
                  <a:pt x="1169019" y="3732685"/>
                </a:lnTo>
                <a:cubicBezTo>
                  <a:pt x="1177429" y="3727078"/>
                  <a:pt x="1185012" y="3719969"/>
                  <a:pt x="1194249" y="3715863"/>
                </a:cubicBezTo>
                <a:cubicBezTo>
                  <a:pt x="1210451" y="3708661"/>
                  <a:pt x="1227890" y="3704648"/>
                  <a:pt x="1244711" y="3699041"/>
                </a:cubicBezTo>
                <a:lnTo>
                  <a:pt x="1269941" y="3690630"/>
                </a:lnTo>
                <a:lnTo>
                  <a:pt x="1295172" y="3682220"/>
                </a:lnTo>
                <a:lnTo>
                  <a:pt x="1320402" y="3673809"/>
                </a:lnTo>
                <a:cubicBezTo>
                  <a:pt x="1363024" y="3631185"/>
                  <a:pt x="1307864" y="3681333"/>
                  <a:pt x="1362453" y="3648576"/>
                </a:cubicBezTo>
                <a:cubicBezTo>
                  <a:pt x="1396750" y="3627996"/>
                  <a:pt x="1361710" y="3634031"/>
                  <a:pt x="1396094" y="3606522"/>
                </a:cubicBezTo>
                <a:cubicBezTo>
                  <a:pt x="1403016" y="3600984"/>
                  <a:pt x="1413575" y="3602417"/>
                  <a:pt x="1421325" y="3598111"/>
                </a:cubicBezTo>
                <a:cubicBezTo>
                  <a:pt x="1517337" y="3544767"/>
                  <a:pt x="1442212" y="3584765"/>
                  <a:pt x="1488607" y="3547646"/>
                </a:cubicBezTo>
                <a:cubicBezTo>
                  <a:pt x="1496500" y="3541331"/>
                  <a:pt x="1506690" y="3537972"/>
                  <a:pt x="1513837" y="3530824"/>
                </a:cubicBezTo>
                <a:cubicBezTo>
                  <a:pt x="1523749" y="3520912"/>
                  <a:pt x="1528591" y="3506494"/>
                  <a:pt x="1539068" y="3497181"/>
                </a:cubicBezTo>
                <a:cubicBezTo>
                  <a:pt x="1554177" y="3483750"/>
                  <a:pt x="1589529" y="3463537"/>
                  <a:pt x="1589529" y="3463537"/>
                </a:cubicBezTo>
                <a:cubicBezTo>
                  <a:pt x="1600743" y="3446715"/>
                  <a:pt x="1616777" y="3432251"/>
                  <a:pt x="1623170" y="3413072"/>
                </a:cubicBezTo>
                <a:lnTo>
                  <a:pt x="1639990" y="3362607"/>
                </a:lnTo>
                <a:cubicBezTo>
                  <a:pt x="1629084" y="3308070"/>
                  <a:pt x="1624188" y="3304925"/>
                  <a:pt x="1639990" y="3236444"/>
                </a:cubicBezTo>
                <a:cubicBezTo>
                  <a:pt x="1642263" y="3226595"/>
                  <a:pt x="1651204" y="3219623"/>
                  <a:pt x="1656811" y="3211212"/>
                </a:cubicBezTo>
                <a:cubicBezTo>
                  <a:pt x="1662418" y="3194390"/>
                  <a:pt x="1661094" y="3173286"/>
                  <a:pt x="1673631" y="3160747"/>
                </a:cubicBezTo>
                <a:cubicBezTo>
                  <a:pt x="1687648" y="3146729"/>
                  <a:pt x="1699188" y="3129689"/>
                  <a:pt x="1715682" y="3118692"/>
                </a:cubicBezTo>
                <a:cubicBezTo>
                  <a:pt x="1732503" y="3107478"/>
                  <a:pt x="1751850" y="3099345"/>
                  <a:pt x="1766144" y="3085049"/>
                </a:cubicBezTo>
                <a:cubicBezTo>
                  <a:pt x="1800239" y="3050950"/>
                  <a:pt x="1780736" y="3065135"/>
                  <a:pt x="1825015" y="3042995"/>
                </a:cubicBezTo>
                <a:cubicBezTo>
                  <a:pt x="1833425" y="3034584"/>
                  <a:pt x="1843648" y="3027659"/>
                  <a:pt x="1850246" y="3017762"/>
                </a:cubicBezTo>
                <a:cubicBezTo>
                  <a:pt x="1855163" y="3010385"/>
                  <a:pt x="1852387" y="2998799"/>
                  <a:pt x="1858656" y="2992530"/>
                </a:cubicBezTo>
                <a:cubicBezTo>
                  <a:pt x="1864924" y="2986261"/>
                  <a:pt x="1875957" y="2988084"/>
                  <a:pt x="1883886" y="2984119"/>
                </a:cubicBezTo>
                <a:cubicBezTo>
                  <a:pt x="1892927" y="2979598"/>
                  <a:pt x="1900707" y="2972904"/>
                  <a:pt x="1909117" y="2967297"/>
                </a:cubicBezTo>
                <a:cubicBezTo>
                  <a:pt x="1921782" y="2929297"/>
                  <a:pt x="1908143" y="2946562"/>
                  <a:pt x="1951168" y="2933654"/>
                </a:cubicBezTo>
                <a:cubicBezTo>
                  <a:pt x="1968151" y="2928559"/>
                  <a:pt x="2001629" y="2916832"/>
                  <a:pt x="2001629" y="2916832"/>
                </a:cubicBezTo>
                <a:cubicBezTo>
                  <a:pt x="2007236" y="2911225"/>
                  <a:pt x="2011650" y="2904090"/>
                  <a:pt x="2018450" y="2900010"/>
                </a:cubicBezTo>
                <a:cubicBezTo>
                  <a:pt x="2042778" y="2885412"/>
                  <a:pt x="2122670" y="2883827"/>
                  <a:pt x="2127783" y="2883188"/>
                </a:cubicBezTo>
                <a:cubicBezTo>
                  <a:pt x="2144704" y="2881073"/>
                  <a:pt x="2161570" y="2878351"/>
                  <a:pt x="2178244" y="2874778"/>
                </a:cubicBezTo>
                <a:cubicBezTo>
                  <a:pt x="2200848" y="2869934"/>
                  <a:pt x="2245525" y="2857956"/>
                  <a:pt x="2245525" y="2857956"/>
                </a:cubicBezTo>
                <a:cubicBezTo>
                  <a:pt x="2278379" y="2825100"/>
                  <a:pt x="2243907" y="2854559"/>
                  <a:pt x="2287576" y="2832723"/>
                </a:cubicBezTo>
                <a:cubicBezTo>
                  <a:pt x="2296617" y="2828202"/>
                  <a:pt x="2303570" y="2820007"/>
                  <a:pt x="2312807" y="2815902"/>
                </a:cubicBezTo>
                <a:cubicBezTo>
                  <a:pt x="2329009" y="2808701"/>
                  <a:pt x="2346448" y="2804687"/>
                  <a:pt x="2363268" y="2799080"/>
                </a:cubicBezTo>
                <a:lnTo>
                  <a:pt x="2388499" y="2790669"/>
                </a:lnTo>
                <a:cubicBezTo>
                  <a:pt x="2396909" y="2787865"/>
                  <a:pt x="2406354" y="2787176"/>
                  <a:pt x="2413730" y="2782258"/>
                </a:cubicBezTo>
                <a:cubicBezTo>
                  <a:pt x="2474623" y="2741660"/>
                  <a:pt x="2446110" y="2757656"/>
                  <a:pt x="2497832" y="2731793"/>
                </a:cubicBezTo>
                <a:cubicBezTo>
                  <a:pt x="2503439" y="2723382"/>
                  <a:pt x="2506242" y="2712168"/>
                  <a:pt x="2514652" y="2706561"/>
                </a:cubicBezTo>
                <a:cubicBezTo>
                  <a:pt x="2524269" y="2700149"/>
                  <a:pt x="2537179" y="2701326"/>
                  <a:pt x="2548293" y="2698150"/>
                </a:cubicBezTo>
                <a:cubicBezTo>
                  <a:pt x="2556817" y="2695714"/>
                  <a:pt x="2565000" y="2692175"/>
                  <a:pt x="2573524" y="2689739"/>
                </a:cubicBezTo>
                <a:cubicBezTo>
                  <a:pt x="2633960" y="2672470"/>
                  <a:pt x="2579842" y="2690262"/>
                  <a:pt x="2649215" y="2672917"/>
                </a:cubicBezTo>
                <a:cubicBezTo>
                  <a:pt x="2684380" y="2664125"/>
                  <a:pt x="2667191" y="2662387"/>
                  <a:pt x="2708087" y="2656095"/>
                </a:cubicBezTo>
                <a:cubicBezTo>
                  <a:pt x="2733178" y="2652235"/>
                  <a:pt x="2758548" y="2650488"/>
                  <a:pt x="2783779" y="2647685"/>
                </a:cubicBezTo>
                <a:cubicBezTo>
                  <a:pt x="2792189" y="2644881"/>
                  <a:pt x="2800485" y="2641710"/>
                  <a:pt x="2809009" y="2639274"/>
                </a:cubicBezTo>
                <a:cubicBezTo>
                  <a:pt x="2820123" y="2636098"/>
                  <a:pt x="2832088" y="2635558"/>
                  <a:pt x="2842650" y="2630863"/>
                </a:cubicBezTo>
                <a:cubicBezTo>
                  <a:pt x="2857857" y="2624104"/>
                  <a:pt x="2893058" y="2600059"/>
                  <a:pt x="2909932" y="2588809"/>
                </a:cubicBezTo>
                <a:cubicBezTo>
                  <a:pt x="2915539" y="2580398"/>
                  <a:pt x="2920438" y="2571470"/>
                  <a:pt x="2926752" y="2563576"/>
                </a:cubicBezTo>
                <a:cubicBezTo>
                  <a:pt x="2956689" y="2526151"/>
                  <a:pt x="2959860" y="2548383"/>
                  <a:pt x="3027675" y="2555165"/>
                </a:cubicBezTo>
                <a:cubicBezTo>
                  <a:pt x="3094957" y="2577594"/>
                  <a:pt x="3016461" y="2543951"/>
                  <a:pt x="3061316" y="2588809"/>
                </a:cubicBezTo>
                <a:cubicBezTo>
                  <a:pt x="3070181" y="2597675"/>
                  <a:pt x="3084072" y="2599409"/>
                  <a:pt x="3094957" y="2605630"/>
                </a:cubicBezTo>
                <a:cubicBezTo>
                  <a:pt x="3140610" y="2631719"/>
                  <a:pt x="3099155" y="2615441"/>
                  <a:pt x="3145418" y="2630863"/>
                </a:cubicBezTo>
                <a:cubicBezTo>
                  <a:pt x="3155167" y="2629888"/>
                  <a:pt x="3236364" y="2635052"/>
                  <a:pt x="3254751" y="2605630"/>
                </a:cubicBezTo>
                <a:cubicBezTo>
                  <a:pt x="3264148" y="2590593"/>
                  <a:pt x="3261736" y="2569919"/>
                  <a:pt x="3271571" y="2555165"/>
                </a:cubicBezTo>
                <a:cubicBezTo>
                  <a:pt x="3277178" y="2546754"/>
                  <a:pt x="3283871" y="2538974"/>
                  <a:pt x="3288391" y="2529933"/>
                </a:cubicBezTo>
                <a:cubicBezTo>
                  <a:pt x="3292356" y="2522003"/>
                  <a:pt x="3292497" y="2512450"/>
                  <a:pt x="3296802" y="2504700"/>
                </a:cubicBezTo>
                <a:cubicBezTo>
                  <a:pt x="3350152" y="2408662"/>
                  <a:pt x="3310141" y="2483818"/>
                  <a:pt x="3347263" y="2437413"/>
                </a:cubicBezTo>
                <a:cubicBezTo>
                  <a:pt x="3389701" y="2384362"/>
                  <a:pt x="3340289" y="2435976"/>
                  <a:pt x="3380904" y="2395359"/>
                </a:cubicBezTo>
                <a:cubicBezTo>
                  <a:pt x="3396198" y="2288292"/>
                  <a:pt x="3375537" y="2372448"/>
                  <a:pt x="3406134" y="2311250"/>
                </a:cubicBezTo>
                <a:cubicBezTo>
                  <a:pt x="3412886" y="2297746"/>
                  <a:pt x="3417654" y="2283333"/>
                  <a:pt x="3422955" y="2269196"/>
                </a:cubicBezTo>
                <a:cubicBezTo>
                  <a:pt x="3426068" y="2260895"/>
                  <a:pt x="3425827" y="2250887"/>
                  <a:pt x="3431365" y="2243964"/>
                </a:cubicBezTo>
                <a:cubicBezTo>
                  <a:pt x="3437679" y="2236071"/>
                  <a:pt x="3448186" y="2232749"/>
                  <a:pt x="3456596" y="2227142"/>
                </a:cubicBezTo>
                <a:cubicBezTo>
                  <a:pt x="3462203" y="2218731"/>
                  <a:pt x="3463369" y="2203025"/>
                  <a:pt x="3473416" y="2201909"/>
                </a:cubicBezTo>
                <a:cubicBezTo>
                  <a:pt x="3518083" y="2196946"/>
                  <a:pt x="3563260" y="2205848"/>
                  <a:pt x="3607979" y="2210320"/>
                </a:cubicBezTo>
                <a:cubicBezTo>
                  <a:pt x="3644543" y="2213977"/>
                  <a:pt x="3652555" y="2228965"/>
                  <a:pt x="3692081" y="2235553"/>
                </a:cubicBezTo>
                <a:lnTo>
                  <a:pt x="3742543" y="2243964"/>
                </a:lnTo>
                <a:cubicBezTo>
                  <a:pt x="3776184" y="2241160"/>
                  <a:pt x="3810004" y="2240015"/>
                  <a:pt x="3843465" y="2235553"/>
                </a:cubicBezTo>
                <a:cubicBezTo>
                  <a:pt x="3852253" y="2234381"/>
                  <a:pt x="3862427" y="2233411"/>
                  <a:pt x="3868696" y="2227142"/>
                </a:cubicBezTo>
                <a:cubicBezTo>
                  <a:pt x="3882991" y="2212846"/>
                  <a:pt x="3883158" y="2183071"/>
                  <a:pt x="3902337" y="2176677"/>
                </a:cubicBezTo>
                <a:cubicBezTo>
                  <a:pt x="3919157" y="2171070"/>
                  <a:pt x="3938046" y="2169691"/>
                  <a:pt x="3952798" y="2159855"/>
                </a:cubicBezTo>
                <a:cubicBezTo>
                  <a:pt x="3961208" y="2154248"/>
                  <a:pt x="3968792" y="2147139"/>
                  <a:pt x="3978029" y="2143033"/>
                </a:cubicBezTo>
                <a:cubicBezTo>
                  <a:pt x="3994231" y="2135832"/>
                  <a:pt x="4028490" y="2126212"/>
                  <a:pt x="4028490" y="2126212"/>
                </a:cubicBezTo>
                <a:cubicBezTo>
                  <a:pt x="4050917" y="2131819"/>
                  <a:pt x="4073468" y="2136950"/>
                  <a:pt x="4095771" y="2143033"/>
                </a:cubicBezTo>
                <a:cubicBezTo>
                  <a:pt x="4104324" y="2145366"/>
                  <a:pt x="4113400" y="2146883"/>
                  <a:pt x="4121002" y="2151444"/>
                </a:cubicBezTo>
                <a:cubicBezTo>
                  <a:pt x="4127802" y="2155524"/>
                  <a:pt x="4130731" y="2164719"/>
                  <a:pt x="4137823" y="2168266"/>
                </a:cubicBezTo>
                <a:cubicBezTo>
                  <a:pt x="4153681" y="2176196"/>
                  <a:pt x="4188284" y="2185088"/>
                  <a:pt x="4188284" y="2185088"/>
                </a:cubicBezTo>
                <a:cubicBezTo>
                  <a:pt x="4191087" y="2193499"/>
                  <a:pt x="4191156" y="2203397"/>
                  <a:pt x="4196694" y="2210320"/>
                </a:cubicBezTo>
                <a:cubicBezTo>
                  <a:pt x="4240170" y="2264669"/>
                  <a:pt x="4209196" y="2188953"/>
                  <a:pt x="4230335" y="2252374"/>
                </a:cubicBezTo>
                <a:cubicBezTo>
                  <a:pt x="4241549" y="2249571"/>
                  <a:pt x="4254950" y="2251185"/>
                  <a:pt x="4263976" y="2243964"/>
                </a:cubicBezTo>
                <a:cubicBezTo>
                  <a:pt x="4270899" y="2238425"/>
                  <a:pt x="4268421" y="2226661"/>
                  <a:pt x="4272386" y="2218731"/>
                </a:cubicBezTo>
                <a:cubicBezTo>
                  <a:pt x="4276906" y="2209690"/>
                  <a:pt x="4284686" y="2202539"/>
                  <a:pt x="4289206" y="2193498"/>
                </a:cubicBezTo>
                <a:cubicBezTo>
                  <a:pt x="4293171" y="2185568"/>
                  <a:pt x="4292079" y="2175189"/>
                  <a:pt x="4297617" y="2168266"/>
                </a:cubicBezTo>
                <a:cubicBezTo>
                  <a:pt x="4303931" y="2160373"/>
                  <a:pt x="4314437" y="2157051"/>
                  <a:pt x="4322847" y="2151444"/>
                </a:cubicBezTo>
                <a:cubicBezTo>
                  <a:pt x="4341197" y="2096390"/>
                  <a:pt x="4315710" y="2150426"/>
                  <a:pt x="4356488" y="2117801"/>
                </a:cubicBezTo>
                <a:cubicBezTo>
                  <a:pt x="4410832" y="2074321"/>
                  <a:pt x="4335121" y="2105298"/>
                  <a:pt x="4398539" y="2084157"/>
                </a:cubicBezTo>
                <a:cubicBezTo>
                  <a:pt x="4404146" y="2075746"/>
                  <a:pt x="4407466" y="2065240"/>
                  <a:pt x="4415359" y="2058925"/>
                </a:cubicBezTo>
                <a:cubicBezTo>
                  <a:pt x="4422281" y="2053387"/>
                  <a:pt x="4431952" y="2052508"/>
                  <a:pt x="4440590" y="2050514"/>
                </a:cubicBezTo>
                <a:cubicBezTo>
                  <a:pt x="4468447" y="2044085"/>
                  <a:pt x="4496956" y="2040627"/>
                  <a:pt x="4524692" y="2033692"/>
                </a:cubicBezTo>
                <a:lnTo>
                  <a:pt x="4558333" y="2025281"/>
                </a:lnTo>
                <a:cubicBezTo>
                  <a:pt x="4585423" y="2032054"/>
                  <a:pt x="4601934" y="2033597"/>
                  <a:pt x="4625615" y="2050514"/>
                </a:cubicBezTo>
                <a:cubicBezTo>
                  <a:pt x="4635293" y="2057428"/>
                  <a:pt x="4641708" y="2068132"/>
                  <a:pt x="4650845" y="2075747"/>
                </a:cubicBezTo>
                <a:cubicBezTo>
                  <a:pt x="4658610" y="2082218"/>
                  <a:pt x="4667666" y="2086961"/>
                  <a:pt x="4676076" y="2092568"/>
                </a:cubicBezTo>
                <a:cubicBezTo>
                  <a:pt x="4681683" y="2103783"/>
                  <a:pt x="4686676" y="2115326"/>
                  <a:pt x="4692896" y="2126212"/>
                </a:cubicBezTo>
                <a:cubicBezTo>
                  <a:pt x="4697911" y="2134989"/>
                  <a:pt x="4705612" y="2142207"/>
                  <a:pt x="4709717" y="2151444"/>
                </a:cubicBezTo>
                <a:cubicBezTo>
                  <a:pt x="4716918" y="2167647"/>
                  <a:pt x="4726537" y="2201909"/>
                  <a:pt x="4726537" y="2201909"/>
                </a:cubicBezTo>
                <a:cubicBezTo>
                  <a:pt x="4738737" y="2275114"/>
                  <a:pt x="4727456" y="2229593"/>
                  <a:pt x="4751768" y="2294429"/>
                </a:cubicBezTo>
                <a:cubicBezTo>
                  <a:pt x="4754881" y="2302730"/>
                  <a:pt x="4754640" y="2312738"/>
                  <a:pt x="4760178" y="2319661"/>
                </a:cubicBezTo>
                <a:cubicBezTo>
                  <a:pt x="4766492" y="2327554"/>
                  <a:pt x="4776999" y="2330876"/>
                  <a:pt x="4785409" y="2336483"/>
                </a:cubicBezTo>
                <a:cubicBezTo>
                  <a:pt x="4802229" y="2330876"/>
                  <a:pt x="4830264" y="2336482"/>
                  <a:pt x="4835870" y="2319661"/>
                </a:cubicBezTo>
                <a:cubicBezTo>
                  <a:pt x="4838673" y="2311250"/>
                  <a:pt x="4838011" y="2300698"/>
                  <a:pt x="4844280" y="2294429"/>
                </a:cubicBezTo>
                <a:cubicBezTo>
                  <a:pt x="4850549" y="2288160"/>
                  <a:pt x="4861363" y="2289510"/>
                  <a:pt x="4869511" y="2286018"/>
                </a:cubicBezTo>
                <a:cubicBezTo>
                  <a:pt x="4899389" y="2273212"/>
                  <a:pt x="4903043" y="2269269"/>
                  <a:pt x="4928382" y="2252374"/>
                </a:cubicBezTo>
                <a:cubicBezTo>
                  <a:pt x="4933989" y="2241160"/>
                  <a:pt x="4935571" y="2226758"/>
                  <a:pt x="4945203" y="2218731"/>
                </a:cubicBezTo>
                <a:cubicBezTo>
                  <a:pt x="4954082" y="2211331"/>
                  <a:pt x="4967729" y="2213496"/>
                  <a:pt x="4978843" y="2210320"/>
                </a:cubicBezTo>
                <a:cubicBezTo>
                  <a:pt x="4987367" y="2207884"/>
                  <a:pt x="4995664" y="2204713"/>
                  <a:pt x="5004074" y="2201909"/>
                </a:cubicBezTo>
                <a:cubicBezTo>
                  <a:pt x="5009681" y="2193498"/>
                  <a:pt x="5014580" y="2184570"/>
                  <a:pt x="5020894" y="2176677"/>
                </a:cubicBezTo>
                <a:cubicBezTo>
                  <a:pt x="5025847" y="2170485"/>
                  <a:pt x="5033635" y="2166655"/>
                  <a:pt x="5037715" y="2159855"/>
                </a:cubicBezTo>
                <a:cubicBezTo>
                  <a:pt x="5074228" y="2098995"/>
                  <a:pt x="5007199" y="2173550"/>
                  <a:pt x="5071356" y="2109390"/>
                </a:cubicBezTo>
                <a:cubicBezTo>
                  <a:pt x="5090683" y="2051402"/>
                  <a:pt x="5075638" y="2071463"/>
                  <a:pt x="5104997" y="2042103"/>
                </a:cubicBezTo>
                <a:cubicBezTo>
                  <a:pt x="5113879" y="2015454"/>
                  <a:pt x="5111596" y="2014929"/>
                  <a:pt x="5130227" y="1991638"/>
                </a:cubicBezTo>
                <a:cubicBezTo>
                  <a:pt x="5135180" y="1985446"/>
                  <a:pt x="5140248" y="1978896"/>
                  <a:pt x="5147048" y="1974816"/>
                </a:cubicBezTo>
                <a:cubicBezTo>
                  <a:pt x="5154650" y="1970255"/>
                  <a:pt x="5164349" y="1970370"/>
                  <a:pt x="5172278" y="1966405"/>
                </a:cubicBezTo>
                <a:cubicBezTo>
                  <a:pt x="5181319" y="1961884"/>
                  <a:pt x="5189099" y="1955191"/>
                  <a:pt x="5197509" y="1949584"/>
                </a:cubicBezTo>
                <a:cubicBezTo>
                  <a:pt x="5225543" y="1952388"/>
                  <a:pt x="5255605" y="1947158"/>
                  <a:pt x="5281611" y="1957995"/>
                </a:cubicBezTo>
                <a:cubicBezTo>
                  <a:pt x="5293184" y="1962818"/>
                  <a:pt x="5291477" y="1981206"/>
                  <a:pt x="5298431" y="1991638"/>
                </a:cubicBezTo>
                <a:cubicBezTo>
                  <a:pt x="5302829" y="1998236"/>
                  <a:pt x="5309645" y="2002853"/>
                  <a:pt x="5315252" y="2008460"/>
                </a:cubicBezTo>
                <a:cubicBezTo>
                  <a:pt x="5320859" y="2019674"/>
                  <a:pt x="5327134" y="2030579"/>
                  <a:pt x="5332072" y="2042103"/>
                </a:cubicBezTo>
                <a:cubicBezTo>
                  <a:pt x="5335564" y="2050252"/>
                  <a:pt x="5331881" y="2065186"/>
                  <a:pt x="5340482" y="2067336"/>
                </a:cubicBezTo>
                <a:cubicBezTo>
                  <a:pt x="5359713" y="2072144"/>
                  <a:pt x="5379730" y="2061729"/>
                  <a:pt x="5399354" y="2058925"/>
                </a:cubicBezTo>
                <a:cubicBezTo>
                  <a:pt x="5402157" y="2050514"/>
                  <a:pt x="5406785" y="2042504"/>
                  <a:pt x="5407764" y="2033692"/>
                </a:cubicBezTo>
                <a:cubicBezTo>
                  <a:pt x="5412418" y="1991802"/>
                  <a:pt x="5406412" y="1948531"/>
                  <a:pt x="5416174" y="1907529"/>
                </a:cubicBezTo>
                <a:cubicBezTo>
                  <a:pt x="5430191" y="1848653"/>
                  <a:pt x="5463830" y="1859869"/>
                  <a:pt x="5500276" y="1823421"/>
                </a:cubicBezTo>
                <a:cubicBezTo>
                  <a:pt x="5514255" y="1809441"/>
                  <a:pt x="5523233" y="1798264"/>
                  <a:pt x="5542327" y="1789777"/>
                </a:cubicBezTo>
                <a:cubicBezTo>
                  <a:pt x="5558529" y="1782576"/>
                  <a:pt x="5575968" y="1778563"/>
                  <a:pt x="5592789" y="1772956"/>
                </a:cubicBezTo>
                <a:lnTo>
                  <a:pt x="5643250" y="1756134"/>
                </a:lnTo>
                <a:cubicBezTo>
                  <a:pt x="5651660" y="1753330"/>
                  <a:pt x="5659705" y="1748977"/>
                  <a:pt x="5668481" y="1747723"/>
                </a:cubicBezTo>
                <a:lnTo>
                  <a:pt x="5727352" y="1739312"/>
                </a:lnTo>
                <a:cubicBezTo>
                  <a:pt x="5735762" y="1736508"/>
                  <a:pt x="5744654" y="1734866"/>
                  <a:pt x="5752583" y="1730901"/>
                </a:cubicBezTo>
                <a:cubicBezTo>
                  <a:pt x="5761624" y="1726380"/>
                  <a:pt x="5768224" y="1717277"/>
                  <a:pt x="5777813" y="1714080"/>
                </a:cubicBezTo>
                <a:cubicBezTo>
                  <a:pt x="5793991" y="1708687"/>
                  <a:pt x="5811497" y="1708720"/>
                  <a:pt x="5828275" y="1705669"/>
                </a:cubicBezTo>
                <a:cubicBezTo>
                  <a:pt x="5842339" y="1703112"/>
                  <a:pt x="5856309" y="1700062"/>
                  <a:pt x="5870326" y="1697258"/>
                </a:cubicBezTo>
                <a:cubicBezTo>
                  <a:pt x="5889950" y="1700062"/>
                  <a:pt x="5909759" y="1701781"/>
                  <a:pt x="5929197" y="1705669"/>
                </a:cubicBezTo>
                <a:cubicBezTo>
                  <a:pt x="5937890" y="1707408"/>
                  <a:pt x="5948159" y="1707811"/>
                  <a:pt x="5954428" y="1714080"/>
                </a:cubicBezTo>
                <a:cubicBezTo>
                  <a:pt x="5960697" y="1720349"/>
                  <a:pt x="5958874" y="1731382"/>
                  <a:pt x="5962838" y="1739312"/>
                </a:cubicBezTo>
                <a:cubicBezTo>
                  <a:pt x="5967358" y="1748353"/>
                  <a:pt x="5975138" y="1755504"/>
                  <a:pt x="5979658" y="1764545"/>
                </a:cubicBezTo>
                <a:cubicBezTo>
                  <a:pt x="5986410" y="1778049"/>
                  <a:pt x="5991178" y="1792462"/>
                  <a:pt x="5996479" y="1806599"/>
                </a:cubicBezTo>
                <a:cubicBezTo>
                  <a:pt x="5999592" y="1814900"/>
                  <a:pt x="6000584" y="1824082"/>
                  <a:pt x="6004889" y="1831832"/>
                </a:cubicBezTo>
                <a:cubicBezTo>
                  <a:pt x="6033747" y="1883780"/>
                  <a:pt x="6026904" y="1874545"/>
                  <a:pt x="6063760" y="1899119"/>
                </a:cubicBezTo>
                <a:cubicBezTo>
                  <a:pt x="6069367" y="1910333"/>
                  <a:pt x="6075642" y="1921238"/>
                  <a:pt x="6080581" y="1932762"/>
                </a:cubicBezTo>
                <a:cubicBezTo>
                  <a:pt x="6084073" y="1940911"/>
                  <a:pt x="6085026" y="1950065"/>
                  <a:pt x="6088991" y="1957995"/>
                </a:cubicBezTo>
                <a:cubicBezTo>
                  <a:pt x="6093511" y="1967036"/>
                  <a:pt x="6101706" y="1973990"/>
                  <a:pt x="6105811" y="1983227"/>
                </a:cubicBezTo>
                <a:cubicBezTo>
                  <a:pt x="6171316" y="2130622"/>
                  <a:pt x="6083549" y="1949090"/>
                  <a:pt x="6131042" y="2075747"/>
                </a:cubicBezTo>
                <a:cubicBezTo>
                  <a:pt x="6134591" y="2085212"/>
                  <a:pt x="6142256" y="2092568"/>
                  <a:pt x="6147863" y="2100979"/>
                </a:cubicBezTo>
                <a:cubicBezTo>
                  <a:pt x="6150666" y="2112193"/>
                  <a:pt x="6149861" y="2125004"/>
                  <a:pt x="6156273" y="2134622"/>
                </a:cubicBezTo>
                <a:cubicBezTo>
                  <a:pt x="6167269" y="2151117"/>
                  <a:pt x="6198324" y="2176677"/>
                  <a:pt x="6198324" y="2176677"/>
                </a:cubicBezTo>
                <a:cubicBezTo>
                  <a:pt x="6201127" y="2185088"/>
                  <a:pt x="6200465" y="2195640"/>
                  <a:pt x="6206734" y="2201909"/>
                </a:cubicBezTo>
                <a:cubicBezTo>
                  <a:pt x="6213003" y="2208178"/>
                  <a:pt x="6224036" y="2206355"/>
                  <a:pt x="6231965" y="2210320"/>
                </a:cubicBezTo>
                <a:cubicBezTo>
                  <a:pt x="6241006" y="2214841"/>
                  <a:pt x="6248785" y="2221535"/>
                  <a:pt x="6257195" y="2227142"/>
                </a:cubicBezTo>
                <a:lnTo>
                  <a:pt x="6332887" y="2210320"/>
                </a:lnTo>
                <a:cubicBezTo>
                  <a:pt x="6344150" y="2207721"/>
                  <a:pt x="6355194" y="2204176"/>
                  <a:pt x="6366528" y="2201909"/>
                </a:cubicBezTo>
                <a:cubicBezTo>
                  <a:pt x="6395715" y="2196071"/>
                  <a:pt x="6447570" y="2189129"/>
                  <a:pt x="6475861" y="2185088"/>
                </a:cubicBezTo>
                <a:cubicBezTo>
                  <a:pt x="6548166" y="2136879"/>
                  <a:pt x="6463074" y="2201072"/>
                  <a:pt x="6509502" y="2143033"/>
                </a:cubicBezTo>
                <a:cubicBezTo>
                  <a:pt x="6515816" y="2135140"/>
                  <a:pt x="6526322" y="2131819"/>
                  <a:pt x="6534732" y="2126212"/>
                </a:cubicBezTo>
                <a:cubicBezTo>
                  <a:pt x="6540339" y="2117801"/>
                  <a:pt x="6543788" y="2107451"/>
                  <a:pt x="6551553" y="2100979"/>
                </a:cubicBezTo>
                <a:cubicBezTo>
                  <a:pt x="6573603" y="2082602"/>
                  <a:pt x="6612117" y="2079106"/>
                  <a:pt x="6635655" y="2067336"/>
                </a:cubicBezTo>
                <a:cubicBezTo>
                  <a:pt x="6646869" y="2061729"/>
                  <a:pt x="6656973" y="2052825"/>
                  <a:pt x="6669296" y="2050514"/>
                </a:cubicBezTo>
                <a:cubicBezTo>
                  <a:pt x="6702475" y="2044292"/>
                  <a:pt x="6736577" y="2044907"/>
                  <a:pt x="6770218" y="2042103"/>
                </a:cubicBezTo>
                <a:cubicBezTo>
                  <a:pt x="6797003" y="2035406"/>
                  <a:pt x="6818153" y="2029551"/>
                  <a:pt x="6845910" y="2025281"/>
                </a:cubicBezTo>
                <a:cubicBezTo>
                  <a:pt x="6868249" y="2021844"/>
                  <a:pt x="6890765" y="2019674"/>
                  <a:pt x="6913192" y="2016871"/>
                </a:cubicBezTo>
                <a:cubicBezTo>
                  <a:pt x="6935619" y="2011264"/>
                  <a:pt x="6964127" y="2016396"/>
                  <a:pt x="6980473" y="2000049"/>
                </a:cubicBezTo>
                <a:cubicBezTo>
                  <a:pt x="6986080" y="1994442"/>
                  <a:pt x="6990202" y="1986774"/>
                  <a:pt x="6997294" y="1983227"/>
                </a:cubicBezTo>
                <a:cubicBezTo>
                  <a:pt x="7013152" y="1975297"/>
                  <a:pt x="7033003" y="1976240"/>
                  <a:pt x="7047755" y="1966405"/>
                </a:cubicBezTo>
                <a:cubicBezTo>
                  <a:pt x="7056165" y="1960798"/>
                  <a:pt x="7065221" y="1956055"/>
                  <a:pt x="7072986" y="1949584"/>
                </a:cubicBezTo>
                <a:cubicBezTo>
                  <a:pt x="7137749" y="1895611"/>
                  <a:pt x="7060797" y="1949299"/>
                  <a:pt x="7123447" y="1907529"/>
                </a:cubicBezTo>
                <a:cubicBezTo>
                  <a:pt x="7126250" y="1899118"/>
                  <a:pt x="7127552" y="1890047"/>
                  <a:pt x="7131857" y="1882297"/>
                </a:cubicBezTo>
                <a:cubicBezTo>
                  <a:pt x="7148629" y="1852105"/>
                  <a:pt x="7159914" y="1828706"/>
                  <a:pt x="7190728" y="1815010"/>
                </a:cubicBezTo>
                <a:cubicBezTo>
                  <a:pt x="7206930" y="1807808"/>
                  <a:pt x="7241190" y="1798188"/>
                  <a:pt x="7241190" y="1798188"/>
                </a:cubicBezTo>
                <a:cubicBezTo>
                  <a:pt x="7249600" y="1803795"/>
                  <a:pt x="7260624" y="1806729"/>
                  <a:pt x="7266420" y="1815010"/>
                </a:cubicBezTo>
                <a:cubicBezTo>
                  <a:pt x="7353184" y="1938969"/>
                  <a:pt x="7266653" y="1848887"/>
                  <a:pt x="7316882" y="1899119"/>
                </a:cubicBezTo>
                <a:cubicBezTo>
                  <a:pt x="7319685" y="1907530"/>
                  <a:pt x="7319023" y="1918082"/>
                  <a:pt x="7325292" y="1924351"/>
                </a:cubicBezTo>
                <a:cubicBezTo>
                  <a:pt x="7331560" y="1930620"/>
                  <a:pt x="7341657" y="1932762"/>
                  <a:pt x="7350522" y="1932762"/>
                </a:cubicBezTo>
                <a:cubicBezTo>
                  <a:pt x="7435035" y="1932762"/>
                  <a:pt x="7358071" y="1922578"/>
                  <a:pt x="7417804" y="1915940"/>
                </a:cubicBezTo>
                <a:cubicBezTo>
                  <a:pt x="7459691" y="1911285"/>
                  <a:pt x="7501906" y="1910333"/>
                  <a:pt x="7543957" y="1907529"/>
                </a:cubicBezTo>
                <a:cubicBezTo>
                  <a:pt x="7555171" y="1904726"/>
                  <a:pt x="7566484" y="1902295"/>
                  <a:pt x="7577598" y="1899119"/>
                </a:cubicBezTo>
                <a:cubicBezTo>
                  <a:pt x="7586122" y="1896683"/>
                  <a:pt x="7594228" y="1892858"/>
                  <a:pt x="7602829" y="1890708"/>
                </a:cubicBezTo>
                <a:cubicBezTo>
                  <a:pt x="7616697" y="1887241"/>
                  <a:pt x="7630863" y="1885101"/>
                  <a:pt x="7644880" y="1882297"/>
                </a:cubicBezTo>
                <a:cubicBezTo>
                  <a:pt x="7656094" y="1876690"/>
                  <a:pt x="7668890" y="1873502"/>
                  <a:pt x="7678521" y="1865475"/>
                </a:cubicBezTo>
                <a:cubicBezTo>
                  <a:pt x="7686286" y="1859004"/>
                  <a:pt x="7688870" y="1848009"/>
                  <a:pt x="7695341" y="1840243"/>
                </a:cubicBezTo>
                <a:cubicBezTo>
                  <a:pt x="7715577" y="1815958"/>
                  <a:pt x="7720994" y="1814729"/>
                  <a:pt x="7745802" y="1798188"/>
                </a:cubicBezTo>
                <a:cubicBezTo>
                  <a:pt x="7751409" y="1789777"/>
                  <a:pt x="7754730" y="1779271"/>
                  <a:pt x="7762623" y="1772956"/>
                </a:cubicBezTo>
                <a:cubicBezTo>
                  <a:pt x="7769545" y="1767418"/>
                  <a:pt x="7781585" y="1770814"/>
                  <a:pt x="7787853" y="1764545"/>
                </a:cubicBezTo>
                <a:cubicBezTo>
                  <a:pt x="7794122" y="1758276"/>
                  <a:pt x="7791346" y="1746689"/>
                  <a:pt x="7796264" y="1739312"/>
                </a:cubicBezTo>
                <a:cubicBezTo>
                  <a:pt x="7802861" y="1729415"/>
                  <a:pt x="7813084" y="1722491"/>
                  <a:pt x="7821494" y="1714080"/>
                </a:cubicBezTo>
                <a:cubicBezTo>
                  <a:pt x="7826311" y="1699627"/>
                  <a:pt x="7837204" y="1669094"/>
                  <a:pt x="7838315" y="1655204"/>
                </a:cubicBezTo>
                <a:cubicBezTo>
                  <a:pt x="7843015" y="1596449"/>
                  <a:pt x="7842205" y="1537345"/>
                  <a:pt x="7846725" y="1478576"/>
                </a:cubicBezTo>
                <a:cubicBezTo>
                  <a:pt x="7847821" y="1464323"/>
                  <a:pt x="7852578" y="1450587"/>
                  <a:pt x="7855135" y="1436522"/>
                </a:cubicBezTo>
                <a:cubicBezTo>
                  <a:pt x="7857055" y="1425963"/>
                  <a:pt x="7862284" y="1376943"/>
                  <a:pt x="7871955" y="1360824"/>
                </a:cubicBezTo>
                <a:cubicBezTo>
                  <a:pt x="7876035" y="1354024"/>
                  <a:pt x="7881488" y="1347126"/>
                  <a:pt x="7888776" y="1344002"/>
                </a:cubicBezTo>
                <a:cubicBezTo>
                  <a:pt x="7901915" y="1338371"/>
                  <a:pt x="7916959" y="1339058"/>
                  <a:pt x="7930827" y="1335591"/>
                </a:cubicBezTo>
                <a:cubicBezTo>
                  <a:pt x="7939428" y="1333441"/>
                  <a:pt x="7947648" y="1329984"/>
                  <a:pt x="7956058" y="1327181"/>
                </a:cubicBezTo>
                <a:cubicBezTo>
                  <a:pt x="7953254" y="1287930"/>
                  <a:pt x="7951992" y="1248539"/>
                  <a:pt x="7947647" y="1209429"/>
                </a:cubicBezTo>
                <a:cubicBezTo>
                  <a:pt x="7947620" y="1209184"/>
                  <a:pt x="7934814" y="1154541"/>
                  <a:pt x="7930827" y="1150553"/>
                </a:cubicBezTo>
                <a:cubicBezTo>
                  <a:pt x="7924558" y="1144284"/>
                  <a:pt x="7914006" y="1144946"/>
                  <a:pt x="7905596" y="1142142"/>
                </a:cubicBezTo>
                <a:cubicBezTo>
                  <a:pt x="7882226" y="1072024"/>
                  <a:pt x="7883263" y="1098074"/>
                  <a:pt x="7897186" y="1007568"/>
                </a:cubicBezTo>
                <a:cubicBezTo>
                  <a:pt x="7898534" y="998805"/>
                  <a:pt x="7899327" y="988604"/>
                  <a:pt x="7905596" y="982335"/>
                </a:cubicBezTo>
                <a:cubicBezTo>
                  <a:pt x="7919891" y="968039"/>
                  <a:pt x="7936879" y="955086"/>
                  <a:pt x="7956058" y="948692"/>
                </a:cubicBezTo>
                <a:lnTo>
                  <a:pt x="8006519" y="931870"/>
                </a:lnTo>
                <a:cubicBezTo>
                  <a:pt x="8059772" y="945185"/>
                  <a:pt x="8030543" y="933869"/>
                  <a:pt x="8090621" y="973925"/>
                </a:cubicBezTo>
                <a:cubicBezTo>
                  <a:pt x="8107441" y="979532"/>
                  <a:pt x="8125224" y="982816"/>
                  <a:pt x="8141082" y="990746"/>
                </a:cubicBezTo>
                <a:cubicBezTo>
                  <a:pt x="8152296" y="996353"/>
                  <a:pt x="8162984" y="1003165"/>
                  <a:pt x="8174723" y="1007568"/>
                </a:cubicBezTo>
                <a:cubicBezTo>
                  <a:pt x="8185546" y="1011627"/>
                  <a:pt x="8197250" y="1012803"/>
                  <a:pt x="8208364" y="1015979"/>
                </a:cubicBezTo>
                <a:cubicBezTo>
                  <a:pt x="8216888" y="1018415"/>
                  <a:pt x="8225184" y="1021586"/>
                  <a:pt x="8233594" y="1024390"/>
                </a:cubicBezTo>
                <a:cubicBezTo>
                  <a:pt x="8239201" y="1032801"/>
                  <a:pt x="8242522" y="1043307"/>
                  <a:pt x="8250415" y="1049622"/>
                </a:cubicBezTo>
                <a:cubicBezTo>
                  <a:pt x="8257337" y="1055160"/>
                  <a:pt x="8267716" y="1054068"/>
                  <a:pt x="8275645" y="1058033"/>
                </a:cubicBezTo>
                <a:cubicBezTo>
                  <a:pt x="8284686" y="1062554"/>
                  <a:pt x="8292983" y="1068540"/>
                  <a:pt x="8300876" y="1074855"/>
                </a:cubicBezTo>
                <a:cubicBezTo>
                  <a:pt x="8307068" y="1079809"/>
                  <a:pt x="8311605" y="1086600"/>
                  <a:pt x="8317697" y="1091677"/>
                </a:cubicBezTo>
                <a:cubicBezTo>
                  <a:pt x="8338561" y="1109065"/>
                  <a:pt x="8354719" y="1119164"/>
                  <a:pt x="8376568" y="1133731"/>
                </a:cubicBezTo>
                <a:cubicBezTo>
                  <a:pt x="8395502" y="1190537"/>
                  <a:pt x="8373650" y="1120603"/>
                  <a:pt x="8393388" y="1209429"/>
                </a:cubicBezTo>
                <a:cubicBezTo>
                  <a:pt x="8395311" y="1218084"/>
                  <a:pt x="8395530" y="1228392"/>
                  <a:pt x="8401799" y="1234661"/>
                </a:cubicBezTo>
                <a:cubicBezTo>
                  <a:pt x="8408067" y="1240930"/>
                  <a:pt x="8418619" y="1240268"/>
                  <a:pt x="8427029" y="1243072"/>
                </a:cubicBezTo>
                <a:cubicBezTo>
                  <a:pt x="8553856" y="1217704"/>
                  <a:pt x="8395827" y="1250007"/>
                  <a:pt x="8502721" y="1226250"/>
                </a:cubicBezTo>
                <a:cubicBezTo>
                  <a:pt x="8563618" y="1212716"/>
                  <a:pt x="8524914" y="1224458"/>
                  <a:pt x="8570003" y="1209429"/>
                </a:cubicBezTo>
                <a:cubicBezTo>
                  <a:pt x="8578413" y="1203822"/>
                  <a:pt x="8586192" y="1197128"/>
                  <a:pt x="8595233" y="1192607"/>
                </a:cubicBezTo>
                <a:cubicBezTo>
                  <a:pt x="8612473" y="1183986"/>
                  <a:pt x="8646522" y="1178984"/>
                  <a:pt x="8662515" y="1175785"/>
                </a:cubicBezTo>
                <a:cubicBezTo>
                  <a:pt x="8710835" y="1127462"/>
                  <a:pt x="8685760" y="1140000"/>
                  <a:pt x="8729797" y="1125320"/>
                </a:cubicBezTo>
                <a:cubicBezTo>
                  <a:pt x="8735404" y="1116909"/>
                  <a:pt x="8742512" y="1109324"/>
                  <a:pt x="8746617" y="1100087"/>
                </a:cubicBezTo>
                <a:cubicBezTo>
                  <a:pt x="8753818" y="1083884"/>
                  <a:pt x="8763438" y="1049622"/>
                  <a:pt x="8763438" y="1049622"/>
                </a:cubicBezTo>
                <a:cubicBezTo>
                  <a:pt x="8760634" y="1032800"/>
                  <a:pt x="8762653" y="1014411"/>
                  <a:pt x="8755027" y="999157"/>
                </a:cubicBezTo>
                <a:cubicBezTo>
                  <a:pt x="8750507" y="990116"/>
                  <a:pt x="8737562" y="988806"/>
                  <a:pt x="8729797" y="982335"/>
                </a:cubicBezTo>
                <a:cubicBezTo>
                  <a:pt x="8720660" y="974720"/>
                  <a:pt x="8711868" y="966492"/>
                  <a:pt x="8704566" y="957103"/>
                </a:cubicBezTo>
                <a:cubicBezTo>
                  <a:pt x="8630294" y="861605"/>
                  <a:pt x="8710192" y="945909"/>
                  <a:pt x="8637284" y="872994"/>
                </a:cubicBezTo>
                <a:cubicBezTo>
                  <a:pt x="8631677" y="861780"/>
                  <a:pt x="8625120" y="850992"/>
                  <a:pt x="8620464" y="839351"/>
                </a:cubicBezTo>
                <a:cubicBezTo>
                  <a:pt x="8594694" y="774920"/>
                  <a:pt x="8619063" y="804306"/>
                  <a:pt x="8586823" y="772064"/>
                </a:cubicBezTo>
                <a:cubicBezTo>
                  <a:pt x="8589626" y="727206"/>
                  <a:pt x="8592669" y="682362"/>
                  <a:pt x="8595233" y="637490"/>
                </a:cubicBezTo>
                <a:cubicBezTo>
                  <a:pt x="8598276" y="584234"/>
                  <a:pt x="8599023" y="530826"/>
                  <a:pt x="8603644" y="477684"/>
                </a:cubicBezTo>
                <a:cubicBezTo>
                  <a:pt x="8604645" y="466168"/>
                  <a:pt x="8609547" y="455325"/>
                  <a:pt x="8612054" y="444041"/>
                </a:cubicBezTo>
                <a:cubicBezTo>
                  <a:pt x="8615155" y="430086"/>
                  <a:pt x="8616703" y="415779"/>
                  <a:pt x="8620464" y="401987"/>
                </a:cubicBezTo>
                <a:cubicBezTo>
                  <a:pt x="8625129" y="384880"/>
                  <a:pt x="8627449" y="366275"/>
                  <a:pt x="8637284" y="351521"/>
                </a:cubicBezTo>
                <a:cubicBezTo>
                  <a:pt x="8675843" y="293679"/>
                  <a:pt x="8664532" y="320235"/>
                  <a:pt x="8679336" y="275824"/>
                </a:cubicBezTo>
                <a:cubicBezTo>
                  <a:pt x="8667592" y="170131"/>
                  <a:pt x="8665787" y="192642"/>
                  <a:pt x="8679336" y="57142"/>
                </a:cubicBezTo>
                <a:cubicBezTo>
                  <a:pt x="8680218" y="48320"/>
                  <a:pt x="8681477" y="38178"/>
                  <a:pt x="8687746" y="31909"/>
                </a:cubicBezTo>
                <a:cubicBezTo>
                  <a:pt x="8694014" y="25640"/>
                  <a:pt x="8704566" y="26302"/>
                  <a:pt x="8712976" y="23498"/>
                </a:cubicBezTo>
                <a:cubicBezTo>
                  <a:pt x="8737459" y="-986"/>
                  <a:pt x="8737833" y="-10333"/>
                  <a:pt x="8788668" y="15087"/>
                </a:cubicBezTo>
                <a:cubicBezTo>
                  <a:pt x="8801206" y="21356"/>
                  <a:pt x="8805752" y="37324"/>
                  <a:pt x="8813899" y="48731"/>
                </a:cubicBezTo>
                <a:cubicBezTo>
                  <a:pt x="8819774" y="56957"/>
                  <a:pt x="8825704" y="65187"/>
                  <a:pt x="8830719" y="73963"/>
                </a:cubicBezTo>
                <a:cubicBezTo>
                  <a:pt x="8836939" y="84849"/>
                  <a:pt x="8839843" y="97710"/>
                  <a:pt x="8847540" y="107607"/>
                </a:cubicBezTo>
                <a:cubicBezTo>
                  <a:pt x="8874030" y="141668"/>
                  <a:pt x="8884676" y="146384"/>
                  <a:pt x="8914821" y="166483"/>
                </a:cubicBezTo>
                <a:cubicBezTo>
                  <a:pt x="8928838" y="163679"/>
                  <a:pt x="8943004" y="161539"/>
                  <a:pt x="8956872" y="158072"/>
                </a:cubicBezTo>
                <a:cubicBezTo>
                  <a:pt x="8965473" y="155922"/>
                  <a:pt x="8973238" y="149661"/>
                  <a:pt x="8982103" y="149661"/>
                </a:cubicBezTo>
                <a:cubicBezTo>
                  <a:pt x="9004705" y="149661"/>
                  <a:pt x="9026958" y="155268"/>
                  <a:pt x="9049385" y="158072"/>
                </a:cubicBezTo>
                <a:cubicBezTo>
                  <a:pt x="9057795" y="160876"/>
                  <a:pt x="9067239" y="161565"/>
                  <a:pt x="9074615" y="166483"/>
                </a:cubicBezTo>
                <a:cubicBezTo>
                  <a:pt x="9102262" y="184915"/>
                  <a:pt x="9097270" y="193671"/>
                  <a:pt x="9116666" y="216948"/>
                </a:cubicBezTo>
                <a:cubicBezTo>
                  <a:pt x="9124280" y="226086"/>
                  <a:pt x="9133487" y="233769"/>
                  <a:pt x="9141897" y="242180"/>
                </a:cubicBezTo>
                <a:cubicBezTo>
                  <a:pt x="9144700" y="253395"/>
                  <a:pt x="9145754" y="265199"/>
                  <a:pt x="9150307" y="275824"/>
                </a:cubicBezTo>
                <a:cubicBezTo>
                  <a:pt x="9154289" y="285115"/>
                  <a:pt x="9163932" y="291466"/>
                  <a:pt x="9167128" y="301056"/>
                </a:cubicBezTo>
                <a:cubicBezTo>
                  <a:pt x="9175999" y="327670"/>
                  <a:pt x="9175538" y="338843"/>
                  <a:pt x="9175538" y="35993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5059" name="Straight Connector 9"/>
          <p:cNvCxnSpPr>
            <a:cxnSpLocks noChangeShapeType="1"/>
          </p:cNvCxnSpPr>
          <p:nvPr/>
        </p:nvCxnSpPr>
        <p:spPr bwMode="auto">
          <a:xfrm rot="5400000" flipV="1">
            <a:off x="2181225" y="1844675"/>
            <a:ext cx="7938" cy="1068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0" name="TextBox 10"/>
          <p:cNvSpPr txBox="1">
            <a:spLocks noChangeArrowheads="1"/>
          </p:cNvSpPr>
          <p:nvPr/>
        </p:nvSpPr>
        <p:spPr bwMode="auto">
          <a:xfrm>
            <a:off x="1641475" y="1868488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250 m</a:t>
            </a:r>
          </a:p>
        </p:txBody>
      </p:sp>
      <p:sp>
        <p:nvSpPr>
          <p:cNvPr id="45061" name="TextBox 11"/>
          <p:cNvSpPr txBox="1">
            <a:spLocks noChangeArrowheads="1"/>
          </p:cNvSpPr>
          <p:nvPr/>
        </p:nvSpPr>
        <p:spPr bwMode="auto">
          <a:xfrm>
            <a:off x="4486275" y="3352800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2001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15875" y="0"/>
            <a:ext cx="9175750" cy="5849938"/>
            <a:chOff x="-15800" y="704571"/>
            <a:chExt cx="9175542" cy="5849548"/>
          </a:xfrm>
        </p:grpSpPr>
        <p:grpSp>
          <p:nvGrpSpPr>
            <p:cNvPr id="45069" name="Group 12"/>
            <p:cNvGrpSpPr>
              <a:grpSpLocks/>
            </p:cNvGrpSpPr>
            <p:nvPr/>
          </p:nvGrpSpPr>
          <p:grpSpPr bwMode="auto">
            <a:xfrm>
              <a:off x="0" y="704571"/>
              <a:ext cx="9159000" cy="5849548"/>
              <a:chOff x="-15000" y="700462"/>
              <a:chExt cx="9159000" cy="5849548"/>
            </a:xfrm>
          </p:grpSpPr>
          <p:pic>
            <p:nvPicPr>
              <p:cNvPr id="45071" name="Picture 5" descr="CP 2008ppt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000" y="700462"/>
                <a:ext cx="9159000" cy="5849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72" name="TextBox 14"/>
              <p:cNvSpPr txBox="1">
                <a:spLocks noChangeArrowheads="1"/>
              </p:cNvSpPr>
              <p:nvPr/>
            </p:nvSpPr>
            <p:spPr bwMode="auto">
              <a:xfrm>
                <a:off x="3946078" y="3220099"/>
                <a:ext cx="8693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FFFF"/>
                    </a:solidFill>
                  </a:rPr>
                  <a:t>2008</a:t>
                </a:r>
              </a:p>
            </p:txBody>
          </p:sp>
        </p:grpSp>
        <p:sp>
          <p:nvSpPr>
            <p:cNvPr id="45070" name="Freeform 16"/>
            <p:cNvSpPr>
              <a:spLocks/>
            </p:cNvSpPr>
            <p:nvPr/>
          </p:nvSpPr>
          <p:spPr bwMode="auto">
            <a:xfrm>
              <a:off x="-15800" y="1811070"/>
              <a:ext cx="9175542" cy="4573770"/>
            </a:xfrm>
            <a:custGeom>
              <a:avLst/>
              <a:gdLst>
                <a:gd name="T0" fmla="*/ 168204 w 9175542"/>
                <a:gd name="T1" fmla="*/ 4472840 h 4573770"/>
                <a:gd name="T2" fmla="*/ 269126 w 9175542"/>
                <a:gd name="T3" fmla="*/ 4321444 h 4573770"/>
                <a:gd name="T4" fmla="*/ 622355 w 9175542"/>
                <a:gd name="T5" fmla="*/ 4228925 h 4573770"/>
                <a:gd name="T6" fmla="*/ 681227 w 9175542"/>
                <a:gd name="T7" fmla="*/ 3959778 h 4573770"/>
                <a:gd name="T8" fmla="*/ 849431 w 9175542"/>
                <a:gd name="T9" fmla="*/ 3875669 h 4573770"/>
                <a:gd name="T10" fmla="*/ 1118557 w 9175542"/>
                <a:gd name="T11" fmla="*/ 3749506 h 4573770"/>
                <a:gd name="T12" fmla="*/ 1269941 w 9175542"/>
                <a:gd name="T13" fmla="*/ 3690630 h 4573770"/>
                <a:gd name="T14" fmla="*/ 1421325 w 9175542"/>
                <a:gd name="T15" fmla="*/ 3598111 h 4573770"/>
                <a:gd name="T16" fmla="*/ 1623170 w 9175542"/>
                <a:gd name="T17" fmla="*/ 3413072 h 4573770"/>
                <a:gd name="T18" fmla="*/ 1715682 w 9175542"/>
                <a:gd name="T19" fmla="*/ 3118692 h 4573770"/>
                <a:gd name="T20" fmla="*/ 1883886 w 9175542"/>
                <a:gd name="T21" fmla="*/ 2984119 h 4573770"/>
                <a:gd name="T22" fmla="*/ 2127783 w 9175542"/>
                <a:gd name="T23" fmla="*/ 2883188 h 4573770"/>
                <a:gd name="T24" fmla="*/ 2363268 w 9175542"/>
                <a:gd name="T25" fmla="*/ 2799080 h 4573770"/>
                <a:gd name="T26" fmla="*/ 2548293 w 9175542"/>
                <a:gd name="T27" fmla="*/ 2698150 h 4573770"/>
                <a:gd name="T28" fmla="*/ 2809009 w 9175542"/>
                <a:gd name="T29" fmla="*/ 2639274 h 4573770"/>
                <a:gd name="T30" fmla="*/ 3061316 w 9175542"/>
                <a:gd name="T31" fmla="*/ 2588809 h 4573770"/>
                <a:gd name="T32" fmla="*/ 3288391 w 9175542"/>
                <a:gd name="T33" fmla="*/ 2529933 h 4573770"/>
                <a:gd name="T34" fmla="*/ 3422955 w 9175542"/>
                <a:gd name="T35" fmla="*/ 2269196 h 4573770"/>
                <a:gd name="T36" fmla="*/ 3692081 w 9175542"/>
                <a:gd name="T37" fmla="*/ 2235553 h 4573770"/>
                <a:gd name="T38" fmla="*/ 3952798 w 9175542"/>
                <a:gd name="T39" fmla="*/ 2159855 h 4573770"/>
                <a:gd name="T40" fmla="*/ 4137823 w 9175542"/>
                <a:gd name="T41" fmla="*/ 2168266 h 4573770"/>
                <a:gd name="T42" fmla="*/ 4272386 w 9175542"/>
                <a:gd name="T43" fmla="*/ 2218731 h 4573770"/>
                <a:gd name="T44" fmla="*/ 4398539 w 9175542"/>
                <a:gd name="T45" fmla="*/ 2084157 h 4573770"/>
                <a:gd name="T46" fmla="*/ 4625615 w 9175542"/>
                <a:gd name="T47" fmla="*/ 2050514 h 4573770"/>
                <a:gd name="T48" fmla="*/ 4726537 w 9175542"/>
                <a:gd name="T49" fmla="*/ 2201909 h 4573770"/>
                <a:gd name="T50" fmla="*/ 4844280 w 9175542"/>
                <a:gd name="T51" fmla="*/ 2294429 h 4573770"/>
                <a:gd name="T52" fmla="*/ 5004074 w 9175542"/>
                <a:gd name="T53" fmla="*/ 2201909 h 4573770"/>
                <a:gd name="T54" fmla="*/ 5130227 w 9175542"/>
                <a:gd name="T55" fmla="*/ 1991638 h 4573770"/>
                <a:gd name="T56" fmla="*/ 5298431 w 9175542"/>
                <a:gd name="T57" fmla="*/ 1991638 h 4573770"/>
                <a:gd name="T58" fmla="*/ 5407764 w 9175542"/>
                <a:gd name="T59" fmla="*/ 2033692 h 4573770"/>
                <a:gd name="T60" fmla="*/ 5643250 w 9175542"/>
                <a:gd name="T61" fmla="*/ 1756134 h 4573770"/>
                <a:gd name="T62" fmla="*/ 5828275 w 9175542"/>
                <a:gd name="T63" fmla="*/ 1705669 h 4573770"/>
                <a:gd name="T64" fmla="*/ 5979658 w 9175542"/>
                <a:gd name="T65" fmla="*/ 1764545 h 4573770"/>
                <a:gd name="T66" fmla="*/ 6088991 w 9175542"/>
                <a:gd name="T67" fmla="*/ 1957995 h 4573770"/>
                <a:gd name="T68" fmla="*/ 6198324 w 9175542"/>
                <a:gd name="T69" fmla="*/ 2176677 h 4573770"/>
                <a:gd name="T70" fmla="*/ 6366528 w 9175542"/>
                <a:gd name="T71" fmla="*/ 2201909 h 4573770"/>
                <a:gd name="T72" fmla="*/ 6635655 w 9175542"/>
                <a:gd name="T73" fmla="*/ 2067336 h 4573770"/>
                <a:gd name="T74" fmla="*/ 6980473 w 9175542"/>
                <a:gd name="T75" fmla="*/ 2000049 h 4573770"/>
                <a:gd name="T76" fmla="*/ 7131857 w 9175542"/>
                <a:gd name="T77" fmla="*/ 1882297 h 4573770"/>
                <a:gd name="T78" fmla="*/ 7325292 w 9175542"/>
                <a:gd name="T79" fmla="*/ 1924351 h 4573770"/>
                <a:gd name="T80" fmla="*/ 7602829 w 9175542"/>
                <a:gd name="T81" fmla="*/ 1890708 h 4573770"/>
                <a:gd name="T82" fmla="*/ 7762623 w 9175542"/>
                <a:gd name="T83" fmla="*/ 1772956 h 4573770"/>
                <a:gd name="T84" fmla="*/ 7846725 w 9175542"/>
                <a:gd name="T85" fmla="*/ 1478576 h 4573770"/>
                <a:gd name="T86" fmla="*/ 7956058 w 9175542"/>
                <a:gd name="T87" fmla="*/ 1327181 h 4573770"/>
                <a:gd name="T88" fmla="*/ 7905596 w 9175542"/>
                <a:gd name="T89" fmla="*/ 982335 h 4573770"/>
                <a:gd name="T90" fmla="*/ 8174723 w 9175542"/>
                <a:gd name="T91" fmla="*/ 1007568 h 4573770"/>
                <a:gd name="T92" fmla="*/ 8300876 w 9175542"/>
                <a:gd name="T93" fmla="*/ 1074855 h 4573770"/>
                <a:gd name="T94" fmla="*/ 8427029 w 9175542"/>
                <a:gd name="T95" fmla="*/ 1243072 h 4573770"/>
                <a:gd name="T96" fmla="*/ 8729797 w 9175542"/>
                <a:gd name="T97" fmla="*/ 1125320 h 4573770"/>
                <a:gd name="T98" fmla="*/ 8704566 w 9175542"/>
                <a:gd name="T99" fmla="*/ 957103 h 4573770"/>
                <a:gd name="T100" fmla="*/ 8603644 w 9175542"/>
                <a:gd name="T101" fmla="*/ 477684 h 4573770"/>
                <a:gd name="T102" fmla="*/ 8679336 w 9175542"/>
                <a:gd name="T103" fmla="*/ 57142 h 4573770"/>
                <a:gd name="T104" fmla="*/ 8830719 w 9175542"/>
                <a:gd name="T105" fmla="*/ 73963 h 4573770"/>
                <a:gd name="T106" fmla="*/ 9049385 w 9175542"/>
                <a:gd name="T107" fmla="*/ 158072 h 4573770"/>
                <a:gd name="T108" fmla="*/ 9167128 w 9175542"/>
                <a:gd name="T109" fmla="*/ 301056 h 45737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175542" h="4573770">
                  <a:moveTo>
                    <a:pt x="0" y="4573770"/>
                  </a:moveTo>
                  <a:lnTo>
                    <a:pt x="58871" y="4556948"/>
                  </a:lnTo>
                  <a:cubicBezTo>
                    <a:pt x="67362" y="4554400"/>
                    <a:pt x="76173" y="4552503"/>
                    <a:pt x="84102" y="4548538"/>
                  </a:cubicBezTo>
                  <a:cubicBezTo>
                    <a:pt x="149323" y="4515925"/>
                    <a:pt x="71137" y="4544449"/>
                    <a:pt x="134563" y="4523305"/>
                  </a:cubicBezTo>
                  <a:cubicBezTo>
                    <a:pt x="145777" y="4506483"/>
                    <a:pt x="164881" y="4492782"/>
                    <a:pt x="168204" y="4472840"/>
                  </a:cubicBezTo>
                  <a:cubicBezTo>
                    <a:pt x="171007" y="4456018"/>
                    <a:pt x="173270" y="4439098"/>
                    <a:pt x="176614" y="4422375"/>
                  </a:cubicBezTo>
                  <a:cubicBezTo>
                    <a:pt x="178881" y="4411040"/>
                    <a:pt x="177412" y="4397431"/>
                    <a:pt x="185024" y="4388731"/>
                  </a:cubicBezTo>
                  <a:cubicBezTo>
                    <a:pt x="198336" y="4373516"/>
                    <a:pt x="235485" y="4355088"/>
                    <a:pt x="235485" y="4355088"/>
                  </a:cubicBezTo>
                  <a:cubicBezTo>
                    <a:pt x="238289" y="4346677"/>
                    <a:pt x="237627" y="4336124"/>
                    <a:pt x="243896" y="4329855"/>
                  </a:cubicBezTo>
                  <a:cubicBezTo>
                    <a:pt x="250164" y="4323586"/>
                    <a:pt x="261197" y="4325409"/>
                    <a:pt x="269126" y="4321444"/>
                  </a:cubicBezTo>
                  <a:cubicBezTo>
                    <a:pt x="278167" y="4316923"/>
                    <a:pt x="285947" y="4310230"/>
                    <a:pt x="294357" y="4304623"/>
                  </a:cubicBezTo>
                  <a:cubicBezTo>
                    <a:pt x="330801" y="4310230"/>
                    <a:pt x="366837" y="4320215"/>
                    <a:pt x="403690" y="4321444"/>
                  </a:cubicBezTo>
                  <a:cubicBezTo>
                    <a:pt x="517357" y="4325233"/>
                    <a:pt x="508459" y="4325770"/>
                    <a:pt x="571894" y="4304623"/>
                  </a:cubicBezTo>
                  <a:lnTo>
                    <a:pt x="605535" y="4254158"/>
                  </a:lnTo>
                  <a:cubicBezTo>
                    <a:pt x="611142" y="4245747"/>
                    <a:pt x="619159" y="4238515"/>
                    <a:pt x="622355" y="4228925"/>
                  </a:cubicBezTo>
                  <a:lnTo>
                    <a:pt x="630765" y="4203693"/>
                  </a:lnTo>
                  <a:cubicBezTo>
                    <a:pt x="625158" y="4172853"/>
                    <a:pt x="622021" y="4141460"/>
                    <a:pt x="613945" y="4111173"/>
                  </a:cubicBezTo>
                  <a:cubicBezTo>
                    <a:pt x="598007" y="4051402"/>
                    <a:pt x="570961" y="4096917"/>
                    <a:pt x="605535" y="4001832"/>
                  </a:cubicBezTo>
                  <a:cubicBezTo>
                    <a:pt x="608989" y="3992333"/>
                    <a:pt x="621724" y="3989531"/>
                    <a:pt x="630765" y="3985010"/>
                  </a:cubicBezTo>
                  <a:cubicBezTo>
                    <a:pt x="700418" y="3950180"/>
                    <a:pt x="608904" y="4007994"/>
                    <a:pt x="681227" y="3959778"/>
                  </a:cubicBezTo>
                  <a:cubicBezTo>
                    <a:pt x="686834" y="3951367"/>
                    <a:pt x="690154" y="3940860"/>
                    <a:pt x="698047" y="3934545"/>
                  </a:cubicBezTo>
                  <a:cubicBezTo>
                    <a:pt x="704969" y="3929007"/>
                    <a:pt x="714977" y="3929247"/>
                    <a:pt x="723278" y="3926134"/>
                  </a:cubicBezTo>
                  <a:cubicBezTo>
                    <a:pt x="737414" y="3920833"/>
                    <a:pt x="751007" y="3914087"/>
                    <a:pt x="765329" y="3909313"/>
                  </a:cubicBezTo>
                  <a:cubicBezTo>
                    <a:pt x="781495" y="3903924"/>
                    <a:pt x="808003" y="3900590"/>
                    <a:pt x="824200" y="3892491"/>
                  </a:cubicBezTo>
                  <a:cubicBezTo>
                    <a:pt x="833241" y="3887970"/>
                    <a:pt x="840655" y="3880684"/>
                    <a:pt x="849431" y="3875669"/>
                  </a:cubicBezTo>
                  <a:cubicBezTo>
                    <a:pt x="884077" y="3855870"/>
                    <a:pt x="892184" y="3855811"/>
                    <a:pt x="933533" y="3842026"/>
                  </a:cubicBezTo>
                  <a:lnTo>
                    <a:pt x="1009225" y="3816793"/>
                  </a:lnTo>
                  <a:lnTo>
                    <a:pt x="1034455" y="3808382"/>
                  </a:lnTo>
                  <a:cubicBezTo>
                    <a:pt x="1037259" y="3799971"/>
                    <a:pt x="1037328" y="3790073"/>
                    <a:pt x="1042866" y="3783150"/>
                  </a:cubicBezTo>
                  <a:cubicBezTo>
                    <a:pt x="1057406" y="3764974"/>
                    <a:pt x="1103135" y="3754647"/>
                    <a:pt x="1118557" y="3749506"/>
                  </a:cubicBezTo>
                  <a:lnTo>
                    <a:pt x="1143788" y="3741096"/>
                  </a:lnTo>
                  <a:lnTo>
                    <a:pt x="1169019" y="3732685"/>
                  </a:lnTo>
                  <a:cubicBezTo>
                    <a:pt x="1177429" y="3727078"/>
                    <a:pt x="1185012" y="3719969"/>
                    <a:pt x="1194249" y="3715863"/>
                  </a:cubicBezTo>
                  <a:cubicBezTo>
                    <a:pt x="1210451" y="3708661"/>
                    <a:pt x="1227890" y="3704648"/>
                    <a:pt x="1244711" y="3699041"/>
                  </a:cubicBezTo>
                  <a:lnTo>
                    <a:pt x="1269941" y="3690630"/>
                  </a:lnTo>
                  <a:lnTo>
                    <a:pt x="1295172" y="3682220"/>
                  </a:lnTo>
                  <a:lnTo>
                    <a:pt x="1320402" y="3673809"/>
                  </a:lnTo>
                  <a:cubicBezTo>
                    <a:pt x="1363024" y="3631185"/>
                    <a:pt x="1307864" y="3681333"/>
                    <a:pt x="1362453" y="3648576"/>
                  </a:cubicBezTo>
                  <a:cubicBezTo>
                    <a:pt x="1396750" y="3627996"/>
                    <a:pt x="1361710" y="3634031"/>
                    <a:pt x="1396094" y="3606522"/>
                  </a:cubicBezTo>
                  <a:cubicBezTo>
                    <a:pt x="1403016" y="3600984"/>
                    <a:pt x="1413575" y="3602417"/>
                    <a:pt x="1421325" y="3598111"/>
                  </a:cubicBezTo>
                  <a:cubicBezTo>
                    <a:pt x="1517337" y="3544767"/>
                    <a:pt x="1442212" y="3584765"/>
                    <a:pt x="1488607" y="3547646"/>
                  </a:cubicBezTo>
                  <a:cubicBezTo>
                    <a:pt x="1496500" y="3541331"/>
                    <a:pt x="1506690" y="3537972"/>
                    <a:pt x="1513837" y="3530824"/>
                  </a:cubicBezTo>
                  <a:cubicBezTo>
                    <a:pt x="1523749" y="3520912"/>
                    <a:pt x="1528591" y="3506494"/>
                    <a:pt x="1539068" y="3497181"/>
                  </a:cubicBezTo>
                  <a:cubicBezTo>
                    <a:pt x="1554177" y="3483750"/>
                    <a:pt x="1589529" y="3463537"/>
                    <a:pt x="1589529" y="3463537"/>
                  </a:cubicBezTo>
                  <a:cubicBezTo>
                    <a:pt x="1600743" y="3446715"/>
                    <a:pt x="1616777" y="3432251"/>
                    <a:pt x="1623170" y="3413072"/>
                  </a:cubicBezTo>
                  <a:lnTo>
                    <a:pt x="1639990" y="3362607"/>
                  </a:lnTo>
                  <a:cubicBezTo>
                    <a:pt x="1629084" y="3308070"/>
                    <a:pt x="1624188" y="3304925"/>
                    <a:pt x="1639990" y="3236444"/>
                  </a:cubicBezTo>
                  <a:cubicBezTo>
                    <a:pt x="1642263" y="3226595"/>
                    <a:pt x="1651204" y="3219623"/>
                    <a:pt x="1656811" y="3211212"/>
                  </a:cubicBezTo>
                  <a:cubicBezTo>
                    <a:pt x="1662418" y="3194390"/>
                    <a:pt x="1661094" y="3173286"/>
                    <a:pt x="1673631" y="3160747"/>
                  </a:cubicBezTo>
                  <a:cubicBezTo>
                    <a:pt x="1687648" y="3146729"/>
                    <a:pt x="1699188" y="3129689"/>
                    <a:pt x="1715682" y="3118692"/>
                  </a:cubicBezTo>
                  <a:cubicBezTo>
                    <a:pt x="1732503" y="3107478"/>
                    <a:pt x="1751850" y="3099345"/>
                    <a:pt x="1766144" y="3085049"/>
                  </a:cubicBezTo>
                  <a:cubicBezTo>
                    <a:pt x="1800239" y="3050950"/>
                    <a:pt x="1780736" y="3065135"/>
                    <a:pt x="1825015" y="3042995"/>
                  </a:cubicBezTo>
                  <a:cubicBezTo>
                    <a:pt x="1833425" y="3034584"/>
                    <a:pt x="1843648" y="3027659"/>
                    <a:pt x="1850246" y="3017762"/>
                  </a:cubicBezTo>
                  <a:cubicBezTo>
                    <a:pt x="1855163" y="3010385"/>
                    <a:pt x="1852387" y="2998799"/>
                    <a:pt x="1858656" y="2992530"/>
                  </a:cubicBezTo>
                  <a:cubicBezTo>
                    <a:pt x="1864924" y="2986261"/>
                    <a:pt x="1875957" y="2988084"/>
                    <a:pt x="1883886" y="2984119"/>
                  </a:cubicBezTo>
                  <a:cubicBezTo>
                    <a:pt x="1892927" y="2979598"/>
                    <a:pt x="1900707" y="2972904"/>
                    <a:pt x="1909117" y="2967297"/>
                  </a:cubicBezTo>
                  <a:cubicBezTo>
                    <a:pt x="1921782" y="2929297"/>
                    <a:pt x="1908143" y="2946562"/>
                    <a:pt x="1951168" y="2933654"/>
                  </a:cubicBezTo>
                  <a:cubicBezTo>
                    <a:pt x="1968151" y="2928559"/>
                    <a:pt x="2001629" y="2916832"/>
                    <a:pt x="2001629" y="2916832"/>
                  </a:cubicBezTo>
                  <a:cubicBezTo>
                    <a:pt x="2007236" y="2911225"/>
                    <a:pt x="2011650" y="2904090"/>
                    <a:pt x="2018450" y="2900010"/>
                  </a:cubicBezTo>
                  <a:cubicBezTo>
                    <a:pt x="2042778" y="2885412"/>
                    <a:pt x="2122670" y="2883827"/>
                    <a:pt x="2127783" y="2883188"/>
                  </a:cubicBezTo>
                  <a:cubicBezTo>
                    <a:pt x="2144704" y="2881073"/>
                    <a:pt x="2161570" y="2878351"/>
                    <a:pt x="2178244" y="2874778"/>
                  </a:cubicBezTo>
                  <a:cubicBezTo>
                    <a:pt x="2200848" y="2869934"/>
                    <a:pt x="2245525" y="2857956"/>
                    <a:pt x="2245525" y="2857956"/>
                  </a:cubicBezTo>
                  <a:cubicBezTo>
                    <a:pt x="2278379" y="2825100"/>
                    <a:pt x="2243907" y="2854559"/>
                    <a:pt x="2287576" y="2832723"/>
                  </a:cubicBezTo>
                  <a:cubicBezTo>
                    <a:pt x="2296617" y="2828202"/>
                    <a:pt x="2303570" y="2820007"/>
                    <a:pt x="2312807" y="2815902"/>
                  </a:cubicBezTo>
                  <a:cubicBezTo>
                    <a:pt x="2329009" y="2808701"/>
                    <a:pt x="2346448" y="2804687"/>
                    <a:pt x="2363268" y="2799080"/>
                  </a:cubicBezTo>
                  <a:lnTo>
                    <a:pt x="2388499" y="2790669"/>
                  </a:lnTo>
                  <a:cubicBezTo>
                    <a:pt x="2396909" y="2787865"/>
                    <a:pt x="2406354" y="2787176"/>
                    <a:pt x="2413730" y="2782258"/>
                  </a:cubicBezTo>
                  <a:cubicBezTo>
                    <a:pt x="2474623" y="2741660"/>
                    <a:pt x="2446110" y="2757656"/>
                    <a:pt x="2497832" y="2731793"/>
                  </a:cubicBezTo>
                  <a:cubicBezTo>
                    <a:pt x="2503439" y="2723382"/>
                    <a:pt x="2506242" y="2712168"/>
                    <a:pt x="2514652" y="2706561"/>
                  </a:cubicBezTo>
                  <a:cubicBezTo>
                    <a:pt x="2524269" y="2700149"/>
                    <a:pt x="2537179" y="2701326"/>
                    <a:pt x="2548293" y="2698150"/>
                  </a:cubicBezTo>
                  <a:cubicBezTo>
                    <a:pt x="2556817" y="2695714"/>
                    <a:pt x="2565000" y="2692175"/>
                    <a:pt x="2573524" y="2689739"/>
                  </a:cubicBezTo>
                  <a:cubicBezTo>
                    <a:pt x="2633960" y="2672470"/>
                    <a:pt x="2579842" y="2690262"/>
                    <a:pt x="2649215" y="2672917"/>
                  </a:cubicBezTo>
                  <a:cubicBezTo>
                    <a:pt x="2684380" y="2664125"/>
                    <a:pt x="2667191" y="2662387"/>
                    <a:pt x="2708087" y="2656095"/>
                  </a:cubicBezTo>
                  <a:cubicBezTo>
                    <a:pt x="2733178" y="2652235"/>
                    <a:pt x="2758548" y="2650488"/>
                    <a:pt x="2783779" y="2647685"/>
                  </a:cubicBezTo>
                  <a:cubicBezTo>
                    <a:pt x="2792189" y="2644881"/>
                    <a:pt x="2800485" y="2641710"/>
                    <a:pt x="2809009" y="2639274"/>
                  </a:cubicBezTo>
                  <a:cubicBezTo>
                    <a:pt x="2820123" y="2636098"/>
                    <a:pt x="2832088" y="2635558"/>
                    <a:pt x="2842650" y="2630863"/>
                  </a:cubicBezTo>
                  <a:cubicBezTo>
                    <a:pt x="2857857" y="2624104"/>
                    <a:pt x="2893058" y="2600059"/>
                    <a:pt x="2909932" y="2588809"/>
                  </a:cubicBezTo>
                  <a:cubicBezTo>
                    <a:pt x="2915539" y="2580398"/>
                    <a:pt x="2920438" y="2571470"/>
                    <a:pt x="2926752" y="2563576"/>
                  </a:cubicBezTo>
                  <a:cubicBezTo>
                    <a:pt x="2956689" y="2526151"/>
                    <a:pt x="2959860" y="2548383"/>
                    <a:pt x="3027675" y="2555165"/>
                  </a:cubicBezTo>
                  <a:cubicBezTo>
                    <a:pt x="3094957" y="2577594"/>
                    <a:pt x="3016461" y="2543951"/>
                    <a:pt x="3061316" y="2588809"/>
                  </a:cubicBezTo>
                  <a:cubicBezTo>
                    <a:pt x="3070181" y="2597675"/>
                    <a:pt x="3084072" y="2599409"/>
                    <a:pt x="3094957" y="2605630"/>
                  </a:cubicBezTo>
                  <a:cubicBezTo>
                    <a:pt x="3140610" y="2631719"/>
                    <a:pt x="3099155" y="2615441"/>
                    <a:pt x="3145418" y="2630863"/>
                  </a:cubicBezTo>
                  <a:cubicBezTo>
                    <a:pt x="3155167" y="2629888"/>
                    <a:pt x="3236364" y="2635052"/>
                    <a:pt x="3254751" y="2605630"/>
                  </a:cubicBezTo>
                  <a:cubicBezTo>
                    <a:pt x="3264148" y="2590593"/>
                    <a:pt x="3261736" y="2569919"/>
                    <a:pt x="3271571" y="2555165"/>
                  </a:cubicBezTo>
                  <a:cubicBezTo>
                    <a:pt x="3277178" y="2546754"/>
                    <a:pt x="3283871" y="2538974"/>
                    <a:pt x="3288391" y="2529933"/>
                  </a:cubicBezTo>
                  <a:cubicBezTo>
                    <a:pt x="3292356" y="2522003"/>
                    <a:pt x="3292497" y="2512450"/>
                    <a:pt x="3296802" y="2504700"/>
                  </a:cubicBezTo>
                  <a:cubicBezTo>
                    <a:pt x="3350152" y="2408662"/>
                    <a:pt x="3310141" y="2483818"/>
                    <a:pt x="3347263" y="2437413"/>
                  </a:cubicBezTo>
                  <a:cubicBezTo>
                    <a:pt x="3389701" y="2384362"/>
                    <a:pt x="3340289" y="2435976"/>
                    <a:pt x="3380904" y="2395359"/>
                  </a:cubicBezTo>
                  <a:cubicBezTo>
                    <a:pt x="3396198" y="2288292"/>
                    <a:pt x="3375537" y="2372448"/>
                    <a:pt x="3406134" y="2311250"/>
                  </a:cubicBezTo>
                  <a:cubicBezTo>
                    <a:pt x="3412886" y="2297746"/>
                    <a:pt x="3417654" y="2283333"/>
                    <a:pt x="3422955" y="2269196"/>
                  </a:cubicBezTo>
                  <a:cubicBezTo>
                    <a:pt x="3426068" y="2260895"/>
                    <a:pt x="3425827" y="2250887"/>
                    <a:pt x="3431365" y="2243964"/>
                  </a:cubicBezTo>
                  <a:cubicBezTo>
                    <a:pt x="3437679" y="2236071"/>
                    <a:pt x="3448186" y="2232749"/>
                    <a:pt x="3456596" y="2227142"/>
                  </a:cubicBezTo>
                  <a:cubicBezTo>
                    <a:pt x="3462203" y="2218731"/>
                    <a:pt x="3463369" y="2203025"/>
                    <a:pt x="3473416" y="2201909"/>
                  </a:cubicBezTo>
                  <a:cubicBezTo>
                    <a:pt x="3518083" y="2196946"/>
                    <a:pt x="3563260" y="2205848"/>
                    <a:pt x="3607979" y="2210320"/>
                  </a:cubicBezTo>
                  <a:cubicBezTo>
                    <a:pt x="3644543" y="2213977"/>
                    <a:pt x="3652555" y="2228965"/>
                    <a:pt x="3692081" y="2235553"/>
                  </a:cubicBezTo>
                  <a:lnTo>
                    <a:pt x="3742543" y="2243964"/>
                  </a:lnTo>
                  <a:cubicBezTo>
                    <a:pt x="3776184" y="2241160"/>
                    <a:pt x="3810004" y="2240015"/>
                    <a:pt x="3843465" y="2235553"/>
                  </a:cubicBezTo>
                  <a:cubicBezTo>
                    <a:pt x="3852253" y="2234381"/>
                    <a:pt x="3862427" y="2233411"/>
                    <a:pt x="3868696" y="2227142"/>
                  </a:cubicBezTo>
                  <a:cubicBezTo>
                    <a:pt x="3882991" y="2212846"/>
                    <a:pt x="3883158" y="2183071"/>
                    <a:pt x="3902337" y="2176677"/>
                  </a:cubicBezTo>
                  <a:cubicBezTo>
                    <a:pt x="3919157" y="2171070"/>
                    <a:pt x="3938046" y="2169691"/>
                    <a:pt x="3952798" y="2159855"/>
                  </a:cubicBezTo>
                  <a:cubicBezTo>
                    <a:pt x="3961208" y="2154248"/>
                    <a:pt x="3968792" y="2147139"/>
                    <a:pt x="3978029" y="2143033"/>
                  </a:cubicBezTo>
                  <a:cubicBezTo>
                    <a:pt x="3994231" y="2135832"/>
                    <a:pt x="4028490" y="2126212"/>
                    <a:pt x="4028490" y="2126212"/>
                  </a:cubicBezTo>
                  <a:cubicBezTo>
                    <a:pt x="4050917" y="2131819"/>
                    <a:pt x="4073468" y="2136950"/>
                    <a:pt x="4095771" y="2143033"/>
                  </a:cubicBezTo>
                  <a:cubicBezTo>
                    <a:pt x="4104324" y="2145366"/>
                    <a:pt x="4113400" y="2146883"/>
                    <a:pt x="4121002" y="2151444"/>
                  </a:cubicBezTo>
                  <a:cubicBezTo>
                    <a:pt x="4127802" y="2155524"/>
                    <a:pt x="4130731" y="2164719"/>
                    <a:pt x="4137823" y="2168266"/>
                  </a:cubicBezTo>
                  <a:cubicBezTo>
                    <a:pt x="4153681" y="2176196"/>
                    <a:pt x="4188284" y="2185088"/>
                    <a:pt x="4188284" y="2185088"/>
                  </a:cubicBezTo>
                  <a:cubicBezTo>
                    <a:pt x="4191087" y="2193499"/>
                    <a:pt x="4191156" y="2203397"/>
                    <a:pt x="4196694" y="2210320"/>
                  </a:cubicBezTo>
                  <a:cubicBezTo>
                    <a:pt x="4240170" y="2264669"/>
                    <a:pt x="4209196" y="2188953"/>
                    <a:pt x="4230335" y="2252374"/>
                  </a:cubicBezTo>
                  <a:cubicBezTo>
                    <a:pt x="4241549" y="2249571"/>
                    <a:pt x="4254950" y="2251185"/>
                    <a:pt x="4263976" y="2243964"/>
                  </a:cubicBezTo>
                  <a:cubicBezTo>
                    <a:pt x="4270899" y="2238425"/>
                    <a:pt x="4268421" y="2226661"/>
                    <a:pt x="4272386" y="2218731"/>
                  </a:cubicBezTo>
                  <a:cubicBezTo>
                    <a:pt x="4276906" y="2209690"/>
                    <a:pt x="4284686" y="2202539"/>
                    <a:pt x="4289206" y="2193498"/>
                  </a:cubicBezTo>
                  <a:cubicBezTo>
                    <a:pt x="4293171" y="2185568"/>
                    <a:pt x="4292079" y="2175189"/>
                    <a:pt x="4297617" y="2168266"/>
                  </a:cubicBezTo>
                  <a:cubicBezTo>
                    <a:pt x="4303931" y="2160373"/>
                    <a:pt x="4314437" y="2157051"/>
                    <a:pt x="4322847" y="2151444"/>
                  </a:cubicBezTo>
                  <a:cubicBezTo>
                    <a:pt x="4341197" y="2096390"/>
                    <a:pt x="4315710" y="2150426"/>
                    <a:pt x="4356488" y="2117801"/>
                  </a:cubicBezTo>
                  <a:cubicBezTo>
                    <a:pt x="4410832" y="2074321"/>
                    <a:pt x="4335121" y="2105298"/>
                    <a:pt x="4398539" y="2084157"/>
                  </a:cubicBezTo>
                  <a:cubicBezTo>
                    <a:pt x="4404146" y="2075746"/>
                    <a:pt x="4407466" y="2065240"/>
                    <a:pt x="4415359" y="2058925"/>
                  </a:cubicBezTo>
                  <a:cubicBezTo>
                    <a:pt x="4422281" y="2053387"/>
                    <a:pt x="4431952" y="2052508"/>
                    <a:pt x="4440590" y="2050514"/>
                  </a:cubicBezTo>
                  <a:cubicBezTo>
                    <a:pt x="4468447" y="2044085"/>
                    <a:pt x="4496956" y="2040627"/>
                    <a:pt x="4524692" y="2033692"/>
                  </a:cubicBezTo>
                  <a:lnTo>
                    <a:pt x="4558333" y="2025281"/>
                  </a:lnTo>
                  <a:cubicBezTo>
                    <a:pt x="4585423" y="2032054"/>
                    <a:pt x="4601934" y="2033597"/>
                    <a:pt x="4625615" y="2050514"/>
                  </a:cubicBezTo>
                  <a:cubicBezTo>
                    <a:pt x="4635293" y="2057428"/>
                    <a:pt x="4641708" y="2068132"/>
                    <a:pt x="4650845" y="2075747"/>
                  </a:cubicBezTo>
                  <a:cubicBezTo>
                    <a:pt x="4658610" y="2082218"/>
                    <a:pt x="4667666" y="2086961"/>
                    <a:pt x="4676076" y="2092568"/>
                  </a:cubicBezTo>
                  <a:cubicBezTo>
                    <a:pt x="4681683" y="2103783"/>
                    <a:pt x="4686676" y="2115326"/>
                    <a:pt x="4692896" y="2126212"/>
                  </a:cubicBezTo>
                  <a:cubicBezTo>
                    <a:pt x="4697911" y="2134989"/>
                    <a:pt x="4705612" y="2142207"/>
                    <a:pt x="4709717" y="2151444"/>
                  </a:cubicBezTo>
                  <a:cubicBezTo>
                    <a:pt x="4716918" y="2167647"/>
                    <a:pt x="4726537" y="2201909"/>
                    <a:pt x="4726537" y="2201909"/>
                  </a:cubicBezTo>
                  <a:cubicBezTo>
                    <a:pt x="4738737" y="2275114"/>
                    <a:pt x="4727456" y="2229593"/>
                    <a:pt x="4751768" y="2294429"/>
                  </a:cubicBezTo>
                  <a:cubicBezTo>
                    <a:pt x="4754881" y="2302730"/>
                    <a:pt x="4754640" y="2312738"/>
                    <a:pt x="4760178" y="2319661"/>
                  </a:cubicBezTo>
                  <a:cubicBezTo>
                    <a:pt x="4766492" y="2327554"/>
                    <a:pt x="4776999" y="2330876"/>
                    <a:pt x="4785409" y="2336483"/>
                  </a:cubicBezTo>
                  <a:cubicBezTo>
                    <a:pt x="4802229" y="2330876"/>
                    <a:pt x="4830264" y="2336482"/>
                    <a:pt x="4835870" y="2319661"/>
                  </a:cubicBezTo>
                  <a:cubicBezTo>
                    <a:pt x="4838673" y="2311250"/>
                    <a:pt x="4838011" y="2300698"/>
                    <a:pt x="4844280" y="2294429"/>
                  </a:cubicBezTo>
                  <a:cubicBezTo>
                    <a:pt x="4850549" y="2288160"/>
                    <a:pt x="4861363" y="2289510"/>
                    <a:pt x="4869511" y="2286018"/>
                  </a:cubicBezTo>
                  <a:cubicBezTo>
                    <a:pt x="4899389" y="2273212"/>
                    <a:pt x="4903043" y="2269269"/>
                    <a:pt x="4928382" y="2252374"/>
                  </a:cubicBezTo>
                  <a:cubicBezTo>
                    <a:pt x="4933989" y="2241160"/>
                    <a:pt x="4935571" y="2226758"/>
                    <a:pt x="4945203" y="2218731"/>
                  </a:cubicBezTo>
                  <a:cubicBezTo>
                    <a:pt x="4954082" y="2211331"/>
                    <a:pt x="4967729" y="2213496"/>
                    <a:pt x="4978843" y="2210320"/>
                  </a:cubicBezTo>
                  <a:cubicBezTo>
                    <a:pt x="4987367" y="2207884"/>
                    <a:pt x="4995664" y="2204713"/>
                    <a:pt x="5004074" y="2201909"/>
                  </a:cubicBezTo>
                  <a:cubicBezTo>
                    <a:pt x="5009681" y="2193498"/>
                    <a:pt x="5014580" y="2184570"/>
                    <a:pt x="5020894" y="2176677"/>
                  </a:cubicBezTo>
                  <a:cubicBezTo>
                    <a:pt x="5025847" y="2170485"/>
                    <a:pt x="5033635" y="2166655"/>
                    <a:pt x="5037715" y="2159855"/>
                  </a:cubicBezTo>
                  <a:cubicBezTo>
                    <a:pt x="5074228" y="2098995"/>
                    <a:pt x="5007199" y="2173550"/>
                    <a:pt x="5071356" y="2109390"/>
                  </a:cubicBezTo>
                  <a:cubicBezTo>
                    <a:pt x="5090683" y="2051402"/>
                    <a:pt x="5075638" y="2071463"/>
                    <a:pt x="5104997" y="2042103"/>
                  </a:cubicBezTo>
                  <a:cubicBezTo>
                    <a:pt x="5113879" y="2015454"/>
                    <a:pt x="5111596" y="2014929"/>
                    <a:pt x="5130227" y="1991638"/>
                  </a:cubicBezTo>
                  <a:cubicBezTo>
                    <a:pt x="5135180" y="1985446"/>
                    <a:pt x="5140248" y="1978896"/>
                    <a:pt x="5147048" y="1974816"/>
                  </a:cubicBezTo>
                  <a:cubicBezTo>
                    <a:pt x="5154650" y="1970255"/>
                    <a:pt x="5164349" y="1970370"/>
                    <a:pt x="5172278" y="1966405"/>
                  </a:cubicBezTo>
                  <a:cubicBezTo>
                    <a:pt x="5181319" y="1961884"/>
                    <a:pt x="5189099" y="1955191"/>
                    <a:pt x="5197509" y="1949584"/>
                  </a:cubicBezTo>
                  <a:cubicBezTo>
                    <a:pt x="5225543" y="1952388"/>
                    <a:pt x="5255605" y="1947158"/>
                    <a:pt x="5281611" y="1957995"/>
                  </a:cubicBezTo>
                  <a:cubicBezTo>
                    <a:pt x="5293184" y="1962818"/>
                    <a:pt x="5291477" y="1981206"/>
                    <a:pt x="5298431" y="1991638"/>
                  </a:cubicBezTo>
                  <a:cubicBezTo>
                    <a:pt x="5302829" y="1998236"/>
                    <a:pt x="5309645" y="2002853"/>
                    <a:pt x="5315252" y="2008460"/>
                  </a:cubicBezTo>
                  <a:cubicBezTo>
                    <a:pt x="5320859" y="2019674"/>
                    <a:pt x="5327134" y="2030579"/>
                    <a:pt x="5332072" y="2042103"/>
                  </a:cubicBezTo>
                  <a:cubicBezTo>
                    <a:pt x="5335564" y="2050252"/>
                    <a:pt x="5331881" y="2065186"/>
                    <a:pt x="5340482" y="2067336"/>
                  </a:cubicBezTo>
                  <a:cubicBezTo>
                    <a:pt x="5359713" y="2072144"/>
                    <a:pt x="5379730" y="2061729"/>
                    <a:pt x="5399354" y="2058925"/>
                  </a:cubicBezTo>
                  <a:cubicBezTo>
                    <a:pt x="5402157" y="2050514"/>
                    <a:pt x="5406785" y="2042504"/>
                    <a:pt x="5407764" y="2033692"/>
                  </a:cubicBezTo>
                  <a:cubicBezTo>
                    <a:pt x="5412418" y="1991802"/>
                    <a:pt x="5406412" y="1948531"/>
                    <a:pt x="5416174" y="1907529"/>
                  </a:cubicBezTo>
                  <a:cubicBezTo>
                    <a:pt x="5430191" y="1848653"/>
                    <a:pt x="5463830" y="1859869"/>
                    <a:pt x="5500276" y="1823421"/>
                  </a:cubicBezTo>
                  <a:cubicBezTo>
                    <a:pt x="5514255" y="1809441"/>
                    <a:pt x="5523233" y="1798264"/>
                    <a:pt x="5542327" y="1789777"/>
                  </a:cubicBezTo>
                  <a:cubicBezTo>
                    <a:pt x="5558529" y="1782576"/>
                    <a:pt x="5575968" y="1778563"/>
                    <a:pt x="5592789" y="1772956"/>
                  </a:cubicBezTo>
                  <a:lnTo>
                    <a:pt x="5643250" y="1756134"/>
                  </a:lnTo>
                  <a:cubicBezTo>
                    <a:pt x="5651660" y="1753330"/>
                    <a:pt x="5659705" y="1748977"/>
                    <a:pt x="5668481" y="1747723"/>
                  </a:cubicBezTo>
                  <a:lnTo>
                    <a:pt x="5727352" y="1739312"/>
                  </a:lnTo>
                  <a:cubicBezTo>
                    <a:pt x="5735762" y="1736508"/>
                    <a:pt x="5744654" y="1734866"/>
                    <a:pt x="5752583" y="1730901"/>
                  </a:cubicBezTo>
                  <a:cubicBezTo>
                    <a:pt x="5761624" y="1726380"/>
                    <a:pt x="5768224" y="1717277"/>
                    <a:pt x="5777813" y="1714080"/>
                  </a:cubicBezTo>
                  <a:cubicBezTo>
                    <a:pt x="5793991" y="1708687"/>
                    <a:pt x="5811497" y="1708720"/>
                    <a:pt x="5828275" y="1705669"/>
                  </a:cubicBezTo>
                  <a:cubicBezTo>
                    <a:pt x="5842339" y="1703112"/>
                    <a:pt x="5856309" y="1700062"/>
                    <a:pt x="5870326" y="1697258"/>
                  </a:cubicBezTo>
                  <a:cubicBezTo>
                    <a:pt x="5889950" y="1700062"/>
                    <a:pt x="5909759" y="1701781"/>
                    <a:pt x="5929197" y="1705669"/>
                  </a:cubicBezTo>
                  <a:cubicBezTo>
                    <a:pt x="5937890" y="1707408"/>
                    <a:pt x="5948159" y="1707811"/>
                    <a:pt x="5954428" y="1714080"/>
                  </a:cubicBezTo>
                  <a:cubicBezTo>
                    <a:pt x="5960697" y="1720349"/>
                    <a:pt x="5958874" y="1731382"/>
                    <a:pt x="5962838" y="1739312"/>
                  </a:cubicBezTo>
                  <a:cubicBezTo>
                    <a:pt x="5967358" y="1748353"/>
                    <a:pt x="5975138" y="1755504"/>
                    <a:pt x="5979658" y="1764545"/>
                  </a:cubicBezTo>
                  <a:cubicBezTo>
                    <a:pt x="5986410" y="1778049"/>
                    <a:pt x="5991178" y="1792462"/>
                    <a:pt x="5996479" y="1806599"/>
                  </a:cubicBezTo>
                  <a:cubicBezTo>
                    <a:pt x="5999592" y="1814900"/>
                    <a:pt x="6000584" y="1824082"/>
                    <a:pt x="6004889" y="1831832"/>
                  </a:cubicBezTo>
                  <a:cubicBezTo>
                    <a:pt x="6033747" y="1883780"/>
                    <a:pt x="6026904" y="1874545"/>
                    <a:pt x="6063760" y="1899119"/>
                  </a:cubicBezTo>
                  <a:cubicBezTo>
                    <a:pt x="6069367" y="1910333"/>
                    <a:pt x="6075642" y="1921238"/>
                    <a:pt x="6080581" y="1932762"/>
                  </a:cubicBezTo>
                  <a:cubicBezTo>
                    <a:pt x="6084073" y="1940911"/>
                    <a:pt x="6085026" y="1950065"/>
                    <a:pt x="6088991" y="1957995"/>
                  </a:cubicBezTo>
                  <a:cubicBezTo>
                    <a:pt x="6093511" y="1967036"/>
                    <a:pt x="6101706" y="1973990"/>
                    <a:pt x="6105811" y="1983227"/>
                  </a:cubicBezTo>
                  <a:cubicBezTo>
                    <a:pt x="6171316" y="2130622"/>
                    <a:pt x="6083549" y="1949090"/>
                    <a:pt x="6131042" y="2075747"/>
                  </a:cubicBezTo>
                  <a:cubicBezTo>
                    <a:pt x="6134591" y="2085212"/>
                    <a:pt x="6142256" y="2092568"/>
                    <a:pt x="6147863" y="2100979"/>
                  </a:cubicBezTo>
                  <a:cubicBezTo>
                    <a:pt x="6150666" y="2112193"/>
                    <a:pt x="6149861" y="2125004"/>
                    <a:pt x="6156273" y="2134622"/>
                  </a:cubicBezTo>
                  <a:cubicBezTo>
                    <a:pt x="6167269" y="2151117"/>
                    <a:pt x="6198324" y="2176677"/>
                    <a:pt x="6198324" y="2176677"/>
                  </a:cubicBezTo>
                  <a:cubicBezTo>
                    <a:pt x="6201127" y="2185088"/>
                    <a:pt x="6200465" y="2195640"/>
                    <a:pt x="6206734" y="2201909"/>
                  </a:cubicBezTo>
                  <a:cubicBezTo>
                    <a:pt x="6213003" y="2208178"/>
                    <a:pt x="6224036" y="2206355"/>
                    <a:pt x="6231965" y="2210320"/>
                  </a:cubicBezTo>
                  <a:cubicBezTo>
                    <a:pt x="6241006" y="2214841"/>
                    <a:pt x="6248785" y="2221535"/>
                    <a:pt x="6257195" y="2227142"/>
                  </a:cubicBezTo>
                  <a:lnTo>
                    <a:pt x="6332887" y="2210320"/>
                  </a:lnTo>
                  <a:cubicBezTo>
                    <a:pt x="6344150" y="2207721"/>
                    <a:pt x="6355194" y="2204176"/>
                    <a:pt x="6366528" y="2201909"/>
                  </a:cubicBezTo>
                  <a:cubicBezTo>
                    <a:pt x="6395715" y="2196071"/>
                    <a:pt x="6447570" y="2189129"/>
                    <a:pt x="6475861" y="2185088"/>
                  </a:cubicBezTo>
                  <a:cubicBezTo>
                    <a:pt x="6548166" y="2136879"/>
                    <a:pt x="6463074" y="2201072"/>
                    <a:pt x="6509502" y="2143033"/>
                  </a:cubicBezTo>
                  <a:cubicBezTo>
                    <a:pt x="6515816" y="2135140"/>
                    <a:pt x="6526322" y="2131819"/>
                    <a:pt x="6534732" y="2126212"/>
                  </a:cubicBezTo>
                  <a:cubicBezTo>
                    <a:pt x="6540339" y="2117801"/>
                    <a:pt x="6543788" y="2107451"/>
                    <a:pt x="6551553" y="2100979"/>
                  </a:cubicBezTo>
                  <a:cubicBezTo>
                    <a:pt x="6573603" y="2082602"/>
                    <a:pt x="6612117" y="2079106"/>
                    <a:pt x="6635655" y="2067336"/>
                  </a:cubicBezTo>
                  <a:cubicBezTo>
                    <a:pt x="6646869" y="2061729"/>
                    <a:pt x="6656973" y="2052825"/>
                    <a:pt x="6669296" y="2050514"/>
                  </a:cubicBezTo>
                  <a:cubicBezTo>
                    <a:pt x="6702475" y="2044292"/>
                    <a:pt x="6736577" y="2044907"/>
                    <a:pt x="6770218" y="2042103"/>
                  </a:cubicBezTo>
                  <a:cubicBezTo>
                    <a:pt x="6797003" y="2035406"/>
                    <a:pt x="6818153" y="2029551"/>
                    <a:pt x="6845910" y="2025281"/>
                  </a:cubicBezTo>
                  <a:cubicBezTo>
                    <a:pt x="6868249" y="2021844"/>
                    <a:pt x="6890765" y="2019674"/>
                    <a:pt x="6913192" y="2016871"/>
                  </a:cubicBezTo>
                  <a:cubicBezTo>
                    <a:pt x="6935619" y="2011264"/>
                    <a:pt x="6964127" y="2016396"/>
                    <a:pt x="6980473" y="2000049"/>
                  </a:cubicBezTo>
                  <a:cubicBezTo>
                    <a:pt x="6986080" y="1994442"/>
                    <a:pt x="6990202" y="1986774"/>
                    <a:pt x="6997294" y="1983227"/>
                  </a:cubicBezTo>
                  <a:cubicBezTo>
                    <a:pt x="7013152" y="1975297"/>
                    <a:pt x="7033003" y="1976240"/>
                    <a:pt x="7047755" y="1966405"/>
                  </a:cubicBezTo>
                  <a:cubicBezTo>
                    <a:pt x="7056165" y="1960798"/>
                    <a:pt x="7065221" y="1956055"/>
                    <a:pt x="7072986" y="1949584"/>
                  </a:cubicBezTo>
                  <a:cubicBezTo>
                    <a:pt x="7137749" y="1895611"/>
                    <a:pt x="7060797" y="1949299"/>
                    <a:pt x="7123447" y="1907529"/>
                  </a:cubicBezTo>
                  <a:cubicBezTo>
                    <a:pt x="7126250" y="1899118"/>
                    <a:pt x="7127552" y="1890047"/>
                    <a:pt x="7131857" y="1882297"/>
                  </a:cubicBezTo>
                  <a:cubicBezTo>
                    <a:pt x="7148629" y="1852105"/>
                    <a:pt x="7159914" y="1828706"/>
                    <a:pt x="7190728" y="1815010"/>
                  </a:cubicBezTo>
                  <a:cubicBezTo>
                    <a:pt x="7206930" y="1807808"/>
                    <a:pt x="7241190" y="1798188"/>
                    <a:pt x="7241190" y="1798188"/>
                  </a:cubicBezTo>
                  <a:cubicBezTo>
                    <a:pt x="7249600" y="1803795"/>
                    <a:pt x="7260624" y="1806729"/>
                    <a:pt x="7266420" y="1815010"/>
                  </a:cubicBezTo>
                  <a:cubicBezTo>
                    <a:pt x="7353184" y="1938969"/>
                    <a:pt x="7266653" y="1848887"/>
                    <a:pt x="7316882" y="1899119"/>
                  </a:cubicBezTo>
                  <a:cubicBezTo>
                    <a:pt x="7319685" y="1907530"/>
                    <a:pt x="7319023" y="1918082"/>
                    <a:pt x="7325292" y="1924351"/>
                  </a:cubicBezTo>
                  <a:cubicBezTo>
                    <a:pt x="7331560" y="1930620"/>
                    <a:pt x="7341657" y="1932762"/>
                    <a:pt x="7350522" y="1932762"/>
                  </a:cubicBezTo>
                  <a:cubicBezTo>
                    <a:pt x="7435035" y="1932762"/>
                    <a:pt x="7358071" y="1922578"/>
                    <a:pt x="7417804" y="1915940"/>
                  </a:cubicBezTo>
                  <a:cubicBezTo>
                    <a:pt x="7459691" y="1911285"/>
                    <a:pt x="7501906" y="1910333"/>
                    <a:pt x="7543957" y="1907529"/>
                  </a:cubicBezTo>
                  <a:cubicBezTo>
                    <a:pt x="7555171" y="1904726"/>
                    <a:pt x="7566484" y="1902295"/>
                    <a:pt x="7577598" y="1899119"/>
                  </a:cubicBezTo>
                  <a:cubicBezTo>
                    <a:pt x="7586122" y="1896683"/>
                    <a:pt x="7594228" y="1892858"/>
                    <a:pt x="7602829" y="1890708"/>
                  </a:cubicBezTo>
                  <a:cubicBezTo>
                    <a:pt x="7616697" y="1887241"/>
                    <a:pt x="7630863" y="1885101"/>
                    <a:pt x="7644880" y="1882297"/>
                  </a:cubicBezTo>
                  <a:cubicBezTo>
                    <a:pt x="7656094" y="1876690"/>
                    <a:pt x="7668890" y="1873502"/>
                    <a:pt x="7678521" y="1865475"/>
                  </a:cubicBezTo>
                  <a:cubicBezTo>
                    <a:pt x="7686286" y="1859004"/>
                    <a:pt x="7688870" y="1848009"/>
                    <a:pt x="7695341" y="1840243"/>
                  </a:cubicBezTo>
                  <a:cubicBezTo>
                    <a:pt x="7715577" y="1815958"/>
                    <a:pt x="7720994" y="1814729"/>
                    <a:pt x="7745802" y="1798188"/>
                  </a:cubicBezTo>
                  <a:cubicBezTo>
                    <a:pt x="7751409" y="1789777"/>
                    <a:pt x="7754730" y="1779271"/>
                    <a:pt x="7762623" y="1772956"/>
                  </a:cubicBezTo>
                  <a:cubicBezTo>
                    <a:pt x="7769545" y="1767418"/>
                    <a:pt x="7781585" y="1770814"/>
                    <a:pt x="7787853" y="1764545"/>
                  </a:cubicBezTo>
                  <a:cubicBezTo>
                    <a:pt x="7794122" y="1758276"/>
                    <a:pt x="7791346" y="1746689"/>
                    <a:pt x="7796264" y="1739312"/>
                  </a:cubicBezTo>
                  <a:cubicBezTo>
                    <a:pt x="7802861" y="1729415"/>
                    <a:pt x="7813084" y="1722491"/>
                    <a:pt x="7821494" y="1714080"/>
                  </a:cubicBezTo>
                  <a:cubicBezTo>
                    <a:pt x="7826311" y="1699627"/>
                    <a:pt x="7837204" y="1669094"/>
                    <a:pt x="7838315" y="1655204"/>
                  </a:cubicBezTo>
                  <a:cubicBezTo>
                    <a:pt x="7843015" y="1596449"/>
                    <a:pt x="7842205" y="1537345"/>
                    <a:pt x="7846725" y="1478576"/>
                  </a:cubicBezTo>
                  <a:cubicBezTo>
                    <a:pt x="7847821" y="1464323"/>
                    <a:pt x="7852578" y="1450587"/>
                    <a:pt x="7855135" y="1436522"/>
                  </a:cubicBezTo>
                  <a:cubicBezTo>
                    <a:pt x="7857055" y="1425963"/>
                    <a:pt x="7862284" y="1376943"/>
                    <a:pt x="7871955" y="1360824"/>
                  </a:cubicBezTo>
                  <a:cubicBezTo>
                    <a:pt x="7876035" y="1354024"/>
                    <a:pt x="7881488" y="1347126"/>
                    <a:pt x="7888776" y="1344002"/>
                  </a:cubicBezTo>
                  <a:cubicBezTo>
                    <a:pt x="7901915" y="1338371"/>
                    <a:pt x="7916959" y="1339058"/>
                    <a:pt x="7930827" y="1335591"/>
                  </a:cubicBezTo>
                  <a:cubicBezTo>
                    <a:pt x="7939428" y="1333441"/>
                    <a:pt x="7947648" y="1329984"/>
                    <a:pt x="7956058" y="1327181"/>
                  </a:cubicBezTo>
                  <a:cubicBezTo>
                    <a:pt x="7953254" y="1287930"/>
                    <a:pt x="7951992" y="1248539"/>
                    <a:pt x="7947647" y="1209429"/>
                  </a:cubicBezTo>
                  <a:cubicBezTo>
                    <a:pt x="7947620" y="1209184"/>
                    <a:pt x="7934814" y="1154541"/>
                    <a:pt x="7930827" y="1150553"/>
                  </a:cubicBezTo>
                  <a:cubicBezTo>
                    <a:pt x="7924558" y="1144284"/>
                    <a:pt x="7914006" y="1144946"/>
                    <a:pt x="7905596" y="1142142"/>
                  </a:cubicBezTo>
                  <a:cubicBezTo>
                    <a:pt x="7882226" y="1072024"/>
                    <a:pt x="7883263" y="1098074"/>
                    <a:pt x="7897186" y="1007568"/>
                  </a:cubicBezTo>
                  <a:cubicBezTo>
                    <a:pt x="7898534" y="998805"/>
                    <a:pt x="7899327" y="988604"/>
                    <a:pt x="7905596" y="982335"/>
                  </a:cubicBezTo>
                  <a:cubicBezTo>
                    <a:pt x="7919891" y="968039"/>
                    <a:pt x="7936879" y="955086"/>
                    <a:pt x="7956058" y="948692"/>
                  </a:cubicBezTo>
                  <a:lnTo>
                    <a:pt x="8006519" y="931870"/>
                  </a:lnTo>
                  <a:cubicBezTo>
                    <a:pt x="8059772" y="945185"/>
                    <a:pt x="8030543" y="933869"/>
                    <a:pt x="8090621" y="973925"/>
                  </a:cubicBezTo>
                  <a:cubicBezTo>
                    <a:pt x="8107441" y="979532"/>
                    <a:pt x="8125224" y="982816"/>
                    <a:pt x="8141082" y="990746"/>
                  </a:cubicBezTo>
                  <a:cubicBezTo>
                    <a:pt x="8152296" y="996353"/>
                    <a:pt x="8162984" y="1003165"/>
                    <a:pt x="8174723" y="1007568"/>
                  </a:cubicBezTo>
                  <a:cubicBezTo>
                    <a:pt x="8185546" y="1011627"/>
                    <a:pt x="8197250" y="1012803"/>
                    <a:pt x="8208364" y="1015979"/>
                  </a:cubicBezTo>
                  <a:cubicBezTo>
                    <a:pt x="8216888" y="1018415"/>
                    <a:pt x="8225184" y="1021586"/>
                    <a:pt x="8233594" y="1024390"/>
                  </a:cubicBezTo>
                  <a:cubicBezTo>
                    <a:pt x="8239201" y="1032801"/>
                    <a:pt x="8242522" y="1043307"/>
                    <a:pt x="8250415" y="1049622"/>
                  </a:cubicBezTo>
                  <a:cubicBezTo>
                    <a:pt x="8257337" y="1055160"/>
                    <a:pt x="8267716" y="1054068"/>
                    <a:pt x="8275645" y="1058033"/>
                  </a:cubicBezTo>
                  <a:cubicBezTo>
                    <a:pt x="8284686" y="1062554"/>
                    <a:pt x="8292983" y="1068540"/>
                    <a:pt x="8300876" y="1074855"/>
                  </a:cubicBezTo>
                  <a:cubicBezTo>
                    <a:pt x="8307068" y="1079809"/>
                    <a:pt x="8311605" y="1086600"/>
                    <a:pt x="8317697" y="1091677"/>
                  </a:cubicBezTo>
                  <a:cubicBezTo>
                    <a:pt x="8338561" y="1109065"/>
                    <a:pt x="8354719" y="1119164"/>
                    <a:pt x="8376568" y="1133731"/>
                  </a:cubicBezTo>
                  <a:cubicBezTo>
                    <a:pt x="8395502" y="1190537"/>
                    <a:pt x="8373650" y="1120603"/>
                    <a:pt x="8393388" y="1209429"/>
                  </a:cubicBezTo>
                  <a:cubicBezTo>
                    <a:pt x="8395311" y="1218084"/>
                    <a:pt x="8395530" y="1228392"/>
                    <a:pt x="8401799" y="1234661"/>
                  </a:cubicBezTo>
                  <a:cubicBezTo>
                    <a:pt x="8408067" y="1240930"/>
                    <a:pt x="8418619" y="1240268"/>
                    <a:pt x="8427029" y="1243072"/>
                  </a:cubicBezTo>
                  <a:cubicBezTo>
                    <a:pt x="8553856" y="1217704"/>
                    <a:pt x="8395827" y="1250007"/>
                    <a:pt x="8502721" y="1226250"/>
                  </a:cubicBezTo>
                  <a:cubicBezTo>
                    <a:pt x="8563618" y="1212716"/>
                    <a:pt x="8524914" y="1224458"/>
                    <a:pt x="8570003" y="1209429"/>
                  </a:cubicBezTo>
                  <a:cubicBezTo>
                    <a:pt x="8578413" y="1203822"/>
                    <a:pt x="8586192" y="1197128"/>
                    <a:pt x="8595233" y="1192607"/>
                  </a:cubicBezTo>
                  <a:cubicBezTo>
                    <a:pt x="8612473" y="1183986"/>
                    <a:pt x="8646522" y="1178984"/>
                    <a:pt x="8662515" y="1175785"/>
                  </a:cubicBezTo>
                  <a:cubicBezTo>
                    <a:pt x="8710835" y="1127462"/>
                    <a:pt x="8685760" y="1140000"/>
                    <a:pt x="8729797" y="1125320"/>
                  </a:cubicBezTo>
                  <a:cubicBezTo>
                    <a:pt x="8735404" y="1116909"/>
                    <a:pt x="8742512" y="1109324"/>
                    <a:pt x="8746617" y="1100087"/>
                  </a:cubicBezTo>
                  <a:cubicBezTo>
                    <a:pt x="8753818" y="1083884"/>
                    <a:pt x="8763438" y="1049622"/>
                    <a:pt x="8763438" y="1049622"/>
                  </a:cubicBezTo>
                  <a:cubicBezTo>
                    <a:pt x="8760634" y="1032800"/>
                    <a:pt x="8762653" y="1014411"/>
                    <a:pt x="8755027" y="999157"/>
                  </a:cubicBezTo>
                  <a:cubicBezTo>
                    <a:pt x="8750507" y="990116"/>
                    <a:pt x="8737562" y="988806"/>
                    <a:pt x="8729797" y="982335"/>
                  </a:cubicBezTo>
                  <a:cubicBezTo>
                    <a:pt x="8720660" y="974720"/>
                    <a:pt x="8711868" y="966492"/>
                    <a:pt x="8704566" y="957103"/>
                  </a:cubicBezTo>
                  <a:cubicBezTo>
                    <a:pt x="8630294" y="861605"/>
                    <a:pt x="8710192" y="945909"/>
                    <a:pt x="8637284" y="872994"/>
                  </a:cubicBezTo>
                  <a:cubicBezTo>
                    <a:pt x="8631677" y="861780"/>
                    <a:pt x="8625120" y="850992"/>
                    <a:pt x="8620464" y="839351"/>
                  </a:cubicBezTo>
                  <a:cubicBezTo>
                    <a:pt x="8594694" y="774920"/>
                    <a:pt x="8619063" y="804306"/>
                    <a:pt x="8586823" y="772064"/>
                  </a:cubicBezTo>
                  <a:cubicBezTo>
                    <a:pt x="8589626" y="727206"/>
                    <a:pt x="8592669" y="682362"/>
                    <a:pt x="8595233" y="637490"/>
                  </a:cubicBezTo>
                  <a:cubicBezTo>
                    <a:pt x="8598276" y="584234"/>
                    <a:pt x="8599023" y="530826"/>
                    <a:pt x="8603644" y="477684"/>
                  </a:cubicBezTo>
                  <a:cubicBezTo>
                    <a:pt x="8604645" y="466168"/>
                    <a:pt x="8609547" y="455325"/>
                    <a:pt x="8612054" y="444041"/>
                  </a:cubicBezTo>
                  <a:cubicBezTo>
                    <a:pt x="8615155" y="430086"/>
                    <a:pt x="8616703" y="415779"/>
                    <a:pt x="8620464" y="401987"/>
                  </a:cubicBezTo>
                  <a:cubicBezTo>
                    <a:pt x="8625129" y="384880"/>
                    <a:pt x="8627449" y="366275"/>
                    <a:pt x="8637284" y="351521"/>
                  </a:cubicBezTo>
                  <a:cubicBezTo>
                    <a:pt x="8675843" y="293679"/>
                    <a:pt x="8664532" y="320235"/>
                    <a:pt x="8679336" y="275824"/>
                  </a:cubicBezTo>
                  <a:cubicBezTo>
                    <a:pt x="8667592" y="170131"/>
                    <a:pt x="8665787" y="192642"/>
                    <a:pt x="8679336" y="57142"/>
                  </a:cubicBezTo>
                  <a:cubicBezTo>
                    <a:pt x="8680218" y="48320"/>
                    <a:pt x="8681477" y="38178"/>
                    <a:pt x="8687746" y="31909"/>
                  </a:cubicBezTo>
                  <a:cubicBezTo>
                    <a:pt x="8694014" y="25640"/>
                    <a:pt x="8704566" y="26302"/>
                    <a:pt x="8712976" y="23498"/>
                  </a:cubicBezTo>
                  <a:cubicBezTo>
                    <a:pt x="8737459" y="-986"/>
                    <a:pt x="8737833" y="-10333"/>
                    <a:pt x="8788668" y="15087"/>
                  </a:cubicBezTo>
                  <a:cubicBezTo>
                    <a:pt x="8801206" y="21356"/>
                    <a:pt x="8805752" y="37324"/>
                    <a:pt x="8813899" y="48731"/>
                  </a:cubicBezTo>
                  <a:cubicBezTo>
                    <a:pt x="8819774" y="56957"/>
                    <a:pt x="8825704" y="65187"/>
                    <a:pt x="8830719" y="73963"/>
                  </a:cubicBezTo>
                  <a:cubicBezTo>
                    <a:pt x="8836939" y="84849"/>
                    <a:pt x="8839843" y="97710"/>
                    <a:pt x="8847540" y="107607"/>
                  </a:cubicBezTo>
                  <a:cubicBezTo>
                    <a:pt x="8874030" y="141668"/>
                    <a:pt x="8884676" y="146384"/>
                    <a:pt x="8914821" y="166483"/>
                  </a:cubicBezTo>
                  <a:cubicBezTo>
                    <a:pt x="8928838" y="163679"/>
                    <a:pt x="8943004" y="161539"/>
                    <a:pt x="8956872" y="158072"/>
                  </a:cubicBezTo>
                  <a:cubicBezTo>
                    <a:pt x="8965473" y="155922"/>
                    <a:pt x="8973238" y="149661"/>
                    <a:pt x="8982103" y="149661"/>
                  </a:cubicBezTo>
                  <a:cubicBezTo>
                    <a:pt x="9004705" y="149661"/>
                    <a:pt x="9026958" y="155268"/>
                    <a:pt x="9049385" y="158072"/>
                  </a:cubicBezTo>
                  <a:cubicBezTo>
                    <a:pt x="9057795" y="160876"/>
                    <a:pt x="9067239" y="161565"/>
                    <a:pt x="9074615" y="166483"/>
                  </a:cubicBezTo>
                  <a:cubicBezTo>
                    <a:pt x="9102262" y="184915"/>
                    <a:pt x="9097270" y="193671"/>
                    <a:pt x="9116666" y="216948"/>
                  </a:cubicBezTo>
                  <a:cubicBezTo>
                    <a:pt x="9124280" y="226086"/>
                    <a:pt x="9133487" y="233769"/>
                    <a:pt x="9141897" y="242180"/>
                  </a:cubicBezTo>
                  <a:cubicBezTo>
                    <a:pt x="9144700" y="253395"/>
                    <a:pt x="9145754" y="265199"/>
                    <a:pt x="9150307" y="275824"/>
                  </a:cubicBezTo>
                  <a:cubicBezTo>
                    <a:pt x="9154289" y="285115"/>
                    <a:pt x="9163932" y="291466"/>
                    <a:pt x="9167128" y="301056"/>
                  </a:cubicBezTo>
                  <a:cubicBezTo>
                    <a:pt x="9175999" y="327670"/>
                    <a:pt x="9175538" y="338843"/>
                    <a:pt x="9175538" y="35993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45067" name="Straight Connector 2"/>
          <p:cNvCxnSpPr>
            <a:cxnSpLocks noChangeShapeType="1"/>
          </p:cNvCxnSpPr>
          <p:nvPr/>
        </p:nvCxnSpPr>
        <p:spPr bwMode="auto">
          <a:xfrm rot="5400000" flipH="1">
            <a:off x="2228850" y="1868488"/>
            <a:ext cx="7938" cy="10525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237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us N1 copy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40" y="0"/>
            <a:ext cx="8110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19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usNcentral copy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0" y="0"/>
            <a:ext cx="80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8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usScentral copy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762"/>
            <a:ext cx="9144000" cy="51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6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usE copy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2" y="0"/>
            <a:ext cx="9103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sflogo.gif"/>
          <p:cNvPicPr>
            <a:picLocks noChangeAspect="1"/>
          </p:cNvPicPr>
          <p:nvPr/>
        </p:nvPicPr>
        <p:blipFill>
          <a:blip r:embed="rId3" cstate="screen">
            <a:lum bright="-20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248400"/>
            <a:ext cx="568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2226" name="Rectangle 18"/>
          <p:cNvSpPr>
            <a:spLocks noChangeArrowheads="1"/>
          </p:cNvSpPr>
          <p:nvPr/>
        </p:nvSpPr>
        <p:spPr bwMode="auto">
          <a:xfrm>
            <a:off x="146358" y="4566746"/>
            <a:ext cx="261868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Reservoirs</a:t>
            </a:r>
            <a:r>
              <a:rPr lang="en-US" sz="2000" b="1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cause more than 2.3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Gt/y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less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sediment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to reach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the coast worldwide</a:t>
            </a:r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39" y="6354763"/>
            <a:ext cx="2082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US NID 2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6313661" cy="4202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360228" y="2279755"/>
            <a:ext cx="1017533" cy="1396251"/>
          </a:xfrm>
          <a:prstGeom prst="rect">
            <a:avLst/>
          </a:prstGeom>
          <a:noFill/>
          <a:ln w="2857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5" descr="SWReservoirs.2002015.1710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008" y="-14200"/>
            <a:ext cx="6423993" cy="6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3241910" y="3770667"/>
            <a:ext cx="1514469" cy="16171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526" y="3125559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2003</a:t>
            </a:r>
            <a:endParaRPr lang="en-US" sz="1600" dirty="0"/>
          </a:p>
        </p:txBody>
      </p:sp>
      <p:pic>
        <p:nvPicPr>
          <p:cNvPr id="9" name="Picture 5" descr="SWReservoirs.2002015.1710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159826" cy="6858001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95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28588" y="76200"/>
            <a:ext cx="88836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no Pro"/>
                <a:cs typeface="Arno Pro"/>
              </a:rPr>
              <a:t>SRTM Mission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Joint project of the National Geospatial-Intelligence Agency (NGA), NASA, German &amp; Italian Space Agencies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</a:t>
            </a:r>
            <a:r>
              <a:rPr lang="en-US" sz="2000" dirty="0" err="1">
                <a:latin typeface="Arno Pro"/>
                <a:cs typeface="Arno Pro"/>
              </a:rPr>
              <a:t>Interferometric</a:t>
            </a:r>
            <a:r>
              <a:rPr lang="en-US" sz="2000" dirty="0">
                <a:latin typeface="Arno Pro"/>
                <a:cs typeface="Arno Pro"/>
              </a:rPr>
              <a:t> synthetic aperture radar (InSAR) survey during an 11-day shuttle mission to collect high-res digital elevation data for 80% of the Earth landmass (60</a:t>
            </a:r>
            <a:r>
              <a:rPr lang="en-US" sz="2000" dirty="0">
                <a:latin typeface="Arno Pro"/>
                <a:cs typeface="Arno Pro"/>
                <a:sym typeface="Symbol" charset="0"/>
              </a:rPr>
              <a:t></a:t>
            </a:r>
            <a:r>
              <a:rPr lang="en-US" sz="2000" dirty="0">
                <a:latin typeface="Arno Pro"/>
                <a:cs typeface="Arno Pro"/>
              </a:rPr>
              <a:t>N - 59</a:t>
            </a:r>
            <a:r>
              <a:rPr lang="en-US" sz="2000" dirty="0">
                <a:latin typeface="Arno Pro"/>
                <a:cs typeface="Arno Pro"/>
                <a:sym typeface="Symbol" charset="0"/>
              </a:rPr>
              <a:t>°S)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  <a:sym typeface="Symbol" charset="0"/>
              </a:rPr>
              <a:t> C-band and X-band data collected: </a:t>
            </a:r>
            <a:r>
              <a:rPr lang="en-US" sz="2000" dirty="0">
                <a:latin typeface="Arno Pro"/>
                <a:cs typeface="Arno Pro"/>
              </a:rPr>
              <a:t>C band monitored 99.96% of the targeted landmass at least once, 94.59% at least twice, and ~50% three or more times </a:t>
            </a:r>
          </a:p>
        </p:txBody>
      </p:sp>
      <p:pic>
        <p:nvPicPr>
          <p:cNvPr id="18437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91"/>
          <a:stretch>
            <a:fillRect/>
          </a:stretch>
        </p:blipFill>
        <p:spPr bwMode="auto">
          <a:xfrm>
            <a:off x="652463" y="2497138"/>
            <a:ext cx="79200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249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Stage Height: </a:t>
            </a:r>
            <a:r>
              <a:rPr lang="en-US" sz="2400" dirty="0" smtClean="0"/>
              <a:t>	larger rivers, reservoirs using LIDAR or RADAR Altimetry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11716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ICESAT-II &amp; GLAS </a:t>
            </a:r>
            <a:r>
              <a:rPr lang="en-US" sz="2000" dirty="0" smtClean="0"/>
              <a:t>(</a:t>
            </a:r>
            <a:r>
              <a:rPr lang="en-US" sz="2000" dirty="0" err="1" smtClean="0">
                <a:ea typeface="ＭＳ Ｐゴシック" charset="-128"/>
                <a:cs typeface="ＭＳ Ｐゴシック" charset="-128"/>
              </a:rPr>
              <a:t>Geoscience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Laser Altimeter System) </a:t>
            </a:r>
            <a:r>
              <a:rPr lang="en-US" sz="2000" dirty="0" smtClean="0"/>
              <a:t>70m “spots” at steps of 170m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OSTM/Jason 2 </a:t>
            </a:r>
            <a:r>
              <a:rPr lang="en-US" sz="2000" dirty="0" smtClean="0"/>
              <a:t>(RADAR Altimetry 10cm </a:t>
            </a:r>
            <a:r>
              <a:rPr lang="en-US" sz="2000" dirty="0" err="1" smtClean="0"/>
              <a:t>rms</a:t>
            </a:r>
            <a:r>
              <a:rPr lang="en-US" sz="2000" dirty="0" smtClean="0"/>
              <a:t>, 100m wide, weekly) could get surface slope to calculate flow velocity</a:t>
            </a:r>
          </a:p>
        </p:txBody>
      </p:sp>
      <p:pic>
        <p:nvPicPr>
          <p:cNvPr id="7" name="Picture 4" descr="Glas Instrument Illustration - TRANSM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51485"/>
            <a:ext cx="1706526" cy="183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26994main_ostm-200707-2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198" y="2362200"/>
            <a:ext cx="2228626" cy="1676400"/>
          </a:xfrm>
          <a:prstGeom prst="rect">
            <a:avLst/>
          </a:prstGeom>
        </p:spPr>
      </p:pic>
      <p:pic>
        <p:nvPicPr>
          <p:cNvPr id="9" name="Picture 8" descr="topexmap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4" r="1818"/>
          <a:stretch>
            <a:fillRect/>
          </a:stretch>
        </p:blipFill>
        <p:spPr>
          <a:xfrm>
            <a:off x="457200" y="1981200"/>
            <a:ext cx="5594269" cy="2286000"/>
          </a:xfrm>
          <a:prstGeom prst="rect">
            <a:avLst/>
          </a:prstGeom>
        </p:spPr>
      </p:pic>
      <p:pic>
        <p:nvPicPr>
          <p:cNvPr id="10" name="Picture 9" descr="lake0480.TPJO.1.gif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29"/>
          <a:stretch>
            <a:fillRect/>
          </a:stretch>
        </p:blipFill>
        <p:spPr>
          <a:xfrm>
            <a:off x="3048000" y="4371897"/>
            <a:ext cx="6096000" cy="202890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rot="16200000" flipV="1">
            <a:off x="838200" y="2667000"/>
            <a:ext cx="2286000" cy="1981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671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Stage Height: </a:t>
            </a:r>
            <a:r>
              <a:rPr lang="en-US" sz="2400" dirty="0" smtClean="0"/>
              <a:t>	larger rivers, reservoirs using LIDAR or RADAR Altimetry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334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Advantages: </a:t>
            </a:r>
            <a:r>
              <a:rPr lang="en-US" sz="2200" dirty="0" smtClean="0"/>
              <a:t>Day/night, all weather. Unhindered by canopy. Heights within a common reference frame. Repeat orbits enabling systematic monitoring: rivers, lakes, wetlands, inland seas and floodplains. Offers information to traditional or absent gauge (stage) data. Past to future missions allow for seasonal to inter-annual variations. Techniques validated.</a:t>
            </a:r>
          </a:p>
          <a:p>
            <a:endParaRPr lang="en-US" sz="2200" dirty="0" smtClean="0"/>
          </a:p>
          <a:p>
            <a:r>
              <a:rPr lang="en-US" sz="2200" b="1" dirty="0" smtClean="0"/>
              <a:t>Limitations:</a:t>
            </a:r>
            <a:r>
              <a:rPr lang="en-US" sz="2200" dirty="0" smtClean="0"/>
              <a:t> Retrieved heights are an "average" of all topography within the footprint. Differs from traditional gauge measurements which offer "spot" heights at specific locations. Altimeters only retrieve heights along a narrow swath with instrument's footprint, that can vary up from 100’s </a:t>
            </a:r>
            <a:r>
              <a:rPr lang="en-US" sz="2200" dirty="0" err="1" smtClean="0"/>
              <a:t>m</a:t>
            </a:r>
            <a:r>
              <a:rPr lang="en-US" sz="2200" dirty="0" smtClean="0"/>
              <a:t>. Target size is controlled by size of instrument footprint, telemetry/data rates, surrounding topography and target-tracking method used. Improved temporal coverage is gained at the expense of spatial coverage for a single satellite mission.</a:t>
            </a:r>
          </a:p>
        </p:txBody>
      </p:sp>
      <p:pic>
        <p:nvPicPr>
          <p:cNvPr id="4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504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Stage Height: </a:t>
            </a:r>
            <a:r>
              <a:rPr lang="en-US" sz="2400" dirty="0" smtClean="0"/>
              <a:t>	larger rivers, reservoirs using LIDAR or RADAR Altimetry </a:t>
            </a: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581400" cy="244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28600" y="533400"/>
            <a:ext cx="8610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SRTM Mission </a:t>
            </a:r>
            <a:r>
              <a:rPr lang="en-US" sz="2000" dirty="0" err="1" smtClean="0"/>
              <a:t>Interferometric</a:t>
            </a:r>
            <a:r>
              <a:rPr lang="en-US" sz="2000" dirty="0" smtClean="0"/>
              <a:t> synthetic aperture radar (</a:t>
            </a:r>
            <a:r>
              <a:rPr lang="en-US" sz="2000" dirty="0" err="1" smtClean="0"/>
              <a:t>InSAR</a:t>
            </a:r>
            <a:r>
              <a:rPr lang="en-US" sz="2000" dirty="0" smtClean="0"/>
              <a:t>) survey during an 11-day shuttle mission collected high-res digital elevation data for 80% of the Earth landmass (60</a:t>
            </a:r>
            <a:r>
              <a:rPr lang="en-US" sz="2000" dirty="0" smtClean="0">
                <a:sym typeface="Symbol" charset="2"/>
              </a:rPr>
              <a:t></a:t>
            </a:r>
            <a:r>
              <a:rPr lang="en-US" sz="2000" dirty="0" smtClean="0"/>
              <a:t>N - 59</a:t>
            </a:r>
            <a:r>
              <a:rPr lang="en-US" sz="2000" dirty="0" smtClean="0">
                <a:sym typeface="Symbol" charset="2"/>
              </a:rPr>
              <a:t>°S): </a:t>
            </a:r>
            <a:r>
              <a:rPr lang="en-US" sz="2000" dirty="0" smtClean="0"/>
              <a:t>C band monitored 99.96% of the targeted landmass at least once, 94.59% at least twice, and ~50% three or more times 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SRTM Water Body Data Set --- rivers that exceeded 183 </a:t>
            </a:r>
            <a:r>
              <a:rPr lang="en-US" sz="2000" dirty="0" err="1" smtClean="0"/>
              <a:t>m</a:t>
            </a:r>
            <a:r>
              <a:rPr lang="en-US" sz="2000" dirty="0" smtClean="0"/>
              <a:t> in width were delineated and monotonically stepped down in height </a:t>
            </a:r>
            <a:endParaRPr lang="en-US" sz="2000" dirty="0"/>
          </a:p>
        </p:txBody>
      </p:sp>
      <p:pic>
        <p:nvPicPr>
          <p:cNvPr id="14" name="Picture 20" descr="godavari blowup.jpg"/>
          <p:cNvPicPr>
            <a:picLocks noChangeAspect="1"/>
          </p:cNvPicPr>
          <p:nvPr/>
        </p:nvPicPr>
        <p:blipFill>
          <a:blip r:embed="rId4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636" y="2895600"/>
            <a:ext cx="548336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29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152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River Width: </a:t>
            </a:r>
            <a:r>
              <a:rPr lang="en-US" sz="2400" dirty="0" smtClean="0"/>
              <a:t>medium to large rivers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09600"/>
            <a:ext cx="609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defRPr/>
            </a:pPr>
            <a:r>
              <a:rPr lang="en-US" sz="2000" b="1" dirty="0" smtClean="0">
                <a:latin typeface="Arno Pro"/>
                <a:cs typeface="Arno Pro"/>
              </a:rPr>
              <a:t>AMSR-E: </a:t>
            </a:r>
            <a:r>
              <a:rPr lang="en-US" sz="2000" dirty="0" smtClean="0">
                <a:latin typeface="Arno Pro"/>
                <a:cs typeface="Arno Pro"/>
              </a:rPr>
              <a:t>Advanced Microwave Scanning Radiometer-EOS </a:t>
            </a:r>
          </a:p>
          <a:p>
            <a:pPr marL="274320" indent="-274320">
              <a:defRPr/>
            </a:pPr>
            <a:r>
              <a:rPr lang="en-US" sz="2000" dirty="0" smtClean="0">
                <a:latin typeface="Arno Pro"/>
                <a:cs typeface="Arno Pro"/>
              </a:rPr>
              <a:t>	Spatial Resolution: ≈25 km at 32.5 GHz</a:t>
            </a:r>
          </a:p>
          <a:p>
            <a:pPr marL="274320" indent="-274320">
              <a:defRPr/>
            </a:pPr>
            <a:r>
              <a:rPr lang="en-US" sz="2000" dirty="0" smtClean="0">
                <a:latin typeface="Arno Pro"/>
                <a:ea typeface="Cambria" pitchFamily="18" charset="0"/>
                <a:cs typeface="Arno Pro"/>
              </a:rPr>
              <a:t>Uses the ratio of horizontal polarized radiance from measurement site and comparison site pixels as a </a:t>
            </a:r>
            <a:r>
              <a:rPr lang="en-US" sz="2000" dirty="0" smtClean="0">
                <a:latin typeface="Arno Pro"/>
                <a:cs typeface="Arno Pro"/>
              </a:rPr>
              <a:t>proxy for flow area and river width</a:t>
            </a:r>
          </a:p>
        </p:txBody>
      </p:sp>
      <p:pic>
        <p:nvPicPr>
          <p:cNvPr id="7" name="Content Placeholder 8" descr="amsr-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8400" y="457200"/>
            <a:ext cx="2746375" cy="1816376"/>
          </a:xfrm>
          <a:prstGeom prst="rect">
            <a:avLst/>
          </a:prstGeom>
        </p:spPr>
      </p:pic>
      <p:pic>
        <p:nvPicPr>
          <p:cNvPr id="8" name="Picture 1" descr="h1bbf0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422074"/>
            <a:ext cx="3759890" cy="2154243"/>
          </a:xfrm>
          <a:prstGeom prst="rect">
            <a:avLst/>
          </a:prstGeom>
          <a:noFill/>
        </p:spPr>
      </p:pic>
      <p:pic>
        <p:nvPicPr>
          <p:cNvPr id="9" name="Picture 4" descr="point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438400"/>
            <a:ext cx="2452326" cy="2147442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5800" y="4572000"/>
            <a:ext cx="8229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no Pro"/>
                <a:ea typeface="Calibri" pitchFamily="34" charset="0"/>
                <a:cs typeface="Arno Pro"/>
              </a:rPr>
              <a:t>A</a:t>
            </a:r>
            <a:r>
              <a:rPr kumimoji="0" 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no Pro"/>
                <a:ea typeface="Calibri" pitchFamily="34" charset="0"/>
                <a:cs typeface="Arno Pro"/>
              </a:rPr>
              <a:t>s rivers rise, flow width and within-reach water area increases.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kumimoji="0" 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no Pro"/>
                <a:ea typeface="Calibri" pitchFamily="34" charset="0"/>
                <a:cs typeface="Arno Pro"/>
              </a:rPr>
              <a:t>In contrast to gauging stations located at river sections where discharge change is accompanied mainly by water level changes, AMSR-E sites </a:t>
            </a:r>
            <a:r>
              <a:rPr lang="en-US" dirty="0" smtClean="0">
                <a:latin typeface="Arno Pro"/>
                <a:ea typeface="Calibri" pitchFamily="34" charset="0"/>
                <a:cs typeface="Arno Pro"/>
              </a:rPr>
              <a:t>are </a:t>
            </a:r>
            <a:r>
              <a:rPr kumimoji="0" 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no Pro"/>
                <a:ea typeface="Calibri" pitchFamily="34" charset="0"/>
                <a:cs typeface="Arno Pro"/>
              </a:rPr>
              <a:t>located where discharge change is accompanied by significant changes in water surface area. 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kumimoji="0" 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no Pro"/>
                <a:ea typeface="Calibri" pitchFamily="34" charset="0"/>
                <a:cs typeface="Arno Pro"/>
              </a:rPr>
              <a:t>	The calibrated</a:t>
            </a:r>
            <a:r>
              <a:rPr lang="en-US" dirty="0" smtClean="0">
                <a:latin typeface="Arno Pro"/>
                <a:ea typeface="Calibri" pitchFamily="34" charset="0"/>
                <a:cs typeface="Arno Pro"/>
              </a:rPr>
              <a:t> AMSR-E signal </a:t>
            </a:r>
            <a:r>
              <a:rPr kumimoji="0" 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no Pro"/>
                <a:ea typeface="Calibri" pitchFamily="34" charset="0"/>
                <a:cs typeface="Arno Pro"/>
              </a:rPr>
              <a:t>is used as a discharge estimator.</a:t>
            </a:r>
            <a:endParaRPr kumimoji="0" lang="en-US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no Pro"/>
              <a:cs typeface="Arno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251460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no Pro"/>
                <a:ea typeface="Calibri" pitchFamily="34" charset="0"/>
                <a:cs typeface="Arno Pro"/>
              </a:rPr>
              <a:t>AMSR-E pixel</a:t>
            </a:r>
            <a:endParaRPr lang="en-US" b="1" dirty="0">
              <a:solidFill>
                <a:schemeClr val="bg1"/>
              </a:solidFill>
              <a:latin typeface="Arno Pro"/>
              <a:cs typeface="Arno Pro"/>
            </a:endParaRPr>
          </a:p>
        </p:txBody>
      </p:sp>
      <p:pic>
        <p:nvPicPr>
          <p:cNvPr id="13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51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3999" cy="2944013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76600"/>
            <a:ext cx="914400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ea typeface="Cambria" pitchFamily="18" charset="0"/>
                <a:cs typeface="Times New Roman" pitchFamily="18" charset="0"/>
              </a:rPr>
              <a:t>For high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latitude rivers (e.g.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Lena River)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the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summer is characterized by measurement site brightness temperatures that are much lower than at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the nearby calibration pixel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because of the surface water area provided by the open river</a:t>
            </a:r>
            <a:r>
              <a:rPr lang="en-US" dirty="0" smtClean="0">
                <a:solidFill>
                  <a:srgbClr val="FF0000"/>
                </a:solidFill>
                <a:ea typeface="Cambria" pitchFamily="18" charset="0"/>
                <a:cs typeface="Times New Roman" pitchFamily="18" charset="0"/>
              </a:rPr>
              <a:t>.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Discharge variation during this season is sensitively tracked by the upwelling microwave radiance and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converted via an </a:t>
            </a:r>
            <a:r>
              <a:rPr lang="en-US" dirty="0" smtClean="0">
                <a:ea typeface="Cambria" pitchFamily="18" charset="0"/>
                <a:cs typeface="Times New Roman" pitchFamily="18" charset="0"/>
              </a:rPr>
              <a:t>initial rating equation to discharge values, with constant discharge for sub-ice conditions.</a:t>
            </a:r>
            <a:endParaRPr lang="en-US" dirty="0">
              <a:ea typeface="Cambr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ea typeface="Cambr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ea typeface="Cambria" pitchFamily="18" charset="0"/>
                <a:cs typeface="Times New Roman" pitchFamily="18" charset="0"/>
              </a:rPr>
              <a:t>When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the river freezes in the fall, the relative measurement and calibration brightness temperatures are reversed. Spring ice thaw and breakup are preceded by synchronous rises in radiance values;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 in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mbria" pitchFamily="18" charset="0"/>
                <a:cs typeface="Times New Roman" pitchFamily="18" charset="0"/>
              </a:rPr>
              <a:t>May, with river ice removal, the measurement pixel value drops very sharply as the spring flood commences.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410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dus Fig6 flood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29074" cy="66522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>
            <a:off x="4774658" y="0"/>
            <a:ext cx="3696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AMSR-E estimated river discharge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22414"/>
            <a:ext cx="9144001" cy="6457165"/>
            <a:chOff x="0" y="22414"/>
            <a:chExt cx="9144001" cy="64571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074" y="400109"/>
              <a:ext cx="5111298" cy="19088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2704" y="4204221"/>
              <a:ext cx="5111297" cy="1923209"/>
            </a:xfrm>
            <a:prstGeom prst="rect">
              <a:avLst/>
            </a:prstGeom>
          </p:spPr>
        </p:pic>
        <p:pic>
          <p:nvPicPr>
            <p:cNvPr id="18" name="Picture 17" descr="Indus 2010 flood map.jpg"/>
            <p:cNvPicPr>
              <a:picLocks noChangeAspect="1"/>
            </p:cNvPicPr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2414"/>
              <a:ext cx="3644899" cy="6457165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endCxn id="13" idx="1"/>
            </p:cNvCxnSpPr>
            <p:nvPr/>
          </p:nvCxnSpPr>
          <p:spPr>
            <a:xfrm>
              <a:off x="2935510" y="616022"/>
              <a:ext cx="1093564" cy="7385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1187804" y="5148728"/>
              <a:ext cx="2841270" cy="5095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5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152400"/>
            <a:ext cx="88392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River Depth</a:t>
            </a:r>
            <a:r>
              <a:rPr lang="en-US" sz="2400" dirty="0" smtClean="0"/>
              <a:t>: shallow rivers, reservoirs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/>
              <a:t> Sensor with a green band ≈550 µ</a:t>
            </a:r>
            <a:r>
              <a:rPr lang="en-US" sz="2000" dirty="0" err="1" smtClean="0"/>
              <a:t>m</a:t>
            </a:r>
            <a:r>
              <a:rPr lang="en-US" sz="2000" dirty="0" smtClean="0"/>
              <a:t> --- can see through clear water up to 25m e.g. LANDSAT, ASTER, ENVISAT, MODIS etc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/>
              <a:t> Measures the return radiance at calibration stations. Relationship used to map depth between calibrated stations.</a:t>
            </a:r>
          </a:p>
          <a:p>
            <a:pPr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/>
              <a:t> Both ASTER (Advanced </a:t>
            </a:r>
            <a:r>
              <a:rPr lang="en-US" sz="2000" dirty="0" err="1" smtClean="0"/>
              <a:t>Spaceborne</a:t>
            </a:r>
            <a:r>
              <a:rPr lang="en-US" sz="2000" dirty="0" smtClean="0"/>
              <a:t> Thermal Emission and Reflection Radiometer) on the Terra Satellite and LANDSAT offer a footprint size of 15 to 30 </a:t>
            </a:r>
            <a:r>
              <a:rPr lang="en-US" sz="2000" dirty="0" err="1" smtClean="0"/>
              <a:t>m</a:t>
            </a:r>
            <a:r>
              <a:rPr lang="en-US" sz="2000" dirty="0" smtClean="0"/>
              <a:t>.</a:t>
            </a:r>
          </a:p>
        </p:txBody>
      </p:sp>
      <p:pic>
        <p:nvPicPr>
          <p:cNvPr id="10" name="Picture 9" descr="fl-keys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2639829"/>
            <a:ext cx="7467600" cy="3636433"/>
          </a:xfrm>
          <a:prstGeom prst="rect">
            <a:avLst/>
          </a:prstGeom>
        </p:spPr>
      </p:pic>
      <p:pic>
        <p:nvPicPr>
          <p:cNvPr id="4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892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71463" y="0"/>
            <a:ext cx="8872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Precipitation</a:t>
            </a:r>
            <a:r>
              <a:rPr lang="en-US" sz="2400" dirty="0" smtClean="0"/>
              <a:t>: Near global to global using radars and radiometers  </a:t>
            </a:r>
            <a:endParaRPr lang="en-US" sz="2400" dirty="0"/>
          </a:p>
        </p:txBody>
      </p:sp>
      <p:pic>
        <p:nvPicPr>
          <p:cNvPr id="26630" name="Picture 5" descr="TrmmNigerDeltFig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1" y="457200"/>
            <a:ext cx="3657590" cy="47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457200"/>
            <a:ext cx="56388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2400" dirty="0" smtClean="0"/>
              <a:t>TRMM or Tropical Rainfall Measuring Mission provides near real time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estimates every 3 hrs at 0.25° </a:t>
            </a:r>
            <a:r>
              <a:rPr lang="en-US" sz="2400" dirty="0" err="1" smtClean="0"/>
              <a:t>x</a:t>
            </a:r>
            <a:r>
              <a:rPr lang="en-US" sz="2400" dirty="0" smtClean="0"/>
              <a:t> 0.25° using Precipitation Radar, TMI Passive </a:t>
            </a:r>
            <a:r>
              <a:rPr lang="en-US" sz="2400" dirty="0"/>
              <a:t>Microwave </a:t>
            </a:r>
            <a:r>
              <a:rPr lang="en-US" sz="2400" dirty="0" smtClean="0"/>
              <a:t>Radiometer (10.7 to 85.5 GHz), VRS Visible &amp; Infrared Scanner. TRMM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data (since 1998) is combined with SSM/I data (0.5° </a:t>
            </a:r>
            <a:r>
              <a:rPr lang="en-US" sz="2400" dirty="0" err="1" smtClean="0"/>
              <a:t>x</a:t>
            </a:r>
            <a:r>
              <a:rPr lang="en-US" sz="2400" dirty="0" smtClean="0"/>
              <a:t> 0.5°, since 1997), low-orbit GOES IR (1°x1°, 3-hourly), TIROS Operational Vertical Sounder (1°x1°, daily), the Advanced Microwave Scanning Radiometer - EOS (AMSR-E), the Advanced Microwave Sounding Unit (AMSU-B), and gridded rain </a:t>
            </a:r>
            <a:r>
              <a:rPr lang="en-US" sz="2400" dirty="0"/>
              <a:t>gauge </a:t>
            </a:r>
            <a:r>
              <a:rPr lang="en-US" sz="2400" dirty="0" smtClean="0"/>
              <a:t>data </a:t>
            </a:r>
            <a:r>
              <a:rPr lang="en-US" sz="2400" dirty="0"/>
              <a:t>run through algorithm 3B-</a:t>
            </a:r>
            <a:r>
              <a:rPr lang="en-US" sz="2400" dirty="0" smtClean="0"/>
              <a:t>43. </a:t>
            </a:r>
          </a:p>
        </p:txBody>
      </p:sp>
      <p:pic>
        <p:nvPicPr>
          <p:cNvPr id="5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585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4" descr="TrmmNigerDeltET.ai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31262"/>
            <a:ext cx="4572001" cy="52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4872038" y="5346700"/>
            <a:ext cx="42719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Evapotranspiration estimates, 2000-2006, every 8 days; 0.05° x 0.05° grid) from MODIS ET16 algorith. 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71463" y="0"/>
            <a:ext cx="8872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Evaporation</a:t>
            </a:r>
            <a:r>
              <a:rPr lang="en-US" sz="2400" dirty="0" smtClean="0"/>
              <a:t>: Global</a:t>
            </a:r>
            <a:endParaRPr lang="en-US" sz="240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457200"/>
            <a:ext cx="48768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2400" dirty="0" smtClean="0"/>
              <a:t>Evapotranspiration estimates are from the MODIS ET (MOD16) algorithm developed by Mu et al. (2007), based on the Penman-Monteith equation, modified with satellite information that: (1) adds vapor pressure deficit and minimum air temperature constraints on stomatal conductance; (2) uses leaf area index as a scalar for estimating canopy conductance; (3) replaces the NDV Index with the Enhanced Vegetation Index; and (4) adds a calculation of soil evaporation. </a:t>
            </a:r>
          </a:p>
        </p:txBody>
      </p:sp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27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811207"/>
            <a:ext cx="3810000" cy="5741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>
              <a:spcAft>
                <a:spcPts val="600"/>
              </a:spcAft>
            </a:pPr>
            <a:r>
              <a:rPr lang="en-US" sz="2000" b="1" dirty="0" smtClean="0"/>
              <a:t>Soil Moisture: </a:t>
            </a:r>
            <a:r>
              <a:rPr lang="en-US" sz="2000" dirty="0" smtClean="0"/>
              <a:t>ASAR imaging microwave radar (30m × 30m), RADARSAT-1 &amp; PALSAR (6.25m × 6.25m)</a:t>
            </a:r>
          </a:p>
        </p:txBody>
      </p:sp>
      <p:pic>
        <p:nvPicPr>
          <p:cNvPr id="7" name="Picture 6" descr="ASAR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000" contrast="23000"/>
          </a:blip>
          <a:stretch>
            <a:fillRect/>
          </a:stretch>
        </p:blipFill>
        <p:spPr>
          <a:xfrm>
            <a:off x="3962400" y="838200"/>
            <a:ext cx="5122862" cy="51228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7000" y="205740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ASAR: Niger</a:t>
            </a:r>
            <a:endParaRPr lang="en-US" dirty="0"/>
          </a:p>
        </p:txBody>
      </p:sp>
      <p:pic>
        <p:nvPicPr>
          <p:cNvPr id="8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844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8588" y="76200"/>
            <a:ext cx="8883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no Pro"/>
                <a:cs typeface="Arno Pro"/>
              </a:rPr>
              <a:t>SRTM Data Resolution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The vertical resolution depends on location, terrain characteristics and surface feature properties. 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201613" y="1095375"/>
            <a:ext cx="87582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u="sng" dirty="0">
                <a:latin typeface="Arno Pro"/>
                <a:cs typeface="Arno Pro"/>
              </a:rPr>
              <a:t>Reported elevation RMSE (m) for the SRTM DEM</a:t>
            </a:r>
          </a:p>
          <a:p>
            <a:endParaRPr lang="en-US" sz="1800" dirty="0">
              <a:latin typeface="Arno Pro"/>
              <a:cs typeface="Arno Pro"/>
            </a:endParaRPr>
          </a:p>
          <a:p>
            <a:r>
              <a:rPr lang="en-US" sz="1800" dirty="0">
                <a:latin typeface="Arno Pro"/>
                <a:cs typeface="Arno Pro"/>
              </a:rPr>
              <a:t>16	Mission specification </a:t>
            </a:r>
          </a:p>
          <a:p>
            <a:r>
              <a:rPr lang="en-US" sz="1800" dirty="0">
                <a:latin typeface="Arno Pro"/>
                <a:cs typeface="Arno Pro"/>
              </a:rPr>
              <a:t>6.5	(Rodriguez et al., 2005)</a:t>
            </a:r>
          </a:p>
          <a:p>
            <a:r>
              <a:rPr lang="en-US" sz="1800" dirty="0">
                <a:latin typeface="Arno Pro"/>
                <a:cs typeface="Arno Pro"/>
              </a:rPr>
              <a:t>6 	</a:t>
            </a:r>
            <a:r>
              <a:rPr lang="en-US" sz="1800" dirty="0" err="1">
                <a:latin typeface="Arno Pro"/>
                <a:cs typeface="Arno Pro"/>
              </a:rPr>
              <a:t>Haase</a:t>
            </a:r>
            <a:r>
              <a:rPr lang="en-US" sz="1800" dirty="0">
                <a:latin typeface="Arno Pro"/>
                <a:cs typeface="Arno Pro"/>
              </a:rPr>
              <a:t> and </a:t>
            </a:r>
            <a:r>
              <a:rPr lang="en-US" sz="1800" dirty="0" err="1">
                <a:latin typeface="Arno Pro"/>
                <a:cs typeface="Arno Pro"/>
              </a:rPr>
              <a:t>Frotscher</a:t>
            </a:r>
            <a:r>
              <a:rPr lang="en-US" sz="1800" dirty="0">
                <a:latin typeface="Arno Pro"/>
                <a:cs typeface="Arno Pro"/>
              </a:rPr>
              <a:t> (2005)</a:t>
            </a:r>
          </a:p>
          <a:p>
            <a:r>
              <a:rPr lang="en-US" sz="1800" dirty="0">
                <a:latin typeface="Arno Pro"/>
                <a:cs typeface="Arno Pro"/>
              </a:rPr>
              <a:t>5.5 	</a:t>
            </a:r>
            <a:r>
              <a:rPr lang="en-US" sz="1800" dirty="0" err="1">
                <a:latin typeface="Arno Pro"/>
                <a:cs typeface="Arno Pro"/>
              </a:rPr>
              <a:t>LeFavour</a:t>
            </a:r>
            <a:r>
              <a:rPr lang="en-US" sz="1800" dirty="0">
                <a:latin typeface="Arno Pro"/>
                <a:cs typeface="Arno Pro"/>
              </a:rPr>
              <a:t> and </a:t>
            </a:r>
            <a:r>
              <a:rPr lang="en-US" sz="1800" dirty="0" err="1">
                <a:latin typeface="Arno Pro"/>
                <a:cs typeface="Arno Pro"/>
              </a:rPr>
              <a:t>Alsdorf</a:t>
            </a:r>
            <a:r>
              <a:rPr lang="en-US" sz="1800" dirty="0">
                <a:latin typeface="Arno Pro"/>
                <a:cs typeface="Arno Pro"/>
              </a:rPr>
              <a:t> (2005)</a:t>
            </a:r>
          </a:p>
          <a:p>
            <a:r>
              <a:rPr lang="en-US" sz="1800" dirty="0">
                <a:latin typeface="Arno Pro"/>
                <a:cs typeface="Arno Pro"/>
              </a:rPr>
              <a:t>4.1 	</a:t>
            </a:r>
            <a:r>
              <a:rPr lang="en-US" sz="1800" dirty="0" err="1">
                <a:latin typeface="Arno Pro"/>
                <a:cs typeface="Arno Pro"/>
              </a:rPr>
              <a:t>Gorokhovich</a:t>
            </a:r>
            <a:r>
              <a:rPr lang="en-US" sz="1800" dirty="0">
                <a:latin typeface="Arno Pro"/>
                <a:cs typeface="Arno Pro"/>
              </a:rPr>
              <a:t> and </a:t>
            </a:r>
            <a:r>
              <a:rPr lang="en-US" sz="1800" dirty="0" err="1">
                <a:latin typeface="Arno Pro"/>
                <a:cs typeface="Arno Pro"/>
              </a:rPr>
              <a:t>Voustianiouk</a:t>
            </a:r>
            <a:r>
              <a:rPr lang="en-US" sz="1800" dirty="0">
                <a:latin typeface="Arno Pro"/>
                <a:cs typeface="Arno Pro"/>
              </a:rPr>
              <a:t> (2006)</a:t>
            </a:r>
          </a:p>
          <a:p>
            <a:r>
              <a:rPr lang="en-US" sz="1800" dirty="0">
                <a:latin typeface="Arno Pro"/>
                <a:cs typeface="Arno Pro"/>
              </a:rPr>
              <a:t>3.7 	Berry et al. (2007): near global relative vertical accuracy </a:t>
            </a:r>
          </a:p>
          <a:p>
            <a:r>
              <a:rPr lang="en-US" sz="1800" dirty="0">
                <a:latin typeface="Arno Pro"/>
                <a:cs typeface="Arno Pro"/>
              </a:rPr>
              <a:t>1.1–1.7	Schumann et al., in press: for the world</a:t>
            </a:r>
            <a:r>
              <a:rPr lang="ja-JP" altLang="en-US" sz="1800" dirty="0">
                <a:latin typeface="Arno Pro"/>
                <a:cs typeface="Arno Pro"/>
              </a:rPr>
              <a:t>’</a:t>
            </a:r>
            <a:r>
              <a:rPr lang="en-US" sz="1800" dirty="0">
                <a:latin typeface="Arno Pro"/>
                <a:cs typeface="Arno Pro"/>
              </a:rPr>
              <a:t>s flat-lying areas</a:t>
            </a:r>
            <a:r>
              <a:rPr lang="en-US" sz="1800" b="1" dirty="0">
                <a:latin typeface="Arno Pro"/>
                <a:cs typeface="Arno Pro"/>
              </a:rPr>
              <a:t> </a:t>
            </a:r>
          </a:p>
        </p:txBody>
      </p:sp>
      <p:pic>
        <p:nvPicPr>
          <p:cNvPr id="2048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903663"/>
            <a:ext cx="32416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932238"/>
            <a:ext cx="64928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950" y="3889375"/>
            <a:ext cx="32845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510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717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>
              <a:spcAft>
                <a:spcPts val="600"/>
              </a:spcAft>
            </a:pPr>
            <a:r>
              <a:rPr lang="en-US" sz="2400" b="1" dirty="0" smtClean="0"/>
              <a:t>Groundwater: </a:t>
            </a:r>
            <a:r>
              <a:rPr lang="en-US" sz="2400" dirty="0" smtClean="0"/>
              <a:t>GRACE (</a:t>
            </a:r>
            <a:r>
              <a:rPr lang="en-US" sz="2400" dirty="0" smtClean="0">
                <a:solidFill>
                  <a:srgbClr val="000000"/>
                </a:solidFill>
              </a:rPr>
              <a:t>Gravity Recovery And Climate Experiment</a:t>
            </a:r>
            <a:r>
              <a:rPr lang="en-US" sz="2400" dirty="0" smtClean="0"/>
              <a:t>)</a:t>
            </a:r>
          </a:p>
        </p:txBody>
      </p:sp>
      <p:pic>
        <p:nvPicPr>
          <p:cNvPr id="6" name="Picture 6" descr="gracemission_l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2895600" cy="226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457200"/>
            <a:ext cx="8686800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“Tom” and “Jerry” each fly about 220 km apart, microwave band keeps track of distance between the two—picks up changes in the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geoid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(sensitive up to 10 µ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19200"/>
            <a:ext cx="3200400" cy="24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0" y="3657600"/>
            <a:ext cx="4473970" cy="2610978"/>
            <a:chOff x="0" y="3657600"/>
            <a:chExt cx="4473970" cy="2610978"/>
          </a:xfrm>
        </p:grpSpPr>
        <p:pic>
          <p:nvPicPr>
            <p:cNvPr id="10" name="Picture 6" descr="411621main_slide10-640.jpg"/>
            <p:cNvPicPr>
              <a:picLocks noChangeAspect="1"/>
            </p:cNvPicPr>
            <p:nvPr/>
          </p:nvPicPr>
          <p:blipFill>
            <a:blip r:embed="rId5" cstate="screen">
              <a:lum bright="-14000" contras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57600"/>
              <a:ext cx="4473970" cy="2610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838200" y="4495800"/>
              <a:ext cx="3048000" cy="685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3"/>
          <p:cNvPicPr>
            <a:picLocks noChangeAspect="1"/>
          </p:cNvPicPr>
          <p:nvPr/>
        </p:nvPicPr>
        <p:blipFill>
          <a:blip r:embed="rId6" cstate="screen">
            <a:alphaModFix amt="72000"/>
            <a:lum bright="-22000" contras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564054"/>
            <a:ext cx="4688570" cy="28779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nsf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602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152400"/>
            <a:ext cx="8839200" cy="343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>
              <a:spcAft>
                <a:spcPts val="600"/>
              </a:spcAft>
            </a:pPr>
            <a:r>
              <a:rPr lang="en-US" sz="2000" b="1" dirty="0" smtClean="0"/>
              <a:t>Suspended Sediment Concentration: </a:t>
            </a:r>
            <a:r>
              <a:rPr lang="en-US" sz="2000" dirty="0" smtClean="0"/>
              <a:t>medium to large rivers, reservoirs </a:t>
            </a:r>
          </a:p>
          <a:p>
            <a:pPr marL="1828800" indent="-1828800">
              <a:spcAft>
                <a:spcPts val="600"/>
              </a:spcAft>
            </a:pPr>
            <a:r>
              <a:rPr lang="en-US" sz="2000" dirty="0" smtClean="0"/>
              <a:t>	MODIS, LANDSAT, ENVISAT, OCEANSAT, ASTER</a:t>
            </a:r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sz="2000" dirty="0" smtClean="0"/>
              <a:t>MODIS (Moderate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)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2 bands at 250 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 pixel;  5 bands at 500 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Copperplate Light" charset="0"/>
                <a:cs typeface="Copperplate Light" charset="0"/>
                <a:sym typeface="Copperplate Light" charset="0"/>
              </a:rPr>
              <a:t>pixel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opperplate Light" charset="0"/>
                <a:cs typeface="Copperplate Light" charset="0"/>
                <a:sym typeface="Copperplate Light" charset="0"/>
              </a:rPr>
              <a:t>;  29 bands at 1 km </a:t>
            </a:r>
            <a:r>
              <a:rPr lang="en-US" sz="2000" dirty="0" smtClean="0">
                <a:solidFill>
                  <a:srgbClr val="000000"/>
                </a:solidFill>
                <a:ea typeface="Copperplate Light" charset="0"/>
                <a:cs typeface="Copperplate Light" charset="0"/>
                <a:sym typeface="Copperplate Light" charset="0"/>
              </a:rPr>
              <a:t>pixel</a:t>
            </a:r>
            <a:r>
              <a:rPr lang="en-US" sz="2000" dirty="0" smtClean="0"/>
              <a:t>), </a:t>
            </a:r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sz="2000" dirty="0" smtClean="0"/>
              <a:t>LANDSAT (8 Spectral bands, pixel 15 to 30 </a:t>
            </a:r>
            <a:r>
              <a:rPr lang="en-US" sz="2000" dirty="0" err="1" smtClean="0"/>
              <a:t>m</a:t>
            </a:r>
            <a:r>
              <a:rPr lang="en-US" sz="2000" dirty="0" smtClean="0"/>
              <a:t>, 0.45 to 12.5 </a:t>
            </a:r>
            <a:r>
              <a:rPr lang="en-US" sz="2000" dirty="0" err="1" smtClean="0"/>
              <a:t>μm</a:t>
            </a:r>
            <a:r>
              <a:rPr lang="en-US" sz="2000" dirty="0" smtClean="0"/>
              <a:t>), </a:t>
            </a:r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sz="2000" dirty="0" smtClean="0"/>
              <a:t>ENVISAT (MERIS), </a:t>
            </a:r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sz="2000" dirty="0" smtClean="0"/>
              <a:t>OCEANSAT (8 spectral bands visible to </a:t>
            </a:r>
            <a:r>
              <a:rPr lang="en-US" sz="2000" dirty="0" err="1" smtClean="0"/>
              <a:t>nearIR</a:t>
            </a:r>
            <a:r>
              <a:rPr lang="en-US" sz="2000" dirty="0" smtClean="0"/>
              <a:t>, 360m res) </a:t>
            </a:r>
            <a:endParaRPr lang="en-US" sz="2000" dirty="0" smtClean="0"/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sz="2000" dirty="0" smtClean="0"/>
              <a:t>(From McGrath &amp; Overeem 2010 and Hudson et al (2013))</a:t>
            </a:r>
            <a:endParaRPr lang="en-US" sz="2000" dirty="0"/>
          </a:p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endParaRPr lang="en-US" sz="2000" dirty="0" smtClean="0"/>
          </a:p>
        </p:txBody>
      </p:sp>
      <p:pic>
        <p:nvPicPr>
          <p:cNvPr id="6" name="Content Placeholder 4" descr="modi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56" r="-9256"/>
          <a:stretch>
            <a:fillRect/>
          </a:stretch>
        </p:blipFill>
        <p:spPr>
          <a:xfrm>
            <a:off x="6553200" y="2102804"/>
            <a:ext cx="2590800" cy="1475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3578423"/>
            <a:ext cx="1866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Band 1 = 620-670nm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3276600"/>
            <a:ext cx="5638800" cy="2971800"/>
            <a:chOff x="838200" y="2667000"/>
            <a:chExt cx="5102915" cy="251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8200" y="2667000"/>
              <a:ext cx="4863950" cy="25146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2209800" y="3352800"/>
              <a:ext cx="1033325" cy="838200"/>
            </a:xfrm>
            <a:prstGeom prst="line">
              <a:avLst/>
            </a:prstGeom>
            <a:ln w="1270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67000" y="3352800"/>
              <a:ext cx="458441" cy="31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PL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3" name="Curved Connector 12"/>
            <p:cNvCxnSpPr>
              <a:endCxn id="14" idx="0"/>
            </p:cNvCxnSpPr>
            <p:nvPr/>
          </p:nvCxnSpPr>
          <p:spPr>
            <a:xfrm rot="16200000" flipH="1">
              <a:off x="3095740" y="3751832"/>
              <a:ext cx="468869" cy="409468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52800" y="4191000"/>
              <a:ext cx="364215" cy="31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Q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0200" y="4407932"/>
              <a:ext cx="530915" cy="31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SM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6" name="Curved Connector 15"/>
            <p:cNvCxnSpPr>
              <a:endCxn id="15" idx="1"/>
            </p:cNvCxnSpPr>
            <p:nvPr/>
          </p:nvCxnSpPr>
          <p:spPr>
            <a:xfrm>
              <a:off x="3810000" y="4407932"/>
              <a:ext cx="1600200" cy="156256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334000" y="3962400"/>
            <a:ext cx="381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MODIS Band1 Reflectance maps Plume Length:	 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(λ</a:t>
            </a:r>
            <a:r>
              <a:rPr lang="en-US" baseline="-25000" dirty="0" smtClean="0"/>
              <a:t>) </a:t>
            </a:r>
            <a:r>
              <a:rPr lang="en-US" dirty="0" smtClean="0"/>
              <a:t>~ a PL</a:t>
            </a:r>
          </a:p>
          <a:p>
            <a:pPr marL="342900" indent="-342900">
              <a:buAutoNum type="arabicParenR"/>
            </a:pPr>
            <a:r>
              <a:rPr lang="en-US" dirty="0" smtClean="0"/>
              <a:t>Plume Length is a function of River Discharge:	PL ~ </a:t>
            </a:r>
            <a:r>
              <a:rPr lang="en-US" dirty="0" err="1" smtClean="0"/>
              <a:t>b</a:t>
            </a:r>
            <a:r>
              <a:rPr lang="en-US" dirty="0" smtClean="0"/>
              <a:t> Q</a:t>
            </a:r>
          </a:p>
          <a:p>
            <a:pPr marL="342900" indent="-342900">
              <a:buAutoNum type="arabicParenR"/>
            </a:pPr>
            <a:r>
              <a:rPr lang="en-US" dirty="0" smtClean="0"/>
              <a:t>River Discharge is  function of  Surface Melt (SM):   SM ~ </a:t>
            </a:r>
            <a:r>
              <a:rPr lang="en-US" dirty="0" err="1" smtClean="0"/>
              <a:t>c</a:t>
            </a:r>
            <a:r>
              <a:rPr lang="en-US" dirty="0" smtClean="0"/>
              <a:t> Q</a:t>
            </a:r>
            <a:endParaRPr lang="en-US" dirty="0"/>
          </a:p>
        </p:txBody>
      </p:sp>
      <p:pic>
        <p:nvPicPr>
          <p:cNvPr id="23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24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Figure1MODISwith-plum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4038600"/>
            <a:ext cx="4089687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0"/>
            <a:ext cx="7918450" cy="7889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MODIS Plume Length </a:t>
            </a:r>
            <a:r>
              <a:rPr lang="en-US" sz="2800" dirty="0" err="1" smtClean="0"/>
              <a:t>vs</a:t>
            </a:r>
            <a:r>
              <a:rPr lang="en-US" sz="2800" dirty="0" smtClean="0"/>
              <a:t> Discharge</a:t>
            </a:r>
            <a:endParaRPr lang="en-US" sz="2800" dirty="0"/>
          </a:p>
        </p:txBody>
      </p:sp>
      <p:pic>
        <p:nvPicPr>
          <p:cNvPr id="4" name="Content Placeholder 3" descr=":Discharge_Plume_2007_2008_Final.jpg"/>
          <p:cNvPicPr>
            <a:picLocks noGrp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181600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2007-2008_v3.jpg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994358"/>
            <a:ext cx="4894413" cy="2443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3" descr="IMG_1050.JPG"/>
          <p:cNvPicPr>
            <a:picLocks noChangeAspect="1"/>
          </p:cNvPicPr>
          <p:nvPr/>
        </p:nvPicPr>
        <p:blipFill>
          <a:blip r:embed="rId5" cstate="screen">
            <a:lum contras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762001"/>
            <a:ext cx="3486150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sflogo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5334000" y="3523573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CDCDCD"/>
              </a:buClr>
              <a:buSzPct val="100000"/>
            </a:pPr>
            <a:r>
              <a:rPr lang="en-US" dirty="0"/>
              <a:t>(From McGrath &amp; Overeem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6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0"/>
            <a:ext cx="7918450" cy="788987"/>
          </a:xfrm>
        </p:spPr>
        <p:txBody>
          <a:bodyPr/>
          <a:lstStyle/>
          <a:p>
            <a:r>
              <a:rPr lang="en-US" dirty="0" smtClean="0"/>
              <a:t>GRACE data </a:t>
            </a:r>
            <a:r>
              <a:rPr lang="en-US" dirty="0" err="1" smtClean="0"/>
              <a:t>vs</a:t>
            </a:r>
            <a:r>
              <a:rPr lang="en-US" dirty="0" smtClean="0"/>
              <a:t> Plume timing</a:t>
            </a:r>
            <a:endParaRPr lang="en-US" dirty="0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85800" y="838200"/>
            <a:ext cx="8001000" cy="5029200"/>
            <a:chOff x="301" y="1122"/>
            <a:chExt cx="2734" cy="2233"/>
          </a:xfrm>
        </p:grpSpPr>
        <p:pic>
          <p:nvPicPr>
            <p:cNvPr id="5" name="Picture 22" descr="GRACEfig3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9000" contras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1122"/>
              <a:ext cx="2734" cy="2233"/>
            </a:xfrm>
            <a:prstGeom prst="rect">
              <a:avLst/>
            </a:prstGeom>
            <a:noFill/>
          </p:spPr>
        </p:pic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772" y="1296"/>
              <a:ext cx="0" cy="182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236" y="1296"/>
              <a:ext cx="0" cy="182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968" y="1296"/>
              <a:ext cx="0" cy="1824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1400" y="1296"/>
              <a:ext cx="0" cy="1824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700" y="1296"/>
              <a:ext cx="0" cy="182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868" y="1296"/>
              <a:ext cx="0" cy="1824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164" y="1296"/>
              <a:ext cx="0" cy="182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>
              <a:off x="2652" y="1872"/>
              <a:ext cx="4" cy="12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>
              <a:off x="2808" y="1872"/>
              <a:ext cx="4" cy="1248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>
              <a:off x="2352" y="1872"/>
              <a:ext cx="4" cy="1248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91000" y="5867400"/>
            <a:ext cx="4808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courtesy: Ursula Rick, </a:t>
            </a:r>
            <a:r>
              <a:rPr lang="en-US" sz="1400" dirty="0" err="1" smtClean="0"/>
              <a:t>Waleed</a:t>
            </a:r>
            <a:r>
              <a:rPr lang="en-US" sz="1400" dirty="0" smtClean="0"/>
              <a:t> </a:t>
            </a:r>
            <a:r>
              <a:rPr lang="en-US" sz="1400" dirty="0" err="1" smtClean="0"/>
              <a:t>Abdalati</a:t>
            </a:r>
            <a:r>
              <a:rPr lang="en-US" sz="1400" dirty="0" smtClean="0"/>
              <a:t> &amp; Jason Box.</a:t>
            </a:r>
            <a:endParaRPr lang="en-US" sz="1400" dirty="0"/>
          </a:p>
        </p:txBody>
      </p:sp>
      <p:pic>
        <p:nvPicPr>
          <p:cNvPr id="2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nsf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315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8588" y="76200"/>
            <a:ext cx="8883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Euphemia UCAS" charset="0"/>
              </a:rPr>
              <a:t>SRTM Data </a:t>
            </a:r>
            <a:r>
              <a:rPr lang="en-US" sz="2000" b="1" dirty="0" smtClean="0">
                <a:latin typeface="Euphemia UCAS" charset="0"/>
              </a:rPr>
              <a:t>Resolution — </a:t>
            </a:r>
            <a:r>
              <a:rPr lang="en-US" sz="2000" dirty="0" smtClean="0"/>
              <a:t>A </a:t>
            </a:r>
            <a:r>
              <a:rPr lang="en-US" sz="2000" dirty="0"/>
              <a:t>horizontal pixel is 1-arc or 3-arc </a:t>
            </a:r>
            <a:r>
              <a:rPr lang="en-US" sz="2000" dirty="0" smtClean="0"/>
              <a:t>seconds</a:t>
            </a:r>
            <a:endParaRPr lang="en-US" sz="2000" dirty="0"/>
          </a:p>
        </p:txBody>
      </p:sp>
      <p:sp>
        <p:nvSpPr>
          <p:cNvPr id="22534" name="TextBox 12"/>
          <p:cNvSpPr txBox="1">
            <a:spLocks noChangeArrowheads="1"/>
          </p:cNvSpPr>
          <p:nvPr/>
        </p:nvSpPr>
        <p:spPr bwMode="auto">
          <a:xfrm>
            <a:off x="482600" y="401637"/>
            <a:ext cx="784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Difference between 30m &amp; 90m horizontal resolution, Mississippi floodplain</a:t>
            </a:r>
          </a:p>
        </p:txBody>
      </p:sp>
      <p:pic>
        <p:nvPicPr>
          <p:cNvPr id="22535" name="Picture 8" descr="Resolution2-H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771525"/>
            <a:ext cx="8167688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solution2-L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771525"/>
            <a:ext cx="8167688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835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8588" y="76200"/>
            <a:ext cx="8883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Arno Pro"/>
                <a:cs typeface="Arno Pro"/>
              </a:rPr>
              <a:t>SRTM Data Resolution</a:t>
            </a:r>
          </a:p>
          <a:p>
            <a:pPr>
              <a:buFont typeface="Courier New" charset="0"/>
              <a:buChar char="o"/>
            </a:pPr>
            <a:r>
              <a:rPr lang="en-US" sz="2000">
                <a:latin typeface="Arno Pro"/>
                <a:cs typeface="Arno Pro"/>
              </a:rPr>
              <a:t> A horizontal pixel is 1-arc or 3-arc seconds, depending on data availability</a:t>
            </a:r>
          </a:p>
        </p:txBody>
      </p:sp>
      <p:pic>
        <p:nvPicPr>
          <p:cNvPr id="24582" name="Picture 14" descr=" Resolution differen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1674813"/>
            <a:ext cx="451802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5" descr=" Resolution differencesL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1674813"/>
            <a:ext cx="4519612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5164138" y="2243138"/>
            <a:ext cx="322262" cy="365125"/>
          </a:xfrm>
          <a:prstGeom prst="rect">
            <a:avLst/>
          </a:prstGeom>
          <a:noFill/>
          <a:ln w="19050" cap="flat" cmpd="sng" algn="ctr">
            <a:solidFill>
              <a:srgbClr val="CC1D14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8100" dir="2700000">
              <a:schemeClr val="bg1"/>
            </a:outerShdw>
          </a:effectLst>
        </p:spPr>
        <p:txBody>
          <a:bodyPr/>
          <a:lstStyle/>
          <a:p>
            <a:endParaRPr lang="en-US" sz="2000">
              <a:latin typeface="Arno Pro"/>
              <a:cs typeface="Arno Pro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81663" y="2522538"/>
            <a:ext cx="320675" cy="365125"/>
          </a:xfrm>
          <a:prstGeom prst="rect">
            <a:avLst/>
          </a:prstGeom>
          <a:noFill/>
          <a:ln w="19050" cap="flat" cmpd="sng" algn="ctr">
            <a:solidFill>
              <a:srgbClr val="CC1D14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8100" dir="2700000">
              <a:schemeClr val="bg1"/>
            </a:outerShdw>
          </a:effectLst>
        </p:spPr>
        <p:txBody>
          <a:bodyPr/>
          <a:lstStyle/>
          <a:p>
            <a:endParaRPr lang="en-US" sz="2000">
              <a:latin typeface="Arno Pro"/>
              <a:cs typeface="Arno Pro"/>
            </a:endParaRPr>
          </a:p>
        </p:txBody>
      </p:sp>
      <p:sp>
        <p:nvSpPr>
          <p:cNvPr id="24586" name="Rectangle 19"/>
          <p:cNvSpPr>
            <a:spLocks noChangeArrowheads="1"/>
          </p:cNvSpPr>
          <p:nvPr/>
        </p:nvSpPr>
        <p:spPr bwMode="auto">
          <a:xfrm>
            <a:off x="652463" y="4646613"/>
            <a:ext cx="2762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no Pro"/>
                <a:cs typeface="Arno Pro"/>
              </a:rPr>
              <a:t>30 m horizontal resolution</a:t>
            </a:r>
          </a:p>
        </p:txBody>
      </p:sp>
      <p:sp>
        <p:nvSpPr>
          <p:cNvPr id="24587" name="Rectangle 20"/>
          <p:cNvSpPr>
            <a:spLocks noChangeArrowheads="1"/>
          </p:cNvSpPr>
          <p:nvPr/>
        </p:nvSpPr>
        <p:spPr bwMode="auto">
          <a:xfrm>
            <a:off x="2662238" y="1090613"/>
            <a:ext cx="2890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no Pro"/>
                <a:cs typeface="Arno Pro"/>
              </a:rPr>
              <a:t>Mississippi floodplain detail</a:t>
            </a:r>
          </a:p>
        </p:txBody>
      </p:sp>
      <p:sp>
        <p:nvSpPr>
          <p:cNvPr id="24588" name="Rectangle 21"/>
          <p:cNvSpPr>
            <a:spLocks noChangeArrowheads="1"/>
          </p:cNvSpPr>
          <p:nvPr/>
        </p:nvSpPr>
        <p:spPr bwMode="auto">
          <a:xfrm>
            <a:off x="5011738" y="4646613"/>
            <a:ext cx="2762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no Pro"/>
                <a:cs typeface="Arno Pro"/>
              </a:rPr>
              <a:t>90 m horizontal resolution</a:t>
            </a:r>
          </a:p>
        </p:txBody>
      </p:sp>
      <p:pic>
        <p:nvPicPr>
          <p:cNvPr id="10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latin typeface="Arno Pro"/>
                <a:cs typeface="Arno Pro"/>
              </a:rPr>
              <a:t>Syvitski, Kiel Short Course 2013</a:t>
            </a:r>
            <a:endParaRPr lang="en-US" sz="1200" dirty="0">
              <a:latin typeface="Arno Pro"/>
              <a:cs typeface="Arno Pro"/>
            </a:endParaRPr>
          </a:p>
        </p:txBody>
      </p:sp>
    </p:spTree>
    <p:extLst>
      <p:ext uri="{BB962C8B-B14F-4D97-AF65-F5344CB8AC3E}">
        <p14:creationId xmlns:p14="http://schemas.microsoft.com/office/powerpoint/2010/main" val="44862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8588" y="12700"/>
            <a:ext cx="888365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no Pro"/>
                <a:cs typeface="Arno Pro"/>
              </a:rPr>
              <a:t>SRTM Data Issues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</a:t>
            </a:r>
            <a:r>
              <a:rPr lang="ja-JP" altLang="en-US" sz="2000" dirty="0">
                <a:latin typeface="Arno Pro"/>
                <a:cs typeface="Arno Pro"/>
              </a:rPr>
              <a:t>“</a:t>
            </a:r>
            <a:r>
              <a:rPr lang="en-US" sz="2000" dirty="0">
                <a:latin typeface="Arno Pro"/>
                <a:cs typeface="Arno Pro"/>
              </a:rPr>
              <a:t>Finished</a:t>
            </a:r>
            <a:r>
              <a:rPr lang="ja-JP" altLang="en-US" sz="2000" dirty="0">
                <a:latin typeface="Arno Pro"/>
                <a:cs typeface="Arno Pro"/>
              </a:rPr>
              <a:t>”</a:t>
            </a:r>
            <a:r>
              <a:rPr lang="en-US" sz="2000" dirty="0">
                <a:latin typeface="Arno Pro"/>
                <a:cs typeface="Arno Pro"/>
              </a:rPr>
              <a:t> SRTM data has </a:t>
            </a:r>
            <a:r>
              <a:rPr lang="en-US" sz="2000" dirty="0" smtClean="0">
                <a:latin typeface="Arno Pro"/>
                <a:cs typeface="Arno Pro"/>
              </a:rPr>
              <a:t>voids </a:t>
            </a:r>
            <a:r>
              <a:rPr lang="en-US" sz="2000" dirty="0">
                <a:latin typeface="Arno Pro"/>
                <a:cs typeface="Arno Pro"/>
              </a:rPr>
              <a:t>filled in, terrain data edited with a vector shoreline database (SRTM Water Body Data Set) to depict </a:t>
            </a:r>
            <a:r>
              <a:rPr lang="en-US" sz="2000" dirty="0" smtClean="0">
                <a:latin typeface="Arno Pro"/>
                <a:cs typeface="Arno Pro"/>
              </a:rPr>
              <a:t>coastlines &amp; shorelines</a:t>
            </a:r>
            <a:r>
              <a:rPr lang="en-US" sz="2000" dirty="0">
                <a:latin typeface="Arno Pro"/>
                <a:cs typeface="Arno Pro"/>
              </a:rPr>
              <a:t>, and rivers. 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SRTM DEM consists of static heights over land, and tidally adjusted TOPEX/Poseidon–derived ocean heights, to accommodate tidal variations during the mission 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Ocean elevation was set to 0 m, lakes of 600 m or more in length were flattened to a constant height, and rivers that exceeded 183 m in width were delineated and monotonically stepped down in height 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The finished product is a uniform grid of elevation values indexed to specific points on the ground in a standardized Digital Terrain Elevation Data (DTED®) format.</a:t>
            </a:r>
          </a:p>
          <a:p>
            <a:pPr>
              <a:buFont typeface="Courier New" charset="0"/>
              <a:buChar char="o"/>
            </a:pPr>
            <a:r>
              <a:rPr lang="en-US" sz="2000" dirty="0">
                <a:latin typeface="Arno Pro"/>
                <a:cs typeface="Arno Pro"/>
              </a:rPr>
              <a:t> Other issues: canopy, snow, and desert sand versus the earth surface</a:t>
            </a:r>
          </a:p>
        </p:txBody>
      </p:sp>
      <p:pic>
        <p:nvPicPr>
          <p:cNvPr id="26628" name="Picture 14"/>
          <p:cNvPicPr>
            <a:picLocks noChangeAspect="1"/>
          </p:cNvPicPr>
          <p:nvPr/>
        </p:nvPicPr>
        <p:blipFill>
          <a:blip r:embed="rId3">
            <a:lum bright="-2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3665538"/>
            <a:ext cx="88392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6"/>
          <p:cNvSpPr txBox="1">
            <a:spLocks noChangeArrowheads="1"/>
          </p:cNvSpPr>
          <p:nvPr/>
        </p:nvSpPr>
        <p:spPr bwMode="auto">
          <a:xfrm>
            <a:off x="260350" y="3733800"/>
            <a:ext cx="11191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</a:rPr>
              <a:t>unfinished</a:t>
            </a:r>
          </a:p>
        </p:txBody>
      </p:sp>
      <p:sp>
        <p:nvSpPr>
          <p:cNvPr id="26631" name="TextBox 17"/>
          <p:cNvSpPr txBox="1">
            <a:spLocks noChangeArrowheads="1"/>
          </p:cNvSpPr>
          <p:nvPr/>
        </p:nvSpPr>
        <p:spPr bwMode="auto">
          <a:xfrm>
            <a:off x="4802188" y="3706813"/>
            <a:ext cx="892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</a:rPr>
              <a:t>finished</a:t>
            </a:r>
          </a:p>
        </p:txBody>
      </p:sp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f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305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8588" y="0"/>
            <a:ext cx="88836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Arno Pro"/>
                <a:cs typeface="Arno Pro"/>
              </a:rPr>
              <a:t>To overcome the speckling associated with canopy, it is necessary to reduce the vertical resolution from 1 to 2 m. Shuttle Lidar (SLA-02) may be used to determine canopy height and ground elevation and to adjust SRTM bands. </a:t>
            </a:r>
          </a:p>
        </p:txBody>
      </p:sp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2676525" y="1144588"/>
            <a:ext cx="374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Amazon Delta with its jungle cover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254000" y="5380038"/>
            <a:ext cx="4137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Each color represents 1 m in elevation</a:t>
            </a:r>
          </a:p>
        </p:txBody>
      </p:sp>
      <p:sp>
        <p:nvSpPr>
          <p:cNvPr id="28679" name="Text Box 2"/>
          <p:cNvSpPr txBox="1">
            <a:spLocks noChangeArrowheads="1"/>
          </p:cNvSpPr>
          <p:nvPr/>
        </p:nvSpPr>
        <p:spPr bwMode="auto">
          <a:xfrm>
            <a:off x="4787900" y="5376863"/>
            <a:ext cx="413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Each color represents 2 m in elevation</a:t>
            </a:r>
          </a:p>
        </p:txBody>
      </p:sp>
      <p:pic>
        <p:nvPicPr>
          <p:cNvPr id="28681" name="Picture 12" descr="AmazonD1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1566863"/>
            <a:ext cx="43434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 descr="AmazonDelta2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1566863"/>
            <a:ext cx="43434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6243638"/>
            <a:ext cx="2335212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sf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067425"/>
            <a:ext cx="7477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287626" y="6545513"/>
            <a:ext cx="239315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Syvitski, Kiel Short Course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123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2846</Words>
  <Application>Microsoft Macintosh PowerPoint</Application>
  <PresentationFormat>On-screen Show (4:3)</PresentationFormat>
  <Paragraphs>392</Paragraphs>
  <Slides>53</Slides>
  <Notes>34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\\localhost\Desktop Folder\PPT\Delta Folder\!OLE_LINK3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Ocean Surge Mapping (cyclone, tsunamis)</vt:lpstr>
      <vt:lpstr>PowerPoint Presentation</vt:lpstr>
      <vt:lpstr>PowerPoint Presentation</vt:lpstr>
      <vt:lpstr>PowerPoint Presentation</vt:lpstr>
      <vt:lpstr>PowerPoint Presentation</vt:lpstr>
      <vt:lpstr>METHODS: how InSAR works</vt:lpstr>
      <vt:lpstr>advantages of InSAR</vt:lpstr>
      <vt:lpstr>Suitable data for interferometry</vt:lpstr>
      <vt:lpstr>Selecting SAR scenes</vt:lpstr>
      <vt:lpstr>InSAR…</vt:lpstr>
      <vt:lpstr>PowerPoint Presentation</vt:lpstr>
      <vt:lpstr>shows RELATIVE ground deformation in 46 days</vt:lpstr>
      <vt:lpstr>We can change from RELATIVE to ABSOLUTE by using a GPS station. The 2nd station then gives an estimate of error. … one point, 2 mm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Plume Length vs Discharge</vt:lpstr>
      <vt:lpstr>GRACE data vs Plume timing</vt:lpstr>
    </vt:vector>
  </TitlesOfParts>
  <Company>Univ. of 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Syvitski</dc:creator>
  <cp:lastModifiedBy>Irina Overeem</cp:lastModifiedBy>
  <cp:revision>24</cp:revision>
  <dcterms:created xsi:type="dcterms:W3CDTF">2013-08-23T20:46:46Z</dcterms:created>
  <dcterms:modified xsi:type="dcterms:W3CDTF">2014-01-06T18:52:41Z</dcterms:modified>
</cp:coreProperties>
</file>