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 ContentType="image/tiff"/>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47"/>
  </p:notesMasterIdLst>
  <p:sldIdLst>
    <p:sldId id="256" r:id="rId3"/>
    <p:sldId id="600" r:id="rId4"/>
    <p:sldId id="627" r:id="rId5"/>
    <p:sldId id="629" r:id="rId6"/>
    <p:sldId id="336" r:id="rId7"/>
    <p:sldId id="310" r:id="rId8"/>
    <p:sldId id="312" r:id="rId9"/>
    <p:sldId id="316" r:id="rId10"/>
    <p:sldId id="378" r:id="rId11"/>
    <p:sldId id="597" r:id="rId12"/>
    <p:sldId id="630" r:id="rId13"/>
    <p:sldId id="603" r:id="rId14"/>
    <p:sldId id="517" r:id="rId15"/>
    <p:sldId id="634" r:id="rId16"/>
    <p:sldId id="608" r:id="rId17"/>
    <p:sldId id="633" r:id="rId18"/>
    <p:sldId id="598" r:id="rId19"/>
    <p:sldId id="604" r:id="rId20"/>
    <p:sldId id="605" r:id="rId21"/>
    <p:sldId id="395" r:id="rId22"/>
    <p:sldId id="636" r:id="rId23"/>
    <p:sldId id="638" r:id="rId24"/>
    <p:sldId id="639" r:id="rId25"/>
    <p:sldId id="640" r:id="rId26"/>
    <p:sldId id="641" r:id="rId27"/>
    <p:sldId id="642" r:id="rId28"/>
    <p:sldId id="396" r:id="rId29"/>
    <p:sldId id="613" r:id="rId30"/>
    <p:sldId id="643" r:id="rId31"/>
    <p:sldId id="644" r:id="rId32"/>
    <p:sldId id="645" r:id="rId33"/>
    <p:sldId id="646" r:id="rId34"/>
    <p:sldId id="647" r:id="rId35"/>
    <p:sldId id="331" r:id="rId36"/>
    <p:sldId id="637" r:id="rId37"/>
    <p:sldId id="648" r:id="rId38"/>
    <p:sldId id="400" r:id="rId39"/>
    <p:sldId id="379" r:id="rId40"/>
    <p:sldId id="401" r:id="rId41"/>
    <p:sldId id="632" r:id="rId42"/>
    <p:sldId id="631" r:id="rId43"/>
    <p:sldId id="438" r:id="rId44"/>
    <p:sldId id="595" r:id="rId45"/>
    <p:sldId id="563"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33CCFF"/>
    <a:srgbClr val="00FFF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26" y="-8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6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412F8-B43D-4DDF-A92E-286AE9AE1D9B}" type="datetimeFigureOut">
              <a:rPr lang="en-US" smtClean="0"/>
              <a:pPr/>
              <a:t>5/24/2015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17A1B3-2477-4EDD-AF50-615994FBDB7A}" type="slidenum">
              <a:rPr lang="en-US" smtClean="0"/>
              <a:pPr/>
              <a:t>‹#›</a:t>
            </a:fld>
            <a:endParaRPr lang="en-US"/>
          </a:p>
        </p:txBody>
      </p:sp>
    </p:spTree>
    <p:extLst>
      <p:ext uri="{BB962C8B-B14F-4D97-AF65-F5344CB8AC3E}">
        <p14:creationId xmlns:p14="http://schemas.microsoft.com/office/powerpoint/2010/main" val="191648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62BC0B-4C49-498F-903B-2B22D08DB29F}"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58000"/>
            <a:chOff x="0" y="0"/>
            <a:chExt cx="5760" cy="4320"/>
          </a:xfrm>
        </p:grpSpPr>
        <p:sp>
          <p:nvSpPr>
            <p:cNvPr id="512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5124"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5125" name="Group 5"/>
            <p:cNvGrpSpPr>
              <a:grpSpLocks/>
            </p:cNvGrpSpPr>
            <p:nvPr/>
          </p:nvGrpSpPr>
          <p:grpSpPr bwMode="auto">
            <a:xfrm>
              <a:off x="0" y="672"/>
              <a:ext cx="1806" cy="1989"/>
              <a:chOff x="0" y="672"/>
              <a:chExt cx="1806" cy="1989"/>
            </a:xfrm>
          </p:grpSpPr>
          <p:sp>
            <p:nvSpPr>
              <p:cNvPr id="5126"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27"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28"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29"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5130"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31"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32"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5133"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5134"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5135"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5136" name="Rectangle 16"/>
          <p:cNvSpPr>
            <a:spLocks noGrp="1" noChangeArrowheads="1"/>
          </p:cNvSpPr>
          <p:nvPr>
            <p:ph type="dt" sz="half" idx="2"/>
          </p:nvPr>
        </p:nvSpPr>
        <p:spPr>
          <a:xfrm>
            <a:off x="457200" y="6248400"/>
            <a:ext cx="2133600" cy="457200"/>
          </a:xfrm>
        </p:spPr>
        <p:txBody>
          <a:bodyPr/>
          <a:lstStyle>
            <a:lvl1pPr>
              <a:defRPr/>
            </a:lvl1pPr>
          </a:lstStyle>
          <a:p>
            <a:fld id="{FC54B22E-9735-4364-8416-0E429EF8C538}" type="datetime1">
              <a:rPr lang="en-US" smtClean="0"/>
              <a:t>5/24/2015</a:t>
            </a:fld>
            <a:endParaRPr lang="en-US"/>
          </a:p>
        </p:txBody>
      </p:sp>
      <p:sp>
        <p:nvSpPr>
          <p:cNvPr id="5137" name="Rectangle 17"/>
          <p:cNvSpPr>
            <a:spLocks noGrp="1" noChangeArrowheads="1"/>
          </p:cNvSpPr>
          <p:nvPr>
            <p:ph type="ftr" sz="quarter" idx="3"/>
          </p:nvPr>
        </p:nvSpPr>
        <p:spPr/>
        <p:txBody>
          <a:bodyPr/>
          <a:lstStyle>
            <a:lvl1pPr>
              <a:defRPr/>
            </a:lvl1pPr>
          </a:lstStyle>
          <a:p>
            <a:r>
              <a:rPr lang="en-US" smtClean="0"/>
              <a:t>TARDIS Workshop on sustainability</a:t>
            </a:r>
            <a:endParaRPr lang="en-US"/>
          </a:p>
        </p:txBody>
      </p:sp>
      <p:sp>
        <p:nvSpPr>
          <p:cNvPr id="5138" name="Rectangle 18"/>
          <p:cNvSpPr>
            <a:spLocks noGrp="1" noChangeArrowheads="1"/>
          </p:cNvSpPr>
          <p:nvPr>
            <p:ph type="sldNum" sz="quarter" idx="4"/>
          </p:nvPr>
        </p:nvSpPr>
        <p:spPr/>
        <p:txBody>
          <a:bodyPr/>
          <a:lstStyle>
            <a:lvl1pPr>
              <a:defRPr/>
            </a:lvl1pPr>
          </a:lstStyle>
          <a:p>
            <a:fld id="{B4D8177A-034E-43FB-A496-C4262AD08527}" type="slidenum">
              <a:rPr lang="en-US"/>
              <a:pPr/>
              <a:t>‹#›</a:t>
            </a:fld>
            <a:endParaRPr lang="en-US"/>
          </a:p>
        </p:txBody>
      </p:sp>
      <p:sp>
        <p:nvSpPr>
          <p:cNvPr id="51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51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smtClean="0"/>
              <a:t>TARDIS Workshop on sustainability</a:t>
            </a:r>
            <a:endParaRPr lang="en-US"/>
          </a:p>
        </p:txBody>
      </p:sp>
      <p:sp>
        <p:nvSpPr>
          <p:cNvPr id="5" name="Slide Number Placeholder 4"/>
          <p:cNvSpPr>
            <a:spLocks noGrp="1"/>
          </p:cNvSpPr>
          <p:nvPr>
            <p:ph type="sldNum" sz="quarter" idx="11"/>
          </p:nvPr>
        </p:nvSpPr>
        <p:spPr/>
        <p:txBody>
          <a:bodyPr/>
          <a:lstStyle>
            <a:lvl1pPr>
              <a:defRPr/>
            </a:lvl1pPr>
          </a:lstStyle>
          <a:p>
            <a:fld id="{43C9F9C6-E77A-47FC-8BD1-57876CF10BE9}"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4D548E61-8563-48E1-B4AF-E39020D10CC0}" type="datetime1">
              <a:rPr lang="en-US" smtClean="0"/>
              <a:t>5/24/2015</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smtClean="0"/>
              <a:t>TARDIS Workshop on sustainability</a:t>
            </a:r>
            <a:endParaRPr lang="en-US"/>
          </a:p>
        </p:txBody>
      </p:sp>
      <p:sp>
        <p:nvSpPr>
          <p:cNvPr id="5" name="Slide Number Placeholder 4"/>
          <p:cNvSpPr>
            <a:spLocks noGrp="1"/>
          </p:cNvSpPr>
          <p:nvPr>
            <p:ph type="sldNum" sz="quarter" idx="11"/>
          </p:nvPr>
        </p:nvSpPr>
        <p:spPr/>
        <p:txBody>
          <a:bodyPr/>
          <a:lstStyle>
            <a:lvl1pPr>
              <a:defRPr/>
            </a:lvl1pPr>
          </a:lstStyle>
          <a:p>
            <a:fld id="{FEB7D7CD-D6C7-4836-A4E6-638C07EE3512}"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593F03FB-E364-411A-A21A-B9A4659DE12A}" type="datetime1">
              <a:rPr lang="en-US" smtClean="0"/>
              <a:t>5/24/2015</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581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48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60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067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38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622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26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01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smtClean="0"/>
              <a:t>TARDIS Workshop on sustainability</a:t>
            </a:r>
            <a:endParaRPr lang="en-US"/>
          </a:p>
        </p:txBody>
      </p:sp>
      <p:sp>
        <p:nvSpPr>
          <p:cNvPr id="5" name="Slide Number Placeholder 4"/>
          <p:cNvSpPr>
            <a:spLocks noGrp="1"/>
          </p:cNvSpPr>
          <p:nvPr>
            <p:ph type="sldNum" sz="quarter" idx="11"/>
          </p:nvPr>
        </p:nvSpPr>
        <p:spPr/>
        <p:txBody>
          <a:bodyPr/>
          <a:lstStyle>
            <a:lvl1pPr>
              <a:defRPr/>
            </a:lvl1pPr>
          </a:lstStyle>
          <a:p>
            <a:fld id="{DC87771E-6EC9-405C-9D82-23B48686EC21}"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E5E99D4A-6CFC-4B85-A47A-1C9CE7B8B6BB}" type="datetime1">
              <a:rPr lang="en-US" smtClean="0"/>
              <a:t>5/24/2015</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480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26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D443A5-2B6C-5049-ADE8-483237CFB526}" type="datetimeFigureOut">
              <a:rPr lang="en-US" smtClean="0">
                <a:solidFill>
                  <a:prstClr val="black">
                    <a:tint val="75000"/>
                  </a:prstClr>
                </a:solidFill>
              </a:rPr>
              <a:pPr/>
              <a:t>5/24/2015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BD334E-DB02-9541-8C33-630C4F3772C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38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smtClean="0"/>
              <a:t>TARDIS Workshop on sustainability</a:t>
            </a:r>
            <a:endParaRPr lang="en-US"/>
          </a:p>
        </p:txBody>
      </p:sp>
      <p:sp>
        <p:nvSpPr>
          <p:cNvPr id="5" name="Slide Number Placeholder 4"/>
          <p:cNvSpPr>
            <a:spLocks noGrp="1"/>
          </p:cNvSpPr>
          <p:nvPr>
            <p:ph type="sldNum" sz="quarter" idx="11"/>
          </p:nvPr>
        </p:nvSpPr>
        <p:spPr/>
        <p:txBody>
          <a:bodyPr/>
          <a:lstStyle>
            <a:lvl1pPr>
              <a:defRPr/>
            </a:lvl1pPr>
          </a:lstStyle>
          <a:p>
            <a:fld id="{B2CA6EBF-A714-4736-B335-03DFD6F6FE0E}" type="slidenum">
              <a:rPr lang="en-US"/>
              <a:pPr/>
              <a:t>‹#›</a:t>
            </a:fld>
            <a:endParaRPr lang="en-US"/>
          </a:p>
        </p:txBody>
      </p:sp>
      <p:sp>
        <p:nvSpPr>
          <p:cNvPr id="6" name="Date Placeholder 5"/>
          <p:cNvSpPr>
            <a:spLocks noGrp="1"/>
          </p:cNvSpPr>
          <p:nvPr>
            <p:ph type="dt" sz="half" idx="12"/>
          </p:nvPr>
        </p:nvSpPr>
        <p:spPr/>
        <p:txBody>
          <a:bodyPr/>
          <a:lstStyle>
            <a:lvl1pPr>
              <a:defRPr/>
            </a:lvl1pPr>
          </a:lstStyle>
          <a:p>
            <a:fld id="{38A9AA16-94B1-4906-8E68-BACBC5A536BE}" type="datetime1">
              <a:rPr lang="en-US" smtClean="0"/>
              <a:t>5/24/2015</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smtClean="0"/>
              <a:t>TARDIS Workshop on sustainability</a:t>
            </a:r>
            <a:endParaRPr lang="en-US"/>
          </a:p>
        </p:txBody>
      </p:sp>
      <p:sp>
        <p:nvSpPr>
          <p:cNvPr id="6" name="Slide Number Placeholder 5"/>
          <p:cNvSpPr>
            <a:spLocks noGrp="1"/>
          </p:cNvSpPr>
          <p:nvPr>
            <p:ph type="sldNum" sz="quarter" idx="11"/>
          </p:nvPr>
        </p:nvSpPr>
        <p:spPr/>
        <p:txBody>
          <a:bodyPr/>
          <a:lstStyle>
            <a:lvl1pPr>
              <a:defRPr/>
            </a:lvl1pPr>
          </a:lstStyle>
          <a:p>
            <a:fld id="{1F1D41D0-06D8-4362-8465-52C10D508010}"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07803501-1767-4177-9124-42C20856CF73}" type="datetime1">
              <a:rPr lang="en-US" smtClean="0"/>
              <a:t>5/24/2015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smtClean="0"/>
              <a:t>TARDIS Workshop on sustainability</a:t>
            </a:r>
            <a:endParaRPr lang="en-US"/>
          </a:p>
        </p:txBody>
      </p:sp>
      <p:sp>
        <p:nvSpPr>
          <p:cNvPr id="8" name="Slide Number Placeholder 7"/>
          <p:cNvSpPr>
            <a:spLocks noGrp="1"/>
          </p:cNvSpPr>
          <p:nvPr>
            <p:ph type="sldNum" sz="quarter" idx="11"/>
          </p:nvPr>
        </p:nvSpPr>
        <p:spPr/>
        <p:txBody>
          <a:bodyPr/>
          <a:lstStyle>
            <a:lvl1pPr>
              <a:defRPr/>
            </a:lvl1pPr>
          </a:lstStyle>
          <a:p>
            <a:fld id="{EB72C7EA-2B90-4842-AE97-EC5EC6486C7F}" type="slidenum">
              <a:rPr lang="en-US"/>
              <a:pPr/>
              <a:t>‹#›</a:t>
            </a:fld>
            <a:endParaRPr lang="en-US"/>
          </a:p>
        </p:txBody>
      </p:sp>
      <p:sp>
        <p:nvSpPr>
          <p:cNvPr id="9" name="Date Placeholder 8"/>
          <p:cNvSpPr>
            <a:spLocks noGrp="1"/>
          </p:cNvSpPr>
          <p:nvPr>
            <p:ph type="dt" sz="half" idx="12"/>
          </p:nvPr>
        </p:nvSpPr>
        <p:spPr/>
        <p:txBody>
          <a:bodyPr/>
          <a:lstStyle>
            <a:lvl1pPr>
              <a:defRPr/>
            </a:lvl1pPr>
          </a:lstStyle>
          <a:p>
            <a:fld id="{60CD21DD-9A81-470F-8E93-3B8DB6A3E81C}" type="datetime1">
              <a:rPr lang="en-US" smtClean="0"/>
              <a:t>5/24/2015</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smtClean="0"/>
              <a:t>TARDIS Workshop on sustainability</a:t>
            </a:r>
            <a:endParaRPr lang="en-US"/>
          </a:p>
        </p:txBody>
      </p:sp>
      <p:sp>
        <p:nvSpPr>
          <p:cNvPr id="4" name="Slide Number Placeholder 3"/>
          <p:cNvSpPr>
            <a:spLocks noGrp="1"/>
          </p:cNvSpPr>
          <p:nvPr>
            <p:ph type="sldNum" sz="quarter" idx="11"/>
          </p:nvPr>
        </p:nvSpPr>
        <p:spPr/>
        <p:txBody>
          <a:bodyPr/>
          <a:lstStyle>
            <a:lvl1pPr>
              <a:defRPr/>
            </a:lvl1pPr>
          </a:lstStyle>
          <a:p>
            <a:fld id="{E02F1CF2-254D-44DE-9076-169B0B0A8779}" type="slidenum">
              <a:rPr lang="en-US"/>
              <a:pPr/>
              <a:t>‹#›</a:t>
            </a:fld>
            <a:endParaRPr lang="en-US"/>
          </a:p>
        </p:txBody>
      </p:sp>
      <p:sp>
        <p:nvSpPr>
          <p:cNvPr id="5" name="Date Placeholder 4"/>
          <p:cNvSpPr>
            <a:spLocks noGrp="1"/>
          </p:cNvSpPr>
          <p:nvPr>
            <p:ph type="dt" sz="half" idx="12"/>
          </p:nvPr>
        </p:nvSpPr>
        <p:spPr/>
        <p:txBody>
          <a:bodyPr/>
          <a:lstStyle>
            <a:lvl1pPr>
              <a:defRPr/>
            </a:lvl1pPr>
          </a:lstStyle>
          <a:p>
            <a:fld id="{CBBAB971-4DAB-40F4-A1F7-35B05055EA28}" type="datetime1">
              <a:rPr lang="en-US" smtClean="0"/>
              <a:t>5/24/2015</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smtClean="0"/>
              <a:t>TARDIS Workshop on sustainability</a:t>
            </a:r>
            <a:endParaRPr lang="en-US"/>
          </a:p>
        </p:txBody>
      </p:sp>
      <p:sp>
        <p:nvSpPr>
          <p:cNvPr id="3" name="Slide Number Placeholder 2"/>
          <p:cNvSpPr>
            <a:spLocks noGrp="1"/>
          </p:cNvSpPr>
          <p:nvPr>
            <p:ph type="sldNum" sz="quarter" idx="11"/>
          </p:nvPr>
        </p:nvSpPr>
        <p:spPr/>
        <p:txBody>
          <a:bodyPr/>
          <a:lstStyle>
            <a:lvl1pPr>
              <a:defRPr/>
            </a:lvl1pPr>
          </a:lstStyle>
          <a:p>
            <a:fld id="{682FCA80-7385-4779-B391-ED4E81FCAFC0}" type="slidenum">
              <a:rPr lang="en-US"/>
              <a:pPr/>
              <a:t>‹#›</a:t>
            </a:fld>
            <a:endParaRPr lang="en-US"/>
          </a:p>
        </p:txBody>
      </p:sp>
      <p:sp>
        <p:nvSpPr>
          <p:cNvPr id="4" name="Date Placeholder 3"/>
          <p:cNvSpPr>
            <a:spLocks noGrp="1"/>
          </p:cNvSpPr>
          <p:nvPr>
            <p:ph type="dt" sz="half" idx="12"/>
          </p:nvPr>
        </p:nvSpPr>
        <p:spPr/>
        <p:txBody>
          <a:bodyPr/>
          <a:lstStyle>
            <a:lvl1pPr>
              <a:defRPr/>
            </a:lvl1pPr>
          </a:lstStyle>
          <a:p>
            <a:fld id="{43A33E9B-2BE1-4487-828F-C61827D6DB21}" type="datetime1">
              <a:rPr lang="en-US" smtClean="0"/>
              <a:t>5/24/2015</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TARDIS Workshop on sustainability</a:t>
            </a:r>
            <a:endParaRPr lang="en-US"/>
          </a:p>
        </p:txBody>
      </p:sp>
      <p:sp>
        <p:nvSpPr>
          <p:cNvPr id="6" name="Slide Number Placeholder 5"/>
          <p:cNvSpPr>
            <a:spLocks noGrp="1"/>
          </p:cNvSpPr>
          <p:nvPr>
            <p:ph type="sldNum" sz="quarter" idx="11"/>
          </p:nvPr>
        </p:nvSpPr>
        <p:spPr/>
        <p:txBody>
          <a:bodyPr/>
          <a:lstStyle>
            <a:lvl1pPr>
              <a:defRPr/>
            </a:lvl1pPr>
          </a:lstStyle>
          <a:p>
            <a:fld id="{4CCD5AB3-EDA9-489F-86BF-A0F852E2F02B}"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A64E9D13-4911-4D15-990E-C49477E0BD53}" type="datetime1">
              <a:rPr lang="en-US" smtClean="0"/>
              <a:t>5/24/2015</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smtClean="0"/>
              <a:t>TARDIS Workshop on sustainability</a:t>
            </a:r>
            <a:endParaRPr lang="en-US"/>
          </a:p>
        </p:txBody>
      </p:sp>
      <p:sp>
        <p:nvSpPr>
          <p:cNvPr id="6" name="Slide Number Placeholder 5"/>
          <p:cNvSpPr>
            <a:spLocks noGrp="1"/>
          </p:cNvSpPr>
          <p:nvPr>
            <p:ph type="sldNum" sz="quarter" idx="11"/>
          </p:nvPr>
        </p:nvSpPr>
        <p:spPr/>
        <p:txBody>
          <a:bodyPr/>
          <a:lstStyle>
            <a:lvl1pPr>
              <a:defRPr/>
            </a:lvl1pPr>
          </a:lstStyle>
          <a:p>
            <a:fld id="{F54A3A7C-B9E9-449F-A11A-8F64A0F7F605}" type="slidenum">
              <a:rPr lang="en-US"/>
              <a:pPr/>
              <a:t>‹#›</a:t>
            </a:fld>
            <a:endParaRPr lang="en-US"/>
          </a:p>
        </p:txBody>
      </p:sp>
      <p:sp>
        <p:nvSpPr>
          <p:cNvPr id="7" name="Date Placeholder 6"/>
          <p:cNvSpPr>
            <a:spLocks noGrp="1"/>
          </p:cNvSpPr>
          <p:nvPr>
            <p:ph type="dt" sz="half" idx="12"/>
          </p:nvPr>
        </p:nvSpPr>
        <p:spPr/>
        <p:txBody>
          <a:bodyPr/>
          <a:lstStyle>
            <a:lvl1pPr>
              <a:defRPr/>
            </a:lvl1pPr>
          </a:lstStyle>
          <a:p>
            <a:fld id="{3518B3A7-838E-4E85-8CD4-2F10514928F0}" type="datetime1">
              <a:rPr lang="en-US" smtClean="0"/>
              <a:t>5/24/2015</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smtClean="0"/>
              <a:t>TARDIS Workshop on sustainability</a:t>
            </a:r>
            <a:endParaRPr lang="en-US"/>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7FD6AD32-0164-452E-8328-4689074C6E88}" type="slidenum">
              <a:rPr lang="en-US"/>
              <a:pPr/>
              <a:t>‹#›</a:t>
            </a:fld>
            <a:endParaRPr lang="en-US"/>
          </a:p>
        </p:txBody>
      </p:sp>
      <p:grpSp>
        <p:nvGrpSpPr>
          <p:cNvPr id="4100"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4110"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3D2C352E-5AA1-4EF5-A228-9A7005E8A09D}" type="datetime1">
              <a:rPr lang="en-US" smtClean="0"/>
              <a:t>5/24/2015</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3AD443A5-2B6C-5049-ADE8-483237CFB526}" type="datetimeFigureOut">
              <a:rPr lang="en-US" smtClean="0">
                <a:solidFill>
                  <a:prstClr val="black">
                    <a:tint val="75000"/>
                  </a:prstClr>
                </a:solidFill>
                <a:latin typeface="Calibri"/>
              </a:rPr>
              <a:pPr defTabSz="457200" eaLnBrk="1" fontAlgn="auto" hangingPunct="1">
                <a:spcBef>
                  <a:spcPts val="0"/>
                </a:spcBef>
                <a:spcAft>
                  <a:spcPts val="0"/>
                </a:spcAft>
              </a:pPr>
              <a:t>5/24/2015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71BD334E-DB02-9541-8C33-630C4F3772C9}"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83312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7.bin"/><Relationship Id="rId14"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3600" dirty="0" smtClean="0"/>
              <a:t>Quo </a:t>
            </a:r>
            <a:r>
              <a:rPr lang="en-US" sz="3600" dirty="0" err="1" smtClean="0"/>
              <a:t>vadis</a:t>
            </a:r>
            <a:r>
              <a:rPr lang="en-US" sz="3600" dirty="0" smtClean="0"/>
              <a:t> ecosystem?</a:t>
            </a:r>
            <a:br>
              <a:rPr lang="en-US" sz="3600" dirty="0" smtClean="0"/>
            </a:br>
            <a:r>
              <a:rPr lang="en-US" sz="3600" dirty="0" smtClean="0"/>
              <a:t>Insights from ecological modelling and systems ecology</a:t>
            </a:r>
            <a:endParaRPr lang="en-US" sz="3600" dirty="0"/>
          </a:p>
        </p:txBody>
      </p:sp>
      <p:sp>
        <p:nvSpPr>
          <p:cNvPr id="2051" name="Rectangle 3"/>
          <p:cNvSpPr>
            <a:spLocks noGrp="1" noChangeArrowheads="1"/>
          </p:cNvSpPr>
          <p:nvPr>
            <p:ph type="subTitle" idx="1"/>
          </p:nvPr>
        </p:nvSpPr>
        <p:spPr>
          <a:xfrm>
            <a:off x="685800" y="4267200"/>
            <a:ext cx="8305800" cy="2286000"/>
          </a:xfrm>
        </p:spPr>
        <p:txBody>
          <a:bodyPr/>
          <a:lstStyle/>
          <a:p>
            <a:r>
              <a:rPr lang="en-US" sz="3200" dirty="0" smtClean="0"/>
              <a:t>Brian D. Fath</a:t>
            </a:r>
            <a:endParaRPr lang="en-US" sz="2800" dirty="0" smtClean="0"/>
          </a:p>
          <a:p>
            <a:pPr marL="223838" indent="-223838"/>
            <a:r>
              <a:rPr lang="en-US" sz="2400" dirty="0" smtClean="0"/>
              <a:t>Professor, Biology Dept., Towson University, USA</a:t>
            </a:r>
          </a:p>
          <a:p>
            <a:pPr marL="223838" indent="-223838"/>
            <a:r>
              <a:rPr lang="en-US" sz="2400" dirty="0" smtClean="0"/>
              <a:t>Research scholar, International Institute for Applied Systems Analysis, Austria</a:t>
            </a:r>
          </a:p>
          <a:p>
            <a:pPr marL="223838" indent="-223838"/>
            <a:r>
              <a:rPr lang="en-US" sz="2400" dirty="0" smtClean="0"/>
              <a:t>Editor, Ecological Modelling Journal</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65238" y="2895600"/>
            <a:ext cx="7269162" cy="1384995"/>
          </a:xfrm>
          <a:prstGeom prst="rect">
            <a:avLst/>
          </a:prstGeom>
          <a:noFill/>
          <a:ln w="9525">
            <a:noFill/>
            <a:miter lim="800000"/>
            <a:headEnd/>
            <a:tailEnd/>
          </a:ln>
        </p:spPr>
        <p:txBody>
          <a:bodyPr>
            <a:spAutoFit/>
          </a:bodyPr>
          <a:lstStyle/>
          <a:p>
            <a:pPr algn="l">
              <a:spcBef>
                <a:spcPct val="0"/>
              </a:spcBef>
            </a:pPr>
            <a:r>
              <a:rPr lang="en-US" sz="2800" dirty="0">
                <a:solidFill>
                  <a:schemeClr val="tx2"/>
                </a:solidFill>
              </a:rPr>
              <a:t>Ecosystems have evolved and developed within these input-output environmental constraints.</a:t>
            </a:r>
          </a:p>
        </p:txBody>
      </p:sp>
      <p:grpSp>
        <p:nvGrpSpPr>
          <p:cNvPr id="2" name="Group 3"/>
          <p:cNvGrpSpPr>
            <a:grpSpLocks/>
          </p:cNvGrpSpPr>
          <p:nvPr/>
        </p:nvGrpSpPr>
        <p:grpSpPr bwMode="auto">
          <a:xfrm>
            <a:off x="2057400" y="457200"/>
            <a:ext cx="6873875" cy="2057400"/>
            <a:chOff x="1334" y="432"/>
            <a:chExt cx="4330" cy="1296"/>
          </a:xfrm>
        </p:grpSpPr>
        <p:grpSp>
          <p:nvGrpSpPr>
            <p:cNvPr id="3" name="Group 4"/>
            <p:cNvGrpSpPr>
              <a:grpSpLocks/>
            </p:cNvGrpSpPr>
            <p:nvPr/>
          </p:nvGrpSpPr>
          <p:grpSpPr bwMode="auto">
            <a:xfrm>
              <a:off x="1728" y="528"/>
              <a:ext cx="3888" cy="1008"/>
              <a:chOff x="490" y="3056"/>
              <a:chExt cx="3888" cy="1008"/>
            </a:xfrm>
          </p:grpSpPr>
          <p:sp>
            <p:nvSpPr>
              <p:cNvPr id="18440" name="Rectangle 5"/>
              <p:cNvSpPr>
                <a:spLocks noChangeArrowheads="1"/>
              </p:cNvSpPr>
              <p:nvPr/>
            </p:nvSpPr>
            <p:spPr bwMode="auto">
              <a:xfrm>
                <a:off x="1690" y="3056"/>
                <a:ext cx="1488" cy="1008"/>
              </a:xfrm>
              <a:prstGeom prst="rect">
                <a:avLst/>
              </a:prstGeom>
              <a:noFill/>
              <a:ln w="25400">
                <a:solidFill>
                  <a:schemeClr val="tx1"/>
                </a:solidFill>
                <a:miter lim="800000"/>
                <a:headEnd/>
                <a:tailEnd/>
              </a:ln>
            </p:spPr>
            <p:txBody>
              <a:bodyPr wrap="none" anchor="ctr"/>
              <a:lstStyle/>
              <a:p>
                <a:pPr>
                  <a:spcBef>
                    <a:spcPct val="0"/>
                  </a:spcBef>
                </a:pPr>
                <a:r>
                  <a:rPr lang="en-US" sz="2800">
                    <a:solidFill>
                      <a:srgbClr val="A50021"/>
                    </a:solidFill>
                  </a:rPr>
                  <a:t>Ecosystem ?</a:t>
                </a:r>
              </a:p>
            </p:txBody>
          </p:sp>
          <p:sp>
            <p:nvSpPr>
              <p:cNvPr id="18441" name="Line 6"/>
              <p:cNvSpPr>
                <a:spLocks noChangeShapeType="1"/>
              </p:cNvSpPr>
              <p:nvPr/>
            </p:nvSpPr>
            <p:spPr bwMode="auto">
              <a:xfrm>
                <a:off x="490" y="3536"/>
                <a:ext cx="1200" cy="0"/>
              </a:xfrm>
              <a:prstGeom prst="line">
                <a:avLst/>
              </a:prstGeom>
              <a:noFill/>
              <a:ln w="25400">
                <a:solidFill>
                  <a:schemeClr val="tx1"/>
                </a:solidFill>
                <a:round/>
                <a:headEnd/>
                <a:tailEnd type="triangle" w="med" len="med"/>
              </a:ln>
            </p:spPr>
            <p:txBody>
              <a:bodyPr/>
              <a:lstStyle/>
              <a:p>
                <a:endParaRPr lang="en-US"/>
              </a:p>
            </p:txBody>
          </p:sp>
          <p:sp>
            <p:nvSpPr>
              <p:cNvPr id="18442" name="Text Box 7"/>
              <p:cNvSpPr txBox="1">
                <a:spLocks noChangeArrowheads="1"/>
              </p:cNvSpPr>
              <p:nvPr/>
            </p:nvSpPr>
            <p:spPr bwMode="auto">
              <a:xfrm>
                <a:off x="576" y="3072"/>
                <a:ext cx="589" cy="327"/>
              </a:xfrm>
              <a:prstGeom prst="rect">
                <a:avLst/>
              </a:prstGeom>
              <a:noFill/>
              <a:ln w="25400">
                <a:noFill/>
                <a:miter lim="800000"/>
                <a:headEnd/>
                <a:tailEnd/>
              </a:ln>
            </p:spPr>
            <p:txBody>
              <a:bodyPr wrap="none">
                <a:spAutoFit/>
              </a:bodyPr>
              <a:lstStyle/>
              <a:p>
                <a:pPr algn="l">
                  <a:spcBef>
                    <a:spcPct val="0"/>
                  </a:spcBef>
                </a:pPr>
                <a:r>
                  <a:rPr lang="en-US" sz="2800">
                    <a:solidFill>
                      <a:srgbClr val="A50021"/>
                    </a:solidFill>
                  </a:rPr>
                  <a:t>Input</a:t>
                </a:r>
              </a:p>
            </p:txBody>
          </p:sp>
          <p:sp>
            <p:nvSpPr>
              <p:cNvPr id="18443" name="Line 8"/>
              <p:cNvSpPr>
                <a:spLocks noChangeShapeType="1"/>
              </p:cNvSpPr>
              <p:nvPr/>
            </p:nvSpPr>
            <p:spPr bwMode="auto">
              <a:xfrm>
                <a:off x="3178" y="3536"/>
                <a:ext cx="1200" cy="0"/>
              </a:xfrm>
              <a:prstGeom prst="line">
                <a:avLst/>
              </a:prstGeom>
              <a:noFill/>
              <a:ln w="25400">
                <a:solidFill>
                  <a:schemeClr val="tx1"/>
                </a:solidFill>
                <a:round/>
                <a:headEnd/>
                <a:tailEnd type="triangle" w="med" len="med"/>
              </a:ln>
            </p:spPr>
            <p:txBody>
              <a:bodyPr/>
              <a:lstStyle/>
              <a:p>
                <a:endParaRPr lang="en-US"/>
              </a:p>
            </p:txBody>
          </p:sp>
          <p:sp>
            <p:nvSpPr>
              <p:cNvPr id="18444" name="Text Box 9"/>
              <p:cNvSpPr txBox="1">
                <a:spLocks noChangeArrowheads="1"/>
              </p:cNvSpPr>
              <p:nvPr/>
            </p:nvSpPr>
            <p:spPr bwMode="auto">
              <a:xfrm>
                <a:off x="3408" y="3072"/>
                <a:ext cx="738" cy="327"/>
              </a:xfrm>
              <a:prstGeom prst="rect">
                <a:avLst/>
              </a:prstGeom>
              <a:noFill/>
              <a:ln w="25400">
                <a:noFill/>
                <a:miter lim="800000"/>
                <a:headEnd/>
                <a:tailEnd/>
              </a:ln>
            </p:spPr>
            <p:txBody>
              <a:bodyPr wrap="none">
                <a:spAutoFit/>
              </a:bodyPr>
              <a:lstStyle/>
              <a:p>
                <a:pPr algn="l">
                  <a:spcBef>
                    <a:spcPct val="0"/>
                  </a:spcBef>
                </a:pPr>
                <a:r>
                  <a:rPr lang="en-US" sz="2800">
                    <a:solidFill>
                      <a:srgbClr val="A50021"/>
                    </a:solidFill>
                  </a:rPr>
                  <a:t>Output</a:t>
                </a:r>
              </a:p>
            </p:txBody>
          </p:sp>
        </p:grpSp>
        <p:sp>
          <p:nvSpPr>
            <p:cNvPr id="18438" name="Rectangle 10"/>
            <p:cNvSpPr>
              <a:spLocks noChangeArrowheads="1"/>
            </p:cNvSpPr>
            <p:nvPr/>
          </p:nvSpPr>
          <p:spPr bwMode="auto">
            <a:xfrm>
              <a:off x="1344" y="432"/>
              <a:ext cx="4320" cy="1296"/>
            </a:xfrm>
            <a:prstGeom prst="rect">
              <a:avLst/>
            </a:prstGeom>
            <a:noFill/>
            <a:ln w="9525">
              <a:solidFill>
                <a:schemeClr val="tx1"/>
              </a:solidFill>
              <a:miter lim="800000"/>
              <a:headEnd/>
              <a:tailEnd/>
            </a:ln>
          </p:spPr>
          <p:txBody>
            <a:bodyPr wrap="none" anchor="ctr"/>
            <a:lstStyle/>
            <a:p>
              <a:endParaRPr lang="en-US"/>
            </a:p>
          </p:txBody>
        </p:sp>
        <p:sp>
          <p:nvSpPr>
            <p:cNvPr id="18439" name="Text Box 11"/>
            <p:cNvSpPr txBox="1">
              <a:spLocks noChangeArrowheads="1"/>
            </p:cNvSpPr>
            <p:nvPr/>
          </p:nvSpPr>
          <p:spPr bwMode="auto">
            <a:xfrm>
              <a:off x="1334" y="1386"/>
              <a:ext cx="1285" cy="327"/>
            </a:xfrm>
            <a:prstGeom prst="rect">
              <a:avLst/>
            </a:prstGeom>
            <a:noFill/>
            <a:ln w="9525">
              <a:noFill/>
              <a:miter lim="800000"/>
              <a:headEnd/>
              <a:tailEnd/>
            </a:ln>
          </p:spPr>
          <p:txBody>
            <a:bodyPr wrap="none">
              <a:spAutoFit/>
            </a:bodyPr>
            <a:lstStyle/>
            <a:p>
              <a:pPr algn="l">
                <a:spcBef>
                  <a:spcPct val="0"/>
                </a:spcBef>
              </a:pPr>
              <a:r>
                <a:rPr lang="en-US" sz="2800">
                  <a:solidFill>
                    <a:srgbClr val="008000"/>
                  </a:solidFill>
                </a:rPr>
                <a:t>Environment</a:t>
              </a:r>
            </a:p>
          </p:txBody>
        </p:sp>
      </p:grpSp>
      <p:sp>
        <p:nvSpPr>
          <p:cNvPr id="12" name="Rectangle 11"/>
          <p:cNvSpPr>
            <a:spLocks noChangeArrowheads="1"/>
          </p:cNvSpPr>
          <p:nvPr/>
        </p:nvSpPr>
        <p:spPr bwMode="auto">
          <a:xfrm>
            <a:off x="1447800" y="4866382"/>
            <a:ext cx="6553200" cy="954107"/>
          </a:xfrm>
          <a:prstGeom prst="rect">
            <a:avLst/>
          </a:prstGeom>
          <a:noFill/>
          <a:ln w="9525">
            <a:noFill/>
            <a:miter lim="800000"/>
            <a:headEnd/>
            <a:tailEnd/>
          </a:ln>
        </p:spPr>
        <p:txBody>
          <a:bodyPr>
            <a:spAutoFit/>
          </a:bodyPr>
          <a:lstStyle/>
          <a:p>
            <a:pPr algn="l">
              <a:spcBef>
                <a:spcPct val="0"/>
              </a:spcBef>
            </a:pPr>
            <a:r>
              <a:rPr lang="en-US" sz="2800" dirty="0">
                <a:solidFill>
                  <a:schemeClr val="tx2"/>
                </a:solidFill>
              </a:rPr>
              <a:t>What patterns of organization and complexity arise in ecosystems?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65113" y="914400"/>
            <a:ext cx="865028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b="1">
                <a:latin typeface="Times New Roman" pitchFamily="18" charset="0"/>
              </a:rPr>
              <a:t>Ecosystems are dynamic</a:t>
            </a: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r>
              <a:rPr lang="en-US" altLang="en-US" sz="2400">
                <a:latin typeface="Times New Roman" pitchFamily="18" charset="0"/>
              </a:rPr>
              <a:t>Biological systems are characterized by a capacity for </a:t>
            </a:r>
            <a:r>
              <a:rPr lang="en-US" altLang="en-US" sz="2400" i="1">
                <a:latin typeface="Times New Roman" pitchFamily="18" charset="0"/>
              </a:rPr>
              <a:t>directional change</a:t>
            </a:r>
            <a:r>
              <a:rPr lang="en-US" altLang="en-US" sz="2400">
                <a:latin typeface="Times New Roman" pitchFamily="18" charset="0"/>
              </a:rPr>
              <a:t> – the cumulative manifestation of positive feedback.</a:t>
            </a: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r>
              <a:rPr lang="en-US" altLang="en-US" sz="2400">
                <a:latin typeface="Times New Roman" pitchFamily="18" charset="0"/>
              </a:rPr>
              <a:t>Succession – ordered pattern of growth and development</a:t>
            </a:r>
          </a:p>
          <a:p>
            <a:pPr eaLnBrk="1" hangingPunct="1">
              <a:spcBef>
                <a:spcPct val="0"/>
              </a:spcBef>
              <a:buClrTx/>
              <a:buSzTx/>
              <a:buFontTx/>
              <a:buNone/>
            </a:pPr>
            <a:endParaRPr lang="en-US" altLang="en-US" sz="2400">
              <a:latin typeface="Times New Roman" pitchFamily="18" charset="0"/>
            </a:endParaRPr>
          </a:p>
          <a:p>
            <a:pPr eaLnBrk="1" hangingPunct="1">
              <a:spcBef>
                <a:spcPct val="0"/>
              </a:spcBef>
              <a:buClrTx/>
              <a:buSzTx/>
              <a:buFontTx/>
              <a:buNone/>
            </a:pPr>
            <a:r>
              <a:rPr lang="en-US" altLang="en-US" sz="2400">
                <a:latin typeface="Times New Roman" pitchFamily="18" charset="0"/>
              </a:rPr>
              <a:t>Increase in complexity and order as the result of controlled growth – decrease internal entropy</a:t>
            </a:r>
          </a:p>
        </p:txBody>
      </p:sp>
      <p:pic>
        <p:nvPicPr>
          <p:cNvPr id="25603" name="Picture 2" descr="http://www.dwtutorials.com/tutorials/images/stories/tuts/change_direction%5b1%5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6670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421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http://cache.eb.com/eb/image?id=95198&amp;rendTypeId=36"/>
          <p:cNvPicPr>
            <a:picLocks noChangeAspect="1" noChangeArrowheads="1"/>
          </p:cNvPicPr>
          <p:nvPr/>
        </p:nvPicPr>
        <p:blipFill>
          <a:blip r:embed="rId2" cstate="print"/>
          <a:srcRect/>
          <a:stretch>
            <a:fillRect/>
          </a:stretch>
        </p:blipFill>
        <p:spPr bwMode="auto">
          <a:xfrm>
            <a:off x="228600" y="609600"/>
            <a:ext cx="8499475" cy="3581400"/>
          </a:xfrm>
          <a:prstGeom prst="rect">
            <a:avLst/>
          </a:prstGeom>
          <a:noFill/>
          <a:ln w="9525">
            <a:noFill/>
            <a:miter lim="800000"/>
            <a:headEnd/>
            <a:tailEnd/>
          </a:ln>
        </p:spPr>
      </p:pic>
      <p:sp>
        <p:nvSpPr>
          <p:cNvPr id="33795" name="Rectangle 2"/>
          <p:cNvSpPr>
            <a:spLocks noChangeArrowheads="1"/>
          </p:cNvSpPr>
          <p:nvPr/>
        </p:nvSpPr>
        <p:spPr bwMode="auto">
          <a:xfrm>
            <a:off x="304800" y="4419600"/>
            <a:ext cx="8305800" cy="1200329"/>
          </a:xfrm>
          <a:prstGeom prst="rect">
            <a:avLst/>
          </a:prstGeom>
          <a:noFill/>
          <a:ln w="9525">
            <a:noFill/>
            <a:miter lim="800000"/>
            <a:headEnd/>
            <a:tailEnd/>
          </a:ln>
        </p:spPr>
        <p:txBody>
          <a:bodyPr>
            <a:spAutoFit/>
          </a:bodyPr>
          <a:lstStyle/>
          <a:p>
            <a:r>
              <a:rPr lang="en-US" sz="2400" i="1" dirty="0"/>
              <a:t>Secondary succession </a:t>
            </a:r>
            <a:r>
              <a:rPr lang="en-US" sz="2400" dirty="0"/>
              <a:t>– reestablishment of an ecosystem from the remnants of a previous biological community following disturbance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685800" y="1095375"/>
            <a:ext cx="8077199" cy="523220"/>
          </a:xfrm>
          <a:prstGeom prst="rect">
            <a:avLst/>
          </a:prstGeom>
          <a:noFill/>
          <a:ln w="9525">
            <a:noFill/>
            <a:miter lim="800000"/>
            <a:headEnd/>
            <a:tailEnd/>
          </a:ln>
        </p:spPr>
        <p:txBody>
          <a:bodyPr wrap="square">
            <a:spAutoFit/>
          </a:bodyPr>
          <a:lstStyle/>
          <a:p>
            <a:r>
              <a:rPr lang="en-US" sz="2800" b="1" dirty="0" smtClean="0"/>
              <a:t>Logistic growth from early to late </a:t>
            </a:r>
            <a:r>
              <a:rPr lang="en-US" sz="2800" b="1" dirty="0" err="1" smtClean="0"/>
              <a:t>successional</a:t>
            </a:r>
            <a:r>
              <a:rPr lang="en-US" sz="2800" b="1" dirty="0" smtClean="0"/>
              <a:t> stages</a:t>
            </a:r>
            <a:endParaRPr lang="en-US" sz="2800" dirty="0"/>
          </a:p>
        </p:txBody>
      </p:sp>
      <p:pic>
        <p:nvPicPr>
          <p:cNvPr id="28675" name="Picture 5" descr="C:\bfath\Research\Misc\salzau\untitled.jpg"/>
          <p:cNvPicPr>
            <a:picLocks noChangeAspect="1" noChangeArrowheads="1"/>
          </p:cNvPicPr>
          <p:nvPr/>
        </p:nvPicPr>
        <p:blipFill>
          <a:blip r:embed="rId2" cstate="print"/>
          <a:srcRect l="6857" t="3810" r="2856" b="1904"/>
          <a:stretch>
            <a:fillRect/>
          </a:stretch>
        </p:blipFill>
        <p:spPr bwMode="auto">
          <a:xfrm>
            <a:off x="3874257" y="2209800"/>
            <a:ext cx="4888743" cy="3886200"/>
          </a:xfrm>
          <a:prstGeom prst="rect">
            <a:avLst/>
          </a:prstGeom>
          <a:noFill/>
          <a:ln w="9525">
            <a:noFill/>
            <a:miter lim="800000"/>
            <a:headEnd/>
            <a:tailEnd/>
          </a:ln>
        </p:spPr>
      </p:pic>
      <p:sp>
        <p:nvSpPr>
          <p:cNvPr id="6" name="TextBox 5"/>
          <p:cNvSpPr txBox="1"/>
          <p:nvPr/>
        </p:nvSpPr>
        <p:spPr>
          <a:xfrm>
            <a:off x="2286000" y="5410200"/>
            <a:ext cx="1725152" cy="461665"/>
          </a:xfrm>
          <a:prstGeom prst="rect">
            <a:avLst/>
          </a:prstGeom>
          <a:noFill/>
        </p:spPr>
        <p:txBody>
          <a:bodyPr wrap="none" rtlCol="0">
            <a:spAutoFit/>
          </a:bodyPr>
          <a:lstStyle/>
          <a:p>
            <a:r>
              <a:rPr lang="en-US" sz="2400" dirty="0" smtClean="0"/>
              <a:t>Early stage</a:t>
            </a:r>
            <a:endParaRPr lang="en-US" dirty="0"/>
          </a:p>
        </p:txBody>
      </p:sp>
      <p:sp>
        <p:nvSpPr>
          <p:cNvPr id="7" name="TextBox 6"/>
          <p:cNvSpPr txBox="1"/>
          <p:nvPr/>
        </p:nvSpPr>
        <p:spPr>
          <a:xfrm>
            <a:off x="6629400" y="2819400"/>
            <a:ext cx="1622560" cy="461665"/>
          </a:xfrm>
          <a:prstGeom prst="rect">
            <a:avLst/>
          </a:prstGeom>
          <a:noFill/>
        </p:spPr>
        <p:txBody>
          <a:bodyPr wrap="none" rtlCol="0">
            <a:spAutoFit/>
          </a:bodyPr>
          <a:lstStyle/>
          <a:p>
            <a:r>
              <a:rPr lang="en-US" sz="2400" dirty="0" smtClean="0"/>
              <a:t>Late stage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795338" y="838200"/>
            <a:ext cx="8120062" cy="4832350"/>
          </a:xfrm>
          <a:prstGeom prst="rect">
            <a:avLst/>
          </a:prstGeom>
          <a:noFill/>
          <a:ln w="9525">
            <a:noFill/>
            <a:miter lim="800000"/>
            <a:headEnd/>
            <a:tailEnd/>
          </a:ln>
        </p:spPr>
        <p:txBody>
          <a:bodyPr>
            <a:spAutoFit/>
          </a:bodyPr>
          <a:lstStyle/>
          <a:p>
            <a:pPr marL="684213" indent="-684213">
              <a:tabLst>
                <a:tab pos="342900" algn="l"/>
              </a:tabLst>
            </a:pPr>
            <a:r>
              <a:rPr lang="en-US" b="1">
                <a:cs typeface="Times New Roman" pitchFamily="18" charset="0"/>
              </a:rPr>
              <a:t>	</a:t>
            </a:r>
            <a:r>
              <a:rPr lang="en-US" sz="3200" b="1">
                <a:cs typeface="Times New Roman" pitchFamily="18" charset="0"/>
              </a:rPr>
              <a:t>Extremal Concepts</a:t>
            </a:r>
          </a:p>
          <a:p>
            <a:pPr marL="684213" indent="-684213">
              <a:tabLst>
                <a:tab pos="342900" algn="l"/>
              </a:tabLst>
            </a:pPr>
            <a:r>
              <a:rPr lang="en-US">
                <a:cs typeface="Times New Roman" pitchFamily="18" charset="0"/>
              </a:rPr>
              <a:t> </a:t>
            </a:r>
          </a:p>
          <a:p>
            <a:pPr marL="684213" indent="-684213">
              <a:tabLst>
                <a:tab pos="342900" algn="l"/>
              </a:tabLst>
            </a:pPr>
            <a:r>
              <a:rPr lang="en-US" sz="2800">
                <a:cs typeface="Times New Roman" pitchFamily="18" charset="0"/>
              </a:rPr>
              <a:t>•	Can extremal principles contribute to better understanding and management of environmental Complex Adaptive Hierarchical Systems, and what is their potential for future research strategies?</a:t>
            </a:r>
          </a:p>
          <a:p>
            <a:pPr marL="684213" indent="-684213">
              <a:tabLst>
                <a:tab pos="342900" algn="l"/>
              </a:tabLst>
            </a:pPr>
            <a:endParaRPr lang="en-US" sz="2800" b="1" i="1">
              <a:cs typeface="Times New Roman" pitchFamily="18" charset="0"/>
            </a:endParaRPr>
          </a:p>
          <a:p>
            <a:pPr marL="684213" indent="-684213">
              <a:tabLst>
                <a:tab pos="342900" algn="l"/>
              </a:tabLst>
            </a:pPr>
            <a:r>
              <a:rPr lang="en-US" sz="2800">
                <a:cs typeface="Times New Roman" pitchFamily="18" charset="0"/>
              </a:rPr>
              <a:t>•	What are the salient extremal principles involved in ecological processes, and how are they interrelated?</a:t>
            </a:r>
            <a:endParaRPr lang="en-US" sz="2800"/>
          </a:p>
        </p:txBody>
      </p:sp>
    </p:spTree>
    <p:extLst>
      <p:ext uri="{BB962C8B-B14F-4D97-AF65-F5344CB8AC3E}">
        <p14:creationId xmlns:p14="http://schemas.microsoft.com/office/powerpoint/2010/main" val="4270746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736725" y="879475"/>
            <a:ext cx="185738" cy="457200"/>
          </a:xfrm>
          <a:prstGeom prst="rect">
            <a:avLst/>
          </a:prstGeom>
          <a:noFill/>
          <a:ln w="9525">
            <a:noFill/>
            <a:miter lim="800000"/>
            <a:headEnd/>
            <a:tailEnd/>
          </a:ln>
          <a:effectLst/>
        </p:spPr>
        <p:txBody>
          <a:bodyPr wrap="none">
            <a:spAutoFit/>
          </a:bodyPr>
          <a:lstStyle/>
          <a:p>
            <a:pPr algn="l">
              <a:spcBef>
                <a:spcPct val="0"/>
              </a:spcBef>
            </a:pPr>
            <a:endParaRPr lang="en-US"/>
          </a:p>
        </p:txBody>
      </p:sp>
      <p:sp>
        <p:nvSpPr>
          <p:cNvPr id="144387" name="Text Box 3"/>
          <p:cNvSpPr txBox="1">
            <a:spLocks noChangeArrowheads="1"/>
          </p:cNvSpPr>
          <p:nvPr/>
        </p:nvSpPr>
        <p:spPr bwMode="auto">
          <a:xfrm>
            <a:off x="533400" y="334963"/>
            <a:ext cx="8305800" cy="5847755"/>
          </a:xfrm>
          <a:prstGeom prst="rect">
            <a:avLst/>
          </a:prstGeom>
          <a:noFill/>
          <a:ln w="9525">
            <a:noFill/>
            <a:miter lim="800000"/>
            <a:headEnd/>
            <a:tailEnd/>
          </a:ln>
          <a:effectLst/>
        </p:spPr>
        <p:txBody>
          <a:bodyPr>
            <a:spAutoFit/>
          </a:bodyPr>
          <a:lstStyle/>
          <a:p>
            <a:pPr algn="l">
              <a:spcBef>
                <a:spcPct val="0"/>
              </a:spcBef>
            </a:pPr>
            <a:r>
              <a:rPr lang="en-US" sz="2000" b="1" dirty="0"/>
              <a:t>Trends to be expected in ecosystem development</a:t>
            </a:r>
            <a:r>
              <a:rPr lang="en-US" sz="2400" dirty="0"/>
              <a:t> </a:t>
            </a:r>
            <a:r>
              <a:rPr lang="en-US" dirty="0"/>
              <a:t>(</a:t>
            </a:r>
            <a:r>
              <a:rPr lang="en-US" dirty="0" err="1"/>
              <a:t>Odum</a:t>
            </a:r>
            <a:r>
              <a:rPr lang="en-US" dirty="0"/>
              <a:t> 1969)</a:t>
            </a:r>
          </a:p>
          <a:p>
            <a:pPr algn="l">
              <a:spcBef>
                <a:spcPct val="0"/>
              </a:spcBef>
            </a:pPr>
            <a:endParaRPr lang="en-US" sz="1400" dirty="0" smtClean="0"/>
          </a:p>
          <a:p>
            <a:pPr algn="l">
              <a:spcBef>
                <a:spcPct val="0"/>
              </a:spcBef>
            </a:pPr>
            <a:endParaRPr lang="en-US" sz="1400" dirty="0" smtClean="0"/>
          </a:p>
          <a:p>
            <a:pPr algn="l">
              <a:spcBef>
                <a:spcPct val="0"/>
              </a:spcBef>
            </a:pPr>
            <a:endParaRPr lang="en-US" sz="1400" dirty="0"/>
          </a:p>
          <a:p>
            <a:pPr algn="l">
              <a:spcBef>
                <a:spcPct val="0"/>
              </a:spcBef>
            </a:pPr>
            <a:r>
              <a:rPr lang="en-US" sz="2000" b="1" dirty="0"/>
              <a:t>Ecosystem Attribute</a:t>
            </a:r>
            <a:r>
              <a:rPr lang="en-US" dirty="0"/>
              <a:t> 			      Developmental        Mature</a:t>
            </a:r>
          </a:p>
          <a:p>
            <a:pPr algn="l">
              <a:spcBef>
                <a:spcPct val="0"/>
              </a:spcBef>
            </a:pPr>
            <a:r>
              <a:rPr lang="en-US" sz="1600" dirty="0"/>
              <a:t>						</a:t>
            </a:r>
            <a:r>
              <a:rPr lang="en-US" dirty="0"/>
              <a:t>Stage	           </a:t>
            </a:r>
            <a:r>
              <a:rPr lang="en-US" dirty="0" err="1"/>
              <a:t>Stage</a:t>
            </a:r>
            <a:endParaRPr lang="en-US" dirty="0"/>
          </a:p>
          <a:p>
            <a:pPr algn="l">
              <a:spcBef>
                <a:spcPct val="0"/>
              </a:spcBef>
            </a:pPr>
            <a:r>
              <a:rPr lang="en-US" u="sng" dirty="0"/>
              <a:t>Community </a:t>
            </a:r>
            <a:r>
              <a:rPr lang="en-US" u="sng" dirty="0" err="1"/>
              <a:t>energetics</a:t>
            </a:r>
            <a:endParaRPr lang="en-US" u="sng" dirty="0"/>
          </a:p>
          <a:p>
            <a:pPr algn="l">
              <a:spcBef>
                <a:spcPct val="0"/>
              </a:spcBef>
            </a:pPr>
            <a:r>
              <a:rPr lang="en-US" dirty="0"/>
              <a:t>Gross production/community respiration (P/R ratio)	&gt;1		~1</a:t>
            </a:r>
          </a:p>
          <a:p>
            <a:pPr algn="l">
              <a:spcBef>
                <a:spcPct val="0"/>
              </a:spcBef>
            </a:pPr>
            <a:r>
              <a:rPr lang="en-US" dirty="0"/>
              <a:t>Gross Production/standing crop biomass (P/B ratio)	high		low</a:t>
            </a:r>
          </a:p>
          <a:p>
            <a:pPr algn="l">
              <a:spcBef>
                <a:spcPct val="0"/>
              </a:spcBef>
            </a:pPr>
            <a:r>
              <a:rPr lang="en-US" dirty="0"/>
              <a:t>Biomass supported/unit energy flow (B/E ratio)	low		high</a:t>
            </a:r>
          </a:p>
          <a:p>
            <a:pPr algn="l">
              <a:spcBef>
                <a:spcPct val="0"/>
              </a:spcBef>
            </a:pPr>
            <a:r>
              <a:rPr lang="en-US" dirty="0"/>
              <a:t>Food chains					linear	             </a:t>
            </a:r>
            <a:r>
              <a:rPr lang="en-US" dirty="0" err="1"/>
              <a:t>weblike</a:t>
            </a:r>
            <a:endParaRPr lang="en-US" dirty="0"/>
          </a:p>
          <a:p>
            <a:pPr algn="l">
              <a:spcBef>
                <a:spcPct val="0"/>
              </a:spcBef>
            </a:pPr>
            <a:endParaRPr lang="en-US" dirty="0"/>
          </a:p>
          <a:p>
            <a:pPr algn="l">
              <a:spcBef>
                <a:spcPct val="0"/>
              </a:spcBef>
            </a:pPr>
            <a:r>
              <a:rPr lang="en-US" u="sng" dirty="0"/>
              <a:t>Nutrient cycling</a:t>
            </a:r>
          </a:p>
          <a:p>
            <a:pPr algn="l">
              <a:spcBef>
                <a:spcPct val="0"/>
              </a:spcBef>
            </a:pPr>
            <a:r>
              <a:rPr lang="en-US" dirty="0"/>
              <a:t>Mineral cycles					open		closed</a:t>
            </a:r>
          </a:p>
          <a:p>
            <a:pPr algn="l">
              <a:spcBef>
                <a:spcPct val="0"/>
              </a:spcBef>
            </a:pPr>
            <a:r>
              <a:rPr lang="en-US" dirty="0"/>
              <a:t>Nutrient exchange rate				rapid		slow</a:t>
            </a:r>
          </a:p>
          <a:p>
            <a:pPr algn="l">
              <a:spcBef>
                <a:spcPct val="0"/>
              </a:spcBef>
            </a:pPr>
            <a:r>
              <a:rPr lang="en-US" dirty="0"/>
              <a:t>Nutrient conservation				poor		good</a:t>
            </a:r>
          </a:p>
          <a:p>
            <a:pPr algn="l">
              <a:spcBef>
                <a:spcPct val="0"/>
              </a:spcBef>
            </a:pPr>
            <a:endParaRPr lang="en-US" dirty="0"/>
          </a:p>
          <a:p>
            <a:pPr algn="l">
              <a:spcBef>
                <a:spcPct val="0"/>
              </a:spcBef>
            </a:pPr>
            <a:r>
              <a:rPr lang="en-US" u="sng" dirty="0"/>
              <a:t>Overall homeostasis</a:t>
            </a:r>
          </a:p>
          <a:p>
            <a:pPr algn="l">
              <a:spcBef>
                <a:spcPct val="0"/>
              </a:spcBef>
            </a:pPr>
            <a:r>
              <a:rPr lang="en-US" dirty="0"/>
              <a:t>Stability (resistance to external perturbations)	poor		good</a:t>
            </a:r>
          </a:p>
          <a:p>
            <a:pPr algn="l">
              <a:spcBef>
                <a:spcPct val="0"/>
              </a:spcBef>
            </a:pPr>
            <a:r>
              <a:rPr lang="en-US" dirty="0"/>
              <a:t>Entropy						high		low</a:t>
            </a:r>
          </a:p>
          <a:p>
            <a:pPr algn="l">
              <a:spcBef>
                <a:spcPct val="0"/>
              </a:spcBef>
            </a:pPr>
            <a:r>
              <a:rPr lang="en-US" dirty="0"/>
              <a:t>Information					low		high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04800" y="3810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3200" b="1" i="1">
                <a:latin typeface="Times New Roman" pitchFamily="18" charset="0"/>
              </a:rPr>
              <a:t>Bioenergetic model of succession</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800" y="3276600"/>
            <a:ext cx="5969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228600" y="1219200"/>
            <a:ext cx="8686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000">
                <a:latin typeface="Times New Roman" pitchFamily="18" charset="0"/>
              </a:rPr>
              <a:t>In early stages of succession, P&gt;R and excess is channeled into growth and accumulation of biomass.</a:t>
            </a:r>
          </a:p>
          <a:p>
            <a:pPr eaLnBrk="1" hangingPunct="1">
              <a:spcBef>
                <a:spcPct val="0"/>
              </a:spcBef>
              <a:buClrTx/>
              <a:buSzTx/>
              <a:buFontTx/>
              <a:buNone/>
            </a:pPr>
            <a:endParaRPr lang="en-US" altLang="en-US" sz="2000">
              <a:latin typeface="Times New Roman" pitchFamily="18" charset="0"/>
            </a:endParaRPr>
          </a:p>
          <a:p>
            <a:pPr eaLnBrk="1" hangingPunct="1">
              <a:spcBef>
                <a:spcPct val="0"/>
              </a:spcBef>
              <a:buClrTx/>
              <a:buSzTx/>
              <a:buFontTx/>
              <a:buNone/>
            </a:pPr>
            <a:r>
              <a:rPr lang="en-US" altLang="en-US" sz="2000">
                <a:latin typeface="Times New Roman" pitchFamily="18" charset="0"/>
              </a:rPr>
              <a:t>Increase capacity and complexity of the energy storage compartments (total biomass of all species and trophic levels) as well as the complexity of energy transfer pathways.</a:t>
            </a:r>
          </a:p>
        </p:txBody>
      </p:sp>
      <p:sp>
        <p:nvSpPr>
          <p:cNvPr id="5" name="Rectangle 1"/>
          <p:cNvSpPr>
            <a:spLocks noChangeArrowheads="1"/>
          </p:cNvSpPr>
          <p:nvPr/>
        </p:nvSpPr>
        <p:spPr bwMode="auto">
          <a:xfrm>
            <a:off x="304800" y="1295400"/>
            <a:ext cx="8610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000">
                <a:latin typeface="Times New Roman" pitchFamily="18" charset="0"/>
              </a:rPr>
              <a:t>In late stages of succession, P=R as maintenance costs increase respiration</a:t>
            </a:r>
          </a:p>
          <a:p>
            <a:pPr eaLnBrk="1" hangingPunct="1">
              <a:spcBef>
                <a:spcPct val="0"/>
              </a:spcBef>
              <a:buClrTx/>
              <a:buSzTx/>
              <a:buFontTx/>
              <a:buNone/>
            </a:pPr>
            <a:endParaRPr lang="en-US" altLang="en-US" sz="2000">
              <a:latin typeface="Times New Roman" pitchFamily="18" charset="0"/>
            </a:endParaRPr>
          </a:p>
          <a:p>
            <a:pPr eaLnBrk="1" hangingPunct="1">
              <a:spcBef>
                <a:spcPct val="0"/>
              </a:spcBef>
              <a:buClrTx/>
              <a:buSzTx/>
              <a:buFontTx/>
              <a:buNone/>
            </a:pPr>
            <a:r>
              <a:rPr lang="en-US" altLang="en-US" sz="2000">
                <a:latin typeface="Times New Roman" pitchFamily="18" charset="0"/>
              </a:rPr>
              <a:t>Negative feedback maintains steady state, with little or no change in biomass (network, feedback, cycling).</a:t>
            </a:r>
          </a:p>
        </p:txBody>
      </p:sp>
      <p:cxnSp>
        <p:nvCxnSpPr>
          <p:cNvPr id="7" name="Straight Arrow Connector 6"/>
          <p:cNvCxnSpPr>
            <a:cxnSpLocks noChangeShapeType="1"/>
          </p:cNvCxnSpPr>
          <p:nvPr/>
        </p:nvCxnSpPr>
        <p:spPr bwMode="auto">
          <a:xfrm rot="5400000">
            <a:off x="4572001" y="4648200"/>
            <a:ext cx="304800" cy="3175"/>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rot="5400000">
            <a:off x="4341813" y="4876800"/>
            <a:ext cx="306388" cy="1587"/>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rot="5400000">
            <a:off x="4725194" y="4418806"/>
            <a:ext cx="457200" cy="1588"/>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rot="5400000">
            <a:off x="4877594" y="4190206"/>
            <a:ext cx="609600" cy="1588"/>
          </a:xfrm>
          <a:prstGeom prst="straightConnector1">
            <a:avLst/>
          </a:prstGeom>
          <a:noFill/>
          <a:ln w="34925" algn="ctr">
            <a:solidFill>
              <a:srgbClr val="006C3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 name="Straight Arrow Connector 15"/>
          <p:cNvCxnSpPr>
            <a:cxnSpLocks noChangeShapeType="1"/>
          </p:cNvCxnSpPr>
          <p:nvPr/>
        </p:nvCxnSpPr>
        <p:spPr bwMode="auto">
          <a:xfrm rot="5400000">
            <a:off x="7123113" y="4305300"/>
            <a:ext cx="230188" cy="1587"/>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 name="Straight Arrow Connector 17"/>
          <p:cNvCxnSpPr>
            <a:cxnSpLocks noChangeShapeType="1"/>
          </p:cNvCxnSpPr>
          <p:nvPr/>
        </p:nvCxnSpPr>
        <p:spPr bwMode="auto">
          <a:xfrm rot="5400000">
            <a:off x="7428706" y="4306094"/>
            <a:ext cx="230188" cy="0"/>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Straight Arrow Connector 18"/>
          <p:cNvCxnSpPr>
            <a:cxnSpLocks noChangeShapeType="1"/>
          </p:cNvCxnSpPr>
          <p:nvPr/>
        </p:nvCxnSpPr>
        <p:spPr bwMode="auto">
          <a:xfrm rot="5400000">
            <a:off x="7733506" y="4306094"/>
            <a:ext cx="230188" cy="0"/>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 name="Straight Arrow Connector 19"/>
          <p:cNvCxnSpPr>
            <a:cxnSpLocks noChangeShapeType="1"/>
          </p:cNvCxnSpPr>
          <p:nvPr/>
        </p:nvCxnSpPr>
        <p:spPr bwMode="auto">
          <a:xfrm rot="5400000">
            <a:off x="8039100" y="4305300"/>
            <a:ext cx="230188" cy="1588"/>
          </a:xfrm>
          <a:prstGeom prst="straightConnector1">
            <a:avLst/>
          </a:prstGeom>
          <a:noFill/>
          <a:ln w="34925" algn="ctr">
            <a:solidFill>
              <a:srgbClr val="C00000"/>
            </a:solidFill>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10394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nodeType="afterGroup">
                            <p:stCondLst>
                              <p:cond delay="200"/>
                            </p:stCondLst>
                            <p:childTnLst>
                              <p:par>
                                <p:cTn id="11" presetID="1" presetClass="entr" presetSubtype="0" fill="hold" nodeType="afterEffect">
                                  <p:stCondLst>
                                    <p:cond delay="2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nodeType="afterGroup">
                            <p:stCondLst>
                              <p:cond delay="400"/>
                            </p:stCondLst>
                            <p:childTnLst>
                              <p:par>
                                <p:cTn id="14" presetID="1" presetClass="entr" presetSubtype="0" fill="hold" nodeType="afterEffect">
                                  <p:stCondLst>
                                    <p:cond delay="2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5"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200"/>
                                  </p:stCondLst>
                                  <p:childTnLst>
                                    <p:set>
                                      <p:cBhvr>
                                        <p:cTn id="29" dur="1" fill="hold">
                                          <p:stCondLst>
                                            <p:cond delay="0"/>
                                          </p:stCondLst>
                                        </p:cTn>
                                        <p:tgtEl>
                                          <p:spTgt spid="18"/>
                                        </p:tgtEl>
                                        <p:attrNameLst>
                                          <p:attrName>style.visibility</p:attrName>
                                        </p:attrNameLst>
                                      </p:cBhvr>
                                      <p:to>
                                        <p:strVal val="visible"/>
                                      </p:to>
                                    </p:set>
                                  </p:childTnLst>
                                </p:cTn>
                              </p:par>
                            </p:childTnLst>
                          </p:cTn>
                        </p:par>
                        <p:par>
                          <p:cTn id="30" fill="hold" nodeType="afterGroup">
                            <p:stCondLst>
                              <p:cond delay="200"/>
                            </p:stCondLst>
                            <p:childTnLst>
                              <p:par>
                                <p:cTn id="31" presetID="1" presetClass="entr" presetSubtype="0" fill="hold" nodeType="afterEffect">
                                  <p:stCondLst>
                                    <p:cond delay="20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nodeType="afterGroup">
                            <p:stCondLst>
                              <p:cond delay="400"/>
                            </p:stCondLst>
                            <p:childTnLst>
                              <p:par>
                                <p:cTn id="34" presetID="1" presetClass="entr" presetSubtype="0" fill="hold" nodeType="afterEffect">
                                  <p:stCondLst>
                                    <p:cond delay="20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774700" y="304800"/>
            <a:ext cx="8216900" cy="1206500"/>
          </a:xfrm>
          <a:prstGeom prst="rect">
            <a:avLst/>
          </a:prstGeom>
          <a:noFill/>
          <a:ln w="9525">
            <a:noFill/>
            <a:miter lim="800000"/>
            <a:headEnd/>
            <a:tailEnd/>
          </a:ln>
        </p:spPr>
        <p:txBody>
          <a:bodyPr anchor="b"/>
          <a:lstStyle/>
          <a:p>
            <a:pPr algn="l">
              <a:spcBef>
                <a:spcPct val="0"/>
              </a:spcBef>
            </a:pPr>
            <a:endParaRPr lang="en-US" sz="3200">
              <a:solidFill>
                <a:schemeClr val="tx2"/>
              </a:solidFill>
            </a:endParaRPr>
          </a:p>
        </p:txBody>
      </p:sp>
      <p:sp>
        <p:nvSpPr>
          <p:cNvPr id="19459" name="Text Box 18"/>
          <p:cNvSpPr txBox="1">
            <a:spLocks noChangeArrowheads="1"/>
          </p:cNvSpPr>
          <p:nvPr/>
        </p:nvSpPr>
        <p:spPr bwMode="auto">
          <a:xfrm>
            <a:off x="762000" y="2093893"/>
            <a:ext cx="8229600" cy="954107"/>
          </a:xfrm>
          <a:prstGeom prst="rect">
            <a:avLst/>
          </a:prstGeom>
          <a:noFill/>
          <a:ln w="9525">
            <a:noFill/>
            <a:miter lim="800000"/>
            <a:headEnd/>
            <a:tailEnd/>
          </a:ln>
        </p:spPr>
        <p:txBody>
          <a:bodyPr>
            <a:spAutoFit/>
          </a:bodyPr>
          <a:lstStyle/>
          <a:p>
            <a:r>
              <a:rPr lang="en-US" sz="2800" dirty="0" smtClean="0"/>
              <a:t>Increase in complexity and order as the result of controlled growth.</a:t>
            </a:r>
            <a:endParaRPr lang="en-US" sz="2800" dirty="0">
              <a:solidFill>
                <a:schemeClr val="tx2"/>
              </a:solidFill>
            </a:endParaRPr>
          </a:p>
        </p:txBody>
      </p:sp>
      <p:sp>
        <p:nvSpPr>
          <p:cNvPr id="19460" name="Text Box 19"/>
          <p:cNvSpPr txBox="1">
            <a:spLocks noChangeArrowheads="1"/>
          </p:cNvSpPr>
          <p:nvPr/>
        </p:nvSpPr>
        <p:spPr bwMode="auto">
          <a:xfrm>
            <a:off x="839788" y="685800"/>
            <a:ext cx="6475412" cy="646331"/>
          </a:xfrm>
          <a:prstGeom prst="rect">
            <a:avLst/>
          </a:prstGeom>
          <a:noFill/>
          <a:ln w="9525">
            <a:noFill/>
            <a:miter lim="800000"/>
            <a:headEnd/>
            <a:tailEnd/>
          </a:ln>
        </p:spPr>
        <p:txBody>
          <a:bodyPr wrap="square">
            <a:spAutoFit/>
          </a:bodyPr>
          <a:lstStyle/>
          <a:p>
            <a:r>
              <a:rPr lang="en-US" sz="3600" b="1" dirty="0" smtClean="0">
                <a:solidFill>
                  <a:schemeClr val="bg2"/>
                </a:solidFill>
              </a:rPr>
              <a:t>Complexity</a:t>
            </a:r>
            <a:endParaRPr lang="en-US" sz="3600" b="1" dirty="0">
              <a:solidFill>
                <a:schemeClr val="bg2"/>
              </a:solidFill>
            </a:endParaRPr>
          </a:p>
        </p:txBody>
      </p:sp>
      <p:pic>
        <p:nvPicPr>
          <p:cNvPr id="19462" name="Picture 7" descr="IMG_1301.JPG"/>
          <p:cNvPicPr>
            <a:picLocks noChangeAspect="1"/>
          </p:cNvPicPr>
          <p:nvPr/>
        </p:nvPicPr>
        <p:blipFill>
          <a:blip r:embed="rId2"/>
          <a:srcRect l="38251" t="60001" r="40500" b="21001"/>
          <a:stretch>
            <a:fillRect/>
          </a:stretch>
        </p:blipFill>
        <p:spPr bwMode="auto">
          <a:xfrm>
            <a:off x="6759044" y="0"/>
            <a:ext cx="2384956" cy="1600200"/>
          </a:xfrm>
          <a:prstGeom prst="rect">
            <a:avLst/>
          </a:prstGeom>
          <a:noFill/>
          <a:ln w="9525">
            <a:noFill/>
            <a:miter lim="800000"/>
            <a:headEnd/>
            <a:tailEnd/>
          </a:ln>
        </p:spPr>
      </p:pic>
      <p:pic>
        <p:nvPicPr>
          <p:cNvPr id="19463" name="Picture 8" descr="IMG_1306.JPG"/>
          <p:cNvPicPr>
            <a:picLocks noChangeAspect="1"/>
          </p:cNvPicPr>
          <p:nvPr/>
        </p:nvPicPr>
        <p:blipFill>
          <a:blip r:embed="rId3"/>
          <a:srcRect l="20250" t="22501" r="32625" b="45000"/>
          <a:stretch>
            <a:fillRect/>
          </a:stretch>
        </p:blipFill>
        <p:spPr bwMode="auto">
          <a:xfrm>
            <a:off x="243803" y="4038600"/>
            <a:ext cx="4272635" cy="2209800"/>
          </a:xfrm>
          <a:prstGeom prst="rect">
            <a:avLst/>
          </a:prstGeom>
          <a:noFill/>
          <a:ln w="9525">
            <a:noFill/>
            <a:miter lim="800000"/>
            <a:headEnd/>
            <a:tailEnd/>
          </a:ln>
        </p:spPr>
      </p:pic>
      <p:pic>
        <p:nvPicPr>
          <p:cNvPr id="19464" name="Picture 9" descr="IMG_1302.JPG"/>
          <p:cNvPicPr>
            <a:picLocks noChangeAspect="1"/>
          </p:cNvPicPr>
          <p:nvPr/>
        </p:nvPicPr>
        <p:blipFill>
          <a:blip r:embed="rId4"/>
          <a:srcRect/>
          <a:stretch>
            <a:fillRect/>
          </a:stretch>
        </p:blipFill>
        <p:spPr bwMode="auto">
          <a:xfrm>
            <a:off x="4419600" y="2743200"/>
            <a:ext cx="4673600" cy="3505200"/>
          </a:xfrm>
          <a:prstGeom prst="rect">
            <a:avLst/>
          </a:prstGeom>
          <a:noFill/>
          <a:ln w="9525">
            <a:noFill/>
            <a:miter lim="800000"/>
            <a:headEnd/>
            <a:tailEnd/>
          </a:ln>
        </p:spPr>
      </p:pic>
      <p:sp>
        <p:nvSpPr>
          <p:cNvPr id="141332" name="Text Box 20"/>
          <p:cNvSpPr txBox="1">
            <a:spLocks noChangeArrowheads="1"/>
          </p:cNvSpPr>
          <p:nvPr/>
        </p:nvSpPr>
        <p:spPr bwMode="auto">
          <a:xfrm>
            <a:off x="762000" y="5715000"/>
            <a:ext cx="8212138" cy="523875"/>
          </a:xfrm>
          <a:prstGeom prst="rect">
            <a:avLst/>
          </a:prstGeom>
          <a:solidFill>
            <a:schemeClr val="bg1">
              <a:alpha val="75000"/>
            </a:schemeClr>
          </a:solidFill>
          <a:ln w="9525">
            <a:noFill/>
            <a:miter lim="800000"/>
            <a:headEnd/>
            <a:tailEnd/>
          </a:ln>
        </p:spPr>
        <p:txBody>
          <a:bodyPr wrap="none">
            <a:spAutoFit/>
          </a:bodyPr>
          <a:lstStyle/>
          <a:p>
            <a:r>
              <a:rPr lang="en-US" sz="2800" b="1" dirty="0"/>
              <a:t>HOW CAN WE MEASURE THIS COMPLEXITY?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1332"/>
                                        </p:tgtEl>
                                        <p:attrNameLst>
                                          <p:attrName>style.visibility</p:attrName>
                                        </p:attrNameLst>
                                      </p:cBhvr>
                                      <p:to>
                                        <p:strVal val="visible"/>
                                      </p:to>
                                    </p:set>
                                    <p:animEffect transition="in" filter="dissolve">
                                      <p:cBhvr>
                                        <p:cTn id="7" dur="500"/>
                                        <p:tgtEl>
                                          <p:spTgt spid="141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Large confetti"/>
          <p:cNvSpPr>
            <a:spLocks noGrp="1" noChangeArrowheads="1"/>
          </p:cNvSpPr>
          <p:nvPr>
            <p:ph type="title"/>
          </p:nvPr>
        </p:nvSpPr>
        <p:spPr/>
        <p:txBody>
          <a:bodyPr>
            <a:normAutofit/>
          </a:bodyPr>
          <a:lstStyle/>
          <a:p>
            <a:pPr eaLnBrk="1" hangingPunct="1"/>
            <a:r>
              <a:rPr lang="en-US" sz="3600" dirty="0" smtClean="0">
                <a:cs typeface="Times New Roman" pitchFamily="18" charset="0"/>
              </a:rPr>
              <a:t>Environmental systems are far-from-equilibrium systems.</a:t>
            </a:r>
            <a:endParaRPr lang="en-US" sz="3600" dirty="0" smtClean="0"/>
          </a:p>
        </p:txBody>
      </p:sp>
      <p:sp>
        <p:nvSpPr>
          <p:cNvPr id="24579" name="Rectangle 3"/>
          <p:cNvSpPr>
            <a:spLocks noGrp="1" noChangeArrowheads="1"/>
          </p:cNvSpPr>
          <p:nvPr>
            <p:ph type="body" idx="1"/>
          </p:nvPr>
        </p:nvSpPr>
        <p:spPr>
          <a:xfrm>
            <a:off x="457200" y="1981200"/>
            <a:ext cx="8229600" cy="1828800"/>
          </a:xfrm>
        </p:spPr>
        <p:txBody>
          <a:bodyPr/>
          <a:lstStyle/>
          <a:p>
            <a:pPr eaLnBrk="1" hangingPunct="1">
              <a:lnSpc>
                <a:spcPct val="90000"/>
              </a:lnSpc>
            </a:pPr>
            <a:r>
              <a:rPr lang="en-US" sz="2800" dirty="0" smtClean="0">
                <a:cs typeface="Times New Roman" pitchFamily="18" charset="0"/>
              </a:rPr>
              <a:t>How do we measure this “complexity”?</a:t>
            </a:r>
          </a:p>
          <a:p>
            <a:pPr lvl="1" eaLnBrk="1" hangingPunct="1">
              <a:lnSpc>
                <a:spcPct val="90000"/>
              </a:lnSpc>
            </a:pPr>
            <a:r>
              <a:rPr lang="en-US" sz="2400" dirty="0" smtClean="0">
                <a:cs typeface="Times New Roman" pitchFamily="18" charset="0"/>
              </a:rPr>
              <a:t>Extensive variable * Intensive variable</a:t>
            </a:r>
          </a:p>
          <a:p>
            <a:pPr lvl="1" eaLnBrk="1" hangingPunct="1">
              <a:lnSpc>
                <a:spcPct val="90000"/>
              </a:lnSpc>
            </a:pPr>
            <a:r>
              <a:rPr lang="en-US" sz="2400" dirty="0" smtClean="0">
                <a:cs typeface="Times New Roman" pitchFamily="18" charset="0"/>
              </a:rPr>
              <a:t>How much * What characteristics</a:t>
            </a:r>
          </a:p>
          <a:p>
            <a:pPr lvl="1" eaLnBrk="1" hangingPunct="1">
              <a:lnSpc>
                <a:spcPct val="90000"/>
              </a:lnSpc>
            </a:pPr>
            <a:r>
              <a:rPr lang="en-US" sz="2400" dirty="0" smtClean="0">
                <a:cs typeface="Times New Roman" pitchFamily="18" charset="0"/>
              </a:rPr>
              <a:t>Quantity * Quality</a:t>
            </a:r>
          </a:p>
        </p:txBody>
      </p:sp>
      <p:sp>
        <p:nvSpPr>
          <p:cNvPr id="4" name="Rectangle 4"/>
          <p:cNvSpPr>
            <a:spLocks noChangeArrowheads="1"/>
          </p:cNvSpPr>
          <p:nvPr/>
        </p:nvSpPr>
        <p:spPr bwMode="auto">
          <a:xfrm>
            <a:off x="304800" y="4450140"/>
            <a:ext cx="8382000" cy="1569660"/>
          </a:xfrm>
          <a:prstGeom prst="rect">
            <a:avLst/>
          </a:prstGeom>
          <a:noFill/>
          <a:ln w="9525">
            <a:noFill/>
            <a:miter lim="800000"/>
            <a:headEnd/>
            <a:tailEnd/>
          </a:ln>
        </p:spPr>
        <p:txBody>
          <a:bodyPr wrap="square">
            <a:spAutoFit/>
          </a:bodyPr>
          <a:lstStyle/>
          <a:p>
            <a:pPr algn="l"/>
            <a:r>
              <a:rPr lang="en-US" sz="2400" b="1" dirty="0"/>
              <a:t>I=PAT</a:t>
            </a:r>
          </a:p>
          <a:p>
            <a:pPr algn="l"/>
            <a:r>
              <a:rPr lang="en-US" sz="2400" dirty="0" err="1"/>
              <a:t>Env</a:t>
            </a:r>
            <a:r>
              <a:rPr lang="en-US" sz="2400" dirty="0"/>
              <a:t>. Impact = Population x [Affluence x Technology]</a:t>
            </a:r>
          </a:p>
          <a:p>
            <a:pPr algn="l"/>
            <a:r>
              <a:rPr lang="en-US" sz="2400" dirty="0"/>
              <a:t>		(how much) x [(use/person) x (impact/use)]</a:t>
            </a:r>
          </a:p>
          <a:p>
            <a:pPr algn="l"/>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descr="Large confetti"/>
          <p:cNvSpPr>
            <a:spLocks noGrp="1" noChangeArrowheads="1"/>
          </p:cNvSpPr>
          <p:nvPr>
            <p:ph type="title"/>
          </p:nvPr>
        </p:nvSpPr>
        <p:spPr/>
        <p:txBody>
          <a:bodyPr/>
          <a:lstStyle/>
          <a:p>
            <a:pPr eaLnBrk="1" hangingPunct="1"/>
            <a:r>
              <a:rPr lang="en-US" sz="4000" dirty="0" smtClean="0">
                <a:cs typeface="Times New Roman" pitchFamily="18" charset="0"/>
              </a:rPr>
              <a:t>In ecological systems</a:t>
            </a:r>
            <a:endParaRPr lang="en-US" sz="4000" dirty="0" smtClean="0"/>
          </a:p>
        </p:txBody>
      </p:sp>
      <p:sp>
        <p:nvSpPr>
          <p:cNvPr id="1030" name="Rectangle 3"/>
          <p:cNvSpPr>
            <a:spLocks noGrp="1" noChangeArrowheads="1"/>
          </p:cNvSpPr>
          <p:nvPr>
            <p:ph type="body" idx="1"/>
          </p:nvPr>
        </p:nvSpPr>
        <p:spPr/>
        <p:txBody>
          <a:bodyPr/>
          <a:lstStyle/>
          <a:p>
            <a:pPr eaLnBrk="1" hangingPunct="1">
              <a:lnSpc>
                <a:spcPct val="90000"/>
              </a:lnSpc>
            </a:pPr>
            <a:r>
              <a:rPr lang="en-US" sz="2800" dirty="0" smtClean="0">
                <a:cs typeface="Times New Roman" pitchFamily="18" charset="0"/>
              </a:rPr>
              <a:t>Pioneer researchers have tried several methods</a:t>
            </a:r>
          </a:p>
          <a:p>
            <a:pPr eaLnBrk="1" hangingPunct="1">
              <a:lnSpc>
                <a:spcPct val="90000"/>
              </a:lnSpc>
            </a:pPr>
            <a:r>
              <a:rPr lang="en-US" sz="2800" dirty="0" smtClean="0">
                <a:cs typeface="Times New Roman" pitchFamily="18" charset="0"/>
              </a:rPr>
              <a:t>Energy times “quality”</a:t>
            </a:r>
          </a:p>
          <a:p>
            <a:pPr lvl="1" eaLnBrk="1" hangingPunct="1">
              <a:lnSpc>
                <a:spcPct val="150000"/>
              </a:lnSpc>
            </a:pPr>
            <a:endParaRPr lang="en-US" sz="2400" dirty="0" smtClean="0">
              <a:cs typeface="Times New Roman" pitchFamily="18" charset="0"/>
            </a:endParaRPr>
          </a:p>
          <a:p>
            <a:pPr lvl="1" eaLnBrk="1" hangingPunct="1">
              <a:lnSpc>
                <a:spcPct val="200000"/>
              </a:lnSpc>
            </a:pPr>
            <a:r>
              <a:rPr lang="en-US" sz="2400" dirty="0" smtClean="0">
                <a:cs typeface="Times New Roman" pitchFamily="18" charset="0"/>
              </a:rPr>
              <a:t>Exergy (Jorgensen):</a:t>
            </a:r>
          </a:p>
          <a:p>
            <a:pPr lvl="1" eaLnBrk="1" hangingPunct="1">
              <a:lnSpc>
                <a:spcPct val="200000"/>
              </a:lnSpc>
            </a:pPr>
            <a:r>
              <a:rPr lang="en-US" sz="2400" dirty="0" err="1" smtClean="0">
                <a:cs typeface="Times New Roman" pitchFamily="18" charset="0"/>
              </a:rPr>
              <a:t>Emergy</a:t>
            </a:r>
            <a:r>
              <a:rPr lang="en-US" sz="2400" dirty="0" smtClean="0">
                <a:cs typeface="Times New Roman" pitchFamily="18" charset="0"/>
              </a:rPr>
              <a:t> (HT </a:t>
            </a:r>
            <a:r>
              <a:rPr lang="en-US" sz="2400" dirty="0" err="1" smtClean="0">
                <a:cs typeface="Times New Roman" pitchFamily="18" charset="0"/>
              </a:rPr>
              <a:t>Odum</a:t>
            </a:r>
            <a:r>
              <a:rPr lang="en-US" sz="2400" dirty="0" smtClean="0">
                <a:cs typeface="Times New Roman" pitchFamily="18" charset="0"/>
              </a:rPr>
              <a:t>):</a:t>
            </a:r>
          </a:p>
          <a:p>
            <a:pPr lvl="1" eaLnBrk="1" hangingPunct="1">
              <a:lnSpc>
                <a:spcPct val="200000"/>
              </a:lnSpc>
            </a:pPr>
            <a:r>
              <a:rPr lang="en-US" sz="2400" dirty="0" smtClean="0">
                <a:cs typeface="Times New Roman" pitchFamily="18" charset="0"/>
              </a:rPr>
              <a:t>Ascendency (</a:t>
            </a:r>
            <a:r>
              <a:rPr lang="en-US" sz="2400" dirty="0" err="1" smtClean="0">
                <a:cs typeface="Times New Roman" pitchFamily="18" charset="0"/>
              </a:rPr>
              <a:t>Ulanowicz</a:t>
            </a:r>
            <a:r>
              <a:rPr lang="en-US" sz="2400" dirty="0" smtClean="0">
                <a:cs typeface="Times New Roman" pitchFamily="18" charset="0"/>
              </a:rPr>
              <a:t>):</a:t>
            </a:r>
          </a:p>
          <a:p>
            <a:pPr lvl="1" eaLnBrk="1" hangingPunct="1">
              <a:lnSpc>
                <a:spcPct val="90000"/>
              </a:lnSpc>
              <a:buFont typeface="Wingdings" pitchFamily="2" charset="2"/>
              <a:buNone/>
            </a:pPr>
            <a:endParaRPr lang="en-US" sz="2400" dirty="0" smtClean="0">
              <a:cs typeface="Times New Roman" pitchFamily="18" charset="0"/>
            </a:endParaRPr>
          </a:p>
        </p:txBody>
      </p:sp>
      <p:graphicFrame>
        <p:nvGraphicFramePr>
          <p:cNvPr id="1026" name="Object 4"/>
          <p:cNvGraphicFramePr>
            <a:graphicFrameLocks noChangeAspect="1"/>
          </p:cNvGraphicFramePr>
          <p:nvPr/>
        </p:nvGraphicFramePr>
        <p:xfrm>
          <a:off x="5687291" y="5257800"/>
          <a:ext cx="2161309" cy="1066800"/>
        </p:xfrm>
        <a:graphic>
          <a:graphicData uri="http://schemas.openxmlformats.org/presentationml/2006/ole">
            <mc:AlternateContent xmlns:mc="http://schemas.openxmlformats.org/markup-compatibility/2006">
              <mc:Choice xmlns:v="urn:schemas-microsoft-com:vml" Requires="v">
                <p:oleObj spid="_x0000_s222243" name="Equation" r:id="rId3" imgW="1054080" imgH="520560" progId="">
                  <p:embed/>
                </p:oleObj>
              </mc:Choice>
              <mc:Fallback>
                <p:oleObj name="Equation" r:id="rId3" imgW="1054080" imgH="52056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291" y="5257800"/>
                        <a:ext cx="2161309"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5562600" y="3505200"/>
          <a:ext cx="1295400" cy="697523"/>
        </p:xfrm>
        <a:graphic>
          <a:graphicData uri="http://schemas.openxmlformats.org/presentationml/2006/ole">
            <mc:AlternateContent xmlns:mc="http://schemas.openxmlformats.org/markup-compatibility/2006">
              <mc:Choice xmlns:v="urn:schemas-microsoft-com:vml" Requires="v">
                <p:oleObj spid="_x0000_s222244" name="Equation" r:id="rId5" imgW="469800" imgH="253800" progId="">
                  <p:embed/>
                </p:oleObj>
              </mc:Choice>
              <mc:Fallback>
                <p:oleObj name="Equation" r:id="rId5" imgW="469800" imgH="2538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505200"/>
                        <a:ext cx="1295400" cy="6975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6"/>
          <p:cNvGraphicFramePr>
            <a:graphicFrameLocks noChangeAspect="1"/>
          </p:cNvGraphicFramePr>
          <p:nvPr/>
        </p:nvGraphicFramePr>
        <p:xfrm>
          <a:off x="5617029" y="4419600"/>
          <a:ext cx="1240971" cy="633413"/>
        </p:xfrm>
        <a:graphic>
          <a:graphicData uri="http://schemas.openxmlformats.org/presentationml/2006/ole">
            <mc:AlternateContent xmlns:mc="http://schemas.openxmlformats.org/markup-compatibility/2006">
              <mc:Choice xmlns:v="urn:schemas-microsoft-com:vml" Requires="v">
                <p:oleObj spid="_x0000_s222245" name="Equation" r:id="rId7" imgW="495000" imgH="253800" progId="">
                  <p:embed/>
                </p:oleObj>
              </mc:Choice>
              <mc:Fallback>
                <p:oleObj name="Equation" r:id="rId7" imgW="495000" imgH="253800" progId="">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7029" y="4419600"/>
                        <a:ext cx="1240971"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4"/>
          <p:cNvGrpSpPr/>
          <p:nvPr/>
        </p:nvGrpSpPr>
        <p:grpSpPr>
          <a:xfrm>
            <a:off x="5943600" y="2971800"/>
            <a:ext cx="2906494" cy="3276600"/>
            <a:chOff x="5867400" y="1752600"/>
            <a:chExt cx="2906494" cy="3276600"/>
          </a:xfrm>
        </p:grpSpPr>
        <p:sp>
          <p:nvSpPr>
            <p:cNvPr id="7" name="TextBox 6"/>
            <p:cNvSpPr txBox="1"/>
            <p:nvPr/>
          </p:nvSpPr>
          <p:spPr>
            <a:xfrm>
              <a:off x="7239000" y="1752600"/>
              <a:ext cx="1424172" cy="461665"/>
            </a:xfrm>
            <a:prstGeom prst="rect">
              <a:avLst/>
            </a:prstGeom>
            <a:noFill/>
          </p:spPr>
          <p:txBody>
            <a:bodyPr wrap="none" rtlCol="0">
              <a:spAutoFit/>
            </a:bodyPr>
            <a:lstStyle/>
            <a:p>
              <a:r>
                <a:rPr lang="en-US" sz="2400" b="1" dirty="0" smtClean="0">
                  <a:solidFill>
                    <a:schemeClr val="accent2"/>
                  </a:solidFill>
                </a:rPr>
                <a:t>Extensive</a:t>
              </a:r>
              <a:endParaRPr lang="en-US" b="1" dirty="0">
                <a:solidFill>
                  <a:schemeClr val="accent2"/>
                </a:solidFill>
              </a:endParaRPr>
            </a:p>
          </p:txBody>
        </p:sp>
        <p:sp>
          <p:nvSpPr>
            <p:cNvPr id="8" name="Oval 7"/>
            <p:cNvSpPr/>
            <p:nvPr/>
          </p:nvSpPr>
          <p:spPr>
            <a:xfrm>
              <a:off x="6324600" y="2438400"/>
              <a:ext cx="381000" cy="45720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67400" y="4343400"/>
              <a:ext cx="609600" cy="45720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48400" y="3276600"/>
              <a:ext cx="457200" cy="45720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2438400"/>
              <a:ext cx="381000" cy="457200"/>
            </a:xfrm>
            <a:prstGeom prst="ellipse">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00800" y="4038600"/>
              <a:ext cx="1371600" cy="990600"/>
            </a:xfrm>
            <a:prstGeom prst="ellipse">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67400" y="3352800"/>
              <a:ext cx="533400" cy="381000"/>
            </a:xfrm>
            <a:prstGeom prst="ellipse">
              <a:avLst/>
            </a:prstGeom>
            <a:noFill/>
            <a:ln w="444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391400" y="2891135"/>
              <a:ext cx="1382494" cy="461665"/>
            </a:xfrm>
            <a:prstGeom prst="rect">
              <a:avLst/>
            </a:prstGeom>
            <a:noFill/>
          </p:spPr>
          <p:txBody>
            <a:bodyPr wrap="none" rtlCol="0">
              <a:spAutoFit/>
            </a:bodyPr>
            <a:lstStyle/>
            <a:p>
              <a:r>
                <a:rPr lang="en-US" sz="2400" b="1" dirty="0" smtClean="0">
                  <a:solidFill>
                    <a:srgbClr val="7030A0"/>
                  </a:solidFill>
                </a:rPr>
                <a:t>Intensive</a:t>
              </a:r>
              <a:endParaRPr lang="en-US" b="1" dirty="0">
                <a:solidFill>
                  <a:srgbClr val="7030A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63880" y="533400"/>
            <a:ext cx="7284720" cy="2788920"/>
          </a:xfrm>
        </p:spPr>
      </p:pic>
      <p:sp>
        <p:nvSpPr>
          <p:cNvPr id="7" name="TextBox 6"/>
          <p:cNvSpPr txBox="1"/>
          <p:nvPr/>
        </p:nvSpPr>
        <p:spPr>
          <a:xfrm>
            <a:off x="304800" y="4191000"/>
            <a:ext cx="8763000" cy="1569660"/>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rgbClr val="002060"/>
                </a:solidFill>
              </a:rPr>
              <a:t>Formed by Sven </a:t>
            </a:r>
            <a:r>
              <a:rPr lang="en-US" sz="2400" dirty="0" err="1" smtClean="0">
                <a:solidFill>
                  <a:srgbClr val="002060"/>
                </a:solidFill>
              </a:rPr>
              <a:t>Jørgensen</a:t>
            </a:r>
            <a:r>
              <a:rPr lang="en-US" sz="2400" dirty="0" smtClean="0">
                <a:solidFill>
                  <a:srgbClr val="002060"/>
                </a:solidFill>
              </a:rPr>
              <a:t>, in 1970s as companion to the journal </a:t>
            </a:r>
            <a:r>
              <a:rPr lang="en-US" sz="2400" i="1" dirty="0" smtClean="0">
                <a:solidFill>
                  <a:srgbClr val="002060"/>
                </a:solidFill>
              </a:rPr>
              <a:t>Ecological Modelling</a:t>
            </a:r>
            <a:r>
              <a:rPr lang="en-US" sz="2400" dirty="0" smtClean="0">
                <a:solidFill>
                  <a:srgbClr val="002060"/>
                </a:solidFill>
              </a:rPr>
              <a:t>. </a:t>
            </a:r>
          </a:p>
          <a:p>
            <a:pPr marL="457200" indent="-457200">
              <a:buFont typeface="Arial" panose="020B0604020202020204" pitchFamily="34" charset="0"/>
              <a:buChar char="•"/>
            </a:pPr>
            <a:r>
              <a:rPr lang="en-US" sz="2400" dirty="0" smtClean="0">
                <a:solidFill>
                  <a:srgbClr val="002060"/>
                </a:solidFill>
              </a:rPr>
              <a:t>Over 300 members-based on conference attendance</a:t>
            </a:r>
          </a:p>
          <a:p>
            <a:pPr marL="457200" indent="-457200">
              <a:buFont typeface="Arial" panose="020B0604020202020204" pitchFamily="34" charset="0"/>
              <a:buChar char="•"/>
            </a:pPr>
            <a:r>
              <a:rPr lang="en-US" sz="2400" dirty="0" smtClean="0">
                <a:solidFill>
                  <a:srgbClr val="002060"/>
                </a:solidFill>
              </a:rPr>
              <a:t>Chapters in North America, Europe, Asia, and Africa</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609600" y="1295400"/>
            <a:ext cx="80010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1" u="none" strike="noStrike" cap="none" normalizeH="0" baseline="0" dirty="0" smtClean="0">
                <a:ln>
                  <a:noFill/>
                </a:ln>
                <a:solidFill>
                  <a:srgbClr val="333333"/>
                </a:solidFill>
                <a:effectLst/>
                <a:latin typeface="+mn-lt"/>
                <a:ea typeface="Calibri" pitchFamily="34" charset="0"/>
                <a:cs typeface="Arial" pitchFamily="34" charset="0"/>
              </a:rPr>
              <a:t>Growth</a:t>
            </a:r>
            <a:r>
              <a:rPr kumimoji="0" lang="de-DE" sz="2400" b="1" u="none" strike="noStrike" cap="none" normalizeH="0" dirty="0" smtClean="0">
                <a:ln>
                  <a:noFill/>
                </a:ln>
                <a:solidFill>
                  <a:srgbClr val="333333"/>
                </a:solidFill>
                <a:effectLst/>
                <a:latin typeface="+mn-lt"/>
                <a:ea typeface="Calibri" pitchFamily="34" charset="0"/>
                <a:cs typeface="Arial" pitchFamily="34" charset="0"/>
              </a:rPr>
              <a:t> </a:t>
            </a:r>
            <a:r>
              <a:rPr kumimoji="0" lang="de-DE" sz="2400" b="0" i="0" u="none" strike="noStrike" cap="none" normalizeH="0" dirty="0" smtClean="0">
                <a:ln>
                  <a:noFill/>
                </a:ln>
                <a:solidFill>
                  <a:srgbClr val="333333"/>
                </a:solidFill>
                <a:effectLst/>
                <a:latin typeface="+mn-lt"/>
                <a:ea typeface="Calibri" pitchFamily="34" charset="0"/>
                <a:cs typeface="Arial" pitchFamily="34" charset="0"/>
                <a:sym typeface="Wingdings" pitchFamily="2" charset="2"/>
              </a:rPr>
              <a:t> </a:t>
            </a:r>
            <a:r>
              <a:rPr kumimoji="0" lang="de-DE" sz="2400" b="0" i="1" u="none" strike="noStrike" cap="none" normalizeH="0" dirty="0" smtClean="0">
                <a:ln>
                  <a:noFill/>
                </a:ln>
                <a:solidFill>
                  <a:srgbClr val="333333"/>
                </a:solidFill>
                <a:effectLst/>
                <a:latin typeface="+mn-lt"/>
                <a:ea typeface="Calibri" pitchFamily="34" charset="0"/>
                <a:cs typeface="Arial" pitchFamily="34" charset="0"/>
                <a:sym typeface="Wingdings" pitchFamily="2" charset="2"/>
              </a:rPr>
              <a:t>Quantitative </a:t>
            </a:r>
            <a:r>
              <a:rPr kumimoji="0" lang="de-DE" sz="2400" b="0" i="0" u="none" strike="noStrike" cap="none" normalizeH="0" dirty="0" smtClean="0">
                <a:ln>
                  <a:noFill/>
                </a:ln>
                <a:solidFill>
                  <a:srgbClr val="333333"/>
                </a:solidFill>
                <a:effectLst/>
                <a:latin typeface="+mn-lt"/>
                <a:ea typeface="Calibri" pitchFamily="34" charset="0"/>
                <a:cs typeface="Arial" pitchFamily="34" charset="0"/>
                <a:sym typeface="Wingdings" pitchFamily="2" charset="2"/>
              </a:rPr>
              <a:t>increase</a:t>
            </a:r>
          </a:p>
          <a:p>
            <a:pPr marL="0" marR="0" lvl="0" indent="0" algn="l" defTabSz="914400" rtl="0" eaLnBrk="1" fontAlgn="base" latinLnBrk="0" hangingPunct="1">
              <a:lnSpc>
                <a:spcPct val="100000"/>
              </a:lnSpc>
              <a:spcBef>
                <a:spcPct val="0"/>
              </a:spcBef>
              <a:spcAft>
                <a:spcPct val="0"/>
              </a:spcAft>
              <a:buClrTx/>
              <a:buSzTx/>
              <a:buFontTx/>
              <a:buNone/>
              <a:tabLst/>
            </a:pPr>
            <a:r>
              <a:rPr lang="de-DE" sz="2400" b="1" baseline="0" dirty="0" smtClean="0">
                <a:solidFill>
                  <a:srgbClr val="333333"/>
                </a:solidFill>
                <a:latin typeface="+mn-lt"/>
                <a:ea typeface="Calibri" pitchFamily="34" charset="0"/>
                <a:cs typeface="Arial" pitchFamily="34" charset="0"/>
                <a:sym typeface="Wingdings" pitchFamily="2" charset="2"/>
              </a:rPr>
              <a:t>Development</a:t>
            </a:r>
            <a:r>
              <a:rPr lang="de-DE" sz="2400" baseline="0" dirty="0" smtClean="0">
                <a:solidFill>
                  <a:srgbClr val="333333"/>
                </a:solidFill>
                <a:latin typeface="+mn-lt"/>
                <a:ea typeface="Calibri" pitchFamily="34" charset="0"/>
                <a:cs typeface="Arial" pitchFamily="34" charset="0"/>
                <a:sym typeface="Wingdings" pitchFamily="2" charset="2"/>
              </a:rPr>
              <a:t>  </a:t>
            </a:r>
            <a:r>
              <a:rPr lang="de-DE" sz="2400" i="1" baseline="0" dirty="0" smtClean="0">
                <a:solidFill>
                  <a:srgbClr val="333333"/>
                </a:solidFill>
                <a:latin typeface="+mn-lt"/>
                <a:ea typeface="Calibri" pitchFamily="34" charset="0"/>
                <a:cs typeface="Arial" pitchFamily="34" charset="0"/>
                <a:sym typeface="Wingdings" pitchFamily="2" charset="2"/>
              </a:rPr>
              <a:t>Qualitative</a:t>
            </a:r>
            <a:r>
              <a:rPr lang="de-DE" sz="2400" i="1" dirty="0" smtClean="0">
                <a:solidFill>
                  <a:srgbClr val="333333"/>
                </a:solidFill>
                <a:latin typeface="+mn-lt"/>
                <a:ea typeface="Calibri" pitchFamily="34" charset="0"/>
                <a:cs typeface="Arial" pitchFamily="34" charset="0"/>
                <a:sym typeface="Wingdings" pitchFamily="2" charset="2"/>
              </a:rPr>
              <a:t> </a:t>
            </a:r>
            <a:r>
              <a:rPr lang="de-DE" sz="2400" dirty="0" smtClean="0">
                <a:solidFill>
                  <a:srgbClr val="333333"/>
                </a:solidFill>
                <a:latin typeface="+mn-lt"/>
                <a:ea typeface="Calibri" pitchFamily="34" charset="0"/>
                <a:cs typeface="Arial" pitchFamily="34" charset="0"/>
                <a:sym typeface="Wingdings" pitchFamily="2" charset="2"/>
              </a:rPr>
              <a:t>increase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33"/>
              </a:solidFill>
              <a:effectLst/>
              <a:latin typeface="+mn-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rgbClr val="333333"/>
                </a:solidFill>
                <a:effectLst/>
                <a:latin typeface="+mn-lt"/>
                <a:ea typeface="Calibri" pitchFamily="34" charset="0"/>
                <a:cs typeface="Arial" pitchFamily="34" charset="0"/>
              </a:rPr>
              <a:t>"We must realize that growth and development are two very different things. You can develop without growing and vice versa.“</a:t>
            </a:r>
          </a:p>
          <a:p>
            <a:pPr lvl="0" eaLnBrk="1" hangingPunct="1"/>
            <a:r>
              <a:rPr kumimoji="0" lang="de-DE" b="0" i="0" u="none" strike="noStrike" cap="none" normalizeH="0" baseline="0" dirty="0" smtClean="0">
                <a:ln>
                  <a:noFill/>
                </a:ln>
                <a:solidFill>
                  <a:srgbClr val="333333"/>
                </a:solidFill>
                <a:effectLst/>
                <a:latin typeface="+mn-lt"/>
                <a:cs typeface="Arial" pitchFamily="34" charset="0"/>
              </a:rPr>
              <a:t>Tibor</a:t>
            </a:r>
            <a:r>
              <a:rPr lang="de-DE" dirty="0" smtClean="0">
                <a:solidFill>
                  <a:srgbClr val="333333"/>
                </a:solidFill>
                <a:latin typeface="+mn-lt"/>
                <a:cs typeface="Arial" pitchFamily="34" charset="0"/>
              </a:rPr>
              <a:t> Vasko, 2009, www.solon-line.de/interview-with-tibor-vasko.html</a:t>
            </a:r>
            <a:endParaRPr kumimoji="0" lang="de-DE" sz="40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533400" y="1280041"/>
            <a:ext cx="8229599" cy="4431983"/>
          </a:xfrm>
          <a:prstGeom prst="rect">
            <a:avLst/>
          </a:prstGeom>
          <a:noFill/>
          <a:ln w="9525">
            <a:noFill/>
            <a:miter lim="800000"/>
            <a:headEnd/>
            <a:tailEnd/>
          </a:ln>
        </p:spPr>
        <p:txBody>
          <a:bodyPr wrap="square">
            <a:spAutoFit/>
          </a:bodyPr>
          <a:lstStyle/>
          <a:p>
            <a:r>
              <a:rPr lang="en-US" sz="2600" b="1" dirty="0"/>
              <a:t>ECOLOGICAL GOAL FUNCTIONS</a:t>
            </a:r>
          </a:p>
          <a:p>
            <a:endParaRPr lang="en-US" sz="1600" dirty="0"/>
          </a:p>
          <a:p>
            <a:r>
              <a:rPr lang="en-US" dirty="0"/>
              <a:t>1.  </a:t>
            </a:r>
            <a:r>
              <a:rPr lang="en-US" b="1" dirty="0"/>
              <a:t>Maximize </a:t>
            </a:r>
            <a:r>
              <a:rPr lang="en-US" b="1" dirty="0">
                <a:solidFill>
                  <a:srgbClr val="009900"/>
                </a:solidFill>
              </a:rPr>
              <a:t>Power</a:t>
            </a:r>
            <a:r>
              <a:rPr lang="en-US" dirty="0"/>
              <a:t> </a:t>
            </a:r>
            <a:r>
              <a:rPr lang="en-US" sz="2000" dirty="0"/>
              <a:t>(</a:t>
            </a:r>
            <a:r>
              <a:rPr lang="en-US" sz="2000" dirty="0" err="1"/>
              <a:t>Lotka</a:t>
            </a:r>
            <a:r>
              <a:rPr lang="en-US" sz="2000" dirty="0"/>
              <a:t> 1922, </a:t>
            </a:r>
            <a:r>
              <a:rPr lang="en-US" sz="2000" dirty="0" err="1"/>
              <a:t>Odum</a:t>
            </a:r>
            <a:r>
              <a:rPr lang="en-US" sz="2000" dirty="0"/>
              <a:t> and Pinkerton 1955)</a:t>
            </a:r>
          </a:p>
          <a:p>
            <a:r>
              <a:rPr lang="en-US" dirty="0"/>
              <a:t>	</a:t>
            </a:r>
            <a:r>
              <a:rPr lang="en-US" sz="2000" dirty="0">
                <a:solidFill>
                  <a:srgbClr val="2B00E4"/>
                </a:solidFill>
                <a:cs typeface="Times New Roman" pitchFamily="18" charset="0"/>
              </a:rPr>
              <a:t>Increase in the internal</a:t>
            </a:r>
            <a:r>
              <a:rPr lang="en-US" sz="2000" b="1" dirty="0">
                <a:solidFill>
                  <a:srgbClr val="2B00E4"/>
                </a:solidFill>
                <a:cs typeface="Times New Roman" pitchFamily="18" charset="0"/>
              </a:rPr>
              <a:t> </a:t>
            </a:r>
            <a:r>
              <a:rPr lang="en-US" sz="2000" dirty="0">
                <a:solidFill>
                  <a:srgbClr val="2B00E4"/>
                </a:solidFill>
                <a:cs typeface="Times New Roman" pitchFamily="18" charset="0"/>
              </a:rPr>
              <a:t>energy flow:  </a:t>
            </a:r>
            <a:r>
              <a:rPr lang="en-US" sz="2000" dirty="0"/>
              <a:t>max(TST)</a:t>
            </a:r>
          </a:p>
          <a:p>
            <a:r>
              <a:rPr lang="en-US" dirty="0"/>
              <a:t>2.  </a:t>
            </a:r>
            <a:r>
              <a:rPr lang="en-US" b="1" dirty="0"/>
              <a:t>Maximize </a:t>
            </a:r>
            <a:r>
              <a:rPr lang="en-US" b="1" dirty="0" err="1">
                <a:solidFill>
                  <a:srgbClr val="009900"/>
                </a:solidFill>
              </a:rPr>
              <a:t>Exergy</a:t>
            </a:r>
            <a:r>
              <a:rPr lang="en-US" b="1" dirty="0">
                <a:solidFill>
                  <a:srgbClr val="009900"/>
                </a:solidFill>
              </a:rPr>
              <a:t> Storage </a:t>
            </a:r>
            <a:r>
              <a:rPr lang="en-US" sz="2000" dirty="0"/>
              <a:t>(</a:t>
            </a:r>
            <a:r>
              <a:rPr lang="en-US" sz="2000" dirty="0" err="1"/>
              <a:t>Jørgensen-Mejer</a:t>
            </a:r>
            <a:r>
              <a:rPr lang="en-US" sz="2000" dirty="0"/>
              <a:t> 1979)</a:t>
            </a:r>
          </a:p>
          <a:p>
            <a:r>
              <a:rPr lang="en-US" dirty="0"/>
              <a:t>	</a:t>
            </a:r>
            <a:r>
              <a:rPr lang="en-US" sz="2000" dirty="0">
                <a:solidFill>
                  <a:srgbClr val="2B00E4"/>
                </a:solidFill>
                <a:cs typeface="Times New Roman" pitchFamily="18" charset="0"/>
              </a:rPr>
              <a:t>Biomass storage and information increase: </a:t>
            </a:r>
            <a:r>
              <a:rPr lang="en-US" sz="2000" dirty="0"/>
              <a:t>max(TSS)</a:t>
            </a:r>
          </a:p>
          <a:p>
            <a:r>
              <a:rPr lang="en-US" dirty="0"/>
              <a:t>3.  </a:t>
            </a:r>
            <a:r>
              <a:rPr lang="en-US" b="1" dirty="0"/>
              <a:t>Maximize </a:t>
            </a:r>
            <a:r>
              <a:rPr lang="en-US" b="1" dirty="0">
                <a:solidFill>
                  <a:srgbClr val="009900"/>
                </a:solidFill>
              </a:rPr>
              <a:t>Dissipation</a:t>
            </a:r>
            <a:r>
              <a:rPr lang="en-US" dirty="0"/>
              <a:t> </a:t>
            </a:r>
            <a:r>
              <a:rPr lang="en-US" sz="2000" dirty="0"/>
              <a:t>(Schneider-Kay 1994)</a:t>
            </a:r>
          </a:p>
          <a:p>
            <a:r>
              <a:rPr lang="en-US" dirty="0"/>
              <a:t>	</a:t>
            </a:r>
            <a:r>
              <a:rPr lang="en-US" sz="2000" dirty="0">
                <a:solidFill>
                  <a:srgbClr val="2B00E4"/>
                </a:solidFill>
                <a:cs typeface="Times New Roman" pitchFamily="18" charset="0"/>
              </a:rPr>
              <a:t> Increase in dissipative flows: </a:t>
            </a:r>
            <a:r>
              <a:rPr lang="en-US" sz="2000" dirty="0"/>
              <a:t>max(Total System Export)</a:t>
            </a:r>
          </a:p>
          <a:p>
            <a:r>
              <a:rPr lang="en-US" dirty="0"/>
              <a:t>4.  </a:t>
            </a:r>
            <a:r>
              <a:rPr lang="en-US" b="1" dirty="0"/>
              <a:t>Maximize </a:t>
            </a:r>
            <a:r>
              <a:rPr lang="en-US" b="1" dirty="0">
                <a:solidFill>
                  <a:srgbClr val="009900"/>
                </a:solidFill>
              </a:rPr>
              <a:t>Cycling</a:t>
            </a:r>
            <a:r>
              <a:rPr lang="en-US" dirty="0"/>
              <a:t> </a:t>
            </a:r>
            <a:r>
              <a:rPr lang="en-US" sz="2000" dirty="0"/>
              <a:t>(</a:t>
            </a:r>
            <a:r>
              <a:rPr lang="en-US" sz="2000" dirty="0" err="1"/>
              <a:t>Morowitz</a:t>
            </a:r>
            <a:r>
              <a:rPr lang="en-US" sz="2000" dirty="0"/>
              <a:t> 1968)</a:t>
            </a:r>
          </a:p>
          <a:p>
            <a:r>
              <a:rPr lang="en-US" dirty="0"/>
              <a:t>	</a:t>
            </a:r>
            <a:r>
              <a:rPr lang="en-US" sz="2000" dirty="0">
                <a:solidFill>
                  <a:srgbClr val="2B00E4"/>
                </a:solidFill>
                <a:cs typeface="Times New Roman" pitchFamily="18" charset="0"/>
              </a:rPr>
              <a:t> Increase in cycling: </a:t>
            </a:r>
            <a:r>
              <a:rPr lang="en-US" sz="2000" dirty="0"/>
              <a:t>max(Total System Cycling)</a:t>
            </a:r>
          </a:p>
          <a:p>
            <a:r>
              <a:rPr lang="en-US" dirty="0"/>
              <a:t>5.  </a:t>
            </a:r>
            <a:r>
              <a:rPr lang="en-US" b="1" dirty="0"/>
              <a:t>Minimize </a:t>
            </a:r>
            <a:r>
              <a:rPr lang="en-US" b="1" dirty="0">
                <a:solidFill>
                  <a:srgbClr val="009900"/>
                </a:solidFill>
              </a:rPr>
              <a:t>Specific Dissipation </a:t>
            </a:r>
            <a:r>
              <a:rPr lang="en-US" sz="2000" dirty="0"/>
              <a:t>(Prigogine 1955)</a:t>
            </a:r>
          </a:p>
          <a:p>
            <a:r>
              <a:rPr lang="en-US" dirty="0"/>
              <a:t>	</a:t>
            </a:r>
            <a:r>
              <a:rPr lang="en-US" sz="2000" dirty="0">
                <a:solidFill>
                  <a:srgbClr val="2B00E4"/>
                </a:solidFill>
                <a:cs typeface="Times New Roman" pitchFamily="18" charset="0"/>
              </a:rPr>
              <a:t>Decrease in the respiration to biomass ratio: </a:t>
            </a:r>
            <a:r>
              <a:rPr lang="en-US" sz="2000" dirty="0"/>
              <a:t>min(TSE/TSS)</a:t>
            </a:r>
          </a:p>
          <a:p>
            <a:r>
              <a:rPr lang="en-US" dirty="0"/>
              <a:t>6.  </a:t>
            </a:r>
            <a:r>
              <a:rPr lang="en-US" b="1" dirty="0"/>
              <a:t>Maximize </a:t>
            </a:r>
            <a:r>
              <a:rPr lang="en-US" b="1" dirty="0">
                <a:solidFill>
                  <a:srgbClr val="009900"/>
                </a:solidFill>
              </a:rPr>
              <a:t>Residence Time </a:t>
            </a:r>
            <a:r>
              <a:rPr lang="en-US" sz="2000" dirty="0"/>
              <a:t>(</a:t>
            </a:r>
            <a:r>
              <a:rPr lang="en-US" sz="2000" dirty="0" err="1"/>
              <a:t>Cheslak</a:t>
            </a:r>
            <a:r>
              <a:rPr lang="en-US" sz="2000" dirty="0"/>
              <a:t> and </a:t>
            </a:r>
            <a:r>
              <a:rPr lang="en-US" sz="2000" dirty="0" err="1"/>
              <a:t>Lamarra</a:t>
            </a:r>
            <a:r>
              <a:rPr lang="en-US" sz="2000" dirty="0"/>
              <a:t> 1981)</a:t>
            </a:r>
          </a:p>
          <a:p>
            <a:r>
              <a:rPr lang="en-US" dirty="0"/>
              <a:t>	</a:t>
            </a:r>
            <a:r>
              <a:rPr lang="en-US" sz="2000" dirty="0">
                <a:solidFill>
                  <a:srgbClr val="2B00E4"/>
                </a:solidFill>
                <a:cs typeface="Times New Roman" pitchFamily="18" charset="0"/>
              </a:rPr>
              <a:t>Increase time lags to maintain the energy stores longer: </a:t>
            </a:r>
            <a:r>
              <a:rPr lang="en-US" sz="2000" dirty="0"/>
              <a:t>max(</a:t>
            </a:r>
            <a:r>
              <a:rPr lang="el-GR" sz="2000" dirty="0">
                <a:cs typeface="Times New Roman" pitchFamily="18" charset="0"/>
              </a:rPr>
              <a:t>τ</a:t>
            </a:r>
            <a:r>
              <a:rPr lang="en-US" sz="2000" dirty="0"/>
              <a:t>)</a:t>
            </a:r>
          </a:p>
        </p:txBody>
      </p:sp>
    </p:spTree>
    <p:extLst>
      <p:ext uri="{BB962C8B-B14F-4D97-AF65-F5344CB8AC3E}">
        <p14:creationId xmlns:p14="http://schemas.microsoft.com/office/powerpoint/2010/main" val="603587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0" y="1828800"/>
            <a:ext cx="9144000" cy="1190625"/>
          </a:xfrm>
          <a:prstGeom prst="rect">
            <a:avLst/>
          </a:prstGeom>
          <a:noFill/>
          <a:ln w="9525">
            <a:noFill/>
            <a:miter lim="800000"/>
            <a:headEnd/>
            <a:tailEnd/>
          </a:ln>
        </p:spPr>
        <p:txBody>
          <a:bodyPr>
            <a:spAutoFit/>
          </a:bodyPr>
          <a:lstStyle/>
          <a:p>
            <a:pPr algn="ctr"/>
            <a:r>
              <a:rPr lang="en-US" sz="3600" b="1"/>
              <a:t>Complementarity of</a:t>
            </a:r>
          </a:p>
          <a:p>
            <a:pPr algn="ctr"/>
            <a:r>
              <a:rPr lang="en-US" sz="3600" b="1"/>
              <a:t>Ecological Goal Functions</a:t>
            </a:r>
          </a:p>
        </p:txBody>
      </p:sp>
    </p:spTree>
    <p:extLst>
      <p:ext uri="{BB962C8B-B14F-4D97-AF65-F5344CB8AC3E}">
        <p14:creationId xmlns:p14="http://schemas.microsoft.com/office/powerpoint/2010/main" val="116692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352800" y="304800"/>
            <a:ext cx="2862263" cy="519113"/>
          </a:xfrm>
          <a:prstGeom prst="rect">
            <a:avLst/>
          </a:prstGeom>
          <a:noFill/>
          <a:ln w="9525">
            <a:noFill/>
            <a:miter lim="800000"/>
            <a:headEnd/>
            <a:tailEnd/>
          </a:ln>
        </p:spPr>
        <p:txBody>
          <a:bodyPr wrap="none">
            <a:spAutoFit/>
          </a:bodyPr>
          <a:lstStyle/>
          <a:p>
            <a:r>
              <a:rPr lang="en-US" sz="2800" b="1"/>
              <a:t>Flow Partitioning</a:t>
            </a:r>
          </a:p>
        </p:txBody>
      </p:sp>
      <p:sp>
        <p:nvSpPr>
          <p:cNvPr id="64515" name="Rectangle 3"/>
          <p:cNvSpPr>
            <a:spLocks noChangeArrowheads="1"/>
          </p:cNvSpPr>
          <p:nvPr/>
        </p:nvSpPr>
        <p:spPr bwMode="auto">
          <a:xfrm>
            <a:off x="992188" y="1219200"/>
            <a:ext cx="7847012" cy="4876800"/>
          </a:xfrm>
          <a:prstGeom prst="rect">
            <a:avLst/>
          </a:prstGeom>
          <a:noFill/>
          <a:ln w="9525">
            <a:solidFill>
              <a:schemeClr val="tx1"/>
            </a:solidFill>
            <a:miter lim="800000"/>
            <a:headEnd/>
            <a:tailEnd/>
          </a:ln>
        </p:spPr>
        <p:txBody>
          <a:bodyPr wrap="none" anchor="ctr"/>
          <a:lstStyle/>
          <a:p>
            <a:endParaRPr lang="en-US"/>
          </a:p>
        </p:txBody>
      </p:sp>
      <p:sp>
        <p:nvSpPr>
          <p:cNvPr id="64516" name="Rectangle 4"/>
          <p:cNvSpPr>
            <a:spLocks noChangeArrowheads="1"/>
          </p:cNvSpPr>
          <p:nvPr/>
        </p:nvSpPr>
        <p:spPr bwMode="auto">
          <a:xfrm>
            <a:off x="6399213" y="3352800"/>
            <a:ext cx="2439987" cy="2743200"/>
          </a:xfrm>
          <a:prstGeom prst="rect">
            <a:avLst/>
          </a:prstGeom>
          <a:solidFill>
            <a:srgbClr val="339966"/>
          </a:solidFill>
          <a:ln w="25400">
            <a:solidFill>
              <a:schemeClr val="tx1"/>
            </a:solidFill>
            <a:miter lim="800000"/>
            <a:headEnd/>
            <a:tailEnd/>
          </a:ln>
        </p:spPr>
        <p:txBody>
          <a:bodyPr wrap="none" anchor="ctr"/>
          <a:lstStyle/>
          <a:p>
            <a:pPr algn="ctr"/>
            <a:r>
              <a:rPr lang="en-US"/>
              <a:t>mode 3</a:t>
            </a:r>
          </a:p>
          <a:p>
            <a:pPr algn="ctr"/>
            <a:r>
              <a:rPr lang="en-US"/>
              <a:t>dissipation</a:t>
            </a:r>
          </a:p>
        </p:txBody>
      </p:sp>
      <p:sp>
        <p:nvSpPr>
          <p:cNvPr id="64517" name="Rectangle 5"/>
          <p:cNvSpPr>
            <a:spLocks noChangeArrowheads="1"/>
          </p:cNvSpPr>
          <p:nvPr/>
        </p:nvSpPr>
        <p:spPr bwMode="auto">
          <a:xfrm>
            <a:off x="4038600" y="1676400"/>
            <a:ext cx="1674813" cy="1066800"/>
          </a:xfrm>
          <a:prstGeom prst="rect">
            <a:avLst/>
          </a:prstGeom>
          <a:solidFill>
            <a:srgbClr val="339966"/>
          </a:solidFill>
          <a:ln w="9525">
            <a:solidFill>
              <a:schemeClr val="tx1"/>
            </a:solidFill>
            <a:miter lim="800000"/>
            <a:headEnd/>
            <a:tailEnd/>
          </a:ln>
        </p:spPr>
        <p:txBody>
          <a:bodyPr wrap="none" anchor="ctr"/>
          <a:lstStyle/>
          <a:p>
            <a:pPr algn="ctr"/>
            <a:r>
              <a:rPr lang="en-US"/>
              <a:t>mode 2</a:t>
            </a:r>
          </a:p>
          <a:p>
            <a:pPr algn="ctr"/>
            <a:r>
              <a:rPr lang="en-US"/>
              <a:t>recycle</a:t>
            </a:r>
          </a:p>
        </p:txBody>
      </p:sp>
      <p:sp>
        <p:nvSpPr>
          <p:cNvPr id="64518" name="Rectangle 6"/>
          <p:cNvSpPr>
            <a:spLocks noChangeArrowheads="1"/>
          </p:cNvSpPr>
          <p:nvPr/>
        </p:nvSpPr>
        <p:spPr bwMode="auto">
          <a:xfrm>
            <a:off x="992188" y="3352800"/>
            <a:ext cx="2438400" cy="2743200"/>
          </a:xfrm>
          <a:prstGeom prst="rect">
            <a:avLst/>
          </a:prstGeom>
          <a:solidFill>
            <a:srgbClr val="339966"/>
          </a:solidFill>
          <a:ln w="9525">
            <a:solidFill>
              <a:schemeClr val="tx1"/>
            </a:solidFill>
            <a:miter lim="800000"/>
            <a:headEnd/>
            <a:tailEnd/>
          </a:ln>
        </p:spPr>
        <p:txBody>
          <a:bodyPr wrap="none" anchor="ctr"/>
          <a:lstStyle/>
          <a:p>
            <a:pPr algn="ctr"/>
            <a:r>
              <a:rPr lang="en-US"/>
              <a:t>mode 1</a:t>
            </a:r>
          </a:p>
          <a:p>
            <a:pPr algn="ctr"/>
            <a:r>
              <a:rPr lang="en-US"/>
              <a:t>1</a:t>
            </a:r>
            <a:r>
              <a:rPr lang="en-US" baseline="30000"/>
              <a:t>st</a:t>
            </a:r>
            <a:r>
              <a:rPr lang="en-US"/>
              <a:t> passage</a:t>
            </a:r>
          </a:p>
        </p:txBody>
      </p:sp>
      <p:sp>
        <p:nvSpPr>
          <p:cNvPr id="64519" name="Oval 7"/>
          <p:cNvSpPr>
            <a:spLocks noChangeArrowheads="1"/>
          </p:cNvSpPr>
          <p:nvPr/>
        </p:nvSpPr>
        <p:spPr bwMode="auto">
          <a:xfrm>
            <a:off x="4419600" y="3505200"/>
            <a:ext cx="1066800" cy="1066800"/>
          </a:xfrm>
          <a:prstGeom prst="ellipse">
            <a:avLst/>
          </a:prstGeom>
          <a:solidFill>
            <a:srgbClr val="993300"/>
          </a:solidFill>
          <a:ln w="9525">
            <a:solidFill>
              <a:schemeClr val="tx1"/>
            </a:solidFill>
            <a:round/>
            <a:headEnd/>
            <a:tailEnd/>
          </a:ln>
        </p:spPr>
        <p:txBody>
          <a:bodyPr wrap="none" anchor="ctr"/>
          <a:lstStyle/>
          <a:p>
            <a:pPr algn="ctr"/>
            <a:r>
              <a:rPr lang="en-US"/>
              <a:t>i</a:t>
            </a:r>
          </a:p>
        </p:txBody>
      </p:sp>
      <p:sp>
        <p:nvSpPr>
          <p:cNvPr id="64520" name="Line 8"/>
          <p:cNvSpPr>
            <a:spLocks noChangeShapeType="1"/>
          </p:cNvSpPr>
          <p:nvPr/>
        </p:nvSpPr>
        <p:spPr bwMode="auto">
          <a:xfrm>
            <a:off x="2514600" y="4038600"/>
            <a:ext cx="1905000" cy="0"/>
          </a:xfrm>
          <a:prstGeom prst="line">
            <a:avLst/>
          </a:prstGeom>
          <a:noFill/>
          <a:ln w="25400">
            <a:solidFill>
              <a:schemeClr val="tx1"/>
            </a:solidFill>
            <a:round/>
            <a:headEnd/>
            <a:tailEnd type="triangle" w="med" len="med"/>
          </a:ln>
        </p:spPr>
        <p:txBody>
          <a:bodyPr wrap="none"/>
          <a:lstStyle/>
          <a:p>
            <a:endParaRPr lang="en-US"/>
          </a:p>
        </p:txBody>
      </p:sp>
      <p:sp>
        <p:nvSpPr>
          <p:cNvPr id="64521" name="Line 9"/>
          <p:cNvSpPr>
            <a:spLocks noChangeShapeType="1"/>
          </p:cNvSpPr>
          <p:nvPr/>
        </p:nvSpPr>
        <p:spPr bwMode="auto">
          <a:xfrm>
            <a:off x="5486400" y="4038600"/>
            <a:ext cx="1830388" cy="0"/>
          </a:xfrm>
          <a:prstGeom prst="line">
            <a:avLst/>
          </a:prstGeom>
          <a:noFill/>
          <a:ln w="25400">
            <a:solidFill>
              <a:schemeClr val="tx1"/>
            </a:solidFill>
            <a:round/>
            <a:headEnd/>
            <a:tailEnd type="triangle" w="med" len="med"/>
          </a:ln>
        </p:spPr>
        <p:txBody>
          <a:bodyPr wrap="none"/>
          <a:lstStyle/>
          <a:p>
            <a:endParaRPr lang="en-US"/>
          </a:p>
        </p:txBody>
      </p:sp>
      <p:sp>
        <p:nvSpPr>
          <p:cNvPr id="64522" name="Line 10"/>
          <p:cNvSpPr>
            <a:spLocks noChangeShapeType="1"/>
          </p:cNvSpPr>
          <p:nvPr/>
        </p:nvSpPr>
        <p:spPr bwMode="auto">
          <a:xfrm flipH="1">
            <a:off x="1981200" y="4038600"/>
            <a:ext cx="533400" cy="228600"/>
          </a:xfrm>
          <a:prstGeom prst="line">
            <a:avLst/>
          </a:prstGeom>
          <a:noFill/>
          <a:ln w="25400">
            <a:solidFill>
              <a:schemeClr val="tx1"/>
            </a:solidFill>
            <a:round/>
            <a:headEnd/>
            <a:tailEnd/>
          </a:ln>
        </p:spPr>
        <p:txBody>
          <a:bodyPr wrap="none"/>
          <a:lstStyle/>
          <a:p>
            <a:endParaRPr lang="en-US"/>
          </a:p>
        </p:txBody>
      </p:sp>
      <p:sp>
        <p:nvSpPr>
          <p:cNvPr id="64523" name="Line 11"/>
          <p:cNvSpPr>
            <a:spLocks noChangeShapeType="1"/>
          </p:cNvSpPr>
          <p:nvPr/>
        </p:nvSpPr>
        <p:spPr bwMode="auto">
          <a:xfrm flipH="1" flipV="1">
            <a:off x="2057400" y="3733800"/>
            <a:ext cx="457200" cy="304800"/>
          </a:xfrm>
          <a:prstGeom prst="line">
            <a:avLst/>
          </a:prstGeom>
          <a:noFill/>
          <a:ln w="25400">
            <a:solidFill>
              <a:schemeClr val="tx1"/>
            </a:solidFill>
            <a:round/>
            <a:headEnd/>
            <a:tailEnd/>
          </a:ln>
        </p:spPr>
        <p:txBody>
          <a:bodyPr wrap="none"/>
          <a:lstStyle/>
          <a:p>
            <a:endParaRPr lang="en-US"/>
          </a:p>
        </p:txBody>
      </p:sp>
      <p:sp>
        <p:nvSpPr>
          <p:cNvPr id="64524" name="Line 12"/>
          <p:cNvSpPr>
            <a:spLocks noChangeShapeType="1"/>
          </p:cNvSpPr>
          <p:nvPr/>
        </p:nvSpPr>
        <p:spPr bwMode="auto">
          <a:xfrm>
            <a:off x="2514600" y="4038600"/>
            <a:ext cx="0" cy="381000"/>
          </a:xfrm>
          <a:prstGeom prst="line">
            <a:avLst/>
          </a:prstGeom>
          <a:noFill/>
          <a:ln w="25400">
            <a:solidFill>
              <a:schemeClr val="tx1"/>
            </a:solidFill>
            <a:round/>
            <a:headEnd/>
            <a:tailEnd/>
          </a:ln>
        </p:spPr>
        <p:txBody>
          <a:bodyPr wrap="none"/>
          <a:lstStyle/>
          <a:p>
            <a:endParaRPr lang="en-US"/>
          </a:p>
        </p:txBody>
      </p:sp>
      <p:sp>
        <p:nvSpPr>
          <p:cNvPr id="64525" name="Line 13"/>
          <p:cNvSpPr>
            <a:spLocks noChangeShapeType="1"/>
          </p:cNvSpPr>
          <p:nvPr/>
        </p:nvSpPr>
        <p:spPr bwMode="auto">
          <a:xfrm>
            <a:off x="7316788" y="4038600"/>
            <a:ext cx="0" cy="381000"/>
          </a:xfrm>
          <a:prstGeom prst="line">
            <a:avLst/>
          </a:prstGeom>
          <a:noFill/>
          <a:ln w="25400">
            <a:solidFill>
              <a:schemeClr val="tx1"/>
            </a:solidFill>
            <a:round/>
            <a:headEnd/>
            <a:tailEnd/>
          </a:ln>
        </p:spPr>
        <p:txBody>
          <a:bodyPr wrap="none"/>
          <a:lstStyle/>
          <a:p>
            <a:endParaRPr lang="en-US"/>
          </a:p>
        </p:txBody>
      </p:sp>
      <p:sp>
        <p:nvSpPr>
          <p:cNvPr id="64526" name="Line 14"/>
          <p:cNvSpPr>
            <a:spLocks noChangeShapeType="1"/>
          </p:cNvSpPr>
          <p:nvPr/>
        </p:nvSpPr>
        <p:spPr bwMode="auto">
          <a:xfrm>
            <a:off x="7316788" y="4038600"/>
            <a:ext cx="533400" cy="304800"/>
          </a:xfrm>
          <a:prstGeom prst="line">
            <a:avLst/>
          </a:prstGeom>
          <a:noFill/>
          <a:ln w="25400">
            <a:solidFill>
              <a:schemeClr val="tx1"/>
            </a:solidFill>
            <a:round/>
            <a:headEnd/>
            <a:tailEnd/>
          </a:ln>
        </p:spPr>
        <p:txBody>
          <a:bodyPr wrap="none"/>
          <a:lstStyle/>
          <a:p>
            <a:endParaRPr lang="en-US"/>
          </a:p>
        </p:txBody>
      </p:sp>
      <p:sp>
        <p:nvSpPr>
          <p:cNvPr id="64527" name="Line 15"/>
          <p:cNvSpPr>
            <a:spLocks noChangeShapeType="1"/>
          </p:cNvSpPr>
          <p:nvPr/>
        </p:nvSpPr>
        <p:spPr bwMode="auto">
          <a:xfrm flipV="1">
            <a:off x="7316788" y="3733800"/>
            <a:ext cx="533400" cy="304800"/>
          </a:xfrm>
          <a:prstGeom prst="line">
            <a:avLst/>
          </a:prstGeom>
          <a:noFill/>
          <a:ln w="25400">
            <a:solidFill>
              <a:schemeClr val="tx1"/>
            </a:solidFill>
            <a:round/>
            <a:headEnd/>
            <a:tailEnd/>
          </a:ln>
        </p:spPr>
        <p:txBody>
          <a:bodyPr wrap="none"/>
          <a:lstStyle/>
          <a:p>
            <a:endParaRPr lang="en-US"/>
          </a:p>
        </p:txBody>
      </p:sp>
      <p:sp>
        <p:nvSpPr>
          <p:cNvPr id="64528" name="Line 16"/>
          <p:cNvSpPr>
            <a:spLocks noChangeShapeType="1"/>
          </p:cNvSpPr>
          <p:nvPr/>
        </p:nvSpPr>
        <p:spPr bwMode="auto">
          <a:xfrm flipV="1">
            <a:off x="5334000" y="2667000"/>
            <a:ext cx="990600" cy="990600"/>
          </a:xfrm>
          <a:prstGeom prst="line">
            <a:avLst/>
          </a:prstGeom>
          <a:noFill/>
          <a:ln w="25400">
            <a:solidFill>
              <a:schemeClr val="tx1"/>
            </a:solidFill>
            <a:round/>
            <a:headEnd/>
            <a:tailEnd type="triangle" w="med" len="med"/>
          </a:ln>
        </p:spPr>
        <p:txBody>
          <a:bodyPr wrap="none"/>
          <a:lstStyle/>
          <a:p>
            <a:endParaRPr lang="en-US"/>
          </a:p>
        </p:txBody>
      </p:sp>
      <p:sp>
        <p:nvSpPr>
          <p:cNvPr id="64529" name="Line 17"/>
          <p:cNvSpPr>
            <a:spLocks noChangeShapeType="1"/>
          </p:cNvSpPr>
          <p:nvPr/>
        </p:nvSpPr>
        <p:spPr bwMode="auto">
          <a:xfrm flipH="1">
            <a:off x="5713413" y="2133600"/>
            <a:ext cx="460375" cy="0"/>
          </a:xfrm>
          <a:prstGeom prst="line">
            <a:avLst/>
          </a:prstGeom>
          <a:noFill/>
          <a:ln w="25400">
            <a:solidFill>
              <a:schemeClr val="tx1"/>
            </a:solidFill>
            <a:round/>
            <a:headEnd/>
            <a:tailEnd type="triangle" w="med" len="med"/>
          </a:ln>
        </p:spPr>
        <p:txBody>
          <a:bodyPr wrap="none"/>
          <a:lstStyle/>
          <a:p>
            <a:endParaRPr lang="en-US"/>
          </a:p>
        </p:txBody>
      </p:sp>
      <p:sp>
        <p:nvSpPr>
          <p:cNvPr id="64530" name="Line 18"/>
          <p:cNvSpPr>
            <a:spLocks noChangeShapeType="1"/>
          </p:cNvSpPr>
          <p:nvPr/>
        </p:nvSpPr>
        <p:spPr bwMode="auto">
          <a:xfrm flipH="1">
            <a:off x="3579813" y="2133600"/>
            <a:ext cx="458787" cy="0"/>
          </a:xfrm>
          <a:prstGeom prst="line">
            <a:avLst/>
          </a:prstGeom>
          <a:noFill/>
          <a:ln w="25400">
            <a:solidFill>
              <a:schemeClr val="tx1"/>
            </a:solidFill>
            <a:round/>
            <a:headEnd/>
            <a:tailEnd type="triangle" w="med" len="med"/>
          </a:ln>
        </p:spPr>
        <p:txBody>
          <a:bodyPr wrap="none"/>
          <a:lstStyle/>
          <a:p>
            <a:endParaRPr lang="en-US"/>
          </a:p>
        </p:txBody>
      </p:sp>
      <p:sp>
        <p:nvSpPr>
          <p:cNvPr id="64531" name="Line 19"/>
          <p:cNvSpPr>
            <a:spLocks noChangeShapeType="1"/>
          </p:cNvSpPr>
          <p:nvPr/>
        </p:nvSpPr>
        <p:spPr bwMode="auto">
          <a:xfrm>
            <a:off x="3506788" y="2667000"/>
            <a:ext cx="989012" cy="990600"/>
          </a:xfrm>
          <a:prstGeom prst="line">
            <a:avLst/>
          </a:prstGeom>
          <a:noFill/>
          <a:ln w="25400">
            <a:solidFill>
              <a:schemeClr val="tx1"/>
            </a:solidFill>
            <a:round/>
            <a:headEnd/>
            <a:tailEnd type="triangle" w="med" len="med"/>
          </a:ln>
        </p:spPr>
        <p:txBody>
          <a:bodyPr wrap="none"/>
          <a:lstStyle/>
          <a:p>
            <a:endParaRPr lang="en-US"/>
          </a:p>
        </p:txBody>
      </p:sp>
      <p:sp>
        <p:nvSpPr>
          <p:cNvPr id="64532" name="Line 20"/>
          <p:cNvSpPr>
            <a:spLocks noChangeShapeType="1"/>
          </p:cNvSpPr>
          <p:nvPr/>
        </p:nvSpPr>
        <p:spPr bwMode="auto">
          <a:xfrm flipV="1">
            <a:off x="3506788" y="2133600"/>
            <a:ext cx="73025" cy="533400"/>
          </a:xfrm>
          <a:prstGeom prst="line">
            <a:avLst/>
          </a:prstGeom>
          <a:noFill/>
          <a:ln w="25400">
            <a:solidFill>
              <a:schemeClr val="tx1"/>
            </a:solidFill>
            <a:round/>
            <a:headEnd/>
            <a:tailEnd/>
          </a:ln>
        </p:spPr>
        <p:txBody>
          <a:bodyPr wrap="none"/>
          <a:lstStyle/>
          <a:p>
            <a:endParaRPr lang="en-US"/>
          </a:p>
        </p:txBody>
      </p:sp>
      <p:sp>
        <p:nvSpPr>
          <p:cNvPr id="64533" name="Line 21"/>
          <p:cNvSpPr>
            <a:spLocks noChangeShapeType="1"/>
          </p:cNvSpPr>
          <p:nvPr/>
        </p:nvSpPr>
        <p:spPr bwMode="auto">
          <a:xfrm flipH="1" flipV="1">
            <a:off x="6173788" y="2133600"/>
            <a:ext cx="150812" cy="533400"/>
          </a:xfrm>
          <a:prstGeom prst="line">
            <a:avLst/>
          </a:prstGeom>
          <a:noFill/>
          <a:ln w="25400">
            <a:solidFill>
              <a:schemeClr val="tx1"/>
            </a:solidFill>
            <a:round/>
            <a:headEnd/>
            <a:tailEnd/>
          </a:ln>
        </p:spPr>
        <p:txBody>
          <a:bodyPr wrap="none"/>
          <a:lstStyle/>
          <a:p>
            <a:endParaRPr lang="en-US"/>
          </a:p>
        </p:txBody>
      </p:sp>
      <p:sp>
        <p:nvSpPr>
          <p:cNvPr id="64534" name="Text Box 22"/>
          <p:cNvSpPr txBox="1">
            <a:spLocks noChangeArrowheads="1"/>
          </p:cNvSpPr>
          <p:nvPr/>
        </p:nvSpPr>
        <p:spPr bwMode="auto">
          <a:xfrm>
            <a:off x="4495800" y="5486400"/>
            <a:ext cx="1030288" cy="457200"/>
          </a:xfrm>
          <a:prstGeom prst="rect">
            <a:avLst/>
          </a:prstGeom>
          <a:noFill/>
          <a:ln w="9525">
            <a:noFill/>
            <a:miter lim="800000"/>
            <a:headEnd/>
            <a:tailEnd/>
          </a:ln>
        </p:spPr>
        <p:txBody>
          <a:bodyPr wrap="none">
            <a:spAutoFit/>
          </a:bodyPr>
          <a:lstStyle/>
          <a:p>
            <a:r>
              <a:rPr lang="en-US"/>
              <a:t>system</a:t>
            </a:r>
          </a:p>
        </p:txBody>
      </p:sp>
      <p:sp>
        <p:nvSpPr>
          <p:cNvPr id="64535" name="Line 23"/>
          <p:cNvSpPr>
            <a:spLocks noChangeShapeType="1"/>
          </p:cNvSpPr>
          <p:nvPr/>
        </p:nvSpPr>
        <p:spPr bwMode="auto">
          <a:xfrm flipV="1">
            <a:off x="3430588" y="3048000"/>
            <a:ext cx="531812" cy="304800"/>
          </a:xfrm>
          <a:prstGeom prst="line">
            <a:avLst/>
          </a:prstGeom>
          <a:noFill/>
          <a:ln w="9525">
            <a:solidFill>
              <a:schemeClr val="tx1"/>
            </a:solidFill>
            <a:round/>
            <a:headEnd/>
            <a:tailEnd/>
          </a:ln>
        </p:spPr>
        <p:txBody>
          <a:bodyPr wrap="none"/>
          <a:lstStyle/>
          <a:p>
            <a:endParaRPr lang="en-US"/>
          </a:p>
        </p:txBody>
      </p:sp>
      <p:sp>
        <p:nvSpPr>
          <p:cNvPr id="64536" name="Line 24"/>
          <p:cNvSpPr>
            <a:spLocks noChangeShapeType="1"/>
          </p:cNvSpPr>
          <p:nvPr/>
        </p:nvSpPr>
        <p:spPr bwMode="auto">
          <a:xfrm flipH="1" flipV="1">
            <a:off x="5865813" y="3048000"/>
            <a:ext cx="533400" cy="304800"/>
          </a:xfrm>
          <a:prstGeom prst="line">
            <a:avLst/>
          </a:prstGeom>
          <a:noFill/>
          <a:ln w="9525">
            <a:solidFill>
              <a:schemeClr val="tx1"/>
            </a:solidFill>
            <a:round/>
            <a:headEnd/>
            <a:tailEnd/>
          </a:ln>
        </p:spPr>
        <p:txBody>
          <a:bodyPr wrap="none"/>
          <a:lstStyle/>
          <a:p>
            <a:endParaRPr lang="en-US"/>
          </a:p>
        </p:txBody>
      </p:sp>
      <p:sp>
        <p:nvSpPr>
          <p:cNvPr id="64537" name="Line 25"/>
          <p:cNvSpPr>
            <a:spLocks noChangeShapeType="1"/>
          </p:cNvSpPr>
          <p:nvPr/>
        </p:nvSpPr>
        <p:spPr bwMode="auto">
          <a:xfrm>
            <a:off x="3962400" y="3048000"/>
            <a:ext cx="1903413" cy="0"/>
          </a:xfrm>
          <a:prstGeom prst="line">
            <a:avLst/>
          </a:prstGeom>
          <a:noFill/>
          <a:ln w="9525">
            <a:solidFill>
              <a:schemeClr val="tx1"/>
            </a:solidFill>
            <a:round/>
            <a:headEnd/>
            <a:tailEnd/>
          </a:ln>
        </p:spPr>
        <p:txBody>
          <a:bodyPr wrap="none"/>
          <a:lstStyle/>
          <a:p>
            <a:endParaRPr lang="en-US"/>
          </a:p>
        </p:txBody>
      </p:sp>
      <p:sp>
        <p:nvSpPr>
          <p:cNvPr id="64538" name="Line 26"/>
          <p:cNvSpPr>
            <a:spLocks noChangeShapeType="1"/>
          </p:cNvSpPr>
          <p:nvPr/>
        </p:nvSpPr>
        <p:spPr bwMode="auto">
          <a:xfrm>
            <a:off x="4800600" y="1219200"/>
            <a:ext cx="0" cy="1828800"/>
          </a:xfrm>
          <a:prstGeom prst="line">
            <a:avLst/>
          </a:prstGeom>
          <a:noFill/>
          <a:ln w="9525">
            <a:solidFill>
              <a:schemeClr val="tx1"/>
            </a:solidFill>
            <a:round/>
            <a:headEnd/>
            <a:tailEnd/>
          </a:ln>
        </p:spPr>
        <p:txBody>
          <a:bodyPr wrap="none"/>
          <a:lstStyle/>
          <a:p>
            <a:endParaRPr lang="en-US"/>
          </a:p>
        </p:txBody>
      </p:sp>
    </p:spTree>
    <p:extLst>
      <p:ext uri="{BB962C8B-B14F-4D97-AF65-F5344CB8AC3E}">
        <p14:creationId xmlns:p14="http://schemas.microsoft.com/office/powerpoint/2010/main" val="289387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002" name="Group 42"/>
          <p:cNvGraphicFramePr>
            <a:graphicFrameLocks noGrp="1"/>
          </p:cNvGraphicFramePr>
          <p:nvPr/>
        </p:nvGraphicFramePr>
        <p:xfrm>
          <a:off x="152400" y="1524000"/>
          <a:ext cx="8991994" cy="5047488"/>
        </p:xfrm>
        <a:graphic>
          <a:graphicData uri="http://schemas.openxmlformats.org/drawingml/2006/table">
            <a:tbl>
              <a:tblPr/>
              <a:tblGrid>
                <a:gridCol w="2036879"/>
                <a:gridCol w="3524849"/>
                <a:gridCol w="3430266"/>
              </a:tblGrid>
              <a:tr h="9144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tx1"/>
                          </a:solidFill>
                          <a:effectLst/>
                          <a:latin typeface="Times New Roman" pitchFamily="18" charset="0"/>
                        </a:rPr>
                        <a:t>FLOW</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pair-wise interactions</a:t>
                      </a: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tx1"/>
                          </a:solidFill>
                          <a:effectLst/>
                          <a:latin typeface="Times New Roman" pitchFamily="18" charset="0"/>
                        </a:rPr>
                        <a:t>STORAGE</a:t>
                      </a: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pair-wise interactions</a:t>
                      </a: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2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200" b="0" i="0" u="none" strike="noStrike" cap="none" normalizeH="0" baseline="0" dirty="0" smtClean="0">
                          <a:ln>
                            <a:noFill/>
                          </a:ln>
                          <a:solidFill>
                            <a:schemeClr val="tx1"/>
                          </a:solidFill>
                          <a:effectLst/>
                          <a:latin typeface="Times New Roman" pitchFamily="18" charset="0"/>
                        </a:rPr>
                        <a:t>     mode 1</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200" b="0" i="0" u="none" strike="noStrike" cap="none" normalizeH="0" baseline="0" dirty="0" smtClean="0">
                          <a:ln>
                            <a:noFill/>
                          </a:ln>
                          <a:solidFill>
                            <a:schemeClr val="tx1"/>
                          </a:solidFill>
                          <a:effectLst/>
                          <a:latin typeface="Times New Roman" pitchFamily="18" charset="0"/>
                        </a:rPr>
                        <a:t>     (first</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200" b="0" i="0" u="none" strike="noStrike" cap="none" normalizeH="0" baseline="0" dirty="0" smtClean="0">
                          <a:ln>
                            <a:noFill/>
                          </a:ln>
                          <a:solidFill>
                            <a:schemeClr val="tx1"/>
                          </a:solidFill>
                          <a:effectLst/>
                          <a:latin typeface="Times New Roman" pitchFamily="18" charset="0"/>
                        </a:rPr>
                        <a:t>       passage)</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200" b="0" i="0" u="none" strike="noStrike" cap="none" normalizeH="0" baseline="0" dirty="0" smtClean="0">
                          <a:ln>
                            <a:noFill/>
                          </a:ln>
                          <a:solidFill>
                            <a:schemeClr val="tx1"/>
                          </a:solidFill>
                          <a:effectLst/>
                          <a:latin typeface="Times New Roman" pitchFamily="18" charset="0"/>
                        </a:rPr>
                        <a:t>     mode 2</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200" b="0" i="0" u="none" strike="noStrike" cap="none" normalizeH="0" baseline="0" dirty="0" smtClean="0">
                          <a:ln>
                            <a:noFill/>
                          </a:ln>
                          <a:solidFill>
                            <a:schemeClr val="tx1"/>
                          </a:solidFill>
                          <a:effectLst/>
                          <a:latin typeface="Times New Roman" pitchFamily="18" charset="0"/>
                        </a:rPr>
                        <a:t>     (cyclic)</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2200" b="0" i="0" u="none" strike="noStrike" cap="none" normalizeH="0" baseline="0" dirty="0" smtClean="0">
                        <a:ln>
                          <a:noFill/>
                        </a:ln>
                        <a:solidFill>
                          <a:schemeClr val="tx1"/>
                        </a:solidFill>
                        <a:effectLst/>
                        <a:latin typeface="Times New Roman" pitchFamily="18" charset="0"/>
                      </a:endParaRP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200" b="0" i="0" u="none" strike="noStrike" cap="none" normalizeH="0" baseline="0" smtClean="0">
                          <a:ln>
                            <a:noFill/>
                          </a:ln>
                          <a:solidFill>
                            <a:schemeClr val="tx1"/>
                          </a:solidFill>
                          <a:effectLst/>
                          <a:latin typeface="Times New Roman" pitchFamily="18" charset="0"/>
                        </a:rPr>
                        <a:t>     mode 3</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200" b="0" i="0" u="none" strike="noStrike" cap="none" normalizeH="0" baseline="0" smtClean="0">
                          <a:ln>
                            <a:noFill/>
                          </a:ln>
                          <a:solidFill>
                            <a:schemeClr val="tx1"/>
                          </a:solidFill>
                          <a:effectLst/>
                          <a:latin typeface="Times New Roman" pitchFamily="18" charset="0"/>
                        </a:rPr>
                        <a:t>    (dissipative)</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2200" b="0" i="0" u="none" strike="noStrike" cap="none" normalizeH="0" baseline="0" smtClean="0">
                        <a:ln>
                          <a:noFill/>
                        </a:ln>
                        <a:solidFill>
                          <a:schemeClr val="tx1"/>
                        </a:solidFill>
                        <a:effectLst/>
                        <a:latin typeface="Times New Roman" pitchFamily="18" charset="0"/>
                      </a:endParaRP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194" name="Object 2"/>
          <p:cNvGraphicFramePr>
            <a:graphicFrameLocks noChangeAspect="1"/>
          </p:cNvGraphicFramePr>
          <p:nvPr/>
        </p:nvGraphicFramePr>
        <p:xfrm>
          <a:off x="2881313" y="2646363"/>
          <a:ext cx="2038350" cy="800100"/>
        </p:xfrm>
        <a:graphic>
          <a:graphicData uri="http://schemas.openxmlformats.org/presentationml/2006/ole">
            <mc:AlternateContent xmlns:mc="http://schemas.openxmlformats.org/markup-compatibility/2006">
              <mc:Choice xmlns:v="urn:schemas-microsoft-com:vml" Requires="v">
                <p:oleObj spid="_x0000_s230432" name="Equation" r:id="rId3" imgW="1155600" imgH="482400" progId="Equation.COEE2">
                  <p:embed/>
                </p:oleObj>
              </mc:Choice>
              <mc:Fallback>
                <p:oleObj name="Equation" r:id="rId3" imgW="1155600" imgH="482400" progId="Equation.COEE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3" y="2646363"/>
                        <a:ext cx="20383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3"/>
          <p:cNvGraphicFramePr>
            <a:graphicFrameLocks noChangeAspect="1"/>
          </p:cNvGraphicFramePr>
          <p:nvPr/>
        </p:nvGraphicFramePr>
        <p:xfrm>
          <a:off x="2836863" y="4114800"/>
          <a:ext cx="2036762" cy="757238"/>
        </p:xfrm>
        <a:graphic>
          <a:graphicData uri="http://schemas.openxmlformats.org/presentationml/2006/ole">
            <mc:AlternateContent xmlns:mc="http://schemas.openxmlformats.org/markup-compatibility/2006">
              <mc:Choice xmlns:v="urn:schemas-microsoft-com:vml" Requires="v">
                <p:oleObj spid="_x0000_s230433" name="Equation" r:id="rId5" imgW="1155600" imgH="457200" progId="Equation.COEE2">
                  <p:embed/>
                </p:oleObj>
              </mc:Choice>
              <mc:Fallback>
                <p:oleObj name="Equation" r:id="rId5" imgW="1155600" imgH="457200" progId="Equation.COEE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863" y="4114800"/>
                        <a:ext cx="2036762"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4"/>
          <p:cNvGraphicFramePr>
            <a:graphicFrameLocks noChangeAspect="1"/>
          </p:cNvGraphicFramePr>
          <p:nvPr/>
        </p:nvGraphicFramePr>
        <p:xfrm>
          <a:off x="6148388" y="2646363"/>
          <a:ext cx="2352675" cy="800100"/>
        </p:xfrm>
        <a:graphic>
          <a:graphicData uri="http://schemas.openxmlformats.org/presentationml/2006/ole">
            <mc:AlternateContent xmlns:mc="http://schemas.openxmlformats.org/markup-compatibility/2006">
              <mc:Choice xmlns:v="urn:schemas-microsoft-com:vml" Requires="v">
                <p:oleObj spid="_x0000_s230434" name="Equation" r:id="rId7" imgW="1333440" imgH="482400" progId="Equation.COEE2">
                  <p:embed/>
                </p:oleObj>
              </mc:Choice>
              <mc:Fallback>
                <p:oleObj name="Equation" r:id="rId7" imgW="1333440" imgH="482400" progId="Equation.COEE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8388" y="2646363"/>
                        <a:ext cx="235267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5"/>
          <p:cNvGraphicFramePr>
            <a:graphicFrameLocks noChangeAspect="1"/>
          </p:cNvGraphicFramePr>
          <p:nvPr/>
        </p:nvGraphicFramePr>
        <p:xfrm>
          <a:off x="6080125" y="4191000"/>
          <a:ext cx="2349500" cy="757238"/>
        </p:xfrm>
        <a:graphic>
          <a:graphicData uri="http://schemas.openxmlformats.org/presentationml/2006/ole">
            <mc:AlternateContent xmlns:mc="http://schemas.openxmlformats.org/markup-compatibility/2006">
              <mc:Choice xmlns:v="urn:schemas-microsoft-com:vml" Requires="v">
                <p:oleObj spid="_x0000_s230435" name="Equation" r:id="rId9" imgW="1333440" imgH="457200" progId="Equation.COEE2">
                  <p:embed/>
                </p:oleObj>
              </mc:Choice>
              <mc:Fallback>
                <p:oleObj name="Equation" r:id="rId9" imgW="1333440" imgH="457200" progId="Equation.COEE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0125" y="4191000"/>
                        <a:ext cx="2349500"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2" name="Text Box 30"/>
          <p:cNvSpPr txBox="1">
            <a:spLocks noChangeArrowheads="1"/>
          </p:cNvSpPr>
          <p:nvPr/>
        </p:nvSpPr>
        <p:spPr bwMode="auto">
          <a:xfrm>
            <a:off x="762000" y="304800"/>
            <a:ext cx="8153400" cy="946150"/>
          </a:xfrm>
          <a:prstGeom prst="rect">
            <a:avLst/>
          </a:prstGeom>
          <a:noFill/>
          <a:ln w="9525">
            <a:noFill/>
            <a:miter lim="800000"/>
            <a:headEnd/>
            <a:tailEnd/>
          </a:ln>
        </p:spPr>
        <p:txBody>
          <a:bodyPr>
            <a:spAutoFit/>
          </a:bodyPr>
          <a:lstStyle/>
          <a:p>
            <a:r>
              <a:rPr lang="en-US" sz="2800"/>
              <a:t>Network representation of flow and storage partitioning for any (i,j) pair in the system.</a:t>
            </a:r>
          </a:p>
        </p:txBody>
      </p:sp>
      <p:graphicFrame>
        <p:nvGraphicFramePr>
          <p:cNvPr id="8198" name="Object 6"/>
          <p:cNvGraphicFramePr>
            <a:graphicFrameLocks noChangeAspect="1"/>
          </p:cNvGraphicFramePr>
          <p:nvPr/>
        </p:nvGraphicFramePr>
        <p:xfrm>
          <a:off x="2836863" y="5410200"/>
          <a:ext cx="2039937" cy="800100"/>
        </p:xfrm>
        <a:graphic>
          <a:graphicData uri="http://schemas.openxmlformats.org/presentationml/2006/ole">
            <mc:AlternateContent xmlns:mc="http://schemas.openxmlformats.org/markup-compatibility/2006">
              <mc:Choice xmlns:v="urn:schemas-microsoft-com:vml" Requires="v">
                <p:oleObj spid="_x0000_s230436" name="Equation" r:id="rId11" imgW="1155600" imgH="482400" progId="Equation.COEE2">
                  <p:embed/>
                </p:oleObj>
              </mc:Choice>
              <mc:Fallback>
                <p:oleObj name="Equation" r:id="rId11" imgW="1155600" imgH="482400" progId="Equation.COEE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6863" y="5410200"/>
                        <a:ext cx="2039937"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9" name="Object 7"/>
          <p:cNvGraphicFramePr>
            <a:graphicFrameLocks noChangeAspect="1"/>
          </p:cNvGraphicFramePr>
          <p:nvPr/>
        </p:nvGraphicFramePr>
        <p:xfrm>
          <a:off x="6242050" y="5410200"/>
          <a:ext cx="2352675" cy="800100"/>
        </p:xfrm>
        <a:graphic>
          <a:graphicData uri="http://schemas.openxmlformats.org/presentationml/2006/ole">
            <mc:AlternateContent xmlns:mc="http://schemas.openxmlformats.org/markup-compatibility/2006">
              <mc:Choice xmlns:v="urn:schemas-microsoft-com:vml" Requires="v">
                <p:oleObj spid="_x0000_s230437" name="Equation" r:id="rId13" imgW="1333440" imgH="482400" progId="Equation.COEE2">
                  <p:embed/>
                </p:oleObj>
              </mc:Choice>
              <mc:Fallback>
                <p:oleObj name="Equation" r:id="rId13" imgW="1333440" imgH="482400" progId="Equation.COEE2">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42050" y="5410200"/>
                        <a:ext cx="2352675"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1147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2052" name="Group 68"/>
          <p:cNvGraphicFramePr>
            <a:graphicFrameLocks noGrp="1"/>
          </p:cNvGraphicFramePr>
          <p:nvPr/>
        </p:nvGraphicFramePr>
        <p:xfrm>
          <a:off x="76200" y="304800"/>
          <a:ext cx="9067996" cy="6097270"/>
        </p:xfrm>
        <a:graphic>
          <a:graphicData uri="http://schemas.openxmlformats.org/drawingml/2006/table">
            <a:tbl>
              <a:tblPr/>
              <a:tblGrid>
                <a:gridCol w="1626463"/>
                <a:gridCol w="1878117"/>
                <a:gridCol w="2363016"/>
                <a:gridCol w="3200400"/>
              </a:tblGrid>
              <a:tr h="79375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     Goal</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    Function</a:t>
                      </a: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Ecological Representation</a:t>
                      </a: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Network Parameter</a:t>
                      </a: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Network Analysis Formulation</a:t>
                      </a: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max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power</a:t>
                      </a: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max(TST)</a:t>
                      </a: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TST = f</a:t>
                      </a:r>
                      <a:r>
                        <a:rPr kumimoji="0" lang="en-US" sz="2000" b="0" i="0" u="none" strike="noStrike" cap="none" normalizeH="0" baseline="30000" smtClean="0">
                          <a:ln>
                            <a:noFill/>
                          </a:ln>
                          <a:solidFill>
                            <a:schemeClr val="tx1"/>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 + f</a:t>
                      </a:r>
                      <a:r>
                        <a:rPr kumimoji="0" lang="en-US" sz="2000" b="0" i="0" u="none" strike="noStrike" cap="none" normalizeH="0" baseline="30000" smtClean="0">
                          <a:ln>
                            <a:noFill/>
                          </a:ln>
                          <a:solidFill>
                            <a:schemeClr val="tx1"/>
                          </a:solidFill>
                          <a:effectLst/>
                          <a:latin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TST = </a:t>
                      </a:r>
                      <a:r>
                        <a:rPr kumimoji="0" lang="en-US" sz="2000" b="0" i="0" u="none" strike="noStrike" cap="none" normalizeH="0" baseline="0" dirty="0" smtClean="0">
                          <a:ln>
                            <a:noFill/>
                          </a:ln>
                          <a:solidFill>
                            <a:schemeClr val="tx1"/>
                          </a:solidFill>
                          <a:effectLst/>
                          <a:latin typeface="Times New Roman"/>
                          <a:cs typeface="Times New Roman"/>
                        </a:rPr>
                        <a:t>∑∑ </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n</a:t>
                      </a:r>
                      <a:r>
                        <a:rPr kumimoji="0" lang="en-US" sz="2000" b="0" i="0" u="none" strike="noStrike" cap="none" normalizeH="0" baseline="-25000" dirty="0" err="1" smtClean="0">
                          <a:ln>
                            <a:noFill/>
                          </a:ln>
                          <a:solidFill>
                            <a:schemeClr val="tx1"/>
                          </a:solidFill>
                          <a:effectLst/>
                          <a:latin typeface="Times New Roman" pitchFamily="18" charset="0"/>
                        </a:rPr>
                        <a:t>ij</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z</a:t>
                      </a:r>
                      <a:r>
                        <a:rPr kumimoji="0" lang="en-US" sz="2000" b="0" i="0" u="none" strike="noStrike" cap="none" normalizeH="0" baseline="-25000" dirty="0" err="1" smtClean="0">
                          <a:ln>
                            <a:noFill/>
                          </a:ln>
                          <a:solidFill>
                            <a:schemeClr val="tx1"/>
                          </a:solidFill>
                          <a:effectLst/>
                          <a:latin typeface="Times New Roman" pitchFamily="18" charset="0"/>
                        </a:rPr>
                        <a:t>j</a:t>
                      </a:r>
                      <a:endParaRPr kumimoji="0" lang="en-US" sz="2000" b="0" i="0" u="none" strike="noStrike" cap="none" normalizeH="0" baseline="0" dirty="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max exergy</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storage</a:t>
                      </a: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max(TSS)</a:t>
                      </a: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TSS = x</a:t>
                      </a:r>
                      <a:r>
                        <a:rPr kumimoji="0" lang="en-US" sz="2000" b="0" i="0" u="none" strike="noStrike" cap="none" normalizeH="0" baseline="30000" smtClean="0">
                          <a:ln>
                            <a:noFill/>
                          </a:ln>
                          <a:solidFill>
                            <a:schemeClr val="tx1"/>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+x</a:t>
                      </a:r>
                      <a:r>
                        <a:rPr kumimoji="0" lang="en-US" sz="2000" b="0" i="0" u="none" strike="noStrike" cap="none" normalizeH="0" baseline="30000" smtClean="0">
                          <a:ln>
                            <a:noFill/>
                          </a:ln>
                          <a:solidFill>
                            <a:schemeClr val="tx1"/>
                          </a:solidFill>
                          <a:effectLst/>
                          <a:latin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TSS = </a:t>
                      </a:r>
                      <a:r>
                        <a:rPr kumimoji="0" lang="en-US" sz="2000" b="0" i="0" u="none" strike="noStrike" cap="none" normalizeH="0" baseline="0" dirty="0" smtClean="0">
                          <a:ln>
                            <a:noFill/>
                          </a:ln>
                          <a:solidFill>
                            <a:schemeClr val="tx1"/>
                          </a:solidFill>
                          <a:effectLst/>
                          <a:latin typeface="Times New Roman"/>
                          <a:cs typeface="Times New Roman"/>
                        </a:rPr>
                        <a:t>∑∑</a:t>
                      </a:r>
                      <a:r>
                        <a:rPr kumimoji="0" lang="el-GR" sz="2000" b="0" i="0" u="none" strike="noStrike" cap="none" normalizeH="0" baseline="0" dirty="0" smtClean="0">
                          <a:ln>
                            <a:noFill/>
                          </a:ln>
                          <a:solidFill>
                            <a:schemeClr val="tx1"/>
                          </a:solidFill>
                          <a:effectLst/>
                          <a:latin typeface="Times New Roman"/>
                          <a:cs typeface="Times New Roman"/>
                        </a:rPr>
                        <a:t>τ</a:t>
                      </a:r>
                      <a:r>
                        <a:rPr kumimoji="0" lang="en-US" sz="2000" b="0" i="0" u="none" strike="noStrike" cap="none" normalizeH="0" baseline="-25000" dirty="0" err="1" smtClean="0">
                          <a:ln>
                            <a:noFill/>
                          </a:ln>
                          <a:solidFill>
                            <a:schemeClr val="tx1"/>
                          </a:solidFill>
                          <a:effectLst/>
                          <a:latin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n</a:t>
                      </a:r>
                      <a:r>
                        <a:rPr kumimoji="0" lang="en-US" sz="2000" b="0" i="0" u="none" strike="noStrike" cap="none" normalizeH="0" baseline="-25000" dirty="0" err="1" smtClean="0">
                          <a:ln>
                            <a:noFill/>
                          </a:ln>
                          <a:solidFill>
                            <a:schemeClr val="tx1"/>
                          </a:solidFill>
                          <a:effectLst/>
                          <a:latin typeface="Times New Roman" pitchFamily="18" charset="0"/>
                        </a:rPr>
                        <a:t>ij</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z</a:t>
                      </a:r>
                      <a:r>
                        <a:rPr kumimoji="0" lang="en-US" sz="2000" b="0" i="0" u="none" strike="noStrike" cap="none" normalizeH="0" baseline="-25000" dirty="0" err="1" smtClean="0">
                          <a:ln>
                            <a:noFill/>
                          </a:ln>
                          <a:solidFill>
                            <a:schemeClr val="tx1"/>
                          </a:solidFill>
                          <a:effectLst/>
                          <a:latin typeface="Times New Roman" pitchFamily="18" charset="0"/>
                        </a:rPr>
                        <a:t>j</a:t>
                      </a:r>
                      <a:endParaRPr kumimoji="0" lang="en-US" sz="2000" b="0" i="0" u="none" strike="noStrike" cap="none" normalizeH="0" baseline="0" dirty="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max</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dissipation</a:t>
                      </a: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max(TSE)</a:t>
                      </a: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TSE = f</a:t>
                      </a:r>
                      <a:r>
                        <a:rPr kumimoji="0" lang="en-US" sz="2000" b="0" i="0" u="none" strike="noStrike" cap="none" normalizeH="0" baseline="30000" smtClean="0">
                          <a:ln>
                            <a:noFill/>
                          </a:ln>
                          <a:solidFill>
                            <a:schemeClr val="tx1"/>
                          </a:solidFill>
                          <a:effectLst/>
                          <a:latin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TSE = </a:t>
                      </a:r>
                      <a:r>
                        <a:rPr kumimoji="0" lang="en-US" sz="2000" b="0" i="0" u="none" strike="noStrike" cap="none" normalizeH="0" baseline="0" dirty="0" smtClean="0">
                          <a:ln>
                            <a:noFill/>
                          </a:ln>
                          <a:solidFill>
                            <a:schemeClr val="tx1"/>
                          </a:solidFill>
                          <a:effectLst/>
                          <a:latin typeface="Times New Roman"/>
                          <a:cs typeface="Times New Roman"/>
                        </a:rPr>
                        <a:t>∑∑ </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n</a:t>
                      </a:r>
                      <a:r>
                        <a:rPr kumimoji="0" lang="en-US" sz="2000" b="0" i="0" u="none" strike="noStrike" cap="none" normalizeH="0" baseline="-25000" dirty="0" err="1" smtClean="0">
                          <a:ln>
                            <a:noFill/>
                          </a:ln>
                          <a:solidFill>
                            <a:schemeClr val="tx1"/>
                          </a:solidFill>
                          <a:effectLst/>
                          <a:latin typeface="Times New Roman" pitchFamily="18" charset="0"/>
                        </a:rPr>
                        <a:t>ij</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n</a:t>
                      </a:r>
                      <a:r>
                        <a:rPr kumimoji="0" lang="en-US" sz="2000" b="0" i="0" u="none" strike="noStrike" cap="none" normalizeH="0" baseline="-25000" dirty="0" err="1" smtClean="0">
                          <a:ln>
                            <a:noFill/>
                          </a:ln>
                          <a:solidFill>
                            <a:schemeClr val="tx1"/>
                          </a:solidFill>
                          <a:effectLst/>
                          <a:latin typeface="Times New Roman" pitchFamily="18" charset="0"/>
                        </a:rPr>
                        <a:t>ii</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z</a:t>
                      </a:r>
                      <a:r>
                        <a:rPr kumimoji="0" lang="en-US" sz="2000" b="0" i="0" u="none" strike="noStrike" cap="none" normalizeH="0" baseline="-25000" dirty="0" err="1" smtClean="0">
                          <a:ln>
                            <a:noFill/>
                          </a:ln>
                          <a:solidFill>
                            <a:schemeClr val="tx1"/>
                          </a:solidFill>
                          <a:effectLst/>
                          <a:latin typeface="Times New Roman" pitchFamily="18" charset="0"/>
                        </a:rPr>
                        <a:t>j</a:t>
                      </a:r>
                      <a:endParaRPr kumimoji="0" lang="en-US" sz="2000" b="0" i="0" u="none" strike="noStrike" cap="none" normalizeH="0" baseline="0" dirty="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max</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cycling</a:t>
                      </a: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max(TSC)</a:t>
                      </a: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TSC = f</a:t>
                      </a:r>
                      <a:r>
                        <a:rPr kumimoji="0" lang="en-US" sz="2000" b="0" i="0" u="none" strike="noStrike" cap="none" normalizeH="0" baseline="30000" smtClean="0">
                          <a:ln>
                            <a:noFill/>
                          </a:ln>
                          <a:solidFill>
                            <a:schemeClr val="tx1"/>
                          </a:solidFill>
                          <a:effectLst/>
                          <a:latin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TSC =</a:t>
                      </a:r>
                      <a:r>
                        <a:rPr kumimoji="0" lang="en-US" sz="2000" b="0" i="0" u="none" strike="noStrike" cap="none" normalizeH="0" baseline="0" dirty="0" smtClean="0">
                          <a:ln>
                            <a:noFill/>
                          </a:ln>
                          <a:solidFill>
                            <a:schemeClr val="tx1"/>
                          </a:solidFill>
                          <a:effectLst/>
                          <a:latin typeface="Times New Roman"/>
                          <a:cs typeface="Times New Roman"/>
                        </a:rPr>
                        <a:t>∑∑ </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n</a:t>
                      </a:r>
                      <a:r>
                        <a:rPr kumimoji="0" lang="en-US" sz="2000" b="0" i="0" u="none" strike="noStrike" cap="none" normalizeH="0" baseline="-25000" dirty="0" err="1" smtClean="0">
                          <a:ln>
                            <a:noFill/>
                          </a:ln>
                          <a:solidFill>
                            <a:schemeClr val="tx1"/>
                          </a:solidFill>
                          <a:effectLst/>
                          <a:latin typeface="Times New Roman" pitchFamily="18" charset="0"/>
                        </a:rPr>
                        <a:t>ij</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n</a:t>
                      </a:r>
                      <a:r>
                        <a:rPr kumimoji="0" lang="en-US" sz="2000" b="0" i="0" u="none" strike="noStrike" cap="none" normalizeH="0" baseline="-25000" dirty="0" err="1" smtClean="0">
                          <a:ln>
                            <a:noFill/>
                          </a:ln>
                          <a:solidFill>
                            <a:schemeClr val="tx1"/>
                          </a:solidFill>
                          <a:effectLst/>
                          <a:latin typeface="Times New Roman" pitchFamily="18" charset="0"/>
                        </a:rPr>
                        <a:t>ii</a:t>
                      </a:r>
                      <a:r>
                        <a:rPr kumimoji="0" lang="en-US" sz="2000" b="0" i="0"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25000" dirty="0" smtClean="0">
                          <a:ln>
                            <a:noFill/>
                          </a:ln>
                          <a:solidFill>
                            <a:schemeClr val="tx1"/>
                          </a:solidFill>
                          <a:effectLst/>
                          <a:latin typeface="Times New Roman" pitchFamily="18" charset="0"/>
                        </a:rPr>
                        <a:t>ii</a:t>
                      </a:r>
                      <a:r>
                        <a:rPr kumimoji="0" lang="en-US" sz="2000" b="0" i="0" u="none" strike="noStrike" cap="none" normalizeH="0" baseline="0" dirty="0" smtClean="0">
                          <a:ln>
                            <a:noFill/>
                          </a:ln>
                          <a:solidFill>
                            <a:schemeClr val="tx1"/>
                          </a:solidFill>
                          <a:effectLst/>
                          <a:latin typeface="Times New Roman"/>
                          <a:cs typeface="Times New Roman"/>
                        </a:rPr>
                        <a:t>−</a:t>
                      </a:r>
                      <a:r>
                        <a:rPr kumimoji="0" lang="en-US" sz="2000" b="0" i="0" u="none" strike="noStrike" cap="none" normalizeH="0" baseline="0" dirty="0" smtClean="0">
                          <a:ln>
                            <a:noFill/>
                          </a:ln>
                          <a:solidFill>
                            <a:schemeClr val="tx1"/>
                          </a:solidFill>
                          <a:effectLst/>
                          <a:latin typeface="Times New Roman" pitchFamily="18" charset="0"/>
                        </a:rPr>
                        <a:t>1)</a:t>
                      </a:r>
                      <a:r>
                        <a:rPr kumimoji="0" lang="en-US" sz="2000" b="0" i="0" u="none" strike="noStrike" cap="none" normalizeH="0" baseline="0" dirty="0" err="1" smtClean="0">
                          <a:ln>
                            <a:noFill/>
                          </a:ln>
                          <a:solidFill>
                            <a:schemeClr val="tx1"/>
                          </a:solidFill>
                          <a:effectLst/>
                          <a:latin typeface="Times New Roman" pitchFamily="18" charset="0"/>
                        </a:rPr>
                        <a:t>z</a:t>
                      </a:r>
                      <a:r>
                        <a:rPr kumimoji="0" lang="en-US" sz="2000" b="0" i="0" u="none" strike="noStrike" cap="none" normalizeH="0" baseline="-25000" dirty="0" err="1" smtClean="0">
                          <a:ln>
                            <a:noFill/>
                          </a:ln>
                          <a:solidFill>
                            <a:schemeClr val="tx1"/>
                          </a:solidFill>
                          <a:effectLst/>
                          <a:latin typeface="Times New Roman" pitchFamily="18" charset="0"/>
                        </a:rPr>
                        <a:t>j</a:t>
                      </a:r>
                      <a:endParaRPr kumimoji="0" lang="en-US" sz="2000" b="0" i="0" u="none" strike="noStrike" cap="none" normalizeH="0" baseline="0" dirty="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min</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specific</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dissipation</a:t>
                      </a: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min(TSE/TSS)</a:t>
                      </a: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TSE/TSS = f</a:t>
                      </a:r>
                      <a:r>
                        <a:rPr kumimoji="0" lang="en-US" sz="2000" b="0" i="0" u="none" strike="noStrike" cap="none" normalizeH="0" baseline="30000" smtClean="0">
                          <a:ln>
                            <a:noFill/>
                          </a:ln>
                          <a:solidFill>
                            <a:schemeClr val="tx1"/>
                          </a:solidFill>
                          <a:effectLst/>
                          <a:latin typeface="Times New Roman" pitchFamily="18" charset="0"/>
                        </a:rPr>
                        <a:t>(3)</a:t>
                      </a:r>
                      <a:r>
                        <a:rPr kumimoji="0" lang="en-US" sz="2000" b="0" i="0" u="none" strike="noStrike" cap="none" normalizeH="0" baseline="0" smtClean="0">
                          <a:ln>
                            <a:noFill/>
                          </a:ln>
                          <a:solidFill>
                            <a:schemeClr val="tx1"/>
                          </a:solidFill>
                          <a:effectLst/>
                          <a:latin typeface="Times New Roman" pitchFamily="18" charset="0"/>
                        </a:rPr>
                        <a:t>/(x</a:t>
                      </a:r>
                      <a:r>
                        <a:rPr kumimoji="0" lang="en-US" sz="2000" b="0" i="0" u="none" strike="noStrike" cap="none" normalizeH="0" baseline="30000" smtClean="0">
                          <a:ln>
                            <a:noFill/>
                          </a:ln>
                          <a:solidFill>
                            <a:schemeClr val="tx1"/>
                          </a:solidFill>
                          <a:effectLst/>
                          <a:latin typeface="Times New Roman" pitchFamily="18" charset="0"/>
                        </a:rPr>
                        <a:t>(1)</a:t>
                      </a:r>
                      <a:r>
                        <a:rPr kumimoji="0" lang="en-US" sz="2000" b="0" i="0" u="none" strike="noStrike" cap="none" normalizeH="0" baseline="0" smtClean="0">
                          <a:ln>
                            <a:noFill/>
                          </a:ln>
                          <a:solidFill>
                            <a:schemeClr val="tx1"/>
                          </a:solidFill>
                          <a:effectLst/>
                          <a:latin typeface="Times New Roman" pitchFamily="18" charset="0"/>
                        </a:rPr>
                        <a:t>+x</a:t>
                      </a:r>
                      <a:r>
                        <a:rPr kumimoji="0" lang="en-US" sz="2000" b="0" i="0" u="none" strike="noStrike" cap="none" normalizeH="0" baseline="30000" smtClean="0">
                          <a:ln>
                            <a:noFill/>
                          </a:ln>
                          <a:solidFill>
                            <a:schemeClr val="tx1"/>
                          </a:solidFill>
                          <a:effectLst/>
                          <a:latin typeface="Times New Roman" pitchFamily="18" charset="0"/>
                        </a:rPr>
                        <a:t>(2)</a:t>
                      </a:r>
                      <a:r>
                        <a:rPr kumimoji="0" lang="en-US" sz="2000" b="0" i="0" u="none" strike="noStrike" cap="none" normalizeH="0" baseline="0" smtClean="0">
                          <a:ln>
                            <a:noFill/>
                          </a:ln>
                          <a:solidFill>
                            <a:schemeClr val="tx1"/>
                          </a:solidFill>
                          <a:effectLst/>
                          <a:latin typeface="Times New Roman" pitchFamily="18" charset="0"/>
                        </a:rPr>
                        <a:t>)</a:t>
                      </a: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TSE/TSS = </a:t>
                      </a:r>
                      <a:r>
                        <a:rPr kumimoji="0" lang="en-US" sz="2000" b="0" i="0" u="none" strike="noStrike" cap="none" normalizeH="0" baseline="0" dirty="0" smtClean="0">
                          <a:ln>
                            <a:noFill/>
                          </a:ln>
                          <a:solidFill>
                            <a:schemeClr val="tx1"/>
                          </a:solidFill>
                          <a:effectLst/>
                          <a:latin typeface="Times New Roman"/>
                          <a:cs typeface="Times New Roman"/>
                        </a:rPr>
                        <a:t>∑∑ </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n</a:t>
                      </a:r>
                      <a:r>
                        <a:rPr kumimoji="0" lang="en-US" sz="2000" b="0" i="0" u="none" strike="noStrike" cap="none" normalizeH="0" baseline="-25000" dirty="0" err="1" smtClean="0">
                          <a:ln>
                            <a:noFill/>
                          </a:ln>
                          <a:solidFill>
                            <a:schemeClr val="tx1"/>
                          </a:solidFill>
                          <a:effectLst/>
                          <a:latin typeface="Times New Roman" pitchFamily="18" charset="0"/>
                        </a:rPr>
                        <a:t>ij</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n</a:t>
                      </a:r>
                      <a:r>
                        <a:rPr kumimoji="0" lang="en-US" sz="2000" b="0" i="0" u="none" strike="noStrike" cap="none" normalizeH="0" baseline="-25000" dirty="0" err="1" smtClean="0">
                          <a:ln>
                            <a:noFill/>
                          </a:ln>
                          <a:solidFill>
                            <a:schemeClr val="tx1"/>
                          </a:solidFill>
                          <a:effectLst/>
                          <a:latin typeface="Times New Roman" pitchFamily="18" charset="0"/>
                        </a:rPr>
                        <a:t>ii</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z</a:t>
                      </a:r>
                      <a:r>
                        <a:rPr kumimoji="0" lang="en-US" sz="2000" b="0" i="0" u="none" strike="noStrike" cap="none" normalizeH="0" baseline="-25000" dirty="0" err="1" smtClean="0">
                          <a:ln>
                            <a:noFill/>
                          </a:ln>
                          <a:solidFill>
                            <a:schemeClr val="tx1"/>
                          </a:solidFill>
                          <a:effectLst/>
                          <a:latin typeface="Times New Roman" pitchFamily="18" charset="0"/>
                        </a:rPr>
                        <a:t>j</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x</a:t>
                      </a:r>
                      <a:r>
                        <a:rPr kumimoji="0" lang="en-US" sz="2000" b="0" i="0" u="none" strike="noStrike" cap="none" normalizeH="0" baseline="-25000" dirty="0" err="1" smtClean="0">
                          <a:ln>
                            <a:noFill/>
                          </a:ln>
                          <a:solidFill>
                            <a:schemeClr val="tx1"/>
                          </a:solidFill>
                          <a:effectLst/>
                          <a:latin typeface="Times New Roman" pitchFamily="18" charset="0"/>
                        </a:rPr>
                        <a:t>ij</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chemeClr val="tx1"/>
                          </a:solidFill>
                          <a:effectLst/>
                          <a:latin typeface="Times New Roman"/>
                          <a:cs typeface="Times New Roman"/>
                        </a:rPr>
                        <a:t>∑∑</a:t>
                      </a:r>
                      <a:r>
                        <a:rPr kumimoji="0" lang="en-US" sz="2000" b="0" i="0" u="none" strike="noStrike" cap="none" normalizeH="0" baseline="0" dirty="0" smtClean="0">
                          <a:ln>
                            <a:noFill/>
                          </a:ln>
                          <a:solidFill>
                            <a:schemeClr val="tx1"/>
                          </a:solidFill>
                          <a:effectLst/>
                          <a:latin typeface="Times New Roman" pitchFamily="18" charset="0"/>
                        </a:rPr>
                        <a:t>1/(</a:t>
                      </a:r>
                      <a:r>
                        <a:rPr kumimoji="0" lang="el-GR" sz="2000" b="0" i="0" u="none" strike="noStrike" cap="none" normalizeH="0" baseline="0" dirty="0" smtClean="0">
                          <a:ln>
                            <a:noFill/>
                          </a:ln>
                          <a:solidFill>
                            <a:schemeClr val="tx1"/>
                          </a:solidFill>
                          <a:effectLst/>
                          <a:latin typeface="Times New Roman"/>
                          <a:cs typeface="Times New Roman"/>
                        </a:rPr>
                        <a:t>τ</a:t>
                      </a:r>
                      <a:r>
                        <a:rPr kumimoji="0" lang="en-US" sz="2000" b="0" i="0" u="none" strike="noStrike" cap="none" normalizeH="0" baseline="-25000" dirty="0" err="1" smtClean="0">
                          <a:ln>
                            <a:noFill/>
                          </a:ln>
                          <a:solidFill>
                            <a:schemeClr val="tx1"/>
                          </a:solidFill>
                          <a:effectLst/>
                          <a:latin typeface="Times New Roman" pitchFamily="18" charset="0"/>
                        </a:rPr>
                        <a:t>i</a:t>
                      </a:r>
                      <a:r>
                        <a:rPr kumimoji="0" lang="en-US" sz="2000" b="0" i="0" u="none" strike="noStrike" cap="none" normalizeH="0" baseline="0" dirty="0" err="1" smtClean="0">
                          <a:ln>
                            <a:noFill/>
                          </a:ln>
                          <a:solidFill>
                            <a:schemeClr val="tx1"/>
                          </a:solidFill>
                          <a:effectLst/>
                          <a:latin typeface="Times New Roman" pitchFamily="18" charset="0"/>
                        </a:rPr>
                        <a:t>n</a:t>
                      </a:r>
                      <a:r>
                        <a:rPr kumimoji="0" lang="en-US" sz="2000" b="0" i="0" u="none" strike="noStrike" cap="none" normalizeH="0" baseline="-25000" dirty="0" err="1" smtClean="0">
                          <a:ln>
                            <a:noFill/>
                          </a:ln>
                          <a:solidFill>
                            <a:schemeClr val="tx1"/>
                          </a:solidFill>
                          <a:effectLst/>
                          <a:latin typeface="Times New Roman" pitchFamily="18" charset="0"/>
                        </a:rPr>
                        <a:t>ii</a:t>
                      </a:r>
                      <a:r>
                        <a:rPr kumimoji="0" lang="en-US" sz="2000" b="0" i="0" u="none" strike="noStrike" cap="none" normalizeH="0" baseline="0" dirty="0" smtClean="0">
                          <a:ln>
                            <a:noFill/>
                          </a:ln>
                          <a:solidFill>
                            <a:schemeClr val="tx1"/>
                          </a:solidFill>
                          <a:effectLst/>
                          <a:latin typeface="Times New Roman" pitchFamily="18" charset="0"/>
                        </a:rPr>
                        <a:t>)</a:t>
                      </a: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488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max</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residence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       time</a:t>
                      </a:r>
                    </a:p>
                  </a:txBody>
                  <a:tcPr marL="97284" marR="9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tx1"/>
                          </a:solidFill>
                          <a:effectLst/>
                          <a:latin typeface="Times New Roman" pitchFamily="18" charset="0"/>
                        </a:rPr>
                        <a:t>max(TSRT)</a:t>
                      </a: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TSRT = </a:t>
                      </a:r>
                      <a:r>
                        <a:rPr kumimoji="0" lang="el-GR" sz="2000" b="0" i="0" u="none" strike="noStrike" cap="none" normalizeH="0" baseline="0" dirty="0" smtClean="0">
                          <a:ln>
                            <a:noFill/>
                          </a:ln>
                          <a:solidFill>
                            <a:schemeClr val="tx1"/>
                          </a:solidFill>
                          <a:effectLst/>
                          <a:latin typeface="Times New Roman"/>
                          <a:cs typeface="Times New Roman"/>
                        </a:rPr>
                        <a:t>τ</a:t>
                      </a:r>
                      <a:endParaRPr kumimoji="0" lang="en-US" sz="2000" b="0" i="0" u="none" strike="noStrike" cap="none" normalizeH="0" baseline="0" dirty="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TSRT = </a:t>
                      </a:r>
                      <a:r>
                        <a:rPr kumimoji="0" lang="en-US" sz="2000" b="0" i="0" u="none" strike="noStrike" cap="none" normalizeH="0" baseline="0" dirty="0" smtClean="0">
                          <a:ln>
                            <a:noFill/>
                          </a:ln>
                          <a:solidFill>
                            <a:schemeClr val="tx1"/>
                          </a:solidFill>
                          <a:effectLst/>
                          <a:latin typeface="Times New Roman"/>
                          <a:cs typeface="Times New Roman"/>
                        </a:rPr>
                        <a:t>∑∑</a:t>
                      </a:r>
                      <a:r>
                        <a:rPr kumimoji="0" lang="en-US" sz="2000" b="0" i="0" u="none" strike="noStrike" cap="none" normalizeH="0" baseline="0" dirty="0" smtClean="0">
                          <a:ln>
                            <a:noFill/>
                          </a:ln>
                          <a:solidFill>
                            <a:schemeClr val="tx1"/>
                          </a:solidFill>
                          <a:effectLst/>
                          <a:latin typeface="Times New Roman" pitchFamily="18" charset="0"/>
                        </a:rPr>
                        <a:t>x</a:t>
                      </a:r>
                      <a:r>
                        <a:rPr kumimoji="0" lang="en-US" sz="2000" b="0" i="0" u="none" strike="noStrike" cap="none" normalizeH="0" baseline="-25000" dirty="0" smtClean="0">
                          <a:ln>
                            <a:noFill/>
                          </a:ln>
                          <a:solidFill>
                            <a:schemeClr val="tx1"/>
                          </a:solidFill>
                          <a:effectLst/>
                          <a:latin typeface="Times New Roman" pitchFamily="18" charset="0"/>
                        </a:rPr>
                        <a:t>i</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n</a:t>
                      </a:r>
                      <a:r>
                        <a:rPr kumimoji="0" lang="en-US" sz="2000" b="0" i="0" u="none" strike="noStrike" cap="none" normalizeH="0" baseline="-25000" dirty="0" err="1" smtClean="0">
                          <a:ln>
                            <a:noFill/>
                          </a:ln>
                          <a:solidFill>
                            <a:schemeClr val="tx1"/>
                          </a:solidFill>
                          <a:effectLst/>
                          <a:latin typeface="Times New Roman" pitchFamily="18" charset="0"/>
                        </a:rPr>
                        <a:t>ij</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rPr>
                        <a:t>z</a:t>
                      </a:r>
                      <a:r>
                        <a:rPr kumimoji="0" lang="en-US" sz="2000" b="0" i="0" u="none" strike="noStrike" cap="none" normalizeH="0" baseline="-25000" dirty="0" err="1" smtClean="0">
                          <a:ln>
                            <a:noFill/>
                          </a:ln>
                          <a:solidFill>
                            <a:schemeClr val="tx1"/>
                          </a:solidFill>
                          <a:effectLst/>
                          <a:latin typeface="Times New Roman" pitchFamily="18" charset="0"/>
                        </a:rPr>
                        <a:t>j</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a:cs typeface="Times New Roman"/>
                        </a:rPr>
                        <a:t>∑∑</a:t>
                      </a:r>
                      <a:r>
                        <a:rPr kumimoji="0" lang="el-GR" sz="2000" b="0" i="0" u="none" strike="noStrike" cap="none" normalizeH="0" baseline="0" dirty="0" smtClean="0">
                          <a:ln>
                            <a:noFill/>
                          </a:ln>
                          <a:solidFill>
                            <a:schemeClr val="tx1"/>
                          </a:solidFill>
                          <a:effectLst/>
                          <a:latin typeface="Times New Roman"/>
                          <a:cs typeface="Times New Roman"/>
                        </a:rPr>
                        <a:t>τ</a:t>
                      </a:r>
                      <a:r>
                        <a:rPr kumimoji="0" lang="en-US" sz="2000" b="0" i="0" u="none" strike="noStrike" cap="none" normalizeH="0" baseline="-25000" dirty="0" err="1" smtClean="0">
                          <a:ln>
                            <a:noFill/>
                          </a:ln>
                          <a:solidFill>
                            <a:schemeClr val="tx1"/>
                          </a:solidFill>
                          <a:effectLst/>
                          <a:latin typeface="Times New Roman" pitchFamily="18" charset="0"/>
                        </a:rPr>
                        <a:t>i</a:t>
                      </a:r>
                      <a:endParaRPr kumimoji="0" lang="en-US" sz="2000" b="0" i="0" u="none" strike="noStrike" cap="none" normalizeH="0" baseline="0" dirty="0" smtClean="0">
                        <a:ln>
                          <a:noFill/>
                        </a:ln>
                        <a:solidFill>
                          <a:schemeClr val="tx1"/>
                        </a:solidFill>
                        <a:effectLst/>
                        <a:latin typeface="Times New Roman" pitchFamily="18" charset="0"/>
                      </a:endParaRPr>
                    </a:p>
                  </a:txBody>
                  <a:tcPr marL="97284" marR="9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5041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685800" y="868501"/>
            <a:ext cx="8001000" cy="3170099"/>
          </a:xfrm>
          <a:prstGeom prst="rect">
            <a:avLst/>
          </a:prstGeom>
          <a:noFill/>
          <a:ln w="9525">
            <a:noFill/>
            <a:miter lim="800000"/>
            <a:headEnd/>
            <a:tailEnd/>
          </a:ln>
        </p:spPr>
        <p:txBody>
          <a:bodyPr>
            <a:spAutoFit/>
          </a:bodyPr>
          <a:lstStyle/>
          <a:p>
            <a:pPr marL="457200" indent="-457200"/>
            <a:r>
              <a:rPr lang="en-US" sz="2800" b="1" dirty="0"/>
              <a:t>Conclusion</a:t>
            </a:r>
          </a:p>
          <a:p>
            <a:pPr marL="457200" indent="-457200"/>
            <a:endParaRPr lang="en-US" sz="2800" dirty="0"/>
          </a:p>
          <a:p>
            <a:pPr marL="457200" indent="-457200"/>
            <a:r>
              <a:rPr lang="en-US" sz="2400" dirty="0"/>
              <a:t>Goal functions are consistent and mutually implicating</a:t>
            </a:r>
          </a:p>
          <a:p>
            <a:pPr marL="457200" indent="-457200"/>
            <a:endParaRPr lang="en-US" sz="2400" dirty="0"/>
          </a:p>
          <a:p>
            <a:pPr marL="457200" indent="-457200"/>
            <a:r>
              <a:rPr lang="en-US" sz="2400" dirty="0"/>
              <a:t>Three common properties:</a:t>
            </a:r>
          </a:p>
          <a:p>
            <a:pPr marL="457200" indent="-457200">
              <a:buFontTx/>
              <a:buAutoNum type="arabicParenR"/>
            </a:pPr>
            <a:r>
              <a:rPr lang="en-US" sz="2400" b="1" dirty="0"/>
              <a:t>First passage flow</a:t>
            </a:r>
            <a:endParaRPr lang="en-US" sz="2400" dirty="0"/>
          </a:p>
          <a:p>
            <a:pPr marL="457200" indent="-457200">
              <a:buFontTx/>
              <a:buAutoNum type="arabicParenR" startAt="2"/>
            </a:pPr>
            <a:r>
              <a:rPr lang="en-US" sz="2400" b="1" dirty="0"/>
              <a:t>Cycling</a:t>
            </a:r>
          </a:p>
          <a:p>
            <a:pPr marL="457200" indent="-457200">
              <a:buFontTx/>
              <a:buAutoNum type="arabicParenR" startAt="2"/>
            </a:pPr>
            <a:r>
              <a:rPr lang="en-US" sz="2400" b="1" dirty="0"/>
              <a:t>Retention time</a:t>
            </a:r>
            <a:endParaRPr lang="en-US" sz="2400" dirty="0"/>
          </a:p>
        </p:txBody>
      </p:sp>
      <p:sp>
        <p:nvSpPr>
          <p:cNvPr id="66563" name="Text Box 3"/>
          <p:cNvSpPr txBox="1">
            <a:spLocks noChangeArrowheads="1"/>
          </p:cNvSpPr>
          <p:nvPr/>
        </p:nvSpPr>
        <p:spPr bwMode="auto">
          <a:xfrm>
            <a:off x="381000" y="4678740"/>
            <a:ext cx="8237537" cy="1569660"/>
          </a:xfrm>
          <a:prstGeom prst="rect">
            <a:avLst/>
          </a:prstGeom>
          <a:noFill/>
          <a:ln w="9525">
            <a:noFill/>
            <a:miter lim="800000"/>
            <a:headEnd/>
            <a:tailEnd/>
          </a:ln>
        </p:spPr>
        <p:txBody>
          <a:bodyPr>
            <a:spAutoFit/>
          </a:bodyPr>
          <a:lstStyle/>
          <a:p>
            <a:pPr algn="ctr"/>
            <a:r>
              <a:rPr lang="en-US" sz="2400" dirty="0"/>
              <a:t>Get as much as it can (maximize first passage flow);</a:t>
            </a:r>
          </a:p>
          <a:p>
            <a:pPr algn="ctr"/>
            <a:r>
              <a:rPr lang="en-US" sz="2400" dirty="0"/>
              <a:t>Hold on to it for as long as it can (maximize retention time); and</a:t>
            </a:r>
          </a:p>
          <a:p>
            <a:pPr algn="ctr"/>
            <a:r>
              <a:rPr lang="en-US" sz="2400" dirty="0"/>
              <a:t>If it must let it go, then try to get it back (maximize cycling).</a:t>
            </a:r>
          </a:p>
        </p:txBody>
      </p:sp>
      <p:sp>
        <p:nvSpPr>
          <p:cNvPr id="66564" name="Line 4"/>
          <p:cNvSpPr>
            <a:spLocks noChangeShapeType="1"/>
          </p:cNvSpPr>
          <p:nvPr/>
        </p:nvSpPr>
        <p:spPr bwMode="auto">
          <a:xfrm>
            <a:off x="76200" y="4602540"/>
            <a:ext cx="8459788" cy="0"/>
          </a:xfrm>
          <a:prstGeom prst="line">
            <a:avLst/>
          </a:prstGeom>
          <a:noFill/>
          <a:ln w="9525">
            <a:solidFill>
              <a:schemeClr val="tx1"/>
            </a:solidFill>
            <a:round/>
            <a:headEnd/>
            <a:tailEnd/>
          </a:ln>
        </p:spPr>
        <p:txBody>
          <a:bodyPr wrap="none"/>
          <a:lstStyle/>
          <a:p>
            <a:endParaRPr lang="en-US" sz="1600"/>
          </a:p>
        </p:txBody>
      </p:sp>
    </p:spTree>
    <p:extLst>
      <p:ext uri="{BB962C8B-B14F-4D97-AF65-F5344CB8AC3E}">
        <p14:creationId xmlns:p14="http://schemas.microsoft.com/office/powerpoint/2010/main" val="70167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04800" y="838200"/>
            <a:ext cx="8610600" cy="4493538"/>
          </a:xfrm>
          <a:prstGeom prst="rect">
            <a:avLst/>
          </a:prstGeom>
          <a:noFill/>
          <a:ln w="9525">
            <a:noFill/>
            <a:miter lim="800000"/>
            <a:headEnd/>
            <a:tailEnd/>
          </a:ln>
        </p:spPr>
        <p:txBody>
          <a:bodyPr>
            <a:spAutoFit/>
          </a:bodyPr>
          <a:lstStyle/>
          <a:p>
            <a:pPr marL="690563" indent="-690563" algn="just"/>
            <a:r>
              <a:rPr lang="en-US" sz="2600" b="1" dirty="0">
                <a:cs typeface="Times New Roman" pitchFamily="18" charset="0"/>
              </a:rPr>
              <a:t>Four types of Ecosystem Growth and Development</a:t>
            </a:r>
          </a:p>
          <a:p>
            <a:pPr marL="690563" indent="-690563"/>
            <a:endParaRPr lang="en-US" sz="2600" dirty="0">
              <a:cs typeface="Times New Roman" pitchFamily="18" charset="0"/>
            </a:endParaRPr>
          </a:p>
          <a:p>
            <a:pPr marL="690563" indent="-690563"/>
            <a:r>
              <a:rPr lang="en-US" sz="2600" dirty="0">
                <a:cs typeface="Times New Roman" pitchFamily="18" charset="0"/>
              </a:rPr>
              <a:t>0.  </a:t>
            </a:r>
            <a:r>
              <a:rPr lang="en-US" sz="2600" i="1" dirty="0">
                <a:cs typeface="Times New Roman" pitchFamily="18" charset="0"/>
              </a:rPr>
              <a:t>Boundary Growth:</a:t>
            </a:r>
            <a:r>
              <a:rPr lang="en-US" sz="2600" dirty="0">
                <a:cs typeface="Times New Roman" pitchFamily="18" charset="0"/>
              </a:rPr>
              <a:t> Low-entropy energy enters the system.</a:t>
            </a:r>
          </a:p>
          <a:p>
            <a:pPr marL="690563" indent="-690563" eaLnBrk="0" hangingPunct="0"/>
            <a:r>
              <a:rPr lang="en-US" sz="2600" dirty="0">
                <a:cs typeface="Times New Roman" pitchFamily="18" charset="0"/>
              </a:rPr>
              <a:t>I.  </a:t>
            </a:r>
            <a:r>
              <a:rPr lang="en-US" sz="2600" i="1" dirty="0">
                <a:cs typeface="Times New Roman" pitchFamily="18" charset="0"/>
              </a:rPr>
              <a:t>Structural Growth:</a:t>
            </a:r>
            <a:r>
              <a:rPr lang="en-US" sz="2600" dirty="0">
                <a:cs typeface="Times New Roman" pitchFamily="18" charset="0"/>
              </a:rPr>
              <a:t> Increase in  quantity of biomass as  the number and size of components in the ecosystem increase.</a:t>
            </a:r>
          </a:p>
          <a:p>
            <a:pPr marL="690563" indent="-690563" eaLnBrk="0" hangingPunct="0"/>
            <a:r>
              <a:rPr lang="en-US" sz="2600" dirty="0">
                <a:cs typeface="Times New Roman" pitchFamily="18" charset="0"/>
              </a:rPr>
              <a:t>II.  </a:t>
            </a:r>
            <a:r>
              <a:rPr lang="en-US" sz="2600" i="1" dirty="0">
                <a:cs typeface="Times New Roman" pitchFamily="18" charset="0"/>
              </a:rPr>
              <a:t>Network </a:t>
            </a:r>
            <a:r>
              <a:rPr lang="en-US" sz="2600" i="1" dirty="0" smtClean="0">
                <a:cs typeface="Times New Roman" pitchFamily="18" charset="0"/>
              </a:rPr>
              <a:t>Development:</a:t>
            </a:r>
            <a:r>
              <a:rPr lang="en-US" sz="2600" dirty="0" smtClean="0">
                <a:cs typeface="Times New Roman" pitchFamily="18" charset="0"/>
              </a:rPr>
              <a:t> Change in system connectivity transactions, </a:t>
            </a:r>
            <a:r>
              <a:rPr lang="en-US" sz="2600" dirty="0">
                <a:cs typeface="Times New Roman" pitchFamily="18" charset="0"/>
              </a:rPr>
              <a:t>which results in </a:t>
            </a:r>
            <a:r>
              <a:rPr lang="en-US" sz="2600" dirty="0" smtClean="0">
                <a:cs typeface="Times New Roman" pitchFamily="18" charset="0"/>
              </a:rPr>
              <a:t>more cycling</a:t>
            </a:r>
            <a:r>
              <a:rPr lang="en-US" sz="2600" dirty="0">
                <a:cs typeface="Times New Roman" pitchFamily="18" charset="0"/>
              </a:rPr>
              <a:t>.</a:t>
            </a:r>
          </a:p>
          <a:p>
            <a:pPr marL="690563" indent="-690563" eaLnBrk="0" hangingPunct="0"/>
            <a:r>
              <a:rPr lang="en-US" sz="2600" dirty="0">
                <a:cs typeface="Times New Roman" pitchFamily="18" charset="0"/>
              </a:rPr>
              <a:t>III.  </a:t>
            </a:r>
            <a:r>
              <a:rPr lang="en-US" sz="2600" i="1" dirty="0">
                <a:cs typeface="Times New Roman" pitchFamily="18" charset="0"/>
              </a:rPr>
              <a:t>Information </a:t>
            </a:r>
            <a:r>
              <a:rPr lang="en-US" sz="2600" i="1" dirty="0" smtClean="0">
                <a:cs typeface="Times New Roman" pitchFamily="18" charset="0"/>
              </a:rPr>
              <a:t>Development:</a:t>
            </a:r>
            <a:r>
              <a:rPr lang="en-US" sz="2600" dirty="0" smtClean="0">
                <a:cs typeface="Times New Roman" pitchFamily="18" charset="0"/>
              </a:rPr>
              <a:t> </a:t>
            </a:r>
            <a:r>
              <a:rPr lang="en-US" sz="2600" dirty="0">
                <a:cs typeface="Times New Roman" pitchFamily="18" charset="0"/>
              </a:rPr>
              <a:t>Qualitative </a:t>
            </a:r>
            <a:r>
              <a:rPr lang="en-US" sz="2600" dirty="0" smtClean="0">
                <a:cs typeface="Times New Roman" pitchFamily="18" charset="0"/>
              </a:rPr>
              <a:t>change in </a:t>
            </a:r>
            <a:r>
              <a:rPr lang="en-US" sz="2600" dirty="0">
                <a:cs typeface="Times New Roman" pitchFamily="18" charset="0"/>
              </a:rPr>
              <a:t>system behavior</a:t>
            </a:r>
            <a:r>
              <a:rPr lang="en-US" sz="2600" b="1" dirty="0">
                <a:cs typeface="Times New Roman" pitchFamily="18" charset="0"/>
              </a:rPr>
              <a:t> </a:t>
            </a:r>
            <a:r>
              <a:rPr lang="en-US" sz="2600" dirty="0" smtClean="0">
                <a:cs typeface="Times New Roman" pitchFamily="18" charset="0"/>
              </a:rPr>
              <a:t>to </a:t>
            </a:r>
            <a:r>
              <a:rPr lang="en-US" sz="2600" dirty="0">
                <a:cs typeface="Times New Roman" pitchFamily="18" charset="0"/>
              </a:rPr>
              <a:t>more energetically efficient ones.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6"/>
          <p:cNvSpPr txBox="1">
            <a:spLocks noChangeArrowheads="1"/>
          </p:cNvSpPr>
          <p:nvPr/>
        </p:nvSpPr>
        <p:spPr bwMode="auto">
          <a:xfrm>
            <a:off x="990600" y="990600"/>
            <a:ext cx="7494588"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2B00E4"/>
                </a:solidFill>
              </a:rPr>
              <a:t>Purpose: to investigate behavior of ecological goal functions during different growth and development stages.</a:t>
            </a:r>
          </a:p>
          <a:p>
            <a:endParaRPr lang="en-US" altLang="en-US">
              <a:solidFill>
                <a:srgbClr val="2B00E4"/>
              </a:solidFill>
            </a:endParaRPr>
          </a:p>
          <a:p>
            <a:r>
              <a:rPr lang="en-US" altLang="en-US">
                <a:solidFill>
                  <a:srgbClr val="2B00E4"/>
                </a:solidFill>
              </a:rPr>
              <a:t>Hypothesis 1: Storage and throughflow increase during all stages.</a:t>
            </a:r>
          </a:p>
          <a:p>
            <a:endParaRPr lang="en-US" altLang="en-US">
              <a:solidFill>
                <a:srgbClr val="2B00E4"/>
              </a:solidFill>
            </a:endParaRPr>
          </a:p>
          <a:p>
            <a:r>
              <a:rPr lang="en-US" altLang="en-US">
                <a:solidFill>
                  <a:srgbClr val="2B00E4"/>
                </a:solidFill>
              </a:rPr>
              <a:t>Hypothesis 2: Exergy degradation increases initially, then levels off.</a:t>
            </a:r>
          </a:p>
        </p:txBody>
      </p:sp>
      <p:sp>
        <p:nvSpPr>
          <p:cNvPr id="37892" name="Rectangle 1028"/>
          <p:cNvSpPr>
            <a:spLocks noChangeArrowheads="1"/>
          </p:cNvSpPr>
          <p:nvPr/>
        </p:nvSpPr>
        <p:spPr bwMode="auto">
          <a:xfrm>
            <a:off x="1554163"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7899" name="Group 1035"/>
          <p:cNvGrpSpPr>
            <a:grpSpLocks/>
          </p:cNvGrpSpPr>
          <p:nvPr/>
        </p:nvGrpSpPr>
        <p:grpSpPr bwMode="auto">
          <a:xfrm>
            <a:off x="3429000" y="3498850"/>
            <a:ext cx="3511550" cy="3359150"/>
            <a:chOff x="1631" y="1509"/>
            <a:chExt cx="2596" cy="2483"/>
          </a:xfrm>
        </p:grpSpPr>
        <p:graphicFrame>
          <p:nvGraphicFramePr>
            <p:cNvPr id="37891" name="Object 1027"/>
            <p:cNvGraphicFramePr>
              <a:graphicFrameLocks noChangeAspect="1"/>
            </p:cNvGraphicFramePr>
            <p:nvPr/>
          </p:nvGraphicFramePr>
          <p:xfrm>
            <a:off x="1833" y="1584"/>
            <a:ext cx="2394" cy="2047"/>
          </p:xfrm>
          <a:graphic>
            <a:graphicData uri="http://schemas.openxmlformats.org/presentationml/2006/ole">
              <mc:AlternateContent xmlns:mc="http://schemas.openxmlformats.org/markup-compatibility/2006">
                <mc:Choice xmlns:v="urn:schemas-microsoft-com:vml" Requires="v">
                  <p:oleObj spid="_x0000_s225291" r:id="rId3" imgW="3590925" imgH="2692400" progId="PowerPoint.Slide.8">
                    <p:embed/>
                  </p:oleObj>
                </mc:Choice>
                <mc:Fallback>
                  <p:oleObj r:id="rId3" imgW="3590925" imgH="26924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0625" t="18680" r="27756" b="22415"/>
                        <a:stretch>
                          <a:fillRect/>
                        </a:stretch>
                      </p:blipFill>
                      <p:spPr bwMode="auto">
                        <a:xfrm>
                          <a:off x="1833" y="1584"/>
                          <a:ext cx="2394" cy="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3" name="Text Box 1029"/>
            <p:cNvSpPr txBox="1">
              <a:spLocks noChangeArrowheads="1"/>
            </p:cNvSpPr>
            <p:nvPr/>
          </p:nvSpPr>
          <p:spPr bwMode="auto">
            <a:xfrm>
              <a:off x="2688" y="1776"/>
              <a:ext cx="1222"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(III) initial condition</a:t>
              </a:r>
            </a:p>
          </p:txBody>
        </p:sp>
        <p:sp>
          <p:nvSpPr>
            <p:cNvPr id="37894" name="Text Box 1030"/>
            <p:cNvSpPr txBox="1">
              <a:spLocks noChangeArrowheads="1"/>
            </p:cNvSpPr>
            <p:nvPr/>
          </p:nvSpPr>
          <p:spPr bwMode="auto">
            <a:xfrm>
              <a:off x="2064" y="3472"/>
              <a:ext cx="1157"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(0) initial condition</a:t>
              </a:r>
            </a:p>
          </p:txBody>
        </p:sp>
        <p:sp>
          <p:nvSpPr>
            <p:cNvPr id="37895" name="Text Box 1031"/>
            <p:cNvSpPr txBox="1">
              <a:spLocks noChangeArrowheads="1"/>
            </p:cNvSpPr>
            <p:nvPr/>
          </p:nvSpPr>
          <p:spPr bwMode="auto">
            <a:xfrm>
              <a:off x="2112" y="2224"/>
              <a:ext cx="1700"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(II) Middle-to-late succession</a:t>
              </a:r>
            </a:p>
          </p:txBody>
        </p:sp>
        <p:sp>
          <p:nvSpPr>
            <p:cNvPr id="37896" name="Text Box 1032"/>
            <p:cNvSpPr txBox="1">
              <a:spLocks noChangeArrowheads="1"/>
            </p:cNvSpPr>
            <p:nvPr/>
          </p:nvSpPr>
          <p:spPr bwMode="auto">
            <a:xfrm>
              <a:off x="2016" y="2848"/>
              <a:ext cx="1713"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 early-to-middle succession</a:t>
              </a:r>
            </a:p>
          </p:txBody>
        </p:sp>
        <p:sp>
          <p:nvSpPr>
            <p:cNvPr id="37897" name="Text Box 1033"/>
            <p:cNvSpPr txBox="1">
              <a:spLocks noChangeArrowheads="1"/>
            </p:cNvSpPr>
            <p:nvPr/>
          </p:nvSpPr>
          <p:spPr bwMode="auto">
            <a:xfrm rot="-5400000">
              <a:off x="775" y="2365"/>
              <a:ext cx="1962"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Exergy captured/biomass (d</a:t>
              </a:r>
              <a:r>
                <a:rPr lang="en-US" altLang="en-US" sz="1600" baseline="30000"/>
                <a:t>-1</a:t>
              </a:r>
              <a:r>
                <a:rPr lang="en-US" altLang="en-US" sz="1600"/>
                <a:t>)</a:t>
              </a:r>
            </a:p>
          </p:txBody>
        </p:sp>
        <p:sp>
          <p:nvSpPr>
            <p:cNvPr id="37898" name="Text Box 1034"/>
            <p:cNvSpPr txBox="1">
              <a:spLocks noChangeArrowheads="1"/>
            </p:cNvSpPr>
            <p:nvPr/>
          </p:nvSpPr>
          <p:spPr bwMode="auto">
            <a:xfrm>
              <a:off x="2544" y="3744"/>
              <a:ext cx="1494"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Exergy stored (kJ/m</a:t>
              </a:r>
              <a:r>
                <a:rPr lang="en-US" altLang="en-US" sz="1600" baseline="30000"/>
                <a:t>-2</a:t>
              </a:r>
              <a:r>
                <a:rPr lang="en-US" altLang="en-US" sz="1600"/>
                <a:t>)</a:t>
              </a:r>
            </a:p>
          </p:txBody>
        </p:sp>
      </p:grpSp>
    </p:spTree>
    <p:extLst>
      <p:ext uri="{BB962C8B-B14F-4D97-AF65-F5344CB8AC3E}">
        <p14:creationId xmlns:p14="http://schemas.microsoft.com/office/powerpoint/2010/main" val="3819196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blinds(horizontal)">
                                      <p:cBhvr>
                                        <p:cTn id="7"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5943600" y="2590800"/>
          <a:ext cx="3302000" cy="3101975"/>
        </p:xfrm>
        <a:graphic>
          <a:graphicData uri="http://schemas.openxmlformats.org/presentationml/2006/ole">
            <mc:AlternateContent xmlns:mc="http://schemas.openxmlformats.org/markup-compatibility/2006">
              <mc:Choice xmlns:v="urn:schemas-microsoft-com:vml" Requires="v">
                <p:oleObj spid="_x0000_s232455" r:id="rId3" imgW="4278313" imgH="3208338" progId="PowerPoint.Slide.8">
                  <p:embed/>
                </p:oleObj>
              </mc:Choice>
              <mc:Fallback>
                <p:oleObj r:id="rId3" imgW="4278313" imgH="3208338"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22868" t="13396" r="16457" b="10545"/>
                      <a:stretch>
                        <a:fillRect/>
                      </a:stretch>
                    </p:blipFill>
                    <p:spPr bwMode="auto">
                      <a:xfrm>
                        <a:off x="5943600" y="2590800"/>
                        <a:ext cx="3302000" cy="310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16" name="Group 168"/>
          <p:cNvGraphicFramePr>
            <a:graphicFrameLocks noGrp="1"/>
          </p:cNvGraphicFramePr>
          <p:nvPr/>
        </p:nvGraphicFramePr>
        <p:xfrm>
          <a:off x="990600" y="914400"/>
          <a:ext cx="4953000" cy="5212080"/>
        </p:xfrm>
        <a:graphic>
          <a:graphicData uri="http://schemas.openxmlformats.org/drawingml/2006/table">
            <a:tbl>
              <a:tblPr/>
              <a:tblGrid>
                <a:gridCol w="2438400"/>
                <a:gridCol w="1371600"/>
                <a:gridCol w="1143000"/>
              </a:tblGrid>
              <a:tr h="4508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Ecosystem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 exergy use*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exergy storage</a:t>
                      </a:r>
                      <a:endParaRPr kumimoji="0" lang="en-US" sz="2400" b="0" i="0" u="none" strike="noStrike" cap="none" normalizeH="0" baseline="30000" smtClean="0">
                        <a:ln>
                          <a:noFill/>
                        </a:ln>
                        <a:solidFill>
                          <a:schemeClr val="tx1"/>
                        </a:solidFill>
                        <a:effectLst/>
                        <a:latin typeface="Times New Roman" pitchFamily="18"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Quarry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Desert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0.07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Clear-cut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49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0.59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Grassland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59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0.94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Fir Plantation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70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12.7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Natural Forest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26</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Old deciduous forest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72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38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Tropical rain forest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rPr>
                        <a:t>70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64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0285" name="Rectangle 153"/>
          <p:cNvSpPr>
            <a:spLocks noChangeArrowheads="1"/>
          </p:cNvSpPr>
          <p:nvPr/>
        </p:nvSpPr>
        <p:spPr bwMode="auto">
          <a:xfrm>
            <a:off x="2286000" y="1825625"/>
            <a:ext cx="9144000" cy="0"/>
          </a:xfrm>
          <a:prstGeom prst="rect">
            <a:avLst/>
          </a:prstGeom>
          <a:noFill/>
          <a:ln w="9525">
            <a:noFill/>
            <a:miter lim="800000"/>
            <a:headEnd/>
            <a:tailEnd/>
          </a:ln>
        </p:spPr>
        <p:txBody>
          <a:bodyPr>
            <a:spAutoFit/>
          </a:bodyPr>
          <a:lstStyle/>
          <a:p>
            <a:endParaRPr lang="en-US"/>
          </a:p>
        </p:txBody>
      </p:sp>
      <p:sp>
        <p:nvSpPr>
          <p:cNvPr id="10286" name="Text Box 154"/>
          <p:cNvSpPr txBox="1">
            <a:spLocks noChangeArrowheads="1"/>
          </p:cNvSpPr>
          <p:nvPr/>
        </p:nvSpPr>
        <p:spPr bwMode="auto">
          <a:xfrm>
            <a:off x="6248400" y="990600"/>
            <a:ext cx="2670175" cy="1384995"/>
          </a:xfrm>
          <a:prstGeom prst="rect">
            <a:avLst/>
          </a:prstGeom>
          <a:noFill/>
          <a:ln w="9525">
            <a:noFill/>
            <a:miter lim="800000"/>
            <a:headEnd/>
            <a:tailEnd/>
          </a:ln>
        </p:spPr>
        <p:txBody>
          <a:bodyPr>
            <a:spAutoFit/>
          </a:bodyPr>
          <a:lstStyle/>
          <a:p>
            <a:r>
              <a:rPr lang="en-US" sz="2800" dirty="0">
                <a:solidFill>
                  <a:srgbClr val="2B00E4"/>
                </a:solidFill>
              </a:rPr>
              <a:t>Empirical </a:t>
            </a:r>
            <a:r>
              <a:rPr lang="en-US" sz="2800" dirty="0" smtClean="0">
                <a:solidFill>
                  <a:srgbClr val="2B00E4"/>
                </a:solidFill>
              </a:rPr>
              <a:t>data support the </a:t>
            </a:r>
            <a:r>
              <a:rPr lang="en-US" sz="2800" dirty="0">
                <a:solidFill>
                  <a:srgbClr val="2B00E4"/>
                </a:solidFill>
              </a:rPr>
              <a:t>theory</a:t>
            </a:r>
          </a:p>
        </p:txBody>
      </p:sp>
      <p:sp>
        <p:nvSpPr>
          <p:cNvPr id="10287" name="Text Box 169"/>
          <p:cNvSpPr txBox="1">
            <a:spLocks noChangeArrowheads="1"/>
          </p:cNvSpPr>
          <p:nvPr/>
        </p:nvSpPr>
        <p:spPr bwMode="auto">
          <a:xfrm>
            <a:off x="2133600" y="6172200"/>
            <a:ext cx="2341563" cy="336550"/>
          </a:xfrm>
          <a:prstGeom prst="rect">
            <a:avLst/>
          </a:prstGeom>
          <a:noFill/>
          <a:ln w="9525">
            <a:noFill/>
            <a:miter lim="800000"/>
            <a:headEnd/>
            <a:tailEnd/>
          </a:ln>
        </p:spPr>
        <p:txBody>
          <a:bodyPr wrap="none">
            <a:spAutoFit/>
          </a:bodyPr>
          <a:lstStyle/>
          <a:p>
            <a:r>
              <a:rPr lang="en-US" sz="1600"/>
              <a:t>*</a:t>
            </a:r>
            <a:r>
              <a:rPr lang="en-US" sz="1600">
                <a:cs typeface="Times New Roman" pitchFamily="18" charset="0"/>
              </a:rPr>
              <a:t>Kay and Schneider 1992</a:t>
            </a:r>
            <a:r>
              <a:rPr lang="en-US" sz="1600"/>
              <a:t> </a:t>
            </a:r>
          </a:p>
        </p:txBody>
      </p:sp>
    </p:spTree>
    <p:extLst>
      <p:ext uri="{BB962C8B-B14F-4D97-AF65-F5344CB8AC3E}">
        <p14:creationId xmlns:p14="http://schemas.microsoft.com/office/powerpoint/2010/main" val="74616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659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7"/>
          <p:cNvSpPr>
            <a:spLocks noChangeArrowheads="1"/>
          </p:cNvSpPr>
          <p:nvPr/>
        </p:nvSpPr>
        <p:spPr bwMode="auto">
          <a:xfrm>
            <a:off x="2771775" y="2247900"/>
            <a:ext cx="9144000" cy="0"/>
          </a:xfrm>
          <a:prstGeom prst="rect">
            <a:avLst/>
          </a:prstGeom>
          <a:noFill/>
          <a:ln w="9525">
            <a:noFill/>
            <a:miter lim="800000"/>
            <a:headEnd/>
            <a:tailEnd/>
          </a:ln>
        </p:spPr>
        <p:txBody>
          <a:bodyPr>
            <a:spAutoFit/>
          </a:bodyPr>
          <a:lstStyle/>
          <a:p>
            <a:endParaRPr lang="en-US"/>
          </a:p>
        </p:txBody>
      </p:sp>
      <p:pic>
        <p:nvPicPr>
          <p:cNvPr id="72707" name="Picture 1028"/>
          <p:cNvPicPr>
            <a:picLocks noChangeAspect="1" noChangeArrowheads="1"/>
          </p:cNvPicPr>
          <p:nvPr/>
        </p:nvPicPr>
        <p:blipFill>
          <a:blip r:embed="rId2"/>
          <a:srcRect r="49994"/>
          <a:stretch>
            <a:fillRect/>
          </a:stretch>
        </p:blipFill>
        <p:spPr bwMode="auto">
          <a:xfrm>
            <a:off x="609600" y="838200"/>
            <a:ext cx="7772400" cy="5103813"/>
          </a:xfrm>
          <a:prstGeom prst="rect">
            <a:avLst/>
          </a:prstGeom>
          <a:noFill/>
          <a:ln w="9525">
            <a:noFill/>
            <a:miter lim="800000"/>
            <a:headEnd/>
            <a:tailEnd/>
          </a:ln>
        </p:spPr>
      </p:pic>
      <p:sp>
        <p:nvSpPr>
          <p:cNvPr id="72708" name="Text Box 1029"/>
          <p:cNvSpPr txBox="1">
            <a:spLocks noChangeArrowheads="1"/>
          </p:cNvSpPr>
          <p:nvPr/>
        </p:nvSpPr>
        <p:spPr bwMode="auto">
          <a:xfrm>
            <a:off x="898525" y="5929313"/>
            <a:ext cx="1427163" cy="336550"/>
          </a:xfrm>
          <a:prstGeom prst="rect">
            <a:avLst/>
          </a:prstGeom>
          <a:noFill/>
          <a:ln w="9525">
            <a:noFill/>
            <a:miter lim="800000"/>
            <a:headEnd/>
            <a:tailEnd/>
          </a:ln>
        </p:spPr>
        <p:txBody>
          <a:bodyPr wrap="none">
            <a:spAutoFit/>
          </a:bodyPr>
          <a:lstStyle/>
          <a:p>
            <a:r>
              <a:rPr lang="en-US" sz="1600"/>
              <a:t>Debeljak, 2004</a:t>
            </a:r>
          </a:p>
        </p:txBody>
      </p:sp>
    </p:spTree>
    <p:extLst>
      <p:ext uri="{BB962C8B-B14F-4D97-AF65-F5344CB8AC3E}">
        <p14:creationId xmlns:p14="http://schemas.microsoft.com/office/powerpoint/2010/main" val="3283274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108"/>
          <p:cNvGrpSpPr>
            <a:grpSpLocks/>
          </p:cNvGrpSpPr>
          <p:nvPr/>
        </p:nvGrpSpPr>
        <p:grpSpPr bwMode="auto">
          <a:xfrm>
            <a:off x="3198813" y="788988"/>
            <a:ext cx="5792787" cy="6069012"/>
            <a:chOff x="1872" y="497"/>
            <a:chExt cx="3649" cy="3823"/>
          </a:xfrm>
        </p:grpSpPr>
        <p:grpSp>
          <p:nvGrpSpPr>
            <p:cNvPr id="73733" name="Group 3"/>
            <p:cNvGrpSpPr>
              <a:grpSpLocks/>
            </p:cNvGrpSpPr>
            <p:nvPr/>
          </p:nvGrpSpPr>
          <p:grpSpPr bwMode="auto">
            <a:xfrm>
              <a:off x="1872" y="497"/>
              <a:ext cx="1742" cy="1725"/>
              <a:chOff x="52" y="256"/>
              <a:chExt cx="1940" cy="2401"/>
            </a:xfrm>
          </p:grpSpPr>
          <p:sp>
            <p:nvSpPr>
              <p:cNvPr id="73810" name="Text Box 4"/>
              <p:cNvSpPr txBox="1">
                <a:spLocks noChangeArrowheads="1"/>
              </p:cNvSpPr>
              <p:nvPr/>
            </p:nvSpPr>
            <p:spPr bwMode="auto">
              <a:xfrm>
                <a:off x="52" y="2416"/>
                <a:ext cx="212" cy="241"/>
              </a:xfrm>
              <a:prstGeom prst="rect">
                <a:avLst/>
              </a:prstGeom>
              <a:noFill/>
              <a:ln w="9525">
                <a:noFill/>
                <a:miter lim="800000"/>
                <a:headEnd/>
                <a:tailEnd/>
              </a:ln>
            </p:spPr>
            <p:txBody>
              <a:bodyPr wrap="none">
                <a:spAutoFit/>
              </a:bodyPr>
              <a:lstStyle/>
              <a:p>
                <a:pPr eaLnBrk="0" hangingPunct="0"/>
                <a:r>
                  <a:rPr lang="en-US" sz="1200">
                    <a:solidFill>
                      <a:srgbClr val="000000"/>
                    </a:solidFill>
                  </a:rPr>
                  <a:t>a)</a:t>
                </a:r>
              </a:p>
            </p:txBody>
          </p:sp>
          <p:grpSp>
            <p:nvGrpSpPr>
              <p:cNvPr id="73811" name="Group 5"/>
              <p:cNvGrpSpPr>
                <a:grpSpLocks/>
              </p:cNvGrpSpPr>
              <p:nvPr/>
            </p:nvGrpSpPr>
            <p:grpSpPr bwMode="auto">
              <a:xfrm>
                <a:off x="55" y="256"/>
                <a:ext cx="1937" cy="2288"/>
                <a:chOff x="55" y="256"/>
                <a:chExt cx="1938" cy="2304"/>
              </a:xfrm>
            </p:grpSpPr>
            <p:sp>
              <p:nvSpPr>
                <p:cNvPr id="73812" name="Text Box 6"/>
                <p:cNvSpPr txBox="1">
                  <a:spLocks noChangeArrowheads="1"/>
                </p:cNvSpPr>
                <p:nvPr/>
              </p:nvSpPr>
              <p:spPr bwMode="auto">
                <a:xfrm>
                  <a:off x="55" y="640"/>
                  <a:ext cx="326" cy="242"/>
                </a:xfrm>
                <a:prstGeom prst="rect">
                  <a:avLst/>
                </a:prstGeom>
                <a:noFill/>
                <a:ln w="9525">
                  <a:noFill/>
                  <a:miter lim="800000"/>
                  <a:headEnd/>
                  <a:tailEnd/>
                </a:ln>
              </p:spPr>
              <p:txBody>
                <a:bodyPr wrap="none">
                  <a:spAutoFit/>
                </a:bodyPr>
                <a:lstStyle/>
                <a:p>
                  <a:pPr eaLnBrk="0" hangingPunct="0"/>
                  <a:r>
                    <a:rPr lang="en-US" sz="1200">
                      <a:solidFill>
                        <a:srgbClr val="000000"/>
                      </a:solidFill>
                    </a:rPr>
                    <a:t>z</a:t>
                  </a:r>
                  <a:r>
                    <a:rPr lang="en-US" sz="1200" baseline="-25000">
                      <a:solidFill>
                        <a:srgbClr val="000000"/>
                      </a:solidFill>
                    </a:rPr>
                    <a:t>1</a:t>
                  </a:r>
                  <a:r>
                    <a:rPr lang="en-US" sz="1200">
                      <a:solidFill>
                        <a:srgbClr val="000000"/>
                      </a:solidFill>
                    </a:rPr>
                    <a:t>=5</a:t>
                  </a:r>
                </a:p>
              </p:txBody>
            </p:sp>
            <p:sp>
              <p:nvSpPr>
                <p:cNvPr id="73813" name="Rectangle 7"/>
                <p:cNvSpPr>
                  <a:spLocks noChangeArrowheads="1"/>
                </p:cNvSpPr>
                <p:nvPr/>
              </p:nvSpPr>
              <p:spPr bwMode="auto">
                <a:xfrm>
                  <a:off x="396" y="576"/>
                  <a:ext cx="540" cy="576"/>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1</a:t>
                  </a:r>
                  <a:r>
                    <a:rPr lang="en-US" sz="1200">
                      <a:solidFill>
                        <a:srgbClr val="000000"/>
                      </a:solidFill>
                    </a:rPr>
                    <a:t>=6</a:t>
                  </a:r>
                </a:p>
              </p:txBody>
            </p:sp>
            <p:sp>
              <p:nvSpPr>
                <p:cNvPr id="73814" name="Rectangle 8"/>
                <p:cNvSpPr>
                  <a:spLocks noChangeArrowheads="1"/>
                </p:cNvSpPr>
                <p:nvPr/>
              </p:nvSpPr>
              <p:spPr bwMode="auto">
                <a:xfrm>
                  <a:off x="396" y="1664"/>
                  <a:ext cx="540" cy="576"/>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4</a:t>
                  </a:r>
                  <a:r>
                    <a:rPr lang="en-US" sz="1200">
                      <a:solidFill>
                        <a:srgbClr val="000000"/>
                      </a:solidFill>
                    </a:rPr>
                    <a:t>=2.5</a:t>
                  </a:r>
                </a:p>
              </p:txBody>
            </p:sp>
            <p:sp>
              <p:nvSpPr>
                <p:cNvPr id="73815" name="Rectangle 9"/>
                <p:cNvSpPr>
                  <a:spLocks noChangeArrowheads="1"/>
                </p:cNvSpPr>
                <p:nvPr/>
              </p:nvSpPr>
              <p:spPr bwMode="auto">
                <a:xfrm>
                  <a:off x="1296" y="1664"/>
                  <a:ext cx="540" cy="576"/>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3</a:t>
                  </a:r>
                  <a:r>
                    <a:rPr lang="en-US" sz="1200">
                      <a:solidFill>
                        <a:srgbClr val="000000"/>
                      </a:solidFill>
                    </a:rPr>
                    <a:t>=3.4</a:t>
                  </a:r>
                </a:p>
              </p:txBody>
            </p:sp>
            <p:sp>
              <p:nvSpPr>
                <p:cNvPr id="73816" name="Rectangle 10"/>
                <p:cNvSpPr>
                  <a:spLocks noChangeArrowheads="1"/>
                </p:cNvSpPr>
                <p:nvPr/>
              </p:nvSpPr>
              <p:spPr bwMode="auto">
                <a:xfrm>
                  <a:off x="1296" y="576"/>
                  <a:ext cx="540" cy="576"/>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2</a:t>
                  </a:r>
                  <a:r>
                    <a:rPr lang="en-US" sz="1200">
                      <a:solidFill>
                        <a:srgbClr val="000000"/>
                      </a:solidFill>
                    </a:rPr>
                    <a:t>=4.5</a:t>
                  </a:r>
                </a:p>
              </p:txBody>
            </p:sp>
            <p:sp>
              <p:nvSpPr>
                <p:cNvPr id="73817" name="Line 11"/>
                <p:cNvSpPr>
                  <a:spLocks noChangeShapeType="1"/>
                </p:cNvSpPr>
                <p:nvPr/>
              </p:nvSpPr>
              <p:spPr bwMode="auto">
                <a:xfrm>
                  <a:off x="936" y="896"/>
                  <a:ext cx="360" cy="0"/>
                </a:xfrm>
                <a:prstGeom prst="line">
                  <a:avLst/>
                </a:prstGeom>
                <a:noFill/>
                <a:ln w="9525">
                  <a:solidFill>
                    <a:srgbClr val="000000"/>
                  </a:solidFill>
                  <a:round/>
                  <a:headEnd/>
                  <a:tailEnd type="triangle" w="med" len="med"/>
                </a:ln>
              </p:spPr>
              <p:txBody>
                <a:bodyPr wrap="none" anchor="ctr"/>
                <a:lstStyle/>
                <a:p>
                  <a:endParaRPr lang="en-US"/>
                </a:p>
              </p:txBody>
            </p:sp>
            <p:sp>
              <p:nvSpPr>
                <p:cNvPr id="73818" name="Line 12"/>
                <p:cNvSpPr>
                  <a:spLocks noChangeShapeType="1"/>
                </p:cNvSpPr>
                <p:nvPr/>
              </p:nvSpPr>
              <p:spPr bwMode="auto">
                <a:xfrm>
                  <a:off x="144" y="896"/>
                  <a:ext cx="252" cy="0"/>
                </a:xfrm>
                <a:prstGeom prst="line">
                  <a:avLst/>
                </a:prstGeom>
                <a:noFill/>
                <a:ln w="9525">
                  <a:solidFill>
                    <a:srgbClr val="000000"/>
                  </a:solidFill>
                  <a:round/>
                  <a:headEnd/>
                  <a:tailEnd type="triangle" w="med" len="med"/>
                </a:ln>
              </p:spPr>
              <p:txBody>
                <a:bodyPr wrap="none" anchor="ctr"/>
                <a:lstStyle/>
                <a:p>
                  <a:endParaRPr lang="en-US"/>
                </a:p>
              </p:txBody>
            </p:sp>
            <p:sp>
              <p:nvSpPr>
                <p:cNvPr id="73819" name="Line 13"/>
                <p:cNvSpPr>
                  <a:spLocks noChangeShapeType="1"/>
                </p:cNvSpPr>
                <p:nvPr/>
              </p:nvSpPr>
              <p:spPr bwMode="auto">
                <a:xfrm flipV="1">
                  <a:off x="684" y="1152"/>
                  <a:ext cx="0" cy="512"/>
                </a:xfrm>
                <a:prstGeom prst="line">
                  <a:avLst/>
                </a:prstGeom>
                <a:noFill/>
                <a:ln w="9525">
                  <a:solidFill>
                    <a:srgbClr val="000000"/>
                  </a:solidFill>
                  <a:round/>
                  <a:headEnd/>
                  <a:tailEnd type="triangle" w="med" len="med"/>
                </a:ln>
              </p:spPr>
              <p:txBody>
                <a:bodyPr wrap="none" anchor="ctr"/>
                <a:lstStyle/>
                <a:p>
                  <a:endParaRPr lang="en-US"/>
                </a:p>
              </p:txBody>
            </p:sp>
            <p:sp>
              <p:nvSpPr>
                <p:cNvPr id="73820" name="Line 14"/>
                <p:cNvSpPr>
                  <a:spLocks noChangeShapeType="1"/>
                </p:cNvSpPr>
                <p:nvPr/>
              </p:nvSpPr>
              <p:spPr bwMode="auto">
                <a:xfrm>
                  <a:off x="1584" y="1152"/>
                  <a:ext cx="0" cy="512"/>
                </a:xfrm>
                <a:prstGeom prst="line">
                  <a:avLst/>
                </a:prstGeom>
                <a:noFill/>
                <a:ln w="9525">
                  <a:solidFill>
                    <a:srgbClr val="000000"/>
                  </a:solidFill>
                  <a:round/>
                  <a:headEnd/>
                  <a:tailEnd type="triangle" w="med" len="med"/>
                </a:ln>
              </p:spPr>
              <p:txBody>
                <a:bodyPr wrap="none" anchor="ctr"/>
                <a:lstStyle/>
                <a:p>
                  <a:endParaRPr lang="en-US"/>
                </a:p>
              </p:txBody>
            </p:sp>
            <p:sp>
              <p:nvSpPr>
                <p:cNvPr id="73821" name="Line 15"/>
                <p:cNvSpPr>
                  <a:spLocks noChangeShapeType="1"/>
                </p:cNvSpPr>
                <p:nvPr/>
              </p:nvSpPr>
              <p:spPr bwMode="auto">
                <a:xfrm flipV="1">
                  <a:off x="1584" y="256"/>
                  <a:ext cx="0" cy="320"/>
                </a:xfrm>
                <a:prstGeom prst="line">
                  <a:avLst/>
                </a:prstGeom>
                <a:noFill/>
                <a:ln w="9525">
                  <a:solidFill>
                    <a:srgbClr val="000000"/>
                  </a:solidFill>
                  <a:round/>
                  <a:headEnd/>
                  <a:tailEnd type="triangle" w="med" len="med"/>
                </a:ln>
              </p:spPr>
              <p:txBody>
                <a:bodyPr wrap="none" anchor="ctr"/>
                <a:lstStyle/>
                <a:p>
                  <a:endParaRPr lang="en-US"/>
                </a:p>
              </p:txBody>
            </p:sp>
            <p:sp>
              <p:nvSpPr>
                <p:cNvPr id="73822" name="Line 16"/>
                <p:cNvSpPr>
                  <a:spLocks noChangeShapeType="1"/>
                </p:cNvSpPr>
                <p:nvPr/>
              </p:nvSpPr>
              <p:spPr bwMode="auto">
                <a:xfrm flipH="1">
                  <a:off x="936" y="1984"/>
                  <a:ext cx="360" cy="0"/>
                </a:xfrm>
                <a:prstGeom prst="line">
                  <a:avLst/>
                </a:prstGeom>
                <a:noFill/>
                <a:ln w="9525">
                  <a:solidFill>
                    <a:srgbClr val="000000"/>
                  </a:solidFill>
                  <a:round/>
                  <a:headEnd/>
                  <a:tailEnd type="triangle" w="med" len="med"/>
                </a:ln>
              </p:spPr>
              <p:txBody>
                <a:bodyPr wrap="none" anchor="ctr"/>
                <a:lstStyle/>
                <a:p>
                  <a:endParaRPr lang="en-US"/>
                </a:p>
              </p:txBody>
            </p:sp>
            <p:sp>
              <p:nvSpPr>
                <p:cNvPr id="73823" name="Line 17"/>
                <p:cNvSpPr>
                  <a:spLocks noChangeShapeType="1"/>
                </p:cNvSpPr>
                <p:nvPr/>
              </p:nvSpPr>
              <p:spPr bwMode="auto">
                <a:xfrm>
                  <a:off x="684" y="2240"/>
                  <a:ext cx="0" cy="320"/>
                </a:xfrm>
                <a:prstGeom prst="line">
                  <a:avLst/>
                </a:prstGeom>
                <a:noFill/>
                <a:ln w="9525">
                  <a:solidFill>
                    <a:srgbClr val="000000"/>
                  </a:solidFill>
                  <a:round/>
                  <a:headEnd/>
                  <a:tailEnd type="triangle" w="med" len="med"/>
                </a:ln>
              </p:spPr>
              <p:txBody>
                <a:bodyPr wrap="none" anchor="ctr"/>
                <a:lstStyle/>
                <a:p>
                  <a:endParaRPr lang="en-US"/>
                </a:p>
              </p:txBody>
            </p:sp>
            <p:sp>
              <p:nvSpPr>
                <p:cNvPr id="73824" name="Line 18"/>
                <p:cNvSpPr>
                  <a:spLocks noChangeShapeType="1"/>
                </p:cNvSpPr>
                <p:nvPr/>
              </p:nvSpPr>
              <p:spPr bwMode="auto">
                <a:xfrm>
                  <a:off x="1584" y="2240"/>
                  <a:ext cx="0" cy="320"/>
                </a:xfrm>
                <a:prstGeom prst="line">
                  <a:avLst/>
                </a:prstGeom>
                <a:noFill/>
                <a:ln w="9525">
                  <a:solidFill>
                    <a:srgbClr val="000000"/>
                  </a:solidFill>
                  <a:round/>
                  <a:headEnd/>
                  <a:tailEnd type="triangle" w="med" len="med"/>
                </a:ln>
              </p:spPr>
              <p:txBody>
                <a:bodyPr wrap="none" anchor="ctr"/>
                <a:lstStyle/>
                <a:p>
                  <a:endParaRPr lang="en-US"/>
                </a:p>
              </p:txBody>
            </p:sp>
            <p:sp>
              <p:nvSpPr>
                <p:cNvPr id="73825" name="Line 19"/>
                <p:cNvSpPr>
                  <a:spLocks noChangeShapeType="1"/>
                </p:cNvSpPr>
                <p:nvPr/>
              </p:nvSpPr>
              <p:spPr bwMode="auto">
                <a:xfrm flipV="1">
                  <a:off x="684" y="256"/>
                  <a:ext cx="0" cy="320"/>
                </a:xfrm>
                <a:prstGeom prst="line">
                  <a:avLst/>
                </a:prstGeom>
                <a:noFill/>
                <a:ln w="9525">
                  <a:solidFill>
                    <a:srgbClr val="000000"/>
                  </a:solidFill>
                  <a:round/>
                  <a:headEnd/>
                  <a:tailEnd type="triangle" w="med" len="med"/>
                </a:ln>
              </p:spPr>
              <p:txBody>
                <a:bodyPr wrap="none" anchor="ctr"/>
                <a:lstStyle/>
                <a:p>
                  <a:endParaRPr lang="en-US"/>
                </a:p>
              </p:txBody>
            </p:sp>
            <p:sp>
              <p:nvSpPr>
                <p:cNvPr id="73826" name="Text Box 20"/>
                <p:cNvSpPr txBox="1">
                  <a:spLocks noChangeArrowheads="1"/>
                </p:cNvSpPr>
                <p:nvPr/>
              </p:nvSpPr>
              <p:spPr bwMode="auto">
                <a:xfrm>
                  <a:off x="631" y="2305"/>
                  <a:ext cx="413" cy="24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4</a:t>
                  </a:r>
                  <a:r>
                    <a:rPr lang="en-US" sz="1200">
                      <a:solidFill>
                        <a:srgbClr val="000000"/>
                      </a:solidFill>
                    </a:rPr>
                    <a:t>=1.5</a:t>
                  </a:r>
                </a:p>
              </p:txBody>
            </p:sp>
            <p:sp>
              <p:nvSpPr>
                <p:cNvPr id="73827" name="Text Box 21"/>
                <p:cNvSpPr txBox="1">
                  <a:spLocks noChangeArrowheads="1"/>
                </p:cNvSpPr>
                <p:nvPr/>
              </p:nvSpPr>
              <p:spPr bwMode="auto">
                <a:xfrm>
                  <a:off x="1529" y="320"/>
                  <a:ext cx="412" cy="24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2</a:t>
                  </a:r>
                  <a:r>
                    <a:rPr lang="en-US" sz="1200">
                      <a:solidFill>
                        <a:srgbClr val="000000"/>
                      </a:solidFill>
                    </a:rPr>
                    <a:t>=1.1</a:t>
                  </a:r>
                </a:p>
              </p:txBody>
            </p:sp>
            <p:sp>
              <p:nvSpPr>
                <p:cNvPr id="73828" name="Text Box 22"/>
                <p:cNvSpPr txBox="1">
                  <a:spLocks noChangeArrowheads="1"/>
                </p:cNvSpPr>
                <p:nvPr/>
              </p:nvSpPr>
              <p:spPr bwMode="auto">
                <a:xfrm>
                  <a:off x="631" y="320"/>
                  <a:ext cx="413" cy="24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1</a:t>
                  </a:r>
                  <a:r>
                    <a:rPr lang="en-US" sz="1200">
                      <a:solidFill>
                        <a:srgbClr val="000000"/>
                      </a:solidFill>
                    </a:rPr>
                    <a:t>=1.5</a:t>
                  </a:r>
                </a:p>
              </p:txBody>
            </p:sp>
            <p:sp>
              <p:nvSpPr>
                <p:cNvPr id="73829" name="Text Box 23"/>
                <p:cNvSpPr txBox="1">
                  <a:spLocks noChangeArrowheads="1"/>
                </p:cNvSpPr>
                <p:nvPr/>
              </p:nvSpPr>
              <p:spPr bwMode="auto">
                <a:xfrm>
                  <a:off x="1529" y="2305"/>
                  <a:ext cx="412" cy="24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3</a:t>
                  </a:r>
                  <a:r>
                    <a:rPr lang="en-US" sz="1200">
                      <a:solidFill>
                        <a:srgbClr val="000000"/>
                      </a:solidFill>
                    </a:rPr>
                    <a:t>=0.9</a:t>
                  </a:r>
                </a:p>
              </p:txBody>
            </p:sp>
            <p:sp>
              <p:nvSpPr>
                <p:cNvPr id="73830" name="Text Box 24"/>
                <p:cNvSpPr txBox="1">
                  <a:spLocks noChangeArrowheads="1"/>
                </p:cNvSpPr>
                <p:nvPr/>
              </p:nvSpPr>
              <p:spPr bwMode="auto">
                <a:xfrm>
                  <a:off x="654" y="1345"/>
                  <a:ext cx="350" cy="242"/>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14</a:t>
                  </a:r>
                  <a:r>
                    <a:rPr lang="en-US" sz="1200">
                      <a:solidFill>
                        <a:srgbClr val="000000"/>
                      </a:solidFill>
                    </a:rPr>
                    <a:t>=1</a:t>
                  </a:r>
                </a:p>
              </p:txBody>
            </p:sp>
            <p:sp>
              <p:nvSpPr>
                <p:cNvPr id="73831" name="Text Box 25"/>
                <p:cNvSpPr txBox="1">
                  <a:spLocks noChangeArrowheads="1"/>
                </p:cNvSpPr>
                <p:nvPr/>
              </p:nvSpPr>
              <p:spPr bwMode="auto">
                <a:xfrm>
                  <a:off x="1563" y="1294"/>
                  <a:ext cx="430" cy="243"/>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32</a:t>
                  </a:r>
                  <a:r>
                    <a:rPr lang="en-US" sz="1200">
                      <a:solidFill>
                        <a:srgbClr val="000000"/>
                      </a:solidFill>
                    </a:rPr>
                    <a:t>=3.4</a:t>
                  </a:r>
                </a:p>
              </p:txBody>
            </p:sp>
            <p:sp>
              <p:nvSpPr>
                <p:cNvPr id="73832" name="Text Box 26"/>
                <p:cNvSpPr txBox="1">
                  <a:spLocks noChangeArrowheads="1"/>
                </p:cNvSpPr>
                <p:nvPr/>
              </p:nvSpPr>
              <p:spPr bwMode="auto">
                <a:xfrm>
                  <a:off x="904" y="640"/>
                  <a:ext cx="430" cy="242"/>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21</a:t>
                  </a:r>
                  <a:r>
                    <a:rPr lang="en-US" sz="1200">
                      <a:solidFill>
                        <a:srgbClr val="000000"/>
                      </a:solidFill>
                    </a:rPr>
                    <a:t>=4.5</a:t>
                  </a:r>
                </a:p>
              </p:txBody>
            </p:sp>
            <p:sp>
              <p:nvSpPr>
                <p:cNvPr id="73833" name="Text Box 27"/>
                <p:cNvSpPr txBox="1">
                  <a:spLocks noChangeArrowheads="1"/>
                </p:cNvSpPr>
                <p:nvPr/>
              </p:nvSpPr>
              <p:spPr bwMode="auto">
                <a:xfrm>
                  <a:off x="904" y="1727"/>
                  <a:ext cx="430" cy="243"/>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43</a:t>
                  </a:r>
                  <a:r>
                    <a:rPr lang="en-US" sz="1200">
                      <a:solidFill>
                        <a:srgbClr val="000000"/>
                      </a:solidFill>
                    </a:rPr>
                    <a:t>=2.5</a:t>
                  </a:r>
                </a:p>
              </p:txBody>
            </p:sp>
          </p:grpSp>
        </p:grpSp>
        <p:grpSp>
          <p:nvGrpSpPr>
            <p:cNvPr id="73734" name="Group 28"/>
            <p:cNvGrpSpPr>
              <a:grpSpLocks/>
            </p:cNvGrpSpPr>
            <p:nvPr/>
          </p:nvGrpSpPr>
          <p:grpSpPr bwMode="auto">
            <a:xfrm>
              <a:off x="3761" y="497"/>
              <a:ext cx="1760" cy="1725"/>
              <a:chOff x="2192" y="256"/>
              <a:chExt cx="1960" cy="2401"/>
            </a:xfrm>
          </p:grpSpPr>
          <p:sp>
            <p:nvSpPr>
              <p:cNvPr id="73787" name="Text Box 29"/>
              <p:cNvSpPr txBox="1">
                <a:spLocks noChangeArrowheads="1"/>
              </p:cNvSpPr>
              <p:nvPr/>
            </p:nvSpPr>
            <p:spPr bwMode="auto">
              <a:xfrm>
                <a:off x="2192" y="640"/>
                <a:ext cx="380" cy="241"/>
              </a:xfrm>
              <a:prstGeom prst="rect">
                <a:avLst/>
              </a:prstGeom>
              <a:noFill/>
              <a:ln w="9525">
                <a:noFill/>
                <a:miter lim="800000"/>
                <a:headEnd/>
                <a:tailEnd/>
              </a:ln>
            </p:spPr>
            <p:txBody>
              <a:bodyPr wrap="none">
                <a:spAutoFit/>
              </a:bodyPr>
              <a:lstStyle/>
              <a:p>
                <a:pPr eaLnBrk="0" hangingPunct="0"/>
                <a:r>
                  <a:rPr lang="en-US" sz="1200">
                    <a:solidFill>
                      <a:srgbClr val="000000"/>
                    </a:solidFill>
                  </a:rPr>
                  <a:t>z</a:t>
                </a:r>
                <a:r>
                  <a:rPr lang="en-US" sz="1200" baseline="-25000">
                    <a:solidFill>
                      <a:srgbClr val="000000"/>
                    </a:solidFill>
                  </a:rPr>
                  <a:t>1</a:t>
                </a:r>
                <a:r>
                  <a:rPr lang="en-US" sz="1200">
                    <a:solidFill>
                      <a:srgbClr val="000000"/>
                    </a:solidFill>
                  </a:rPr>
                  <a:t>=10</a:t>
                </a:r>
              </a:p>
            </p:txBody>
          </p:sp>
          <p:sp>
            <p:nvSpPr>
              <p:cNvPr id="73788" name="Rectangle 30"/>
              <p:cNvSpPr>
                <a:spLocks noChangeArrowheads="1"/>
              </p:cNvSpPr>
              <p:nvPr/>
            </p:nvSpPr>
            <p:spPr bwMode="auto">
              <a:xfrm>
                <a:off x="2559" y="576"/>
                <a:ext cx="540" cy="576"/>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1</a:t>
                </a:r>
                <a:r>
                  <a:rPr lang="en-US" sz="1200">
                    <a:solidFill>
                      <a:srgbClr val="000000"/>
                    </a:solidFill>
                  </a:rPr>
                  <a:t>=12</a:t>
                </a:r>
              </a:p>
            </p:txBody>
          </p:sp>
          <p:sp>
            <p:nvSpPr>
              <p:cNvPr id="73789" name="Rectangle 31"/>
              <p:cNvSpPr>
                <a:spLocks noChangeArrowheads="1"/>
              </p:cNvSpPr>
              <p:nvPr/>
            </p:nvSpPr>
            <p:spPr bwMode="auto">
              <a:xfrm>
                <a:off x="2559" y="1664"/>
                <a:ext cx="540" cy="576"/>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4</a:t>
                </a:r>
                <a:r>
                  <a:rPr lang="en-US" sz="1200">
                    <a:solidFill>
                      <a:srgbClr val="000000"/>
                    </a:solidFill>
                  </a:rPr>
                  <a:t>=5</a:t>
                </a:r>
              </a:p>
            </p:txBody>
          </p:sp>
          <p:sp>
            <p:nvSpPr>
              <p:cNvPr id="73790" name="Rectangle 32"/>
              <p:cNvSpPr>
                <a:spLocks noChangeArrowheads="1"/>
              </p:cNvSpPr>
              <p:nvPr/>
            </p:nvSpPr>
            <p:spPr bwMode="auto">
              <a:xfrm>
                <a:off x="3459" y="1664"/>
                <a:ext cx="540" cy="576"/>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3</a:t>
                </a:r>
                <a:r>
                  <a:rPr lang="en-US" sz="1200">
                    <a:solidFill>
                      <a:srgbClr val="000000"/>
                    </a:solidFill>
                  </a:rPr>
                  <a:t>=6.8</a:t>
                </a:r>
              </a:p>
            </p:txBody>
          </p:sp>
          <p:sp>
            <p:nvSpPr>
              <p:cNvPr id="73791" name="Rectangle 33"/>
              <p:cNvSpPr>
                <a:spLocks noChangeArrowheads="1"/>
              </p:cNvSpPr>
              <p:nvPr/>
            </p:nvSpPr>
            <p:spPr bwMode="auto">
              <a:xfrm>
                <a:off x="3459" y="576"/>
                <a:ext cx="540" cy="576"/>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2</a:t>
                </a:r>
                <a:r>
                  <a:rPr lang="en-US" sz="1200">
                    <a:solidFill>
                      <a:srgbClr val="000000"/>
                    </a:solidFill>
                  </a:rPr>
                  <a:t>=9</a:t>
                </a:r>
              </a:p>
            </p:txBody>
          </p:sp>
          <p:sp>
            <p:nvSpPr>
              <p:cNvPr id="73792" name="Line 34"/>
              <p:cNvSpPr>
                <a:spLocks noChangeShapeType="1"/>
              </p:cNvSpPr>
              <p:nvPr/>
            </p:nvSpPr>
            <p:spPr bwMode="auto">
              <a:xfrm>
                <a:off x="3099" y="896"/>
                <a:ext cx="360" cy="0"/>
              </a:xfrm>
              <a:prstGeom prst="line">
                <a:avLst/>
              </a:prstGeom>
              <a:noFill/>
              <a:ln w="9525">
                <a:solidFill>
                  <a:srgbClr val="000000"/>
                </a:solidFill>
                <a:round/>
                <a:headEnd/>
                <a:tailEnd type="triangle" w="med" len="med"/>
              </a:ln>
            </p:spPr>
            <p:txBody>
              <a:bodyPr wrap="none" anchor="ctr"/>
              <a:lstStyle/>
              <a:p>
                <a:endParaRPr lang="en-US"/>
              </a:p>
            </p:txBody>
          </p:sp>
          <p:sp>
            <p:nvSpPr>
              <p:cNvPr id="73793" name="Line 35"/>
              <p:cNvSpPr>
                <a:spLocks noChangeShapeType="1"/>
              </p:cNvSpPr>
              <p:nvPr/>
            </p:nvSpPr>
            <p:spPr bwMode="auto">
              <a:xfrm>
                <a:off x="2307" y="896"/>
                <a:ext cx="252" cy="0"/>
              </a:xfrm>
              <a:prstGeom prst="line">
                <a:avLst/>
              </a:prstGeom>
              <a:noFill/>
              <a:ln w="9525">
                <a:solidFill>
                  <a:srgbClr val="000000"/>
                </a:solidFill>
                <a:round/>
                <a:headEnd/>
                <a:tailEnd type="triangle" w="med" len="med"/>
              </a:ln>
            </p:spPr>
            <p:txBody>
              <a:bodyPr wrap="none" anchor="ctr"/>
              <a:lstStyle/>
              <a:p>
                <a:endParaRPr lang="en-US"/>
              </a:p>
            </p:txBody>
          </p:sp>
          <p:sp>
            <p:nvSpPr>
              <p:cNvPr id="73794" name="Line 36"/>
              <p:cNvSpPr>
                <a:spLocks noChangeShapeType="1"/>
              </p:cNvSpPr>
              <p:nvPr/>
            </p:nvSpPr>
            <p:spPr bwMode="auto">
              <a:xfrm flipV="1">
                <a:off x="2847" y="1152"/>
                <a:ext cx="0" cy="512"/>
              </a:xfrm>
              <a:prstGeom prst="line">
                <a:avLst/>
              </a:prstGeom>
              <a:noFill/>
              <a:ln w="9525">
                <a:solidFill>
                  <a:srgbClr val="000000"/>
                </a:solidFill>
                <a:round/>
                <a:headEnd/>
                <a:tailEnd type="triangle" w="med" len="med"/>
              </a:ln>
            </p:spPr>
            <p:txBody>
              <a:bodyPr wrap="none" anchor="ctr"/>
              <a:lstStyle/>
              <a:p>
                <a:endParaRPr lang="en-US"/>
              </a:p>
            </p:txBody>
          </p:sp>
          <p:sp>
            <p:nvSpPr>
              <p:cNvPr id="73795" name="Line 37"/>
              <p:cNvSpPr>
                <a:spLocks noChangeShapeType="1"/>
              </p:cNvSpPr>
              <p:nvPr/>
            </p:nvSpPr>
            <p:spPr bwMode="auto">
              <a:xfrm>
                <a:off x="3747" y="1152"/>
                <a:ext cx="0" cy="512"/>
              </a:xfrm>
              <a:prstGeom prst="line">
                <a:avLst/>
              </a:prstGeom>
              <a:noFill/>
              <a:ln w="9525">
                <a:solidFill>
                  <a:srgbClr val="000000"/>
                </a:solidFill>
                <a:round/>
                <a:headEnd/>
                <a:tailEnd type="triangle" w="med" len="med"/>
              </a:ln>
            </p:spPr>
            <p:txBody>
              <a:bodyPr wrap="none" anchor="ctr"/>
              <a:lstStyle/>
              <a:p>
                <a:endParaRPr lang="en-US"/>
              </a:p>
            </p:txBody>
          </p:sp>
          <p:sp>
            <p:nvSpPr>
              <p:cNvPr id="73796" name="Line 38"/>
              <p:cNvSpPr>
                <a:spLocks noChangeShapeType="1"/>
              </p:cNvSpPr>
              <p:nvPr/>
            </p:nvSpPr>
            <p:spPr bwMode="auto">
              <a:xfrm flipV="1">
                <a:off x="3747" y="256"/>
                <a:ext cx="0" cy="320"/>
              </a:xfrm>
              <a:prstGeom prst="line">
                <a:avLst/>
              </a:prstGeom>
              <a:noFill/>
              <a:ln w="9525">
                <a:solidFill>
                  <a:srgbClr val="000000"/>
                </a:solidFill>
                <a:round/>
                <a:headEnd/>
                <a:tailEnd type="triangle" w="med" len="med"/>
              </a:ln>
            </p:spPr>
            <p:txBody>
              <a:bodyPr wrap="none" anchor="ctr"/>
              <a:lstStyle/>
              <a:p>
                <a:endParaRPr lang="en-US"/>
              </a:p>
            </p:txBody>
          </p:sp>
          <p:sp>
            <p:nvSpPr>
              <p:cNvPr id="73797" name="Line 39"/>
              <p:cNvSpPr>
                <a:spLocks noChangeShapeType="1"/>
              </p:cNvSpPr>
              <p:nvPr/>
            </p:nvSpPr>
            <p:spPr bwMode="auto">
              <a:xfrm flipH="1">
                <a:off x="3099" y="1984"/>
                <a:ext cx="360" cy="0"/>
              </a:xfrm>
              <a:prstGeom prst="line">
                <a:avLst/>
              </a:prstGeom>
              <a:noFill/>
              <a:ln w="9525">
                <a:solidFill>
                  <a:srgbClr val="000000"/>
                </a:solidFill>
                <a:round/>
                <a:headEnd/>
                <a:tailEnd type="triangle" w="med" len="med"/>
              </a:ln>
            </p:spPr>
            <p:txBody>
              <a:bodyPr wrap="none" anchor="ctr"/>
              <a:lstStyle/>
              <a:p>
                <a:endParaRPr lang="en-US"/>
              </a:p>
            </p:txBody>
          </p:sp>
          <p:sp>
            <p:nvSpPr>
              <p:cNvPr id="73798" name="Line 40"/>
              <p:cNvSpPr>
                <a:spLocks noChangeShapeType="1"/>
              </p:cNvSpPr>
              <p:nvPr/>
            </p:nvSpPr>
            <p:spPr bwMode="auto">
              <a:xfrm>
                <a:off x="2847" y="2240"/>
                <a:ext cx="0" cy="320"/>
              </a:xfrm>
              <a:prstGeom prst="line">
                <a:avLst/>
              </a:prstGeom>
              <a:noFill/>
              <a:ln w="9525">
                <a:solidFill>
                  <a:srgbClr val="000000"/>
                </a:solidFill>
                <a:round/>
                <a:headEnd/>
                <a:tailEnd type="triangle" w="med" len="med"/>
              </a:ln>
            </p:spPr>
            <p:txBody>
              <a:bodyPr wrap="none" anchor="ctr"/>
              <a:lstStyle/>
              <a:p>
                <a:endParaRPr lang="en-US"/>
              </a:p>
            </p:txBody>
          </p:sp>
          <p:sp>
            <p:nvSpPr>
              <p:cNvPr id="73799" name="Line 41"/>
              <p:cNvSpPr>
                <a:spLocks noChangeShapeType="1"/>
              </p:cNvSpPr>
              <p:nvPr/>
            </p:nvSpPr>
            <p:spPr bwMode="auto">
              <a:xfrm>
                <a:off x="3747" y="2240"/>
                <a:ext cx="0" cy="320"/>
              </a:xfrm>
              <a:prstGeom prst="line">
                <a:avLst/>
              </a:prstGeom>
              <a:noFill/>
              <a:ln w="9525">
                <a:solidFill>
                  <a:srgbClr val="000000"/>
                </a:solidFill>
                <a:round/>
                <a:headEnd/>
                <a:tailEnd type="triangle" w="med" len="med"/>
              </a:ln>
            </p:spPr>
            <p:txBody>
              <a:bodyPr wrap="none" anchor="ctr"/>
              <a:lstStyle/>
              <a:p>
                <a:endParaRPr lang="en-US"/>
              </a:p>
            </p:txBody>
          </p:sp>
          <p:sp>
            <p:nvSpPr>
              <p:cNvPr id="73800" name="Line 42"/>
              <p:cNvSpPr>
                <a:spLocks noChangeShapeType="1"/>
              </p:cNvSpPr>
              <p:nvPr/>
            </p:nvSpPr>
            <p:spPr bwMode="auto">
              <a:xfrm flipV="1">
                <a:off x="2847" y="256"/>
                <a:ext cx="0" cy="320"/>
              </a:xfrm>
              <a:prstGeom prst="line">
                <a:avLst/>
              </a:prstGeom>
              <a:noFill/>
              <a:ln w="9525">
                <a:solidFill>
                  <a:srgbClr val="000000"/>
                </a:solidFill>
                <a:round/>
                <a:headEnd/>
                <a:tailEnd type="triangle" w="med" len="med"/>
              </a:ln>
            </p:spPr>
            <p:txBody>
              <a:bodyPr wrap="none" anchor="ctr"/>
              <a:lstStyle/>
              <a:p>
                <a:endParaRPr lang="en-US"/>
              </a:p>
            </p:txBody>
          </p:sp>
          <p:sp>
            <p:nvSpPr>
              <p:cNvPr id="73801" name="Text Box 43"/>
              <p:cNvSpPr txBox="1">
                <a:spLocks noChangeArrowheads="1"/>
              </p:cNvSpPr>
              <p:nvPr/>
            </p:nvSpPr>
            <p:spPr bwMode="auto">
              <a:xfrm>
                <a:off x="2834" y="2305"/>
                <a:ext cx="331" cy="241"/>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4</a:t>
                </a:r>
                <a:r>
                  <a:rPr lang="en-US" sz="1200">
                    <a:solidFill>
                      <a:srgbClr val="000000"/>
                    </a:solidFill>
                  </a:rPr>
                  <a:t>=3</a:t>
                </a:r>
              </a:p>
            </p:txBody>
          </p:sp>
          <p:sp>
            <p:nvSpPr>
              <p:cNvPr id="73802" name="Text Box 44"/>
              <p:cNvSpPr txBox="1">
                <a:spLocks noChangeArrowheads="1"/>
              </p:cNvSpPr>
              <p:nvPr/>
            </p:nvSpPr>
            <p:spPr bwMode="auto">
              <a:xfrm>
                <a:off x="3693" y="320"/>
                <a:ext cx="412" cy="241"/>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2</a:t>
                </a:r>
                <a:r>
                  <a:rPr lang="en-US" sz="1200">
                    <a:solidFill>
                      <a:srgbClr val="000000"/>
                    </a:solidFill>
                  </a:rPr>
                  <a:t>=2.2</a:t>
                </a:r>
              </a:p>
            </p:txBody>
          </p:sp>
          <p:sp>
            <p:nvSpPr>
              <p:cNvPr id="73803" name="Text Box 45"/>
              <p:cNvSpPr txBox="1">
                <a:spLocks noChangeArrowheads="1"/>
              </p:cNvSpPr>
              <p:nvPr/>
            </p:nvSpPr>
            <p:spPr bwMode="auto">
              <a:xfrm>
                <a:off x="2834" y="320"/>
                <a:ext cx="331" cy="241"/>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1</a:t>
                </a:r>
                <a:r>
                  <a:rPr lang="en-US" sz="1200">
                    <a:solidFill>
                      <a:srgbClr val="000000"/>
                    </a:solidFill>
                  </a:rPr>
                  <a:t>=3</a:t>
                </a:r>
              </a:p>
            </p:txBody>
          </p:sp>
          <p:sp>
            <p:nvSpPr>
              <p:cNvPr id="73804" name="Text Box 46"/>
              <p:cNvSpPr txBox="1">
                <a:spLocks noChangeArrowheads="1"/>
              </p:cNvSpPr>
              <p:nvPr/>
            </p:nvSpPr>
            <p:spPr bwMode="auto">
              <a:xfrm>
                <a:off x="3693" y="2305"/>
                <a:ext cx="412" cy="241"/>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3</a:t>
                </a:r>
                <a:r>
                  <a:rPr lang="en-US" sz="1200">
                    <a:solidFill>
                      <a:srgbClr val="000000"/>
                    </a:solidFill>
                  </a:rPr>
                  <a:t>=0.9</a:t>
                </a:r>
              </a:p>
            </p:txBody>
          </p:sp>
          <p:sp>
            <p:nvSpPr>
              <p:cNvPr id="73805" name="Text Box 47"/>
              <p:cNvSpPr txBox="1">
                <a:spLocks noChangeArrowheads="1"/>
              </p:cNvSpPr>
              <p:nvPr/>
            </p:nvSpPr>
            <p:spPr bwMode="auto">
              <a:xfrm>
                <a:off x="2212" y="2416"/>
                <a:ext cx="219" cy="241"/>
              </a:xfrm>
              <a:prstGeom prst="rect">
                <a:avLst/>
              </a:prstGeom>
              <a:noFill/>
              <a:ln w="9525">
                <a:noFill/>
                <a:miter lim="800000"/>
                <a:headEnd/>
                <a:tailEnd/>
              </a:ln>
            </p:spPr>
            <p:txBody>
              <a:bodyPr wrap="none">
                <a:spAutoFit/>
              </a:bodyPr>
              <a:lstStyle/>
              <a:p>
                <a:pPr eaLnBrk="0" hangingPunct="0"/>
                <a:r>
                  <a:rPr lang="en-US" sz="1200">
                    <a:solidFill>
                      <a:srgbClr val="000000"/>
                    </a:solidFill>
                  </a:rPr>
                  <a:t>b)</a:t>
                </a:r>
              </a:p>
            </p:txBody>
          </p:sp>
          <p:sp>
            <p:nvSpPr>
              <p:cNvPr id="73806" name="Text Box 48"/>
              <p:cNvSpPr txBox="1">
                <a:spLocks noChangeArrowheads="1"/>
              </p:cNvSpPr>
              <p:nvPr/>
            </p:nvSpPr>
            <p:spPr bwMode="auto">
              <a:xfrm>
                <a:off x="2818" y="1345"/>
                <a:ext cx="350" cy="240"/>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14</a:t>
                </a:r>
                <a:r>
                  <a:rPr lang="en-US" sz="1200">
                    <a:solidFill>
                      <a:srgbClr val="000000"/>
                    </a:solidFill>
                  </a:rPr>
                  <a:t>=2</a:t>
                </a:r>
              </a:p>
            </p:txBody>
          </p:sp>
          <p:sp>
            <p:nvSpPr>
              <p:cNvPr id="73807" name="Text Box 49"/>
              <p:cNvSpPr txBox="1">
                <a:spLocks noChangeArrowheads="1"/>
              </p:cNvSpPr>
              <p:nvPr/>
            </p:nvSpPr>
            <p:spPr bwMode="auto">
              <a:xfrm>
                <a:off x="3722" y="1315"/>
                <a:ext cx="430" cy="241"/>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32</a:t>
                </a:r>
                <a:r>
                  <a:rPr lang="en-US" sz="1200">
                    <a:solidFill>
                      <a:srgbClr val="000000"/>
                    </a:solidFill>
                  </a:rPr>
                  <a:t>=6.8</a:t>
                </a:r>
              </a:p>
            </p:txBody>
          </p:sp>
          <p:sp>
            <p:nvSpPr>
              <p:cNvPr id="73808" name="Text Box 50"/>
              <p:cNvSpPr txBox="1">
                <a:spLocks noChangeArrowheads="1"/>
              </p:cNvSpPr>
              <p:nvPr/>
            </p:nvSpPr>
            <p:spPr bwMode="auto">
              <a:xfrm>
                <a:off x="3107" y="640"/>
                <a:ext cx="349" cy="241"/>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21</a:t>
                </a:r>
                <a:r>
                  <a:rPr lang="en-US" sz="1200">
                    <a:solidFill>
                      <a:srgbClr val="000000"/>
                    </a:solidFill>
                  </a:rPr>
                  <a:t>=9</a:t>
                </a:r>
              </a:p>
            </p:txBody>
          </p:sp>
          <p:sp>
            <p:nvSpPr>
              <p:cNvPr id="73809" name="Text Box 51"/>
              <p:cNvSpPr txBox="1">
                <a:spLocks noChangeArrowheads="1"/>
              </p:cNvSpPr>
              <p:nvPr/>
            </p:nvSpPr>
            <p:spPr bwMode="auto">
              <a:xfrm>
                <a:off x="3107" y="1728"/>
                <a:ext cx="349" cy="242"/>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43</a:t>
                </a:r>
                <a:r>
                  <a:rPr lang="en-US" sz="1200">
                    <a:solidFill>
                      <a:srgbClr val="000000"/>
                    </a:solidFill>
                  </a:rPr>
                  <a:t>=5</a:t>
                </a:r>
              </a:p>
            </p:txBody>
          </p:sp>
        </p:grpSp>
        <p:grpSp>
          <p:nvGrpSpPr>
            <p:cNvPr id="73735" name="Group 106"/>
            <p:cNvGrpSpPr>
              <a:grpSpLocks/>
            </p:cNvGrpSpPr>
            <p:nvPr/>
          </p:nvGrpSpPr>
          <p:grpSpPr bwMode="auto">
            <a:xfrm>
              <a:off x="1872" y="2595"/>
              <a:ext cx="1718" cy="1725"/>
              <a:chOff x="1872" y="2595"/>
              <a:chExt cx="1718" cy="1725"/>
            </a:xfrm>
          </p:grpSpPr>
          <p:sp>
            <p:nvSpPr>
              <p:cNvPr id="73762" name="Text Box 53"/>
              <p:cNvSpPr txBox="1">
                <a:spLocks noChangeArrowheads="1"/>
              </p:cNvSpPr>
              <p:nvPr/>
            </p:nvSpPr>
            <p:spPr bwMode="auto">
              <a:xfrm>
                <a:off x="1872" y="2872"/>
                <a:ext cx="341" cy="172"/>
              </a:xfrm>
              <a:prstGeom prst="rect">
                <a:avLst/>
              </a:prstGeom>
              <a:noFill/>
              <a:ln w="9525">
                <a:noFill/>
                <a:miter lim="800000"/>
                <a:headEnd/>
                <a:tailEnd/>
              </a:ln>
            </p:spPr>
            <p:txBody>
              <a:bodyPr wrap="none">
                <a:spAutoFit/>
              </a:bodyPr>
              <a:lstStyle/>
              <a:p>
                <a:pPr eaLnBrk="0" hangingPunct="0"/>
                <a:r>
                  <a:rPr lang="en-US" sz="1200">
                    <a:solidFill>
                      <a:srgbClr val="000000"/>
                    </a:solidFill>
                  </a:rPr>
                  <a:t>z</a:t>
                </a:r>
                <a:r>
                  <a:rPr lang="en-US" sz="1200" baseline="-25000">
                    <a:solidFill>
                      <a:srgbClr val="000000"/>
                    </a:solidFill>
                  </a:rPr>
                  <a:t>1</a:t>
                </a:r>
                <a:r>
                  <a:rPr lang="en-US" sz="1200">
                    <a:solidFill>
                      <a:srgbClr val="000000"/>
                    </a:solidFill>
                  </a:rPr>
                  <a:t>=10</a:t>
                </a:r>
              </a:p>
            </p:txBody>
          </p:sp>
          <p:sp>
            <p:nvSpPr>
              <p:cNvPr id="73763" name="Rectangle 54"/>
              <p:cNvSpPr>
                <a:spLocks noChangeArrowheads="1"/>
              </p:cNvSpPr>
              <p:nvPr/>
            </p:nvSpPr>
            <p:spPr bwMode="auto">
              <a:xfrm>
                <a:off x="2202" y="2825"/>
                <a:ext cx="485" cy="414"/>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1</a:t>
                </a:r>
                <a:r>
                  <a:rPr lang="en-US" sz="1200">
                    <a:solidFill>
                      <a:srgbClr val="000000"/>
                    </a:solidFill>
                  </a:rPr>
                  <a:t>=14.2</a:t>
                </a:r>
              </a:p>
            </p:txBody>
          </p:sp>
          <p:sp>
            <p:nvSpPr>
              <p:cNvPr id="73764" name="Rectangle 55"/>
              <p:cNvSpPr>
                <a:spLocks noChangeArrowheads="1"/>
              </p:cNvSpPr>
              <p:nvPr/>
            </p:nvSpPr>
            <p:spPr bwMode="auto">
              <a:xfrm>
                <a:off x="2202" y="3607"/>
                <a:ext cx="485" cy="413"/>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4</a:t>
                </a:r>
                <a:r>
                  <a:rPr lang="en-US" sz="1200">
                    <a:solidFill>
                      <a:srgbClr val="000000"/>
                    </a:solidFill>
                  </a:rPr>
                  <a:t>=3</a:t>
                </a:r>
              </a:p>
            </p:txBody>
          </p:sp>
          <p:sp>
            <p:nvSpPr>
              <p:cNvPr id="73765" name="Rectangle 56"/>
              <p:cNvSpPr>
                <a:spLocks noChangeArrowheads="1"/>
              </p:cNvSpPr>
              <p:nvPr/>
            </p:nvSpPr>
            <p:spPr bwMode="auto">
              <a:xfrm>
                <a:off x="3010" y="3607"/>
                <a:ext cx="485" cy="413"/>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3</a:t>
                </a:r>
                <a:r>
                  <a:rPr lang="en-US" sz="1200">
                    <a:solidFill>
                      <a:srgbClr val="000000"/>
                    </a:solidFill>
                  </a:rPr>
                  <a:t>=8</a:t>
                </a:r>
              </a:p>
            </p:txBody>
          </p:sp>
          <p:sp>
            <p:nvSpPr>
              <p:cNvPr id="73766" name="Rectangle 57"/>
              <p:cNvSpPr>
                <a:spLocks noChangeArrowheads="1"/>
              </p:cNvSpPr>
              <p:nvPr/>
            </p:nvSpPr>
            <p:spPr bwMode="auto">
              <a:xfrm>
                <a:off x="3010" y="2825"/>
                <a:ext cx="485" cy="414"/>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2</a:t>
                </a:r>
                <a:r>
                  <a:rPr lang="en-US" sz="1200">
                    <a:solidFill>
                      <a:srgbClr val="000000"/>
                    </a:solidFill>
                  </a:rPr>
                  <a:t>=10.6</a:t>
                </a:r>
              </a:p>
            </p:txBody>
          </p:sp>
          <p:sp>
            <p:nvSpPr>
              <p:cNvPr id="73767" name="Line 58"/>
              <p:cNvSpPr>
                <a:spLocks noChangeShapeType="1"/>
              </p:cNvSpPr>
              <p:nvPr/>
            </p:nvSpPr>
            <p:spPr bwMode="auto">
              <a:xfrm>
                <a:off x="2687" y="3055"/>
                <a:ext cx="323" cy="0"/>
              </a:xfrm>
              <a:prstGeom prst="line">
                <a:avLst/>
              </a:prstGeom>
              <a:noFill/>
              <a:ln w="9525">
                <a:solidFill>
                  <a:srgbClr val="000000"/>
                </a:solidFill>
                <a:round/>
                <a:headEnd/>
                <a:tailEnd type="triangle" w="med" len="med"/>
              </a:ln>
            </p:spPr>
            <p:txBody>
              <a:bodyPr wrap="none" anchor="ctr"/>
              <a:lstStyle/>
              <a:p>
                <a:endParaRPr lang="en-US"/>
              </a:p>
            </p:txBody>
          </p:sp>
          <p:sp>
            <p:nvSpPr>
              <p:cNvPr id="73768" name="Line 59"/>
              <p:cNvSpPr>
                <a:spLocks noChangeShapeType="1"/>
              </p:cNvSpPr>
              <p:nvPr/>
            </p:nvSpPr>
            <p:spPr bwMode="auto">
              <a:xfrm>
                <a:off x="1976" y="3055"/>
                <a:ext cx="226" cy="0"/>
              </a:xfrm>
              <a:prstGeom prst="line">
                <a:avLst/>
              </a:prstGeom>
              <a:noFill/>
              <a:ln w="9525">
                <a:solidFill>
                  <a:srgbClr val="000000"/>
                </a:solidFill>
                <a:round/>
                <a:headEnd/>
                <a:tailEnd type="triangle" w="med" len="med"/>
              </a:ln>
            </p:spPr>
            <p:txBody>
              <a:bodyPr wrap="none" anchor="ctr"/>
              <a:lstStyle/>
              <a:p>
                <a:endParaRPr lang="en-US"/>
              </a:p>
            </p:txBody>
          </p:sp>
          <p:sp>
            <p:nvSpPr>
              <p:cNvPr id="73769" name="Line 60"/>
              <p:cNvSpPr>
                <a:spLocks noChangeShapeType="1"/>
              </p:cNvSpPr>
              <p:nvPr/>
            </p:nvSpPr>
            <p:spPr bwMode="auto">
              <a:xfrm flipV="1">
                <a:off x="2461" y="3239"/>
                <a:ext cx="0" cy="368"/>
              </a:xfrm>
              <a:prstGeom prst="line">
                <a:avLst/>
              </a:prstGeom>
              <a:noFill/>
              <a:ln w="9525">
                <a:solidFill>
                  <a:srgbClr val="000000"/>
                </a:solidFill>
                <a:round/>
                <a:headEnd/>
                <a:tailEnd type="triangle" w="med" len="med"/>
              </a:ln>
            </p:spPr>
            <p:txBody>
              <a:bodyPr wrap="none" anchor="ctr"/>
              <a:lstStyle/>
              <a:p>
                <a:endParaRPr lang="en-US"/>
              </a:p>
            </p:txBody>
          </p:sp>
          <p:sp>
            <p:nvSpPr>
              <p:cNvPr id="73770" name="Line 61"/>
              <p:cNvSpPr>
                <a:spLocks noChangeShapeType="1"/>
              </p:cNvSpPr>
              <p:nvPr/>
            </p:nvSpPr>
            <p:spPr bwMode="auto">
              <a:xfrm>
                <a:off x="3268" y="3239"/>
                <a:ext cx="0" cy="368"/>
              </a:xfrm>
              <a:prstGeom prst="line">
                <a:avLst/>
              </a:prstGeom>
              <a:noFill/>
              <a:ln w="9525">
                <a:solidFill>
                  <a:srgbClr val="000000"/>
                </a:solidFill>
                <a:round/>
                <a:headEnd/>
                <a:tailEnd type="triangle" w="med" len="med"/>
              </a:ln>
            </p:spPr>
            <p:txBody>
              <a:bodyPr wrap="none" anchor="ctr"/>
              <a:lstStyle/>
              <a:p>
                <a:endParaRPr lang="en-US"/>
              </a:p>
            </p:txBody>
          </p:sp>
          <p:sp>
            <p:nvSpPr>
              <p:cNvPr id="73771" name="Line 62"/>
              <p:cNvSpPr>
                <a:spLocks noChangeShapeType="1"/>
              </p:cNvSpPr>
              <p:nvPr/>
            </p:nvSpPr>
            <p:spPr bwMode="auto">
              <a:xfrm flipV="1">
                <a:off x="3268" y="2595"/>
                <a:ext cx="0" cy="230"/>
              </a:xfrm>
              <a:prstGeom prst="line">
                <a:avLst/>
              </a:prstGeom>
              <a:noFill/>
              <a:ln w="9525">
                <a:solidFill>
                  <a:srgbClr val="000000"/>
                </a:solidFill>
                <a:round/>
                <a:headEnd/>
                <a:tailEnd type="triangle" w="med" len="med"/>
              </a:ln>
            </p:spPr>
            <p:txBody>
              <a:bodyPr wrap="none" anchor="ctr"/>
              <a:lstStyle/>
              <a:p>
                <a:endParaRPr lang="en-US"/>
              </a:p>
            </p:txBody>
          </p:sp>
          <p:sp>
            <p:nvSpPr>
              <p:cNvPr id="73772" name="Line 63"/>
              <p:cNvSpPr>
                <a:spLocks noChangeShapeType="1"/>
              </p:cNvSpPr>
              <p:nvPr/>
            </p:nvSpPr>
            <p:spPr bwMode="auto">
              <a:xfrm flipH="1">
                <a:off x="2687" y="3836"/>
                <a:ext cx="323" cy="0"/>
              </a:xfrm>
              <a:prstGeom prst="line">
                <a:avLst/>
              </a:prstGeom>
              <a:noFill/>
              <a:ln w="9525">
                <a:solidFill>
                  <a:srgbClr val="000000"/>
                </a:solidFill>
                <a:round/>
                <a:headEnd/>
                <a:tailEnd type="triangle" w="med" len="med"/>
              </a:ln>
            </p:spPr>
            <p:txBody>
              <a:bodyPr wrap="none" anchor="ctr"/>
              <a:lstStyle/>
              <a:p>
                <a:endParaRPr lang="en-US"/>
              </a:p>
            </p:txBody>
          </p:sp>
          <p:sp>
            <p:nvSpPr>
              <p:cNvPr id="73773" name="Line 64"/>
              <p:cNvSpPr>
                <a:spLocks noChangeShapeType="1"/>
              </p:cNvSpPr>
              <p:nvPr/>
            </p:nvSpPr>
            <p:spPr bwMode="auto">
              <a:xfrm>
                <a:off x="2461" y="4020"/>
                <a:ext cx="0" cy="230"/>
              </a:xfrm>
              <a:prstGeom prst="line">
                <a:avLst/>
              </a:prstGeom>
              <a:noFill/>
              <a:ln w="9525">
                <a:solidFill>
                  <a:srgbClr val="000000"/>
                </a:solidFill>
                <a:round/>
                <a:headEnd/>
                <a:tailEnd type="triangle" w="med" len="med"/>
              </a:ln>
            </p:spPr>
            <p:txBody>
              <a:bodyPr wrap="none" anchor="ctr"/>
              <a:lstStyle/>
              <a:p>
                <a:endParaRPr lang="en-US"/>
              </a:p>
            </p:txBody>
          </p:sp>
          <p:sp>
            <p:nvSpPr>
              <p:cNvPr id="73774" name="Line 65"/>
              <p:cNvSpPr>
                <a:spLocks noChangeShapeType="1"/>
              </p:cNvSpPr>
              <p:nvPr/>
            </p:nvSpPr>
            <p:spPr bwMode="auto">
              <a:xfrm>
                <a:off x="3268" y="4020"/>
                <a:ext cx="0" cy="230"/>
              </a:xfrm>
              <a:prstGeom prst="line">
                <a:avLst/>
              </a:prstGeom>
              <a:noFill/>
              <a:ln w="9525">
                <a:solidFill>
                  <a:srgbClr val="000000"/>
                </a:solidFill>
                <a:round/>
                <a:headEnd/>
                <a:tailEnd type="triangle" w="med" len="med"/>
              </a:ln>
            </p:spPr>
            <p:txBody>
              <a:bodyPr wrap="none" anchor="ctr"/>
              <a:lstStyle/>
              <a:p>
                <a:endParaRPr lang="en-US"/>
              </a:p>
            </p:txBody>
          </p:sp>
          <p:sp>
            <p:nvSpPr>
              <p:cNvPr id="73775" name="Line 66"/>
              <p:cNvSpPr>
                <a:spLocks noChangeShapeType="1"/>
              </p:cNvSpPr>
              <p:nvPr/>
            </p:nvSpPr>
            <p:spPr bwMode="auto">
              <a:xfrm flipV="1">
                <a:off x="2461" y="2595"/>
                <a:ext cx="0" cy="230"/>
              </a:xfrm>
              <a:prstGeom prst="line">
                <a:avLst/>
              </a:prstGeom>
              <a:noFill/>
              <a:ln w="9525">
                <a:solidFill>
                  <a:srgbClr val="000000"/>
                </a:solidFill>
                <a:round/>
                <a:headEnd/>
                <a:tailEnd type="triangle" w="med" len="med"/>
              </a:ln>
            </p:spPr>
            <p:txBody>
              <a:bodyPr wrap="none" anchor="ctr"/>
              <a:lstStyle/>
              <a:p>
                <a:endParaRPr lang="en-US"/>
              </a:p>
            </p:txBody>
          </p:sp>
          <p:sp>
            <p:nvSpPr>
              <p:cNvPr id="73776" name="Text Box 67"/>
              <p:cNvSpPr txBox="1">
                <a:spLocks noChangeArrowheads="1"/>
              </p:cNvSpPr>
              <p:nvPr/>
            </p:nvSpPr>
            <p:spPr bwMode="auto">
              <a:xfrm>
                <a:off x="2413" y="4067"/>
                <a:ext cx="370" cy="17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4</a:t>
                </a:r>
                <a:r>
                  <a:rPr lang="en-US" sz="1200">
                    <a:solidFill>
                      <a:srgbClr val="000000"/>
                    </a:solidFill>
                  </a:rPr>
                  <a:t>=1.8</a:t>
                </a:r>
              </a:p>
            </p:txBody>
          </p:sp>
          <p:sp>
            <p:nvSpPr>
              <p:cNvPr id="73777" name="Text Box 68"/>
              <p:cNvSpPr txBox="1">
                <a:spLocks noChangeArrowheads="1"/>
              </p:cNvSpPr>
              <p:nvPr/>
            </p:nvSpPr>
            <p:spPr bwMode="auto">
              <a:xfrm>
                <a:off x="3220" y="2641"/>
                <a:ext cx="370" cy="17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2</a:t>
                </a:r>
                <a:r>
                  <a:rPr lang="en-US" sz="1200">
                    <a:solidFill>
                      <a:srgbClr val="000000"/>
                    </a:solidFill>
                  </a:rPr>
                  <a:t>=2.6</a:t>
                </a:r>
              </a:p>
            </p:txBody>
          </p:sp>
          <p:sp>
            <p:nvSpPr>
              <p:cNvPr id="73778" name="Text Box 69"/>
              <p:cNvSpPr txBox="1">
                <a:spLocks noChangeArrowheads="1"/>
              </p:cNvSpPr>
              <p:nvPr/>
            </p:nvSpPr>
            <p:spPr bwMode="auto">
              <a:xfrm>
                <a:off x="2413" y="2641"/>
                <a:ext cx="370" cy="17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1</a:t>
                </a:r>
                <a:r>
                  <a:rPr lang="en-US" sz="1200">
                    <a:solidFill>
                      <a:srgbClr val="000000"/>
                    </a:solidFill>
                  </a:rPr>
                  <a:t>=3.6</a:t>
                </a:r>
              </a:p>
            </p:txBody>
          </p:sp>
          <p:sp>
            <p:nvSpPr>
              <p:cNvPr id="73779" name="Text Box 70"/>
              <p:cNvSpPr txBox="1">
                <a:spLocks noChangeArrowheads="1"/>
              </p:cNvSpPr>
              <p:nvPr/>
            </p:nvSpPr>
            <p:spPr bwMode="auto">
              <a:xfrm>
                <a:off x="3256" y="4067"/>
                <a:ext cx="298" cy="17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3</a:t>
                </a:r>
                <a:r>
                  <a:rPr lang="en-US" sz="1200">
                    <a:solidFill>
                      <a:srgbClr val="000000"/>
                    </a:solidFill>
                  </a:rPr>
                  <a:t>=2</a:t>
                </a:r>
              </a:p>
            </p:txBody>
          </p:sp>
          <p:sp>
            <p:nvSpPr>
              <p:cNvPr id="73780" name="Text Box 71"/>
              <p:cNvSpPr txBox="1">
                <a:spLocks noChangeArrowheads="1"/>
              </p:cNvSpPr>
              <p:nvPr/>
            </p:nvSpPr>
            <p:spPr bwMode="auto">
              <a:xfrm>
                <a:off x="1894" y="4147"/>
                <a:ext cx="190" cy="173"/>
              </a:xfrm>
              <a:prstGeom prst="rect">
                <a:avLst/>
              </a:prstGeom>
              <a:noFill/>
              <a:ln w="9525">
                <a:noFill/>
                <a:miter lim="800000"/>
                <a:headEnd/>
                <a:tailEnd/>
              </a:ln>
            </p:spPr>
            <p:txBody>
              <a:bodyPr wrap="none">
                <a:spAutoFit/>
              </a:bodyPr>
              <a:lstStyle/>
              <a:p>
                <a:pPr eaLnBrk="0" hangingPunct="0"/>
                <a:r>
                  <a:rPr lang="en-US" sz="1200">
                    <a:solidFill>
                      <a:srgbClr val="000000"/>
                    </a:solidFill>
                  </a:rPr>
                  <a:t>c)</a:t>
                </a:r>
              </a:p>
            </p:txBody>
          </p:sp>
          <p:sp>
            <p:nvSpPr>
              <p:cNvPr id="73781" name="Text Box 72"/>
              <p:cNvSpPr txBox="1">
                <a:spLocks noChangeArrowheads="1"/>
              </p:cNvSpPr>
              <p:nvPr/>
            </p:nvSpPr>
            <p:spPr bwMode="auto">
              <a:xfrm>
                <a:off x="2448" y="3360"/>
                <a:ext cx="386" cy="174"/>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14</a:t>
                </a:r>
                <a:r>
                  <a:rPr lang="en-US" sz="1200">
                    <a:solidFill>
                      <a:srgbClr val="000000"/>
                    </a:solidFill>
                  </a:rPr>
                  <a:t>=1.2</a:t>
                </a:r>
              </a:p>
            </p:txBody>
          </p:sp>
          <p:sp>
            <p:nvSpPr>
              <p:cNvPr id="73782" name="Text Box 73"/>
              <p:cNvSpPr txBox="1">
                <a:spLocks noChangeArrowheads="1"/>
              </p:cNvSpPr>
              <p:nvPr/>
            </p:nvSpPr>
            <p:spPr bwMode="auto">
              <a:xfrm>
                <a:off x="3263" y="3331"/>
                <a:ext cx="314" cy="173"/>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32</a:t>
                </a:r>
                <a:r>
                  <a:rPr lang="en-US" sz="1200">
                    <a:solidFill>
                      <a:srgbClr val="000000"/>
                    </a:solidFill>
                  </a:rPr>
                  <a:t>=8</a:t>
                </a:r>
              </a:p>
            </p:txBody>
          </p:sp>
          <p:sp>
            <p:nvSpPr>
              <p:cNvPr id="73783" name="Text Box 74"/>
              <p:cNvSpPr txBox="1">
                <a:spLocks noChangeArrowheads="1"/>
              </p:cNvSpPr>
              <p:nvPr/>
            </p:nvSpPr>
            <p:spPr bwMode="auto">
              <a:xfrm>
                <a:off x="2634" y="2872"/>
                <a:ext cx="433" cy="172"/>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21</a:t>
                </a:r>
                <a:r>
                  <a:rPr lang="en-US" sz="1200">
                    <a:solidFill>
                      <a:srgbClr val="000000"/>
                    </a:solidFill>
                  </a:rPr>
                  <a:t>=10.6</a:t>
                </a:r>
              </a:p>
            </p:txBody>
          </p:sp>
          <p:sp>
            <p:nvSpPr>
              <p:cNvPr id="73784" name="Text Box 75"/>
              <p:cNvSpPr txBox="1">
                <a:spLocks noChangeArrowheads="1"/>
              </p:cNvSpPr>
              <p:nvPr/>
            </p:nvSpPr>
            <p:spPr bwMode="auto">
              <a:xfrm>
                <a:off x="2693" y="3653"/>
                <a:ext cx="314" cy="173"/>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43</a:t>
                </a:r>
                <a:r>
                  <a:rPr lang="en-US" sz="1200">
                    <a:solidFill>
                      <a:srgbClr val="000000"/>
                    </a:solidFill>
                  </a:rPr>
                  <a:t>=3</a:t>
                </a:r>
              </a:p>
            </p:txBody>
          </p:sp>
          <p:sp>
            <p:nvSpPr>
              <p:cNvPr id="73785" name="Line 76"/>
              <p:cNvSpPr>
                <a:spLocks noChangeShapeType="1"/>
              </p:cNvSpPr>
              <p:nvPr/>
            </p:nvSpPr>
            <p:spPr bwMode="auto">
              <a:xfrm flipH="1" flipV="1">
                <a:off x="2687" y="3239"/>
                <a:ext cx="323" cy="368"/>
              </a:xfrm>
              <a:prstGeom prst="line">
                <a:avLst/>
              </a:prstGeom>
              <a:noFill/>
              <a:ln w="9525">
                <a:solidFill>
                  <a:srgbClr val="000000"/>
                </a:solidFill>
                <a:round/>
                <a:headEnd/>
                <a:tailEnd type="triangle" w="med" len="med"/>
              </a:ln>
            </p:spPr>
            <p:txBody>
              <a:bodyPr wrap="none" anchor="ctr"/>
              <a:lstStyle/>
              <a:p>
                <a:endParaRPr lang="en-US"/>
              </a:p>
            </p:txBody>
          </p:sp>
          <p:sp>
            <p:nvSpPr>
              <p:cNvPr id="73786" name="Text Box 77"/>
              <p:cNvSpPr txBox="1">
                <a:spLocks noChangeArrowheads="1"/>
              </p:cNvSpPr>
              <p:nvPr/>
            </p:nvSpPr>
            <p:spPr bwMode="auto">
              <a:xfrm>
                <a:off x="2789" y="3285"/>
                <a:ext cx="314" cy="173"/>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13</a:t>
                </a:r>
                <a:r>
                  <a:rPr lang="en-US" sz="1200">
                    <a:solidFill>
                      <a:srgbClr val="000000"/>
                    </a:solidFill>
                  </a:rPr>
                  <a:t>=3</a:t>
                </a:r>
              </a:p>
            </p:txBody>
          </p:sp>
        </p:grpSp>
        <p:grpSp>
          <p:nvGrpSpPr>
            <p:cNvPr id="73736" name="Group 107"/>
            <p:cNvGrpSpPr>
              <a:grpSpLocks/>
            </p:cNvGrpSpPr>
            <p:nvPr/>
          </p:nvGrpSpPr>
          <p:grpSpPr bwMode="auto">
            <a:xfrm>
              <a:off x="3744" y="2595"/>
              <a:ext cx="1751" cy="1725"/>
              <a:chOff x="3744" y="2595"/>
              <a:chExt cx="1751" cy="1725"/>
            </a:xfrm>
          </p:grpSpPr>
          <p:sp>
            <p:nvSpPr>
              <p:cNvPr id="73737" name="Text Box 79"/>
              <p:cNvSpPr txBox="1">
                <a:spLocks noChangeArrowheads="1"/>
              </p:cNvSpPr>
              <p:nvPr/>
            </p:nvSpPr>
            <p:spPr bwMode="auto">
              <a:xfrm>
                <a:off x="3744" y="2872"/>
                <a:ext cx="341" cy="172"/>
              </a:xfrm>
              <a:prstGeom prst="rect">
                <a:avLst/>
              </a:prstGeom>
              <a:noFill/>
              <a:ln w="9525">
                <a:noFill/>
                <a:miter lim="800000"/>
                <a:headEnd/>
                <a:tailEnd/>
              </a:ln>
            </p:spPr>
            <p:txBody>
              <a:bodyPr wrap="none">
                <a:spAutoFit/>
              </a:bodyPr>
              <a:lstStyle/>
              <a:p>
                <a:pPr eaLnBrk="0" hangingPunct="0"/>
                <a:r>
                  <a:rPr lang="en-US" sz="1200">
                    <a:solidFill>
                      <a:srgbClr val="000000"/>
                    </a:solidFill>
                  </a:rPr>
                  <a:t>z</a:t>
                </a:r>
                <a:r>
                  <a:rPr lang="en-US" sz="1200" baseline="-25000">
                    <a:solidFill>
                      <a:srgbClr val="000000"/>
                    </a:solidFill>
                  </a:rPr>
                  <a:t>1</a:t>
                </a:r>
                <a:r>
                  <a:rPr lang="en-US" sz="1200">
                    <a:solidFill>
                      <a:srgbClr val="000000"/>
                    </a:solidFill>
                  </a:rPr>
                  <a:t>=10</a:t>
                </a:r>
              </a:p>
            </p:txBody>
          </p:sp>
          <p:sp>
            <p:nvSpPr>
              <p:cNvPr id="73738" name="Rectangle 80"/>
              <p:cNvSpPr>
                <a:spLocks noChangeArrowheads="1"/>
              </p:cNvSpPr>
              <p:nvPr/>
            </p:nvSpPr>
            <p:spPr bwMode="auto">
              <a:xfrm>
                <a:off x="4074" y="2825"/>
                <a:ext cx="484" cy="414"/>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1</a:t>
                </a:r>
                <a:r>
                  <a:rPr lang="en-US" sz="1200">
                    <a:solidFill>
                      <a:srgbClr val="000000"/>
                    </a:solidFill>
                  </a:rPr>
                  <a:t>=16.7</a:t>
                </a:r>
              </a:p>
            </p:txBody>
          </p:sp>
          <p:sp>
            <p:nvSpPr>
              <p:cNvPr id="73739" name="Rectangle 81"/>
              <p:cNvSpPr>
                <a:spLocks noChangeArrowheads="1"/>
              </p:cNvSpPr>
              <p:nvPr/>
            </p:nvSpPr>
            <p:spPr bwMode="auto">
              <a:xfrm>
                <a:off x="4074" y="3607"/>
                <a:ext cx="484" cy="413"/>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4</a:t>
                </a:r>
                <a:r>
                  <a:rPr lang="en-US" sz="1200">
                    <a:solidFill>
                      <a:srgbClr val="000000"/>
                    </a:solidFill>
                  </a:rPr>
                  <a:t>=4.8</a:t>
                </a:r>
              </a:p>
            </p:txBody>
          </p:sp>
          <p:sp>
            <p:nvSpPr>
              <p:cNvPr id="73740" name="Rectangle 82"/>
              <p:cNvSpPr>
                <a:spLocks noChangeArrowheads="1"/>
              </p:cNvSpPr>
              <p:nvPr/>
            </p:nvSpPr>
            <p:spPr bwMode="auto">
              <a:xfrm>
                <a:off x="4882" y="3607"/>
                <a:ext cx="485" cy="413"/>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3</a:t>
                </a:r>
                <a:r>
                  <a:rPr lang="en-US" sz="1200">
                    <a:solidFill>
                      <a:srgbClr val="000000"/>
                    </a:solidFill>
                  </a:rPr>
                  <a:t>=11</a:t>
                </a:r>
              </a:p>
            </p:txBody>
          </p:sp>
          <p:sp>
            <p:nvSpPr>
              <p:cNvPr id="73741" name="Rectangle 83"/>
              <p:cNvSpPr>
                <a:spLocks noChangeArrowheads="1"/>
              </p:cNvSpPr>
              <p:nvPr/>
            </p:nvSpPr>
            <p:spPr bwMode="auto">
              <a:xfrm>
                <a:off x="4882" y="2825"/>
                <a:ext cx="485" cy="414"/>
              </a:xfrm>
              <a:prstGeom prst="rect">
                <a:avLst/>
              </a:prstGeom>
              <a:noFill/>
              <a:ln w="9525">
                <a:solidFill>
                  <a:srgbClr val="000000"/>
                </a:solidFill>
                <a:miter lim="800000"/>
                <a:headEnd/>
                <a:tailEnd/>
              </a:ln>
            </p:spPr>
            <p:txBody>
              <a:bodyPr wrap="none" anchor="ctr"/>
              <a:lstStyle/>
              <a:p>
                <a:pPr eaLnBrk="0" hangingPunct="0"/>
                <a:r>
                  <a:rPr lang="en-US" sz="1200">
                    <a:solidFill>
                      <a:srgbClr val="000000"/>
                    </a:solidFill>
                  </a:rPr>
                  <a:t>x</a:t>
                </a:r>
                <a:r>
                  <a:rPr lang="en-US" sz="1200" baseline="-25000">
                    <a:solidFill>
                      <a:srgbClr val="000000"/>
                    </a:solidFill>
                  </a:rPr>
                  <a:t>2</a:t>
                </a:r>
                <a:r>
                  <a:rPr lang="en-US" sz="1200">
                    <a:solidFill>
                      <a:srgbClr val="000000"/>
                    </a:solidFill>
                  </a:rPr>
                  <a:t>=14.6</a:t>
                </a:r>
              </a:p>
            </p:txBody>
          </p:sp>
          <p:sp>
            <p:nvSpPr>
              <p:cNvPr id="73742" name="Line 84"/>
              <p:cNvSpPr>
                <a:spLocks noChangeShapeType="1"/>
              </p:cNvSpPr>
              <p:nvPr/>
            </p:nvSpPr>
            <p:spPr bwMode="auto">
              <a:xfrm>
                <a:off x="4558" y="3055"/>
                <a:ext cx="324" cy="0"/>
              </a:xfrm>
              <a:prstGeom prst="line">
                <a:avLst/>
              </a:prstGeom>
              <a:noFill/>
              <a:ln w="9525">
                <a:solidFill>
                  <a:srgbClr val="000000"/>
                </a:solidFill>
                <a:round/>
                <a:headEnd/>
                <a:tailEnd type="triangle" w="med" len="med"/>
              </a:ln>
            </p:spPr>
            <p:txBody>
              <a:bodyPr wrap="none" anchor="ctr"/>
              <a:lstStyle/>
              <a:p>
                <a:endParaRPr lang="en-US"/>
              </a:p>
            </p:txBody>
          </p:sp>
          <p:sp>
            <p:nvSpPr>
              <p:cNvPr id="73743" name="Line 85"/>
              <p:cNvSpPr>
                <a:spLocks noChangeShapeType="1"/>
              </p:cNvSpPr>
              <p:nvPr/>
            </p:nvSpPr>
            <p:spPr bwMode="auto">
              <a:xfrm>
                <a:off x="3847" y="3055"/>
                <a:ext cx="227" cy="0"/>
              </a:xfrm>
              <a:prstGeom prst="line">
                <a:avLst/>
              </a:prstGeom>
              <a:noFill/>
              <a:ln w="9525">
                <a:solidFill>
                  <a:srgbClr val="000000"/>
                </a:solidFill>
                <a:round/>
                <a:headEnd/>
                <a:tailEnd type="triangle" w="med" len="med"/>
              </a:ln>
            </p:spPr>
            <p:txBody>
              <a:bodyPr wrap="none" anchor="ctr"/>
              <a:lstStyle/>
              <a:p>
                <a:endParaRPr lang="en-US"/>
              </a:p>
            </p:txBody>
          </p:sp>
          <p:sp>
            <p:nvSpPr>
              <p:cNvPr id="73744" name="Line 86"/>
              <p:cNvSpPr>
                <a:spLocks noChangeShapeType="1"/>
              </p:cNvSpPr>
              <p:nvPr/>
            </p:nvSpPr>
            <p:spPr bwMode="auto">
              <a:xfrm flipV="1">
                <a:off x="4332" y="3239"/>
                <a:ext cx="0" cy="368"/>
              </a:xfrm>
              <a:prstGeom prst="line">
                <a:avLst/>
              </a:prstGeom>
              <a:noFill/>
              <a:ln w="9525">
                <a:solidFill>
                  <a:srgbClr val="000000"/>
                </a:solidFill>
                <a:round/>
                <a:headEnd/>
                <a:tailEnd type="triangle" w="med" len="med"/>
              </a:ln>
            </p:spPr>
            <p:txBody>
              <a:bodyPr wrap="none" anchor="ctr"/>
              <a:lstStyle/>
              <a:p>
                <a:endParaRPr lang="en-US"/>
              </a:p>
            </p:txBody>
          </p:sp>
          <p:sp>
            <p:nvSpPr>
              <p:cNvPr id="73745" name="Line 87"/>
              <p:cNvSpPr>
                <a:spLocks noChangeShapeType="1"/>
              </p:cNvSpPr>
              <p:nvPr/>
            </p:nvSpPr>
            <p:spPr bwMode="auto">
              <a:xfrm>
                <a:off x="5140" y="3239"/>
                <a:ext cx="0" cy="368"/>
              </a:xfrm>
              <a:prstGeom prst="line">
                <a:avLst/>
              </a:prstGeom>
              <a:noFill/>
              <a:ln w="9525">
                <a:solidFill>
                  <a:srgbClr val="000000"/>
                </a:solidFill>
                <a:round/>
                <a:headEnd/>
                <a:tailEnd type="triangle" w="med" len="med"/>
              </a:ln>
            </p:spPr>
            <p:txBody>
              <a:bodyPr wrap="none" anchor="ctr"/>
              <a:lstStyle/>
              <a:p>
                <a:endParaRPr lang="en-US"/>
              </a:p>
            </p:txBody>
          </p:sp>
          <p:sp>
            <p:nvSpPr>
              <p:cNvPr id="73746" name="Line 88"/>
              <p:cNvSpPr>
                <a:spLocks noChangeShapeType="1"/>
              </p:cNvSpPr>
              <p:nvPr/>
            </p:nvSpPr>
            <p:spPr bwMode="auto">
              <a:xfrm flipV="1">
                <a:off x="5140" y="2595"/>
                <a:ext cx="0" cy="230"/>
              </a:xfrm>
              <a:prstGeom prst="line">
                <a:avLst/>
              </a:prstGeom>
              <a:noFill/>
              <a:ln w="9525">
                <a:solidFill>
                  <a:srgbClr val="000000"/>
                </a:solidFill>
                <a:round/>
                <a:headEnd/>
                <a:tailEnd type="triangle" w="med" len="med"/>
              </a:ln>
            </p:spPr>
            <p:txBody>
              <a:bodyPr wrap="none" anchor="ctr"/>
              <a:lstStyle/>
              <a:p>
                <a:endParaRPr lang="en-US"/>
              </a:p>
            </p:txBody>
          </p:sp>
          <p:sp>
            <p:nvSpPr>
              <p:cNvPr id="73747" name="Line 89"/>
              <p:cNvSpPr>
                <a:spLocks noChangeShapeType="1"/>
              </p:cNvSpPr>
              <p:nvPr/>
            </p:nvSpPr>
            <p:spPr bwMode="auto">
              <a:xfrm flipH="1">
                <a:off x="4558" y="3836"/>
                <a:ext cx="324" cy="0"/>
              </a:xfrm>
              <a:prstGeom prst="line">
                <a:avLst/>
              </a:prstGeom>
              <a:noFill/>
              <a:ln w="9525">
                <a:solidFill>
                  <a:srgbClr val="000000"/>
                </a:solidFill>
                <a:round/>
                <a:headEnd/>
                <a:tailEnd type="triangle" w="med" len="med"/>
              </a:ln>
            </p:spPr>
            <p:txBody>
              <a:bodyPr wrap="none" anchor="ctr"/>
              <a:lstStyle/>
              <a:p>
                <a:endParaRPr lang="en-US"/>
              </a:p>
            </p:txBody>
          </p:sp>
          <p:sp>
            <p:nvSpPr>
              <p:cNvPr id="73748" name="Line 90"/>
              <p:cNvSpPr>
                <a:spLocks noChangeShapeType="1"/>
              </p:cNvSpPr>
              <p:nvPr/>
            </p:nvSpPr>
            <p:spPr bwMode="auto">
              <a:xfrm>
                <a:off x="4332" y="4020"/>
                <a:ext cx="0" cy="230"/>
              </a:xfrm>
              <a:prstGeom prst="line">
                <a:avLst/>
              </a:prstGeom>
              <a:noFill/>
              <a:ln w="9525">
                <a:solidFill>
                  <a:srgbClr val="000000"/>
                </a:solidFill>
                <a:round/>
                <a:headEnd/>
                <a:tailEnd type="triangle" w="med" len="med"/>
              </a:ln>
            </p:spPr>
            <p:txBody>
              <a:bodyPr wrap="none" anchor="ctr"/>
              <a:lstStyle/>
              <a:p>
                <a:endParaRPr lang="en-US"/>
              </a:p>
            </p:txBody>
          </p:sp>
          <p:sp>
            <p:nvSpPr>
              <p:cNvPr id="73749" name="Line 91"/>
              <p:cNvSpPr>
                <a:spLocks noChangeShapeType="1"/>
              </p:cNvSpPr>
              <p:nvPr/>
            </p:nvSpPr>
            <p:spPr bwMode="auto">
              <a:xfrm>
                <a:off x="5140" y="4020"/>
                <a:ext cx="0" cy="230"/>
              </a:xfrm>
              <a:prstGeom prst="line">
                <a:avLst/>
              </a:prstGeom>
              <a:noFill/>
              <a:ln w="9525">
                <a:solidFill>
                  <a:srgbClr val="000000"/>
                </a:solidFill>
                <a:round/>
                <a:headEnd/>
                <a:tailEnd type="triangle" w="med" len="med"/>
              </a:ln>
            </p:spPr>
            <p:txBody>
              <a:bodyPr wrap="none" anchor="ctr"/>
              <a:lstStyle/>
              <a:p>
                <a:endParaRPr lang="en-US"/>
              </a:p>
            </p:txBody>
          </p:sp>
          <p:sp>
            <p:nvSpPr>
              <p:cNvPr id="73750" name="Line 92"/>
              <p:cNvSpPr>
                <a:spLocks noChangeShapeType="1"/>
              </p:cNvSpPr>
              <p:nvPr/>
            </p:nvSpPr>
            <p:spPr bwMode="auto">
              <a:xfrm flipV="1">
                <a:off x="4332" y="2595"/>
                <a:ext cx="0" cy="230"/>
              </a:xfrm>
              <a:prstGeom prst="line">
                <a:avLst/>
              </a:prstGeom>
              <a:noFill/>
              <a:ln w="9525">
                <a:solidFill>
                  <a:srgbClr val="000000"/>
                </a:solidFill>
                <a:round/>
                <a:headEnd/>
                <a:tailEnd type="triangle" w="med" len="med"/>
              </a:ln>
            </p:spPr>
            <p:txBody>
              <a:bodyPr wrap="none" anchor="ctr"/>
              <a:lstStyle/>
              <a:p>
                <a:endParaRPr lang="en-US"/>
              </a:p>
            </p:txBody>
          </p:sp>
          <p:sp>
            <p:nvSpPr>
              <p:cNvPr id="73751" name="Text Box 93"/>
              <p:cNvSpPr txBox="1">
                <a:spLocks noChangeArrowheads="1"/>
              </p:cNvSpPr>
              <p:nvPr/>
            </p:nvSpPr>
            <p:spPr bwMode="auto">
              <a:xfrm>
                <a:off x="4285" y="4067"/>
                <a:ext cx="370" cy="17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4</a:t>
                </a:r>
                <a:r>
                  <a:rPr lang="en-US" sz="1200">
                    <a:solidFill>
                      <a:srgbClr val="000000"/>
                    </a:solidFill>
                  </a:rPr>
                  <a:t>=2.9</a:t>
                </a:r>
              </a:p>
            </p:txBody>
          </p:sp>
          <p:sp>
            <p:nvSpPr>
              <p:cNvPr id="73752" name="Text Box 94"/>
              <p:cNvSpPr txBox="1">
                <a:spLocks noChangeArrowheads="1"/>
              </p:cNvSpPr>
              <p:nvPr/>
            </p:nvSpPr>
            <p:spPr bwMode="auto">
              <a:xfrm>
                <a:off x="5092" y="2641"/>
                <a:ext cx="370" cy="17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2</a:t>
                </a:r>
                <a:r>
                  <a:rPr lang="en-US" sz="1200">
                    <a:solidFill>
                      <a:srgbClr val="000000"/>
                    </a:solidFill>
                  </a:rPr>
                  <a:t>=3.6</a:t>
                </a:r>
              </a:p>
            </p:txBody>
          </p:sp>
          <p:sp>
            <p:nvSpPr>
              <p:cNvPr id="73753" name="Text Box 95"/>
              <p:cNvSpPr txBox="1">
                <a:spLocks noChangeArrowheads="1"/>
              </p:cNvSpPr>
              <p:nvPr/>
            </p:nvSpPr>
            <p:spPr bwMode="auto">
              <a:xfrm>
                <a:off x="4285" y="2641"/>
                <a:ext cx="370" cy="17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1</a:t>
                </a:r>
                <a:r>
                  <a:rPr lang="en-US" sz="1200">
                    <a:solidFill>
                      <a:srgbClr val="000000"/>
                    </a:solidFill>
                  </a:rPr>
                  <a:t>=2.1</a:t>
                </a:r>
              </a:p>
            </p:txBody>
          </p:sp>
          <p:sp>
            <p:nvSpPr>
              <p:cNvPr id="73754" name="Text Box 96"/>
              <p:cNvSpPr txBox="1">
                <a:spLocks noChangeArrowheads="1"/>
              </p:cNvSpPr>
              <p:nvPr/>
            </p:nvSpPr>
            <p:spPr bwMode="auto">
              <a:xfrm>
                <a:off x="5092" y="4067"/>
                <a:ext cx="370" cy="173"/>
              </a:xfrm>
              <a:prstGeom prst="rect">
                <a:avLst/>
              </a:prstGeom>
              <a:noFill/>
              <a:ln w="9525">
                <a:noFill/>
                <a:miter lim="800000"/>
                <a:headEnd/>
                <a:tailEnd/>
              </a:ln>
            </p:spPr>
            <p:txBody>
              <a:bodyPr wrap="none">
                <a:spAutoFit/>
              </a:bodyPr>
              <a:lstStyle/>
              <a:p>
                <a:pPr eaLnBrk="0" hangingPunct="0"/>
                <a:r>
                  <a:rPr lang="en-US" sz="1200">
                    <a:solidFill>
                      <a:srgbClr val="000000"/>
                    </a:solidFill>
                  </a:rPr>
                  <a:t>y</a:t>
                </a:r>
                <a:r>
                  <a:rPr lang="en-US" sz="1200" baseline="-25000">
                    <a:solidFill>
                      <a:srgbClr val="000000"/>
                    </a:solidFill>
                  </a:rPr>
                  <a:t>3</a:t>
                </a:r>
                <a:r>
                  <a:rPr lang="en-US" sz="1200">
                    <a:solidFill>
                      <a:srgbClr val="000000"/>
                    </a:solidFill>
                  </a:rPr>
                  <a:t>=1.4</a:t>
                </a:r>
              </a:p>
            </p:txBody>
          </p:sp>
          <p:sp>
            <p:nvSpPr>
              <p:cNvPr id="73755" name="Text Box 97"/>
              <p:cNvSpPr txBox="1">
                <a:spLocks noChangeArrowheads="1"/>
              </p:cNvSpPr>
              <p:nvPr/>
            </p:nvSpPr>
            <p:spPr bwMode="auto">
              <a:xfrm>
                <a:off x="3762" y="4147"/>
                <a:ext cx="196" cy="173"/>
              </a:xfrm>
              <a:prstGeom prst="rect">
                <a:avLst/>
              </a:prstGeom>
              <a:noFill/>
              <a:ln w="9525">
                <a:noFill/>
                <a:miter lim="800000"/>
                <a:headEnd/>
                <a:tailEnd/>
              </a:ln>
            </p:spPr>
            <p:txBody>
              <a:bodyPr wrap="none">
                <a:spAutoFit/>
              </a:bodyPr>
              <a:lstStyle/>
              <a:p>
                <a:pPr eaLnBrk="0" hangingPunct="0"/>
                <a:r>
                  <a:rPr lang="en-US" sz="1200">
                    <a:solidFill>
                      <a:srgbClr val="000000"/>
                    </a:solidFill>
                  </a:rPr>
                  <a:t>d)</a:t>
                </a:r>
              </a:p>
            </p:txBody>
          </p:sp>
          <p:sp>
            <p:nvSpPr>
              <p:cNvPr id="73756" name="Text Box 98"/>
              <p:cNvSpPr txBox="1">
                <a:spLocks noChangeArrowheads="1"/>
              </p:cNvSpPr>
              <p:nvPr/>
            </p:nvSpPr>
            <p:spPr bwMode="auto">
              <a:xfrm>
                <a:off x="4320" y="3360"/>
                <a:ext cx="386" cy="174"/>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14</a:t>
                </a:r>
                <a:r>
                  <a:rPr lang="en-US" sz="1200">
                    <a:solidFill>
                      <a:srgbClr val="000000"/>
                    </a:solidFill>
                  </a:rPr>
                  <a:t>=1.9</a:t>
                </a:r>
              </a:p>
            </p:txBody>
          </p:sp>
          <p:sp>
            <p:nvSpPr>
              <p:cNvPr id="73757" name="Text Box 99"/>
              <p:cNvSpPr txBox="1">
                <a:spLocks noChangeArrowheads="1"/>
              </p:cNvSpPr>
              <p:nvPr/>
            </p:nvSpPr>
            <p:spPr bwMode="auto">
              <a:xfrm>
                <a:off x="5133" y="3331"/>
                <a:ext cx="362" cy="173"/>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32</a:t>
                </a:r>
                <a:r>
                  <a:rPr lang="en-US" sz="1200">
                    <a:solidFill>
                      <a:srgbClr val="000000"/>
                    </a:solidFill>
                  </a:rPr>
                  <a:t>=11</a:t>
                </a:r>
              </a:p>
            </p:txBody>
          </p:sp>
          <p:sp>
            <p:nvSpPr>
              <p:cNvPr id="73758" name="Text Box 100"/>
              <p:cNvSpPr txBox="1">
                <a:spLocks noChangeArrowheads="1"/>
              </p:cNvSpPr>
              <p:nvPr/>
            </p:nvSpPr>
            <p:spPr bwMode="auto">
              <a:xfrm>
                <a:off x="4505" y="2872"/>
                <a:ext cx="434" cy="172"/>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21</a:t>
                </a:r>
                <a:r>
                  <a:rPr lang="en-US" sz="1200">
                    <a:solidFill>
                      <a:srgbClr val="000000"/>
                    </a:solidFill>
                  </a:rPr>
                  <a:t>=14.6</a:t>
                </a:r>
              </a:p>
            </p:txBody>
          </p:sp>
          <p:sp>
            <p:nvSpPr>
              <p:cNvPr id="73759" name="Text Box 101"/>
              <p:cNvSpPr txBox="1">
                <a:spLocks noChangeArrowheads="1"/>
              </p:cNvSpPr>
              <p:nvPr/>
            </p:nvSpPr>
            <p:spPr bwMode="auto">
              <a:xfrm>
                <a:off x="4529" y="3653"/>
                <a:ext cx="386" cy="173"/>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43</a:t>
                </a:r>
                <a:r>
                  <a:rPr lang="en-US" sz="1200">
                    <a:solidFill>
                      <a:srgbClr val="000000"/>
                    </a:solidFill>
                  </a:rPr>
                  <a:t>=4.8</a:t>
                </a:r>
              </a:p>
            </p:txBody>
          </p:sp>
          <p:sp>
            <p:nvSpPr>
              <p:cNvPr id="73760" name="Line 102"/>
              <p:cNvSpPr>
                <a:spLocks noChangeShapeType="1"/>
              </p:cNvSpPr>
              <p:nvPr/>
            </p:nvSpPr>
            <p:spPr bwMode="auto">
              <a:xfrm flipH="1" flipV="1">
                <a:off x="4558" y="3239"/>
                <a:ext cx="324" cy="368"/>
              </a:xfrm>
              <a:prstGeom prst="line">
                <a:avLst/>
              </a:prstGeom>
              <a:noFill/>
              <a:ln w="9525">
                <a:solidFill>
                  <a:srgbClr val="000000"/>
                </a:solidFill>
                <a:round/>
                <a:headEnd/>
                <a:tailEnd type="triangle" w="med" len="med"/>
              </a:ln>
            </p:spPr>
            <p:txBody>
              <a:bodyPr wrap="none" anchor="ctr"/>
              <a:lstStyle/>
              <a:p>
                <a:endParaRPr lang="en-US"/>
              </a:p>
            </p:txBody>
          </p:sp>
          <p:sp>
            <p:nvSpPr>
              <p:cNvPr id="73761" name="Text Box 103"/>
              <p:cNvSpPr txBox="1">
                <a:spLocks noChangeArrowheads="1"/>
              </p:cNvSpPr>
              <p:nvPr/>
            </p:nvSpPr>
            <p:spPr bwMode="auto">
              <a:xfrm>
                <a:off x="4656" y="3264"/>
                <a:ext cx="386" cy="173"/>
              </a:xfrm>
              <a:prstGeom prst="rect">
                <a:avLst/>
              </a:prstGeom>
              <a:noFill/>
              <a:ln w="9525">
                <a:noFill/>
                <a:miter lim="800000"/>
                <a:headEnd/>
                <a:tailEnd/>
              </a:ln>
            </p:spPr>
            <p:txBody>
              <a:bodyPr wrap="none">
                <a:spAutoFit/>
              </a:bodyPr>
              <a:lstStyle/>
              <a:p>
                <a:pPr eaLnBrk="0" hangingPunct="0"/>
                <a:r>
                  <a:rPr lang="en-US" sz="1200">
                    <a:solidFill>
                      <a:srgbClr val="000000"/>
                    </a:solidFill>
                  </a:rPr>
                  <a:t>f</a:t>
                </a:r>
                <a:r>
                  <a:rPr lang="en-US" sz="1200" baseline="-25000">
                    <a:solidFill>
                      <a:srgbClr val="000000"/>
                    </a:solidFill>
                  </a:rPr>
                  <a:t>13</a:t>
                </a:r>
                <a:r>
                  <a:rPr lang="en-US" sz="1200">
                    <a:solidFill>
                      <a:srgbClr val="000000"/>
                    </a:solidFill>
                  </a:rPr>
                  <a:t>=4.8</a:t>
                </a:r>
              </a:p>
            </p:txBody>
          </p:sp>
        </p:grpSp>
      </p:grpSp>
      <p:sp>
        <p:nvSpPr>
          <p:cNvPr id="73731" name="Text Box 104"/>
          <p:cNvSpPr txBox="1">
            <a:spLocks noChangeArrowheads="1"/>
          </p:cNvSpPr>
          <p:nvPr/>
        </p:nvSpPr>
        <p:spPr bwMode="auto">
          <a:xfrm>
            <a:off x="381000" y="762000"/>
            <a:ext cx="2590800" cy="1938992"/>
          </a:xfrm>
          <a:prstGeom prst="rect">
            <a:avLst/>
          </a:prstGeom>
          <a:noFill/>
          <a:ln w="9525">
            <a:noFill/>
            <a:miter lim="800000"/>
            <a:headEnd/>
            <a:tailEnd/>
          </a:ln>
        </p:spPr>
        <p:txBody>
          <a:bodyPr>
            <a:spAutoFit/>
          </a:bodyPr>
          <a:lstStyle/>
          <a:p>
            <a:r>
              <a:rPr lang="en-US" sz="2400" dirty="0">
                <a:solidFill>
                  <a:srgbClr val="2B00E4"/>
                </a:solidFill>
              </a:rPr>
              <a:t>Network </a:t>
            </a:r>
            <a:r>
              <a:rPr lang="en-US" sz="2400" dirty="0" smtClean="0">
                <a:solidFill>
                  <a:srgbClr val="2B00E4"/>
                </a:solidFill>
              </a:rPr>
              <a:t>models </a:t>
            </a:r>
            <a:r>
              <a:rPr lang="en-US" sz="2400" dirty="0">
                <a:solidFill>
                  <a:srgbClr val="2B00E4"/>
                </a:solidFill>
              </a:rPr>
              <a:t>representing different growth &amp; development stages</a:t>
            </a:r>
          </a:p>
        </p:txBody>
      </p:sp>
      <p:sp>
        <p:nvSpPr>
          <p:cNvPr id="2" name="Rectangle 1"/>
          <p:cNvSpPr/>
          <p:nvPr/>
        </p:nvSpPr>
        <p:spPr bwMode="auto">
          <a:xfrm>
            <a:off x="6019800" y="4038600"/>
            <a:ext cx="3124200" cy="2819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7" name="Rectangle 106"/>
          <p:cNvSpPr/>
          <p:nvPr/>
        </p:nvSpPr>
        <p:spPr bwMode="auto">
          <a:xfrm>
            <a:off x="6019800" y="609600"/>
            <a:ext cx="3124200" cy="3429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8" name="Rectangle 107"/>
          <p:cNvSpPr/>
          <p:nvPr/>
        </p:nvSpPr>
        <p:spPr bwMode="auto">
          <a:xfrm>
            <a:off x="3124200" y="4038600"/>
            <a:ext cx="3124200" cy="2819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360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7"/>
                                        </p:tgtEl>
                                      </p:cBhvr>
                                    </p:animEffect>
                                    <p:set>
                                      <p:cBhvr>
                                        <p:cTn id="7" dur="1" fill="hold">
                                          <p:stCondLst>
                                            <p:cond delay="499"/>
                                          </p:stCondLst>
                                        </p:cTn>
                                        <p:tgtEl>
                                          <p:spTgt spid="10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8"/>
                                        </p:tgtEl>
                                      </p:cBhvr>
                                    </p:animEffect>
                                    <p:set>
                                      <p:cBhvr>
                                        <p:cTn id="12" dur="1" fill="hold">
                                          <p:stCondLst>
                                            <p:cond delay="499"/>
                                          </p:stCondLst>
                                        </p:cTn>
                                        <p:tgtEl>
                                          <p:spTgt spid="10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7" grpId="0" animBg="1"/>
      <p:bldP spid="10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95"/>
          <p:cNvGrpSpPr>
            <a:grpSpLocks/>
          </p:cNvGrpSpPr>
          <p:nvPr/>
        </p:nvGrpSpPr>
        <p:grpSpPr bwMode="auto">
          <a:xfrm>
            <a:off x="152400" y="2362200"/>
            <a:ext cx="8921750" cy="3295650"/>
            <a:chOff x="-2" y="-2"/>
            <a:chExt cx="5236" cy="2076"/>
          </a:xfrm>
        </p:grpSpPr>
        <p:grpSp>
          <p:nvGrpSpPr>
            <p:cNvPr id="74756" name="Group 96"/>
            <p:cNvGrpSpPr>
              <a:grpSpLocks/>
            </p:cNvGrpSpPr>
            <p:nvPr/>
          </p:nvGrpSpPr>
          <p:grpSpPr bwMode="auto">
            <a:xfrm>
              <a:off x="0" y="0"/>
              <a:ext cx="5232" cy="2072"/>
              <a:chOff x="0" y="0"/>
              <a:chExt cx="5232" cy="2072"/>
            </a:xfrm>
          </p:grpSpPr>
          <p:grpSp>
            <p:nvGrpSpPr>
              <p:cNvPr id="74758" name="Group 97"/>
              <p:cNvGrpSpPr>
                <a:grpSpLocks/>
              </p:cNvGrpSpPr>
              <p:nvPr/>
            </p:nvGrpSpPr>
            <p:grpSpPr bwMode="auto">
              <a:xfrm>
                <a:off x="0" y="0"/>
                <a:ext cx="884" cy="518"/>
                <a:chOff x="0" y="0"/>
                <a:chExt cx="884" cy="518"/>
              </a:xfrm>
            </p:grpSpPr>
            <p:sp>
              <p:nvSpPr>
                <p:cNvPr id="74828" name="Rectangle 98"/>
                <p:cNvSpPr>
                  <a:spLocks noChangeArrowheads="1"/>
                </p:cNvSpPr>
                <p:nvPr/>
              </p:nvSpPr>
              <p:spPr bwMode="auto">
                <a:xfrm>
                  <a:off x="46" y="0"/>
                  <a:ext cx="792" cy="518"/>
                </a:xfrm>
                <a:prstGeom prst="rect">
                  <a:avLst/>
                </a:prstGeom>
                <a:noFill/>
                <a:ln w="9525">
                  <a:noFill/>
                  <a:miter lim="800000"/>
                  <a:headEnd/>
                  <a:tailEnd/>
                </a:ln>
              </p:spPr>
              <p:txBody>
                <a:bodyPr/>
                <a:lstStyle/>
                <a:p>
                  <a:r>
                    <a:rPr lang="en-US" sz="1400">
                      <a:solidFill>
                        <a:srgbClr val="000000"/>
                      </a:solidFill>
                      <a:cs typeface="Times New Roman" pitchFamily="18" charset="0"/>
                    </a:rPr>
                    <a:t>Figure</a:t>
                  </a:r>
                  <a:endParaRPr lang="en-US" sz="1400">
                    <a:cs typeface="Times New Roman" pitchFamily="18" charset="0"/>
                  </a:endParaRPr>
                </a:p>
                <a:p>
                  <a:pPr eaLnBrk="0" hangingPunct="0"/>
                  <a:r>
                    <a:rPr lang="en-US" sz="1400">
                      <a:solidFill>
                        <a:srgbClr val="000000"/>
                      </a:solidFill>
                      <a:cs typeface="Times New Roman" pitchFamily="18" charset="0"/>
                    </a:rPr>
                    <a:t>Comparison</a:t>
                  </a:r>
                  <a:endParaRPr lang="en-US" sz="1400">
                    <a:cs typeface="Times New Roman" pitchFamily="18" charset="0"/>
                  </a:endParaRPr>
                </a:p>
                <a:p>
                  <a:pPr eaLnBrk="0" hangingPunct="0"/>
                  <a:endParaRPr lang="en-US" sz="1400"/>
                </a:p>
              </p:txBody>
            </p:sp>
            <p:sp>
              <p:nvSpPr>
                <p:cNvPr id="74829" name="Rectangle 99"/>
                <p:cNvSpPr>
                  <a:spLocks noChangeArrowheads="1"/>
                </p:cNvSpPr>
                <p:nvPr/>
              </p:nvSpPr>
              <p:spPr bwMode="auto">
                <a:xfrm>
                  <a:off x="0" y="0"/>
                  <a:ext cx="884" cy="518"/>
                </a:xfrm>
                <a:prstGeom prst="rect">
                  <a:avLst/>
                </a:prstGeom>
                <a:noFill/>
                <a:ln w="7">
                  <a:solidFill>
                    <a:srgbClr val="A0A0A0"/>
                  </a:solidFill>
                  <a:miter lim="800000"/>
                  <a:headEnd/>
                  <a:tailEnd/>
                </a:ln>
              </p:spPr>
              <p:txBody>
                <a:bodyPr wrap="none"/>
                <a:lstStyle/>
                <a:p>
                  <a:endParaRPr lang="en-US"/>
                </a:p>
              </p:txBody>
            </p:sp>
          </p:grpSp>
          <p:grpSp>
            <p:nvGrpSpPr>
              <p:cNvPr id="74759" name="Group 100"/>
              <p:cNvGrpSpPr>
                <a:grpSpLocks/>
              </p:cNvGrpSpPr>
              <p:nvPr/>
            </p:nvGrpSpPr>
            <p:grpSpPr bwMode="auto">
              <a:xfrm>
                <a:off x="884" y="0"/>
                <a:ext cx="1028" cy="518"/>
                <a:chOff x="884" y="0"/>
                <a:chExt cx="1028" cy="518"/>
              </a:xfrm>
            </p:grpSpPr>
            <p:sp>
              <p:nvSpPr>
                <p:cNvPr id="74826" name="Rectangle 101"/>
                <p:cNvSpPr>
                  <a:spLocks noChangeArrowheads="1"/>
                </p:cNvSpPr>
                <p:nvPr/>
              </p:nvSpPr>
              <p:spPr bwMode="auto">
                <a:xfrm>
                  <a:off x="930" y="0"/>
                  <a:ext cx="936" cy="518"/>
                </a:xfrm>
                <a:prstGeom prst="rect">
                  <a:avLst/>
                </a:prstGeom>
                <a:noFill/>
                <a:ln w="9525">
                  <a:noFill/>
                  <a:miter lim="800000"/>
                  <a:headEnd/>
                  <a:tailEnd/>
                </a:ln>
              </p:spPr>
              <p:txBody>
                <a:bodyPr/>
                <a:lstStyle/>
                <a:p>
                  <a:r>
                    <a:rPr lang="en-US" sz="1400">
                      <a:solidFill>
                        <a:srgbClr val="000000"/>
                      </a:solidFill>
                      <a:cs typeface="Times New Roman" pitchFamily="18" charset="0"/>
                    </a:rPr>
                    <a:t>Specific entropy (output/storage)</a:t>
                  </a:r>
                  <a:endParaRPr lang="en-US" sz="1400">
                    <a:cs typeface="Times New Roman" pitchFamily="18" charset="0"/>
                  </a:endParaRPr>
                </a:p>
                <a:p>
                  <a:pPr eaLnBrk="0" hangingPunct="0"/>
                  <a:endParaRPr lang="en-US" sz="1400"/>
                </a:p>
              </p:txBody>
            </p:sp>
            <p:sp>
              <p:nvSpPr>
                <p:cNvPr id="74827" name="Rectangle 102"/>
                <p:cNvSpPr>
                  <a:spLocks noChangeArrowheads="1"/>
                </p:cNvSpPr>
                <p:nvPr/>
              </p:nvSpPr>
              <p:spPr bwMode="auto">
                <a:xfrm>
                  <a:off x="884" y="0"/>
                  <a:ext cx="1028" cy="518"/>
                </a:xfrm>
                <a:prstGeom prst="rect">
                  <a:avLst/>
                </a:prstGeom>
                <a:noFill/>
                <a:ln w="7">
                  <a:solidFill>
                    <a:srgbClr val="A0A0A0"/>
                  </a:solidFill>
                  <a:miter lim="800000"/>
                  <a:headEnd/>
                  <a:tailEnd/>
                </a:ln>
              </p:spPr>
              <p:txBody>
                <a:bodyPr wrap="none"/>
                <a:lstStyle/>
                <a:p>
                  <a:endParaRPr lang="en-US"/>
                </a:p>
              </p:txBody>
            </p:sp>
          </p:grpSp>
          <p:grpSp>
            <p:nvGrpSpPr>
              <p:cNvPr id="74760" name="Group 103"/>
              <p:cNvGrpSpPr>
                <a:grpSpLocks/>
              </p:cNvGrpSpPr>
              <p:nvPr/>
            </p:nvGrpSpPr>
            <p:grpSpPr bwMode="auto">
              <a:xfrm>
                <a:off x="1912" y="0"/>
                <a:ext cx="812" cy="518"/>
                <a:chOff x="1912" y="0"/>
                <a:chExt cx="812" cy="518"/>
              </a:xfrm>
            </p:grpSpPr>
            <p:sp>
              <p:nvSpPr>
                <p:cNvPr id="74824" name="Rectangle 104"/>
                <p:cNvSpPr>
                  <a:spLocks noChangeArrowheads="1"/>
                </p:cNvSpPr>
                <p:nvPr/>
              </p:nvSpPr>
              <p:spPr bwMode="auto">
                <a:xfrm>
                  <a:off x="1958" y="0"/>
                  <a:ext cx="720" cy="518"/>
                </a:xfrm>
                <a:prstGeom prst="rect">
                  <a:avLst/>
                </a:prstGeom>
                <a:noFill/>
                <a:ln w="9525">
                  <a:noFill/>
                  <a:miter lim="800000"/>
                  <a:headEnd/>
                  <a:tailEnd/>
                </a:ln>
              </p:spPr>
              <p:txBody>
                <a:bodyPr/>
                <a:lstStyle/>
                <a:p>
                  <a:r>
                    <a:rPr lang="en-US" sz="1400">
                      <a:solidFill>
                        <a:srgbClr val="000000"/>
                      </a:solidFill>
                      <a:cs typeface="Times New Roman" pitchFamily="18" charset="0"/>
                    </a:rPr>
                    <a:t>Energy throughflow</a:t>
                  </a:r>
                  <a:endParaRPr lang="en-US" sz="1400">
                    <a:cs typeface="Times New Roman" pitchFamily="18" charset="0"/>
                  </a:endParaRPr>
                </a:p>
                <a:p>
                  <a:pPr eaLnBrk="0" hangingPunct="0"/>
                  <a:endParaRPr lang="en-US" sz="1400"/>
                </a:p>
              </p:txBody>
            </p:sp>
            <p:sp>
              <p:nvSpPr>
                <p:cNvPr id="74825" name="Rectangle 105"/>
                <p:cNvSpPr>
                  <a:spLocks noChangeArrowheads="1"/>
                </p:cNvSpPr>
                <p:nvPr/>
              </p:nvSpPr>
              <p:spPr bwMode="auto">
                <a:xfrm>
                  <a:off x="1912" y="0"/>
                  <a:ext cx="812" cy="518"/>
                </a:xfrm>
                <a:prstGeom prst="rect">
                  <a:avLst/>
                </a:prstGeom>
                <a:noFill/>
                <a:ln w="7">
                  <a:solidFill>
                    <a:srgbClr val="A0A0A0"/>
                  </a:solidFill>
                  <a:miter lim="800000"/>
                  <a:headEnd/>
                  <a:tailEnd/>
                </a:ln>
              </p:spPr>
              <p:txBody>
                <a:bodyPr wrap="none"/>
                <a:lstStyle/>
                <a:p>
                  <a:endParaRPr lang="en-US"/>
                </a:p>
              </p:txBody>
            </p:sp>
          </p:grpSp>
          <p:grpSp>
            <p:nvGrpSpPr>
              <p:cNvPr id="74761" name="Group 106"/>
              <p:cNvGrpSpPr>
                <a:grpSpLocks/>
              </p:cNvGrpSpPr>
              <p:nvPr/>
            </p:nvGrpSpPr>
            <p:grpSpPr bwMode="auto">
              <a:xfrm>
                <a:off x="2724" y="0"/>
                <a:ext cx="884" cy="518"/>
                <a:chOff x="2724" y="0"/>
                <a:chExt cx="884" cy="518"/>
              </a:xfrm>
            </p:grpSpPr>
            <p:sp>
              <p:nvSpPr>
                <p:cNvPr id="74822" name="Rectangle 107"/>
                <p:cNvSpPr>
                  <a:spLocks noChangeArrowheads="1"/>
                </p:cNvSpPr>
                <p:nvPr/>
              </p:nvSpPr>
              <p:spPr bwMode="auto">
                <a:xfrm>
                  <a:off x="2770" y="0"/>
                  <a:ext cx="792" cy="518"/>
                </a:xfrm>
                <a:prstGeom prst="rect">
                  <a:avLst/>
                </a:prstGeom>
                <a:noFill/>
                <a:ln w="9525">
                  <a:noFill/>
                  <a:miter lim="800000"/>
                  <a:headEnd/>
                  <a:tailEnd/>
                </a:ln>
              </p:spPr>
              <p:txBody>
                <a:bodyPr/>
                <a:lstStyle/>
                <a:p>
                  <a:r>
                    <a:rPr lang="en-US" sz="1400">
                      <a:solidFill>
                        <a:srgbClr val="000000"/>
                      </a:solidFill>
                      <a:cs typeface="Times New Roman" pitchFamily="18" charset="0"/>
                    </a:rPr>
                    <a:t>Exergy storage (biomass)</a:t>
                  </a:r>
                  <a:endParaRPr lang="en-US" sz="1400">
                    <a:cs typeface="Times New Roman" pitchFamily="18" charset="0"/>
                  </a:endParaRPr>
                </a:p>
                <a:p>
                  <a:pPr eaLnBrk="0" hangingPunct="0"/>
                  <a:endParaRPr lang="en-US" sz="1400"/>
                </a:p>
              </p:txBody>
            </p:sp>
            <p:sp>
              <p:nvSpPr>
                <p:cNvPr id="74823" name="Rectangle 108"/>
                <p:cNvSpPr>
                  <a:spLocks noChangeArrowheads="1"/>
                </p:cNvSpPr>
                <p:nvPr/>
              </p:nvSpPr>
              <p:spPr bwMode="auto">
                <a:xfrm>
                  <a:off x="2724" y="0"/>
                  <a:ext cx="884" cy="518"/>
                </a:xfrm>
                <a:prstGeom prst="rect">
                  <a:avLst/>
                </a:prstGeom>
                <a:noFill/>
                <a:ln w="7">
                  <a:solidFill>
                    <a:srgbClr val="A0A0A0"/>
                  </a:solidFill>
                  <a:miter lim="800000"/>
                  <a:headEnd/>
                  <a:tailEnd/>
                </a:ln>
              </p:spPr>
              <p:txBody>
                <a:bodyPr wrap="none"/>
                <a:lstStyle/>
                <a:p>
                  <a:endParaRPr lang="en-US"/>
                </a:p>
              </p:txBody>
            </p:sp>
          </p:grpSp>
          <p:grpSp>
            <p:nvGrpSpPr>
              <p:cNvPr id="74762" name="Group 109"/>
              <p:cNvGrpSpPr>
                <a:grpSpLocks/>
              </p:cNvGrpSpPr>
              <p:nvPr/>
            </p:nvGrpSpPr>
            <p:grpSpPr bwMode="auto">
              <a:xfrm>
                <a:off x="3608" y="0"/>
                <a:ext cx="812" cy="518"/>
                <a:chOff x="3608" y="0"/>
                <a:chExt cx="812" cy="518"/>
              </a:xfrm>
            </p:grpSpPr>
            <p:sp>
              <p:nvSpPr>
                <p:cNvPr id="74820" name="Rectangle 110"/>
                <p:cNvSpPr>
                  <a:spLocks noChangeArrowheads="1"/>
                </p:cNvSpPr>
                <p:nvPr/>
              </p:nvSpPr>
              <p:spPr bwMode="auto">
                <a:xfrm>
                  <a:off x="3654" y="0"/>
                  <a:ext cx="720" cy="518"/>
                </a:xfrm>
                <a:prstGeom prst="rect">
                  <a:avLst/>
                </a:prstGeom>
                <a:noFill/>
                <a:ln w="9525">
                  <a:noFill/>
                  <a:miter lim="800000"/>
                  <a:headEnd/>
                  <a:tailEnd/>
                </a:ln>
              </p:spPr>
              <p:txBody>
                <a:bodyPr/>
                <a:lstStyle/>
                <a:p>
                  <a:r>
                    <a:rPr lang="en-US" sz="1400">
                      <a:solidFill>
                        <a:srgbClr val="000000"/>
                      </a:solidFill>
                      <a:cs typeface="Times New Roman" pitchFamily="18" charset="0"/>
                    </a:rPr>
                    <a:t>Exergy degradation</a:t>
                  </a:r>
                  <a:endParaRPr lang="en-US" sz="1400">
                    <a:cs typeface="Times New Roman" pitchFamily="18" charset="0"/>
                  </a:endParaRPr>
                </a:p>
                <a:p>
                  <a:pPr eaLnBrk="0" hangingPunct="0"/>
                  <a:endParaRPr lang="en-US" sz="1400"/>
                </a:p>
              </p:txBody>
            </p:sp>
            <p:sp>
              <p:nvSpPr>
                <p:cNvPr id="74821" name="Rectangle 111"/>
                <p:cNvSpPr>
                  <a:spLocks noChangeArrowheads="1"/>
                </p:cNvSpPr>
                <p:nvPr/>
              </p:nvSpPr>
              <p:spPr bwMode="auto">
                <a:xfrm>
                  <a:off x="3608" y="0"/>
                  <a:ext cx="812" cy="518"/>
                </a:xfrm>
                <a:prstGeom prst="rect">
                  <a:avLst/>
                </a:prstGeom>
                <a:noFill/>
                <a:ln w="7">
                  <a:solidFill>
                    <a:srgbClr val="A0A0A0"/>
                  </a:solidFill>
                  <a:miter lim="800000"/>
                  <a:headEnd/>
                  <a:tailEnd/>
                </a:ln>
              </p:spPr>
              <p:txBody>
                <a:bodyPr wrap="none"/>
                <a:lstStyle/>
                <a:p>
                  <a:endParaRPr lang="en-US"/>
                </a:p>
              </p:txBody>
            </p:sp>
          </p:grpSp>
          <p:grpSp>
            <p:nvGrpSpPr>
              <p:cNvPr id="74763" name="Group 112"/>
              <p:cNvGrpSpPr>
                <a:grpSpLocks/>
              </p:cNvGrpSpPr>
              <p:nvPr/>
            </p:nvGrpSpPr>
            <p:grpSpPr bwMode="auto">
              <a:xfrm>
                <a:off x="4420" y="0"/>
                <a:ext cx="812" cy="518"/>
                <a:chOff x="4420" y="0"/>
                <a:chExt cx="812" cy="518"/>
              </a:xfrm>
            </p:grpSpPr>
            <p:sp>
              <p:nvSpPr>
                <p:cNvPr id="74818" name="Rectangle 113"/>
                <p:cNvSpPr>
                  <a:spLocks noChangeArrowheads="1"/>
                </p:cNvSpPr>
                <p:nvPr/>
              </p:nvSpPr>
              <p:spPr bwMode="auto">
                <a:xfrm>
                  <a:off x="4466" y="0"/>
                  <a:ext cx="720" cy="518"/>
                </a:xfrm>
                <a:prstGeom prst="rect">
                  <a:avLst/>
                </a:prstGeom>
                <a:noFill/>
                <a:ln w="9525">
                  <a:noFill/>
                  <a:miter lim="800000"/>
                  <a:headEnd/>
                  <a:tailEnd/>
                </a:ln>
              </p:spPr>
              <p:txBody>
                <a:bodyPr/>
                <a:lstStyle/>
                <a:p>
                  <a:r>
                    <a:rPr lang="en-US" sz="1400">
                      <a:solidFill>
                        <a:srgbClr val="000000"/>
                      </a:solidFill>
                      <a:cs typeface="Times New Roman" pitchFamily="18" charset="0"/>
                    </a:rPr>
                    <a:t>Retention time</a:t>
                  </a:r>
                  <a:endParaRPr lang="en-US" sz="1400">
                    <a:cs typeface="Times New Roman" pitchFamily="18" charset="0"/>
                  </a:endParaRPr>
                </a:p>
                <a:p>
                  <a:pPr eaLnBrk="0" hangingPunct="0"/>
                  <a:endParaRPr lang="en-US" sz="1400"/>
                </a:p>
              </p:txBody>
            </p:sp>
            <p:sp>
              <p:nvSpPr>
                <p:cNvPr id="74819" name="Rectangle 114"/>
                <p:cNvSpPr>
                  <a:spLocks noChangeArrowheads="1"/>
                </p:cNvSpPr>
                <p:nvPr/>
              </p:nvSpPr>
              <p:spPr bwMode="auto">
                <a:xfrm>
                  <a:off x="4420" y="0"/>
                  <a:ext cx="812" cy="518"/>
                </a:xfrm>
                <a:prstGeom prst="rect">
                  <a:avLst/>
                </a:prstGeom>
                <a:noFill/>
                <a:ln w="7">
                  <a:solidFill>
                    <a:srgbClr val="A0A0A0"/>
                  </a:solidFill>
                  <a:miter lim="800000"/>
                  <a:headEnd/>
                  <a:tailEnd/>
                </a:ln>
              </p:spPr>
              <p:txBody>
                <a:bodyPr wrap="none"/>
                <a:lstStyle/>
                <a:p>
                  <a:endParaRPr lang="en-US"/>
                </a:p>
              </p:txBody>
            </p:sp>
          </p:grpSp>
          <p:grpSp>
            <p:nvGrpSpPr>
              <p:cNvPr id="74764" name="Group 115"/>
              <p:cNvGrpSpPr>
                <a:grpSpLocks/>
              </p:cNvGrpSpPr>
              <p:nvPr/>
            </p:nvGrpSpPr>
            <p:grpSpPr bwMode="auto">
              <a:xfrm>
                <a:off x="0" y="518"/>
                <a:ext cx="884" cy="518"/>
                <a:chOff x="0" y="518"/>
                <a:chExt cx="884" cy="518"/>
              </a:xfrm>
            </p:grpSpPr>
            <p:sp>
              <p:nvSpPr>
                <p:cNvPr id="74816" name="Rectangle 116"/>
                <p:cNvSpPr>
                  <a:spLocks noChangeArrowheads="1"/>
                </p:cNvSpPr>
                <p:nvPr/>
              </p:nvSpPr>
              <p:spPr bwMode="auto">
                <a:xfrm>
                  <a:off x="46" y="518"/>
                  <a:ext cx="792"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Fig. 7a→7b</a:t>
                  </a:r>
                  <a:endParaRPr lang="en-US" sz="1400">
                    <a:cs typeface="Times New Roman" pitchFamily="18" charset="0"/>
                  </a:endParaRPr>
                </a:p>
                <a:p>
                  <a:pPr eaLnBrk="0" hangingPunct="0"/>
                  <a:r>
                    <a:rPr lang="en-US" sz="1400">
                      <a:solidFill>
                        <a:srgbClr val="000000"/>
                      </a:solidFill>
                      <a:cs typeface="Times New Roman" pitchFamily="18" charset="0"/>
                    </a:rPr>
                    <a:t>Growth form I</a:t>
                  </a:r>
                  <a:endParaRPr lang="en-US" sz="1400">
                    <a:cs typeface="Times New Roman" pitchFamily="18" charset="0"/>
                  </a:endParaRPr>
                </a:p>
                <a:p>
                  <a:pPr eaLnBrk="0" hangingPunct="0"/>
                  <a:endParaRPr lang="en-US" sz="1400"/>
                </a:p>
              </p:txBody>
            </p:sp>
            <p:sp>
              <p:nvSpPr>
                <p:cNvPr id="74817" name="Rectangle 117"/>
                <p:cNvSpPr>
                  <a:spLocks noChangeArrowheads="1"/>
                </p:cNvSpPr>
                <p:nvPr/>
              </p:nvSpPr>
              <p:spPr bwMode="auto">
                <a:xfrm>
                  <a:off x="0" y="518"/>
                  <a:ext cx="884" cy="518"/>
                </a:xfrm>
                <a:prstGeom prst="rect">
                  <a:avLst/>
                </a:prstGeom>
                <a:noFill/>
                <a:ln w="7">
                  <a:solidFill>
                    <a:srgbClr val="A0A0A0"/>
                  </a:solidFill>
                  <a:miter lim="800000"/>
                  <a:headEnd/>
                  <a:tailEnd/>
                </a:ln>
              </p:spPr>
              <p:txBody>
                <a:bodyPr wrap="none"/>
                <a:lstStyle/>
                <a:p>
                  <a:endParaRPr lang="en-US"/>
                </a:p>
              </p:txBody>
            </p:sp>
          </p:grpSp>
          <p:grpSp>
            <p:nvGrpSpPr>
              <p:cNvPr id="74765" name="Group 118"/>
              <p:cNvGrpSpPr>
                <a:grpSpLocks/>
              </p:cNvGrpSpPr>
              <p:nvPr/>
            </p:nvGrpSpPr>
            <p:grpSpPr bwMode="auto">
              <a:xfrm>
                <a:off x="884" y="518"/>
                <a:ext cx="1028" cy="518"/>
                <a:chOff x="884" y="518"/>
                <a:chExt cx="1028" cy="518"/>
              </a:xfrm>
            </p:grpSpPr>
            <p:sp>
              <p:nvSpPr>
                <p:cNvPr id="74814" name="Rectangle 119"/>
                <p:cNvSpPr>
                  <a:spLocks noChangeArrowheads="1"/>
                </p:cNvSpPr>
                <p:nvPr/>
              </p:nvSpPr>
              <p:spPr bwMode="auto">
                <a:xfrm>
                  <a:off x="930" y="518"/>
                  <a:ext cx="936"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0.30→0.30</a:t>
                  </a:r>
                  <a:endParaRPr lang="en-US" sz="1400">
                    <a:cs typeface="Times New Roman" pitchFamily="18" charset="0"/>
                  </a:endParaRPr>
                </a:p>
                <a:p>
                  <a:pPr eaLnBrk="0" hangingPunct="0"/>
                  <a:r>
                    <a:rPr lang="en-US" sz="1400">
                      <a:solidFill>
                        <a:srgbClr val="000000"/>
                      </a:solidFill>
                      <a:cs typeface="Times New Roman" pitchFamily="18" charset="0"/>
                    </a:rPr>
                    <a:t>(unchanged)</a:t>
                  </a:r>
                  <a:endParaRPr lang="en-US" sz="1400">
                    <a:cs typeface="Times New Roman" pitchFamily="18" charset="0"/>
                  </a:endParaRPr>
                </a:p>
                <a:p>
                  <a:pPr eaLnBrk="0" hangingPunct="0"/>
                  <a:endParaRPr lang="en-US" sz="1400"/>
                </a:p>
              </p:txBody>
            </p:sp>
            <p:sp>
              <p:nvSpPr>
                <p:cNvPr id="74815" name="Rectangle 120"/>
                <p:cNvSpPr>
                  <a:spLocks noChangeArrowheads="1"/>
                </p:cNvSpPr>
                <p:nvPr/>
              </p:nvSpPr>
              <p:spPr bwMode="auto">
                <a:xfrm>
                  <a:off x="884" y="518"/>
                  <a:ext cx="1028" cy="518"/>
                </a:xfrm>
                <a:prstGeom prst="rect">
                  <a:avLst/>
                </a:prstGeom>
                <a:noFill/>
                <a:ln w="7">
                  <a:solidFill>
                    <a:srgbClr val="A0A0A0"/>
                  </a:solidFill>
                  <a:miter lim="800000"/>
                  <a:headEnd/>
                  <a:tailEnd/>
                </a:ln>
              </p:spPr>
              <p:txBody>
                <a:bodyPr wrap="none"/>
                <a:lstStyle/>
                <a:p>
                  <a:endParaRPr lang="en-US"/>
                </a:p>
              </p:txBody>
            </p:sp>
          </p:grpSp>
          <p:grpSp>
            <p:nvGrpSpPr>
              <p:cNvPr id="74766" name="Group 121"/>
              <p:cNvGrpSpPr>
                <a:grpSpLocks/>
              </p:cNvGrpSpPr>
              <p:nvPr/>
            </p:nvGrpSpPr>
            <p:grpSpPr bwMode="auto">
              <a:xfrm>
                <a:off x="1912" y="518"/>
                <a:ext cx="812" cy="518"/>
                <a:chOff x="1912" y="518"/>
                <a:chExt cx="812" cy="518"/>
              </a:xfrm>
            </p:grpSpPr>
            <p:sp>
              <p:nvSpPr>
                <p:cNvPr id="74812" name="Rectangle 122"/>
                <p:cNvSpPr>
                  <a:spLocks noChangeArrowheads="1"/>
                </p:cNvSpPr>
                <p:nvPr/>
              </p:nvSpPr>
              <p:spPr bwMode="auto">
                <a:xfrm>
                  <a:off x="1958" y="518"/>
                  <a:ext cx="720"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16.4→32.8</a:t>
                  </a:r>
                  <a:endParaRPr lang="en-US" sz="1400">
                    <a:cs typeface="Times New Roman" pitchFamily="18" charset="0"/>
                  </a:endParaRPr>
                </a:p>
                <a:p>
                  <a:pPr eaLnBrk="0" hangingPunct="0"/>
                  <a:r>
                    <a:rPr lang="en-US" sz="1400">
                      <a:solidFill>
                        <a:srgbClr val="000000"/>
                      </a:solidFill>
                      <a:cs typeface="Times New Roman" pitchFamily="18" charset="0"/>
                    </a:rPr>
                    <a:t>(increased)</a:t>
                  </a:r>
                  <a:endParaRPr lang="en-US" sz="1400">
                    <a:cs typeface="Times New Roman" pitchFamily="18" charset="0"/>
                  </a:endParaRPr>
                </a:p>
                <a:p>
                  <a:pPr eaLnBrk="0" hangingPunct="0"/>
                  <a:endParaRPr lang="en-US" sz="1400"/>
                </a:p>
              </p:txBody>
            </p:sp>
            <p:sp>
              <p:nvSpPr>
                <p:cNvPr id="74813" name="Rectangle 123"/>
                <p:cNvSpPr>
                  <a:spLocks noChangeArrowheads="1"/>
                </p:cNvSpPr>
                <p:nvPr/>
              </p:nvSpPr>
              <p:spPr bwMode="auto">
                <a:xfrm>
                  <a:off x="1912" y="518"/>
                  <a:ext cx="812" cy="518"/>
                </a:xfrm>
                <a:prstGeom prst="rect">
                  <a:avLst/>
                </a:prstGeom>
                <a:noFill/>
                <a:ln w="7">
                  <a:solidFill>
                    <a:srgbClr val="A0A0A0"/>
                  </a:solidFill>
                  <a:miter lim="800000"/>
                  <a:headEnd/>
                  <a:tailEnd/>
                </a:ln>
              </p:spPr>
              <p:txBody>
                <a:bodyPr wrap="none"/>
                <a:lstStyle/>
                <a:p>
                  <a:endParaRPr lang="en-US"/>
                </a:p>
              </p:txBody>
            </p:sp>
          </p:grpSp>
          <p:grpSp>
            <p:nvGrpSpPr>
              <p:cNvPr id="74767" name="Group 124"/>
              <p:cNvGrpSpPr>
                <a:grpSpLocks/>
              </p:cNvGrpSpPr>
              <p:nvPr/>
            </p:nvGrpSpPr>
            <p:grpSpPr bwMode="auto">
              <a:xfrm>
                <a:off x="2724" y="518"/>
                <a:ext cx="884" cy="518"/>
                <a:chOff x="2724" y="518"/>
                <a:chExt cx="884" cy="518"/>
              </a:xfrm>
            </p:grpSpPr>
            <p:sp>
              <p:nvSpPr>
                <p:cNvPr id="74810" name="Rectangle 125"/>
                <p:cNvSpPr>
                  <a:spLocks noChangeArrowheads="1"/>
                </p:cNvSpPr>
                <p:nvPr/>
              </p:nvSpPr>
              <p:spPr bwMode="auto">
                <a:xfrm>
                  <a:off x="2770" y="518"/>
                  <a:ext cx="792"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16.4→32.8</a:t>
                  </a:r>
                  <a:endParaRPr lang="en-US" sz="1400">
                    <a:cs typeface="Times New Roman" pitchFamily="18" charset="0"/>
                  </a:endParaRPr>
                </a:p>
                <a:p>
                  <a:pPr eaLnBrk="0" hangingPunct="0"/>
                  <a:r>
                    <a:rPr lang="en-US" sz="1400">
                      <a:solidFill>
                        <a:srgbClr val="000000"/>
                      </a:solidFill>
                      <a:cs typeface="Times New Roman" pitchFamily="18" charset="0"/>
                    </a:rPr>
                    <a:t>(increased)</a:t>
                  </a:r>
                  <a:endParaRPr lang="en-US" sz="1400">
                    <a:cs typeface="Times New Roman" pitchFamily="18" charset="0"/>
                  </a:endParaRPr>
                </a:p>
                <a:p>
                  <a:pPr eaLnBrk="0" hangingPunct="0"/>
                  <a:endParaRPr lang="en-US" sz="1400"/>
                </a:p>
              </p:txBody>
            </p:sp>
            <p:sp>
              <p:nvSpPr>
                <p:cNvPr id="74811" name="Rectangle 126"/>
                <p:cNvSpPr>
                  <a:spLocks noChangeArrowheads="1"/>
                </p:cNvSpPr>
                <p:nvPr/>
              </p:nvSpPr>
              <p:spPr bwMode="auto">
                <a:xfrm>
                  <a:off x="2724" y="518"/>
                  <a:ext cx="884" cy="518"/>
                </a:xfrm>
                <a:prstGeom prst="rect">
                  <a:avLst/>
                </a:prstGeom>
                <a:noFill/>
                <a:ln w="7">
                  <a:solidFill>
                    <a:srgbClr val="A0A0A0"/>
                  </a:solidFill>
                  <a:miter lim="800000"/>
                  <a:headEnd/>
                  <a:tailEnd/>
                </a:ln>
              </p:spPr>
              <p:txBody>
                <a:bodyPr wrap="none"/>
                <a:lstStyle/>
                <a:p>
                  <a:endParaRPr lang="en-US"/>
                </a:p>
              </p:txBody>
            </p:sp>
          </p:grpSp>
          <p:grpSp>
            <p:nvGrpSpPr>
              <p:cNvPr id="74768" name="Group 127"/>
              <p:cNvGrpSpPr>
                <a:grpSpLocks/>
              </p:cNvGrpSpPr>
              <p:nvPr/>
            </p:nvGrpSpPr>
            <p:grpSpPr bwMode="auto">
              <a:xfrm>
                <a:off x="3608" y="518"/>
                <a:ext cx="812" cy="518"/>
                <a:chOff x="3608" y="518"/>
                <a:chExt cx="812" cy="518"/>
              </a:xfrm>
            </p:grpSpPr>
            <p:sp>
              <p:nvSpPr>
                <p:cNvPr id="74808" name="Rectangle 128"/>
                <p:cNvSpPr>
                  <a:spLocks noChangeArrowheads="1"/>
                </p:cNvSpPr>
                <p:nvPr/>
              </p:nvSpPr>
              <p:spPr bwMode="auto">
                <a:xfrm>
                  <a:off x="3654" y="518"/>
                  <a:ext cx="720"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5→10</a:t>
                  </a:r>
                  <a:endParaRPr lang="en-US" sz="1400">
                    <a:cs typeface="Times New Roman" pitchFamily="18" charset="0"/>
                  </a:endParaRPr>
                </a:p>
                <a:p>
                  <a:pPr eaLnBrk="0" hangingPunct="0"/>
                  <a:r>
                    <a:rPr lang="en-US" sz="1400">
                      <a:solidFill>
                        <a:srgbClr val="000000"/>
                      </a:solidFill>
                      <a:cs typeface="Times New Roman" pitchFamily="18" charset="0"/>
                    </a:rPr>
                    <a:t>(increased)</a:t>
                  </a:r>
                  <a:endParaRPr lang="en-US" sz="1400">
                    <a:cs typeface="Times New Roman" pitchFamily="18" charset="0"/>
                  </a:endParaRPr>
                </a:p>
                <a:p>
                  <a:pPr eaLnBrk="0" hangingPunct="0"/>
                  <a:endParaRPr lang="en-US" sz="1400"/>
                </a:p>
              </p:txBody>
            </p:sp>
            <p:sp>
              <p:nvSpPr>
                <p:cNvPr id="74809" name="Rectangle 129"/>
                <p:cNvSpPr>
                  <a:spLocks noChangeArrowheads="1"/>
                </p:cNvSpPr>
                <p:nvPr/>
              </p:nvSpPr>
              <p:spPr bwMode="auto">
                <a:xfrm>
                  <a:off x="3608" y="518"/>
                  <a:ext cx="812" cy="518"/>
                </a:xfrm>
                <a:prstGeom prst="rect">
                  <a:avLst/>
                </a:prstGeom>
                <a:noFill/>
                <a:ln w="7">
                  <a:solidFill>
                    <a:srgbClr val="A0A0A0"/>
                  </a:solidFill>
                  <a:miter lim="800000"/>
                  <a:headEnd/>
                  <a:tailEnd/>
                </a:ln>
              </p:spPr>
              <p:txBody>
                <a:bodyPr wrap="none"/>
                <a:lstStyle/>
                <a:p>
                  <a:endParaRPr lang="en-US"/>
                </a:p>
              </p:txBody>
            </p:sp>
          </p:grpSp>
          <p:grpSp>
            <p:nvGrpSpPr>
              <p:cNvPr id="74769" name="Group 130"/>
              <p:cNvGrpSpPr>
                <a:grpSpLocks/>
              </p:cNvGrpSpPr>
              <p:nvPr/>
            </p:nvGrpSpPr>
            <p:grpSpPr bwMode="auto">
              <a:xfrm>
                <a:off x="4420" y="518"/>
                <a:ext cx="812" cy="518"/>
                <a:chOff x="4420" y="518"/>
                <a:chExt cx="812" cy="518"/>
              </a:xfrm>
            </p:grpSpPr>
            <p:sp>
              <p:nvSpPr>
                <p:cNvPr id="74806" name="Rectangle 131"/>
                <p:cNvSpPr>
                  <a:spLocks noChangeArrowheads="1"/>
                </p:cNvSpPr>
                <p:nvPr/>
              </p:nvSpPr>
              <p:spPr bwMode="auto">
                <a:xfrm>
                  <a:off x="4466" y="518"/>
                  <a:ext cx="720"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3.3→3.3</a:t>
                  </a:r>
                  <a:endParaRPr lang="en-US" sz="1400">
                    <a:cs typeface="Times New Roman" pitchFamily="18" charset="0"/>
                  </a:endParaRPr>
                </a:p>
                <a:p>
                  <a:pPr eaLnBrk="0" hangingPunct="0"/>
                  <a:r>
                    <a:rPr lang="en-US" sz="1400">
                      <a:solidFill>
                        <a:srgbClr val="000000"/>
                      </a:solidFill>
                      <a:cs typeface="Times New Roman" pitchFamily="18" charset="0"/>
                    </a:rPr>
                    <a:t>(unchanged)</a:t>
                  </a:r>
                  <a:endParaRPr lang="en-US" sz="1400">
                    <a:cs typeface="Times New Roman" pitchFamily="18" charset="0"/>
                  </a:endParaRPr>
                </a:p>
                <a:p>
                  <a:pPr eaLnBrk="0" hangingPunct="0"/>
                  <a:endParaRPr lang="en-US" sz="1400"/>
                </a:p>
              </p:txBody>
            </p:sp>
            <p:sp>
              <p:nvSpPr>
                <p:cNvPr id="74807" name="Rectangle 132"/>
                <p:cNvSpPr>
                  <a:spLocks noChangeArrowheads="1"/>
                </p:cNvSpPr>
                <p:nvPr/>
              </p:nvSpPr>
              <p:spPr bwMode="auto">
                <a:xfrm>
                  <a:off x="4420" y="518"/>
                  <a:ext cx="812" cy="518"/>
                </a:xfrm>
                <a:prstGeom prst="rect">
                  <a:avLst/>
                </a:prstGeom>
                <a:noFill/>
                <a:ln w="7">
                  <a:solidFill>
                    <a:srgbClr val="A0A0A0"/>
                  </a:solidFill>
                  <a:miter lim="800000"/>
                  <a:headEnd/>
                  <a:tailEnd/>
                </a:ln>
              </p:spPr>
              <p:txBody>
                <a:bodyPr wrap="none"/>
                <a:lstStyle/>
                <a:p>
                  <a:endParaRPr lang="en-US"/>
                </a:p>
              </p:txBody>
            </p:sp>
          </p:grpSp>
          <p:grpSp>
            <p:nvGrpSpPr>
              <p:cNvPr id="74770" name="Group 133"/>
              <p:cNvGrpSpPr>
                <a:grpSpLocks/>
              </p:cNvGrpSpPr>
              <p:nvPr/>
            </p:nvGrpSpPr>
            <p:grpSpPr bwMode="auto">
              <a:xfrm>
                <a:off x="0" y="1036"/>
                <a:ext cx="884" cy="518"/>
                <a:chOff x="0" y="1036"/>
                <a:chExt cx="884" cy="518"/>
              </a:xfrm>
            </p:grpSpPr>
            <p:sp>
              <p:nvSpPr>
                <p:cNvPr id="74804" name="Rectangle 134"/>
                <p:cNvSpPr>
                  <a:spLocks noChangeArrowheads="1"/>
                </p:cNvSpPr>
                <p:nvPr/>
              </p:nvSpPr>
              <p:spPr bwMode="auto">
                <a:xfrm>
                  <a:off x="46" y="1036"/>
                  <a:ext cx="792"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Fig. 7b→7c</a:t>
                  </a:r>
                  <a:endParaRPr lang="en-US" sz="1400">
                    <a:cs typeface="Times New Roman" pitchFamily="18" charset="0"/>
                  </a:endParaRPr>
                </a:p>
                <a:p>
                  <a:pPr eaLnBrk="0" hangingPunct="0"/>
                  <a:r>
                    <a:rPr lang="en-US" sz="1400">
                      <a:solidFill>
                        <a:srgbClr val="000000"/>
                      </a:solidFill>
                      <a:cs typeface="Times New Roman" pitchFamily="18" charset="0"/>
                    </a:rPr>
                    <a:t>Growth form II</a:t>
                  </a:r>
                  <a:endParaRPr lang="en-US" sz="1400">
                    <a:cs typeface="Times New Roman" pitchFamily="18" charset="0"/>
                  </a:endParaRPr>
                </a:p>
                <a:p>
                  <a:pPr eaLnBrk="0" hangingPunct="0"/>
                  <a:endParaRPr lang="en-US" sz="1400"/>
                </a:p>
              </p:txBody>
            </p:sp>
            <p:sp>
              <p:nvSpPr>
                <p:cNvPr id="74805" name="Rectangle 135"/>
                <p:cNvSpPr>
                  <a:spLocks noChangeArrowheads="1"/>
                </p:cNvSpPr>
                <p:nvPr/>
              </p:nvSpPr>
              <p:spPr bwMode="auto">
                <a:xfrm>
                  <a:off x="0" y="1036"/>
                  <a:ext cx="884" cy="518"/>
                </a:xfrm>
                <a:prstGeom prst="rect">
                  <a:avLst/>
                </a:prstGeom>
                <a:noFill/>
                <a:ln w="7">
                  <a:solidFill>
                    <a:srgbClr val="A0A0A0"/>
                  </a:solidFill>
                  <a:miter lim="800000"/>
                  <a:headEnd/>
                  <a:tailEnd/>
                </a:ln>
              </p:spPr>
              <p:txBody>
                <a:bodyPr wrap="none"/>
                <a:lstStyle/>
                <a:p>
                  <a:endParaRPr lang="en-US"/>
                </a:p>
              </p:txBody>
            </p:sp>
          </p:grpSp>
          <p:grpSp>
            <p:nvGrpSpPr>
              <p:cNvPr id="74771" name="Group 136"/>
              <p:cNvGrpSpPr>
                <a:grpSpLocks/>
              </p:cNvGrpSpPr>
              <p:nvPr/>
            </p:nvGrpSpPr>
            <p:grpSpPr bwMode="auto">
              <a:xfrm>
                <a:off x="884" y="1036"/>
                <a:ext cx="1028" cy="518"/>
                <a:chOff x="884" y="1036"/>
                <a:chExt cx="1028" cy="518"/>
              </a:xfrm>
            </p:grpSpPr>
            <p:sp>
              <p:nvSpPr>
                <p:cNvPr id="74802" name="Rectangle 137"/>
                <p:cNvSpPr>
                  <a:spLocks noChangeArrowheads="1"/>
                </p:cNvSpPr>
                <p:nvPr/>
              </p:nvSpPr>
              <p:spPr bwMode="auto">
                <a:xfrm>
                  <a:off x="930" y="1036"/>
                  <a:ext cx="936"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0.30→0.28</a:t>
                  </a:r>
                  <a:endParaRPr lang="en-US" sz="1400">
                    <a:cs typeface="Times New Roman" pitchFamily="18" charset="0"/>
                  </a:endParaRPr>
                </a:p>
                <a:p>
                  <a:pPr eaLnBrk="0" hangingPunct="0"/>
                  <a:r>
                    <a:rPr lang="en-US" sz="1400">
                      <a:solidFill>
                        <a:srgbClr val="000000"/>
                      </a:solidFill>
                      <a:cs typeface="Times New Roman" pitchFamily="18" charset="0"/>
                    </a:rPr>
                    <a:t>(decreased)</a:t>
                  </a:r>
                  <a:endParaRPr lang="en-US" sz="1400">
                    <a:cs typeface="Times New Roman" pitchFamily="18" charset="0"/>
                  </a:endParaRPr>
                </a:p>
                <a:p>
                  <a:pPr eaLnBrk="0" hangingPunct="0"/>
                  <a:endParaRPr lang="en-US" sz="1400"/>
                </a:p>
              </p:txBody>
            </p:sp>
            <p:sp>
              <p:nvSpPr>
                <p:cNvPr id="74803" name="Rectangle 138"/>
                <p:cNvSpPr>
                  <a:spLocks noChangeArrowheads="1"/>
                </p:cNvSpPr>
                <p:nvPr/>
              </p:nvSpPr>
              <p:spPr bwMode="auto">
                <a:xfrm>
                  <a:off x="884" y="1036"/>
                  <a:ext cx="1028" cy="518"/>
                </a:xfrm>
                <a:prstGeom prst="rect">
                  <a:avLst/>
                </a:prstGeom>
                <a:noFill/>
                <a:ln w="7">
                  <a:solidFill>
                    <a:srgbClr val="A0A0A0"/>
                  </a:solidFill>
                  <a:miter lim="800000"/>
                  <a:headEnd/>
                  <a:tailEnd/>
                </a:ln>
              </p:spPr>
              <p:txBody>
                <a:bodyPr wrap="none"/>
                <a:lstStyle/>
                <a:p>
                  <a:endParaRPr lang="en-US"/>
                </a:p>
              </p:txBody>
            </p:sp>
          </p:grpSp>
          <p:grpSp>
            <p:nvGrpSpPr>
              <p:cNvPr id="74772" name="Group 139"/>
              <p:cNvGrpSpPr>
                <a:grpSpLocks/>
              </p:cNvGrpSpPr>
              <p:nvPr/>
            </p:nvGrpSpPr>
            <p:grpSpPr bwMode="auto">
              <a:xfrm>
                <a:off x="1912" y="1036"/>
                <a:ext cx="812" cy="518"/>
                <a:chOff x="1912" y="1036"/>
                <a:chExt cx="812" cy="518"/>
              </a:xfrm>
            </p:grpSpPr>
            <p:sp>
              <p:nvSpPr>
                <p:cNvPr id="74800" name="Rectangle 140"/>
                <p:cNvSpPr>
                  <a:spLocks noChangeArrowheads="1"/>
                </p:cNvSpPr>
                <p:nvPr/>
              </p:nvSpPr>
              <p:spPr bwMode="auto">
                <a:xfrm>
                  <a:off x="1958" y="1036"/>
                  <a:ext cx="720"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32.8→35.8</a:t>
                  </a:r>
                  <a:endParaRPr lang="en-US" sz="1400">
                    <a:cs typeface="Times New Roman" pitchFamily="18" charset="0"/>
                  </a:endParaRPr>
                </a:p>
                <a:p>
                  <a:pPr eaLnBrk="0" hangingPunct="0"/>
                  <a:r>
                    <a:rPr lang="en-US" sz="1400">
                      <a:solidFill>
                        <a:srgbClr val="000000"/>
                      </a:solidFill>
                      <a:cs typeface="Times New Roman" pitchFamily="18" charset="0"/>
                    </a:rPr>
                    <a:t>(increased)</a:t>
                  </a:r>
                  <a:endParaRPr lang="en-US" sz="1400">
                    <a:cs typeface="Times New Roman" pitchFamily="18" charset="0"/>
                  </a:endParaRPr>
                </a:p>
                <a:p>
                  <a:pPr eaLnBrk="0" hangingPunct="0"/>
                  <a:endParaRPr lang="en-US" sz="1400"/>
                </a:p>
              </p:txBody>
            </p:sp>
            <p:sp>
              <p:nvSpPr>
                <p:cNvPr id="74801" name="Rectangle 141"/>
                <p:cNvSpPr>
                  <a:spLocks noChangeArrowheads="1"/>
                </p:cNvSpPr>
                <p:nvPr/>
              </p:nvSpPr>
              <p:spPr bwMode="auto">
                <a:xfrm>
                  <a:off x="1912" y="1036"/>
                  <a:ext cx="812" cy="518"/>
                </a:xfrm>
                <a:prstGeom prst="rect">
                  <a:avLst/>
                </a:prstGeom>
                <a:noFill/>
                <a:ln w="7">
                  <a:solidFill>
                    <a:srgbClr val="A0A0A0"/>
                  </a:solidFill>
                  <a:miter lim="800000"/>
                  <a:headEnd/>
                  <a:tailEnd/>
                </a:ln>
              </p:spPr>
              <p:txBody>
                <a:bodyPr wrap="none"/>
                <a:lstStyle/>
                <a:p>
                  <a:endParaRPr lang="en-US"/>
                </a:p>
              </p:txBody>
            </p:sp>
          </p:grpSp>
          <p:grpSp>
            <p:nvGrpSpPr>
              <p:cNvPr id="74773" name="Group 142"/>
              <p:cNvGrpSpPr>
                <a:grpSpLocks/>
              </p:cNvGrpSpPr>
              <p:nvPr/>
            </p:nvGrpSpPr>
            <p:grpSpPr bwMode="auto">
              <a:xfrm>
                <a:off x="2724" y="1036"/>
                <a:ext cx="884" cy="518"/>
                <a:chOff x="2724" y="1036"/>
                <a:chExt cx="884" cy="518"/>
              </a:xfrm>
            </p:grpSpPr>
            <p:sp>
              <p:nvSpPr>
                <p:cNvPr id="74798" name="Rectangle 143"/>
                <p:cNvSpPr>
                  <a:spLocks noChangeArrowheads="1"/>
                </p:cNvSpPr>
                <p:nvPr/>
              </p:nvSpPr>
              <p:spPr bwMode="auto">
                <a:xfrm>
                  <a:off x="2770" y="1036"/>
                  <a:ext cx="792"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32.8→35.8</a:t>
                  </a:r>
                  <a:endParaRPr lang="en-US" sz="1400">
                    <a:cs typeface="Times New Roman" pitchFamily="18" charset="0"/>
                  </a:endParaRPr>
                </a:p>
                <a:p>
                  <a:pPr eaLnBrk="0" hangingPunct="0"/>
                  <a:r>
                    <a:rPr lang="en-US" sz="1400">
                      <a:solidFill>
                        <a:srgbClr val="000000"/>
                      </a:solidFill>
                      <a:cs typeface="Times New Roman" pitchFamily="18" charset="0"/>
                    </a:rPr>
                    <a:t>(increased)</a:t>
                  </a:r>
                  <a:endParaRPr lang="en-US" sz="1400">
                    <a:cs typeface="Times New Roman" pitchFamily="18" charset="0"/>
                  </a:endParaRPr>
                </a:p>
                <a:p>
                  <a:pPr eaLnBrk="0" hangingPunct="0"/>
                  <a:endParaRPr lang="en-US" sz="1400"/>
                </a:p>
              </p:txBody>
            </p:sp>
            <p:sp>
              <p:nvSpPr>
                <p:cNvPr id="74799" name="Rectangle 144"/>
                <p:cNvSpPr>
                  <a:spLocks noChangeArrowheads="1"/>
                </p:cNvSpPr>
                <p:nvPr/>
              </p:nvSpPr>
              <p:spPr bwMode="auto">
                <a:xfrm>
                  <a:off x="2724" y="1036"/>
                  <a:ext cx="884" cy="518"/>
                </a:xfrm>
                <a:prstGeom prst="rect">
                  <a:avLst/>
                </a:prstGeom>
                <a:noFill/>
                <a:ln w="7">
                  <a:solidFill>
                    <a:srgbClr val="A0A0A0"/>
                  </a:solidFill>
                  <a:miter lim="800000"/>
                  <a:headEnd/>
                  <a:tailEnd/>
                </a:ln>
              </p:spPr>
              <p:txBody>
                <a:bodyPr wrap="none"/>
                <a:lstStyle/>
                <a:p>
                  <a:endParaRPr lang="en-US"/>
                </a:p>
              </p:txBody>
            </p:sp>
          </p:grpSp>
          <p:grpSp>
            <p:nvGrpSpPr>
              <p:cNvPr id="74774" name="Group 145"/>
              <p:cNvGrpSpPr>
                <a:grpSpLocks/>
              </p:cNvGrpSpPr>
              <p:nvPr/>
            </p:nvGrpSpPr>
            <p:grpSpPr bwMode="auto">
              <a:xfrm>
                <a:off x="3608" y="1036"/>
                <a:ext cx="812" cy="518"/>
                <a:chOff x="3608" y="1036"/>
                <a:chExt cx="812" cy="518"/>
              </a:xfrm>
            </p:grpSpPr>
            <p:sp>
              <p:nvSpPr>
                <p:cNvPr id="74796" name="Rectangle 146"/>
                <p:cNvSpPr>
                  <a:spLocks noChangeArrowheads="1"/>
                </p:cNvSpPr>
                <p:nvPr/>
              </p:nvSpPr>
              <p:spPr bwMode="auto">
                <a:xfrm>
                  <a:off x="3654" y="1036"/>
                  <a:ext cx="720"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10→10</a:t>
                  </a:r>
                  <a:endParaRPr lang="en-US" sz="1400">
                    <a:cs typeface="Times New Roman" pitchFamily="18" charset="0"/>
                  </a:endParaRPr>
                </a:p>
                <a:p>
                  <a:pPr eaLnBrk="0" hangingPunct="0"/>
                  <a:r>
                    <a:rPr lang="en-US" sz="1400">
                      <a:solidFill>
                        <a:srgbClr val="000000"/>
                      </a:solidFill>
                      <a:cs typeface="Times New Roman" pitchFamily="18" charset="0"/>
                    </a:rPr>
                    <a:t>(unchanged)</a:t>
                  </a:r>
                  <a:endParaRPr lang="en-US" sz="1400">
                    <a:cs typeface="Times New Roman" pitchFamily="18" charset="0"/>
                  </a:endParaRPr>
                </a:p>
                <a:p>
                  <a:pPr eaLnBrk="0" hangingPunct="0"/>
                  <a:endParaRPr lang="en-US" sz="1400"/>
                </a:p>
              </p:txBody>
            </p:sp>
            <p:sp>
              <p:nvSpPr>
                <p:cNvPr id="74797" name="Rectangle 147"/>
                <p:cNvSpPr>
                  <a:spLocks noChangeArrowheads="1"/>
                </p:cNvSpPr>
                <p:nvPr/>
              </p:nvSpPr>
              <p:spPr bwMode="auto">
                <a:xfrm>
                  <a:off x="3608" y="1036"/>
                  <a:ext cx="812" cy="518"/>
                </a:xfrm>
                <a:prstGeom prst="rect">
                  <a:avLst/>
                </a:prstGeom>
                <a:noFill/>
                <a:ln w="7">
                  <a:solidFill>
                    <a:srgbClr val="A0A0A0"/>
                  </a:solidFill>
                  <a:miter lim="800000"/>
                  <a:headEnd/>
                  <a:tailEnd/>
                </a:ln>
              </p:spPr>
              <p:txBody>
                <a:bodyPr wrap="none"/>
                <a:lstStyle/>
                <a:p>
                  <a:endParaRPr lang="en-US"/>
                </a:p>
              </p:txBody>
            </p:sp>
          </p:grpSp>
          <p:grpSp>
            <p:nvGrpSpPr>
              <p:cNvPr id="74775" name="Group 148"/>
              <p:cNvGrpSpPr>
                <a:grpSpLocks/>
              </p:cNvGrpSpPr>
              <p:nvPr/>
            </p:nvGrpSpPr>
            <p:grpSpPr bwMode="auto">
              <a:xfrm>
                <a:off x="4420" y="1036"/>
                <a:ext cx="812" cy="518"/>
                <a:chOff x="4420" y="1036"/>
                <a:chExt cx="812" cy="518"/>
              </a:xfrm>
            </p:grpSpPr>
            <p:sp>
              <p:nvSpPr>
                <p:cNvPr id="74794" name="Rectangle 149"/>
                <p:cNvSpPr>
                  <a:spLocks noChangeArrowheads="1"/>
                </p:cNvSpPr>
                <p:nvPr/>
              </p:nvSpPr>
              <p:spPr bwMode="auto">
                <a:xfrm>
                  <a:off x="4466" y="1036"/>
                  <a:ext cx="720"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3.3→3.6</a:t>
                  </a:r>
                  <a:endParaRPr lang="en-US" sz="1400">
                    <a:cs typeface="Times New Roman" pitchFamily="18" charset="0"/>
                  </a:endParaRPr>
                </a:p>
                <a:p>
                  <a:pPr eaLnBrk="0" hangingPunct="0"/>
                  <a:r>
                    <a:rPr lang="en-US" sz="1400">
                      <a:solidFill>
                        <a:srgbClr val="000000"/>
                      </a:solidFill>
                      <a:cs typeface="Times New Roman" pitchFamily="18" charset="0"/>
                    </a:rPr>
                    <a:t>(increased)</a:t>
                  </a:r>
                  <a:endParaRPr lang="en-US" sz="1400">
                    <a:cs typeface="Times New Roman" pitchFamily="18" charset="0"/>
                  </a:endParaRPr>
                </a:p>
                <a:p>
                  <a:pPr eaLnBrk="0" hangingPunct="0"/>
                  <a:endParaRPr lang="en-US" sz="1400"/>
                </a:p>
              </p:txBody>
            </p:sp>
            <p:sp>
              <p:nvSpPr>
                <p:cNvPr id="74795" name="Rectangle 150"/>
                <p:cNvSpPr>
                  <a:spLocks noChangeArrowheads="1"/>
                </p:cNvSpPr>
                <p:nvPr/>
              </p:nvSpPr>
              <p:spPr bwMode="auto">
                <a:xfrm>
                  <a:off x="4420" y="1036"/>
                  <a:ext cx="812" cy="518"/>
                </a:xfrm>
                <a:prstGeom prst="rect">
                  <a:avLst/>
                </a:prstGeom>
                <a:noFill/>
                <a:ln w="7">
                  <a:solidFill>
                    <a:srgbClr val="A0A0A0"/>
                  </a:solidFill>
                  <a:miter lim="800000"/>
                  <a:headEnd/>
                  <a:tailEnd/>
                </a:ln>
              </p:spPr>
              <p:txBody>
                <a:bodyPr wrap="none"/>
                <a:lstStyle/>
                <a:p>
                  <a:endParaRPr lang="en-US"/>
                </a:p>
              </p:txBody>
            </p:sp>
          </p:grpSp>
          <p:grpSp>
            <p:nvGrpSpPr>
              <p:cNvPr id="74776" name="Group 151"/>
              <p:cNvGrpSpPr>
                <a:grpSpLocks/>
              </p:cNvGrpSpPr>
              <p:nvPr/>
            </p:nvGrpSpPr>
            <p:grpSpPr bwMode="auto">
              <a:xfrm>
                <a:off x="0" y="1554"/>
                <a:ext cx="884" cy="518"/>
                <a:chOff x="0" y="1554"/>
                <a:chExt cx="884" cy="518"/>
              </a:xfrm>
            </p:grpSpPr>
            <p:sp>
              <p:nvSpPr>
                <p:cNvPr id="74792" name="Rectangle 152"/>
                <p:cNvSpPr>
                  <a:spLocks noChangeArrowheads="1"/>
                </p:cNvSpPr>
                <p:nvPr/>
              </p:nvSpPr>
              <p:spPr bwMode="auto">
                <a:xfrm>
                  <a:off x="46" y="1554"/>
                  <a:ext cx="792"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Fig. 7c→7d</a:t>
                  </a:r>
                  <a:endParaRPr lang="en-US" sz="1400">
                    <a:cs typeface="Times New Roman" pitchFamily="18" charset="0"/>
                  </a:endParaRPr>
                </a:p>
                <a:p>
                  <a:pPr eaLnBrk="0" hangingPunct="0"/>
                  <a:r>
                    <a:rPr lang="en-US" sz="1400">
                      <a:solidFill>
                        <a:srgbClr val="000000"/>
                      </a:solidFill>
                      <a:cs typeface="Times New Roman" pitchFamily="18" charset="0"/>
                    </a:rPr>
                    <a:t>Growth form III</a:t>
                  </a:r>
                  <a:endParaRPr lang="en-US" sz="1400">
                    <a:cs typeface="Times New Roman" pitchFamily="18" charset="0"/>
                  </a:endParaRPr>
                </a:p>
                <a:p>
                  <a:pPr eaLnBrk="0" hangingPunct="0"/>
                  <a:endParaRPr lang="en-US" sz="1400"/>
                </a:p>
              </p:txBody>
            </p:sp>
            <p:sp>
              <p:nvSpPr>
                <p:cNvPr id="74793" name="Rectangle 153"/>
                <p:cNvSpPr>
                  <a:spLocks noChangeArrowheads="1"/>
                </p:cNvSpPr>
                <p:nvPr/>
              </p:nvSpPr>
              <p:spPr bwMode="auto">
                <a:xfrm>
                  <a:off x="0" y="1554"/>
                  <a:ext cx="884" cy="518"/>
                </a:xfrm>
                <a:prstGeom prst="rect">
                  <a:avLst/>
                </a:prstGeom>
                <a:noFill/>
                <a:ln w="7">
                  <a:solidFill>
                    <a:srgbClr val="A0A0A0"/>
                  </a:solidFill>
                  <a:miter lim="800000"/>
                  <a:headEnd/>
                  <a:tailEnd/>
                </a:ln>
              </p:spPr>
              <p:txBody>
                <a:bodyPr wrap="none"/>
                <a:lstStyle/>
                <a:p>
                  <a:endParaRPr lang="en-US"/>
                </a:p>
              </p:txBody>
            </p:sp>
          </p:grpSp>
          <p:grpSp>
            <p:nvGrpSpPr>
              <p:cNvPr id="74777" name="Group 154"/>
              <p:cNvGrpSpPr>
                <a:grpSpLocks/>
              </p:cNvGrpSpPr>
              <p:nvPr/>
            </p:nvGrpSpPr>
            <p:grpSpPr bwMode="auto">
              <a:xfrm>
                <a:off x="884" y="1554"/>
                <a:ext cx="1028" cy="518"/>
                <a:chOff x="884" y="1554"/>
                <a:chExt cx="1028" cy="518"/>
              </a:xfrm>
            </p:grpSpPr>
            <p:sp>
              <p:nvSpPr>
                <p:cNvPr id="74790" name="Rectangle 155"/>
                <p:cNvSpPr>
                  <a:spLocks noChangeArrowheads="1"/>
                </p:cNvSpPr>
                <p:nvPr/>
              </p:nvSpPr>
              <p:spPr bwMode="auto">
                <a:xfrm>
                  <a:off x="930" y="1554"/>
                  <a:ext cx="936"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0.28→0.21</a:t>
                  </a:r>
                  <a:endParaRPr lang="en-US" sz="1400">
                    <a:cs typeface="Times New Roman" pitchFamily="18" charset="0"/>
                  </a:endParaRPr>
                </a:p>
                <a:p>
                  <a:pPr eaLnBrk="0" hangingPunct="0"/>
                  <a:r>
                    <a:rPr lang="en-US" sz="1400">
                      <a:solidFill>
                        <a:srgbClr val="000000"/>
                      </a:solidFill>
                      <a:cs typeface="Times New Roman" pitchFamily="18" charset="0"/>
                    </a:rPr>
                    <a:t>(decreased)</a:t>
                  </a:r>
                  <a:endParaRPr lang="en-US" sz="1400">
                    <a:cs typeface="Times New Roman" pitchFamily="18" charset="0"/>
                  </a:endParaRPr>
                </a:p>
                <a:p>
                  <a:pPr eaLnBrk="0" hangingPunct="0"/>
                  <a:endParaRPr lang="en-US" sz="1400"/>
                </a:p>
              </p:txBody>
            </p:sp>
            <p:sp>
              <p:nvSpPr>
                <p:cNvPr id="74791" name="Rectangle 156"/>
                <p:cNvSpPr>
                  <a:spLocks noChangeArrowheads="1"/>
                </p:cNvSpPr>
                <p:nvPr/>
              </p:nvSpPr>
              <p:spPr bwMode="auto">
                <a:xfrm>
                  <a:off x="884" y="1554"/>
                  <a:ext cx="1028" cy="518"/>
                </a:xfrm>
                <a:prstGeom prst="rect">
                  <a:avLst/>
                </a:prstGeom>
                <a:noFill/>
                <a:ln w="7">
                  <a:solidFill>
                    <a:srgbClr val="A0A0A0"/>
                  </a:solidFill>
                  <a:miter lim="800000"/>
                  <a:headEnd/>
                  <a:tailEnd/>
                </a:ln>
              </p:spPr>
              <p:txBody>
                <a:bodyPr wrap="none"/>
                <a:lstStyle/>
                <a:p>
                  <a:endParaRPr lang="en-US"/>
                </a:p>
              </p:txBody>
            </p:sp>
          </p:grpSp>
          <p:grpSp>
            <p:nvGrpSpPr>
              <p:cNvPr id="74778" name="Group 157"/>
              <p:cNvGrpSpPr>
                <a:grpSpLocks/>
              </p:cNvGrpSpPr>
              <p:nvPr/>
            </p:nvGrpSpPr>
            <p:grpSpPr bwMode="auto">
              <a:xfrm>
                <a:off x="1912" y="1554"/>
                <a:ext cx="812" cy="518"/>
                <a:chOff x="1912" y="1554"/>
                <a:chExt cx="812" cy="518"/>
              </a:xfrm>
            </p:grpSpPr>
            <p:sp>
              <p:nvSpPr>
                <p:cNvPr id="74788" name="Rectangle 158"/>
                <p:cNvSpPr>
                  <a:spLocks noChangeArrowheads="1"/>
                </p:cNvSpPr>
                <p:nvPr/>
              </p:nvSpPr>
              <p:spPr bwMode="auto">
                <a:xfrm>
                  <a:off x="1958" y="1554"/>
                  <a:ext cx="720"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35.8→47.1</a:t>
                  </a:r>
                  <a:endParaRPr lang="en-US" sz="1400">
                    <a:cs typeface="Times New Roman" pitchFamily="18" charset="0"/>
                  </a:endParaRPr>
                </a:p>
                <a:p>
                  <a:pPr eaLnBrk="0" hangingPunct="0"/>
                  <a:r>
                    <a:rPr lang="en-US" sz="1400">
                      <a:solidFill>
                        <a:srgbClr val="000000"/>
                      </a:solidFill>
                      <a:cs typeface="Times New Roman" pitchFamily="18" charset="0"/>
                    </a:rPr>
                    <a:t>(increased)</a:t>
                  </a:r>
                  <a:endParaRPr lang="en-US" sz="1400">
                    <a:cs typeface="Times New Roman" pitchFamily="18" charset="0"/>
                  </a:endParaRPr>
                </a:p>
                <a:p>
                  <a:pPr eaLnBrk="0" hangingPunct="0"/>
                  <a:endParaRPr lang="en-US" sz="1400"/>
                </a:p>
              </p:txBody>
            </p:sp>
            <p:sp>
              <p:nvSpPr>
                <p:cNvPr id="74789" name="Rectangle 159"/>
                <p:cNvSpPr>
                  <a:spLocks noChangeArrowheads="1"/>
                </p:cNvSpPr>
                <p:nvPr/>
              </p:nvSpPr>
              <p:spPr bwMode="auto">
                <a:xfrm>
                  <a:off x="1912" y="1554"/>
                  <a:ext cx="812" cy="518"/>
                </a:xfrm>
                <a:prstGeom prst="rect">
                  <a:avLst/>
                </a:prstGeom>
                <a:noFill/>
                <a:ln w="7">
                  <a:solidFill>
                    <a:srgbClr val="A0A0A0"/>
                  </a:solidFill>
                  <a:miter lim="800000"/>
                  <a:headEnd/>
                  <a:tailEnd/>
                </a:ln>
              </p:spPr>
              <p:txBody>
                <a:bodyPr wrap="none"/>
                <a:lstStyle/>
                <a:p>
                  <a:endParaRPr lang="en-US"/>
                </a:p>
              </p:txBody>
            </p:sp>
          </p:grpSp>
          <p:grpSp>
            <p:nvGrpSpPr>
              <p:cNvPr id="74779" name="Group 160"/>
              <p:cNvGrpSpPr>
                <a:grpSpLocks/>
              </p:cNvGrpSpPr>
              <p:nvPr/>
            </p:nvGrpSpPr>
            <p:grpSpPr bwMode="auto">
              <a:xfrm>
                <a:off x="2724" y="1554"/>
                <a:ext cx="884" cy="518"/>
                <a:chOff x="2724" y="1554"/>
                <a:chExt cx="884" cy="518"/>
              </a:xfrm>
            </p:grpSpPr>
            <p:sp>
              <p:nvSpPr>
                <p:cNvPr id="74786" name="Rectangle 161"/>
                <p:cNvSpPr>
                  <a:spLocks noChangeArrowheads="1"/>
                </p:cNvSpPr>
                <p:nvPr/>
              </p:nvSpPr>
              <p:spPr bwMode="auto">
                <a:xfrm>
                  <a:off x="2770" y="1554"/>
                  <a:ext cx="792"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35.8→47.1</a:t>
                  </a:r>
                  <a:endParaRPr lang="en-US" sz="1400">
                    <a:cs typeface="Times New Roman" pitchFamily="18" charset="0"/>
                  </a:endParaRPr>
                </a:p>
                <a:p>
                  <a:pPr eaLnBrk="0" hangingPunct="0"/>
                  <a:r>
                    <a:rPr lang="en-US" sz="1400">
                      <a:solidFill>
                        <a:srgbClr val="000000"/>
                      </a:solidFill>
                      <a:cs typeface="Times New Roman" pitchFamily="18" charset="0"/>
                    </a:rPr>
                    <a:t>(increased)</a:t>
                  </a:r>
                  <a:endParaRPr lang="en-US" sz="1400">
                    <a:cs typeface="Times New Roman" pitchFamily="18" charset="0"/>
                  </a:endParaRPr>
                </a:p>
                <a:p>
                  <a:pPr eaLnBrk="0" hangingPunct="0"/>
                  <a:endParaRPr lang="en-US" sz="1400"/>
                </a:p>
              </p:txBody>
            </p:sp>
            <p:sp>
              <p:nvSpPr>
                <p:cNvPr id="74787" name="Rectangle 162"/>
                <p:cNvSpPr>
                  <a:spLocks noChangeArrowheads="1"/>
                </p:cNvSpPr>
                <p:nvPr/>
              </p:nvSpPr>
              <p:spPr bwMode="auto">
                <a:xfrm>
                  <a:off x="2724" y="1554"/>
                  <a:ext cx="884" cy="518"/>
                </a:xfrm>
                <a:prstGeom prst="rect">
                  <a:avLst/>
                </a:prstGeom>
                <a:noFill/>
                <a:ln w="7">
                  <a:solidFill>
                    <a:srgbClr val="A0A0A0"/>
                  </a:solidFill>
                  <a:miter lim="800000"/>
                  <a:headEnd/>
                  <a:tailEnd/>
                </a:ln>
              </p:spPr>
              <p:txBody>
                <a:bodyPr wrap="none"/>
                <a:lstStyle/>
                <a:p>
                  <a:endParaRPr lang="en-US"/>
                </a:p>
              </p:txBody>
            </p:sp>
          </p:grpSp>
          <p:grpSp>
            <p:nvGrpSpPr>
              <p:cNvPr id="74780" name="Group 163"/>
              <p:cNvGrpSpPr>
                <a:grpSpLocks/>
              </p:cNvGrpSpPr>
              <p:nvPr/>
            </p:nvGrpSpPr>
            <p:grpSpPr bwMode="auto">
              <a:xfrm>
                <a:off x="3608" y="1554"/>
                <a:ext cx="812" cy="518"/>
                <a:chOff x="3608" y="1554"/>
                <a:chExt cx="812" cy="518"/>
              </a:xfrm>
            </p:grpSpPr>
            <p:sp>
              <p:nvSpPr>
                <p:cNvPr id="74784" name="Rectangle 164"/>
                <p:cNvSpPr>
                  <a:spLocks noChangeArrowheads="1"/>
                </p:cNvSpPr>
                <p:nvPr/>
              </p:nvSpPr>
              <p:spPr bwMode="auto">
                <a:xfrm>
                  <a:off x="3654" y="1554"/>
                  <a:ext cx="720"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10→10</a:t>
                  </a:r>
                  <a:endParaRPr lang="en-US" sz="1400">
                    <a:cs typeface="Times New Roman" pitchFamily="18" charset="0"/>
                  </a:endParaRPr>
                </a:p>
                <a:p>
                  <a:pPr eaLnBrk="0" hangingPunct="0"/>
                  <a:r>
                    <a:rPr lang="en-US" sz="1400">
                      <a:solidFill>
                        <a:srgbClr val="000000"/>
                      </a:solidFill>
                      <a:cs typeface="Times New Roman" pitchFamily="18" charset="0"/>
                    </a:rPr>
                    <a:t>(unchanged)</a:t>
                  </a:r>
                  <a:endParaRPr lang="en-US" sz="1400">
                    <a:cs typeface="Times New Roman" pitchFamily="18" charset="0"/>
                  </a:endParaRPr>
                </a:p>
                <a:p>
                  <a:pPr eaLnBrk="0" hangingPunct="0"/>
                  <a:endParaRPr lang="en-US" sz="1400"/>
                </a:p>
              </p:txBody>
            </p:sp>
            <p:sp>
              <p:nvSpPr>
                <p:cNvPr id="74785" name="Rectangle 165"/>
                <p:cNvSpPr>
                  <a:spLocks noChangeArrowheads="1"/>
                </p:cNvSpPr>
                <p:nvPr/>
              </p:nvSpPr>
              <p:spPr bwMode="auto">
                <a:xfrm>
                  <a:off x="3608" y="1554"/>
                  <a:ext cx="812" cy="518"/>
                </a:xfrm>
                <a:prstGeom prst="rect">
                  <a:avLst/>
                </a:prstGeom>
                <a:noFill/>
                <a:ln w="7">
                  <a:solidFill>
                    <a:srgbClr val="A0A0A0"/>
                  </a:solidFill>
                  <a:miter lim="800000"/>
                  <a:headEnd/>
                  <a:tailEnd/>
                </a:ln>
              </p:spPr>
              <p:txBody>
                <a:bodyPr wrap="none"/>
                <a:lstStyle/>
                <a:p>
                  <a:endParaRPr lang="en-US"/>
                </a:p>
              </p:txBody>
            </p:sp>
          </p:grpSp>
          <p:grpSp>
            <p:nvGrpSpPr>
              <p:cNvPr id="74781" name="Group 166"/>
              <p:cNvGrpSpPr>
                <a:grpSpLocks/>
              </p:cNvGrpSpPr>
              <p:nvPr/>
            </p:nvGrpSpPr>
            <p:grpSpPr bwMode="auto">
              <a:xfrm>
                <a:off x="4420" y="1554"/>
                <a:ext cx="812" cy="518"/>
                <a:chOff x="4420" y="1554"/>
                <a:chExt cx="812" cy="518"/>
              </a:xfrm>
            </p:grpSpPr>
            <p:sp>
              <p:nvSpPr>
                <p:cNvPr id="74782" name="Rectangle 167"/>
                <p:cNvSpPr>
                  <a:spLocks noChangeArrowheads="1"/>
                </p:cNvSpPr>
                <p:nvPr/>
              </p:nvSpPr>
              <p:spPr bwMode="auto">
                <a:xfrm>
                  <a:off x="4466" y="1554"/>
                  <a:ext cx="720" cy="518"/>
                </a:xfrm>
                <a:prstGeom prst="rect">
                  <a:avLst/>
                </a:prstGeom>
                <a:noFill/>
                <a:ln w="9525">
                  <a:noFill/>
                  <a:miter lim="800000"/>
                  <a:headEnd/>
                  <a:tailEnd/>
                </a:ln>
              </p:spPr>
              <p:txBody>
                <a:bodyPr anchor="ctr"/>
                <a:lstStyle/>
                <a:p>
                  <a:r>
                    <a:rPr lang="en-US" sz="1400">
                      <a:solidFill>
                        <a:srgbClr val="000000"/>
                      </a:solidFill>
                      <a:cs typeface="Times New Roman" pitchFamily="18" charset="0"/>
                    </a:rPr>
                    <a:t>3.6→4.7</a:t>
                  </a:r>
                  <a:endParaRPr lang="en-US" sz="1400">
                    <a:cs typeface="Times New Roman" pitchFamily="18" charset="0"/>
                  </a:endParaRPr>
                </a:p>
                <a:p>
                  <a:pPr eaLnBrk="0" hangingPunct="0"/>
                  <a:r>
                    <a:rPr lang="en-US" sz="1400">
                      <a:solidFill>
                        <a:srgbClr val="000000"/>
                      </a:solidFill>
                      <a:cs typeface="Times New Roman" pitchFamily="18" charset="0"/>
                    </a:rPr>
                    <a:t>(increased)</a:t>
                  </a:r>
                  <a:endParaRPr lang="en-US" sz="1400">
                    <a:cs typeface="Times New Roman" pitchFamily="18" charset="0"/>
                  </a:endParaRPr>
                </a:p>
                <a:p>
                  <a:pPr eaLnBrk="0" hangingPunct="0"/>
                  <a:endParaRPr lang="en-US" sz="1400"/>
                </a:p>
              </p:txBody>
            </p:sp>
            <p:sp>
              <p:nvSpPr>
                <p:cNvPr id="74783" name="Rectangle 168"/>
                <p:cNvSpPr>
                  <a:spLocks noChangeArrowheads="1"/>
                </p:cNvSpPr>
                <p:nvPr/>
              </p:nvSpPr>
              <p:spPr bwMode="auto">
                <a:xfrm>
                  <a:off x="4420" y="1554"/>
                  <a:ext cx="812" cy="518"/>
                </a:xfrm>
                <a:prstGeom prst="rect">
                  <a:avLst/>
                </a:prstGeom>
                <a:noFill/>
                <a:ln w="7">
                  <a:solidFill>
                    <a:srgbClr val="A0A0A0"/>
                  </a:solidFill>
                  <a:miter lim="800000"/>
                  <a:headEnd/>
                  <a:tailEnd/>
                </a:ln>
              </p:spPr>
              <p:txBody>
                <a:bodyPr wrap="none"/>
                <a:lstStyle/>
                <a:p>
                  <a:endParaRPr lang="en-US"/>
                </a:p>
              </p:txBody>
            </p:sp>
          </p:grpSp>
        </p:grpSp>
        <p:sp>
          <p:nvSpPr>
            <p:cNvPr id="74757" name="Rectangle 169"/>
            <p:cNvSpPr>
              <a:spLocks noChangeArrowheads="1"/>
            </p:cNvSpPr>
            <p:nvPr/>
          </p:nvSpPr>
          <p:spPr bwMode="auto">
            <a:xfrm>
              <a:off x="-2" y="-2"/>
              <a:ext cx="5236" cy="2076"/>
            </a:xfrm>
            <a:prstGeom prst="rect">
              <a:avLst/>
            </a:prstGeom>
            <a:noFill/>
            <a:ln w="6350">
              <a:solidFill>
                <a:srgbClr val="A0A0A0"/>
              </a:solidFill>
              <a:miter lim="800000"/>
              <a:headEnd/>
              <a:tailEnd/>
            </a:ln>
          </p:spPr>
          <p:txBody>
            <a:bodyPr wrap="none"/>
            <a:lstStyle/>
            <a:p>
              <a:endParaRPr lang="en-US"/>
            </a:p>
          </p:txBody>
        </p:sp>
      </p:grpSp>
      <p:sp>
        <p:nvSpPr>
          <p:cNvPr id="74755" name="Text Box 170"/>
          <p:cNvSpPr txBox="1">
            <a:spLocks noChangeArrowheads="1"/>
          </p:cNvSpPr>
          <p:nvPr/>
        </p:nvSpPr>
        <p:spPr bwMode="auto">
          <a:xfrm>
            <a:off x="2133600" y="1168400"/>
            <a:ext cx="4800600" cy="519113"/>
          </a:xfrm>
          <a:prstGeom prst="rect">
            <a:avLst/>
          </a:prstGeom>
          <a:noFill/>
          <a:ln w="9525">
            <a:noFill/>
            <a:miter lim="800000"/>
            <a:headEnd/>
            <a:tailEnd/>
          </a:ln>
        </p:spPr>
        <p:txBody>
          <a:bodyPr wrap="none">
            <a:spAutoFit/>
          </a:bodyPr>
          <a:lstStyle/>
          <a:p>
            <a:r>
              <a:rPr lang="en-US" sz="2800">
                <a:solidFill>
                  <a:srgbClr val="2B00E4"/>
                </a:solidFill>
              </a:rPr>
              <a:t>Ecosystem Development Trends</a:t>
            </a:r>
          </a:p>
        </p:txBody>
      </p:sp>
    </p:spTree>
    <p:extLst>
      <p:ext uri="{BB962C8B-B14F-4D97-AF65-F5344CB8AC3E}">
        <p14:creationId xmlns:p14="http://schemas.microsoft.com/office/powerpoint/2010/main" val="2599005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28800" y="914400"/>
          <a:ext cx="7010401" cy="4233672"/>
        </p:xfrm>
        <a:graphic>
          <a:graphicData uri="http://schemas.openxmlformats.org/drawingml/2006/table">
            <a:tbl>
              <a:tblPr firstRow="1" bandRow="1">
                <a:tableStyleId>{5C22544A-7EE6-4342-B048-85BDC9FD1C3A}</a:tableStyleId>
              </a:tblPr>
              <a:tblGrid>
                <a:gridCol w="1447801"/>
                <a:gridCol w="1447800"/>
                <a:gridCol w="1524000"/>
                <a:gridCol w="1143000"/>
                <a:gridCol w="1447800"/>
              </a:tblGrid>
              <a:tr h="370840">
                <a:tc>
                  <a:txBody>
                    <a:bodyPr/>
                    <a:lstStyle/>
                    <a:p>
                      <a:endParaRPr lang="en-US" dirty="0">
                        <a:latin typeface="+mn-lt"/>
                      </a:endParaRPr>
                    </a:p>
                  </a:txBody>
                  <a:tcPr/>
                </a:tc>
                <a:tc>
                  <a:txBody>
                    <a:bodyPr/>
                    <a:lstStyle/>
                    <a:p>
                      <a:r>
                        <a:rPr lang="en-US" dirty="0" smtClean="0">
                          <a:solidFill>
                            <a:srgbClr val="002060"/>
                          </a:solidFill>
                          <a:latin typeface="+mn-lt"/>
                        </a:rPr>
                        <a:t>Boundary</a:t>
                      </a:r>
                      <a:r>
                        <a:rPr lang="en-US" baseline="0" dirty="0" smtClean="0">
                          <a:solidFill>
                            <a:srgbClr val="002060"/>
                          </a:solidFill>
                          <a:latin typeface="+mn-lt"/>
                        </a:rPr>
                        <a:t> </a:t>
                      </a:r>
                      <a:r>
                        <a:rPr lang="en-US" dirty="0" smtClean="0">
                          <a:solidFill>
                            <a:srgbClr val="002060"/>
                          </a:solidFill>
                          <a:latin typeface="+mn-lt"/>
                        </a:rPr>
                        <a:t>G&amp;D</a:t>
                      </a:r>
                      <a:endParaRPr lang="en-US" dirty="0">
                        <a:solidFill>
                          <a:srgbClr val="002060"/>
                        </a:solidFill>
                        <a:latin typeface="+mn-lt"/>
                      </a:endParaRPr>
                    </a:p>
                  </a:txBody>
                  <a:tcPr/>
                </a:tc>
                <a:tc>
                  <a:txBody>
                    <a:bodyPr/>
                    <a:lstStyle/>
                    <a:p>
                      <a:r>
                        <a:rPr lang="en-US" dirty="0" smtClean="0">
                          <a:solidFill>
                            <a:srgbClr val="002060"/>
                          </a:solidFill>
                          <a:latin typeface="+mn-lt"/>
                        </a:rPr>
                        <a:t>Structural G&amp;D</a:t>
                      </a:r>
                      <a:endParaRPr lang="en-US" dirty="0">
                        <a:solidFill>
                          <a:srgbClr val="002060"/>
                        </a:solidFill>
                        <a:latin typeface="+mn-lt"/>
                      </a:endParaRPr>
                    </a:p>
                  </a:txBody>
                  <a:tcPr/>
                </a:tc>
                <a:tc>
                  <a:txBody>
                    <a:bodyPr/>
                    <a:lstStyle/>
                    <a:p>
                      <a:r>
                        <a:rPr lang="en-US" dirty="0" smtClean="0">
                          <a:solidFill>
                            <a:srgbClr val="002060"/>
                          </a:solidFill>
                          <a:latin typeface="+mn-lt"/>
                        </a:rPr>
                        <a:t>Network</a:t>
                      </a:r>
                      <a:r>
                        <a:rPr lang="en-US" baseline="0" dirty="0" smtClean="0">
                          <a:solidFill>
                            <a:srgbClr val="002060"/>
                          </a:solidFill>
                          <a:latin typeface="+mn-lt"/>
                        </a:rPr>
                        <a:t> G&amp;D</a:t>
                      </a:r>
                      <a:endParaRPr lang="en-US" dirty="0">
                        <a:solidFill>
                          <a:srgbClr val="002060"/>
                        </a:solidFill>
                        <a:latin typeface="+mn-lt"/>
                      </a:endParaRPr>
                    </a:p>
                  </a:txBody>
                  <a:tcPr/>
                </a:tc>
                <a:tc>
                  <a:txBody>
                    <a:bodyPr/>
                    <a:lstStyle/>
                    <a:p>
                      <a:r>
                        <a:rPr lang="en-US" dirty="0" smtClean="0">
                          <a:solidFill>
                            <a:srgbClr val="002060"/>
                          </a:solidFill>
                          <a:latin typeface="+mn-lt"/>
                        </a:rPr>
                        <a:t>Information G&amp;D</a:t>
                      </a:r>
                      <a:endParaRPr lang="en-US" dirty="0">
                        <a:solidFill>
                          <a:srgbClr val="002060"/>
                        </a:solidFill>
                        <a:latin typeface="+mn-lt"/>
                      </a:endParaRPr>
                    </a:p>
                  </a:txBody>
                  <a:tcPr/>
                </a:tc>
              </a:tr>
              <a:tr h="370840">
                <a:tc>
                  <a:txBody>
                    <a:bodyPr/>
                    <a:lstStyle/>
                    <a:p>
                      <a:endParaRPr lang="en-US" dirty="0">
                        <a:latin typeface="+mn-lt"/>
                      </a:endParaRPr>
                    </a:p>
                  </a:txBody>
                  <a:tcPr/>
                </a:tc>
                <a:tc>
                  <a:txBody>
                    <a:bodyPr/>
                    <a:lstStyle/>
                    <a:p>
                      <a:pPr algn="l">
                        <a:spcBef>
                          <a:spcPct val="0"/>
                        </a:spcBef>
                      </a:pPr>
                      <a:r>
                        <a:rPr lang="en-US" sz="1800" dirty="0" smtClean="0">
                          <a:solidFill>
                            <a:srgbClr val="000000"/>
                          </a:solidFill>
                          <a:cs typeface="Times New Roman" pitchFamily="18" charset="0"/>
                        </a:rPr>
                        <a:t>Biomass </a:t>
                      </a:r>
                      <a:endParaRPr lang="en-US" sz="1800" dirty="0" smtClean="0">
                        <a:cs typeface="Times New Roman" pitchFamily="18" charset="0"/>
                      </a:endParaRPr>
                    </a:p>
                    <a:p>
                      <a:pPr algn="l" eaLnBrk="0" hangingPunct="0">
                        <a:spcBef>
                          <a:spcPct val="0"/>
                        </a:spcBef>
                      </a:pPr>
                      <a:r>
                        <a:rPr lang="en-US" sz="1800" dirty="0" err="1" smtClean="0">
                          <a:solidFill>
                            <a:srgbClr val="000000"/>
                          </a:solidFill>
                          <a:cs typeface="Times New Roman" pitchFamily="18" charset="0"/>
                        </a:rPr>
                        <a:t>Throughflow</a:t>
                      </a:r>
                      <a:r>
                        <a:rPr lang="en-US" sz="1800" dirty="0" smtClean="0">
                          <a:solidFill>
                            <a:srgbClr val="000000"/>
                          </a:solidFill>
                          <a:cs typeface="Times New Roman" pitchFamily="18" charset="0"/>
                        </a:rPr>
                        <a:t> </a:t>
                      </a:r>
                      <a:endParaRPr lang="en-US" sz="1800" dirty="0" smtClean="0">
                        <a:cs typeface="Times New Roman" pitchFamily="18" charset="0"/>
                      </a:endParaRPr>
                    </a:p>
                  </a:txBody>
                  <a:tcPr/>
                </a:tc>
                <a:tc>
                  <a:txBody>
                    <a:bodyPr/>
                    <a:lstStyle/>
                    <a:p>
                      <a:pPr algn="l">
                        <a:spcBef>
                          <a:spcPct val="0"/>
                        </a:spcBef>
                      </a:pPr>
                      <a:r>
                        <a:rPr lang="en-US" sz="1800" dirty="0" smtClean="0">
                          <a:solidFill>
                            <a:srgbClr val="000000"/>
                          </a:solidFill>
                          <a:cs typeface="Times New Roman" pitchFamily="18" charset="0"/>
                        </a:rPr>
                        <a:t>Biomass</a:t>
                      </a:r>
                      <a:endParaRPr lang="en-US" sz="1800" dirty="0" smtClean="0">
                        <a:cs typeface="Times New Roman" pitchFamily="18" charset="0"/>
                      </a:endParaRPr>
                    </a:p>
                    <a:p>
                      <a:pPr algn="l" eaLnBrk="0" hangingPunct="0">
                        <a:spcBef>
                          <a:spcPct val="0"/>
                        </a:spcBef>
                      </a:pPr>
                      <a:r>
                        <a:rPr lang="en-US" sz="1800" dirty="0" smtClean="0">
                          <a:solidFill>
                            <a:srgbClr val="000000"/>
                          </a:solidFill>
                          <a:cs typeface="Times New Roman" pitchFamily="18" charset="0"/>
                        </a:rPr>
                        <a:t>Maintenance</a:t>
                      </a:r>
                      <a:endParaRPr lang="en-US" sz="1800" dirty="0" smtClean="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cs typeface="Times New Roman" pitchFamily="18" charset="0"/>
                        </a:rPr>
                        <a:t>Cycling</a:t>
                      </a:r>
                      <a:endParaRPr lang="en-US"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cs typeface="Times New Roman" pitchFamily="18" charset="0"/>
                        </a:rPr>
                        <a:t>Information</a:t>
                      </a:r>
                      <a:endParaRPr lang="en-US" sz="1800" dirty="0" smtClean="0">
                        <a:cs typeface="Times New Roman" pitchFamily="18" charset="0"/>
                      </a:endParaRPr>
                    </a:p>
                  </a:txBody>
                  <a:tcPr/>
                </a:tc>
              </a:tr>
              <a:tr h="370840">
                <a:tc>
                  <a:txBody>
                    <a:bodyPr/>
                    <a:lstStyle/>
                    <a:p>
                      <a:r>
                        <a:rPr kumimoji="0" lang="en-US" sz="1800" b="0" i="0" u="none" strike="noStrike" cap="none" normalizeH="0" baseline="0" dirty="0" smtClean="0">
                          <a:ln>
                            <a:noFill/>
                          </a:ln>
                          <a:solidFill>
                            <a:srgbClr val="000000"/>
                          </a:solidFill>
                          <a:effectLst/>
                          <a:latin typeface="+mn-lt"/>
                          <a:cs typeface="Times New Roman" pitchFamily="18" charset="0"/>
                        </a:rPr>
                        <a:t>Specific entropy </a:t>
                      </a:r>
                      <a:endParaRPr lang="en-US"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endParaRPr lang="en-US" sz="2400" b="1" dirty="0">
                        <a:latin typeface="+mn-lt"/>
                      </a:endParaRPr>
                    </a:p>
                  </a:txBody>
                  <a:tcPr/>
                </a:tc>
              </a:tr>
              <a:tr h="370840">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dirty="0" smtClean="0">
                          <a:ln>
                            <a:noFill/>
                          </a:ln>
                          <a:solidFill>
                            <a:srgbClr val="000000"/>
                          </a:solidFill>
                          <a:effectLst/>
                          <a:latin typeface="+mn-lt"/>
                          <a:cs typeface="Times New Roman" pitchFamily="18" charset="0"/>
                        </a:rPr>
                        <a:t>Energy </a:t>
                      </a:r>
                      <a:r>
                        <a:rPr kumimoji="0" lang="en-US" sz="1800" b="0" i="0" u="none" strike="noStrike" cap="none" normalizeH="0" baseline="0" dirty="0" err="1" smtClean="0">
                          <a:ln>
                            <a:noFill/>
                          </a:ln>
                          <a:solidFill>
                            <a:srgbClr val="000000"/>
                          </a:solidFill>
                          <a:effectLst/>
                          <a:latin typeface="+mn-lt"/>
                          <a:cs typeface="Times New Roman" pitchFamily="18" charset="0"/>
                        </a:rPr>
                        <a:t>throughflow</a:t>
                      </a:r>
                      <a:endParaRPr kumimoji="0" lang="en-US" sz="1800" b="0" i="0" u="none" strike="noStrike" cap="none" normalizeH="0" baseline="0" dirty="0" smtClean="0">
                        <a:ln>
                          <a:noFill/>
                        </a:ln>
                        <a:solidFill>
                          <a:schemeClr val="tx1"/>
                        </a:solidFill>
                        <a:effectLst/>
                        <a:latin typeface="+mn-lt"/>
                        <a:cs typeface="Times New Roman" pitchFamily="18" charset="0"/>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r>
              <a:tr h="370840">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mn-lt"/>
                          <a:cs typeface="Times New Roman" pitchFamily="18" charset="0"/>
                        </a:rPr>
                        <a:t>Exergy</a:t>
                      </a:r>
                      <a:r>
                        <a:rPr kumimoji="0" lang="en-US" sz="1800" b="0" i="0" u="none" strike="noStrike" cap="none" normalizeH="0" baseline="0" dirty="0" smtClean="0">
                          <a:ln>
                            <a:noFill/>
                          </a:ln>
                          <a:solidFill>
                            <a:srgbClr val="000000"/>
                          </a:solidFill>
                          <a:effectLst/>
                          <a:latin typeface="+mn-lt"/>
                          <a:cs typeface="Times New Roman" pitchFamily="18" charset="0"/>
                        </a:rPr>
                        <a:t> degradation</a:t>
                      </a:r>
                      <a:endParaRPr lang="en-US"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a:t>
                      </a:r>
                      <a:endParaRPr lang="en-US" sz="2400" b="1" dirty="0">
                        <a:latin typeface="+mn-lt"/>
                      </a:endParaRPr>
                    </a:p>
                  </a:txBody>
                  <a:tcPr/>
                </a:tc>
              </a:tr>
              <a:tr h="370840">
                <a:tc>
                  <a:txBody>
                    <a:bodyPr/>
                    <a:lstStyle/>
                    <a:p>
                      <a:pPr marL="0" marR="0" lvl="0" indent="0" algn="l" defTabSz="914400" rtl="0" eaLnBrk="1" fontAlgn="base" latinLnBrk="0" hangingPunct="1">
                        <a:lnSpc>
                          <a:spcPct val="85000"/>
                        </a:lnSpc>
                        <a:spcBef>
                          <a:spcPct val="2000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mn-lt"/>
                          <a:cs typeface="Times New Roman" pitchFamily="18" charset="0"/>
                        </a:rPr>
                        <a:t>Exergy</a:t>
                      </a:r>
                      <a:r>
                        <a:rPr kumimoji="0" lang="en-US" sz="1800" b="0" i="0" u="none" strike="noStrike" cap="none" normalizeH="0" baseline="0" dirty="0" smtClean="0">
                          <a:ln>
                            <a:noFill/>
                          </a:ln>
                          <a:solidFill>
                            <a:srgbClr val="000000"/>
                          </a:solidFill>
                          <a:effectLst/>
                          <a:latin typeface="+mn-lt"/>
                          <a:cs typeface="Times New Roman" pitchFamily="18" charset="0"/>
                        </a:rPr>
                        <a:t> storage </a:t>
                      </a:r>
                      <a:endParaRPr lang="en-US" dirty="0" smtClean="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r>
              <a:tr h="370840">
                <a:tc>
                  <a:txBody>
                    <a:bodyPr/>
                    <a:lstStyle/>
                    <a:p>
                      <a:r>
                        <a:rPr lang="en-US" dirty="0" smtClean="0">
                          <a:latin typeface="+mn-lt"/>
                        </a:rPr>
                        <a:t>Retention Time</a:t>
                      </a:r>
                      <a:endParaRPr lang="en-US"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c>
                  <a:txBody>
                    <a:bodyPr/>
                    <a:lstStyle/>
                    <a:p>
                      <a:pPr algn="ctr"/>
                      <a:r>
                        <a:rPr kumimoji="0" lang="en-US" sz="2400" b="1" i="0" u="none" strike="noStrike" cap="none" normalizeH="0" baseline="0" dirty="0" smtClean="0">
                          <a:ln>
                            <a:noFill/>
                          </a:ln>
                          <a:solidFill>
                            <a:srgbClr val="000000"/>
                          </a:solidFill>
                          <a:effectLst/>
                          <a:latin typeface="+mn-lt"/>
                          <a:cs typeface="Times New Roman" pitchFamily="18" charset="0"/>
                        </a:rPr>
                        <a:t>↑</a:t>
                      </a:r>
                      <a:endParaRPr lang="en-US" sz="2400" b="1" dirty="0">
                        <a:latin typeface="+mn-lt"/>
                      </a:endParaRPr>
                    </a:p>
                  </a:txBody>
                  <a:tcPr/>
                </a:tc>
              </a:tr>
            </a:tbl>
          </a:graphicData>
        </a:graphic>
      </p:graphicFrame>
      <p:sp>
        <p:nvSpPr>
          <p:cNvPr id="75828" name="Text Box 173"/>
          <p:cNvSpPr txBox="1">
            <a:spLocks noChangeArrowheads="1"/>
          </p:cNvSpPr>
          <p:nvPr/>
        </p:nvSpPr>
        <p:spPr bwMode="auto">
          <a:xfrm>
            <a:off x="1295400" y="5265738"/>
            <a:ext cx="8077200" cy="830262"/>
          </a:xfrm>
          <a:prstGeom prst="rect">
            <a:avLst/>
          </a:prstGeom>
          <a:noFill/>
          <a:ln w="9525">
            <a:noFill/>
            <a:miter lim="800000"/>
            <a:headEnd/>
            <a:tailEnd/>
          </a:ln>
        </p:spPr>
        <p:txBody>
          <a:bodyPr>
            <a:spAutoFit/>
          </a:bodyPr>
          <a:lstStyle/>
          <a:p>
            <a:r>
              <a:rPr lang="en-US"/>
              <a:t>System moves to more conservative strategies – storage, throughflow, cycling, and retention time increase</a:t>
            </a:r>
          </a:p>
        </p:txBody>
      </p:sp>
    </p:spTree>
    <p:extLst>
      <p:ext uri="{BB962C8B-B14F-4D97-AF65-F5344CB8AC3E}">
        <p14:creationId xmlns:p14="http://schemas.microsoft.com/office/powerpoint/2010/main" val="3017451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43.photobucket.com/albums/e358/urbanscout/succession-subsistence-1.jpg"/>
          <p:cNvPicPr>
            <a:picLocks noChangeAspect="1" noChangeArrowheads="1"/>
          </p:cNvPicPr>
          <p:nvPr/>
        </p:nvPicPr>
        <p:blipFill>
          <a:blip r:embed="rId2" cstate="print"/>
          <a:srcRect/>
          <a:stretch>
            <a:fillRect/>
          </a:stretch>
        </p:blipFill>
        <p:spPr bwMode="auto">
          <a:xfrm>
            <a:off x="406400" y="838200"/>
            <a:ext cx="8356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6" name="Group 2"/>
          <p:cNvGrpSpPr>
            <a:grpSpLocks noChangeAspect="1"/>
          </p:cNvGrpSpPr>
          <p:nvPr/>
        </p:nvGrpSpPr>
        <p:grpSpPr bwMode="auto">
          <a:xfrm>
            <a:off x="2163763" y="661988"/>
            <a:ext cx="5761037" cy="4267200"/>
            <a:chOff x="1431" y="1431"/>
            <a:chExt cx="9072" cy="6719"/>
          </a:xfrm>
        </p:grpSpPr>
        <p:sp>
          <p:nvSpPr>
            <p:cNvPr id="62468" name="AutoShape 3"/>
            <p:cNvSpPr>
              <a:spLocks noChangeAspect="1" noChangeArrowheads="1" noTextEdit="1"/>
            </p:cNvSpPr>
            <p:nvPr/>
          </p:nvSpPr>
          <p:spPr bwMode="auto">
            <a:xfrm>
              <a:off x="1431" y="1431"/>
              <a:ext cx="9072" cy="6719"/>
            </a:xfrm>
            <a:prstGeom prst="rect">
              <a:avLst/>
            </a:prstGeom>
            <a:noFill/>
            <a:ln w="9525">
              <a:noFill/>
              <a:miter lim="800000"/>
              <a:headEnd/>
              <a:tailEnd/>
            </a:ln>
          </p:spPr>
          <p:txBody>
            <a:bodyPr/>
            <a:lstStyle/>
            <a:p>
              <a:endParaRPr lang="en-US"/>
            </a:p>
          </p:txBody>
        </p:sp>
        <p:sp>
          <p:nvSpPr>
            <p:cNvPr id="62469" name="Line 4"/>
            <p:cNvSpPr>
              <a:spLocks noChangeShapeType="1"/>
            </p:cNvSpPr>
            <p:nvPr/>
          </p:nvSpPr>
          <p:spPr bwMode="auto">
            <a:xfrm flipV="1">
              <a:off x="3196" y="1935"/>
              <a:ext cx="0" cy="4787"/>
            </a:xfrm>
            <a:prstGeom prst="line">
              <a:avLst/>
            </a:prstGeom>
            <a:noFill/>
            <a:ln w="57150">
              <a:solidFill>
                <a:srgbClr val="000000"/>
              </a:solidFill>
              <a:round/>
              <a:headEnd/>
              <a:tailEnd type="triangle" w="med" len="med"/>
            </a:ln>
          </p:spPr>
          <p:txBody>
            <a:bodyPr/>
            <a:lstStyle/>
            <a:p>
              <a:endParaRPr lang="en-US"/>
            </a:p>
          </p:txBody>
        </p:sp>
        <p:sp>
          <p:nvSpPr>
            <p:cNvPr id="62470" name="Line 5"/>
            <p:cNvSpPr>
              <a:spLocks noChangeShapeType="1"/>
            </p:cNvSpPr>
            <p:nvPr/>
          </p:nvSpPr>
          <p:spPr bwMode="auto">
            <a:xfrm>
              <a:off x="3196" y="6722"/>
              <a:ext cx="6301" cy="0"/>
            </a:xfrm>
            <a:prstGeom prst="line">
              <a:avLst/>
            </a:prstGeom>
            <a:noFill/>
            <a:ln w="57150">
              <a:solidFill>
                <a:srgbClr val="000000"/>
              </a:solidFill>
              <a:round/>
              <a:headEnd/>
              <a:tailEnd type="triangle" w="med" len="med"/>
            </a:ln>
          </p:spPr>
          <p:txBody>
            <a:bodyPr/>
            <a:lstStyle/>
            <a:p>
              <a:endParaRPr lang="en-US"/>
            </a:p>
          </p:txBody>
        </p:sp>
        <p:sp>
          <p:nvSpPr>
            <p:cNvPr id="62471" name="Text Box 6"/>
            <p:cNvSpPr txBox="1">
              <a:spLocks noChangeArrowheads="1"/>
            </p:cNvSpPr>
            <p:nvPr/>
          </p:nvSpPr>
          <p:spPr bwMode="auto">
            <a:xfrm>
              <a:off x="8089" y="6830"/>
              <a:ext cx="829" cy="541"/>
            </a:xfrm>
            <a:prstGeom prst="rect">
              <a:avLst/>
            </a:prstGeom>
            <a:noFill/>
            <a:ln w="9525">
              <a:solidFill>
                <a:srgbClr val="000000"/>
              </a:solidFill>
              <a:miter lim="800000"/>
              <a:headEnd/>
              <a:tailEnd/>
            </a:ln>
          </p:spPr>
          <p:txBody>
            <a:bodyPr wrap="none" lIns="67666" tIns="33833" rIns="67666" bIns="33833"/>
            <a:lstStyle/>
            <a:p>
              <a:pPr eaLnBrk="0" hangingPunct="0"/>
              <a:r>
                <a:rPr lang="en-US" sz="1300">
                  <a:solidFill>
                    <a:srgbClr val="000000"/>
                  </a:solidFill>
                  <a:latin typeface="Arial" pitchFamily="34" charset="0"/>
                </a:rPr>
                <a:t>Time</a:t>
              </a:r>
            </a:p>
          </p:txBody>
        </p:sp>
        <p:sp>
          <p:nvSpPr>
            <p:cNvPr id="62472" name="Text Box 7"/>
            <p:cNvSpPr txBox="1">
              <a:spLocks noChangeArrowheads="1"/>
            </p:cNvSpPr>
            <p:nvPr/>
          </p:nvSpPr>
          <p:spPr bwMode="auto">
            <a:xfrm>
              <a:off x="1453" y="3848"/>
              <a:ext cx="1503" cy="745"/>
            </a:xfrm>
            <a:prstGeom prst="rect">
              <a:avLst/>
            </a:prstGeom>
            <a:noFill/>
            <a:ln w="9525">
              <a:solidFill>
                <a:srgbClr val="000000"/>
              </a:solidFill>
              <a:miter lim="800000"/>
              <a:headEnd/>
              <a:tailEnd/>
            </a:ln>
          </p:spPr>
          <p:txBody>
            <a:bodyPr wrap="none" lIns="67666" tIns="33833" rIns="67666" bIns="33833">
              <a:spAutoFit/>
            </a:bodyPr>
            <a:lstStyle/>
            <a:p>
              <a:pPr algn="ctr" eaLnBrk="0" hangingPunct="0"/>
              <a:r>
                <a:rPr lang="en-US" sz="1300">
                  <a:solidFill>
                    <a:srgbClr val="000000"/>
                  </a:solidFill>
                  <a:latin typeface="Arial" pitchFamily="34" charset="0"/>
                </a:rPr>
                <a:t>Ecosystem</a:t>
              </a:r>
            </a:p>
            <a:p>
              <a:pPr algn="ctr" eaLnBrk="0" hangingPunct="0"/>
              <a:r>
                <a:rPr lang="en-US" sz="1300">
                  <a:solidFill>
                    <a:srgbClr val="000000"/>
                  </a:solidFill>
                  <a:latin typeface="Arial" pitchFamily="34" charset="0"/>
                </a:rPr>
                <a:t>orientor</a:t>
              </a:r>
            </a:p>
          </p:txBody>
        </p:sp>
        <p:sp>
          <p:nvSpPr>
            <p:cNvPr id="62473" name="Line 8"/>
            <p:cNvSpPr>
              <a:spLocks noChangeShapeType="1"/>
            </p:cNvSpPr>
            <p:nvPr/>
          </p:nvSpPr>
          <p:spPr bwMode="auto">
            <a:xfrm>
              <a:off x="8489" y="3531"/>
              <a:ext cx="0" cy="2939"/>
            </a:xfrm>
            <a:prstGeom prst="line">
              <a:avLst/>
            </a:prstGeom>
            <a:noFill/>
            <a:ln w="38100">
              <a:solidFill>
                <a:srgbClr val="000000"/>
              </a:solidFill>
              <a:round/>
              <a:headEnd type="triangle" w="med" len="med"/>
              <a:tailEnd type="triangle" w="med" len="med"/>
            </a:ln>
          </p:spPr>
          <p:txBody>
            <a:bodyPr/>
            <a:lstStyle/>
            <a:p>
              <a:endParaRPr lang="en-US"/>
            </a:p>
          </p:txBody>
        </p:sp>
        <p:sp>
          <p:nvSpPr>
            <p:cNvPr id="62474" name="Line 9"/>
            <p:cNvSpPr>
              <a:spLocks noChangeShapeType="1"/>
            </p:cNvSpPr>
            <p:nvPr/>
          </p:nvSpPr>
          <p:spPr bwMode="auto">
            <a:xfrm>
              <a:off x="8741" y="4370"/>
              <a:ext cx="0" cy="1513"/>
            </a:xfrm>
            <a:prstGeom prst="line">
              <a:avLst/>
            </a:prstGeom>
            <a:noFill/>
            <a:ln w="38100">
              <a:solidFill>
                <a:srgbClr val="000000"/>
              </a:solidFill>
              <a:round/>
              <a:headEnd type="triangle" w="med" len="med"/>
              <a:tailEnd type="triangle" w="med" len="med"/>
            </a:ln>
          </p:spPr>
          <p:txBody>
            <a:bodyPr/>
            <a:lstStyle/>
            <a:p>
              <a:endParaRPr lang="en-US"/>
            </a:p>
          </p:txBody>
        </p:sp>
        <p:grpSp>
          <p:nvGrpSpPr>
            <p:cNvPr id="62475" name="Group 10"/>
            <p:cNvGrpSpPr>
              <a:grpSpLocks/>
            </p:cNvGrpSpPr>
            <p:nvPr/>
          </p:nvGrpSpPr>
          <p:grpSpPr bwMode="auto">
            <a:xfrm>
              <a:off x="3448" y="2650"/>
              <a:ext cx="4620" cy="5500"/>
              <a:chOff x="1247" y="1140"/>
              <a:chExt cx="3175" cy="2970"/>
            </a:xfrm>
          </p:grpSpPr>
          <p:sp>
            <p:nvSpPr>
              <p:cNvPr id="62497" name="Freeform 11"/>
              <p:cNvSpPr>
                <a:spLocks/>
              </p:cNvSpPr>
              <p:nvPr/>
            </p:nvSpPr>
            <p:spPr bwMode="auto">
              <a:xfrm>
                <a:off x="1247" y="1646"/>
                <a:ext cx="1175" cy="1512"/>
              </a:xfrm>
              <a:custGeom>
                <a:avLst/>
                <a:gdLst>
                  <a:gd name="T0" fmla="*/ 0 w 2480"/>
                  <a:gd name="T1" fmla="*/ 1512 h 1512"/>
                  <a:gd name="T2" fmla="*/ 19 w 2480"/>
                  <a:gd name="T3" fmla="*/ 1149 h 1512"/>
                  <a:gd name="T4" fmla="*/ 58 w 2480"/>
                  <a:gd name="T5" fmla="*/ 695 h 1512"/>
                  <a:gd name="T6" fmla="*/ 116 w 2480"/>
                  <a:gd name="T7" fmla="*/ 333 h 1512"/>
                  <a:gd name="T8" fmla="*/ 183 w 2480"/>
                  <a:gd name="T9" fmla="*/ 106 h 1512"/>
                  <a:gd name="T10" fmla="*/ 251 w 2480"/>
                  <a:gd name="T11" fmla="*/ 15 h 1512"/>
                  <a:gd name="T12" fmla="*/ 261 w 2480"/>
                  <a:gd name="T13" fmla="*/ 15 h 1512"/>
                  <a:gd name="T14" fmla="*/ 0 60000 65536"/>
                  <a:gd name="T15" fmla="*/ 0 60000 65536"/>
                  <a:gd name="T16" fmla="*/ 0 60000 65536"/>
                  <a:gd name="T17" fmla="*/ 0 60000 65536"/>
                  <a:gd name="T18" fmla="*/ 0 60000 65536"/>
                  <a:gd name="T19" fmla="*/ 0 60000 65536"/>
                  <a:gd name="T20" fmla="*/ 0 60000 65536"/>
                  <a:gd name="T21" fmla="*/ 0 w 2480"/>
                  <a:gd name="T22" fmla="*/ 0 h 1512"/>
                  <a:gd name="T23" fmla="*/ 2480 w 2480"/>
                  <a:gd name="T24" fmla="*/ 1512 h 1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0" h="1512">
                    <a:moveTo>
                      <a:pt x="0" y="1512"/>
                    </a:moveTo>
                    <a:cubicBezTo>
                      <a:pt x="45" y="1398"/>
                      <a:pt x="91" y="1285"/>
                      <a:pt x="182" y="1149"/>
                    </a:cubicBezTo>
                    <a:cubicBezTo>
                      <a:pt x="273" y="1013"/>
                      <a:pt x="393" y="831"/>
                      <a:pt x="544" y="695"/>
                    </a:cubicBezTo>
                    <a:cubicBezTo>
                      <a:pt x="695" y="559"/>
                      <a:pt x="893" y="431"/>
                      <a:pt x="1089" y="333"/>
                    </a:cubicBezTo>
                    <a:cubicBezTo>
                      <a:pt x="1285" y="235"/>
                      <a:pt x="1512" y="159"/>
                      <a:pt x="1724" y="106"/>
                    </a:cubicBezTo>
                    <a:cubicBezTo>
                      <a:pt x="1936" y="53"/>
                      <a:pt x="2238" y="30"/>
                      <a:pt x="2359" y="15"/>
                    </a:cubicBezTo>
                    <a:cubicBezTo>
                      <a:pt x="2480" y="0"/>
                      <a:pt x="2464" y="7"/>
                      <a:pt x="2449" y="15"/>
                    </a:cubicBezTo>
                  </a:path>
                </a:pathLst>
              </a:custGeom>
              <a:noFill/>
              <a:ln w="38100">
                <a:solidFill>
                  <a:srgbClr val="000000"/>
                </a:solidFill>
                <a:round/>
                <a:headEnd/>
                <a:tailEnd/>
              </a:ln>
            </p:spPr>
            <p:txBody>
              <a:bodyPr/>
              <a:lstStyle/>
              <a:p>
                <a:endParaRPr lang="en-US"/>
              </a:p>
            </p:txBody>
          </p:sp>
          <p:sp>
            <p:nvSpPr>
              <p:cNvPr id="62498" name="Freeform 12"/>
              <p:cNvSpPr>
                <a:spLocks/>
              </p:cNvSpPr>
              <p:nvPr/>
            </p:nvSpPr>
            <p:spPr bwMode="auto">
              <a:xfrm>
                <a:off x="1247" y="1140"/>
                <a:ext cx="1225" cy="2207"/>
              </a:xfrm>
              <a:custGeom>
                <a:avLst/>
                <a:gdLst>
                  <a:gd name="T0" fmla="*/ 0 w 2586"/>
                  <a:gd name="T1" fmla="*/ 1973 h 2207"/>
                  <a:gd name="T2" fmla="*/ 5 w 2586"/>
                  <a:gd name="T3" fmla="*/ 1610 h 2207"/>
                  <a:gd name="T4" fmla="*/ 9 w 2586"/>
                  <a:gd name="T5" fmla="*/ 1927 h 2207"/>
                  <a:gd name="T6" fmla="*/ 14 w 2586"/>
                  <a:gd name="T7" fmla="*/ 2063 h 2207"/>
                  <a:gd name="T8" fmla="*/ 19 w 2586"/>
                  <a:gd name="T9" fmla="*/ 1655 h 2207"/>
                  <a:gd name="T10" fmla="*/ 24 w 2586"/>
                  <a:gd name="T11" fmla="*/ 1156 h 2207"/>
                  <a:gd name="T12" fmla="*/ 29 w 2586"/>
                  <a:gd name="T13" fmla="*/ 1564 h 2207"/>
                  <a:gd name="T14" fmla="*/ 34 w 2586"/>
                  <a:gd name="T15" fmla="*/ 1882 h 2207"/>
                  <a:gd name="T16" fmla="*/ 38 w 2586"/>
                  <a:gd name="T17" fmla="*/ 1383 h 2207"/>
                  <a:gd name="T18" fmla="*/ 43 w 2586"/>
                  <a:gd name="T19" fmla="*/ 975 h 2207"/>
                  <a:gd name="T20" fmla="*/ 48 w 2586"/>
                  <a:gd name="T21" fmla="*/ 793 h 2207"/>
                  <a:gd name="T22" fmla="*/ 53 w 2586"/>
                  <a:gd name="T23" fmla="*/ 1111 h 2207"/>
                  <a:gd name="T24" fmla="*/ 53 w 2586"/>
                  <a:gd name="T25" fmla="*/ 1474 h 2207"/>
                  <a:gd name="T26" fmla="*/ 58 w 2586"/>
                  <a:gd name="T27" fmla="*/ 1519 h 2207"/>
                  <a:gd name="T28" fmla="*/ 63 w 2586"/>
                  <a:gd name="T29" fmla="*/ 1065 h 2207"/>
                  <a:gd name="T30" fmla="*/ 68 w 2586"/>
                  <a:gd name="T31" fmla="*/ 839 h 2207"/>
                  <a:gd name="T32" fmla="*/ 72 w 2586"/>
                  <a:gd name="T33" fmla="*/ 1111 h 2207"/>
                  <a:gd name="T34" fmla="*/ 72 w 2586"/>
                  <a:gd name="T35" fmla="*/ 1338 h 2207"/>
                  <a:gd name="T36" fmla="*/ 77 w 2586"/>
                  <a:gd name="T37" fmla="*/ 1201 h 2207"/>
                  <a:gd name="T38" fmla="*/ 82 w 2586"/>
                  <a:gd name="T39" fmla="*/ 476 h 2207"/>
                  <a:gd name="T40" fmla="*/ 87 w 2586"/>
                  <a:gd name="T41" fmla="*/ 612 h 2207"/>
                  <a:gd name="T42" fmla="*/ 91 w 2586"/>
                  <a:gd name="T43" fmla="*/ 1428 h 2207"/>
                  <a:gd name="T44" fmla="*/ 91 w 2586"/>
                  <a:gd name="T45" fmla="*/ 1655 h 2207"/>
                  <a:gd name="T46" fmla="*/ 97 w 2586"/>
                  <a:gd name="T47" fmla="*/ 1292 h 2207"/>
                  <a:gd name="T48" fmla="*/ 101 w 2586"/>
                  <a:gd name="T49" fmla="*/ 929 h 2207"/>
                  <a:gd name="T50" fmla="*/ 106 w 2586"/>
                  <a:gd name="T51" fmla="*/ 1111 h 2207"/>
                  <a:gd name="T52" fmla="*/ 111 w 2586"/>
                  <a:gd name="T53" fmla="*/ 702 h 2207"/>
                  <a:gd name="T54" fmla="*/ 116 w 2586"/>
                  <a:gd name="T55" fmla="*/ 476 h 2207"/>
                  <a:gd name="T56" fmla="*/ 120 w 2586"/>
                  <a:gd name="T57" fmla="*/ 657 h 2207"/>
                  <a:gd name="T58" fmla="*/ 120 w 2586"/>
                  <a:gd name="T59" fmla="*/ 1020 h 2207"/>
                  <a:gd name="T60" fmla="*/ 130 w 2586"/>
                  <a:gd name="T61" fmla="*/ 1201 h 2207"/>
                  <a:gd name="T62" fmla="*/ 135 w 2586"/>
                  <a:gd name="T63" fmla="*/ 566 h 2207"/>
                  <a:gd name="T64" fmla="*/ 140 w 2586"/>
                  <a:gd name="T65" fmla="*/ 204 h 2207"/>
                  <a:gd name="T66" fmla="*/ 149 w 2586"/>
                  <a:gd name="T67" fmla="*/ 566 h 2207"/>
                  <a:gd name="T68" fmla="*/ 149 w 2586"/>
                  <a:gd name="T69" fmla="*/ 929 h 2207"/>
                  <a:gd name="T70" fmla="*/ 159 w 2586"/>
                  <a:gd name="T71" fmla="*/ 1065 h 2207"/>
                  <a:gd name="T72" fmla="*/ 164 w 2586"/>
                  <a:gd name="T73" fmla="*/ 566 h 2207"/>
                  <a:gd name="T74" fmla="*/ 169 w 2586"/>
                  <a:gd name="T75" fmla="*/ 113 h 2207"/>
                  <a:gd name="T76" fmla="*/ 179 w 2586"/>
                  <a:gd name="T77" fmla="*/ 249 h 2207"/>
                  <a:gd name="T78" fmla="*/ 179 w 2586"/>
                  <a:gd name="T79" fmla="*/ 793 h 2207"/>
                  <a:gd name="T80" fmla="*/ 183 w 2586"/>
                  <a:gd name="T81" fmla="*/ 1065 h 2207"/>
                  <a:gd name="T82" fmla="*/ 193 w 2586"/>
                  <a:gd name="T83" fmla="*/ 748 h 2207"/>
                  <a:gd name="T84" fmla="*/ 193 w 2586"/>
                  <a:gd name="T85" fmla="*/ 385 h 2207"/>
                  <a:gd name="T86" fmla="*/ 198 w 2586"/>
                  <a:gd name="T87" fmla="*/ 249 h 2207"/>
                  <a:gd name="T88" fmla="*/ 207 w 2586"/>
                  <a:gd name="T89" fmla="*/ 748 h 2207"/>
                  <a:gd name="T90" fmla="*/ 212 w 2586"/>
                  <a:gd name="T91" fmla="*/ 612 h 2207"/>
                  <a:gd name="T92" fmla="*/ 217 w 2586"/>
                  <a:gd name="T93" fmla="*/ 340 h 2207"/>
                  <a:gd name="T94" fmla="*/ 226 w 2586"/>
                  <a:gd name="T95" fmla="*/ 657 h 2207"/>
                  <a:gd name="T96" fmla="*/ 231 w 2586"/>
                  <a:gd name="T97" fmla="*/ 1065 h 2207"/>
                  <a:gd name="T98" fmla="*/ 241 w 2586"/>
                  <a:gd name="T99" fmla="*/ 340 h 2207"/>
                  <a:gd name="T100" fmla="*/ 246 w 2586"/>
                  <a:gd name="T101" fmla="*/ 113 h 2207"/>
                  <a:gd name="T102" fmla="*/ 251 w 2586"/>
                  <a:gd name="T103" fmla="*/ 340 h 2207"/>
                  <a:gd name="T104" fmla="*/ 251 w 2586"/>
                  <a:gd name="T105" fmla="*/ 702 h 2207"/>
                  <a:gd name="T106" fmla="*/ 256 w 2586"/>
                  <a:gd name="T107" fmla="*/ 430 h 2207"/>
                  <a:gd name="T108" fmla="*/ 260 w 2586"/>
                  <a:gd name="T109" fmla="*/ 249 h 2207"/>
                  <a:gd name="T110" fmla="*/ 265 w 2586"/>
                  <a:gd name="T111" fmla="*/ 1927 h 2207"/>
                  <a:gd name="T112" fmla="*/ 275 w 2586"/>
                  <a:gd name="T113" fmla="*/ 1927 h 22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86"/>
                  <a:gd name="T172" fmla="*/ 0 h 2207"/>
                  <a:gd name="T173" fmla="*/ 2586 w 2586"/>
                  <a:gd name="T174" fmla="*/ 2207 h 22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86" h="2207">
                    <a:moveTo>
                      <a:pt x="0" y="1973"/>
                    </a:moveTo>
                    <a:cubicBezTo>
                      <a:pt x="15" y="1795"/>
                      <a:pt x="30" y="1618"/>
                      <a:pt x="45" y="1610"/>
                    </a:cubicBezTo>
                    <a:cubicBezTo>
                      <a:pt x="60" y="1602"/>
                      <a:pt x="76" y="1852"/>
                      <a:pt x="91" y="1927"/>
                    </a:cubicBezTo>
                    <a:cubicBezTo>
                      <a:pt x="106" y="2002"/>
                      <a:pt x="121" y="2108"/>
                      <a:pt x="136" y="2063"/>
                    </a:cubicBezTo>
                    <a:cubicBezTo>
                      <a:pt x="151" y="2018"/>
                      <a:pt x="167" y="1806"/>
                      <a:pt x="182" y="1655"/>
                    </a:cubicBezTo>
                    <a:cubicBezTo>
                      <a:pt x="197" y="1504"/>
                      <a:pt x="212" y="1171"/>
                      <a:pt x="227" y="1156"/>
                    </a:cubicBezTo>
                    <a:cubicBezTo>
                      <a:pt x="242" y="1141"/>
                      <a:pt x="257" y="1443"/>
                      <a:pt x="272" y="1564"/>
                    </a:cubicBezTo>
                    <a:cubicBezTo>
                      <a:pt x="287" y="1685"/>
                      <a:pt x="303" y="1912"/>
                      <a:pt x="318" y="1882"/>
                    </a:cubicBezTo>
                    <a:cubicBezTo>
                      <a:pt x="333" y="1852"/>
                      <a:pt x="348" y="1534"/>
                      <a:pt x="363" y="1383"/>
                    </a:cubicBezTo>
                    <a:cubicBezTo>
                      <a:pt x="378" y="1232"/>
                      <a:pt x="393" y="1073"/>
                      <a:pt x="408" y="975"/>
                    </a:cubicBezTo>
                    <a:cubicBezTo>
                      <a:pt x="423" y="877"/>
                      <a:pt x="439" y="770"/>
                      <a:pt x="454" y="793"/>
                    </a:cubicBezTo>
                    <a:cubicBezTo>
                      <a:pt x="469" y="816"/>
                      <a:pt x="492" y="998"/>
                      <a:pt x="499" y="1111"/>
                    </a:cubicBezTo>
                    <a:cubicBezTo>
                      <a:pt x="506" y="1224"/>
                      <a:pt x="491" y="1406"/>
                      <a:pt x="499" y="1474"/>
                    </a:cubicBezTo>
                    <a:cubicBezTo>
                      <a:pt x="507" y="1542"/>
                      <a:pt x="529" y="1587"/>
                      <a:pt x="544" y="1519"/>
                    </a:cubicBezTo>
                    <a:cubicBezTo>
                      <a:pt x="559" y="1451"/>
                      <a:pt x="575" y="1178"/>
                      <a:pt x="590" y="1065"/>
                    </a:cubicBezTo>
                    <a:cubicBezTo>
                      <a:pt x="605" y="952"/>
                      <a:pt x="620" y="831"/>
                      <a:pt x="635" y="839"/>
                    </a:cubicBezTo>
                    <a:cubicBezTo>
                      <a:pt x="650" y="847"/>
                      <a:pt x="673" y="1028"/>
                      <a:pt x="680" y="1111"/>
                    </a:cubicBezTo>
                    <a:cubicBezTo>
                      <a:pt x="687" y="1194"/>
                      <a:pt x="672" y="1323"/>
                      <a:pt x="680" y="1338"/>
                    </a:cubicBezTo>
                    <a:cubicBezTo>
                      <a:pt x="688" y="1353"/>
                      <a:pt x="711" y="1345"/>
                      <a:pt x="726" y="1201"/>
                    </a:cubicBezTo>
                    <a:cubicBezTo>
                      <a:pt x="741" y="1057"/>
                      <a:pt x="756" y="574"/>
                      <a:pt x="771" y="476"/>
                    </a:cubicBezTo>
                    <a:cubicBezTo>
                      <a:pt x="786" y="378"/>
                      <a:pt x="802" y="453"/>
                      <a:pt x="817" y="612"/>
                    </a:cubicBezTo>
                    <a:cubicBezTo>
                      <a:pt x="832" y="771"/>
                      <a:pt x="855" y="1254"/>
                      <a:pt x="862" y="1428"/>
                    </a:cubicBezTo>
                    <a:cubicBezTo>
                      <a:pt x="869" y="1602"/>
                      <a:pt x="855" y="1678"/>
                      <a:pt x="862" y="1655"/>
                    </a:cubicBezTo>
                    <a:cubicBezTo>
                      <a:pt x="869" y="1632"/>
                      <a:pt x="892" y="1413"/>
                      <a:pt x="907" y="1292"/>
                    </a:cubicBezTo>
                    <a:cubicBezTo>
                      <a:pt x="922" y="1171"/>
                      <a:pt x="938" y="959"/>
                      <a:pt x="953" y="929"/>
                    </a:cubicBezTo>
                    <a:cubicBezTo>
                      <a:pt x="968" y="899"/>
                      <a:pt x="983" y="1149"/>
                      <a:pt x="998" y="1111"/>
                    </a:cubicBezTo>
                    <a:cubicBezTo>
                      <a:pt x="1013" y="1073"/>
                      <a:pt x="1028" y="808"/>
                      <a:pt x="1043" y="702"/>
                    </a:cubicBezTo>
                    <a:cubicBezTo>
                      <a:pt x="1058" y="596"/>
                      <a:pt x="1074" y="483"/>
                      <a:pt x="1089" y="476"/>
                    </a:cubicBezTo>
                    <a:cubicBezTo>
                      <a:pt x="1104" y="469"/>
                      <a:pt x="1126" y="566"/>
                      <a:pt x="1134" y="657"/>
                    </a:cubicBezTo>
                    <a:cubicBezTo>
                      <a:pt x="1142" y="748"/>
                      <a:pt x="1119" y="929"/>
                      <a:pt x="1134" y="1020"/>
                    </a:cubicBezTo>
                    <a:cubicBezTo>
                      <a:pt x="1149" y="1111"/>
                      <a:pt x="1202" y="1277"/>
                      <a:pt x="1225" y="1201"/>
                    </a:cubicBezTo>
                    <a:cubicBezTo>
                      <a:pt x="1248" y="1125"/>
                      <a:pt x="1255" y="732"/>
                      <a:pt x="1270" y="566"/>
                    </a:cubicBezTo>
                    <a:cubicBezTo>
                      <a:pt x="1285" y="400"/>
                      <a:pt x="1292" y="204"/>
                      <a:pt x="1315" y="204"/>
                    </a:cubicBezTo>
                    <a:cubicBezTo>
                      <a:pt x="1338" y="204"/>
                      <a:pt x="1391" y="445"/>
                      <a:pt x="1406" y="566"/>
                    </a:cubicBezTo>
                    <a:cubicBezTo>
                      <a:pt x="1421" y="687"/>
                      <a:pt x="1391" y="846"/>
                      <a:pt x="1406" y="929"/>
                    </a:cubicBezTo>
                    <a:cubicBezTo>
                      <a:pt x="1421" y="1012"/>
                      <a:pt x="1474" y="1126"/>
                      <a:pt x="1497" y="1065"/>
                    </a:cubicBezTo>
                    <a:cubicBezTo>
                      <a:pt x="1520" y="1004"/>
                      <a:pt x="1527" y="725"/>
                      <a:pt x="1542" y="566"/>
                    </a:cubicBezTo>
                    <a:cubicBezTo>
                      <a:pt x="1557" y="407"/>
                      <a:pt x="1565" y="166"/>
                      <a:pt x="1588" y="113"/>
                    </a:cubicBezTo>
                    <a:cubicBezTo>
                      <a:pt x="1611" y="60"/>
                      <a:pt x="1663" y="136"/>
                      <a:pt x="1678" y="249"/>
                    </a:cubicBezTo>
                    <a:cubicBezTo>
                      <a:pt x="1693" y="362"/>
                      <a:pt x="1670" y="657"/>
                      <a:pt x="1678" y="793"/>
                    </a:cubicBezTo>
                    <a:cubicBezTo>
                      <a:pt x="1686" y="929"/>
                      <a:pt x="1701" y="1072"/>
                      <a:pt x="1724" y="1065"/>
                    </a:cubicBezTo>
                    <a:cubicBezTo>
                      <a:pt x="1747" y="1058"/>
                      <a:pt x="1799" y="861"/>
                      <a:pt x="1814" y="748"/>
                    </a:cubicBezTo>
                    <a:cubicBezTo>
                      <a:pt x="1829" y="635"/>
                      <a:pt x="1806" y="468"/>
                      <a:pt x="1814" y="385"/>
                    </a:cubicBezTo>
                    <a:cubicBezTo>
                      <a:pt x="1822" y="302"/>
                      <a:pt x="1837" y="188"/>
                      <a:pt x="1860" y="249"/>
                    </a:cubicBezTo>
                    <a:cubicBezTo>
                      <a:pt x="1883" y="310"/>
                      <a:pt x="1928" y="688"/>
                      <a:pt x="1951" y="748"/>
                    </a:cubicBezTo>
                    <a:cubicBezTo>
                      <a:pt x="1974" y="808"/>
                      <a:pt x="1981" y="680"/>
                      <a:pt x="1996" y="612"/>
                    </a:cubicBezTo>
                    <a:cubicBezTo>
                      <a:pt x="2011" y="544"/>
                      <a:pt x="2018" y="333"/>
                      <a:pt x="2041" y="340"/>
                    </a:cubicBezTo>
                    <a:cubicBezTo>
                      <a:pt x="2064" y="347"/>
                      <a:pt x="2109" y="536"/>
                      <a:pt x="2132" y="657"/>
                    </a:cubicBezTo>
                    <a:cubicBezTo>
                      <a:pt x="2155" y="778"/>
                      <a:pt x="2154" y="1118"/>
                      <a:pt x="2177" y="1065"/>
                    </a:cubicBezTo>
                    <a:cubicBezTo>
                      <a:pt x="2200" y="1012"/>
                      <a:pt x="2245" y="499"/>
                      <a:pt x="2268" y="340"/>
                    </a:cubicBezTo>
                    <a:cubicBezTo>
                      <a:pt x="2291" y="181"/>
                      <a:pt x="2298" y="113"/>
                      <a:pt x="2313" y="113"/>
                    </a:cubicBezTo>
                    <a:cubicBezTo>
                      <a:pt x="2328" y="113"/>
                      <a:pt x="2351" y="242"/>
                      <a:pt x="2359" y="340"/>
                    </a:cubicBezTo>
                    <a:cubicBezTo>
                      <a:pt x="2367" y="438"/>
                      <a:pt x="2352" y="687"/>
                      <a:pt x="2359" y="702"/>
                    </a:cubicBezTo>
                    <a:cubicBezTo>
                      <a:pt x="2366" y="717"/>
                      <a:pt x="2389" y="505"/>
                      <a:pt x="2404" y="430"/>
                    </a:cubicBezTo>
                    <a:cubicBezTo>
                      <a:pt x="2419" y="355"/>
                      <a:pt x="2434" y="0"/>
                      <a:pt x="2449" y="249"/>
                    </a:cubicBezTo>
                    <a:cubicBezTo>
                      <a:pt x="2464" y="498"/>
                      <a:pt x="2472" y="1647"/>
                      <a:pt x="2495" y="1927"/>
                    </a:cubicBezTo>
                    <a:cubicBezTo>
                      <a:pt x="2518" y="2207"/>
                      <a:pt x="2552" y="2067"/>
                      <a:pt x="2586" y="1927"/>
                    </a:cubicBezTo>
                  </a:path>
                </a:pathLst>
              </a:custGeom>
              <a:noFill/>
              <a:ln w="9525">
                <a:solidFill>
                  <a:srgbClr val="000000"/>
                </a:solidFill>
                <a:round/>
                <a:headEnd/>
                <a:tailEnd/>
              </a:ln>
            </p:spPr>
            <p:txBody>
              <a:bodyPr/>
              <a:lstStyle/>
              <a:p>
                <a:endParaRPr lang="en-US"/>
              </a:p>
            </p:txBody>
          </p:sp>
          <p:sp>
            <p:nvSpPr>
              <p:cNvPr id="62499" name="Freeform 13"/>
              <p:cNvSpPr>
                <a:spLocks/>
              </p:cNvSpPr>
              <p:nvPr/>
            </p:nvSpPr>
            <p:spPr bwMode="auto">
              <a:xfrm>
                <a:off x="2472" y="2069"/>
                <a:ext cx="771" cy="1104"/>
              </a:xfrm>
              <a:custGeom>
                <a:avLst/>
                <a:gdLst>
                  <a:gd name="T0" fmla="*/ 0 w 2480"/>
                  <a:gd name="T1" fmla="*/ 589 h 1512"/>
                  <a:gd name="T2" fmla="*/ 6 w 2480"/>
                  <a:gd name="T3" fmla="*/ 448 h 1512"/>
                  <a:gd name="T4" fmla="*/ 16 w 2480"/>
                  <a:gd name="T5" fmla="*/ 270 h 1512"/>
                  <a:gd name="T6" fmla="*/ 33 w 2480"/>
                  <a:gd name="T7" fmla="*/ 129 h 1512"/>
                  <a:gd name="T8" fmla="*/ 52 w 2480"/>
                  <a:gd name="T9" fmla="*/ 41 h 1512"/>
                  <a:gd name="T10" fmla="*/ 71 w 2480"/>
                  <a:gd name="T11" fmla="*/ 6 h 1512"/>
                  <a:gd name="T12" fmla="*/ 74 w 2480"/>
                  <a:gd name="T13" fmla="*/ 6 h 1512"/>
                  <a:gd name="T14" fmla="*/ 0 60000 65536"/>
                  <a:gd name="T15" fmla="*/ 0 60000 65536"/>
                  <a:gd name="T16" fmla="*/ 0 60000 65536"/>
                  <a:gd name="T17" fmla="*/ 0 60000 65536"/>
                  <a:gd name="T18" fmla="*/ 0 60000 65536"/>
                  <a:gd name="T19" fmla="*/ 0 60000 65536"/>
                  <a:gd name="T20" fmla="*/ 0 60000 65536"/>
                  <a:gd name="T21" fmla="*/ 0 w 2480"/>
                  <a:gd name="T22" fmla="*/ 0 h 1512"/>
                  <a:gd name="T23" fmla="*/ 2480 w 2480"/>
                  <a:gd name="T24" fmla="*/ 1512 h 1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0" h="1512">
                    <a:moveTo>
                      <a:pt x="0" y="1512"/>
                    </a:moveTo>
                    <a:cubicBezTo>
                      <a:pt x="45" y="1398"/>
                      <a:pt x="91" y="1285"/>
                      <a:pt x="182" y="1149"/>
                    </a:cubicBezTo>
                    <a:cubicBezTo>
                      <a:pt x="273" y="1013"/>
                      <a:pt x="393" y="831"/>
                      <a:pt x="544" y="695"/>
                    </a:cubicBezTo>
                    <a:cubicBezTo>
                      <a:pt x="695" y="559"/>
                      <a:pt x="893" y="431"/>
                      <a:pt x="1089" y="333"/>
                    </a:cubicBezTo>
                    <a:cubicBezTo>
                      <a:pt x="1285" y="235"/>
                      <a:pt x="1512" y="159"/>
                      <a:pt x="1724" y="106"/>
                    </a:cubicBezTo>
                    <a:cubicBezTo>
                      <a:pt x="1936" y="53"/>
                      <a:pt x="2238" y="30"/>
                      <a:pt x="2359" y="15"/>
                    </a:cubicBezTo>
                    <a:cubicBezTo>
                      <a:pt x="2480" y="0"/>
                      <a:pt x="2464" y="7"/>
                      <a:pt x="2449" y="15"/>
                    </a:cubicBezTo>
                  </a:path>
                </a:pathLst>
              </a:custGeom>
              <a:noFill/>
              <a:ln w="38100">
                <a:solidFill>
                  <a:srgbClr val="000000"/>
                </a:solidFill>
                <a:round/>
                <a:headEnd/>
                <a:tailEnd/>
              </a:ln>
            </p:spPr>
            <p:txBody>
              <a:bodyPr/>
              <a:lstStyle/>
              <a:p>
                <a:endParaRPr lang="en-US"/>
              </a:p>
            </p:txBody>
          </p:sp>
          <p:sp>
            <p:nvSpPr>
              <p:cNvPr id="62500" name="Freeform 14"/>
              <p:cNvSpPr>
                <a:spLocks/>
              </p:cNvSpPr>
              <p:nvPr/>
            </p:nvSpPr>
            <p:spPr bwMode="auto">
              <a:xfrm>
                <a:off x="3470" y="1525"/>
                <a:ext cx="952" cy="1331"/>
              </a:xfrm>
              <a:custGeom>
                <a:avLst/>
                <a:gdLst>
                  <a:gd name="T0" fmla="*/ 0 w 2480"/>
                  <a:gd name="T1" fmla="*/ 1032 h 1512"/>
                  <a:gd name="T2" fmla="*/ 10 w 2480"/>
                  <a:gd name="T3" fmla="*/ 783 h 1512"/>
                  <a:gd name="T4" fmla="*/ 31 w 2480"/>
                  <a:gd name="T5" fmla="*/ 474 h 1512"/>
                  <a:gd name="T6" fmla="*/ 61 w 2480"/>
                  <a:gd name="T7" fmla="*/ 227 h 1512"/>
                  <a:gd name="T8" fmla="*/ 98 w 2480"/>
                  <a:gd name="T9" fmla="*/ 72 h 1512"/>
                  <a:gd name="T10" fmla="*/ 134 w 2480"/>
                  <a:gd name="T11" fmla="*/ 10 h 1512"/>
                  <a:gd name="T12" fmla="*/ 139 w 2480"/>
                  <a:gd name="T13" fmla="*/ 10 h 1512"/>
                  <a:gd name="T14" fmla="*/ 0 60000 65536"/>
                  <a:gd name="T15" fmla="*/ 0 60000 65536"/>
                  <a:gd name="T16" fmla="*/ 0 60000 65536"/>
                  <a:gd name="T17" fmla="*/ 0 60000 65536"/>
                  <a:gd name="T18" fmla="*/ 0 60000 65536"/>
                  <a:gd name="T19" fmla="*/ 0 60000 65536"/>
                  <a:gd name="T20" fmla="*/ 0 60000 65536"/>
                  <a:gd name="T21" fmla="*/ 0 w 2480"/>
                  <a:gd name="T22" fmla="*/ 0 h 1512"/>
                  <a:gd name="T23" fmla="*/ 2480 w 2480"/>
                  <a:gd name="T24" fmla="*/ 1512 h 15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0" h="1512">
                    <a:moveTo>
                      <a:pt x="0" y="1512"/>
                    </a:moveTo>
                    <a:cubicBezTo>
                      <a:pt x="45" y="1398"/>
                      <a:pt x="91" y="1285"/>
                      <a:pt x="182" y="1149"/>
                    </a:cubicBezTo>
                    <a:cubicBezTo>
                      <a:pt x="273" y="1013"/>
                      <a:pt x="393" y="831"/>
                      <a:pt x="544" y="695"/>
                    </a:cubicBezTo>
                    <a:cubicBezTo>
                      <a:pt x="695" y="559"/>
                      <a:pt x="893" y="431"/>
                      <a:pt x="1089" y="333"/>
                    </a:cubicBezTo>
                    <a:cubicBezTo>
                      <a:pt x="1285" y="235"/>
                      <a:pt x="1512" y="159"/>
                      <a:pt x="1724" y="106"/>
                    </a:cubicBezTo>
                    <a:cubicBezTo>
                      <a:pt x="1936" y="53"/>
                      <a:pt x="2238" y="30"/>
                      <a:pt x="2359" y="15"/>
                    </a:cubicBezTo>
                    <a:cubicBezTo>
                      <a:pt x="2480" y="0"/>
                      <a:pt x="2464" y="7"/>
                      <a:pt x="2449" y="15"/>
                    </a:cubicBezTo>
                  </a:path>
                </a:pathLst>
              </a:custGeom>
              <a:noFill/>
              <a:ln w="38100">
                <a:solidFill>
                  <a:srgbClr val="000000"/>
                </a:solidFill>
                <a:round/>
                <a:headEnd/>
                <a:tailEnd/>
              </a:ln>
            </p:spPr>
            <p:txBody>
              <a:bodyPr/>
              <a:lstStyle/>
              <a:p>
                <a:endParaRPr lang="en-US"/>
              </a:p>
            </p:txBody>
          </p:sp>
          <p:sp>
            <p:nvSpPr>
              <p:cNvPr id="62501" name="Line 15"/>
              <p:cNvSpPr>
                <a:spLocks noChangeShapeType="1"/>
              </p:cNvSpPr>
              <p:nvPr/>
            </p:nvSpPr>
            <p:spPr bwMode="auto">
              <a:xfrm>
                <a:off x="2426" y="1661"/>
                <a:ext cx="46" cy="1542"/>
              </a:xfrm>
              <a:prstGeom prst="line">
                <a:avLst/>
              </a:prstGeom>
              <a:noFill/>
              <a:ln w="38100">
                <a:solidFill>
                  <a:srgbClr val="000000"/>
                </a:solidFill>
                <a:round/>
                <a:headEnd/>
                <a:tailEnd/>
              </a:ln>
            </p:spPr>
            <p:txBody>
              <a:bodyPr/>
              <a:lstStyle/>
              <a:p>
                <a:endParaRPr lang="en-US"/>
              </a:p>
            </p:txBody>
          </p:sp>
          <p:sp>
            <p:nvSpPr>
              <p:cNvPr id="62502" name="Line 16"/>
              <p:cNvSpPr>
                <a:spLocks noChangeShapeType="1"/>
              </p:cNvSpPr>
              <p:nvPr/>
            </p:nvSpPr>
            <p:spPr bwMode="auto">
              <a:xfrm>
                <a:off x="3243" y="2069"/>
                <a:ext cx="227" cy="771"/>
              </a:xfrm>
              <a:prstGeom prst="line">
                <a:avLst/>
              </a:prstGeom>
              <a:noFill/>
              <a:ln w="38100">
                <a:solidFill>
                  <a:srgbClr val="000000"/>
                </a:solidFill>
                <a:round/>
                <a:headEnd/>
                <a:tailEnd/>
              </a:ln>
            </p:spPr>
            <p:txBody>
              <a:bodyPr/>
              <a:lstStyle/>
              <a:p>
                <a:endParaRPr lang="en-US"/>
              </a:p>
            </p:txBody>
          </p:sp>
          <p:sp>
            <p:nvSpPr>
              <p:cNvPr id="62503" name="Freeform 17"/>
              <p:cNvSpPr>
                <a:spLocks/>
              </p:cNvSpPr>
              <p:nvPr/>
            </p:nvSpPr>
            <p:spPr bwMode="auto">
              <a:xfrm>
                <a:off x="2472" y="1276"/>
                <a:ext cx="1868" cy="2056"/>
              </a:xfrm>
              <a:custGeom>
                <a:avLst/>
                <a:gdLst>
                  <a:gd name="T0" fmla="*/ 0 w 1868"/>
                  <a:gd name="T1" fmla="*/ 1882 h 2056"/>
                  <a:gd name="T2" fmla="*/ 45 w 1868"/>
                  <a:gd name="T3" fmla="*/ 1292 h 2056"/>
                  <a:gd name="T4" fmla="*/ 90 w 1868"/>
                  <a:gd name="T5" fmla="*/ 1837 h 2056"/>
                  <a:gd name="T6" fmla="*/ 136 w 1868"/>
                  <a:gd name="T7" fmla="*/ 1474 h 2056"/>
                  <a:gd name="T8" fmla="*/ 136 w 1868"/>
                  <a:gd name="T9" fmla="*/ 1111 h 2056"/>
                  <a:gd name="T10" fmla="*/ 181 w 1868"/>
                  <a:gd name="T11" fmla="*/ 1428 h 2056"/>
                  <a:gd name="T12" fmla="*/ 181 w 1868"/>
                  <a:gd name="T13" fmla="*/ 1111 h 2056"/>
                  <a:gd name="T14" fmla="*/ 227 w 1868"/>
                  <a:gd name="T15" fmla="*/ 884 h 2056"/>
                  <a:gd name="T16" fmla="*/ 272 w 1868"/>
                  <a:gd name="T17" fmla="*/ 1338 h 2056"/>
                  <a:gd name="T18" fmla="*/ 317 w 1868"/>
                  <a:gd name="T19" fmla="*/ 929 h 2056"/>
                  <a:gd name="T20" fmla="*/ 363 w 1868"/>
                  <a:gd name="T21" fmla="*/ 657 h 2056"/>
                  <a:gd name="T22" fmla="*/ 408 w 1868"/>
                  <a:gd name="T23" fmla="*/ 1202 h 2056"/>
                  <a:gd name="T24" fmla="*/ 453 w 1868"/>
                  <a:gd name="T25" fmla="*/ 1156 h 2056"/>
                  <a:gd name="T26" fmla="*/ 499 w 1868"/>
                  <a:gd name="T27" fmla="*/ 703 h 2056"/>
                  <a:gd name="T28" fmla="*/ 544 w 1868"/>
                  <a:gd name="T29" fmla="*/ 748 h 2056"/>
                  <a:gd name="T30" fmla="*/ 544 w 1868"/>
                  <a:gd name="T31" fmla="*/ 1292 h 2056"/>
                  <a:gd name="T32" fmla="*/ 589 w 1868"/>
                  <a:gd name="T33" fmla="*/ 430 h 2056"/>
                  <a:gd name="T34" fmla="*/ 635 w 1868"/>
                  <a:gd name="T35" fmla="*/ 884 h 2056"/>
                  <a:gd name="T36" fmla="*/ 680 w 1868"/>
                  <a:gd name="T37" fmla="*/ 1065 h 2056"/>
                  <a:gd name="T38" fmla="*/ 726 w 1868"/>
                  <a:gd name="T39" fmla="*/ 476 h 2056"/>
                  <a:gd name="T40" fmla="*/ 862 w 1868"/>
                  <a:gd name="T41" fmla="*/ 1882 h 2056"/>
                  <a:gd name="T42" fmla="*/ 907 w 1868"/>
                  <a:gd name="T43" fmla="*/ 1519 h 2056"/>
                  <a:gd name="T44" fmla="*/ 998 w 1868"/>
                  <a:gd name="T45" fmla="*/ 1882 h 2056"/>
                  <a:gd name="T46" fmla="*/ 1043 w 1868"/>
                  <a:gd name="T47" fmla="*/ 1065 h 2056"/>
                  <a:gd name="T48" fmla="*/ 1088 w 1868"/>
                  <a:gd name="T49" fmla="*/ 1428 h 2056"/>
                  <a:gd name="T50" fmla="*/ 1134 w 1868"/>
                  <a:gd name="T51" fmla="*/ 793 h 2056"/>
                  <a:gd name="T52" fmla="*/ 1179 w 1868"/>
                  <a:gd name="T53" fmla="*/ 1065 h 2056"/>
                  <a:gd name="T54" fmla="*/ 1224 w 1868"/>
                  <a:gd name="T55" fmla="*/ 476 h 2056"/>
                  <a:gd name="T56" fmla="*/ 1270 w 1868"/>
                  <a:gd name="T57" fmla="*/ 521 h 2056"/>
                  <a:gd name="T58" fmla="*/ 1270 w 1868"/>
                  <a:gd name="T59" fmla="*/ 1065 h 2056"/>
                  <a:gd name="T60" fmla="*/ 1361 w 1868"/>
                  <a:gd name="T61" fmla="*/ 340 h 2056"/>
                  <a:gd name="T62" fmla="*/ 1406 w 1868"/>
                  <a:gd name="T63" fmla="*/ 68 h 2056"/>
                  <a:gd name="T64" fmla="*/ 1406 w 1868"/>
                  <a:gd name="T65" fmla="*/ 748 h 2056"/>
                  <a:gd name="T66" fmla="*/ 1406 w 1868"/>
                  <a:gd name="T67" fmla="*/ 1020 h 2056"/>
                  <a:gd name="T68" fmla="*/ 1497 w 1868"/>
                  <a:gd name="T69" fmla="*/ 430 h 2056"/>
                  <a:gd name="T70" fmla="*/ 1497 w 1868"/>
                  <a:gd name="T71" fmla="*/ 68 h 2056"/>
                  <a:gd name="T72" fmla="*/ 1633 w 1868"/>
                  <a:gd name="T73" fmla="*/ 521 h 2056"/>
                  <a:gd name="T74" fmla="*/ 1678 w 1868"/>
                  <a:gd name="T75" fmla="*/ 294 h 2056"/>
                  <a:gd name="T76" fmla="*/ 1723 w 1868"/>
                  <a:gd name="T77" fmla="*/ 68 h 2056"/>
                  <a:gd name="T78" fmla="*/ 1769 w 1868"/>
                  <a:gd name="T79" fmla="*/ 385 h 2056"/>
                  <a:gd name="T80" fmla="*/ 1814 w 1868"/>
                  <a:gd name="T81" fmla="*/ 521 h 2056"/>
                  <a:gd name="T82" fmla="*/ 1860 w 1868"/>
                  <a:gd name="T83" fmla="*/ 113 h 2056"/>
                  <a:gd name="T84" fmla="*/ 1860 w 1868"/>
                  <a:gd name="T85" fmla="*/ 22 h 20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68"/>
                  <a:gd name="T130" fmla="*/ 0 h 2056"/>
                  <a:gd name="T131" fmla="*/ 1868 w 1868"/>
                  <a:gd name="T132" fmla="*/ 2056 h 20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68" h="2056">
                    <a:moveTo>
                      <a:pt x="0" y="1882"/>
                    </a:moveTo>
                    <a:cubicBezTo>
                      <a:pt x="15" y="1590"/>
                      <a:pt x="30" y="1299"/>
                      <a:pt x="45" y="1292"/>
                    </a:cubicBezTo>
                    <a:cubicBezTo>
                      <a:pt x="60" y="1285"/>
                      <a:pt x="75" y="1807"/>
                      <a:pt x="90" y="1837"/>
                    </a:cubicBezTo>
                    <a:cubicBezTo>
                      <a:pt x="105" y="1867"/>
                      <a:pt x="128" y="1595"/>
                      <a:pt x="136" y="1474"/>
                    </a:cubicBezTo>
                    <a:cubicBezTo>
                      <a:pt x="144" y="1353"/>
                      <a:pt x="129" y="1119"/>
                      <a:pt x="136" y="1111"/>
                    </a:cubicBezTo>
                    <a:cubicBezTo>
                      <a:pt x="143" y="1103"/>
                      <a:pt x="174" y="1428"/>
                      <a:pt x="181" y="1428"/>
                    </a:cubicBezTo>
                    <a:cubicBezTo>
                      <a:pt x="188" y="1428"/>
                      <a:pt x="173" y="1202"/>
                      <a:pt x="181" y="1111"/>
                    </a:cubicBezTo>
                    <a:cubicBezTo>
                      <a:pt x="189" y="1020"/>
                      <a:pt x="212" y="846"/>
                      <a:pt x="227" y="884"/>
                    </a:cubicBezTo>
                    <a:cubicBezTo>
                      <a:pt x="242" y="922"/>
                      <a:pt x="257" y="1331"/>
                      <a:pt x="272" y="1338"/>
                    </a:cubicBezTo>
                    <a:cubicBezTo>
                      <a:pt x="287" y="1345"/>
                      <a:pt x="302" y="1042"/>
                      <a:pt x="317" y="929"/>
                    </a:cubicBezTo>
                    <a:cubicBezTo>
                      <a:pt x="332" y="816"/>
                      <a:pt x="348" y="612"/>
                      <a:pt x="363" y="657"/>
                    </a:cubicBezTo>
                    <a:cubicBezTo>
                      <a:pt x="378" y="702"/>
                      <a:pt x="393" y="1119"/>
                      <a:pt x="408" y="1202"/>
                    </a:cubicBezTo>
                    <a:cubicBezTo>
                      <a:pt x="423" y="1285"/>
                      <a:pt x="438" y="1239"/>
                      <a:pt x="453" y="1156"/>
                    </a:cubicBezTo>
                    <a:cubicBezTo>
                      <a:pt x="468" y="1073"/>
                      <a:pt x="484" y="771"/>
                      <a:pt x="499" y="703"/>
                    </a:cubicBezTo>
                    <a:cubicBezTo>
                      <a:pt x="514" y="635"/>
                      <a:pt x="537" y="650"/>
                      <a:pt x="544" y="748"/>
                    </a:cubicBezTo>
                    <a:cubicBezTo>
                      <a:pt x="551" y="846"/>
                      <a:pt x="537" y="1345"/>
                      <a:pt x="544" y="1292"/>
                    </a:cubicBezTo>
                    <a:cubicBezTo>
                      <a:pt x="551" y="1239"/>
                      <a:pt x="574" y="498"/>
                      <a:pt x="589" y="430"/>
                    </a:cubicBezTo>
                    <a:cubicBezTo>
                      <a:pt x="604" y="362"/>
                      <a:pt x="620" y="778"/>
                      <a:pt x="635" y="884"/>
                    </a:cubicBezTo>
                    <a:cubicBezTo>
                      <a:pt x="650" y="990"/>
                      <a:pt x="665" y="1133"/>
                      <a:pt x="680" y="1065"/>
                    </a:cubicBezTo>
                    <a:cubicBezTo>
                      <a:pt x="695" y="997"/>
                      <a:pt x="696" y="340"/>
                      <a:pt x="726" y="476"/>
                    </a:cubicBezTo>
                    <a:cubicBezTo>
                      <a:pt x="756" y="612"/>
                      <a:pt x="832" y="1708"/>
                      <a:pt x="862" y="1882"/>
                    </a:cubicBezTo>
                    <a:cubicBezTo>
                      <a:pt x="892" y="2056"/>
                      <a:pt x="884" y="1519"/>
                      <a:pt x="907" y="1519"/>
                    </a:cubicBezTo>
                    <a:cubicBezTo>
                      <a:pt x="930" y="1519"/>
                      <a:pt x="975" y="1958"/>
                      <a:pt x="998" y="1882"/>
                    </a:cubicBezTo>
                    <a:cubicBezTo>
                      <a:pt x="1021" y="1806"/>
                      <a:pt x="1028" y="1140"/>
                      <a:pt x="1043" y="1065"/>
                    </a:cubicBezTo>
                    <a:cubicBezTo>
                      <a:pt x="1058" y="990"/>
                      <a:pt x="1073" y="1473"/>
                      <a:pt x="1088" y="1428"/>
                    </a:cubicBezTo>
                    <a:cubicBezTo>
                      <a:pt x="1103" y="1383"/>
                      <a:pt x="1119" y="853"/>
                      <a:pt x="1134" y="793"/>
                    </a:cubicBezTo>
                    <a:cubicBezTo>
                      <a:pt x="1149" y="733"/>
                      <a:pt x="1164" y="1118"/>
                      <a:pt x="1179" y="1065"/>
                    </a:cubicBezTo>
                    <a:cubicBezTo>
                      <a:pt x="1194" y="1012"/>
                      <a:pt x="1209" y="567"/>
                      <a:pt x="1224" y="476"/>
                    </a:cubicBezTo>
                    <a:cubicBezTo>
                      <a:pt x="1239" y="385"/>
                      <a:pt x="1262" y="423"/>
                      <a:pt x="1270" y="521"/>
                    </a:cubicBezTo>
                    <a:cubicBezTo>
                      <a:pt x="1278" y="619"/>
                      <a:pt x="1255" y="1095"/>
                      <a:pt x="1270" y="1065"/>
                    </a:cubicBezTo>
                    <a:cubicBezTo>
                      <a:pt x="1285" y="1035"/>
                      <a:pt x="1338" y="506"/>
                      <a:pt x="1361" y="340"/>
                    </a:cubicBezTo>
                    <a:cubicBezTo>
                      <a:pt x="1384" y="174"/>
                      <a:pt x="1398" y="0"/>
                      <a:pt x="1406" y="68"/>
                    </a:cubicBezTo>
                    <a:cubicBezTo>
                      <a:pt x="1414" y="136"/>
                      <a:pt x="1406" y="589"/>
                      <a:pt x="1406" y="748"/>
                    </a:cubicBezTo>
                    <a:cubicBezTo>
                      <a:pt x="1406" y="907"/>
                      <a:pt x="1391" y="1073"/>
                      <a:pt x="1406" y="1020"/>
                    </a:cubicBezTo>
                    <a:cubicBezTo>
                      <a:pt x="1421" y="967"/>
                      <a:pt x="1482" y="589"/>
                      <a:pt x="1497" y="430"/>
                    </a:cubicBezTo>
                    <a:cubicBezTo>
                      <a:pt x="1512" y="271"/>
                      <a:pt x="1474" y="53"/>
                      <a:pt x="1497" y="68"/>
                    </a:cubicBezTo>
                    <a:cubicBezTo>
                      <a:pt x="1520" y="83"/>
                      <a:pt x="1603" y="483"/>
                      <a:pt x="1633" y="521"/>
                    </a:cubicBezTo>
                    <a:cubicBezTo>
                      <a:pt x="1663" y="559"/>
                      <a:pt x="1663" y="369"/>
                      <a:pt x="1678" y="294"/>
                    </a:cubicBezTo>
                    <a:cubicBezTo>
                      <a:pt x="1693" y="219"/>
                      <a:pt x="1708" y="53"/>
                      <a:pt x="1723" y="68"/>
                    </a:cubicBezTo>
                    <a:cubicBezTo>
                      <a:pt x="1738" y="83"/>
                      <a:pt x="1754" y="310"/>
                      <a:pt x="1769" y="385"/>
                    </a:cubicBezTo>
                    <a:cubicBezTo>
                      <a:pt x="1784" y="460"/>
                      <a:pt x="1799" y="566"/>
                      <a:pt x="1814" y="521"/>
                    </a:cubicBezTo>
                    <a:cubicBezTo>
                      <a:pt x="1829" y="476"/>
                      <a:pt x="1852" y="196"/>
                      <a:pt x="1860" y="113"/>
                    </a:cubicBezTo>
                    <a:cubicBezTo>
                      <a:pt x="1868" y="30"/>
                      <a:pt x="1864" y="26"/>
                      <a:pt x="1860" y="22"/>
                    </a:cubicBezTo>
                  </a:path>
                </a:pathLst>
              </a:custGeom>
              <a:noFill/>
              <a:ln w="9525">
                <a:solidFill>
                  <a:srgbClr val="000000"/>
                </a:solidFill>
                <a:round/>
                <a:headEnd/>
                <a:tailEnd/>
              </a:ln>
            </p:spPr>
            <p:txBody>
              <a:bodyPr/>
              <a:lstStyle/>
              <a:p>
                <a:endParaRPr lang="en-US"/>
              </a:p>
            </p:txBody>
          </p:sp>
          <p:sp>
            <p:nvSpPr>
              <p:cNvPr id="62504" name="Rectangle 18"/>
              <p:cNvSpPr>
                <a:spLocks noChangeArrowheads="1"/>
              </p:cNvSpPr>
              <p:nvPr/>
            </p:nvSpPr>
            <p:spPr bwMode="auto">
              <a:xfrm>
                <a:off x="1247" y="3884"/>
                <a:ext cx="1179" cy="226"/>
              </a:xfrm>
              <a:prstGeom prst="rect">
                <a:avLst/>
              </a:prstGeom>
              <a:solidFill>
                <a:srgbClr val="BBE0E3"/>
              </a:solidFill>
              <a:ln w="9525">
                <a:solidFill>
                  <a:srgbClr val="000000"/>
                </a:solidFill>
                <a:miter lim="800000"/>
                <a:headEnd/>
                <a:tailEnd/>
              </a:ln>
            </p:spPr>
            <p:txBody>
              <a:bodyPr anchor="ctr"/>
              <a:lstStyle/>
              <a:p>
                <a:endParaRPr lang="en-US"/>
              </a:p>
            </p:txBody>
          </p:sp>
          <p:sp>
            <p:nvSpPr>
              <p:cNvPr id="62505" name="Rectangle 19"/>
              <p:cNvSpPr>
                <a:spLocks noChangeArrowheads="1"/>
              </p:cNvSpPr>
              <p:nvPr/>
            </p:nvSpPr>
            <p:spPr bwMode="auto">
              <a:xfrm>
                <a:off x="2381" y="3884"/>
                <a:ext cx="91" cy="226"/>
              </a:xfrm>
              <a:prstGeom prst="rect">
                <a:avLst/>
              </a:prstGeom>
              <a:solidFill>
                <a:srgbClr val="BBE0E3"/>
              </a:solidFill>
              <a:ln w="9525">
                <a:solidFill>
                  <a:srgbClr val="000000"/>
                </a:solidFill>
                <a:miter lim="800000"/>
                <a:headEnd/>
                <a:tailEnd/>
              </a:ln>
            </p:spPr>
            <p:txBody>
              <a:bodyPr anchor="ctr"/>
              <a:lstStyle/>
              <a:p>
                <a:endParaRPr lang="en-US"/>
              </a:p>
            </p:txBody>
          </p:sp>
          <p:sp>
            <p:nvSpPr>
              <p:cNvPr id="62506" name="Rectangle 20"/>
              <p:cNvSpPr>
                <a:spLocks noChangeArrowheads="1"/>
              </p:cNvSpPr>
              <p:nvPr/>
            </p:nvSpPr>
            <p:spPr bwMode="auto">
              <a:xfrm>
                <a:off x="2472" y="3884"/>
                <a:ext cx="771" cy="226"/>
              </a:xfrm>
              <a:prstGeom prst="rect">
                <a:avLst/>
              </a:prstGeom>
              <a:solidFill>
                <a:srgbClr val="BBE0E3"/>
              </a:solidFill>
              <a:ln w="9525">
                <a:solidFill>
                  <a:srgbClr val="000000"/>
                </a:solidFill>
                <a:miter lim="800000"/>
                <a:headEnd/>
                <a:tailEnd/>
              </a:ln>
            </p:spPr>
            <p:txBody>
              <a:bodyPr anchor="ctr"/>
              <a:lstStyle/>
              <a:p>
                <a:endParaRPr lang="en-US"/>
              </a:p>
            </p:txBody>
          </p:sp>
          <p:sp>
            <p:nvSpPr>
              <p:cNvPr id="62507" name="Rectangle 21"/>
              <p:cNvSpPr>
                <a:spLocks noChangeArrowheads="1"/>
              </p:cNvSpPr>
              <p:nvPr/>
            </p:nvSpPr>
            <p:spPr bwMode="auto">
              <a:xfrm>
                <a:off x="3243" y="3884"/>
                <a:ext cx="227" cy="226"/>
              </a:xfrm>
              <a:prstGeom prst="rect">
                <a:avLst/>
              </a:prstGeom>
              <a:solidFill>
                <a:srgbClr val="BBE0E3"/>
              </a:solidFill>
              <a:ln w="9525">
                <a:solidFill>
                  <a:srgbClr val="000000"/>
                </a:solidFill>
                <a:miter lim="800000"/>
                <a:headEnd/>
                <a:tailEnd/>
              </a:ln>
            </p:spPr>
            <p:txBody>
              <a:bodyPr anchor="ctr"/>
              <a:lstStyle/>
              <a:p>
                <a:endParaRPr lang="en-US"/>
              </a:p>
            </p:txBody>
          </p:sp>
          <p:sp>
            <p:nvSpPr>
              <p:cNvPr id="62508" name="Rectangle 22"/>
              <p:cNvSpPr>
                <a:spLocks noChangeArrowheads="1"/>
              </p:cNvSpPr>
              <p:nvPr/>
            </p:nvSpPr>
            <p:spPr bwMode="auto">
              <a:xfrm>
                <a:off x="3470" y="3884"/>
                <a:ext cx="907" cy="226"/>
              </a:xfrm>
              <a:prstGeom prst="rect">
                <a:avLst/>
              </a:prstGeom>
              <a:solidFill>
                <a:srgbClr val="BBE0E3"/>
              </a:solidFill>
              <a:ln w="9525">
                <a:solidFill>
                  <a:srgbClr val="000000"/>
                </a:solidFill>
                <a:miter lim="800000"/>
                <a:headEnd/>
                <a:tailEnd/>
              </a:ln>
            </p:spPr>
            <p:txBody>
              <a:bodyPr anchor="ctr"/>
              <a:lstStyle/>
              <a:p>
                <a:endParaRPr lang="en-US"/>
              </a:p>
            </p:txBody>
          </p:sp>
        </p:grpSp>
        <p:sp>
          <p:nvSpPr>
            <p:cNvPr id="62476" name="Rectangle 23"/>
            <p:cNvSpPr>
              <a:spLocks noChangeArrowheads="1"/>
            </p:cNvSpPr>
            <p:nvPr/>
          </p:nvSpPr>
          <p:spPr bwMode="auto">
            <a:xfrm>
              <a:off x="9171" y="3614"/>
              <a:ext cx="660" cy="756"/>
            </a:xfrm>
            <a:prstGeom prst="rect">
              <a:avLst/>
            </a:prstGeom>
            <a:solidFill>
              <a:srgbClr val="BBE0E3"/>
            </a:solidFill>
            <a:ln w="9525">
              <a:solidFill>
                <a:srgbClr val="000000"/>
              </a:solidFill>
              <a:miter lim="800000"/>
              <a:headEnd/>
              <a:tailEnd/>
            </a:ln>
          </p:spPr>
          <p:txBody>
            <a:bodyPr wrap="none" anchor="ctr"/>
            <a:lstStyle/>
            <a:p>
              <a:endParaRPr lang="en-US"/>
            </a:p>
          </p:txBody>
        </p:sp>
        <p:sp>
          <p:nvSpPr>
            <p:cNvPr id="62477" name="Rectangle 24"/>
            <p:cNvSpPr>
              <a:spLocks noChangeArrowheads="1"/>
            </p:cNvSpPr>
            <p:nvPr/>
          </p:nvSpPr>
          <p:spPr bwMode="auto">
            <a:xfrm>
              <a:off x="9891" y="3279"/>
              <a:ext cx="612" cy="1091"/>
            </a:xfrm>
            <a:prstGeom prst="rect">
              <a:avLst/>
            </a:prstGeom>
            <a:solidFill>
              <a:srgbClr val="BBE0E3"/>
            </a:solidFill>
            <a:ln w="9525">
              <a:solidFill>
                <a:srgbClr val="000000"/>
              </a:solidFill>
              <a:miter lim="800000"/>
              <a:headEnd/>
              <a:tailEnd/>
            </a:ln>
          </p:spPr>
          <p:txBody>
            <a:bodyPr wrap="none" anchor="ctr"/>
            <a:lstStyle/>
            <a:p>
              <a:endParaRPr lang="en-US"/>
            </a:p>
          </p:txBody>
        </p:sp>
        <p:sp>
          <p:nvSpPr>
            <p:cNvPr id="62478" name="Line 25"/>
            <p:cNvSpPr>
              <a:spLocks noChangeShapeType="1"/>
            </p:cNvSpPr>
            <p:nvPr/>
          </p:nvSpPr>
          <p:spPr bwMode="auto">
            <a:xfrm>
              <a:off x="5127" y="2018"/>
              <a:ext cx="0" cy="504"/>
            </a:xfrm>
            <a:prstGeom prst="line">
              <a:avLst/>
            </a:prstGeom>
            <a:noFill/>
            <a:ln w="38100">
              <a:solidFill>
                <a:srgbClr val="000000"/>
              </a:solidFill>
              <a:round/>
              <a:headEnd/>
              <a:tailEnd type="triangle" w="med" len="med"/>
            </a:ln>
          </p:spPr>
          <p:txBody>
            <a:bodyPr/>
            <a:lstStyle/>
            <a:p>
              <a:endParaRPr lang="en-US"/>
            </a:p>
          </p:txBody>
        </p:sp>
        <p:sp>
          <p:nvSpPr>
            <p:cNvPr id="62479" name="Line 26"/>
            <p:cNvSpPr>
              <a:spLocks noChangeShapeType="1"/>
            </p:cNvSpPr>
            <p:nvPr/>
          </p:nvSpPr>
          <p:spPr bwMode="auto">
            <a:xfrm>
              <a:off x="6303" y="2018"/>
              <a:ext cx="0" cy="504"/>
            </a:xfrm>
            <a:prstGeom prst="line">
              <a:avLst/>
            </a:prstGeom>
            <a:noFill/>
            <a:ln w="38100">
              <a:solidFill>
                <a:srgbClr val="000000"/>
              </a:solidFill>
              <a:round/>
              <a:headEnd/>
              <a:tailEnd type="triangle" w="med" len="med"/>
            </a:ln>
          </p:spPr>
          <p:txBody>
            <a:bodyPr/>
            <a:lstStyle/>
            <a:p>
              <a:endParaRPr lang="en-US"/>
            </a:p>
          </p:txBody>
        </p:sp>
        <p:sp>
          <p:nvSpPr>
            <p:cNvPr id="62480" name="Text Box 27"/>
            <p:cNvSpPr txBox="1">
              <a:spLocks noChangeArrowheads="1"/>
            </p:cNvSpPr>
            <p:nvPr/>
          </p:nvSpPr>
          <p:spPr bwMode="auto">
            <a:xfrm>
              <a:off x="4893" y="1453"/>
              <a:ext cx="403" cy="433"/>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A</a:t>
              </a:r>
            </a:p>
          </p:txBody>
        </p:sp>
        <p:sp>
          <p:nvSpPr>
            <p:cNvPr id="62481" name="Text Box 28"/>
            <p:cNvSpPr txBox="1">
              <a:spLocks noChangeArrowheads="1"/>
            </p:cNvSpPr>
            <p:nvPr/>
          </p:nvSpPr>
          <p:spPr bwMode="auto">
            <a:xfrm>
              <a:off x="6068" y="1431"/>
              <a:ext cx="403" cy="432"/>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B</a:t>
              </a:r>
            </a:p>
          </p:txBody>
        </p:sp>
        <p:sp>
          <p:nvSpPr>
            <p:cNvPr id="62482" name="Text Box 29"/>
            <p:cNvSpPr txBox="1">
              <a:spLocks noChangeArrowheads="1"/>
            </p:cNvSpPr>
            <p:nvPr/>
          </p:nvSpPr>
          <p:spPr bwMode="auto">
            <a:xfrm>
              <a:off x="8673" y="6118"/>
              <a:ext cx="418" cy="432"/>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C</a:t>
              </a:r>
            </a:p>
          </p:txBody>
        </p:sp>
        <p:sp>
          <p:nvSpPr>
            <p:cNvPr id="62483" name="Text Box 30"/>
            <p:cNvSpPr txBox="1">
              <a:spLocks noChangeArrowheads="1"/>
            </p:cNvSpPr>
            <p:nvPr/>
          </p:nvSpPr>
          <p:spPr bwMode="auto">
            <a:xfrm>
              <a:off x="8993" y="5293"/>
              <a:ext cx="418" cy="432"/>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D</a:t>
              </a:r>
            </a:p>
          </p:txBody>
        </p:sp>
        <p:sp>
          <p:nvSpPr>
            <p:cNvPr id="62484" name="Text Box 31"/>
            <p:cNvSpPr txBox="1">
              <a:spLocks noChangeArrowheads="1"/>
            </p:cNvSpPr>
            <p:nvPr/>
          </p:nvSpPr>
          <p:spPr bwMode="auto">
            <a:xfrm>
              <a:off x="9261" y="4521"/>
              <a:ext cx="402" cy="432"/>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E</a:t>
              </a:r>
            </a:p>
          </p:txBody>
        </p:sp>
        <p:sp>
          <p:nvSpPr>
            <p:cNvPr id="62485" name="Text Box 32"/>
            <p:cNvSpPr txBox="1">
              <a:spLocks noChangeArrowheads="1"/>
            </p:cNvSpPr>
            <p:nvPr/>
          </p:nvSpPr>
          <p:spPr bwMode="auto">
            <a:xfrm>
              <a:off x="10016" y="4538"/>
              <a:ext cx="390" cy="432"/>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F</a:t>
              </a:r>
            </a:p>
          </p:txBody>
        </p:sp>
        <p:sp>
          <p:nvSpPr>
            <p:cNvPr id="62486" name="Text Box 33"/>
            <p:cNvSpPr txBox="1">
              <a:spLocks noChangeArrowheads="1"/>
            </p:cNvSpPr>
            <p:nvPr/>
          </p:nvSpPr>
          <p:spPr bwMode="auto">
            <a:xfrm>
              <a:off x="3931" y="7228"/>
              <a:ext cx="432" cy="432"/>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G</a:t>
              </a:r>
            </a:p>
          </p:txBody>
        </p:sp>
        <p:sp>
          <p:nvSpPr>
            <p:cNvPr id="62487" name="Text Box 34"/>
            <p:cNvSpPr txBox="1">
              <a:spLocks noChangeArrowheads="1"/>
            </p:cNvSpPr>
            <p:nvPr/>
          </p:nvSpPr>
          <p:spPr bwMode="auto">
            <a:xfrm>
              <a:off x="4946" y="7228"/>
              <a:ext cx="417" cy="432"/>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H</a:t>
              </a:r>
            </a:p>
          </p:txBody>
        </p:sp>
        <p:sp>
          <p:nvSpPr>
            <p:cNvPr id="62488" name="Text Box 35"/>
            <p:cNvSpPr txBox="1">
              <a:spLocks noChangeArrowheads="1"/>
            </p:cNvSpPr>
            <p:nvPr/>
          </p:nvSpPr>
          <p:spPr bwMode="auto">
            <a:xfrm>
              <a:off x="5618" y="7228"/>
              <a:ext cx="305" cy="431"/>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I</a:t>
              </a:r>
            </a:p>
          </p:txBody>
        </p:sp>
        <p:sp>
          <p:nvSpPr>
            <p:cNvPr id="62489" name="Text Box 36"/>
            <p:cNvSpPr txBox="1">
              <a:spLocks noChangeArrowheads="1"/>
            </p:cNvSpPr>
            <p:nvPr/>
          </p:nvSpPr>
          <p:spPr bwMode="auto">
            <a:xfrm>
              <a:off x="6291" y="7228"/>
              <a:ext cx="360" cy="432"/>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J</a:t>
              </a:r>
            </a:p>
          </p:txBody>
        </p:sp>
        <p:sp>
          <p:nvSpPr>
            <p:cNvPr id="62490" name="Text Box 37"/>
            <p:cNvSpPr txBox="1">
              <a:spLocks noChangeArrowheads="1"/>
            </p:cNvSpPr>
            <p:nvPr/>
          </p:nvSpPr>
          <p:spPr bwMode="auto">
            <a:xfrm>
              <a:off x="7061" y="7228"/>
              <a:ext cx="402" cy="432"/>
            </a:xfrm>
            <a:prstGeom prst="rect">
              <a:avLst/>
            </a:prstGeom>
            <a:noFill/>
            <a:ln w="9525">
              <a:solidFill>
                <a:srgbClr val="000000"/>
              </a:solidFill>
              <a:miter lim="800000"/>
              <a:headEnd/>
              <a:tailEnd/>
            </a:ln>
          </p:spPr>
          <p:txBody>
            <a:bodyPr wrap="none" lIns="67666" tIns="33833" rIns="67666" bIns="33833">
              <a:spAutoFit/>
            </a:bodyPr>
            <a:lstStyle/>
            <a:p>
              <a:pPr eaLnBrk="0" hangingPunct="0"/>
              <a:r>
                <a:rPr lang="en-US" sz="1300">
                  <a:solidFill>
                    <a:srgbClr val="000000"/>
                  </a:solidFill>
                  <a:latin typeface="Arial" pitchFamily="34" charset="0"/>
                </a:rPr>
                <a:t>K</a:t>
              </a:r>
            </a:p>
          </p:txBody>
        </p:sp>
        <p:sp>
          <p:nvSpPr>
            <p:cNvPr id="62491" name="Line 38"/>
            <p:cNvSpPr>
              <a:spLocks noChangeShapeType="1"/>
            </p:cNvSpPr>
            <p:nvPr/>
          </p:nvSpPr>
          <p:spPr bwMode="auto">
            <a:xfrm>
              <a:off x="9531" y="3771"/>
              <a:ext cx="1" cy="540"/>
            </a:xfrm>
            <a:prstGeom prst="line">
              <a:avLst/>
            </a:prstGeom>
            <a:noFill/>
            <a:ln w="38100">
              <a:solidFill>
                <a:srgbClr val="333333"/>
              </a:solidFill>
              <a:round/>
              <a:headEnd/>
              <a:tailEnd type="triangle" w="med" len="med"/>
            </a:ln>
          </p:spPr>
          <p:txBody>
            <a:bodyPr/>
            <a:lstStyle/>
            <a:p>
              <a:endParaRPr lang="en-US"/>
            </a:p>
          </p:txBody>
        </p:sp>
        <p:sp>
          <p:nvSpPr>
            <p:cNvPr id="62492" name="Line 39"/>
            <p:cNvSpPr>
              <a:spLocks noChangeShapeType="1"/>
            </p:cNvSpPr>
            <p:nvPr/>
          </p:nvSpPr>
          <p:spPr bwMode="auto">
            <a:xfrm>
              <a:off x="10251" y="3411"/>
              <a:ext cx="1" cy="900"/>
            </a:xfrm>
            <a:prstGeom prst="line">
              <a:avLst/>
            </a:prstGeom>
            <a:noFill/>
            <a:ln w="38100">
              <a:solidFill>
                <a:srgbClr val="333333"/>
              </a:solidFill>
              <a:round/>
              <a:headEnd type="triangle" w="med" len="med"/>
              <a:tailEnd/>
            </a:ln>
          </p:spPr>
          <p:txBody>
            <a:bodyPr/>
            <a:lstStyle/>
            <a:p>
              <a:endParaRPr lang="en-US"/>
            </a:p>
          </p:txBody>
        </p:sp>
        <p:sp>
          <p:nvSpPr>
            <p:cNvPr id="62493" name="Line 40"/>
            <p:cNvSpPr>
              <a:spLocks noChangeShapeType="1"/>
            </p:cNvSpPr>
            <p:nvPr/>
          </p:nvSpPr>
          <p:spPr bwMode="auto">
            <a:xfrm>
              <a:off x="3951" y="4130"/>
              <a:ext cx="1620" cy="1"/>
            </a:xfrm>
            <a:prstGeom prst="line">
              <a:avLst/>
            </a:prstGeom>
            <a:noFill/>
            <a:ln w="38100">
              <a:solidFill>
                <a:srgbClr val="000000"/>
              </a:solidFill>
              <a:prstDash val="sysDot"/>
              <a:round/>
              <a:headEnd/>
              <a:tailEnd/>
            </a:ln>
          </p:spPr>
          <p:txBody>
            <a:bodyPr/>
            <a:lstStyle/>
            <a:p>
              <a:endParaRPr lang="en-US"/>
            </a:p>
          </p:txBody>
        </p:sp>
        <p:sp>
          <p:nvSpPr>
            <p:cNvPr id="62494" name="Line 41"/>
            <p:cNvSpPr>
              <a:spLocks noChangeShapeType="1"/>
            </p:cNvSpPr>
            <p:nvPr/>
          </p:nvSpPr>
          <p:spPr bwMode="auto">
            <a:xfrm flipV="1">
              <a:off x="3951" y="3231"/>
              <a:ext cx="1620" cy="900"/>
            </a:xfrm>
            <a:prstGeom prst="line">
              <a:avLst/>
            </a:prstGeom>
            <a:noFill/>
            <a:ln w="38100">
              <a:solidFill>
                <a:srgbClr val="000000"/>
              </a:solidFill>
              <a:prstDash val="sysDot"/>
              <a:round/>
              <a:headEnd/>
              <a:tailEnd/>
            </a:ln>
          </p:spPr>
          <p:txBody>
            <a:bodyPr/>
            <a:lstStyle/>
            <a:p>
              <a:endParaRPr lang="en-US"/>
            </a:p>
          </p:txBody>
        </p:sp>
        <p:sp>
          <p:nvSpPr>
            <p:cNvPr id="62495" name="Text Box 42"/>
            <p:cNvSpPr txBox="1">
              <a:spLocks noChangeArrowheads="1"/>
            </p:cNvSpPr>
            <p:nvPr/>
          </p:nvSpPr>
          <p:spPr bwMode="auto">
            <a:xfrm>
              <a:off x="5391" y="2871"/>
              <a:ext cx="540" cy="360"/>
            </a:xfrm>
            <a:prstGeom prst="rect">
              <a:avLst/>
            </a:prstGeom>
            <a:noFill/>
            <a:ln w="9525">
              <a:noFill/>
              <a:miter lim="800000"/>
              <a:headEnd/>
              <a:tailEnd/>
            </a:ln>
          </p:spPr>
          <p:txBody>
            <a:bodyPr/>
            <a:lstStyle/>
            <a:p>
              <a:pPr eaLnBrk="0" hangingPunct="0"/>
              <a:r>
                <a:rPr lang="en-US" sz="1200"/>
                <a:t>t</a:t>
              </a:r>
            </a:p>
          </p:txBody>
        </p:sp>
        <p:sp>
          <p:nvSpPr>
            <p:cNvPr id="62496" name="Text Box 43"/>
            <p:cNvSpPr txBox="1">
              <a:spLocks noChangeArrowheads="1"/>
            </p:cNvSpPr>
            <p:nvPr/>
          </p:nvSpPr>
          <p:spPr bwMode="auto">
            <a:xfrm>
              <a:off x="5391" y="3771"/>
              <a:ext cx="540" cy="360"/>
            </a:xfrm>
            <a:prstGeom prst="rect">
              <a:avLst/>
            </a:prstGeom>
            <a:noFill/>
            <a:ln w="9525">
              <a:noFill/>
              <a:miter lim="800000"/>
              <a:headEnd/>
              <a:tailEnd/>
            </a:ln>
          </p:spPr>
          <p:txBody>
            <a:bodyPr/>
            <a:lstStyle/>
            <a:p>
              <a:pPr eaLnBrk="0" hangingPunct="0"/>
              <a:r>
                <a:rPr lang="en-US" sz="1200"/>
                <a:t>s</a:t>
              </a:r>
            </a:p>
          </p:txBody>
        </p:sp>
      </p:grpSp>
      <p:sp>
        <p:nvSpPr>
          <p:cNvPr id="62467" name="Text Box 44"/>
          <p:cNvSpPr txBox="1">
            <a:spLocks noChangeArrowheads="1"/>
          </p:cNvSpPr>
          <p:nvPr/>
        </p:nvSpPr>
        <p:spPr bwMode="auto">
          <a:xfrm>
            <a:off x="1050925" y="5276850"/>
            <a:ext cx="8093075" cy="1200150"/>
          </a:xfrm>
          <a:prstGeom prst="rect">
            <a:avLst/>
          </a:prstGeom>
          <a:noFill/>
          <a:ln w="9525">
            <a:noFill/>
            <a:miter lim="800000"/>
            <a:headEnd/>
            <a:tailEnd/>
          </a:ln>
        </p:spPr>
        <p:txBody>
          <a:bodyPr>
            <a:spAutoFit/>
          </a:bodyPr>
          <a:lstStyle/>
          <a:p>
            <a:r>
              <a:rPr lang="en-US" sz="1800">
                <a:cs typeface="Times New Roman" pitchFamily="18" charset="0"/>
              </a:rPr>
              <a:t>Sketch of the dynamics of ecosystem variables on two scales, both variables are influenced by the disturbances (A and B) with different magnitudes (C and D) and durations (H and J), and both variables are due to orientor dynamics during the phases G, I and K.</a:t>
            </a:r>
            <a:endParaRPr lang="en-US" sz="1800"/>
          </a:p>
        </p:txBody>
      </p:sp>
    </p:spTree>
    <p:extLst>
      <p:ext uri="{BB962C8B-B14F-4D97-AF65-F5344CB8AC3E}">
        <p14:creationId xmlns:p14="http://schemas.microsoft.com/office/powerpoint/2010/main" val="3434907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1000" y="464315"/>
            <a:ext cx="8620495" cy="6320462"/>
            <a:chOff x="381000" y="464315"/>
            <a:chExt cx="8620495" cy="6320462"/>
          </a:xfrm>
        </p:grpSpPr>
        <p:grpSp>
          <p:nvGrpSpPr>
            <p:cNvPr id="2" name="Group 9"/>
            <p:cNvGrpSpPr>
              <a:grpSpLocks/>
            </p:cNvGrpSpPr>
            <p:nvPr/>
          </p:nvGrpSpPr>
          <p:grpSpPr bwMode="auto">
            <a:xfrm>
              <a:off x="381000" y="464315"/>
              <a:ext cx="8458200" cy="5761860"/>
              <a:chOff x="381000" y="464290"/>
              <a:chExt cx="8458200" cy="5761250"/>
            </a:xfrm>
          </p:grpSpPr>
          <p:grpSp>
            <p:nvGrpSpPr>
              <p:cNvPr id="3" name="Group 7"/>
              <p:cNvGrpSpPr>
                <a:grpSpLocks/>
              </p:cNvGrpSpPr>
              <p:nvPr/>
            </p:nvGrpSpPr>
            <p:grpSpPr bwMode="auto">
              <a:xfrm>
                <a:off x="381000" y="464290"/>
                <a:ext cx="8458200" cy="5761250"/>
                <a:chOff x="381000" y="464290"/>
                <a:chExt cx="8458200" cy="5761250"/>
              </a:xfrm>
            </p:grpSpPr>
            <p:sp>
              <p:nvSpPr>
                <p:cNvPr id="50183" name="Text Box 84"/>
                <p:cNvSpPr txBox="1">
                  <a:spLocks noChangeArrowheads="1"/>
                </p:cNvSpPr>
                <p:nvPr/>
              </p:nvSpPr>
              <p:spPr bwMode="auto">
                <a:xfrm>
                  <a:off x="381000" y="464290"/>
                  <a:ext cx="8458200" cy="954006"/>
                </a:xfrm>
                <a:prstGeom prst="rect">
                  <a:avLst/>
                </a:prstGeom>
                <a:noFill/>
                <a:ln w="9525">
                  <a:noFill/>
                  <a:miter lim="800000"/>
                  <a:headEnd/>
                  <a:tailEnd/>
                </a:ln>
              </p:spPr>
              <p:txBody>
                <a:bodyPr>
                  <a:spAutoFit/>
                </a:bodyPr>
                <a:lstStyle/>
                <a:p>
                  <a:r>
                    <a:rPr lang="en-US" sz="2800" b="1" dirty="0" smtClean="0">
                      <a:cs typeface="Times New Roman" pitchFamily="18" charset="0"/>
                    </a:rPr>
                    <a:t>Adaptive </a:t>
                  </a:r>
                  <a:r>
                    <a:rPr lang="en-US" sz="2800" b="1" dirty="0">
                      <a:cs typeface="Times New Roman" pitchFamily="18" charset="0"/>
                    </a:rPr>
                    <a:t>Cycle</a:t>
                  </a:r>
                  <a:r>
                    <a:rPr lang="en-US" sz="2800" b="1" dirty="0"/>
                    <a:t>: </a:t>
                  </a:r>
                  <a:r>
                    <a:rPr lang="en-US" sz="2800" dirty="0" err="1"/>
                    <a:t>Holling’s</a:t>
                  </a:r>
                  <a:r>
                    <a:rPr lang="en-US" sz="2800" dirty="0"/>
                    <a:t> 4-stage model of </a:t>
                  </a:r>
                  <a:r>
                    <a:rPr lang="en-US" sz="2800" dirty="0">
                      <a:cs typeface="Times New Roman" pitchFamily="18" charset="0"/>
                    </a:rPr>
                    <a:t>ecosystem </a:t>
                  </a:r>
                  <a:r>
                    <a:rPr lang="en-US" sz="2800" dirty="0" smtClean="0">
                      <a:cs typeface="Times New Roman" pitchFamily="18" charset="0"/>
                    </a:rPr>
                    <a:t>dynamics</a:t>
                  </a:r>
                  <a:endParaRPr lang="en-US" sz="2800" dirty="0"/>
                </a:p>
              </p:txBody>
            </p:sp>
            <p:pic>
              <p:nvPicPr>
                <p:cNvPr id="50184" name="Picture 2"/>
                <p:cNvPicPr>
                  <a:picLocks noChangeAspect="1" noChangeArrowheads="1"/>
                </p:cNvPicPr>
                <p:nvPr/>
              </p:nvPicPr>
              <p:blipFill>
                <a:blip r:embed="rId2"/>
                <a:srcRect/>
                <a:stretch>
                  <a:fillRect/>
                </a:stretch>
              </p:blipFill>
              <p:spPr bwMode="auto">
                <a:xfrm>
                  <a:off x="2133600" y="2286000"/>
                  <a:ext cx="5867400" cy="3939540"/>
                </a:xfrm>
                <a:prstGeom prst="rect">
                  <a:avLst/>
                </a:prstGeom>
                <a:noFill/>
                <a:ln w="9525">
                  <a:noFill/>
                  <a:miter lim="800000"/>
                  <a:headEnd/>
                  <a:tailEnd/>
                </a:ln>
              </p:spPr>
            </p:pic>
          </p:grpSp>
          <p:sp>
            <p:nvSpPr>
              <p:cNvPr id="50182" name="TextBox 8"/>
              <p:cNvSpPr txBox="1">
                <a:spLocks noChangeArrowheads="1"/>
              </p:cNvSpPr>
              <p:nvPr/>
            </p:nvSpPr>
            <p:spPr bwMode="auto">
              <a:xfrm rot="16200000">
                <a:off x="1789237" y="4103446"/>
                <a:ext cx="1210460" cy="369332"/>
              </a:xfrm>
              <a:prstGeom prst="rect">
                <a:avLst/>
              </a:prstGeom>
              <a:solidFill>
                <a:schemeClr val="bg1"/>
              </a:solidFill>
              <a:ln w="9525">
                <a:noFill/>
                <a:miter lim="800000"/>
                <a:headEnd/>
                <a:tailEnd/>
              </a:ln>
            </p:spPr>
            <p:txBody>
              <a:bodyPr wrap="none">
                <a:spAutoFit/>
              </a:bodyPr>
              <a:lstStyle/>
              <a:p>
                <a:r>
                  <a:rPr lang="en-US" dirty="0" err="1" smtClean="0"/>
                  <a:t>Orientor</a:t>
                </a:r>
                <a:r>
                  <a:rPr lang="en-US" dirty="0" smtClean="0"/>
                  <a:t>   </a:t>
                </a:r>
                <a:endParaRPr lang="en-US" dirty="0"/>
              </a:p>
            </p:txBody>
          </p:sp>
        </p:grpSp>
        <p:sp>
          <p:nvSpPr>
            <p:cNvPr id="11" name="Rectangle 10"/>
            <p:cNvSpPr/>
            <p:nvPr/>
          </p:nvSpPr>
          <p:spPr>
            <a:xfrm>
              <a:off x="3129147" y="6477000"/>
              <a:ext cx="5872348" cy="307777"/>
            </a:xfrm>
            <a:prstGeom prst="rect">
              <a:avLst/>
            </a:prstGeom>
          </p:spPr>
          <p:txBody>
            <a:bodyPr wrap="square">
              <a:spAutoFit/>
            </a:bodyPr>
            <a:lstStyle/>
            <a:p>
              <a:r>
                <a:rPr lang="en-US" sz="1400" dirty="0" smtClean="0"/>
                <a:t>rs.resalliance.org/</a:t>
              </a:r>
              <a:r>
                <a:rPr lang="en-US" sz="1400" dirty="0" err="1" smtClean="0"/>
                <a:t>wp</a:t>
              </a:r>
              <a:r>
                <a:rPr lang="en-US" sz="1400" dirty="0" smtClean="0"/>
                <a:t>-content/uploads/2007/02/4box-adaptive-cycle.gif</a:t>
              </a:r>
              <a:endParaRPr lang="en-US" sz="1400" dirty="0"/>
            </a:p>
          </p:txBody>
        </p:sp>
      </p:grpSp>
      <p:sp>
        <p:nvSpPr>
          <p:cNvPr id="5" name="Freeform 4"/>
          <p:cNvSpPr/>
          <p:nvPr/>
        </p:nvSpPr>
        <p:spPr>
          <a:xfrm>
            <a:off x="3948113" y="2946400"/>
            <a:ext cx="2540000" cy="2162175"/>
          </a:xfrm>
          <a:custGeom>
            <a:avLst/>
            <a:gdLst>
              <a:gd name="connsiteX0" fmla="*/ 0 w 2540000"/>
              <a:gd name="connsiteY0" fmla="*/ 2162629 h 2162629"/>
              <a:gd name="connsiteX1" fmla="*/ 478971 w 2540000"/>
              <a:gd name="connsiteY1" fmla="*/ 2032000 h 2162629"/>
              <a:gd name="connsiteX2" fmla="*/ 928914 w 2540000"/>
              <a:gd name="connsiteY2" fmla="*/ 1480457 h 2162629"/>
              <a:gd name="connsiteX3" fmla="*/ 1364343 w 2540000"/>
              <a:gd name="connsiteY3" fmla="*/ 653143 h 2162629"/>
              <a:gd name="connsiteX4" fmla="*/ 1901371 w 2540000"/>
              <a:gd name="connsiteY4" fmla="*/ 130629 h 2162629"/>
              <a:gd name="connsiteX5" fmla="*/ 2540000 w 2540000"/>
              <a:gd name="connsiteY5" fmla="*/ 0 h 216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0000" h="2162629">
                <a:moveTo>
                  <a:pt x="0" y="2162629"/>
                </a:moveTo>
                <a:cubicBezTo>
                  <a:pt x="162076" y="2154162"/>
                  <a:pt x="324152" y="2145695"/>
                  <a:pt x="478971" y="2032000"/>
                </a:cubicBezTo>
                <a:cubicBezTo>
                  <a:pt x="633790" y="1918305"/>
                  <a:pt x="781352" y="1710266"/>
                  <a:pt x="928914" y="1480457"/>
                </a:cubicBezTo>
                <a:cubicBezTo>
                  <a:pt x="1076476" y="1250648"/>
                  <a:pt x="1202267" y="878114"/>
                  <a:pt x="1364343" y="653143"/>
                </a:cubicBezTo>
                <a:cubicBezTo>
                  <a:pt x="1526419" y="428172"/>
                  <a:pt x="1705428" y="239486"/>
                  <a:pt x="1901371" y="130629"/>
                </a:cubicBezTo>
                <a:cubicBezTo>
                  <a:pt x="2097314" y="21772"/>
                  <a:pt x="2318657" y="10886"/>
                  <a:pt x="2540000" y="0"/>
                </a:cubicBezTo>
              </a:path>
            </a:pathLst>
          </a:custGeom>
          <a:ln w="101600">
            <a:solidFill>
              <a:schemeClr val="accent1">
                <a:shade val="60000"/>
                <a:satMod val="110000"/>
                <a:alpha val="72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 name="Text Box 84"/>
          <p:cNvSpPr txBox="1">
            <a:spLocks noChangeArrowheads="1"/>
          </p:cNvSpPr>
          <p:nvPr/>
        </p:nvSpPr>
        <p:spPr bwMode="auto">
          <a:xfrm>
            <a:off x="533400" y="1447800"/>
            <a:ext cx="8077200" cy="523875"/>
          </a:xfrm>
          <a:prstGeom prst="rect">
            <a:avLst/>
          </a:prstGeom>
          <a:noFill/>
          <a:ln w="9525">
            <a:noFill/>
            <a:miter lim="800000"/>
            <a:headEnd/>
            <a:tailEnd/>
          </a:ln>
        </p:spPr>
        <p:txBody>
          <a:bodyPr>
            <a:spAutoFit/>
          </a:bodyPr>
          <a:lstStyle/>
          <a:p>
            <a:r>
              <a:rPr lang="en-US" sz="2800">
                <a:cs typeface="Times New Roman" pitchFamily="18" charset="0"/>
              </a:rPr>
              <a:t>Logistic growth only captures part of the cycle</a:t>
            </a:r>
            <a:endParaRPr lang="en-US" sz="2800"/>
          </a:p>
        </p:txBody>
      </p:sp>
    </p:spTree>
    <p:extLst>
      <p:ext uri="{BB962C8B-B14F-4D97-AF65-F5344CB8AC3E}">
        <p14:creationId xmlns:p14="http://schemas.microsoft.com/office/powerpoint/2010/main" val="10950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912813" y="912813"/>
            <a:ext cx="6900862" cy="4421187"/>
            <a:chOff x="1430" y="2659"/>
            <a:chExt cx="9072" cy="5814"/>
          </a:xfrm>
        </p:grpSpPr>
        <p:sp>
          <p:nvSpPr>
            <p:cNvPr id="31748" name="AutoShape 3"/>
            <p:cNvSpPr>
              <a:spLocks noChangeAspect="1" noChangeArrowheads="1" noTextEdit="1"/>
            </p:cNvSpPr>
            <p:nvPr/>
          </p:nvSpPr>
          <p:spPr bwMode="auto">
            <a:xfrm>
              <a:off x="1430" y="2659"/>
              <a:ext cx="9072" cy="5814"/>
            </a:xfrm>
            <a:prstGeom prst="rect">
              <a:avLst/>
            </a:prstGeom>
            <a:noFill/>
            <a:ln w="9525">
              <a:solidFill>
                <a:srgbClr val="000000"/>
              </a:solidFill>
              <a:miter lim="800000"/>
              <a:headEnd/>
              <a:tailEnd/>
            </a:ln>
          </p:spPr>
          <p:txBody>
            <a:bodyPr/>
            <a:lstStyle/>
            <a:p>
              <a:endParaRPr lang="en-US"/>
            </a:p>
          </p:txBody>
        </p:sp>
        <p:sp>
          <p:nvSpPr>
            <p:cNvPr id="31749" name="Text Box 4"/>
            <p:cNvSpPr txBox="1">
              <a:spLocks noChangeArrowheads="1"/>
            </p:cNvSpPr>
            <p:nvPr/>
          </p:nvSpPr>
          <p:spPr bwMode="auto">
            <a:xfrm>
              <a:off x="3098" y="2659"/>
              <a:ext cx="203" cy="404"/>
            </a:xfrm>
            <a:prstGeom prst="rect">
              <a:avLst/>
            </a:prstGeom>
            <a:noFill/>
            <a:ln w="9525">
              <a:noFill/>
              <a:miter lim="800000"/>
              <a:headEnd/>
              <a:tailEnd/>
            </a:ln>
          </p:spPr>
          <p:txBody>
            <a:bodyPr lIns="64008" tIns="32004" rIns="64008" bIns="32004"/>
            <a:lstStyle/>
            <a:p>
              <a:pPr eaLnBrk="0" hangingPunct="0"/>
              <a:endParaRPr lang="pt-PT" sz="1200">
                <a:solidFill>
                  <a:srgbClr val="000000"/>
                </a:solidFill>
                <a:latin typeface="Arial" pitchFamily="34" charset="0"/>
              </a:endParaRPr>
            </a:p>
          </p:txBody>
        </p:sp>
        <p:sp>
          <p:nvSpPr>
            <p:cNvPr id="31750" name="Line 5"/>
            <p:cNvSpPr>
              <a:spLocks noChangeShapeType="1"/>
            </p:cNvSpPr>
            <p:nvPr/>
          </p:nvSpPr>
          <p:spPr bwMode="auto">
            <a:xfrm flipV="1">
              <a:off x="3040" y="3114"/>
              <a:ext cx="0" cy="4524"/>
            </a:xfrm>
            <a:prstGeom prst="line">
              <a:avLst/>
            </a:prstGeom>
            <a:noFill/>
            <a:ln w="57150">
              <a:solidFill>
                <a:srgbClr val="000000"/>
              </a:solidFill>
              <a:round/>
              <a:headEnd/>
              <a:tailEnd type="triangle" w="med" len="med"/>
            </a:ln>
          </p:spPr>
          <p:txBody>
            <a:bodyPr/>
            <a:lstStyle/>
            <a:p>
              <a:endParaRPr lang="en-US"/>
            </a:p>
          </p:txBody>
        </p:sp>
        <p:sp>
          <p:nvSpPr>
            <p:cNvPr id="31751" name="Line 6"/>
            <p:cNvSpPr>
              <a:spLocks noChangeShapeType="1"/>
            </p:cNvSpPr>
            <p:nvPr/>
          </p:nvSpPr>
          <p:spPr bwMode="auto">
            <a:xfrm>
              <a:off x="3040" y="7638"/>
              <a:ext cx="5954" cy="0"/>
            </a:xfrm>
            <a:prstGeom prst="line">
              <a:avLst/>
            </a:prstGeom>
            <a:noFill/>
            <a:ln w="57150">
              <a:solidFill>
                <a:srgbClr val="000000"/>
              </a:solidFill>
              <a:round/>
              <a:headEnd/>
              <a:tailEnd type="triangle" w="med" len="med"/>
            </a:ln>
          </p:spPr>
          <p:txBody>
            <a:bodyPr/>
            <a:lstStyle/>
            <a:p>
              <a:endParaRPr lang="en-US"/>
            </a:p>
          </p:txBody>
        </p:sp>
        <p:sp>
          <p:nvSpPr>
            <p:cNvPr id="31752" name="Text Box 7"/>
            <p:cNvSpPr txBox="1">
              <a:spLocks noChangeArrowheads="1"/>
            </p:cNvSpPr>
            <p:nvPr/>
          </p:nvSpPr>
          <p:spPr bwMode="auto">
            <a:xfrm>
              <a:off x="1430" y="4962"/>
              <a:ext cx="998" cy="718"/>
            </a:xfrm>
            <a:prstGeom prst="rect">
              <a:avLst/>
            </a:prstGeom>
            <a:noFill/>
            <a:ln w="9525">
              <a:solidFill>
                <a:srgbClr val="000000"/>
              </a:solidFill>
              <a:miter lim="800000"/>
              <a:headEnd/>
              <a:tailEnd/>
            </a:ln>
          </p:spPr>
          <p:txBody>
            <a:bodyPr lIns="64008" tIns="32004" rIns="64008" bIns="32004"/>
            <a:lstStyle/>
            <a:p>
              <a:pPr eaLnBrk="0" hangingPunct="0"/>
              <a:r>
                <a:rPr lang="en-US" sz="1200">
                  <a:solidFill>
                    <a:srgbClr val="000000"/>
                  </a:solidFill>
                  <a:latin typeface="Arial" pitchFamily="34" charset="0"/>
                </a:rPr>
                <a:t>Exergy</a:t>
              </a:r>
            </a:p>
            <a:p>
              <a:pPr eaLnBrk="0" hangingPunct="0"/>
              <a:r>
                <a:rPr lang="en-US" sz="1200">
                  <a:solidFill>
                    <a:srgbClr val="000000"/>
                  </a:solidFill>
                  <a:latin typeface="Arial" pitchFamily="34" charset="0"/>
                </a:rPr>
                <a:t>stored</a:t>
              </a:r>
            </a:p>
          </p:txBody>
        </p:sp>
        <p:sp>
          <p:nvSpPr>
            <p:cNvPr id="31753" name="Text Box 8"/>
            <p:cNvSpPr txBox="1">
              <a:spLocks noChangeArrowheads="1"/>
            </p:cNvSpPr>
            <p:nvPr/>
          </p:nvSpPr>
          <p:spPr bwMode="auto">
            <a:xfrm>
              <a:off x="5082" y="8058"/>
              <a:ext cx="1964" cy="415"/>
            </a:xfrm>
            <a:prstGeom prst="rect">
              <a:avLst/>
            </a:prstGeom>
            <a:noFill/>
            <a:ln w="9525">
              <a:solidFill>
                <a:srgbClr val="000000"/>
              </a:solidFill>
              <a:miter lim="800000"/>
              <a:headEnd/>
              <a:tailEnd/>
            </a:ln>
          </p:spPr>
          <p:txBody>
            <a:bodyPr lIns="64008" tIns="32004" rIns="64008" bIns="32004"/>
            <a:lstStyle/>
            <a:p>
              <a:pPr eaLnBrk="0" hangingPunct="0"/>
              <a:r>
                <a:rPr lang="en-US" sz="1200">
                  <a:solidFill>
                    <a:srgbClr val="000000"/>
                  </a:solidFill>
                  <a:latin typeface="Arial" pitchFamily="34" charset="0"/>
                </a:rPr>
                <a:t>Connectedness</a:t>
              </a:r>
            </a:p>
          </p:txBody>
        </p:sp>
        <p:grpSp>
          <p:nvGrpSpPr>
            <p:cNvPr id="3" name="Group 9"/>
            <p:cNvGrpSpPr>
              <a:grpSpLocks/>
            </p:cNvGrpSpPr>
            <p:nvPr/>
          </p:nvGrpSpPr>
          <p:grpSpPr bwMode="auto">
            <a:xfrm>
              <a:off x="3199" y="3669"/>
              <a:ext cx="7303" cy="3602"/>
              <a:chOff x="1202" y="1071"/>
              <a:chExt cx="4173" cy="2058"/>
            </a:xfrm>
          </p:grpSpPr>
          <p:sp>
            <p:nvSpPr>
              <p:cNvPr id="31759" name="Freeform 10"/>
              <p:cNvSpPr>
                <a:spLocks/>
              </p:cNvSpPr>
              <p:nvPr/>
            </p:nvSpPr>
            <p:spPr bwMode="auto">
              <a:xfrm>
                <a:off x="1623" y="1071"/>
                <a:ext cx="2939" cy="1913"/>
              </a:xfrm>
              <a:custGeom>
                <a:avLst/>
                <a:gdLst>
                  <a:gd name="T0" fmla="*/ 588 w 2939"/>
                  <a:gd name="T1" fmla="*/ 1885 h 1913"/>
                  <a:gd name="T2" fmla="*/ 551 w 2939"/>
                  <a:gd name="T3" fmla="*/ 1719 h 1913"/>
                  <a:gd name="T4" fmla="*/ 808 w 2939"/>
                  <a:gd name="T5" fmla="*/ 1760 h 1913"/>
                  <a:gd name="T6" fmla="*/ 698 w 2939"/>
                  <a:gd name="T7" fmla="*/ 1844 h 1913"/>
                  <a:gd name="T8" fmla="*/ 735 w 2939"/>
                  <a:gd name="T9" fmla="*/ 1635 h 1913"/>
                  <a:gd name="T10" fmla="*/ 1065 w 2939"/>
                  <a:gd name="T11" fmla="*/ 1594 h 1913"/>
                  <a:gd name="T12" fmla="*/ 955 w 2939"/>
                  <a:gd name="T13" fmla="*/ 1594 h 1913"/>
                  <a:gd name="T14" fmla="*/ 955 w 2939"/>
                  <a:gd name="T15" fmla="*/ 1552 h 1913"/>
                  <a:gd name="T16" fmla="*/ 955 w 2939"/>
                  <a:gd name="T17" fmla="*/ 1427 h 1913"/>
                  <a:gd name="T18" fmla="*/ 1065 w 2939"/>
                  <a:gd name="T19" fmla="*/ 1468 h 1913"/>
                  <a:gd name="T20" fmla="*/ 991 w 2939"/>
                  <a:gd name="T21" fmla="*/ 1552 h 1913"/>
                  <a:gd name="T22" fmla="*/ 1065 w 2939"/>
                  <a:gd name="T23" fmla="*/ 1635 h 1913"/>
                  <a:gd name="T24" fmla="*/ 1029 w 2939"/>
                  <a:gd name="T25" fmla="*/ 1343 h 1913"/>
                  <a:gd name="T26" fmla="*/ 1139 w 2939"/>
                  <a:gd name="T27" fmla="*/ 1468 h 1913"/>
                  <a:gd name="T28" fmla="*/ 1029 w 2939"/>
                  <a:gd name="T29" fmla="*/ 1218 h 1913"/>
                  <a:gd name="T30" fmla="*/ 1285 w 2939"/>
                  <a:gd name="T31" fmla="*/ 1301 h 1913"/>
                  <a:gd name="T32" fmla="*/ 1212 w 2939"/>
                  <a:gd name="T33" fmla="*/ 1259 h 1913"/>
                  <a:gd name="T34" fmla="*/ 1102 w 2939"/>
                  <a:gd name="T35" fmla="*/ 1218 h 1913"/>
                  <a:gd name="T36" fmla="*/ 1249 w 2939"/>
                  <a:gd name="T37" fmla="*/ 1218 h 1913"/>
                  <a:gd name="T38" fmla="*/ 1139 w 2939"/>
                  <a:gd name="T39" fmla="*/ 1134 h 1913"/>
                  <a:gd name="T40" fmla="*/ 1285 w 2939"/>
                  <a:gd name="T41" fmla="*/ 1176 h 1913"/>
                  <a:gd name="T42" fmla="*/ 1139 w 2939"/>
                  <a:gd name="T43" fmla="*/ 968 h 1913"/>
                  <a:gd name="T44" fmla="*/ 1395 w 2939"/>
                  <a:gd name="T45" fmla="*/ 925 h 1913"/>
                  <a:gd name="T46" fmla="*/ 1285 w 2939"/>
                  <a:gd name="T47" fmla="*/ 1009 h 1913"/>
                  <a:gd name="T48" fmla="*/ 1359 w 2939"/>
                  <a:gd name="T49" fmla="*/ 968 h 1913"/>
                  <a:gd name="T50" fmla="*/ 1249 w 2939"/>
                  <a:gd name="T51" fmla="*/ 925 h 1913"/>
                  <a:gd name="T52" fmla="*/ 1249 w 2939"/>
                  <a:gd name="T53" fmla="*/ 800 h 1913"/>
                  <a:gd name="T54" fmla="*/ 1543 w 2939"/>
                  <a:gd name="T55" fmla="*/ 841 h 1913"/>
                  <a:gd name="T56" fmla="*/ 1323 w 2939"/>
                  <a:gd name="T57" fmla="*/ 633 h 1913"/>
                  <a:gd name="T58" fmla="*/ 1469 w 2939"/>
                  <a:gd name="T59" fmla="*/ 759 h 1913"/>
                  <a:gd name="T60" fmla="*/ 1433 w 2939"/>
                  <a:gd name="T61" fmla="*/ 633 h 1913"/>
                  <a:gd name="T62" fmla="*/ 1359 w 2939"/>
                  <a:gd name="T63" fmla="*/ 675 h 1913"/>
                  <a:gd name="T64" fmla="*/ 1506 w 2939"/>
                  <a:gd name="T65" fmla="*/ 716 h 1913"/>
                  <a:gd name="T66" fmla="*/ 1469 w 2939"/>
                  <a:gd name="T67" fmla="*/ 633 h 1913"/>
                  <a:gd name="T68" fmla="*/ 1469 w 2939"/>
                  <a:gd name="T69" fmla="*/ 508 h 1913"/>
                  <a:gd name="T70" fmla="*/ 1323 w 2939"/>
                  <a:gd name="T71" fmla="*/ 925 h 1913"/>
                  <a:gd name="T72" fmla="*/ 1506 w 2939"/>
                  <a:gd name="T73" fmla="*/ 466 h 1913"/>
                  <a:gd name="T74" fmla="*/ 1727 w 2939"/>
                  <a:gd name="T75" fmla="*/ 550 h 1913"/>
                  <a:gd name="T76" fmla="*/ 1579 w 2939"/>
                  <a:gd name="T77" fmla="*/ 257 h 1913"/>
                  <a:gd name="T78" fmla="*/ 1653 w 2939"/>
                  <a:gd name="T79" fmla="*/ 383 h 1913"/>
                  <a:gd name="T80" fmla="*/ 1653 w 2939"/>
                  <a:gd name="T81" fmla="*/ 257 h 1913"/>
                  <a:gd name="T82" fmla="*/ 1910 w 2939"/>
                  <a:gd name="T83" fmla="*/ 383 h 1913"/>
                  <a:gd name="T84" fmla="*/ 1727 w 2939"/>
                  <a:gd name="T85" fmla="*/ 132 h 1913"/>
                  <a:gd name="T86" fmla="*/ 1910 w 2939"/>
                  <a:gd name="T87" fmla="*/ 257 h 1913"/>
                  <a:gd name="T88" fmla="*/ 1873 w 2939"/>
                  <a:gd name="T89" fmla="*/ 132 h 1913"/>
                  <a:gd name="T90" fmla="*/ 1983 w 2939"/>
                  <a:gd name="T91" fmla="*/ 257 h 1913"/>
                  <a:gd name="T92" fmla="*/ 1800 w 2939"/>
                  <a:gd name="T93" fmla="*/ 215 h 1913"/>
                  <a:gd name="T94" fmla="*/ 2204 w 2939"/>
                  <a:gd name="T95" fmla="*/ 383 h 1913"/>
                  <a:gd name="T96" fmla="*/ 1983 w 2939"/>
                  <a:gd name="T97" fmla="*/ 132 h 1913"/>
                  <a:gd name="T98" fmla="*/ 1983 w 2939"/>
                  <a:gd name="T99" fmla="*/ 257 h 1913"/>
                  <a:gd name="T100" fmla="*/ 2167 w 2939"/>
                  <a:gd name="T101" fmla="*/ 132 h 1913"/>
                  <a:gd name="T102" fmla="*/ 2167 w 2939"/>
                  <a:gd name="T103" fmla="*/ 341 h 1913"/>
                  <a:gd name="T104" fmla="*/ 2131 w 2939"/>
                  <a:gd name="T105" fmla="*/ 174 h 1913"/>
                  <a:gd name="T106" fmla="*/ 2204 w 2939"/>
                  <a:gd name="T107" fmla="*/ 174 h 1913"/>
                  <a:gd name="T108" fmla="*/ 2277 w 2939"/>
                  <a:gd name="T109" fmla="*/ 299 h 1913"/>
                  <a:gd name="T110" fmla="*/ 2425 w 2939"/>
                  <a:gd name="T111" fmla="*/ 90 h 1913"/>
                  <a:gd name="T112" fmla="*/ 2387 w 2939"/>
                  <a:gd name="T113" fmla="*/ 215 h 1913"/>
                  <a:gd name="T114" fmla="*/ 2461 w 2939"/>
                  <a:gd name="T115" fmla="*/ 174 h 1913"/>
                  <a:gd name="T116" fmla="*/ 2865 w 2939"/>
                  <a:gd name="T117" fmla="*/ 633 h 1913"/>
                  <a:gd name="T118" fmla="*/ 2241 w 2939"/>
                  <a:gd name="T119" fmla="*/ 1885 h 1913"/>
                  <a:gd name="T120" fmla="*/ 1323 w 2939"/>
                  <a:gd name="T121" fmla="*/ 1343 h 1913"/>
                  <a:gd name="T122" fmla="*/ 147 w 2939"/>
                  <a:gd name="T123" fmla="*/ 1009 h 19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39"/>
                  <a:gd name="T187" fmla="*/ 0 h 1913"/>
                  <a:gd name="T188" fmla="*/ 2939 w 2939"/>
                  <a:gd name="T189" fmla="*/ 1913 h 19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39" h="1913">
                    <a:moveTo>
                      <a:pt x="404" y="1844"/>
                    </a:moveTo>
                    <a:cubicBezTo>
                      <a:pt x="447" y="1868"/>
                      <a:pt x="490" y="1892"/>
                      <a:pt x="514" y="1885"/>
                    </a:cubicBezTo>
                    <a:cubicBezTo>
                      <a:pt x="539" y="1879"/>
                      <a:pt x="539" y="1803"/>
                      <a:pt x="551" y="1803"/>
                    </a:cubicBezTo>
                    <a:cubicBezTo>
                      <a:pt x="563" y="1803"/>
                      <a:pt x="564" y="1872"/>
                      <a:pt x="588" y="1885"/>
                    </a:cubicBezTo>
                    <a:cubicBezTo>
                      <a:pt x="612" y="1899"/>
                      <a:pt x="686" y="1899"/>
                      <a:pt x="698" y="1885"/>
                    </a:cubicBezTo>
                    <a:cubicBezTo>
                      <a:pt x="710" y="1872"/>
                      <a:pt x="679" y="1816"/>
                      <a:pt x="661" y="1803"/>
                    </a:cubicBezTo>
                    <a:cubicBezTo>
                      <a:pt x="642" y="1789"/>
                      <a:pt x="607" y="1816"/>
                      <a:pt x="588" y="1803"/>
                    </a:cubicBezTo>
                    <a:cubicBezTo>
                      <a:pt x="569" y="1789"/>
                      <a:pt x="545" y="1733"/>
                      <a:pt x="551" y="1719"/>
                    </a:cubicBezTo>
                    <a:cubicBezTo>
                      <a:pt x="556" y="1705"/>
                      <a:pt x="600" y="1698"/>
                      <a:pt x="624" y="1719"/>
                    </a:cubicBezTo>
                    <a:cubicBezTo>
                      <a:pt x="649" y="1740"/>
                      <a:pt x="667" y="1823"/>
                      <a:pt x="698" y="1844"/>
                    </a:cubicBezTo>
                    <a:cubicBezTo>
                      <a:pt x="729" y="1865"/>
                      <a:pt x="790" y="1858"/>
                      <a:pt x="808" y="1844"/>
                    </a:cubicBezTo>
                    <a:cubicBezTo>
                      <a:pt x="827" y="1830"/>
                      <a:pt x="833" y="1781"/>
                      <a:pt x="808" y="1760"/>
                    </a:cubicBezTo>
                    <a:cubicBezTo>
                      <a:pt x="784" y="1739"/>
                      <a:pt x="692" y="1733"/>
                      <a:pt x="661" y="1719"/>
                    </a:cubicBezTo>
                    <a:cubicBezTo>
                      <a:pt x="630" y="1705"/>
                      <a:pt x="618" y="1677"/>
                      <a:pt x="624" y="1677"/>
                    </a:cubicBezTo>
                    <a:cubicBezTo>
                      <a:pt x="631" y="1677"/>
                      <a:pt x="686" y="1691"/>
                      <a:pt x="698" y="1719"/>
                    </a:cubicBezTo>
                    <a:cubicBezTo>
                      <a:pt x="710" y="1746"/>
                      <a:pt x="668" y="1823"/>
                      <a:pt x="698" y="1844"/>
                    </a:cubicBezTo>
                    <a:cubicBezTo>
                      <a:pt x="728" y="1865"/>
                      <a:pt x="850" y="1858"/>
                      <a:pt x="881" y="1844"/>
                    </a:cubicBezTo>
                    <a:cubicBezTo>
                      <a:pt x="912" y="1830"/>
                      <a:pt x="887" y="1802"/>
                      <a:pt x="881" y="1760"/>
                    </a:cubicBezTo>
                    <a:cubicBezTo>
                      <a:pt x="875" y="1719"/>
                      <a:pt x="869" y="1615"/>
                      <a:pt x="845" y="1594"/>
                    </a:cubicBezTo>
                    <a:cubicBezTo>
                      <a:pt x="820" y="1572"/>
                      <a:pt x="735" y="1614"/>
                      <a:pt x="735" y="1635"/>
                    </a:cubicBezTo>
                    <a:cubicBezTo>
                      <a:pt x="735" y="1656"/>
                      <a:pt x="802" y="1705"/>
                      <a:pt x="845" y="1719"/>
                    </a:cubicBezTo>
                    <a:cubicBezTo>
                      <a:pt x="888" y="1733"/>
                      <a:pt x="955" y="1719"/>
                      <a:pt x="991" y="1719"/>
                    </a:cubicBezTo>
                    <a:cubicBezTo>
                      <a:pt x="1028" y="1719"/>
                      <a:pt x="1053" y="1740"/>
                      <a:pt x="1065" y="1719"/>
                    </a:cubicBezTo>
                    <a:cubicBezTo>
                      <a:pt x="1077" y="1698"/>
                      <a:pt x="1101" y="1607"/>
                      <a:pt x="1065" y="1594"/>
                    </a:cubicBezTo>
                    <a:cubicBezTo>
                      <a:pt x="1029" y="1580"/>
                      <a:pt x="888" y="1635"/>
                      <a:pt x="845" y="1635"/>
                    </a:cubicBezTo>
                    <a:cubicBezTo>
                      <a:pt x="802" y="1635"/>
                      <a:pt x="808" y="1615"/>
                      <a:pt x="808" y="1594"/>
                    </a:cubicBezTo>
                    <a:cubicBezTo>
                      <a:pt x="808" y="1572"/>
                      <a:pt x="820" y="1510"/>
                      <a:pt x="845" y="1510"/>
                    </a:cubicBezTo>
                    <a:cubicBezTo>
                      <a:pt x="869" y="1510"/>
                      <a:pt x="924" y="1566"/>
                      <a:pt x="955" y="1594"/>
                    </a:cubicBezTo>
                    <a:cubicBezTo>
                      <a:pt x="986" y="1621"/>
                      <a:pt x="998" y="1677"/>
                      <a:pt x="1029" y="1677"/>
                    </a:cubicBezTo>
                    <a:cubicBezTo>
                      <a:pt x="1059" y="1677"/>
                      <a:pt x="1139" y="1607"/>
                      <a:pt x="1139" y="1594"/>
                    </a:cubicBezTo>
                    <a:cubicBezTo>
                      <a:pt x="1139" y="1580"/>
                      <a:pt x="1059" y="1600"/>
                      <a:pt x="1029" y="1594"/>
                    </a:cubicBezTo>
                    <a:cubicBezTo>
                      <a:pt x="998" y="1587"/>
                      <a:pt x="986" y="1552"/>
                      <a:pt x="955" y="1552"/>
                    </a:cubicBezTo>
                    <a:cubicBezTo>
                      <a:pt x="924" y="1552"/>
                      <a:pt x="839" y="1587"/>
                      <a:pt x="845" y="1594"/>
                    </a:cubicBezTo>
                    <a:cubicBezTo>
                      <a:pt x="850" y="1600"/>
                      <a:pt x="979" y="1615"/>
                      <a:pt x="991" y="1594"/>
                    </a:cubicBezTo>
                    <a:cubicBezTo>
                      <a:pt x="1003" y="1572"/>
                      <a:pt x="924" y="1496"/>
                      <a:pt x="918" y="1468"/>
                    </a:cubicBezTo>
                    <a:cubicBezTo>
                      <a:pt x="913" y="1441"/>
                      <a:pt x="943" y="1420"/>
                      <a:pt x="955" y="1427"/>
                    </a:cubicBezTo>
                    <a:cubicBezTo>
                      <a:pt x="967" y="1433"/>
                      <a:pt x="960" y="1489"/>
                      <a:pt x="991" y="1510"/>
                    </a:cubicBezTo>
                    <a:cubicBezTo>
                      <a:pt x="1022" y="1531"/>
                      <a:pt x="1108" y="1552"/>
                      <a:pt x="1139" y="1552"/>
                    </a:cubicBezTo>
                    <a:cubicBezTo>
                      <a:pt x="1169" y="1552"/>
                      <a:pt x="1187" y="1524"/>
                      <a:pt x="1175" y="1510"/>
                    </a:cubicBezTo>
                    <a:cubicBezTo>
                      <a:pt x="1163" y="1496"/>
                      <a:pt x="1096" y="1496"/>
                      <a:pt x="1065" y="1468"/>
                    </a:cubicBezTo>
                    <a:cubicBezTo>
                      <a:pt x="1034" y="1441"/>
                      <a:pt x="1003" y="1343"/>
                      <a:pt x="991" y="1343"/>
                    </a:cubicBezTo>
                    <a:cubicBezTo>
                      <a:pt x="979" y="1343"/>
                      <a:pt x="997" y="1427"/>
                      <a:pt x="991" y="1468"/>
                    </a:cubicBezTo>
                    <a:cubicBezTo>
                      <a:pt x="986" y="1510"/>
                      <a:pt x="955" y="1580"/>
                      <a:pt x="955" y="1594"/>
                    </a:cubicBezTo>
                    <a:cubicBezTo>
                      <a:pt x="955" y="1607"/>
                      <a:pt x="973" y="1573"/>
                      <a:pt x="991" y="1552"/>
                    </a:cubicBezTo>
                    <a:cubicBezTo>
                      <a:pt x="1010" y="1531"/>
                      <a:pt x="1041" y="1482"/>
                      <a:pt x="1065" y="1468"/>
                    </a:cubicBezTo>
                    <a:cubicBezTo>
                      <a:pt x="1089" y="1455"/>
                      <a:pt x="1132" y="1455"/>
                      <a:pt x="1139" y="1468"/>
                    </a:cubicBezTo>
                    <a:cubicBezTo>
                      <a:pt x="1145" y="1482"/>
                      <a:pt x="1114" y="1525"/>
                      <a:pt x="1102" y="1552"/>
                    </a:cubicBezTo>
                    <a:cubicBezTo>
                      <a:pt x="1090" y="1580"/>
                      <a:pt x="1059" y="1635"/>
                      <a:pt x="1065" y="1635"/>
                    </a:cubicBezTo>
                    <a:cubicBezTo>
                      <a:pt x="1071" y="1635"/>
                      <a:pt x="1114" y="1601"/>
                      <a:pt x="1139" y="1552"/>
                    </a:cubicBezTo>
                    <a:cubicBezTo>
                      <a:pt x="1163" y="1503"/>
                      <a:pt x="1212" y="1378"/>
                      <a:pt x="1212" y="1343"/>
                    </a:cubicBezTo>
                    <a:cubicBezTo>
                      <a:pt x="1212" y="1308"/>
                      <a:pt x="1169" y="1343"/>
                      <a:pt x="1139" y="1343"/>
                    </a:cubicBezTo>
                    <a:cubicBezTo>
                      <a:pt x="1108" y="1343"/>
                      <a:pt x="1053" y="1357"/>
                      <a:pt x="1029" y="1343"/>
                    </a:cubicBezTo>
                    <a:cubicBezTo>
                      <a:pt x="1004" y="1329"/>
                      <a:pt x="986" y="1273"/>
                      <a:pt x="991" y="1259"/>
                    </a:cubicBezTo>
                    <a:cubicBezTo>
                      <a:pt x="997" y="1246"/>
                      <a:pt x="1053" y="1238"/>
                      <a:pt x="1065" y="1259"/>
                    </a:cubicBezTo>
                    <a:cubicBezTo>
                      <a:pt x="1077" y="1281"/>
                      <a:pt x="1053" y="1350"/>
                      <a:pt x="1065" y="1385"/>
                    </a:cubicBezTo>
                    <a:cubicBezTo>
                      <a:pt x="1077" y="1420"/>
                      <a:pt x="1114" y="1461"/>
                      <a:pt x="1139" y="1468"/>
                    </a:cubicBezTo>
                    <a:cubicBezTo>
                      <a:pt x="1163" y="1476"/>
                      <a:pt x="1212" y="1448"/>
                      <a:pt x="1212" y="1427"/>
                    </a:cubicBezTo>
                    <a:cubicBezTo>
                      <a:pt x="1212" y="1406"/>
                      <a:pt x="1182" y="1357"/>
                      <a:pt x="1139" y="1343"/>
                    </a:cubicBezTo>
                    <a:cubicBezTo>
                      <a:pt x="1096" y="1329"/>
                      <a:pt x="973" y="1364"/>
                      <a:pt x="955" y="1343"/>
                    </a:cubicBezTo>
                    <a:cubicBezTo>
                      <a:pt x="936" y="1322"/>
                      <a:pt x="1004" y="1232"/>
                      <a:pt x="1029" y="1218"/>
                    </a:cubicBezTo>
                    <a:cubicBezTo>
                      <a:pt x="1053" y="1204"/>
                      <a:pt x="1090" y="1238"/>
                      <a:pt x="1102" y="1259"/>
                    </a:cubicBezTo>
                    <a:cubicBezTo>
                      <a:pt x="1114" y="1281"/>
                      <a:pt x="1078" y="1322"/>
                      <a:pt x="1102" y="1343"/>
                    </a:cubicBezTo>
                    <a:cubicBezTo>
                      <a:pt x="1127" y="1364"/>
                      <a:pt x="1218" y="1392"/>
                      <a:pt x="1249" y="1385"/>
                    </a:cubicBezTo>
                    <a:cubicBezTo>
                      <a:pt x="1280" y="1377"/>
                      <a:pt x="1304" y="1293"/>
                      <a:pt x="1285" y="1301"/>
                    </a:cubicBezTo>
                    <a:cubicBezTo>
                      <a:pt x="1267" y="1308"/>
                      <a:pt x="1175" y="1392"/>
                      <a:pt x="1139" y="1427"/>
                    </a:cubicBezTo>
                    <a:cubicBezTo>
                      <a:pt x="1102" y="1462"/>
                      <a:pt x="1077" y="1524"/>
                      <a:pt x="1065" y="1510"/>
                    </a:cubicBezTo>
                    <a:cubicBezTo>
                      <a:pt x="1053" y="1496"/>
                      <a:pt x="1041" y="1385"/>
                      <a:pt x="1065" y="1343"/>
                    </a:cubicBezTo>
                    <a:cubicBezTo>
                      <a:pt x="1089" y="1302"/>
                      <a:pt x="1169" y="1273"/>
                      <a:pt x="1212" y="1259"/>
                    </a:cubicBezTo>
                    <a:cubicBezTo>
                      <a:pt x="1255" y="1246"/>
                      <a:pt x="1304" y="1281"/>
                      <a:pt x="1323" y="1259"/>
                    </a:cubicBezTo>
                    <a:cubicBezTo>
                      <a:pt x="1341" y="1238"/>
                      <a:pt x="1341" y="1155"/>
                      <a:pt x="1323" y="1134"/>
                    </a:cubicBezTo>
                    <a:cubicBezTo>
                      <a:pt x="1304" y="1113"/>
                      <a:pt x="1249" y="1120"/>
                      <a:pt x="1212" y="1134"/>
                    </a:cubicBezTo>
                    <a:cubicBezTo>
                      <a:pt x="1176" y="1148"/>
                      <a:pt x="1133" y="1197"/>
                      <a:pt x="1102" y="1218"/>
                    </a:cubicBezTo>
                    <a:cubicBezTo>
                      <a:pt x="1071" y="1239"/>
                      <a:pt x="1035" y="1273"/>
                      <a:pt x="1029" y="1259"/>
                    </a:cubicBezTo>
                    <a:cubicBezTo>
                      <a:pt x="1022" y="1246"/>
                      <a:pt x="1046" y="1141"/>
                      <a:pt x="1065" y="1134"/>
                    </a:cubicBezTo>
                    <a:cubicBezTo>
                      <a:pt x="1084" y="1128"/>
                      <a:pt x="1108" y="1204"/>
                      <a:pt x="1139" y="1218"/>
                    </a:cubicBezTo>
                    <a:cubicBezTo>
                      <a:pt x="1169" y="1232"/>
                      <a:pt x="1212" y="1218"/>
                      <a:pt x="1249" y="1218"/>
                    </a:cubicBezTo>
                    <a:cubicBezTo>
                      <a:pt x="1285" y="1218"/>
                      <a:pt x="1347" y="1239"/>
                      <a:pt x="1359" y="1218"/>
                    </a:cubicBezTo>
                    <a:cubicBezTo>
                      <a:pt x="1371" y="1197"/>
                      <a:pt x="1347" y="1107"/>
                      <a:pt x="1323" y="1093"/>
                    </a:cubicBezTo>
                    <a:cubicBezTo>
                      <a:pt x="1298" y="1079"/>
                      <a:pt x="1243" y="1128"/>
                      <a:pt x="1212" y="1134"/>
                    </a:cubicBezTo>
                    <a:cubicBezTo>
                      <a:pt x="1182" y="1141"/>
                      <a:pt x="1157" y="1148"/>
                      <a:pt x="1139" y="1134"/>
                    </a:cubicBezTo>
                    <a:cubicBezTo>
                      <a:pt x="1120" y="1120"/>
                      <a:pt x="1097" y="1064"/>
                      <a:pt x="1102" y="1050"/>
                    </a:cubicBezTo>
                    <a:cubicBezTo>
                      <a:pt x="1108" y="1037"/>
                      <a:pt x="1156" y="1023"/>
                      <a:pt x="1175" y="1050"/>
                    </a:cubicBezTo>
                    <a:cubicBezTo>
                      <a:pt x="1194" y="1078"/>
                      <a:pt x="1194" y="1197"/>
                      <a:pt x="1212" y="1218"/>
                    </a:cubicBezTo>
                    <a:cubicBezTo>
                      <a:pt x="1231" y="1239"/>
                      <a:pt x="1267" y="1197"/>
                      <a:pt x="1285" y="1176"/>
                    </a:cubicBezTo>
                    <a:cubicBezTo>
                      <a:pt x="1304" y="1154"/>
                      <a:pt x="1341" y="1114"/>
                      <a:pt x="1323" y="1093"/>
                    </a:cubicBezTo>
                    <a:cubicBezTo>
                      <a:pt x="1304" y="1072"/>
                      <a:pt x="1212" y="1044"/>
                      <a:pt x="1175" y="1050"/>
                    </a:cubicBezTo>
                    <a:cubicBezTo>
                      <a:pt x="1139" y="1057"/>
                      <a:pt x="1108" y="1148"/>
                      <a:pt x="1102" y="1134"/>
                    </a:cubicBezTo>
                    <a:cubicBezTo>
                      <a:pt x="1097" y="1120"/>
                      <a:pt x="1114" y="981"/>
                      <a:pt x="1139" y="968"/>
                    </a:cubicBezTo>
                    <a:cubicBezTo>
                      <a:pt x="1163" y="954"/>
                      <a:pt x="1225" y="1009"/>
                      <a:pt x="1249" y="1050"/>
                    </a:cubicBezTo>
                    <a:cubicBezTo>
                      <a:pt x="1273" y="1092"/>
                      <a:pt x="1261" y="1211"/>
                      <a:pt x="1285" y="1218"/>
                    </a:cubicBezTo>
                    <a:cubicBezTo>
                      <a:pt x="1310" y="1225"/>
                      <a:pt x="1377" y="1142"/>
                      <a:pt x="1395" y="1093"/>
                    </a:cubicBezTo>
                    <a:cubicBezTo>
                      <a:pt x="1414" y="1044"/>
                      <a:pt x="1420" y="939"/>
                      <a:pt x="1395" y="925"/>
                    </a:cubicBezTo>
                    <a:cubicBezTo>
                      <a:pt x="1371" y="911"/>
                      <a:pt x="1285" y="1002"/>
                      <a:pt x="1249" y="1009"/>
                    </a:cubicBezTo>
                    <a:cubicBezTo>
                      <a:pt x="1212" y="1016"/>
                      <a:pt x="1187" y="995"/>
                      <a:pt x="1175" y="968"/>
                    </a:cubicBezTo>
                    <a:cubicBezTo>
                      <a:pt x="1163" y="940"/>
                      <a:pt x="1156" y="835"/>
                      <a:pt x="1175" y="841"/>
                    </a:cubicBezTo>
                    <a:cubicBezTo>
                      <a:pt x="1194" y="848"/>
                      <a:pt x="1254" y="974"/>
                      <a:pt x="1285" y="1009"/>
                    </a:cubicBezTo>
                    <a:cubicBezTo>
                      <a:pt x="1316" y="1044"/>
                      <a:pt x="1328" y="1057"/>
                      <a:pt x="1359" y="1050"/>
                    </a:cubicBezTo>
                    <a:cubicBezTo>
                      <a:pt x="1390" y="1044"/>
                      <a:pt x="1457" y="995"/>
                      <a:pt x="1469" y="968"/>
                    </a:cubicBezTo>
                    <a:cubicBezTo>
                      <a:pt x="1481" y="940"/>
                      <a:pt x="1451" y="884"/>
                      <a:pt x="1433" y="884"/>
                    </a:cubicBezTo>
                    <a:cubicBezTo>
                      <a:pt x="1414" y="884"/>
                      <a:pt x="1390" y="946"/>
                      <a:pt x="1359" y="968"/>
                    </a:cubicBezTo>
                    <a:cubicBezTo>
                      <a:pt x="1328" y="989"/>
                      <a:pt x="1273" y="1030"/>
                      <a:pt x="1249" y="1009"/>
                    </a:cubicBezTo>
                    <a:cubicBezTo>
                      <a:pt x="1225" y="988"/>
                      <a:pt x="1207" y="876"/>
                      <a:pt x="1212" y="841"/>
                    </a:cubicBezTo>
                    <a:cubicBezTo>
                      <a:pt x="1218" y="806"/>
                      <a:pt x="1280" y="786"/>
                      <a:pt x="1285" y="800"/>
                    </a:cubicBezTo>
                    <a:cubicBezTo>
                      <a:pt x="1291" y="814"/>
                      <a:pt x="1237" y="898"/>
                      <a:pt x="1249" y="925"/>
                    </a:cubicBezTo>
                    <a:cubicBezTo>
                      <a:pt x="1261" y="953"/>
                      <a:pt x="1323" y="974"/>
                      <a:pt x="1359" y="968"/>
                    </a:cubicBezTo>
                    <a:cubicBezTo>
                      <a:pt x="1395" y="961"/>
                      <a:pt x="1475" y="898"/>
                      <a:pt x="1469" y="884"/>
                    </a:cubicBezTo>
                    <a:cubicBezTo>
                      <a:pt x="1463" y="870"/>
                      <a:pt x="1359" y="898"/>
                      <a:pt x="1323" y="884"/>
                    </a:cubicBezTo>
                    <a:cubicBezTo>
                      <a:pt x="1286" y="870"/>
                      <a:pt x="1255" y="835"/>
                      <a:pt x="1249" y="800"/>
                    </a:cubicBezTo>
                    <a:cubicBezTo>
                      <a:pt x="1242" y="765"/>
                      <a:pt x="1273" y="675"/>
                      <a:pt x="1285" y="675"/>
                    </a:cubicBezTo>
                    <a:cubicBezTo>
                      <a:pt x="1297" y="675"/>
                      <a:pt x="1304" y="751"/>
                      <a:pt x="1323" y="800"/>
                    </a:cubicBezTo>
                    <a:cubicBezTo>
                      <a:pt x="1341" y="849"/>
                      <a:pt x="1359" y="961"/>
                      <a:pt x="1395" y="968"/>
                    </a:cubicBezTo>
                    <a:cubicBezTo>
                      <a:pt x="1432" y="974"/>
                      <a:pt x="1531" y="869"/>
                      <a:pt x="1543" y="841"/>
                    </a:cubicBezTo>
                    <a:cubicBezTo>
                      <a:pt x="1555" y="814"/>
                      <a:pt x="1493" y="800"/>
                      <a:pt x="1469" y="800"/>
                    </a:cubicBezTo>
                    <a:cubicBezTo>
                      <a:pt x="1445" y="800"/>
                      <a:pt x="1420" y="848"/>
                      <a:pt x="1395" y="841"/>
                    </a:cubicBezTo>
                    <a:cubicBezTo>
                      <a:pt x="1371" y="835"/>
                      <a:pt x="1335" y="794"/>
                      <a:pt x="1323" y="759"/>
                    </a:cubicBezTo>
                    <a:cubicBezTo>
                      <a:pt x="1310" y="724"/>
                      <a:pt x="1317" y="633"/>
                      <a:pt x="1323" y="633"/>
                    </a:cubicBezTo>
                    <a:cubicBezTo>
                      <a:pt x="1328" y="633"/>
                      <a:pt x="1340" y="725"/>
                      <a:pt x="1359" y="759"/>
                    </a:cubicBezTo>
                    <a:cubicBezTo>
                      <a:pt x="1378" y="793"/>
                      <a:pt x="1402" y="820"/>
                      <a:pt x="1433" y="841"/>
                    </a:cubicBezTo>
                    <a:cubicBezTo>
                      <a:pt x="1463" y="863"/>
                      <a:pt x="1537" y="898"/>
                      <a:pt x="1543" y="884"/>
                    </a:cubicBezTo>
                    <a:cubicBezTo>
                      <a:pt x="1548" y="870"/>
                      <a:pt x="1493" y="780"/>
                      <a:pt x="1469" y="759"/>
                    </a:cubicBezTo>
                    <a:cubicBezTo>
                      <a:pt x="1445" y="737"/>
                      <a:pt x="1420" y="780"/>
                      <a:pt x="1395" y="759"/>
                    </a:cubicBezTo>
                    <a:cubicBezTo>
                      <a:pt x="1371" y="737"/>
                      <a:pt x="1328" y="675"/>
                      <a:pt x="1323" y="633"/>
                    </a:cubicBezTo>
                    <a:cubicBezTo>
                      <a:pt x="1317" y="592"/>
                      <a:pt x="1340" y="508"/>
                      <a:pt x="1359" y="508"/>
                    </a:cubicBezTo>
                    <a:cubicBezTo>
                      <a:pt x="1378" y="508"/>
                      <a:pt x="1408" y="585"/>
                      <a:pt x="1433" y="633"/>
                    </a:cubicBezTo>
                    <a:cubicBezTo>
                      <a:pt x="1457" y="682"/>
                      <a:pt x="1476" y="786"/>
                      <a:pt x="1506" y="800"/>
                    </a:cubicBezTo>
                    <a:cubicBezTo>
                      <a:pt x="1537" y="814"/>
                      <a:pt x="1616" y="744"/>
                      <a:pt x="1616" y="716"/>
                    </a:cubicBezTo>
                    <a:cubicBezTo>
                      <a:pt x="1616" y="689"/>
                      <a:pt x="1549" y="640"/>
                      <a:pt x="1506" y="633"/>
                    </a:cubicBezTo>
                    <a:cubicBezTo>
                      <a:pt x="1463" y="627"/>
                      <a:pt x="1378" y="696"/>
                      <a:pt x="1359" y="675"/>
                    </a:cubicBezTo>
                    <a:cubicBezTo>
                      <a:pt x="1340" y="654"/>
                      <a:pt x="1383" y="543"/>
                      <a:pt x="1395" y="508"/>
                    </a:cubicBezTo>
                    <a:cubicBezTo>
                      <a:pt x="1408" y="473"/>
                      <a:pt x="1426" y="452"/>
                      <a:pt x="1433" y="466"/>
                    </a:cubicBezTo>
                    <a:cubicBezTo>
                      <a:pt x="1439" y="480"/>
                      <a:pt x="1421" y="550"/>
                      <a:pt x="1433" y="591"/>
                    </a:cubicBezTo>
                    <a:cubicBezTo>
                      <a:pt x="1445" y="632"/>
                      <a:pt x="1482" y="702"/>
                      <a:pt x="1506" y="716"/>
                    </a:cubicBezTo>
                    <a:cubicBezTo>
                      <a:pt x="1531" y="730"/>
                      <a:pt x="1555" y="681"/>
                      <a:pt x="1579" y="675"/>
                    </a:cubicBezTo>
                    <a:cubicBezTo>
                      <a:pt x="1604" y="668"/>
                      <a:pt x="1653" y="689"/>
                      <a:pt x="1653" y="675"/>
                    </a:cubicBezTo>
                    <a:cubicBezTo>
                      <a:pt x="1653" y="661"/>
                      <a:pt x="1610" y="597"/>
                      <a:pt x="1579" y="591"/>
                    </a:cubicBezTo>
                    <a:cubicBezTo>
                      <a:pt x="1548" y="585"/>
                      <a:pt x="1493" y="640"/>
                      <a:pt x="1469" y="633"/>
                    </a:cubicBezTo>
                    <a:cubicBezTo>
                      <a:pt x="1445" y="627"/>
                      <a:pt x="1438" y="591"/>
                      <a:pt x="1433" y="550"/>
                    </a:cubicBezTo>
                    <a:cubicBezTo>
                      <a:pt x="1427" y="508"/>
                      <a:pt x="1421" y="411"/>
                      <a:pt x="1433" y="383"/>
                    </a:cubicBezTo>
                    <a:cubicBezTo>
                      <a:pt x="1445" y="355"/>
                      <a:pt x="1501" y="362"/>
                      <a:pt x="1506" y="383"/>
                    </a:cubicBezTo>
                    <a:cubicBezTo>
                      <a:pt x="1512" y="404"/>
                      <a:pt x="1463" y="459"/>
                      <a:pt x="1469" y="508"/>
                    </a:cubicBezTo>
                    <a:cubicBezTo>
                      <a:pt x="1475" y="557"/>
                      <a:pt x="1531" y="633"/>
                      <a:pt x="1543" y="675"/>
                    </a:cubicBezTo>
                    <a:cubicBezTo>
                      <a:pt x="1555" y="716"/>
                      <a:pt x="1561" y="752"/>
                      <a:pt x="1543" y="759"/>
                    </a:cubicBezTo>
                    <a:cubicBezTo>
                      <a:pt x="1524" y="765"/>
                      <a:pt x="1469" y="689"/>
                      <a:pt x="1433" y="716"/>
                    </a:cubicBezTo>
                    <a:cubicBezTo>
                      <a:pt x="1396" y="744"/>
                      <a:pt x="1353" y="884"/>
                      <a:pt x="1323" y="925"/>
                    </a:cubicBezTo>
                    <a:cubicBezTo>
                      <a:pt x="1292" y="967"/>
                      <a:pt x="1206" y="1009"/>
                      <a:pt x="1249" y="968"/>
                    </a:cubicBezTo>
                    <a:cubicBezTo>
                      <a:pt x="1292" y="926"/>
                      <a:pt x="1518" y="745"/>
                      <a:pt x="1579" y="675"/>
                    </a:cubicBezTo>
                    <a:cubicBezTo>
                      <a:pt x="1641" y="605"/>
                      <a:pt x="1629" y="585"/>
                      <a:pt x="1616" y="550"/>
                    </a:cubicBezTo>
                    <a:cubicBezTo>
                      <a:pt x="1604" y="515"/>
                      <a:pt x="1525" y="507"/>
                      <a:pt x="1506" y="466"/>
                    </a:cubicBezTo>
                    <a:cubicBezTo>
                      <a:pt x="1488" y="424"/>
                      <a:pt x="1494" y="306"/>
                      <a:pt x="1506" y="299"/>
                    </a:cubicBezTo>
                    <a:cubicBezTo>
                      <a:pt x="1518" y="293"/>
                      <a:pt x="1574" y="376"/>
                      <a:pt x="1579" y="424"/>
                    </a:cubicBezTo>
                    <a:cubicBezTo>
                      <a:pt x="1585" y="473"/>
                      <a:pt x="1518" y="570"/>
                      <a:pt x="1543" y="591"/>
                    </a:cubicBezTo>
                    <a:cubicBezTo>
                      <a:pt x="1567" y="612"/>
                      <a:pt x="1696" y="571"/>
                      <a:pt x="1727" y="550"/>
                    </a:cubicBezTo>
                    <a:cubicBezTo>
                      <a:pt x="1757" y="528"/>
                      <a:pt x="1751" y="472"/>
                      <a:pt x="1727" y="466"/>
                    </a:cubicBezTo>
                    <a:cubicBezTo>
                      <a:pt x="1702" y="459"/>
                      <a:pt x="1616" y="529"/>
                      <a:pt x="1579" y="508"/>
                    </a:cubicBezTo>
                    <a:cubicBezTo>
                      <a:pt x="1543" y="487"/>
                      <a:pt x="1506" y="382"/>
                      <a:pt x="1506" y="341"/>
                    </a:cubicBezTo>
                    <a:cubicBezTo>
                      <a:pt x="1506" y="299"/>
                      <a:pt x="1561" y="243"/>
                      <a:pt x="1579" y="257"/>
                    </a:cubicBezTo>
                    <a:cubicBezTo>
                      <a:pt x="1598" y="271"/>
                      <a:pt x="1598" y="383"/>
                      <a:pt x="1616" y="424"/>
                    </a:cubicBezTo>
                    <a:cubicBezTo>
                      <a:pt x="1635" y="466"/>
                      <a:pt x="1653" y="502"/>
                      <a:pt x="1689" y="508"/>
                    </a:cubicBezTo>
                    <a:cubicBezTo>
                      <a:pt x="1726" y="515"/>
                      <a:pt x="1842" y="487"/>
                      <a:pt x="1837" y="466"/>
                    </a:cubicBezTo>
                    <a:cubicBezTo>
                      <a:pt x="1831" y="445"/>
                      <a:pt x="1684" y="432"/>
                      <a:pt x="1653" y="383"/>
                    </a:cubicBezTo>
                    <a:cubicBezTo>
                      <a:pt x="1622" y="334"/>
                      <a:pt x="1665" y="181"/>
                      <a:pt x="1653" y="174"/>
                    </a:cubicBezTo>
                    <a:cubicBezTo>
                      <a:pt x="1641" y="167"/>
                      <a:pt x="1561" y="306"/>
                      <a:pt x="1579" y="341"/>
                    </a:cubicBezTo>
                    <a:cubicBezTo>
                      <a:pt x="1598" y="376"/>
                      <a:pt x="1751" y="397"/>
                      <a:pt x="1763" y="383"/>
                    </a:cubicBezTo>
                    <a:cubicBezTo>
                      <a:pt x="1775" y="369"/>
                      <a:pt x="1659" y="236"/>
                      <a:pt x="1653" y="257"/>
                    </a:cubicBezTo>
                    <a:cubicBezTo>
                      <a:pt x="1647" y="278"/>
                      <a:pt x="1714" y="494"/>
                      <a:pt x="1727" y="508"/>
                    </a:cubicBezTo>
                    <a:cubicBezTo>
                      <a:pt x="1739" y="522"/>
                      <a:pt x="1708" y="383"/>
                      <a:pt x="1727" y="341"/>
                    </a:cubicBezTo>
                    <a:cubicBezTo>
                      <a:pt x="1745" y="298"/>
                      <a:pt x="1806" y="249"/>
                      <a:pt x="1837" y="257"/>
                    </a:cubicBezTo>
                    <a:cubicBezTo>
                      <a:pt x="1868" y="264"/>
                      <a:pt x="1916" y="355"/>
                      <a:pt x="1910" y="383"/>
                    </a:cubicBezTo>
                    <a:cubicBezTo>
                      <a:pt x="1903" y="411"/>
                      <a:pt x="1824" y="446"/>
                      <a:pt x="1800" y="424"/>
                    </a:cubicBezTo>
                    <a:cubicBezTo>
                      <a:pt x="1775" y="403"/>
                      <a:pt x="1763" y="306"/>
                      <a:pt x="1763" y="257"/>
                    </a:cubicBezTo>
                    <a:cubicBezTo>
                      <a:pt x="1763" y="208"/>
                      <a:pt x="1805" y="153"/>
                      <a:pt x="1800" y="132"/>
                    </a:cubicBezTo>
                    <a:cubicBezTo>
                      <a:pt x="1794" y="110"/>
                      <a:pt x="1745" y="118"/>
                      <a:pt x="1727" y="132"/>
                    </a:cubicBezTo>
                    <a:cubicBezTo>
                      <a:pt x="1708" y="145"/>
                      <a:pt x="1671" y="180"/>
                      <a:pt x="1689" y="215"/>
                    </a:cubicBezTo>
                    <a:cubicBezTo>
                      <a:pt x="1708" y="250"/>
                      <a:pt x="1794" y="313"/>
                      <a:pt x="1837" y="341"/>
                    </a:cubicBezTo>
                    <a:cubicBezTo>
                      <a:pt x="1880" y="368"/>
                      <a:pt x="1935" y="397"/>
                      <a:pt x="1947" y="383"/>
                    </a:cubicBezTo>
                    <a:cubicBezTo>
                      <a:pt x="1959" y="369"/>
                      <a:pt x="1934" y="264"/>
                      <a:pt x="1910" y="257"/>
                    </a:cubicBezTo>
                    <a:cubicBezTo>
                      <a:pt x="1885" y="249"/>
                      <a:pt x="1836" y="341"/>
                      <a:pt x="1800" y="341"/>
                    </a:cubicBezTo>
                    <a:cubicBezTo>
                      <a:pt x="1763" y="341"/>
                      <a:pt x="1683" y="298"/>
                      <a:pt x="1689" y="257"/>
                    </a:cubicBezTo>
                    <a:cubicBezTo>
                      <a:pt x="1696" y="215"/>
                      <a:pt x="1806" y="111"/>
                      <a:pt x="1837" y="90"/>
                    </a:cubicBezTo>
                    <a:cubicBezTo>
                      <a:pt x="1868" y="69"/>
                      <a:pt x="1868" y="104"/>
                      <a:pt x="1873" y="132"/>
                    </a:cubicBezTo>
                    <a:cubicBezTo>
                      <a:pt x="1879" y="159"/>
                      <a:pt x="1849" y="214"/>
                      <a:pt x="1873" y="257"/>
                    </a:cubicBezTo>
                    <a:cubicBezTo>
                      <a:pt x="1898" y="299"/>
                      <a:pt x="1990" y="376"/>
                      <a:pt x="2021" y="383"/>
                    </a:cubicBezTo>
                    <a:cubicBezTo>
                      <a:pt x="2051" y="390"/>
                      <a:pt x="2064" y="320"/>
                      <a:pt x="2057" y="299"/>
                    </a:cubicBezTo>
                    <a:cubicBezTo>
                      <a:pt x="2051" y="278"/>
                      <a:pt x="2008" y="284"/>
                      <a:pt x="1983" y="257"/>
                    </a:cubicBezTo>
                    <a:cubicBezTo>
                      <a:pt x="1959" y="229"/>
                      <a:pt x="1916" y="167"/>
                      <a:pt x="1910" y="132"/>
                    </a:cubicBezTo>
                    <a:cubicBezTo>
                      <a:pt x="1903" y="97"/>
                      <a:pt x="1947" y="41"/>
                      <a:pt x="1947" y="49"/>
                    </a:cubicBezTo>
                    <a:cubicBezTo>
                      <a:pt x="1947" y="56"/>
                      <a:pt x="1934" y="146"/>
                      <a:pt x="1910" y="174"/>
                    </a:cubicBezTo>
                    <a:cubicBezTo>
                      <a:pt x="1885" y="202"/>
                      <a:pt x="1824" y="188"/>
                      <a:pt x="1800" y="215"/>
                    </a:cubicBezTo>
                    <a:cubicBezTo>
                      <a:pt x="1775" y="243"/>
                      <a:pt x="1757" y="306"/>
                      <a:pt x="1763" y="341"/>
                    </a:cubicBezTo>
                    <a:cubicBezTo>
                      <a:pt x="1770" y="376"/>
                      <a:pt x="1794" y="431"/>
                      <a:pt x="1837" y="424"/>
                    </a:cubicBezTo>
                    <a:cubicBezTo>
                      <a:pt x="1880" y="418"/>
                      <a:pt x="1960" y="306"/>
                      <a:pt x="2021" y="299"/>
                    </a:cubicBezTo>
                    <a:cubicBezTo>
                      <a:pt x="2081" y="293"/>
                      <a:pt x="2167" y="383"/>
                      <a:pt x="2204" y="383"/>
                    </a:cubicBezTo>
                    <a:cubicBezTo>
                      <a:pt x="2240" y="383"/>
                      <a:pt x="2265" y="313"/>
                      <a:pt x="2241" y="299"/>
                    </a:cubicBezTo>
                    <a:cubicBezTo>
                      <a:pt x="2217" y="285"/>
                      <a:pt x="2112" y="307"/>
                      <a:pt x="2057" y="299"/>
                    </a:cubicBezTo>
                    <a:cubicBezTo>
                      <a:pt x="2002" y="292"/>
                      <a:pt x="1922" y="284"/>
                      <a:pt x="1910" y="257"/>
                    </a:cubicBezTo>
                    <a:cubicBezTo>
                      <a:pt x="1898" y="229"/>
                      <a:pt x="1947" y="138"/>
                      <a:pt x="1983" y="132"/>
                    </a:cubicBezTo>
                    <a:cubicBezTo>
                      <a:pt x="2020" y="125"/>
                      <a:pt x="2094" y="215"/>
                      <a:pt x="2131" y="215"/>
                    </a:cubicBezTo>
                    <a:cubicBezTo>
                      <a:pt x="2167" y="215"/>
                      <a:pt x="2222" y="145"/>
                      <a:pt x="2204" y="132"/>
                    </a:cubicBezTo>
                    <a:cubicBezTo>
                      <a:pt x="2185" y="118"/>
                      <a:pt x="2057" y="110"/>
                      <a:pt x="2021" y="132"/>
                    </a:cubicBezTo>
                    <a:cubicBezTo>
                      <a:pt x="1984" y="153"/>
                      <a:pt x="2008" y="263"/>
                      <a:pt x="1983" y="257"/>
                    </a:cubicBezTo>
                    <a:cubicBezTo>
                      <a:pt x="1959" y="250"/>
                      <a:pt x="1867" y="125"/>
                      <a:pt x="1873" y="90"/>
                    </a:cubicBezTo>
                    <a:cubicBezTo>
                      <a:pt x="1880" y="55"/>
                      <a:pt x="1966" y="55"/>
                      <a:pt x="2021" y="49"/>
                    </a:cubicBezTo>
                    <a:cubicBezTo>
                      <a:pt x="2076" y="42"/>
                      <a:pt x="2179" y="35"/>
                      <a:pt x="2204" y="49"/>
                    </a:cubicBezTo>
                    <a:cubicBezTo>
                      <a:pt x="2228" y="63"/>
                      <a:pt x="2198" y="132"/>
                      <a:pt x="2167" y="132"/>
                    </a:cubicBezTo>
                    <a:cubicBezTo>
                      <a:pt x="2136" y="132"/>
                      <a:pt x="2045" y="49"/>
                      <a:pt x="2021" y="49"/>
                    </a:cubicBezTo>
                    <a:cubicBezTo>
                      <a:pt x="1996" y="49"/>
                      <a:pt x="2008" y="104"/>
                      <a:pt x="2021" y="132"/>
                    </a:cubicBezTo>
                    <a:cubicBezTo>
                      <a:pt x="2033" y="159"/>
                      <a:pt x="2069" y="180"/>
                      <a:pt x="2094" y="215"/>
                    </a:cubicBezTo>
                    <a:cubicBezTo>
                      <a:pt x="2118" y="250"/>
                      <a:pt x="2131" y="313"/>
                      <a:pt x="2167" y="341"/>
                    </a:cubicBezTo>
                    <a:cubicBezTo>
                      <a:pt x="2204" y="368"/>
                      <a:pt x="2302" y="397"/>
                      <a:pt x="2314" y="383"/>
                    </a:cubicBezTo>
                    <a:cubicBezTo>
                      <a:pt x="2326" y="369"/>
                      <a:pt x="2284" y="271"/>
                      <a:pt x="2241" y="257"/>
                    </a:cubicBezTo>
                    <a:cubicBezTo>
                      <a:pt x="2198" y="243"/>
                      <a:pt x="2076" y="313"/>
                      <a:pt x="2057" y="299"/>
                    </a:cubicBezTo>
                    <a:cubicBezTo>
                      <a:pt x="2038" y="285"/>
                      <a:pt x="2094" y="188"/>
                      <a:pt x="2131" y="174"/>
                    </a:cubicBezTo>
                    <a:cubicBezTo>
                      <a:pt x="2167" y="160"/>
                      <a:pt x="2253" y="237"/>
                      <a:pt x="2277" y="215"/>
                    </a:cubicBezTo>
                    <a:cubicBezTo>
                      <a:pt x="2302" y="194"/>
                      <a:pt x="2302" y="76"/>
                      <a:pt x="2277" y="49"/>
                    </a:cubicBezTo>
                    <a:cubicBezTo>
                      <a:pt x="2253" y="21"/>
                      <a:pt x="2143" y="28"/>
                      <a:pt x="2131" y="49"/>
                    </a:cubicBezTo>
                    <a:cubicBezTo>
                      <a:pt x="2119" y="70"/>
                      <a:pt x="2161" y="125"/>
                      <a:pt x="2204" y="174"/>
                    </a:cubicBezTo>
                    <a:cubicBezTo>
                      <a:pt x="2247" y="223"/>
                      <a:pt x="2357" y="299"/>
                      <a:pt x="2387" y="341"/>
                    </a:cubicBezTo>
                    <a:cubicBezTo>
                      <a:pt x="2418" y="382"/>
                      <a:pt x="2381" y="431"/>
                      <a:pt x="2387" y="424"/>
                    </a:cubicBezTo>
                    <a:cubicBezTo>
                      <a:pt x="2394" y="418"/>
                      <a:pt x="2443" y="320"/>
                      <a:pt x="2425" y="299"/>
                    </a:cubicBezTo>
                    <a:cubicBezTo>
                      <a:pt x="2406" y="278"/>
                      <a:pt x="2320" y="299"/>
                      <a:pt x="2277" y="299"/>
                    </a:cubicBezTo>
                    <a:cubicBezTo>
                      <a:pt x="2234" y="299"/>
                      <a:pt x="2173" y="320"/>
                      <a:pt x="2167" y="299"/>
                    </a:cubicBezTo>
                    <a:cubicBezTo>
                      <a:pt x="2162" y="278"/>
                      <a:pt x="2204" y="202"/>
                      <a:pt x="2241" y="174"/>
                    </a:cubicBezTo>
                    <a:cubicBezTo>
                      <a:pt x="2277" y="146"/>
                      <a:pt x="2357" y="145"/>
                      <a:pt x="2387" y="132"/>
                    </a:cubicBezTo>
                    <a:cubicBezTo>
                      <a:pt x="2418" y="118"/>
                      <a:pt x="2430" y="104"/>
                      <a:pt x="2425" y="90"/>
                    </a:cubicBezTo>
                    <a:cubicBezTo>
                      <a:pt x="2419" y="76"/>
                      <a:pt x="2370" y="42"/>
                      <a:pt x="2351" y="49"/>
                    </a:cubicBezTo>
                    <a:cubicBezTo>
                      <a:pt x="2332" y="55"/>
                      <a:pt x="2326" y="97"/>
                      <a:pt x="2314" y="132"/>
                    </a:cubicBezTo>
                    <a:cubicBezTo>
                      <a:pt x="2302" y="167"/>
                      <a:pt x="2265" y="243"/>
                      <a:pt x="2277" y="257"/>
                    </a:cubicBezTo>
                    <a:cubicBezTo>
                      <a:pt x="2289" y="271"/>
                      <a:pt x="2382" y="237"/>
                      <a:pt x="2387" y="215"/>
                    </a:cubicBezTo>
                    <a:cubicBezTo>
                      <a:pt x="2393" y="194"/>
                      <a:pt x="2319" y="167"/>
                      <a:pt x="2314" y="132"/>
                    </a:cubicBezTo>
                    <a:cubicBezTo>
                      <a:pt x="2308" y="97"/>
                      <a:pt x="2339" y="13"/>
                      <a:pt x="2351" y="6"/>
                    </a:cubicBezTo>
                    <a:cubicBezTo>
                      <a:pt x="2363" y="0"/>
                      <a:pt x="2369" y="63"/>
                      <a:pt x="2387" y="90"/>
                    </a:cubicBezTo>
                    <a:cubicBezTo>
                      <a:pt x="2406" y="118"/>
                      <a:pt x="2449" y="139"/>
                      <a:pt x="2461" y="174"/>
                    </a:cubicBezTo>
                    <a:cubicBezTo>
                      <a:pt x="2473" y="209"/>
                      <a:pt x="2437" y="278"/>
                      <a:pt x="2461" y="299"/>
                    </a:cubicBezTo>
                    <a:cubicBezTo>
                      <a:pt x="2485" y="320"/>
                      <a:pt x="2559" y="285"/>
                      <a:pt x="2608" y="299"/>
                    </a:cubicBezTo>
                    <a:cubicBezTo>
                      <a:pt x="2656" y="313"/>
                      <a:pt x="2712" y="328"/>
                      <a:pt x="2755" y="383"/>
                    </a:cubicBezTo>
                    <a:cubicBezTo>
                      <a:pt x="2798" y="438"/>
                      <a:pt x="2835" y="536"/>
                      <a:pt x="2865" y="633"/>
                    </a:cubicBezTo>
                    <a:cubicBezTo>
                      <a:pt x="2896" y="731"/>
                      <a:pt x="2939" y="829"/>
                      <a:pt x="2939" y="968"/>
                    </a:cubicBezTo>
                    <a:cubicBezTo>
                      <a:pt x="2939" y="1107"/>
                      <a:pt x="2927" y="1337"/>
                      <a:pt x="2865" y="1468"/>
                    </a:cubicBezTo>
                    <a:cubicBezTo>
                      <a:pt x="2804" y="1600"/>
                      <a:pt x="2675" y="1691"/>
                      <a:pt x="2571" y="1760"/>
                    </a:cubicBezTo>
                    <a:cubicBezTo>
                      <a:pt x="2468" y="1829"/>
                      <a:pt x="2351" y="1864"/>
                      <a:pt x="2241" y="1885"/>
                    </a:cubicBezTo>
                    <a:cubicBezTo>
                      <a:pt x="2131" y="1907"/>
                      <a:pt x="2001" y="1913"/>
                      <a:pt x="1910" y="1885"/>
                    </a:cubicBezTo>
                    <a:cubicBezTo>
                      <a:pt x="1818" y="1858"/>
                      <a:pt x="1769" y="1788"/>
                      <a:pt x="1689" y="1719"/>
                    </a:cubicBezTo>
                    <a:cubicBezTo>
                      <a:pt x="1610" y="1650"/>
                      <a:pt x="1493" y="1531"/>
                      <a:pt x="1433" y="1468"/>
                    </a:cubicBezTo>
                    <a:cubicBezTo>
                      <a:pt x="1372" y="1406"/>
                      <a:pt x="1392" y="1394"/>
                      <a:pt x="1323" y="1343"/>
                    </a:cubicBezTo>
                    <a:cubicBezTo>
                      <a:pt x="1254" y="1292"/>
                      <a:pt x="1133" y="1219"/>
                      <a:pt x="1017" y="1163"/>
                    </a:cubicBezTo>
                    <a:cubicBezTo>
                      <a:pt x="901" y="1107"/>
                      <a:pt x="732" y="1041"/>
                      <a:pt x="624" y="1009"/>
                    </a:cubicBezTo>
                    <a:cubicBezTo>
                      <a:pt x="516" y="977"/>
                      <a:pt x="446" y="968"/>
                      <a:pt x="367" y="968"/>
                    </a:cubicBezTo>
                    <a:cubicBezTo>
                      <a:pt x="288" y="968"/>
                      <a:pt x="207" y="974"/>
                      <a:pt x="147" y="1009"/>
                    </a:cubicBezTo>
                    <a:cubicBezTo>
                      <a:pt x="86" y="1044"/>
                      <a:pt x="43" y="1109"/>
                      <a:pt x="0" y="1176"/>
                    </a:cubicBezTo>
                  </a:path>
                </a:pathLst>
              </a:custGeom>
              <a:noFill/>
              <a:ln w="38100">
                <a:solidFill>
                  <a:srgbClr val="000000"/>
                </a:solidFill>
                <a:round/>
                <a:headEnd/>
                <a:tailEnd type="triangle" w="med" len="med"/>
              </a:ln>
            </p:spPr>
            <p:txBody>
              <a:bodyPr/>
              <a:lstStyle/>
              <a:p>
                <a:endParaRPr lang="en-US"/>
              </a:p>
            </p:txBody>
          </p:sp>
          <p:sp>
            <p:nvSpPr>
              <p:cNvPr id="31760" name="Freeform 11"/>
              <p:cNvSpPr>
                <a:spLocks/>
              </p:cNvSpPr>
              <p:nvPr/>
            </p:nvSpPr>
            <p:spPr bwMode="auto">
              <a:xfrm>
                <a:off x="1365" y="2330"/>
                <a:ext cx="220" cy="209"/>
              </a:xfrm>
              <a:custGeom>
                <a:avLst/>
                <a:gdLst>
                  <a:gd name="T0" fmla="*/ 94 w 272"/>
                  <a:gd name="T1" fmla="*/ 0 h 227"/>
                  <a:gd name="T2" fmla="*/ 47 w 272"/>
                  <a:gd name="T3" fmla="*/ 90 h 227"/>
                  <a:gd name="T4" fmla="*/ 0 w 272"/>
                  <a:gd name="T5" fmla="*/ 150 h 227"/>
                  <a:gd name="T6" fmla="*/ 0 60000 65536"/>
                  <a:gd name="T7" fmla="*/ 0 60000 65536"/>
                  <a:gd name="T8" fmla="*/ 0 60000 65536"/>
                  <a:gd name="T9" fmla="*/ 0 w 272"/>
                  <a:gd name="T10" fmla="*/ 0 h 227"/>
                  <a:gd name="T11" fmla="*/ 272 w 272"/>
                  <a:gd name="T12" fmla="*/ 227 h 227"/>
                </a:gdLst>
                <a:ahLst/>
                <a:cxnLst>
                  <a:cxn ang="T6">
                    <a:pos x="T0" y="T1"/>
                  </a:cxn>
                  <a:cxn ang="T7">
                    <a:pos x="T2" y="T3"/>
                  </a:cxn>
                  <a:cxn ang="T8">
                    <a:pos x="T4" y="T5"/>
                  </a:cxn>
                </a:cxnLst>
                <a:rect l="T9" t="T10" r="T11" b="T12"/>
                <a:pathLst>
                  <a:path w="272" h="227">
                    <a:moveTo>
                      <a:pt x="272" y="0"/>
                    </a:moveTo>
                    <a:cubicBezTo>
                      <a:pt x="226" y="49"/>
                      <a:pt x="181" y="98"/>
                      <a:pt x="136" y="136"/>
                    </a:cubicBezTo>
                    <a:cubicBezTo>
                      <a:pt x="91" y="174"/>
                      <a:pt x="45" y="200"/>
                      <a:pt x="0" y="227"/>
                    </a:cubicBezTo>
                  </a:path>
                </a:pathLst>
              </a:custGeom>
              <a:noFill/>
              <a:ln w="38100">
                <a:solidFill>
                  <a:srgbClr val="000000"/>
                </a:solidFill>
                <a:round/>
                <a:headEnd/>
                <a:tailEnd type="triangle" w="med" len="med"/>
              </a:ln>
            </p:spPr>
            <p:txBody>
              <a:bodyPr/>
              <a:lstStyle/>
              <a:p>
                <a:endParaRPr lang="en-US"/>
              </a:p>
            </p:txBody>
          </p:sp>
          <p:sp>
            <p:nvSpPr>
              <p:cNvPr id="31761" name="Freeform 12"/>
              <p:cNvSpPr>
                <a:spLocks/>
              </p:cNvSpPr>
              <p:nvPr/>
            </p:nvSpPr>
            <p:spPr bwMode="auto">
              <a:xfrm>
                <a:off x="1623" y="2289"/>
                <a:ext cx="146" cy="417"/>
              </a:xfrm>
              <a:custGeom>
                <a:avLst/>
                <a:gdLst>
                  <a:gd name="T0" fmla="*/ 0 w 181"/>
                  <a:gd name="T1" fmla="*/ 0 h 453"/>
                  <a:gd name="T2" fmla="*/ 15 w 181"/>
                  <a:gd name="T3" fmla="*/ 180 h 453"/>
                  <a:gd name="T4" fmla="*/ 62 w 181"/>
                  <a:gd name="T5" fmla="*/ 299 h 453"/>
                  <a:gd name="T6" fmla="*/ 0 60000 65536"/>
                  <a:gd name="T7" fmla="*/ 0 60000 65536"/>
                  <a:gd name="T8" fmla="*/ 0 60000 65536"/>
                  <a:gd name="T9" fmla="*/ 0 w 181"/>
                  <a:gd name="T10" fmla="*/ 0 h 453"/>
                  <a:gd name="T11" fmla="*/ 181 w 181"/>
                  <a:gd name="T12" fmla="*/ 453 h 453"/>
                </a:gdLst>
                <a:ahLst/>
                <a:cxnLst>
                  <a:cxn ang="T6">
                    <a:pos x="T0" y="T1"/>
                  </a:cxn>
                  <a:cxn ang="T7">
                    <a:pos x="T2" y="T3"/>
                  </a:cxn>
                  <a:cxn ang="T8">
                    <a:pos x="T4" y="T5"/>
                  </a:cxn>
                </a:cxnLst>
                <a:rect l="T9" t="T10" r="T11" b="T12"/>
                <a:pathLst>
                  <a:path w="181" h="453">
                    <a:moveTo>
                      <a:pt x="0" y="0"/>
                    </a:moveTo>
                    <a:cubicBezTo>
                      <a:pt x="7" y="98"/>
                      <a:pt x="15" y="197"/>
                      <a:pt x="45" y="272"/>
                    </a:cubicBezTo>
                    <a:cubicBezTo>
                      <a:pt x="75" y="347"/>
                      <a:pt x="128" y="400"/>
                      <a:pt x="181" y="453"/>
                    </a:cubicBezTo>
                  </a:path>
                </a:pathLst>
              </a:custGeom>
              <a:noFill/>
              <a:ln w="38100">
                <a:solidFill>
                  <a:srgbClr val="000000"/>
                </a:solidFill>
                <a:round/>
                <a:headEnd/>
                <a:tailEnd type="triangle" w="med" len="med"/>
              </a:ln>
            </p:spPr>
            <p:txBody>
              <a:bodyPr/>
              <a:lstStyle/>
              <a:p>
                <a:endParaRPr lang="en-US"/>
              </a:p>
            </p:txBody>
          </p:sp>
          <p:sp>
            <p:nvSpPr>
              <p:cNvPr id="31762" name="Freeform 13"/>
              <p:cNvSpPr>
                <a:spLocks/>
              </p:cNvSpPr>
              <p:nvPr/>
            </p:nvSpPr>
            <p:spPr bwMode="auto">
              <a:xfrm>
                <a:off x="1806" y="2748"/>
                <a:ext cx="221" cy="167"/>
              </a:xfrm>
              <a:custGeom>
                <a:avLst/>
                <a:gdLst>
                  <a:gd name="T0" fmla="*/ 0 w 272"/>
                  <a:gd name="T1" fmla="*/ 0 h 181"/>
                  <a:gd name="T2" fmla="*/ 48 w 272"/>
                  <a:gd name="T3" fmla="*/ 90 h 181"/>
                  <a:gd name="T4" fmla="*/ 97 w 272"/>
                  <a:gd name="T5" fmla="*/ 121 h 181"/>
                  <a:gd name="T6" fmla="*/ 0 60000 65536"/>
                  <a:gd name="T7" fmla="*/ 0 60000 65536"/>
                  <a:gd name="T8" fmla="*/ 0 60000 65536"/>
                  <a:gd name="T9" fmla="*/ 0 w 272"/>
                  <a:gd name="T10" fmla="*/ 0 h 181"/>
                  <a:gd name="T11" fmla="*/ 272 w 272"/>
                  <a:gd name="T12" fmla="*/ 181 h 181"/>
                </a:gdLst>
                <a:ahLst/>
                <a:cxnLst>
                  <a:cxn ang="T6">
                    <a:pos x="T0" y="T1"/>
                  </a:cxn>
                  <a:cxn ang="T7">
                    <a:pos x="T2" y="T3"/>
                  </a:cxn>
                  <a:cxn ang="T8">
                    <a:pos x="T4" y="T5"/>
                  </a:cxn>
                </a:cxnLst>
                <a:rect l="T9" t="T10" r="T11" b="T12"/>
                <a:pathLst>
                  <a:path w="272" h="181">
                    <a:moveTo>
                      <a:pt x="0" y="0"/>
                    </a:moveTo>
                    <a:cubicBezTo>
                      <a:pt x="45" y="53"/>
                      <a:pt x="91" y="106"/>
                      <a:pt x="136" y="136"/>
                    </a:cubicBezTo>
                    <a:cubicBezTo>
                      <a:pt x="181" y="166"/>
                      <a:pt x="226" y="173"/>
                      <a:pt x="272" y="181"/>
                    </a:cubicBezTo>
                  </a:path>
                </a:pathLst>
              </a:custGeom>
              <a:noFill/>
              <a:ln w="38100">
                <a:solidFill>
                  <a:srgbClr val="000000"/>
                </a:solidFill>
                <a:round/>
                <a:headEnd/>
                <a:tailEnd type="triangle" w="med" len="med"/>
              </a:ln>
            </p:spPr>
            <p:txBody>
              <a:bodyPr/>
              <a:lstStyle/>
              <a:p>
                <a:endParaRPr lang="en-US"/>
              </a:p>
            </p:txBody>
          </p:sp>
          <p:sp>
            <p:nvSpPr>
              <p:cNvPr id="31763" name="Oval 14"/>
              <p:cNvSpPr>
                <a:spLocks noChangeArrowheads="1"/>
              </p:cNvSpPr>
              <p:nvPr/>
            </p:nvSpPr>
            <p:spPr bwMode="auto">
              <a:xfrm>
                <a:off x="2882" y="2036"/>
                <a:ext cx="2493" cy="1074"/>
              </a:xfrm>
              <a:prstGeom prst="ellipse">
                <a:avLst/>
              </a:prstGeom>
              <a:solidFill>
                <a:srgbClr val="FFFFFF"/>
              </a:solidFill>
              <a:ln w="9525">
                <a:solidFill>
                  <a:srgbClr val="FFFFFF"/>
                </a:solidFill>
                <a:round/>
                <a:headEnd/>
                <a:tailEnd/>
              </a:ln>
            </p:spPr>
            <p:txBody>
              <a:bodyPr anchor="ctr"/>
              <a:lstStyle/>
              <a:p>
                <a:endParaRPr lang="en-US"/>
              </a:p>
            </p:txBody>
          </p:sp>
          <p:sp>
            <p:nvSpPr>
              <p:cNvPr id="31764" name="Rectangle 15"/>
              <p:cNvSpPr>
                <a:spLocks noChangeArrowheads="1"/>
              </p:cNvSpPr>
              <p:nvPr/>
            </p:nvSpPr>
            <p:spPr bwMode="auto">
              <a:xfrm>
                <a:off x="1202" y="1500"/>
                <a:ext cx="921" cy="1556"/>
              </a:xfrm>
              <a:prstGeom prst="rect">
                <a:avLst/>
              </a:prstGeom>
              <a:solidFill>
                <a:srgbClr val="FFFFFF"/>
              </a:solidFill>
              <a:ln w="9525">
                <a:solidFill>
                  <a:srgbClr val="FFFFFF"/>
                </a:solidFill>
                <a:miter lim="800000"/>
                <a:headEnd/>
                <a:tailEnd/>
              </a:ln>
            </p:spPr>
            <p:txBody>
              <a:bodyPr anchor="ctr"/>
              <a:lstStyle/>
              <a:p>
                <a:endParaRPr lang="en-US"/>
              </a:p>
            </p:txBody>
          </p:sp>
          <p:sp>
            <p:nvSpPr>
              <p:cNvPr id="31765" name="Oval 16"/>
              <p:cNvSpPr>
                <a:spLocks noChangeArrowheads="1"/>
              </p:cNvSpPr>
              <p:nvPr/>
            </p:nvSpPr>
            <p:spPr bwMode="auto">
              <a:xfrm rot="485731">
                <a:off x="1927" y="1933"/>
                <a:ext cx="688" cy="467"/>
              </a:xfrm>
              <a:prstGeom prst="ellipse">
                <a:avLst/>
              </a:prstGeom>
              <a:solidFill>
                <a:srgbClr val="FFFFFF"/>
              </a:solidFill>
              <a:ln w="9525">
                <a:solidFill>
                  <a:srgbClr val="FFFFFF"/>
                </a:solidFill>
                <a:round/>
                <a:headEnd/>
                <a:tailEnd/>
              </a:ln>
            </p:spPr>
            <p:txBody>
              <a:bodyPr anchor="ctr"/>
              <a:lstStyle/>
              <a:p>
                <a:endParaRPr lang="en-US"/>
              </a:p>
            </p:txBody>
          </p:sp>
          <p:sp>
            <p:nvSpPr>
              <p:cNvPr id="31766" name="Freeform 17"/>
              <p:cNvSpPr>
                <a:spLocks/>
              </p:cNvSpPr>
              <p:nvPr/>
            </p:nvSpPr>
            <p:spPr bwMode="auto">
              <a:xfrm>
                <a:off x="1906" y="1340"/>
                <a:ext cx="2232" cy="1126"/>
              </a:xfrm>
              <a:custGeom>
                <a:avLst/>
                <a:gdLst>
                  <a:gd name="T0" fmla="*/ 2169 w 2232"/>
                  <a:gd name="T1" fmla="*/ 0 h 1126"/>
                  <a:gd name="T2" fmla="*/ 2222 w 2232"/>
                  <a:gd name="T3" fmla="*/ 267 h 1126"/>
                  <a:gd name="T4" fmla="*/ 2114 w 2232"/>
                  <a:gd name="T5" fmla="*/ 590 h 1126"/>
                  <a:gd name="T6" fmla="*/ 1681 w 2232"/>
                  <a:gd name="T7" fmla="*/ 830 h 1126"/>
                  <a:gd name="T8" fmla="*/ 1247 w 2232"/>
                  <a:gd name="T9" fmla="*/ 912 h 1126"/>
                  <a:gd name="T10" fmla="*/ 542 w 2232"/>
                  <a:gd name="T11" fmla="*/ 965 h 1126"/>
                  <a:gd name="T12" fmla="*/ 0 w 2232"/>
                  <a:gd name="T13" fmla="*/ 1126 h 1126"/>
                  <a:gd name="T14" fmla="*/ 0 60000 65536"/>
                  <a:gd name="T15" fmla="*/ 0 60000 65536"/>
                  <a:gd name="T16" fmla="*/ 0 60000 65536"/>
                  <a:gd name="T17" fmla="*/ 0 60000 65536"/>
                  <a:gd name="T18" fmla="*/ 0 60000 65536"/>
                  <a:gd name="T19" fmla="*/ 0 60000 65536"/>
                  <a:gd name="T20" fmla="*/ 0 60000 65536"/>
                  <a:gd name="T21" fmla="*/ 0 w 2232"/>
                  <a:gd name="T22" fmla="*/ 0 h 1126"/>
                  <a:gd name="T23" fmla="*/ 2232 w 2232"/>
                  <a:gd name="T24" fmla="*/ 1126 h 1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2" h="1126">
                    <a:moveTo>
                      <a:pt x="2169" y="0"/>
                    </a:moveTo>
                    <a:cubicBezTo>
                      <a:pt x="2200" y="84"/>
                      <a:pt x="2232" y="169"/>
                      <a:pt x="2222" y="267"/>
                    </a:cubicBezTo>
                    <a:cubicBezTo>
                      <a:pt x="2213" y="365"/>
                      <a:pt x="2204" y="496"/>
                      <a:pt x="2114" y="590"/>
                    </a:cubicBezTo>
                    <a:cubicBezTo>
                      <a:pt x="2024" y="684"/>
                      <a:pt x="1826" y="776"/>
                      <a:pt x="1681" y="830"/>
                    </a:cubicBezTo>
                    <a:cubicBezTo>
                      <a:pt x="1536" y="884"/>
                      <a:pt x="1437" y="890"/>
                      <a:pt x="1247" y="912"/>
                    </a:cubicBezTo>
                    <a:cubicBezTo>
                      <a:pt x="1057" y="934"/>
                      <a:pt x="750" y="930"/>
                      <a:pt x="542" y="965"/>
                    </a:cubicBezTo>
                    <a:cubicBezTo>
                      <a:pt x="335" y="1001"/>
                      <a:pt x="167" y="1063"/>
                      <a:pt x="0" y="1126"/>
                    </a:cubicBezTo>
                  </a:path>
                </a:pathLst>
              </a:custGeom>
              <a:noFill/>
              <a:ln w="38100">
                <a:solidFill>
                  <a:srgbClr val="000000"/>
                </a:solidFill>
                <a:round/>
                <a:headEnd/>
                <a:tailEnd type="triangle" w="med" len="med"/>
              </a:ln>
            </p:spPr>
            <p:txBody>
              <a:bodyPr/>
              <a:lstStyle/>
              <a:p>
                <a:endParaRPr lang="en-US"/>
              </a:p>
            </p:txBody>
          </p:sp>
          <p:sp>
            <p:nvSpPr>
              <p:cNvPr id="31767" name="Freeform 18"/>
              <p:cNvSpPr>
                <a:spLocks/>
              </p:cNvSpPr>
              <p:nvPr/>
            </p:nvSpPr>
            <p:spPr bwMode="auto">
              <a:xfrm>
                <a:off x="1310" y="2520"/>
                <a:ext cx="542" cy="393"/>
              </a:xfrm>
              <a:custGeom>
                <a:avLst/>
                <a:gdLst>
                  <a:gd name="T0" fmla="*/ 1101 w 454"/>
                  <a:gd name="T1" fmla="*/ 0 h 332"/>
                  <a:gd name="T2" fmla="*/ 772 w 454"/>
                  <a:gd name="T3" fmla="*/ 211 h 332"/>
                  <a:gd name="T4" fmla="*/ 552 w 454"/>
                  <a:gd name="T5" fmla="*/ 526 h 332"/>
                  <a:gd name="T6" fmla="*/ 221 w 454"/>
                  <a:gd name="T7" fmla="*/ 737 h 332"/>
                  <a:gd name="T8" fmla="*/ 0 w 454"/>
                  <a:gd name="T9" fmla="*/ 737 h 332"/>
                  <a:gd name="T10" fmla="*/ 0 60000 65536"/>
                  <a:gd name="T11" fmla="*/ 0 60000 65536"/>
                  <a:gd name="T12" fmla="*/ 0 60000 65536"/>
                  <a:gd name="T13" fmla="*/ 0 60000 65536"/>
                  <a:gd name="T14" fmla="*/ 0 60000 65536"/>
                  <a:gd name="T15" fmla="*/ 0 w 454"/>
                  <a:gd name="T16" fmla="*/ 0 h 332"/>
                  <a:gd name="T17" fmla="*/ 454 w 454"/>
                  <a:gd name="T18" fmla="*/ 332 h 332"/>
                </a:gdLst>
                <a:ahLst/>
                <a:cxnLst>
                  <a:cxn ang="T10">
                    <a:pos x="T0" y="T1"/>
                  </a:cxn>
                  <a:cxn ang="T11">
                    <a:pos x="T2" y="T3"/>
                  </a:cxn>
                  <a:cxn ang="T12">
                    <a:pos x="T4" y="T5"/>
                  </a:cxn>
                  <a:cxn ang="T13">
                    <a:pos x="T6" y="T7"/>
                  </a:cxn>
                  <a:cxn ang="T14">
                    <a:pos x="T8" y="T9"/>
                  </a:cxn>
                </a:cxnLst>
                <a:rect l="T15" t="T16" r="T17" b="T18"/>
                <a:pathLst>
                  <a:path w="454" h="332">
                    <a:moveTo>
                      <a:pt x="454" y="0"/>
                    </a:moveTo>
                    <a:cubicBezTo>
                      <a:pt x="405" y="26"/>
                      <a:pt x="356" y="52"/>
                      <a:pt x="318" y="90"/>
                    </a:cubicBezTo>
                    <a:cubicBezTo>
                      <a:pt x="280" y="128"/>
                      <a:pt x="265" y="188"/>
                      <a:pt x="227" y="226"/>
                    </a:cubicBezTo>
                    <a:cubicBezTo>
                      <a:pt x="189" y="264"/>
                      <a:pt x="129" y="302"/>
                      <a:pt x="91" y="317"/>
                    </a:cubicBezTo>
                    <a:cubicBezTo>
                      <a:pt x="53" y="332"/>
                      <a:pt x="26" y="324"/>
                      <a:pt x="0" y="317"/>
                    </a:cubicBezTo>
                  </a:path>
                </a:pathLst>
              </a:custGeom>
              <a:noFill/>
              <a:ln w="38100">
                <a:solidFill>
                  <a:srgbClr val="000000"/>
                </a:solidFill>
                <a:round/>
                <a:headEnd/>
                <a:tailEnd type="triangle" w="med" len="med"/>
              </a:ln>
            </p:spPr>
            <p:txBody>
              <a:bodyPr/>
              <a:lstStyle/>
              <a:p>
                <a:endParaRPr lang="en-US"/>
              </a:p>
            </p:txBody>
          </p:sp>
          <p:sp>
            <p:nvSpPr>
              <p:cNvPr id="31768" name="Freeform 19"/>
              <p:cNvSpPr>
                <a:spLocks/>
              </p:cNvSpPr>
              <p:nvPr/>
            </p:nvSpPr>
            <p:spPr bwMode="auto">
              <a:xfrm>
                <a:off x="1616" y="2520"/>
                <a:ext cx="507" cy="609"/>
              </a:xfrm>
              <a:custGeom>
                <a:avLst/>
                <a:gdLst>
                  <a:gd name="T0" fmla="*/ 236 w 507"/>
                  <a:gd name="T1" fmla="*/ 0 h 609"/>
                  <a:gd name="T2" fmla="*/ 127 w 507"/>
                  <a:gd name="T3" fmla="*/ 106 h 609"/>
                  <a:gd name="T4" fmla="*/ 48 w 507"/>
                  <a:gd name="T5" fmla="*/ 210 h 609"/>
                  <a:gd name="T6" fmla="*/ 6 w 507"/>
                  <a:gd name="T7" fmla="*/ 334 h 609"/>
                  <a:gd name="T8" fmla="*/ 29 w 507"/>
                  <a:gd name="T9" fmla="*/ 478 h 609"/>
                  <a:gd name="T10" fmla="*/ 182 w 507"/>
                  <a:gd name="T11" fmla="*/ 590 h 609"/>
                  <a:gd name="T12" fmla="*/ 344 w 507"/>
                  <a:gd name="T13" fmla="*/ 590 h 609"/>
                  <a:gd name="T14" fmla="*/ 507 w 507"/>
                  <a:gd name="T15" fmla="*/ 483 h 609"/>
                  <a:gd name="T16" fmla="*/ 0 60000 65536"/>
                  <a:gd name="T17" fmla="*/ 0 60000 65536"/>
                  <a:gd name="T18" fmla="*/ 0 60000 65536"/>
                  <a:gd name="T19" fmla="*/ 0 60000 65536"/>
                  <a:gd name="T20" fmla="*/ 0 60000 65536"/>
                  <a:gd name="T21" fmla="*/ 0 60000 65536"/>
                  <a:gd name="T22" fmla="*/ 0 60000 65536"/>
                  <a:gd name="T23" fmla="*/ 0 60000 65536"/>
                  <a:gd name="T24" fmla="*/ 0 w 507"/>
                  <a:gd name="T25" fmla="*/ 0 h 609"/>
                  <a:gd name="T26" fmla="*/ 507 w 507"/>
                  <a:gd name="T27" fmla="*/ 609 h 6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7" h="609">
                    <a:moveTo>
                      <a:pt x="236" y="0"/>
                    </a:moveTo>
                    <a:cubicBezTo>
                      <a:pt x="195" y="35"/>
                      <a:pt x="158" y="71"/>
                      <a:pt x="127" y="106"/>
                    </a:cubicBezTo>
                    <a:cubicBezTo>
                      <a:pt x="96" y="141"/>
                      <a:pt x="68" y="172"/>
                      <a:pt x="48" y="210"/>
                    </a:cubicBezTo>
                    <a:cubicBezTo>
                      <a:pt x="28" y="248"/>
                      <a:pt x="9" y="289"/>
                      <a:pt x="6" y="334"/>
                    </a:cubicBezTo>
                    <a:cubicBezTo>
                      <a:pt x="3" y="379"/>
                      <a:pt x="0" y="435"/>
                      <a:pt x="29" y="478"/>
                    </a:cubicBezTo>
                    <a:cubicBezTo>
                      <a:pt x="58" y="521"/>
                      <a:pt x="130" y="571"/>
                      <a:pt x="182" y="590"/>
                    </a:cubicBezTo>
                    <a:cubicBezTo>
                      <a:pt x="234" y="609"/>
                      <a:pt x="291" y="608"/>
                      <a:pt x="344" y="590"/>
                    </a:cubicBezTo>
                    <a:cubicBezTo>
                      <a:pt x="398" y="573"/>
                      <a:pt x="452" y="528"/>
                      <a:pt x="507" y="483"/>
                    </a:cubicBezTo>
                  </a:path>
                </a:pathLst>
              </a:custGeom>
              <a:noFill/>
              <a:ln w="38100">
                <a:solidFill>
                  <a:srgbClr val="000000"/>
                </a:solidFill>
                <a:round/>
                <a:headEnd/>
                <a:tailEnd type="triangle" w="med" len="med"/>
              </a:ln>
            </p:spPr>
            <p:txBody>
              <a:bodyPr/>
              <a:lstStyle/>
              <a:p>
                <a:endParaRPr lang="en-US"/>
              </a:p>
            </p:txBody>
          </p:sp>
          <p:sp>
            <p:nvSpPr>
              <p:cNvPr id="31769" name="Rectangle 20"/>
              <p:cNvSpPr>
                <a:spLocks noChangeArrowheads="1"/>
              </p:cNvSpPr>
              <p:nvPr/>
            </p:nvSpPr>
            <p:spPr bwMode="auto">
              <a:xfrm>
                <a:off x="4182" y="1232"/>
                <a:ext cx="868" cy="1073"/>
              </a:xfrm>
              <a:prstGeom prst="rect">
                <a:avLst/>
              </a:prstGeom>
              <a:solidFill>
                <a:srgbClr val="FFFFFF"/>
              </a:solidFill>
              <a:ln w="9525">
                <a:solidFill>
                  <a:srgbClr val="FFFFFF"/>
                </a:solidFill>
                <a:miter lim="800000"/>
                <a:headEnd/>
                <a:tailEnd/>
              </a:ln>
            </p:spPr>
            <p:txBody>
              <a:bodyPr anchor="ctr"/>
              <a:lstStyle/>
              <a:p>
                <a:endParaRPr lang="en-US"/>
              </a:p>
            </p:txBody>
          </p:sp>
          <p:sp>
            <p:nvSpPr>
              <p:cNvPr id="31770" name="Oval 21"/>
              <p:cNvSpPr>
                <a:spLocks noChangeArrowheads="1"/>
              </p:cNvSpPr>
              <p:nvPr/>
            </p:nvSpPr>
            <p:spPr bwMode="auto">
              <a:xfrm rot="-915307">
                <a:off x="4111" y="1297"/>
                <a:ext cx="136" cy="136"/>
              </a:xfrm>
              <a:prstGeom prst="ellipse">
                <a:avLst/>
              </a:prstGeom>
              <a:solidFill>
                <a:srgbClr val="FFFFFF"/>
              </a:solidFill>
              <a:ln w="9525">
                <a:solidFill>
                  <a:srgbClr val="FFFFFF"/>
                </a:solidFill>
                <a:round/>
                <a:headEnd/>
                <a:tailEnd/>
              </a:ln>
            </p:spPr>
            <p:txBody>
              <a:bodyPr anchor="ctr"/>
              <a:lstStyle/>
              <a:p>
                <a:endParaRPr lang="en-US"/>
              </a:p>
            </p:txBody>
          </p:sp>
          <p:sp>
            <p:nvSpPr>
              <p:cNvPr id="31771" name="Line 22"/>
              <p:cNvSpPr>
                <a:spLocks noChangeShapeType="1"/>
              </p:cNvSpPr>
              <p:nvPr/>
            </p:nvSpPr>
            <p:spPr bwMode="auto">
              <a:xfrm flipV="1">
                <a:off x="2608" y="2205"/>
                <a:ext cx="91" cy="46"/>
              </a:xfrm>
              <a:prstGeom prst="line">
                <a:avLst/>
              </a:prstGeom>
              <a:noFill/>
              <a:ln w="38100">
                <a:solidFill>
                  <a:srgbClr val="000000"/>
                </a:solidFill>
                <a:round/>
                <a:headEnd/>
                <a:tailEnd/>
              </a:ln>
            </p:spPr>
            <p:txBody>
              <a:bodyPr/>
              <a:lstStyle/>
              <a:p>
                <a:endParaRPr lang="en-US"/>
              </a:p>
            </p:txBody>
          </p:sp>
        </p:grpSp>
        <p:sp>
          <p:nvSpPr>
            <p:cNvPr id="31755" name="Text Box 23"/>
            <p:cNvSpPr txBox="1">
              <a:spLocks noChangeArrowheads="1"/>
            </p:cNvSpPr>
            <p:nvPr/>
          </p:nvSpPr>
          <p:spPr bwMode="auto">
            <a:xfrm>
              <a:off x="5030" y="6979"/>
              <a:ext cx="3960" cy="540"/>
            </a:xfrm>
            <a:prstGeom prst="rect">
              <a:avLst/>
            </a:prstGeom>
            <a:noFill/>
            <a:ln w="9525">
              <a:noFill/>
              <a:miter lim="800000"/>
              <a:headEnd/>
              <a:tailEnd/>
            </a:ln>
          </p:spPr>
          <p:txBody>
            <a:bodyPr/>
            <a:lstStyle/>
            <a:p>
              <a:pPr eaLnBrk="0" hangingPunct="0"/>
              <a:r>
                <a:rPr lang="en-US" sz="1000" i="1"/>
                <a:t>Exploitation – pioneer stage</a:t>
              </a:r>
              <a:endParaRPr lang="en-US" sz="1000" i="1">
                <a:solidFill>
                  <a:srgbClr val="000000"/>
                </a:solidFill>
              </a:endParaRPr>
            </a:p>
          </p:txBody>
        </p:sp>
        <p:sp>
          <p:nvSpPr>
            <p:cNvPr id="31756" name="Text Box 24"/>
            <p:cNvSpPr txBox="1">
              <a:spLocks noChangeArrowheads="1"/>
            </p:cNvSpPr>
            <p:nvPr/>
          </p:nvSpPr>
          <p:spPr bwMode="auto">
            <a:xfrm>
              <a:off x="6110" y="3199"/>
              <a:ext cx="3780" cy="540"/>
            </a:xfrm>
            <a:prstGeom prst="rect">
              <a:avLst/>
            </a:prstGeom>
            <a:noFill/>
            <a:ln w="9525">
              <a:noFill/>
              <a:miter lim="800000"/>
              <a:headEnd/>
              <a:tailEnd/>
            </a:ln>
          </p:spPr>
          <p:txBody>
            <a:bodyPr/>
            <a:lstStyle/>
            <a:p>
              <a:pPr eaLnBrk="0" hangingPunct="0"/>
              <a:r>
                <a:rPr lang="en-US" sz="1000" i="1"/>
                <a:t>Conservation – mature stage</a:t>
              </a:r>
            </a:p>
          </p:txBody>
        </p:sp>
        <p:sp>
          <p:nvSpPr>
            <p:cNvPr id="31757" name="Text Box 25"/>
            <p:cNvSpPr txBox="1">
              <a:spLocks noChangeArrowheads="1"/>
            </p:cNvSpPr>
            <p:nvPr/>
          </p:nvSpPr>
          <p:spPr bwMode="auto">
            <a:xfrm>
              <a:off x="8090" y="5179"/>
              <a:ext cx="1440" cy="1440"/>
            </a:xfrm>
            <a:prstGeom prst="rect">
              <a:avLst/>
            </a:prstGeom>
            <a:noFill/>
            <a:ln w="9525">
              <a:noFill/>
              <a:miter lim="800000"/>
              <a:headEnd/>
              <a:tailEnd/>
            </a:ln>
          </p:spPr>
          <p:txBody>
            <a:bodyPr/>
            <a:lstStyle/>
            <a:p>
              <a:pPr eaLnBrk="0" hangingPunct="0"/>
              <a:r>
                <a:rPr lang="en-US" sz="1000" i="1"/>
                <a:t>Release –</a:t>
              </a:r>
            </a:p>
            <a:p>
              <a:pPr eaLnBrk="0" hangingPunct="0"/>
              <a:r>
                <a:rPr lang="en-US" sz="1000" i="1"/>
                <a:t>creative</a:t>
              </a:r>
            </a:p>
            <a:p>
              <a:pPr eaLnBrk="0" hangingPunct="0"/>
              <a:r>
                <a:rPr lang="en-US" sz="1000" i="1"/>
                <a:t>destruction</a:t>
              </a:r>
            </a:p>
          </p:txBody>
        </p:sp>
        <p:sp>
          <p:nvSpPr>
            <p:cNvPr id="31758" name="Text Box 26"/>
            <p:cNvSpPr txBox="1">
              <a:spLocks noChangeArrowheads="1"/>
            </p:cNvSpPr>
            <p:nvPr/>
          </p:nvSpPr>
          <p:spPr bwMode="auto">
            <a:xfrm>
              <a:off x="3410" y="5359"/>
              <a:ext cx="1800" cy="720"/>
            </a:xfrm>
            <a:prstGeom prst="rect">
              <a:avLst/>
            </a:prstGeom>
            <a:noFill/>
            <a:ln w="9525">
              <a:noFill/>
              <a:miter lim="800000"/>
              <a:headEnd/>
              <a:tailEnd/>
            </a:ln>
          </p:spPr>
          <p:txBody>
            <a:bodyPr/>
            <a:lstStyle/>
            <a:p>
              <a:pPr eaLnBrk="0" hangingPunct="0"/>
              <a:r>
                <a:rPr lang="en-US" sz="1000" i="1"/>
                <a:t>Reorganization</a:t>
              </a:r>
            </a:p>
          </p:txBody>
        </p:sp>
      </p:grpSp>
      <p:sp>
        <p:nvSpPr>
          <p:cNvPr id="31747" name="Text Box 27"/>
          <p:cNvSpPr txBox="1">
            <a:spLocks noChangeArrowheads="1"/>
          </p:cNvSpPr>
          <p:nvPr/>
        </p:nvSpPr>
        <p:spPr bwMode="auto">
          <a:xfrm>
            <a:off x="898525" y="5562600"/>
            <a:ext cx="7178675" cy="461665"/>
          </a:xfrm>
          <a:prstGeom prst="rect">
            <a:avLst/>
          </a:prstGeom>
          <a:noFill/>
          <a:ln w="9525">
            <a:noFill/>
            <a:miter lim="800000"/>
            <a:headEnd/>
            <a:tailEnd/>
          </a:ln>
        </p:spPr>
        <p:txBody>
          <a:bodyPr wrap="square">
            <a:spAutoFit/>
          </a:bodyPr>
          <a:lstStyle/>
          <a:p>
            <a:r>
              <a:rPr lang="en-US" sz="2400" dirty="0">
                <a:cs typeface="Times New Roman" pitchFamily="18" charset="0"/>
              </a:rPr>
              <a:t>Ecosystem succession </a:t>
            </a:r>
            <a:r>
              <a:rPr lang="en-US" sz="2400" dirty="0" smtClean="0">
                <a:cs typeface="Times New Roman" pitchFamily="18" charset="0"/>
              </a:rPr>
              <a:t>in the collapse dynamic</a:t>
            </a:r>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collapse</a:t>
            </a:r>
            <a:endParaRPr lang="en-US" dirty="0"/>
          </a:p>
        </p:txBody>
      </p:sp>
      <p:sp>
        <p:nvSpPr>
          <p:cNvPr id="7" name="Content Placeholder 6"/>
          <p:cNvSpPr>
            <a:spLocks noGrp="1"/>
          </p:cNvSpPr>
          <p:nvPr>
            <p:ph idx="1"/>
          </p:nvPr>
        </p:nvSpPr>
        <p:spPr>
          <a:xfrm>
            <a:off x="457200" y="1981200"/>
            <a:ext cx="6553200" cy="3886200"/>
          </a:xfrm>
        </p:spPr>
        <p:txBody>
          <a:bodyPr/>
          <a:lstStyle/>
          <a:p>
            <a:r>
              <a:rPr lang="en-US" dirty="0" smtClean="0"/>
              <a:t>Schumpeter labeled the collapse, “creative destruction”, since it allowed for new configurations and innovation opportunities</a:t>
            </a:r>
          </a:p>
          <a:p>
            <a:endParaRPr lang="en-US" dirty="0"/>
          </a:p>
        </p:txBody>
      </p:sp>
      <p:pic>
        <p:nvPicPr>
          <p:cNvPr id="251906" name="Picture 2" descr="http://www.crossingwallstreet.com/Free%20Money.jpg"/>
          <p:cNvPicPr>
            <a:picLocks noChangeAspect="1" noChangeArrowheads="1"/>
          </p:cNvPicPr>
          <p:nvPr/>
        </p:nvPicPr>
        <p:blipFill>
          <a:blip r:embed="rId2" cstate="print"/>
          <a:srcRect/>
          <a:stretch>
            <a:fillRect/>
          </a:stretch>
        </p:blipFill>
        <p:spPr bwMode="auto">
          <a:xfrm>
            <a:off x="6994207" y="0"/>
            <a:ext cx="2149793" cy="2819400"/>
          </a:xfrm>
          <a:prstGeom prst="rect">
            <a:avLst/>
          </a:prstGeom>
          <a:noFill/>
        </p:spPr>
      </p:pic>
      <p:pic>
        <p:nvPicPr>
          <p:cNvPr id="251910" name="Picture 6" descr="http://www.vanderbilt.edu/AnS/Anthro/Anth101/schumpeter.gif"/>
          <p:cNvPicPr>
            <a:picLocks noChangeAspect="1" noChangeArrowheads="1"/>
          </p:cNvPicPr>
          <p:nvPr/>
        </p:nvPicPr>
        <p:blipFill>
          <a:blip r:embed="rId3" cstate="print"/>
          <a:srcRect/>
          <a:stretch>
            <a:fillRect/>
          </a:stretch>
        </p:blipFill>
        <p:spPr bwMode="auto">
          <a:xfrm>
            <a:off x="762000" y="4114800"/>
            <a:ext cx="7620000" cy="2047875"/>
          </a:xfrm>
          <a:prstGeom prst="rect">
            <a:avLst/>
          </a:prstGeom>
          <a:noFill/>
        </p:spPr>
      </p:pic>
      <p:pic>
        <p:nvPicPr>
          <p:cNvPr id="6" name="Picture 5" descr="The Collapse of Complex Societies (New Studies in Archaeology)"/>
          <p:cNvPicPr>
            <a:picLocks noChangeAspect="1" noChangeArrowheads="1"/>
          </p:cNvPicPr>
          <p:nvPr/>
        </p:nvPicPr>
        <p:blipFill>
          <a:blip r:embed="rId4" cstate="print"/>
          <a:srcRect/>
          <a:stretch>
            <a:fillRect/>
          </a:stretch>
        </p:blipFill>
        <p:spPr bwMode="auto">
          <a:xfrm>
            <a:off x="7439687" y="4417291"/>
            <a:ext cx="1704313"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noChangeAspect="1"/>
          </p:cNvGrpSpPr>
          <p:nvPr/>
        </p:nvGrpSpPr>
        <p:grpSpPr bwMode="auto">
          <a:xfrm>
            <a:off x="912812" y="457200"/>
            <a:ext cx="7327055" cy="4694238"/>
            <a:chOff x="2195" y="7499"/>
            <a:chExt cx="10368" cy="6644"/>
          </a:xfrm>
        </p:grpSpPr>
        <p:sp>
          <p:nvSpPr>
            <p:cNvPr id="32772" name="AutoShape 25"/>
            <p:cNvSpPr>
              <a:spLocks noChangeAspect="1" noChangeArrowheads="1" noTextEdit="1"/>
            </p:cNvSpPr>
            <p:nvPr/>
          </p:nvSpPr>
          <p:spPr bwMode="auto">
            <a:xfrm>
              <a:off x="2195" y="7499"/>
              <a:ext cx="10368" cy="6644"/>
            </a:xfrm>
            <a:prstGeom prst="rect">
              <a:avLst/>
            </a:prstGeom>
            <a:noFill/>
            <a:ln w="9525">
              <a:noFill/>
              <a:miter lim="800000"/>
              <a:headEnd/>
              <a:tailEnd/>
            </a:ln>
          </p:spPr>
          <p:txBody>
            <a:bodyPr/>
            <a:lstStyle/>
            <a:p>
              <a:endParaRPr lang="en-US"/>
            </a:p>
          </p:txBody>
        </p:sp>
        <p:sp>
          <p:nvSpPr>
            <p:cNvPr id="32773" name="Text Box 26"/>
            <p:cNvSpPr txBox="1">
              <a:spLocks noChangeArrowheads="1"/>
            </p:cNvSpPr>
            <p:nvPr/>
          </p:nvSpPr>
          <p:spPr bwMode="auto">
            <a:xfrm>
              <a:off x="4101" y="7499"/>
              <a:ext cx="232" cy="462"/>
            </a:xfrm>
            <a:prstGeom prst="rect">
              <a:avLst/>
            </a:prstGeom>
            <a:noFill/>
            <a:ln w="9525">
              <a:noFill/>
              <a:miter lim="800000"/>
              <a:headEnd/>
              <a:tailEnd/>
            </a:ln>
          </p:spPr>
          <p:txBody>
            <a:bodyPr lIns="64008" tIns="32004" rIns="64008" bIns="32004"/>
            <a:lstStyle/>
            <a:p>
              <a:pPr eaLnBrk="0" hangingPunct="0"/>
              <a:endParaRPr lang="pt-PT" sz="1200">
                <a:solidFill>
                  <a:srgbClr val="000000"/>
                </a:solidFill>
                <a:latin typeface="Arial" pitchFamily="34" charset="0"/>
              </a:endParaRPr>
            </a:p>
          </p:txBody>
        </p:sp>
        <p:sp>
          <p:nvSpPr>
            <p:cNvPr id="32774" name="Line 27"/>
            <p:cNvSpPr>
              <a:spLocks noChangeShapeType="1"/>
            </p:cNvSpPr>
            <p:nvPr/>
          </p:nvSpPr>
          <p:spPr bwMode="auto">
            <a:xfrm flipV="1">
              <a:off x="4035" y="8019"/>
              <a:ext cx="0" cy="5170"/>
            </a:xfrm>
            <a:prstGeom prst="line">
              <a:avLst/>
            </a:prstGeom>
            <a:noFill/>
            <a:ln w="57150">
              <a:solidFill>
                <a:srgbClr val="000000"/>
              </a:solidFill>
              <a:round/>
              <a:headEnd/>
              <a:tailEnd type="triangle" w="med" len="med"/>
            </a:ln>
          </p:spPr>
          <p:txBody>
            <a:bodyPr/>
            <a:lstStyle/>
            <a:p>
              <a:endParaRPr lang="en-US"/>
            </a:p>
          </p:txBody>
        </p:sp>
        <p:sp>
          <p:nvSpPr>
            <p:cNvPr id="32775" name="Line 28"/>
            <p:cNvSpPr>
              <a:spLocks noChangeShapeType="1"/>
            </p:cNvSpPr>
            <p:nvPr/>
          </p:nvSpPr>
          <p:spPr bwMode="auto">
            <a:xfrm>
              <a:off x="4035" y="13189"/>
              <a:ext cx="6804" cy="0"/>
            </a:xfrm>
            <a:prstGeom prst="line">
              <a:avLst/>
            </a:prstGeom>
            <a:noFill/>
            <a:ln w="57150">
              <a:solidFill>
                <a:srgbClr val="000000"/>
              </a:solidFill>
              <a:round/>
              <a:headEnd/>
              <a:tailEnd type="triangle" w="med" len="med"/>
            </a:ln>
          </p:spPr>
          <p:txBody>
            <a:bodyPr/>
            <a:lstStyle/>
            <a:p>
              <a:endParaRPr lang="en-US"/>
            </a:p>
          </p:txBody>
        </p:sp>
        <p:sp>
          <p:nvSpPr>
            <p:cNvPr id="32776" name="Text Box 29"/>
            <p:cNvSpPr txBox="1">
              <a:spLocks noChangeArrowheads="1"/>
            </p:cNvSpPr>
            <p:nvPr/>
          </p:nvSpPr>
          <p:spPr bwMode="auto">
            <a:xfrm>
              <a:off x="2195" y="10131"/>
              <a:ext cx="1396" cy="1166"/>
            </a:xfrm>
            <a:prstGeom prst="rect">
              <a:avLst/>
            </a:prstGeom>
            <a:noFill/>
            <a:ln w="9525">
              <a:solidFill>
                <a:srgbClr val="000000"/>
              </a:solidFill>
              <a:miter lim="800000"/>
              <a:headEnd/>
              <a:tailEnd/>
            </a:ln>
          </p:spPr>
          <p:txBody>
            <a:bodyPr lIns="64008" tIns="32004" rIns="64008" bIns="32004"/>
            <a:lstStyle/>
            <a:p>
              <a:pPr algn="ctr" eaLnBrk="0" hangingPunct="0"/>
              <a:r>
                <a:rPr lang="en-US" sz="1200">
                  <a:solidFill>
                    <a:srgbClr val="000000"/>
                  </a:solidFill>
                  <a:latin typeface="Arial" pitchFamily="34" charset="0"/>
                </a:rPr>
                <a:t>Develop-</a:t>
              </a:r>
            </a:p>
            <a:p>
              <a:pPr algn="ctr" eaLnBrk="0" hangingPunct="0"/>
              <a:r>
                <a:rPr lang="en-US" sz="1200">
                  <a:solidFill>
                    <a:srgbClr val="000000"/>
                  </a:solidFill>
                  <a:latin typeface="Arial" pitchFamily="34" charset="0"/>
                </a:rPr>
                <a:t>mental</a:t>
              </a:r>
            </a:p>
            <a:p>
              <a:pPr algn="ctr" eaLnBrk="0" hangingPunct="0"/>
              <a:r>
                <a:rPr lang="en-US" sz="1200">
                  <a:solidFill>
                    <a:srgbClr val="000000"/>
                  </a:solidFill>
                  <a:latin typeface="Arial" pitchFamily="34" charset="0"/>
                </a:rPr>
                <a:t>potential</a:t>
              </a:r>
            </a:p>
          </p:txBody>
        </p:sp>
        <p:sp>
          <p:nvSpPr>
            <p:cNvPr id="32777" name="Text Box 30"/>
            <p:cNvSpPr txBox="1">
              <a:spLocks noChangeArrowheads="1"/>
            </p:cNvSpPr>
            <p:nvPr/>
          </p:nvSpPr>
          <p:spPr bwMode="auto">
            <a:xfrm>
              <a:off x="6369" y="13669"/>
              <a:ext cx="2244" cy="474"/>
            </a:xfrm>
            <a:prstGeom prst="rect">
              <a:avLst/>
            </a:prstGeom>
            <a:noFill/>
            <a:ln w="9525">
              <a:solidFill>
                <a:srgbClr val="000000"/>
              </a:solidFill>
              <a:miter lim="800000"/>
              <a:headEnd/>
              <a:tailEnd/>
            </a:ln>
          </p:spPr>
          <p:txBody>
            <a:bodyPr lIns="64008" tIns="32004" rIns="64008" bIns="32004"/>
            <a:lstStyle/>
            <a:p>
              <a:pPr eaLnBrk="0" hangingPunct="0"/>
              <a:r>
                <a:rPr lang="en-US" sz="1200">
                  <a:solidFill>
                    <a:srgbClr val="000000"/>
                  </a:solidFill>
                  <a:latin typeface="Arial" pitchFamily="34" charset="0"/>
                </a:rPr>
                <a:t>Connectedness</a:t>
              </a:r>
            </a:p>
          </p:txBody>
        </p:sp>
        <p:grpSp>
          <p:nvGrpSpPr>
            <p:cNvPr id="3" name="Group 31"/>
            <p:cNvGrpSpPr>
              <a:grpSpLocks/>
            </p:cNvGrpSpPr>
            <p:nvPr/>
          </p:nvGrpSpPr>
          <p:grpSpPr bwMode="auto">
            <a:xfrm flipV="1">
              <a:off x="4217" y="8653"/>
              <a:ext cx="8346" cy="4116"/>
              <a:chOff x="1202" y="1071"/>
              <a:chExt cx="4173" cy="2058"/>
            </a:xfrm>
          </p:grpSpPr>
          <p:sp>
            <p:nvSpPr>
              <p:cNvPr id="32779" name="Freeform 32"/>
              <p:cNvSpPr>
                <a:spLocks/>
              </p:cNvSpPr>
              <p:nvPr/>
            </p:nvSpPr>
            <p:spPr bwMode="auto">
              <a:xfrm>
                <a:off x="1623" y="1071"/>
                <a:ext cx="2939" cy="1913"/>
              </a:xfrm>
              <a:custGeom>
                <a:avLst/>
                <a:gdLst>
                  <a:gd name="T0" fmla="*/ 588 w 2939"/>
                  <a:gd name="T1" fmla="*/ 1885 h 1913"/>
                  <a:gd name="T2" fmla="*/ 551 w 2939"/>
                  <a:gd name="T3" fmla="*/ 1719 h 1913"/>
                  <a:gd name="T4" fmla="*/ 808 w 2939"/>
                  <a:gd name="T5" fmla="*/ 1760 h 1913"/>
                  <a:gd name="T6" fmla="*/ 698 w 2939"/>
                  <a:gd name="T7" fmla="*/ 1844 h 1913"/>
                  <a:gd name="T8" fmla="*/ 735 w 2939"/>
                  <a:gd name="T9" fmla="*/ 1635 h 1913"/>
                  <a:gd name="T10" fmla="*/ 1065 w 2939"/>
                  <a:gd name="T11" fmla="*/ 1594 h 1913"/>
                  <a:gd name="T12" fmla="*/ 955 w 2939"/>
                  <a:gd name="T13" fmla="*/ 1594 h 1913"/>
                  <a:gd name="T14" fmla="*/ 955 w 2939"/>
                  <a:gd name="T15" fmla="*/ 1552 h 1913"/>
                  <a:gd name="T16" fmla="*/ 955 w 2939"/>
                  <a:gd name="T17" fmla="*/ 1427 h 1913"/>
                  <a:gd name="T18" fmla="*/ 1065 w 2939"/>
                  <a:gd name="T19" fmla="*/ 1468 h 1913"/>
                  <a:gd name="T20" fmla="*/ 991 w 2939"/>
                  <a:gd name="T21" fmla="*/ 1552 h 1913"/>
                  <a:gd name="T22" fmla="*/ 1065 w 2939"/>
                  <a:gd name="T23" fmla="*/ 1635 h 1913"/>
                  <a:gd name="T24" fmla="*/ 1029 w 2939"/>
                  <a:gd name="T25" fmla="*/ 1343 h 1913"/>
                  <a:gd name="T26" fmla="*/ 1139 w 2939"/>
                  <a:gd name="T27" fmla="*/ 1468 h 1913"/>
                  <a:gd name="T28" fmla="*/ 1029 w 2939"/>
                  <a:gd name="T29" fmla="*/ 1218 h 1913"/>
                  <a:gd name="T30" fmla="*/ 1285 w 2939"/>
                  <a:gd name="T31" fmla="*/ 1301 h 1913"/>
                  <a:gd name="T32" fmla="*/ 1212 w 2939"/>
                  <a:gd name="T33" fmla="*/ 1259 h 1913"/>
                  <a:gd name="T34" fmla="*/ 1102 w 2939"/>
                  <a:gd name="T35" fmla="*/ 1218 h 1913"/>
                  <a:gd name="T36" fmla="*/ 1249 w 2939"/>
                  <a:gd name="T37" fmla="*/ 1218 h 1913"/>
                  <a:gd name="T38" fmla="*/ 1139 w 2939"/>
                  <a:gd name="T39" fmla="*/ 1134 h 1913"/>
                  <a:gd name="T40" fmla="*/ 1285 w 2939"/>
                  <a:gd name="T41" fmla="*/ 1176 h 1913"/>
                  <a:gd name="T42" fmla="*/ 1139 w 2939"/>
                  <a:gd name="T43" fmla="*/ 968 h 1913"/>
                  <a:gd name="T44" fmla="*/ 1395 w 2939"/>
                  <a:gd name="T45" fmla="*/ 925 h 1913"/>
                  <a:gd name="T46" fmla="*/ 1285 w 2939"/>
                  <a:gd name="T47" fmla="*/ 1009 h 1913"/>
                  <a:gd name="T48" fmla="*/ 1359 w 2939"/>
                  <a:gd name="T49" fmla="*/ 968 h 1913"/>
                  <a:gd name="T50" fmla="*/ 1249 w 2939"/>
                  <a:gd name="T51" fmla="*/ 925 h 1913"/>
                  <a:gd name="T52" fmla="*/ 1249 w 2939"/>
                  <a:gd name="T53" fmla="*/ 800 h 1913"/>
                  <a:gd name="T54" fmla="*/ 1543 w 2939"/>
                  <a:gd name="T55" fmla="*/ 841 h 1913"/>
                  <a:gd name="T56" fmla="*/ 1323 w 2939"/>
                  <a:gd name="T57" fmla="*/ 633 h 1913"/>
                  <a:gd name="T58" fmla="*/ 1469 w 2939"/>
                  <a:gd name="T59" fmla="*/ 759 h 1913"/>
                  <a:gd name="T60" fmla="*/ 1433 w 2939"/>
                  <a:gd name="T61" fmla="*/ 633 h 1913"/>
                  <a:gd name="T62" fmla="*/ 1359 w 2939"/>
                  <a:gd name="T63" fmla="*/ 675 h 1913"/>
                  <a:gd name="T64" fmla="*/ 1506 w 2939"/>
                  <a:gd name="T65" fmla="*/ 716 h 1913"/>
                  <a:gd name="T66" fmla="*/ 1469 w 2939"/>
                  <a:gd name="T67" fmla="*/ 633 h 1913"/>
                  <a:gd name="T68" fmla="*/ 1469 w 2939"/>
                  <a:gd name="T69" fmla="*/ 508 h 1913"/>
                  <a:gd name="T70" fmla="*/ 1323 w 2939"/>
                  <a:gd name="T71" fmla="*/ 925 h 1913"/>
                  <a:gd name="T72" fmla="*/ 1506 w 2939"/>
                  <a:gd name="T73" fmla="*/ 466 h 1913"/>
                  <a:gd name="T74" fmla="*/ 1727 w 2939"/>
                  <a:gd name="T75" fmla="*/ 550 h 1913"/>
                  <a:gd name="T76" fmla="*/ 1579 w 2939"/>
                  <a:gd name="T77" fmla="*/ 257 h 1913"/>
                  <a:gd name="T78" fmla="*/ 1653 w 2939"/>
                  <a:gd name="T79" fmla="*/ 383 h 1913"/>
                  <a:gd name="T80" fmla="*/ 1653 w 2939"/>
                  <a:gd name="T81" fmla="*/ 257 h 1913"/>
                  <a:gd name="T82" fmla="*/ 1910 w 2939"/>
                  <a:gd name="T83" fmla="*/ 383 h 1913"/>
                  <a:gd name="T84" fmla="*/ 1727 w 2939"/>
                  <a:gd name="T85" fmla="*/ 132 h 1913"/>
                  <a:gd name="T86" fmla="*/ 1910 w 2939"/>
                  <a:gd name="T87" fmla="*/ 257 h 1913"/>
                  <a:gd name="T88" fmla="*/ 1873 w 2939"/>
                  <a:gd name="T89" fmla="*/ 132 h 1913"/>
                  <a:gd name="T90" fmla="*/ 1983 w 2939"/>
                  <a:gd name="T91" fmla="*/ 257 h 1913"/>
                  <a:gd name="T92" fmla="*/ 1800 w 2939"/>
                  <a:gd name="T93" fmla="*/ 215 h 1913"/>
                  <a:gd name="T94" fmla="*/ 2204 w 2939"/>
                  <a:gd name="T95" fmla="*/ 383 h 1913"/>
                  <a:gd name="T96" fmla="*/ 1983 w 2939"/>
                  <a:gd name="T97" fmla="*/ 132 h 1913"/>
                  <a:gd name="T98" fmla="*/ 1983 w 2939"/>
                  <a:gd name="T99" fmla="*/ 257 h 1913"/>
                  <a:gd name="T100" fmla="*/ 2167 w 2939"/>
                  <a:gd name="T101" fmla="*/ 132 h 1913"/>
                  <a:gd name="T102" fmla="*/ 2167 w 2939"/>
                  <a:gd name="T103" fmla="*/ 341 h 1913"/>
                  <a:gd name="T104" fmla="*/ 2131 w 2939"/>
                  <a:gd name="T105" fmla="*/ 174 h 1913"/>
                  <a:gd name="T106" fmla="*/ 2204 w 2939"/>
                  <a:gd name="T107" fmla="*/ 174 h 1913"/>
                  <a:gd name="T108" fmla="*/ 2277 w 2939"/>
                  <a:gd name="T109" fmla="*/ 299 h 1913"/>
                  <a:gd name="T110" fmla="*/ 2425 w 2939"/>
                  <a:gd name="T111" fmla="*/ 90 h 1913"/>
                  <a:gd name="T112" fmla="*/ 2387 w 2939"/>
                  <a:gd name="T113" fmla="*/ 215 h 1913"/>
                  <a:gd name="T114" fmla="*/ 2461 w 2939"/>
                  <a:gd name="T115" fmla="*/ 174 h 1913"/>
                  <a:gd name="T116" fmla="*/ 2865 w 2939"/>
                  <a:gd name="T117" fmla="*/ 633 h 1913"/>
                  <a:gd name="T118" fmla="*/ 2241 w 2939"/>
                  <a:gd name="T119" fmla="*/ 1885 h 1913"/>
                  <a:gd name="T120" fmla="*/ 1323 w 2939"/>
                  <a:gd name="T121" fmla="*/ 1343 h 1913"/>
                  <a:gd name="T122" fmla="*/ 147 w 2939"/>
                  <a:gd name="T123" fmla="*/ 1009 h 19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39"/>
                  <a:gd name="T187" fmla="*/ 0 h 1913"/>
                  <a:gd name="T188" fmla="*/ 2939 w 2939"/>
                  <a:gd name="T189" fmla="*/ 1913 h 19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39" h="1913">
                    <a:moveTo>
                      <a:pt x="404" y="1844"/>
                    </a:moveTo>
                    <a:cubicBezTo>
                      <a:pt x="447" y="1868"/>
                      <a:pt x="490" y="1892"/>
                      <a:pt x="514" y="1885"/>
                    </a:cubicBezTo>
                    <a:cubicBezTo>
                      <a:pt x="539" y="1879"/>
                      <a:pt x="539" y="1803"/>
                      <a:pt x="551" y="1803"/>
                    </a:cubicBezTo>
                    <a:cubicBezTo>
                      <a:pt x="563" y="1803"/>
                      <a:pt x="564" y="1872"/>
                      <a:pt x="588" y="1885"/>
                    </a:cubicBezTo>
                    <a:cubicBezTo>
                      <a:pt x="612" y="1899"/>
                      <a:pt x="686" y="1899"/>
                      <a:pt x="698" y="1885"/>
                    </a:cubicBezTo>
                    <a:cubicBezTo>
                      <a:pt x="710" y="1872"/>
                      <a:pt x="679" y="1816"/>
                      <a:pt x="661" y="1803"/>
                    </a:cubicBezTo>
                    <a:cubicBezTo>
                      <a:pt x="642" y="1789"/>
                      <a:pt x="607" y="1816"/>
                      <a:pt x="588" y="1803"/>
                    </a:cubicBezTo>
                    <a:cubicBezTo>
                      <a:pt x="569" y="1789"/>
                      <a:pt x="545" y="1733"/>
                      <a:pt x="551" y="1719"/>
                    </a:cubicBezTo>
                    <a:cubicBezTo>
                      <a:pt x="556" y="1705"/>
                      <a:pt x="600" y="1698"/>
                      <a:pt x="624" y="1719"/>
                    </a:cubicBezTo>
                    <a:cubicBezTo>
                      <a:pt x="649" y="1740"/>
                      <a:pt x="667" y="1823"/>
                      <a:pt x="698" y="1844"/>
                    </a:cubicBezTo>
                    <a:cubicBezTo>
                      <a:pt x="729" y="1865"/>
                      <a:pt x="790" y="1858"/>
                      <a:pt x="808" y="1844"/>
                    </a:cubicBezTo>
                    <a:cubicBezTo>
                      <a:pt x="827" y="1830"/>
                      <a:pt x="833" y="1781"/>
                      <a:pt x="808" y="1760"/>
                    </a:cubicBezTo>
                    <a:cubicBezTo>
                      <a:pt x="784" y="1739"/>
                      <a:pt x="692" y="1733"/>
                      <a:pt x="661" y="1719"/>
                    </a:cubicBezTo>
                    <a:cubicBezTo>
                      <a:pt x="630" y="1705"/>
                      <a:pt x="618" y="1677"/>
                      <a:pt x="624" y="1677"/>
                    </a:cubicBezTo>
                    <a:cubicBezTo>
                      <a:pt x="631" y="1677"/>
                      <a:pt x="686" y="1691"/>
                      <a:pt x="698" y="1719"/>
                    </a:cubicBezTo>
                    <a:cubicBezTo>
                      <a:pt x="710" y="1746"/>
                      <a:pt x="668" y="1823"/>
                      <a:pt x="698" y="1844"/>
                    </a:cubicBezTo>
                    <a:cubicBezTo>
                      <a:pt x="728" y="1865"/>
                      <a:pt x="850" y="1858"/>
                      <a:pt x="881" y="1844"/>
                    </a:cubicBezTo>
                    <a:cubicBezTo>
                      <a:pt x="912" y="1830"/>
                      <a:pt x="887" y="1802"/>
                      <a:pt x="881" y="1760"/>
                    </a:cubicBezTo>
                    <a:cubicBezTo>
                      <a:pt x="875" y="1719"/>
                      <a:pt x="869" y="1615"/>
                      <a:pt x="845" y="1594"/>
                    </a:cubicBezTo>
                    <a:cubicBezTo>
                      <a:pt x="820" y="1572"/>
                      <a:pt x="735" y="1614"/>
                      <a:pt x="735" y="1635"/>
                    </a:cubicBezTo>
                    <a:cubicBezTo>
                      <a:pt x="735" y="1656"/>
                      <a:pt x="802" y="1705"/>
                      <a:pt x="845" y="1719"/>
                    </a:cubicBezTo>
                    <a:cubicBezTo>
                      <a:pt x="888" y="1733"/>
                      <a:pt x="955" y="1719"/>
                      <a:pt x="991" y="1719"/>
                    </a:cubicBezTo>
                    <a:cubicBezTo>
                      <a:pt x="1028" y="1719"/>
                      <a:pt x="1053" y="1740"/>
                      <a:pt x="1065" y="1719"/>
                    </a:cubicBezTo>
                    <a:cubicBezTo>
                      <a:pt x="1077" y="1698"/>
                      <a:pt x="1101" y="1607"/>
                      <a:pt x="1065" y="1594"/>
                    </a:cubicBezTo>
                    <a:cubicBezTo>
                      <a:pt x="1029" y="1580"/>
                      <a:pt x="888" y="1635"/>
                      <a:pt x="845" y="1635"/>
                    </a:cubicBezTo>
                    <a:cubicBezTo>
                      <a:pt x="802" y="1635"/>
                      <a:pt x="808" y="1615"/>
                      <a:pt x="808" y="1594"/>
                    </a:cubicBezTo>
                    <a:cubicBezTo>
                      <a:pt x="808" y="1572"/>
                      <a:pt x="820" y="1510"/>
                      <a:pt x="845" y="1510"/>
                    </a:cubicBezTo>
                    <a:cubicBezTo>
                      <a:pt x="869" y="1510"/>
                      <a:pt x="924" y="1566"/>
                      <a:pt x="955" y="1594"/>
                    </a:cubicBezTo>
                    <a:cubicBezTo>
                      <a:pt x="986" y="1621"/>
                      <a:pt x="998" y="1677"/>
                      <a:pt x="1029" y="1677"/>
                    </a:cubicBezTo>
                    <a:cubicBezTo>
                      <a:pt x="1059" y="1677"/>
                      <a:pt x="1139" y="1607"/>
                      <a:pt x="1139" y="1594"/>
                    </a:cubicBezTo>
                    <a:cubicBezTo>
                      <a:pt x="1139" y="1580"/>
                      <a:pt x="1059" y="1600"/>
                      <a:pt x="1029" y="1594"/>
                    </a:cubicBezTo>
                    <a:cubicBezTo>
                      <a:pt x="998" y="1587"/>
                      <a:pt x="986" y="1552"/>
                      <a:pt x="955" y="1552"/>
                    </a:cubicBezTo>
                    <a:cubicBezTo>
                      <a:pt x="924" y="1552"/>
                      <a:pt x="839" y="1587"/>
                      <a:pt x="845" y="1594"/>
                    </a:cubicBezTo>
                    <a:cubicBezTo>
                      <a:pt x="850" y="1600"/>
                      <a:pt x="979" y="1615"/>
                      <a:pt x="991" y="1594"/>
                    </a:cubicBezTo>
                    <a:cubicBezTo>
                      <a:pt x="1003" y="1572"/>
                      <a:pt x="924" y="1496"/>
                      <a:pt x="918" y="1468"/>
                    </a:cubicBezTo>
                    <a:cubicBezTo>
                      <a:pt x="913" y="1441"/>
                      <a:pt x="943" y="1420"/>
                      <a:pt x="955" y="1427"/>
                    </a:cubicBezTo>
                    <a:cubicBezTo>
                      <a:pt x="967" y="1433"/>
                      <a:pt x="960" y="1489"/>
                      <a:pt x="991" y="1510"/>
                    </a:cubicBezTo>
                    <a:cubicBezTo>
                      <a:pt x="1022" y="1531"/>
                      <a:pt x="1108" y="1552"/>
                      <a:pt x="1139" y="1552"/>
                    </a:cubicBezTo>
                    <a:cubicBezTo>
                      <a:pt x="1169" y="1552"/>
                      <a:pt x="1187" y="1524"/>
                      <a:pt x="1175" y="1510"/>
                    </a:cubicBezTo>
                    <a:cubicBezTo>
                      <a:pt x="1163" y="1496"/>
                      <a:pt x="1096" y="1496"/>
                      <a:pt x="1065" y="1468"/>
                    </a:cubicBezTo>
                    <a:cubicBezTo>
                      <a:pt x="1034" y="1441"/>
                      <a:pt x="1003" y="1343"/>
                      <a:pt x="991" y="1343"/>
                    </a:cubicBezTo>
                    <a:cubicBezTo>
                      <a:pt x="979" y="1343"/>
                      <a:pt x="997" y="1427"/>
                      <a:pt x="991" y="1468"/>
                    </a:cubicBezTo>
                    <a:cubicBezTo>
                      <a:pt x="986" y="1510"/>
                      <a:pt x="955" y="1580"/>
                      <a:pt x="955" y="1594"/>
                    </a:cubicBezTo>
                    <a:cubicBezTo>
                      <a:pt x="955" y="1607"/>
                      <a:pt x="973" y="1573"/>
                      <a:pt x="991" y="1552"/>
                    </a:cubicBezTo>
                    <a:cubicBezTo>
                      <a:pt x="1010" y="1531"/>
                      <a:pt x="1041" y="1482"/>
                      <a:pt x="1065" y="1468"/>
                    </a:cubicBezTo>
                    <a:cubicBezTo>
                      <a:pt x="1089" y="1455"/>
                      <a:pt x="1132" y="1455"/>
                      <a:pt x="1139" y="1468"/>
                    </a:cubicBezTo>
                    <a:cubicBezTo>
                      <a:pt x="1145" y="1482"/>
                      <a:pt x="1114" y="1525"/>
                      <a:pt x="1102" y="1552"/>
                    </a:cubicBezTo>
                    <a:cubicBezTo>
                      <a:pt x="1090" y="1580"/>
                      <a:pt x="1059" y="1635"/>
                      <a:pt x="1065" y="1635"/>
                    </a:cubicBezTo>
                    <a:cubicBezTo>
                      <a:pt x="1071" y="1635"/>
                      <a:pt x="1114" y="1601"/>
                      <a:pt x="1139" y="1552"/>
                    </a:cubicBezTo>
                    <a:cubicBezTo>
                      <a:pt x="1163" y="1503"/>
                      <a:pt x="1212" y="1378"/>
                      <a:pt x="1212" y="1343"/>
                    </a:cubicBezTo>
                    <a:cubicBezTo>
                      <a:pt x="1212" y="1308"/>
                      <a:pt x="1169" y="1343"/>
                      <a:pt x="1139" y="1343"/>
                    </a:cubicBezTo>
                    <a:cubicBezTo>
                      <a:pt x="1108" y="1343"/>
                      <a:pt x="1053" y="1357"/>
                      <a:pt x="1029" y="1343"/>
                    </a:cubicBezTo>
                    <a:cubicBezTo>
                      <a:pt x="1004" y="1329"/>
                      <a:pt x="986" y="1273"/>
                      <a:pt x="991" y="1259"/>
                    </a:cubicBezTo>
                    <a:cubicBezTo>
                      <a:pt x="997" y="1246"/>
                      <a:pt x="1053" y="1238"/>
                      <a:pt x="1065" y="1259"/>
                    </a:cubicBezTo>
                    <a:cubicBezTo>
                      <a:pt x="1077" y="1281"/>
                      <a:pt x="1053" y="1350"/>
                      <a:pt x="1065" y="1385"/>
                    </a:cubicBezTo>
                    <a:cubicBezTo>
                      <a:pt x="1077" y="1420"/>
                      <a:pt x="1114" y="1461"/>
                      <a:pt x="1139" y="1468"/>
                    </a:cubicBezTo>
                    <a:cubicBezTo>
                      <a:pt x="1163" y="1476"/>
                      <a:pt x="1212" y="1448"/>
                      <a:pt x="1212" y="1427"/>
                    </a:cubicBezTo>
                    <a:cubicBezTo>
                      <a:pt x="1212" y="1406"/>
                      <a:pt x="1182" y="1357"/>
                      <a:pt x="1139" y="1343"/>
                    </a:cubicBezTo>
                    <a:cubicBezTo>
                      <a:pt x="1096" y="1329"/>
                      <a:pt x="973" y="1364"/>
                      <a:pt x="955" y="1343"/>
                    </a:cubicBezTo>
                    <a:cubicBezTo>
                      <a:pt x="936" y="1322"/>
                      <a:pt x="1004" y="1232"/>
                      <a:pt x="1029" y="1218"/>
                    </a:cubicBezTo>
                    <a:cubicBezTo>
                      <a:pt x="1053" y="1204"/>
                      <a:pt x="1090" y="1238"/>
                      <a:pt x="1102" y="1259"/>
                    </a:cubicBezTo>
                    <a:cubicBezTo>
                      <a:pt x="1114" y="1281"/>
                      <a:pt x="1078" y="1322"/>
                      <a:pt x="1102" y="1343"/>
                    </a:cubicBezTo>
                    <a:cubicBezTo>
                      <a:pt x="1127" y="1364"/>
                      <a:pt x="1218" y="1392"/>
                      <a:pt x="1249" y="1385"/>
                    </a:cubicBezTo>
                    <a:cubicBezTo>
                      <a:pt x="1280" y="1377"/>
                      <a:pt x="1304" y="1293"/>
                      <a:pt x="1285" y="1301"/>
                    </a:cubicBezTo>
                    <a:cubicBezTo>
                      <a:pt x="1267" y="1308"/>
                      <a:pt x="1175" y="1392"/>
                      <a:pt x="1139" y="1427"/>
                    </a:cubicBezTo>
                    <a:cubicBezTo>
                      <a:pt x="1102" y="1462"/>
                      <a:pt x="1077" y="1524"/>
                      <a:pt x="1065" y="1510"/>
                    </a:cubicBezTo>
                    <a:cubicBezTo>
                      <a:pt x="1053" y="1496"/>
                      <a:pt x="1041" y="1385"/>
                      <a:pt x="1065" y="1343"/>
                    </a:cubicBezTo>
                    <a:cubicBezTo>
                      <a:pt x="1089" y="1302"/>
                      <a:pt x="1169" y="1273"/>
                      <a:pt x="1212" y="1259"/>
                    </a:cubicBezTo>
                    <a:cubicBezTo>
                      <a:pt x="1255" y="1246"/>
                      <a:pt x="1304" y="1281"/>
                      <a:pt x="1323" y="1259"/>
                    </a:cubicBezTo>
                    <a:cubicBezTo>
                      <a:pt x="1341" y="1238"/>
                      <a:pt x="1341" y="1155"/>
                      <a:pt x="1323" y="1134"/>
                    </a:cubicBezTo>
                    <a:cubicBezTo>
                      <a:pt x="1304" y="1113"/>
                      <a:pt x="1249" y="1120"/>
                      <a:pt x="1212" y="1134"/>
                    </a:cubicBezTo>
                    <a:cubicBezTo>
                      <a:pt x="1176" y="1148"/>
                      <a:pt x="1133" y="1197"/>
                      <a:pt x="1102" y="1218"/>
                    </a:cubicBezTo>
                    <a:cubicBezTo>
                      <a:pt x="1071" y="1239"/>
                      <a:pt x="1035" y="1273"/>
                      <a:pt x="1029" y="1259"/>
                    </a:cubicBezTo>
                    <a:cubicBezTo>
                      <a:pt x="1022" y="1246"/>
                      <a:pt x="1046" y="1141"/>
                      <a:pt x="1065" y="1134"/>
                    </a:cubicBezTo>
                    <a:cubicBezTo>
                      <a:pt x="1084" y="1128"/>
                      <a:pt x="1108" y="1204"/>
                      <a:pt x="1139" y="1218"/>
                    </a:cubicBezTo>
                    <a:cubicBezTo>
                      <a:pt x="1169" y="1232"/>
                      <a:pt x="1212" y="1218"/>
                      <a:pt x="1249" y="1218"/>
                    </a:cubicBezTo>
                    <a:cubicBezTo>
                      <a:pt x="1285" y="1218"/>
                      <a:pt x="1347" y="1239"/>
                      <a:pt x="1359" y="1218"/>
                    </a:cubicBezTo>
                    <a:cubicBezTo>
                      <a:pt x="1371" y="1197"/>
                      <a:pt x="1347" y="1107"/>
                      <a:pt x="1323" y="1093"/>
                    </a:cubicBezTo>
                    <a:cubicBezTo>
                      <a:pt x="1298" y="1079"/>
                      <a:pt x="1243" y="1128"/>
                      <a:pt x="1212" y="1134"/>
                    </a:cubicBezTo>
                    <a:cubicBezTo>
                      <a:pt x="1182" y="1141"/>
                      <a:pt x="1157" y="1148"/>
                      <a:pt x="1139" y="1134"/>
                    </a:cubicBezTo>
                    <a:cubicBezTo>
                      <a:pt x="1120" y="1120"/>
                      <a:pt x="1097" y="1064"/>
                      <a:pt x="1102" y="1050"/>
                    </a:cubicBezTo>
                    <a:cubicBezTo>
                      <a:pt x="1108" y="1037"/>
                      <a:pt x="1156" y="1023"/>
                      <a:pt x="1175" y="1050"/>
                    </a:cubicBezTo>
                    <a:cubicBezTo>
                      <a:pt x="1194" y="1078"/>
                      <a:pt x="1194" y="1197"/>
                      <a:pt x="1212" y="1218"/>
                    </a:cubicBezTo>
                    <a:cubicBezTo>
                      <a:pt x="1231" y="1239"/>
                      <a:pt x="1267" y="1197"/>
                      <a:pt x="1285" y="1176"/>
                    </a:cubicBezTo>
                    <a:cubicBezTo>
                      <a:pt x="1304" y="1154"/>
                      <a:pt x="1341" y="1114"/>
                      <a:pt x="1323" y="1093"/>
                    </a:cubicBezTo>
                    <a:cubicBezTo>
                      <a:pt x="1304" y="1072"/>
                      <a:pt x="1212" y="1044"/>
                      <a:pt x="1175" y="1050"/>
                    </a:cubicBezTo>
                    <a:cubicBezTo>
                      <a:pt x="1139" y="1057"/>
                      <a:pt x="1108" y="1148"/>
                      <a:pt x="1102" y="1134"/>
                    </a:cubicBezTo>
                    <a:cubicBezTo>
                      <a:pt x="1097" y="1120"/>
                      <a:pt x="1114" y="981"/>
                      <a:pt x="1139" y="968"/>
                    </a:cubicBezTo>
                    <a:cubicBezTo>
                      <a:pt x="1163" y="954"/>
                      <a:pt x="1225" y="1009"/>
                      <a:pt x="1249" y="1050"/>
                    </a:cubicBezTo>
                    <a:cubicBezTo>
                      <a:pt x="1273" y="1092"/>
                      <a:pt x="1261" y="1211"/>
                      <a:pt x="1285" y="1218"/>
                    </a:cubicBezTo>
                    <a:cubicBezTo>
                      <a:pt x="1310" y="1225"/>
                      <a:pt x="1377" y="1142"/>
                      <a:pt x="1395" y="1093"/>
                    </a:cubicBezTo>
                    <a:cubicBezTo>
                      <a:pt x="1414" y="1044"/>
                      <a:pt x="1420" y="939"/>
                      <a:pt x="1395" y="925"/>
                    </a:cubicBezTo>
                    <a:cubicBezTo>
                      <a:pt x="1371" y="911"/>
                      <a:pt x="1285" y="1002"/>
                      <a:pt x="1249" y="1009"/>
                    </a:cubicBezTo>
                    <a:cubicBezTo>
                      <a:pt x="1212" y="1016"/>
                      <a:pt x="1187" y="995"/>
                      <a:pt x="1175" y="968"/>
                    </a:cubicBezTo>
                    <a:cubicBezTo>
                      <a:pt x="1163" y="940"/>
                      <a:pt x="1156" y="835"/>
                      <a:pt x="1175" y="841"/>
                    </a:cubicBezTo>
                    <a:cubicBezTo>
                      <a:pt x="1194" y="848"/>
                      <a:pt x="1254" y="974"/>
                      <a:pt x="1285" y="1009"/>
                    </a:cubicBezTo>
                    <a:cubicBezTo>
                      <a:pt x="1316" y="1044"/>
                      <a:pt x="1328" y="1057"/>
                      <a:pt x="1359" y="1050"/>
                    </a:cubicBezTo>
                    <a:cubicBezTo>
                      <a:pt x="1390" y="1044"/>
                      <a:pt x="1457" y="995"/>
                      <a:pt x="1469" y="968"/>
                    </a:cubicBezTo>
                    <a:cubicBezTo>
                      <a:pt x="1481" y="940"/>
                      <a:pt x="1451" y="884"/>
                      <a:pt x="1433" y="884"/>
                    </a:cubicBezTo>
                    <a:cubicBezTo>
                      <a:pt x="1414" y="884"/>
                      <a:pt x="1390" y="946"/>
                      <a:pt x="1359" y="968"/>
                    </a:cubicBezTo>
                    <a:cubicBezTo>
                      <a:pt x="1328" y="989"/>
                      <a:pt x="1273" y="1030"/>
                      <a:pt x="1249" y="1009"/>
                    </a:cubicBezTo>
                    <a:cubicBezTo>
                      <a:pt x="1225" y="988"/>
                      <a:pt x="1207" y="876"/>
                      <a:pt x="1212" y="841"/>
                    </a:cubicBezTo>
                    <a:cubicBezTo>
                      <a:pt x="1218" y="806"/>
                      <a:pt x="1280" y="786"/>
                      <a:pt x="1285" y="800"/>
                    </a:cubicBezTo>
                    <a:cubicBezTo>
                      <a:pt x="1291" y="814"/>
                      <a:pt x="1237" y="898"/>
                      <a:pt x="1249" y="925"/>
                    </a:cubicBezTo>
                    <a:cubicBezTo>
                      <a:pt x="1261" y="953"/>
                      <a:pt x="1323" y="974"/>
                      <a:pt x="1359" y="968"/>
                    </a:cubicBezTo>
                    <a:cubicBezTo>
                      <a:pt x="1395" y="961"/>
                      <a:pt x="1475" y="898"/>
                      <a:pt x="1469" y="884"/>
                    </a:cubicBezTo>
                    <a:cubicBezTo>
                      <a:pt x="1463" y="870"/>
                      <a:pt x="1359" y="898"/>
                      <a:pt x="1323" y="884"/>
                    </a:cubicBezTo>
                    <a:cubicBezTo>
                      <a:pt x="1286" y="870"/>
                      <a:pt x="1255" y="835"/>
                      <a:pt x="1249" y="800"/>
                    </a:cubicBezTo>
                    <a:cubicBezTo>
                      <a:pt x="1242" y="765"/>
                      <a:pt x="1273" y="675"/>
                      <a:pt x="1285" y="675"/>
                    </a:cubicBezTo>
                    <a:cubicBezTo>
                      <a:pt x="1297" y="675"/>
                      <a:pt x="1304" y="751"/>
                      <a:pt x="1323" y="800"/>
                    </a:cubicBezTo>
                    <a:cubicBezTo>
                      <a:pt x="1341" y="849"/>
                      <a:pt x="1359" y="961"/>
                      <a:pt x="1395" y="968"/>
                    </a:cubicBezTo>
                    <a:cubicBezTo>
                      <a:pt x="1432" y="974"/>
                      <a:pt x="1531" y="869"/>
                      <a:pt x="1543" y="841"/>
                    </a:cubicBezTo>
                    <a:cubicBezTo>
                      <a:pt x="1555" y="814"/>
                      <a:pt x="1493" y="800"/>
                      <a:pt x="1469" y="800"/>
                    </a:cubicBezTo>
                    <a:cubicBezTo>
                      <a:pt x="1445" y="800"/>
                      <a:pt x="1420" y="848"/>
                      <a:pt x="1395" y="841"/>
                    </a:cubicBezTo>
                    <a:cubicBezTo>
                      <a:pt x="1371" y="835"/>
                      <a:pt x="1335" y="794"/>
                      <a:pt x="1323" y="759"/>
                    </a:cubicBezTo>
                    <a:cubicBezTo>
                      <a:pt x="1310" y="724"/>
                      <a:pt x="1317" y="633"/>
                      <a:pt x="1323" y="633"/>
                    </a:cubicBezTo>
                    <a:cubicBezTo>
                      <a:pt x="1328" y="633"/>
                      <a:pt x="1340" y="725"/>
                      <a:pt x="1359" y="759"/>
                    </a:cubicBezTo>
                    <a:cubicBezTo>
                      <a:pt x="1378" y="793"/>
                      <a:pt x="1402" y="820"/>
                      <a:pt x="1433" y="841"/>
                    </a:cubicBezTo>
                    <a:cubicBezTo>
                      <a:pt x="1463" y="863"/>
                      <a:pt x="1537" y="898"/>
                      <a:pt x="1543" y="884"/>
                    </a:cubicBezTo>
                    <a:cubicBezTo>
                      <a:pt x="1548" y="870"/>
                      <a:pt x="1493" y="780"/>
                      <a:pt x="1469" y="759"/>
                    </a:cubicBezTo>
                    <a:cubicBezTo>
                      <a:pt x="1445" y="737"/>
                      <a:pt x="1420" y="780"/>
                      <a:pt x="1395" y="759"/>
                    </a:cubicBezTo>
                    <a:cubicBezTo>
                      <a:pt x="1371" y="737"/>
                      <a:pt x="1328" y="675"/>
                      <a:pt x="1323" y="633"/>
                    </a:cubicBezTo>
                    <a:cubicBezTo>
                      <a:pt x="1317" y="592"/>
                      <a:pt x="1340" y="508"/>
                      <a:pt x="1359" y="508"/>
                    </a:cubicBezTo>
                    <a:cubicBezTo>
                      <a:pt x="1378" y="508"/>
                      <a:pt x="1408" y="585"/>
                      <a:pt x="1433" y="633"/>
                    </a:cubicBezTo>
                    <a:cubicBezTo>
                      <a:pt x="1457" y="682"/>
                      <a:pt x="1476" y="786"/>
                      <a:pt x="1506" y="800"/>
                    </a:cubicBezTo>
                    <a:cubicBezTo>
                      <a:pt x="1537" y="814"/>
                      <a:pt x="1616" y="744"/>
                      <a:pt x="1616" y="716"/>
                    </a:cubicBezTo>
                    <a:cubicBezTo>
                      <a:pt x="1616" y="689"/>
                      <a:pt x="1549" y="640"/>
                      <a:pt x="1506" y="633"/>
                    </a:cubicBezTo>
                    <a:cubicBezTo>
                      <a:pt x="1463" y="627"/>
                      <a:pt x="1378" y="696"/>
                      <a:pt x="1359" y="675"/>
                    </a:cubicBezTo>
                    <a:cubicBezTo>
                      <a:pt x="1340" y="654"/>
                      <a:pt x="1383" y="543"/>
                      <a:pt x="1395" y="508"/>
                    </a:cubicBezTo>
                    <a:cubicBezTo>
                      <a:pt x="1408" y="473"/>
                      <a:pt x="1426" y="452"/>
                      <a:pt x="1433" y="466"/>
                    </a:cubicBezTo>
                    <a:cubicBezTo>
                      <a:pt x="1439" y="480"/>
                      <a:pt x="1421" y="550"/>
                      <a:pt x="1433" y="591"/>
                    </a:cubicBezTo>
                    <a:cubicBezTo>
                      <a:pt x="1445" y="632"/>
                      <a:pt x="1482" y="702"/>
                      <a:pt x="1506" y="716"/>
                    </a:cubicBezTo>
                    <a:cubicBezTo>
                      <a:pt x="1531" y="730"/>
                      <a:pt x="1555" y="681"/>
                      <a:pt x="1579" y="675"/>
                    </a:cubicBezTo>
                    <a:cubicBezTo>
                      <a:pt x="1604" y="668"/>
                      <a:pt x="1653" y="689"/>
                      <a:pt x="1653" y="675"/>
                    </a:cubicBezTo>
                    <a:cubicBezTo>
                      <a:pt x="1653" y="661"/>
                      <a:pt x="1610" y="597"/>
                      <a:pt x="1579" y="591"/>
                    </a:cubicBezTo>
                    <a:cubicBezTo>
                      <a:pt x="1548" y="585"/>
                      <a:pt x="1493" y="640"/>
                      <a:pt x="1469" y="633"/>
                    </a:cubicBezTo>
                    <a:cubicBezTo>
                      <a:pt x="1445" y="627"/>
                      <a:pt x="1438" y="591"/>
                      <a:pt x="1433" y="550"/>
                    </a:cubicBezTo>
                    <a:cubicBezTo>
                      <a:pt x="1427" y="508"/>
                      <a:pt x="1421" y="411"/>
                      <a:pt x="1433" y="383"/>
                    </a:cubicBezTo>
                    <a:cubicBezTo>
                      <a:pt x="1445" y="355"/>
                      <a:pt x="1501" y="362"/>
                      <a:pt x="1506" y="383"/>
                    </a:cubicBezTo>
                    <a:cubicBezTo>
                      <a:pt x="1512" y="404"/>
                      <a:pt x="1463" y="459"/>
                      <a:pt x="1469" y="508"/>
                    </a:cubicBezTo>
                    <a:cubicBezTo>
                      <a:pt x="1475" y="557"/>
                      <a:pt x="1531" y="633"/>
                      <a:pt x="1543" y="675"/>
                    </a:cubicBezTo>
                    <a:cubicBezTo>
                      <a:pt x="1555" y="716"/>
                      <a:pt x="1561" y="752"/>
                      <a:pt x="1543" y="759"/>
                    </a:cubicBezTo>
                    <a:cubicBezTo>
                      <a:pt x="1524" y="765"/>
                      <a:pt x="1469" y="689"/>
                      <a:pt x="1433" y="716"/>
                    </a:cubicBezTo>
                    <a:cubicBezTo>
                      <a:pt x="1396" y="744"/>
                      <a:pt x="1353" y="884"/>
                      <a:pt x="1323" y="925"/>
                    </a:cubicBezTo>
                    <a:cubicBezTo>
                      <a:pt x="1292" y="967"/>
                      <a:pt x="1206" y="1009"/>
                      <a:pt x="1249" y="968"/>
                    </a:cubicBezTo>
                    <a:cubicBezTo>
                      <a:pt x="1292" y="926"/>
                      <a:pt x="1518" y="745"/>
                      <a:pt x="1579" y="675"/>
                    </a:cubicBezTo>
                    <a:cubicBezTo>
                      <a:pt x="1641" y="605"/>
                      <a:pt x="1629" y="585"/>
                      <a:pt x="1616" y="550"/>
                    </a:cubicBezTo>
                    <a:cubicBezTo>
                      <a:pt x="1604" y="515"/>
                      <a:pt x="1525" y="507"/>
                      <a:pt x="1506" y="466"/>
                    </a:cubicBezTo>
                    <a:cubicBezTo>
                      <a:pt x="1488" y="424"/>
                      <a:pt x="1494" y="306"/>
                      <a:pt x="1506" y="299"/>
                    </a:cubicBezTo>
                    <a:cubicBezTo>
                      <a:pt x="1518" y="293"/>
                      <a:pt x="1574" y="376"/>
                      <a:pt x="1579" y="424"/>
                    </a:cubicBezTo>
                    <a:cubicBezTo>
                      <a:pt x="1585" y="473"/>
                      <a:pt x="1518" y="570"/>
                      <a:pt x="1543" y="591"/>
                    </a:cubicBezTo>
                    <a:cubicBezTo>
                      <a:pt x="1567" y="612"/>
                      <a:pt x="1696" y="571"/>
                      <a:pt x="1727" y="550"/>
                    </a:cubicBezTo>
                    <a:cubicBezTo>
                      <a:pt x="1757" y="528"/>
                      <a:pt x="1751" y="472"/>
                      <a:pt x="1727" y="466"/>
                    </a:cubicBezTo>
                    <a:cubicBezTo>
                      <a:pt x="1702" y="459"/>
                      <a:pt x="1616" y="529"/>
                      <a:pt x="1579" y="508"/>
                    </a:cubicBezTo>
                    <a:cubicBezTo>
                      <a:pt x="1543" y="487"/>
                      <a:pt x="1506" y="382"/>
                      <a:pt x="1506" y="341"/>
                    </a:cubicBezTo>
                    <a:cubicBezTo>
                      <a:pt x="1506" y="299"/>
                      <a:pt x="1561" y="243"/>
                      <a:pt x="1579" y="257"/>
                    </a:cubicBezTo>
                    <a:cubicBezTo>
                      <a:pt x="1598" y="271"/>
                      <a:pt x="1598" y="383"/>
                      <a:pt x="1616" y="424"/>
                    </a:cubicBezTo>
                    <a:cubicBezTo>
                      <a:pt x="1635" y="466"/>
                      <a:pt x="1653" y="502"/>
                      <a:pt x="1689" y="508"/>
                    </a:cubicBezTo>
                    <a:cubicBezTo>
                      <a:pt x="1726" y="515"/>
                      <a:pt x="1842" y="487"/>
                      <a:pt x="1837" y="466"/>
                    </a:cubicBezTo>
                    <a:cubicBezTo>
                      <a:pt x="1831" y="445"/>
                      <a:pt x="1684" y="432"/>
                      <a:pt x="1653" y="383"/>
                    </a:cubicBezTo>
                    <a:cubicBezTo>
                      <a:pt x="1622" y="334"/>
                      <a:pt x="1665" y="181"/>
                      <a:pt x="1653" y="174"/>
                    </a:cubicBezTo>
                    <a:cubicBezTo>
                      <a:pt x="1641" y="167"/>
                      <a:pt x="1561" y="306"/>
                      <a:pt x="1579" y="341"/>
                    </a:cubicBezTo>
                    <a:cubicBezTo>
                      <a:pt x="1598" y="376"/>
                      <a:pt x="1751" y="397"/>
                      <a:pt x="1763" y="383"/>
                    </a:cubicBezTo>
                    <a:cubicBezTo>
                      <a:pt x="1775" y="369"/>
                      <a:pt x="1659" y="236"/>
                      <a:pt x="1653" y="257"/>
                    </a:cubicBezTo>
                    <a:cubicBezTo>
                      <a:pt x="1647" y="278"/>
                      <a:pt x="1714" y="494"/>
                      <a:pt x="1727" y="508"/>
                    </a:cubicBezTo>
                    <a:cubicBezTo>
                      <a:pt x="1739" y="522"/>
                      <a:pt x="1708" y="383"/>
                      <a:pt x="1727" y="341"/>
                    </a:cubicBezTo>
                    <a:cubicBezTo>
                      <a:pt x="1745" y="298"/>
                      <a:pt x="1806" y="249"/>
                      <a:pt x="1837" y="257"/>
                    </a:cubicBezTo>
                    <a:cubicBezTo>
                      <a:pt x="1868" y="264"/>
                      <a:pt x="1916" y="355"/>
                      <a:pt x="1910" y="383"/>
                    </a:cubicBezTo>
                    <a:cubicBezTo>
                      <a:pt x="1903" y="411"/>
                      <a:pt x="1824" y="446"/>
                      <a:pt x="1800" y="424"/>
                    </a:cubicBezTo>
                    <a:cubicBezTo>
                      <a:pt x="1775" y="403"/>
                      <a:pt x="1763" y="306"/>
                      <a:pt x="1763" y="257"/>
                    </a:cubicBezTo>
                    <a:cubicBezTo>
                      <a:pt x="1763" y="208"/>
                      <a:pt x="1805" y="153"/>
                      <a:pt x="1800" y="132"/>
                    </a:cubicBezTo>
                    <a:cubicBezTo>
                      <a:pt x="1794" y="110"/>
                      <a:pt x="1745" y="118"/>
                      <a:pt x="1727" y="132"/>
                    </a:cubicBezTo>
                    <a:cubicBezTo>
                      <a:pt x="1708" y="145"/>
                      <a:pt x="1671" y="180"/>
                      <a:pt x="1689" y="215"/>
                    </a:cubicBezTo>
                    <a:cubicBezTo>
                      <a:pt x="1708" y="250"/>
                      <a:pt x="1794" y="313"/>
                      <a:pt x="1837" y="341"/>
                    </a:cubicBezTo>
                    <a:cubicBezTo>
                      <a:pt x="1880" y="368"/>
                      <a:pt x="1935" y="397"/>
                      <a:pt x="1947" y="383"/>
                    </a:cubicBezTo>
                    <a:cubicBezTo>
                      <a:pt x="1959" y="369"/>
                      <a:pt x="1934" y="264"/>
                      <a:pt x="1910" y="257"/>
                    </a:cubicBezTo>
                    <a:cubicBezTo>
                      <a:pt x="1885" y="249"/>
                      <a:pt x="1836" y="341"/>
                      <a:pt x="1800" y="341"/>
                    </a:cubicBezTo>
                    <a:cubicBezTo>
                      <a:pt x="1763" y="341"/>
                      <a:pt x="1683" y="298"/>
                      <a:pt x="1689" y="257"/>
                    </a:cubicBezTo>
                    <a:cubicBezTo>
                      <a:pt x="1696" y="215"/>
                      <a:pt x="1806" y="111"/>
                      <a:pt x="1837" y="90"/>
                    </a:cubicBezTo>
                    <a:cubicBezTo>
                      <a:pt x="1868" y="69"/>
                      <a:pt x="1868" y="104"/>
                      <a:pt x="1873" y="132"/>
                    </a:cubicBezTo>
                    <a:cubicBezTo>
                      <a:pt x="1879" y="159"/>
                      <a:pt x="1849" y="214"/>
                      <a:pt x="1873" y="257"/>
                    </a:cubicBezTo>
                    <a:cubicBezTo>
                      <a:pt x="1898" y="299"/>
                      <a:pt x="1990" y="376"/>
                      <a:pt x="2021" y="383"/>
                    </a:cubicBezTo>
                    <a:cubicBezTo>
                      <a:pt x="2051" y="390"/>
                      <a:pt x="2064" y="320"/>
                      <a:pt x="2057" y="299"/>
                    </a:cubicBezTo>
                    <a:cubicBezTo>
                      <a:pt x="2051" y="278"/>
                      <a:pt x="2008" y="284"/>
                      <a:pt x="1983" y="257"/>
                    </a:cubicBezTo>
                    <a:cubicBezTo>
                      <a:pt x="1959" y="229"/>
                      <a:pt x="1916" y="167"/>
                      <a:pt x="1910" y="132"/>
                    </a:cubicBezTo>
                    <a:cubicBezTo>
                      <a:pt x="1903" y="97"/>
                      <a:pt x="1947" y="41"/>
                      <a:pt x="1947" y="49"/>
                    </a:cubicBezTo>
                    <a:cubicBezTo>
                      <a:pt x="1947" y="56"/>
                      <a:pt x="1934" y="146"/>
                      <a:pt x="1910" y="174"/>
                    </a:cubicBezTo>
                    <a:cubicBezTo>
                      <a:pt x="1885" y="202"/>
                      <a:pt x="1824" y="188"/>
                      <a:pt x="1800" y="215"/>
                    </a:cubicBezTo>
                    <a:cubicBezTo>
                      <a:pt x="1775" y="243"/>
                      <a:pt x="1757" y="306"/>
                      <a:pt x="1763" y="341"/>
                    </a:cubicBezTo>
                    <a:cubicBezTo>
                      <a:pt x="1770" y="376"/>
                      <a:pt x="1794" y="431"/>
                      <a:pt x="1837" y="424"/>
                    </a:cubicBezTo>
                    <a:cubicBezTo>
                      <a:pt x="1880" y="418"/>
                      <a:pt x="1960" y="306"/>
                      <a:pt x="2021" y="299"/>
                    </a:cubicBezTo>
                    <a:cubicBezTo>
                      <a:pt x="2081" y="293"/>
                      <a:pt x="2167" y="383"/>
                      <a:pt x="2204" y="383"/>
                    </a:cubicBezTo>
                    <a:cubicBezTo>
                      <a:pt x="2240" y="383"/>
                      <a:pt x="2265" y="313"/>
                      <a:pt x="2241" y="299"/>
                    </a:cubicBezTo>
                    <a:cubicBezTo>
                      <a:pt x="2217" y="285"/>
                      <a:pt x="2112" y="307"/>
                      <a:pt x="2057" y="299"/>
                    </a:cubicBezTo>
                    <a:cubicBezTo>
                      <a:pt x="2002" y="292"/>
                      <a:pt x="1922" y="284"/>
                      <a:pt x="1910" y="257"/>
                    </a:cubicBezTo>
                    <a:cubicBezTo>
                      <a:pt x="1898" y="229"/>
                      <a:pt x="1947" y="138"/>
                      <a:pt x="1983" y="132"/>
                    </a:cubicBezTo>
                    <a:cubicBezTo>
                      <a:pt x="2020" y="125"/>
                      <a:pt x="2094" y="215"/>
                      <a:pt x="2131" y="215"/>
                    </a:cubicBezTo>
                    <a:cubicBezTo>
                      <a:pt x="2167" y="215"/>
                      <a:pt x="2222" y="145"/>
                      <a:pt x="2204" y="132"/>
                    </a:cubicBezTo>
                    <a:cubicBezTo>
                      <a:pt x="2185" y="118"/>
                      <a:pt x="2057" y="110"/>
                      <a:pt x="2021" y="132"/>
                    </a:cubicBezTo>
                    <a:cubicBezTo>
                      <a:pt x="1984" y="153"/>
                      <a:pt x="2008" y="263"/>
                      <a:pt x="1983" y="257"/>
                    </a:cubicBezTo>
                    <a:cubicBezTo>
                      <a:pt x="1959" y="250"/>
                      <a:pt x="1867" y="125"/>
                      <a:pt x="1873" y="90"/>
                    </a:cubicBezTo>
                    <a:cubicBezTo>
                      <a:pt x="1880" y="55"/>
                      <a:pt x="1966" y="55"/>
                      <a:pt x="2021" y="49"/>
                    </a:cubicBezTo>
                    <a:cubicBezTo>
                      <a:pt x="2076" y="42"/>
                      <a:pt x="2179" y="35"/>
                      <a:pt x="2204" y="49"/>
                    </a:cubicBezTo>
                    <a:cubicBezTo>
                      <a:pt x="2228" y="63"/>
                      <a:pt x="2198" y="132"/>
                      <a:pt x="2167" y="132"/>
                    </a:cubicBezTo>
                    <a:cubicBezTo>
                      <a:pt x="2136" y="132"/>
                      <a:pt x="2045" y="49"/>
                      <a:pt x="2021" y="49"/>
                    </a:cubicBezTo>
                    <a:cubicBezTo>
                      <a:pt x="1996" y="49"/>
                      <a:pt x="2008" y="104"/>
                      <a:pt x="2021" y="132"/>
                    </a:cubicBezTo>
                    <a:cubicBezTo>
                      <a:pt x="2033" y="159"/>
                      <a:pt x="2069" y="180"/>
                      <a:pt x="2094" y="215"/>
                    </a:cubicBezTo>
                    <a:cubicBezTo>
                      <a:pt x="2118" y="250"/>
                      <a:pt x="2131" y="313"/>
                      <a:pt x="2167" y="341"/>
                    </a:cubicBezTo>
                    <a:cubicBezTo>
                      <a:pt x="2204" y="368"/>
                      <a:pt x="2302" y="397"/>
                      <a:pt x="2314" y="383"/>
                    </a:cubicBezTo>
                    <a:cubicBezTo>
                      <a:pt x="2326" y="369"/>
                      <a:pt x="2284" y="271"/>
                      <a:pt x="2241" y="257"/>
                    </a:cubicBezTo>
                    <a:cubicBezTo>
                      <a:pt x="2198" y="243"/>
                      <a:pt x="2076" y="313"/>
                      <a:pt x="2057" y="299"/>
                    </a:cubicBezTo>
                    <a:cubicBezTo>
                      <a:pt x="2038" y="285"/>
                      <a:pt x="2094" y="188"/>
                      <a:pt x="2131" y="174"/>
                    </a:cubicBezTo>
                    <a:cubicBezTo>
                      <a:pt x="2167" y="160"/>
                      <a:pt x="2253" y="237"/>
                      <a:pt x="2277" y="215"/>
                    </a:cubicBezTo>
                    <a:cubicBezTo>
                      <a:pt x="2302" y="194"/>
                      <a:pt x="2302" y="76"/>
                      <a:pt x="2277" y="49"/>
                    </a:cubicBezTo>
                    <a:cubicBezTo>
                      <a:pt x="2253" y="21"/>
                      <a:pt x="2143" y="28"/>
                      <a:pt x="2131" y="49"/>
                    </a:cubicBezTo>
                    <a:cubicBezTo>
                      <a:pt x="2119" y="70"/>
                      <a:pt x="2161" y="125"/>
                      <a:pt x="2204" y="174"/>
                    </a:cubicBezTo>
                    <a:cubicBezTo>
                      <a:pt x="2247" y="223"/>
                      <a:pt x="2357" y="299"/>
                      <a:pt x="2387" y="341"/>
                    </a:cubicBezTo>
                    <a:cubicBezTo>
                      <a:pt x="2418" y="382"/>
                      <a:pt x="2381" y="431"/>
                      <a:pt x="2387" y="424"/>
                    </a:cubicBezTo>
                    <a:cubicBezTo>
                      <a:pt x="2394" y="418"/>
                      <a:pt x="2443" y="320"/>
                      <a:pt x="2425" y="299"/>
                    </a:cubicBezTo>
                    <a:cubicBezTo>
                      <a:pt x="2406" y="278"/>
                      <a:pt x="2320" y="299"/>
                      <a:pt x="2277" y="299"/>
                    </a:cubicBezTo>
                    <a:cubicBezTo>
                      <a:pt x="2234" y="299"/>
                      <a:pt x="2173" y="320"/>
                      <a:pt x="2167" y="299"/>
                    </a:cubicBezTo>
                    <a:cubicBezTo>
                      <a:pt x="2162" y="278"/>
                      <a:pt x="2204" y="202"/>
                      <a:pt x="2241" y="174"/>
                    </a:cubicBezTo>
                    <a:cubicBezTo>
                      <a:pt x="2277" y="146"/>
                      <a:pt x="2357" y="145"/>
                      <a:pt x="2387" y="132"/>
                    </a:cubicBezTo>
                    <a:cubicBezTo>
                      <a:pt x="2418" y="118"/>
                      <a:pt x="2430" y="104"/>
                      <a:pt x="2425" y="90"/>
                    </a:cubicBezTo>
                    <a:cubicBezTo>
                      <a:pt x="2419" y="76"/>
                      <a:pt x="2370" y="42"/>
                      <a:pt x="2351" y="49"/>
                    </a:cubicBezTo>
                    <a:cubicBezTo>
                      <a:pt x="2332" y="55"/>
                      <a:pt x="2326" y="97"/>
                      <a:pt x="2314" y="132"/>
                    </a:cubicBezTo>
                    <a:cubicBezTo>
                      <a:pt x="2302" y="167"/>
                      <a:pt x="2265" y="243"/>
                      <a:pt x="2277" y="257"/>
                    </a:cubicBezTo>
                    <a:cubicBezTo>
                      <a:pt x="2289" y="271"/>
                      <a:pt x="2382" y="237"/>
                      <a:pt x="2387" y="215"/>
                    </a:cubicBezTo>
                    <a:cubicBezTo>
                      <a:pt x="2393" y="194"/>
                      <a:pt x="2319" y="167"/>
                      <a:pt x="2314" y="132"/>
                    </a:cubicBezTo>
                    <a:cubicBezTo>
                      <a:pt x="2308" y="97"/>
                      <a:pt x="2339" y="13"/>
                      <a:pt x="2351" y="6"/>
                    </a:cubicBezTo>
                    <a:cubicBezTo>
                      <a:pt x="2363" y="0"/>
                      <a:pt x="2369" y="63"/>
                      <a:pt x="2387" y="90"/>
                    </a:cubicBezTo>
                    <a:cubicBezTo>
                      <a:pt x="2406" y="118"/>
                      <a:pt x="2449" y="139"/>
                      <a:pt x="2461" y="174"/>
                    </a:cubicBezTo>
                    <a:cubicBezTo>
                      <a:pt x="2473" y="209"/>
                      <a:pt x="2437" y="278"/>
                      <a:pt x="2461" y="299"/>
                    </a:cubicBezTo>
                    <a:cubicBezTo>
                      <a:pt x="2485" y="320"/>
                      <a:pt x="2559" y="285"/>
                      <a:pt x="2608" y="299"/>
                    </a:cubicBezTo>
                    <a:cubicBezTo>
                      <a:pt x="2656" y="313"/>
                      <a:pt x="2712" y="328"/>
                      <a:pt x="2755" y="383"/>
                    </a:cubicBezTo>
                    <a:cubicBezTo>
                      <a:pt x="2798" y="438"/>
                      <a:pt x="2835" y="536"/>
                      <a:pt x="2865" y="633"/>
                    </a:cubicBezTo>
                    <a:cubicBezTo>
                      <a:pt x="2896" y="731"/>
                      <a:pt x="2939" y="829"/>
                      <a:pt x="2939" y="968"/>
                    </a:cubicBezTo>
                    <a:cubicBezTo>
                      <a:pt x="2939" y="1107"/>
                      <a:pt x="2927" y="1337"/>
                      <a:pt x="2865" y="1468"/>
                    </a:cubicBezTo>
                    <a:cubicBezTo>
                      <a:pt x="2804" y="1600"/>
                      <a:pt x="2675" y="1691"/>
                      <a:pt x="2571" y="1760"/>
                    </a:cubicBezTo>
                    <a:cubicBezTo>
                      <a:pt x="2468" y="1829"/>
                      <a:pt x="2351" y="1864"/>
                      <a:pt x="2241" y="1885"/>
                    </a:cubicBezTo>
                    <a:cubicBezTo>
                      <a:pt x="2131" y="1907"/>
                      <a:pt x="2001" y="1913"/>
                      <a:pt x="1910" y="1885"/>
                    </a:cubicBezTo>
                    <a:cubicBezTo>
                      <a:pt x="1818" y="1858"/>
                      <a:pt x="1769" y="1788"/>
                      <a:pt x="1689" y="1719"/>
                    </a:cubicBezTo>
                    <a:cubicBezTo>
                      <a:pt x="1610" y="1650"/>
                      <a:pt x="1493" y="1531"/>
                      <a:pt x="1433" y="1468"/>
                    </a:cubicBezTo>
                    <a:cubicBezTo>
                      <a:pt x="1372" y="1406"/>
                      <a:pt x="1392" y="1394"/>
                      <a:pt x="1323" y="1343"/>
                    </a:cubicBezTo>
                    <a:cubicBezTo>
                      <a:pt x="1254" y="1292"/>
                      <a:pt x="1133" y="1219"/>
                      <a:pt x="1017" y="1163"/>
                    </a:cubicBezTo>
                    <a:cubicBezTo>
                      <a:pt x="901" y="1107"/>
                      <a:pt x="732" y="1041"/>
                      <a:pt x="624" y="1009"/>
                    </a:cubicBezTo>
                    <a:cubicBezTo>
                      <a:pt x="516" y="977"/>
                      <a:pt x="446" y="968"/>
                      <a:pt x="367" y="968"/>
                    </a:cubicBezTo>
                    <a:cubicBezTo>
                      <a:pt x="288" y="968"/>
                      <a:pt x="207" y="974"/>
                      <a:pt x="147" y="1009"/>
                    </a:cubicBezTo>
                    <a:cubicBezTo>
                      <a:pt x="86" y="1044"/>
                      <a:pt x="43" y="1109"/>
                      <a:pt x="0" y="1176"/>
                    </a:cubicBezTo>
                  </a:path>
                </a:pathLst>
              </a:custGeom>
              <a:noFill/>
              <a:ln w="38100">
                <a:solidFill>
                  <a:srgbClr val="000000"/>
                </a:solidFill>
                <a:round/>
                <a:headEnd/>
                <a:tailEnd type="triangle" w="med" len="med"/>
              </a:ln>
            </p:spPr>
            <p:txBody>
              <a:bodyPr/>
              <a:lstStyle/>
              <a:p>
                <a:endParaRPr lang="en-US"/>
              </a:p>
            </p:txBody>
          </p:sp>
          <p:sp>
            <p:nvSpPr>
              <p:cNvPr id="32780" name="Freeform 33"/>
              <p:cNvSpPr>
                <a:spLocks/>
              </p:cNvSpPr>
              <p:nvPr/>
            </p:nvSpPr>
            <p:spPr bwMode="auto">
              <a:xfrm>
                <a:off x="1365" y="2330"/>
                <a:ext cx="220" cy="209"/>
              </a:xfrm>
              <a:custGeom>
                <a:avLst/>
                <a:gdLst>
                  <a:gd name="T0" fmla="*/ 94 w 272"/>
                  <a:gd name="T1" fmla="*/ 0 h 227"/>
                  <a:gd name="T2" fmla="*/ 47 w 272"/>
                  <a:gd name="T3" fmla="*/ 90 h 227"/>
                  <a:gd name="T4" fmla="*/ 0 w 272"/>
                  <a:gd name="T5" fmla="*/ 150 h 227"/>
                  <a:gd name="T6" fmla="*/ 0 60000 65536"/>
                  <a:gd name="T7" fmla="*/ 0 60000 65536"/>
                  <a:gd name="T8" fmla="*/ 0 60000 65536"/>
                  <a:gd name="T9" fmla="*/ 0 w 272"/>
                  <a:gd name="T10" fmla="*/ 0 h 227"/>
                  <a:gd name="T11" fmla="*/ 272 w 272"/>
                  <a:gd name="T12" fmla="*/ 227 h 227"/>
                </a:gdLst>
                <a:ahLst/>
                <a:cxnLst>
                  <a:cxn ang="T6">
                    <a:pos x="T0" y="T1"/>
                  </a:cxn>
                  <a:cxn ang="T7">
                    <a:pos x="T2" y="T3"/>
                  </a:cxn>
                  <a:cxn ang="T8">
                    <a:pos x="T4" y="T5"/>
                  </a:cxn>
                </a:cxnLst>
                <a:rect l="T9" t="T10" r="T11" b="T12"/>
                <a:pathLst>
                  <a:path w="272" h="227">
                    <a:moveTo>
                      <a:pt x="272" y="0"/>
                    </a:moveTo>
                    <a:cubicBezTo>
                      <a:pt x="226" y="49"/>
                      <a:pt x="181" y="98"/>
                      <a:pt x="136" y="136"/>
                    </a:cubicBezTo>
                    <a:cubicBezTo>
                      <a:pt x="91" y="174"/>
                      <a:pt x="45" y="200"/>
                      <a:pt x="0" y="227"/>
                    </a:cubicBezTo>
                  </a:path>
                </a:pathLst>
              </a:custGeom>
              <a:noFill/>
              <a:ln w="38100">
                <a:solidFill>
                  <a:srgbClr val="000000"/>
                </a:solidFill>
                <a:round/>
                <a:headEnd/>
                <a:tailEnd type="triangle" w="med" len="med"/>
              </a:ln>
            </p:spPr>
            <p:txBody>
              <a:bodyPr/>
              <a:lstStyle/>
              <a:p>
                <a:endParaRPr lang="en-US"/>
              </a:p>
            </p:txBody>
          </p:sp>
          <p:sp>
            <p:nvSpPr>
              <p:cNvPr id="32781" name="Freeform 34"/>
              <p:cNvSpPr>
                <a:spLocks/>
              </p:cNvSpPr>
              <p:nvPr/>
            </p:nvSpPr>
            <p:spPr bwMode="auto">
              <a:xfrm>
                <a:off x="1623" y="2289"/>
                <a:ext cx="146" cy="417"/>
              </a:xfrm>
              <a:custGeom>
                <a:avLst/>
                <a:gdLst>
                  <a:gd name="T0" fmla="*/ 0 w 181"/>
                  <a:gd name="T1" fmla="*/ 0 h 453"/>
                  <a:gd name="T2" fmla="*/ 15 w 181"/>
                  <a:gd name="T3" fmla="*/ 180 h 453"/>
                  <a:gd name="T4" fmla="*/ 62 w 181"/>
                  <a:gd name="T5" fmla="*/ 299 h 453"/>
                  <a:gd name="T6" fmla="*/ 0 60000 65536"/>
                  <a:gd name="T7" fmla="*/ 0 60000 65536"/>
                  <a:gd name="T8" fmla="*/ 0 60000 65536"/>
                  <a:gd name="T9" fmla="*/ 0 w 181"/>
                  <a:gd name="T10" fmla="*/ 0 h 453"/>
                  <a:gd name="T11" fmla="*/ 181 w 181"/>
                  <a:gd name="T12" fmla="*/ 453 h 453"/>
                </a:gdLst>
                <a:ahLst/>
                <a:cxnLst>
                  <a:cxn ang="T6">
                    <a:pos x="T0" y="T1"/>
                  </a:cxn>
                  <a:cxn ang="T7">
                    <a:pos x="T2" y="T3"/>
                  </a:cxn>
                  <a:cxn ang="T8">
                    <a:pos x="T4" y="T5"/>
                  </a:cxn>
                </a:cxnLst>
                <a:rect l="T9" t="T10" r="T11" b="T12"/>
                <a:pathLst>
                  <a:path w="181" h="453">
                    <a:moveTo>
                      <a:pt x="0" y="0"/>
                    </a:moveTo>
                    <a:cubicBezTo>
                      <a:pt x="7" y="98"/>
                      <a:pt x="15" y="197"/>
                      <a:pt x="45" y="272"/>
                    </a:cubicBezTo>
                    <a:cubicBezTo>
                      <a:pt x="75" y="347"/>
                      <a:pt x="128" y="400"/>
                      <a:pt x="181" y="453"/>
                    </a:cubicBezTo>
                  </a:path>
                </a:pathLst>
              </a:custGeom>
              <a:noFill/>
              <a:ln w="38100">
                <a:solidFill>
                  <a:srgbClr val="000000"/>
                </a:solidFill>
                <a:round/>
                <a:headEnd/>
                <a:tailEnd type="triangle" w="med" len="med"/>
              </a:ln>
            </p:spPr>
            <p:txBody>
              <a:bodyPr/>
              <a:lstStyle/>
              <a:p>
                <a:endParaRPr lang="en-US"/>
              </a:p>
            </p:txBody>
          </p:sp>
          <p:sp>
            <p:nvSpPr>
              <p:cNvPr id="32782" name="Freeform 35"/>
              <p:cNvSpPr>
                <a:spLocks/>
              </p:cNvSpPr>
              <p:nvPr/>
            </p:nvSpPr>
            <p:spPr bwMode="auto">
              <a:xfrm>
                <a:off x="1806" y="2748"/>
                <a:ext cx="221" cy="167"/>
              </a:xfrm>
              <a:custGeom>
                <a:avLst/>
                <a:gdLst>
                  <a:gd name="T0" fmla="*/ 0 w 272"/>
                  <a:gd name="T1" fmla="*/ 0 h 181"/>
                  <a:gd name="T2" fmla="*/ 48 w 272"/>
                  <a:gd name="T3" fmla="*/ 90 h 181"/>
                  <a:gd name="T4" fmla="*/ 97 w 272"/>
                  <a:gd name="T5" fmla="*/ 121 h 181"/>
                  <a:gd name="T6" fmla="*/ 0 60000 65536"/>
                  <a:gd name="T7" fmla="*/ 0 60000 65536"/>
                  <a:gd name="T8" fmla="*/ 0 60000 65536"/>
                  <a:gd name="T9" fmla="*/ 0 w 272"/>
                  <a:gd name="T10" fmla="*/ 0 h 181"/>
                  <a:gd name="T11" fmla="*/ 272 w 272"/>
                  <a:gd name="T12" fmla="*/ 181 h 181"/>
                </a:gdLst>
                <a:ahLst/>
                <a:cxnLst>
                  <a:cxn ang="T6">
                    <a:pos x="T0" y="T1"/>
                  </a:cxn>
                  <a:cxn ang="T7">
                    <a:pos x="T2" y="T3"/>
                  </a:cxn>
                  <a:cxn ang="T8">
                    <a:pos x="T4" y="T5"/>
                  </a:cxn>
                </a:cxnLst>
                <a:rect l="T9" t="T10" r="T11" b="T12"/>
                <a:pathLst>
                  <a:path w="272" h="181">
                    <a:moveTo>
                      <a:pt x="0" y="0"/>
                    </a:moveTo>
                    <a:cubicBezTo>
                      <a:pt x="45" y="53"/>
                      <a:pt x="91" y="106"/>
                      <a:pt x="136" y="136"/>
                    </a:cubicBezTo>
                    <a:cubicBezTo>
                      <a:pt x="181" y="166"/>
                      <a:pt x="226" y="173"/>
                      <a:pt x="272" y="181"/>
                    </a:cubicBezTo>
                  </a:path>
                </a:pathLst>
              </a:custGeom>
              <a:noFill/>
              <a:ln w="38100">
                <a:solidFill>
                  <a:srgbClr val="000000"/>
                </a:solidFill>
                <a:round/>
                <a:headEnd/>
                <a:tailEnd type="triangle" w="med" len="med"/>
              </a:ln>
            </p:spPr>
            <p:txBody>
              <a:bodyPr/>
              <a:lstStyle/>
              <a:p>
                <a:endParaRPr lang="en-US"/>
              </a:p>
            </p:txBody>
          </p:sp>
          <p:sp>
            <p:nvSpPr>
              <p:cNvPr id="32783" name="Oval 36"/>
              <p:cNvSpPr>
                <a:spLocks noChangeArrowheads="1"/>
              </p:cNvSpPr>
              <p:nvPr/>
            </p:nvSpPr>
            <p:spPr bwMode="auto">
              <a:xfrm>
                <a:off x="2882" y="2036"/>
                <a:ext cx="2493" cy="1074"/>
              </a:xfrm>
              <a:prstGeom prst="ellipse">
                <a:avLst/>
              </a:prstGeom>
              <a:solidFill>
                <a:srgbClr val="FFFFFF"/>
              </a:solidFill>
              <a:ln w="9525">
                <a:solidFill>
                  <a:srgbClr val="FFFFFF"/>
                </a:solidFill>
                <a:round/>
                <a:headEnd/>
                <a:tailEnd/>
              </a:ln>
            </p:spPr>
            <p:txBody>
              <a:bodyPr anchor="ctr"/>
              <a:lstStyle/>
              <a:p>
                <a:endParaRPr lang="en-US"/>
              </a:p>
            </p:txBody>
          </p:sp>
          <p:sp>
            <p:nvSpPr>
              <p:cNvPr id="32784" name="Rectangle 37"/>
              <p:cNvSpPr>
                <a:spLocks noChangeArrowheads="1"/>
              </p:cNvSpPr>
              <p:nvPr/>
            </p:nvSpPr>
            <p:spPr bwMode="auto">
              <a:xfrm>
                <a:off x="1202" y="1500"/>
                <a:ext cx="921" cy="1556"/>
              </a:xfrm>
              <a:prstGeom prst="rect">
                <a:avLst/>
              </a:prstGeom>
              <a:solidFill>
                <a:srgbClr val="FFFFFF"/>
              </a:solidFill>
              <a:ln w="9525">
                <a:solidFill>
                  <a:srgbClr val="FFFFFF"/>
                </a:solidFill>
                <a:miter lim="800000"/>
                <a:headEnd/>
                <a:tailEnd/>
              </a:ln>
            </p:spPr>
            <p:txBody>
              <a:bodyPr anchor="ctr"/>
              <a:lstStyle/>
              <a:p>
                <a:endParaRPr lang="en-US"/>
              </a:p>
            </p:txBody>
          </p:sp>
          <p:sp>
            <p:nvSpPr>
              <p:cNvPr id="32785" name="Oval 38"/>
              <p:cNvSpPr>
                <a:spLocks noChangeArrowheads="1"/>
              </p:cNvSpPr>
              <p:nvPr/>
            </p:nvSpPr>
            <p:spPr bwMode="auto">
              <a:xfrm rot="485731">
                <a:off x="1927" y="1933"/>
                <a:ext cx="688" cy="467"/>
              </a:xfrm>
              <a:prstGeom prst="ellipse">
                <a:avLst/>
              </a:prstGeom>
              <a:solidFill>
                <a:srgbClr val="FFFFFF"/>
              </a:solidFill>
              <a:ln w="9525">
                <a:solidFill>
                  <a:srgbClr val="FFFFFF"/>
                </a:solidFill>
                <a:round/>
                <a:headEnd/>
                <a:tailEnd/>
              </a:ln>
            </p:spPr>
            <p:txBody>
              <a:bodyPr anchor="ctr"/>
              <a:lstStyle/>
              <a:p>
                <a:endParaRPr lang="en-US"/>
              </a:p>
            </p:txBody>
          </p:sp>
          <p:sp>
            <p:nvSpPr>
              <p:cNvPr id="32786" name="Freeform 39"/>
              <p:cNvSpPr>
                <a:spLocks/>
              </p:cNvSpPr>
              <p:nvPr/>
            </p:nvSpPr>
            <p:spPr bwMode="auto">
              <a:xfrm>
                <a:off x="1906" y="1340"/>
                <a:ext cx="2232" cy="1126"/>
              </a:xfrm>
              <a:custGeom>
                <a:avLst/>
                <a:gdLst>
                  <a:gd name="T0" fmla="*/ 2169 w 2232"/>
                  <a:gd name="T1" fmla="*/ 0 h 1126"/>
                  <a:gd name="T2" fmla="*/ 2222 w 2232"/>
                  <a:gd name="T3" fmla="*/ 267 h 1126"/>
                  <a:gd name="T4" fmla="*/ 2114 w 2232"/>
                  <a:gd name="T5" fmla="*/ 590 h 1126"/>
                  <a:gd name="T6" fmla="*/ 1681 w 2232"/>
                  <a:gd name="T7" fmla="*/ 830 h 1126"/>
                  <a:gd name="T8" fmla="*/ 1247 w 2232"/>
                  <a:gd name="T9" fmla="*/ 912 h 1126"/>
                  <a:gd name="T10" fmla="*/ 542 w 2232"/>
                  <a:gd name="T11" fmla="*/ 965 h 1126"/>
                  <a:gd name="T12" fmla="*/ 0 w 2232"/>
                  <a:gd name="T13" fmla="*/ 1126 h 1126"/>
                  <a:gd name="T14" fmla="*/ 0 60000 65536"/>
                  <a:gd name="T15" fmla="*/ 0 60000 65536"/>
                  <a:gd name="T16" fmla="*/ 0 60000 65536"/>
                  <a:gd name="T17" fmla="*/ 0 60000 65536"/>
                  <a:gd name="T18" fmla="*/ 0 60000 65536"/>
                  <a:gd name="T19" fmla="*/ 0 60000 65536"/>
                  <a:gd name="T20" fmla="*/ 0 60000 65536"/>
                  <a:gd name="T21" fmla="*/ 0 w 2232"/>
                  <a:gd name="T22" fmla="*/ 0 h 1126"/>
                  <a:gd name="T23" fmla="*/ 2232 w 2232"/>
                  <a:gd name="T24" fmla="*/ 1126 h 1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2" h="1126">
                    <a:moveTo>
                      <a:pt x="2169" y="0"/>
                    </a:moveTo>
                    <a:cubicBezTo>
                      <a:pt x="2200" y="84"/>
                      <a:pt x="2232" y="169"/>
                      <a:pt x="2222" y="267"/>
                    </a:cubicBezTo>
                    <a:cubicBezTo>
                      <a:pt x="2213" y="365"/>
                      <a:pt x="2204" y="496"/>
                      <a:pt x="2114" y="590"/>
                    </a:cubicBezTo>
                    <a:cubicBezTo>
                      <a:pt x="2024" y="684"/>
                      <a:pt x="1826" y="776"/>
                      <a:pt x="1681" y="830"/>
                    </a:cubicBezTo>
                    <a:cubicBezTo>
                      <a:pt x="1536" y="884"/>
                      <a:pt x="1437" y="890"/>
                      <a:pt x="1247" y="912"/>
                    </a:cubicBezTo>
                    <a:cubicBezTo>
                      <a:pt x="1057" y="934"/>
                      <a:pt x="750" y="930"/>
                      <a:pt x="542" y="965"/>
                    </a:cubicBezTo>
                    <a:cubicBezTo>
                      <a:pt x="335" y="1001"/>
                      <a:pt x="167" y="1063"/>
                      <a:pt x="0" y="1126"/>
                    </a:cubicBezTo>
                  </a:path>
                </a:pathLst>
              </a:custGeom>
              <a:noFill/>
              <a:ln w="38100">
                <a:solidFill>
                  <a:srgbClr val="000000"/>
                </a:solidFill>
                <a:round/>
                <a:headEnd/>
                <a:tailEnd type="triangle" w="med" len="med"/>
              </a:ln>
            </p:spPr>
            <p:txBody>
              <a:bodyPr/>
              <a:lstStyle/>
              <a:p>
                <a:endParaRPr lang="en-US"/>
              </a:p>
            </p:txBody>
          </p:sp>
          <p:sp>
            <p:nvSpPr>
              <p:cNvPr id="32787" name="Freeform 40"/>
              <p:cNvSpPr>
                <a:spLocks/>
              </p:cNvSpPr>
              <p:nvPr/>
            </p:nvSpPr>
            <p:spPr bwMode="auto">
              <a:xfrm>
                <a:off x="1310" y="2520"/>
                <a:ext cx="542" cy="393"/>
              </a:xfrm>
              <a:custGeom>
                <a:avLst/>
                <a:gdLst>
                  <a:gd name="T0" fmla="*/ 1101 w 454"/>
                  <a:gd name="T1" fmla="*/ 0 h 332"/>
                  <a:gd name="T2" fmla="*/ 772 w 454"/>
                  <a:gd name="T3" fmla="*/ 211 h 332"/>
                  <a:gd name="T4" fmla="*/ 552 w 454"/>
                  <a:gd name="T5" fmla="*/ 526 h 332"/>
                  <a:gd name="T6" fmla="*/ 221 w 454"/>
                  <a:gd name="T7" fmla="*/ 737 h 332"/>
                  <a:gd name="T8" fmla="*/ 0 w 454"/>
                  <a:gd name="T9" fmla="*/ 737 h 332"/>
                  <a:gd name="T10" fmla="*/ 0 60000 65536"/>
                  <a:gd name="T11" fmla="*/ 0 60000 65536"/>
                  <a:gd name="T12" fmla="*/ 0 60000 65536"/>
                  <a:gd name="T13" fmla="*/ 0 60000 65536"/>
                  <a:gd name="T14" fmla="*/ 0 60000 65536"/>
                  <a:gd name="T15" fmla="*/ 0 w 454"/>
                  <a:gd name="T16" fmla="*/ 0 h 332"/>
                  <a:gd name="T17" fmla="*/ 454 w 454"/>
                  <a:gd name="T18" fmla="*/ 332 h 332"/>
                </a:gdLst>
                <a:ahLst/>
                <a:cxnLst>
                  <a:cxn ang="T10">
                    <a:pos x="T0" y="T1"/>
                  </a:cxn>
                  <a:cxn ang="T11">
                    <a:pos x="T2" y="T3"/>
                  </a:cxn>
                  <a:cxn ang="T12">
                    <a:pos x="T4" y="T5"/>
                  </a:cxn>
                  <a:cxn ang="T13">
                    <a:pos x="T6" y="T7"/>
                  </a:cxn>
                  <a:cxn ang="T14">
                    <a:pos x="T8" y="T9"/>
                  </a:cxn>
                </a:cxnLst>
                <a:rect l="T15" t="T16" r="T17" b="T18"/>
                <a:pathLst>
                  <a:path w="454" h="332">
                    <a:moveTo>
                      <a:pt x="454" y="0"/>
                    </a:moveTo>
                    <a:cubicBezTo>
                      <a:pt x="405" y="26"/>
                      <a:pt x="356" y="52"/>
                      <a:pt x="318" y="90"/>
                    </a:cubicBezTo>
                    <a:cubicBezTo>
                      <a:pt x="280" y="128"/>
                      <a:pt x="265" y="188"/>
                      <a:pt x="227" y="226"/>
                    </a:cubicBezTo>
                    <a:cubicBezTo>
                      <a:pt x="189" y="264"/>
                      <a:pt x="129" y="302"/>
                      <a:pt x="91" y="317"/>
                    </a:cubicBezTo>
                    <a:cubicBezTo>
                      <a:pt x="53" y="332"/>
                      <a:pt x="26" y="324"/>
                      <a:pt x="0" y="317"/>
                    </a:cubicBezTo>
                  </a:path>
                </a:pathLst>
              </a:custGeom>
              <a:noFill/>
              <a:ln w="38100">
                <a:solidFill>
                  <a:srgbClr val="000000"/>
                </a:solidFill>
                <a:round/>
                <a:headEnd/>
                <a:tailEnd type="triangle" w="med" len="med"/>
              </a:ln>
            </p:spPr>
            <p:txBody>
              <a:bodyPr/>
              <a:lstStyle/>
              <a:p>
                <a:endParaRPr lang="en-US"/>
              </a:p>
            </p:txBody>
          </p:sp>
          <p:sp>
            <p:nvSpPr>
              <p:cNvPr id="32788" name="Freeform 41"/>
              <p:cNvSpPr>
                <a:spLocks/>
              </p:cNvSpPr>
              <p:nvPr/>
            </p:nvSpPr>
            <p:spPr bwMode="auto">
              <a:xfrm>
                <a:off x="1616" y="2520"/>
                <a:ext cx="507" cy="609"/>
              </a:xfrm>
              <a:custGeom>
                <a:avLst/>
                <a:gdLst>
                  <a:gd name="T0" fmla="*/ 236 w 507"/>
                  <a:gd name="T1" fmla="*/ 0 h 609"/>
                  <a:gd name="T2" fmla="*/ 127 w 507"/>
                  <a:gd name="T3" fmla="*/ 106 h 609"/>
                  <a:gd name="T4" fmla="*/ 48 w 507"/>
                  <a:gd name="T5" fmla="*/ 210 h 609"/>
                  <a:gd name="T6" fmla="*/ 6 w 507"/>
                  <a:gd name="T7" fmla="*/ 334 h 609"/>
                  <a:gd name="T8" fmla="*/ 29 w 507"/>
                  <a:gd name="T9" fmla="*/ 478 h 609"/>
                  <a:gd name="T10" fmla="*/ 182 w 507"/>
                  <a:gd name="T11" fmla="*/ 590 h 609"/>
                  <a:gd name="T12" fmla="*/ 344 w 507"/>
                  <a:gd name="T13" fmla="*/ 590 h 609"/>
                  <a:gd name="T14" fmla="*/ 507 w 507"/>
                  <a:gd name="T15" fmla="*/ 483 h 609"/>
                  <a:gd name="T16" fmla="*/ 0 60000 65536"/>
                  <a:gd name="T17" fmla="*/ 0 60000 65536"/>
                  <a:gd name="T18" fmla="*/ 0 60000 65536"/>
                  <a:gd name="T19" fmla="*/ 0 60000 65536"/>
                  <a:gd name="T20" fmla="*/ 0 60000 65536"/>
                  <a:gd name="T21" fmla="*/ 0 60000 65536"/>
                  <a:gd name="T22" fmla="*/ 0 60000 65536"/>
                  <a:gd name="T23" fmla="*/ 0 60000 65536"/>
                  <a:gd name="T24" fmla="*/ 0 w 507"/>
                  <a:gd name="T25" fmla="*/ 0 h 609"/>
                  <a:gd name="T26" fmla="*/ 507 w 507"/>
                  <a:gd name="T27" fmla="*/ 609 h 6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7" h="609">
                    <a:moveTo>
                      <a:pt x="236" y="0"/>
                    </a:moveTo>
                    <a:cubicBezTo>
                      <a:pt x="195" y="35"/>
                      <a:pt x="158" y="71"/>
                      <a:pt x="127" y="106"/>
                    </a:cubicBezTo>
                    <a:cubicBezTo>
                      <a:pt x="96" y="141"/>
                      <a:pt x="68" y="172"/>
                      <a:pt x="48" y="210"/>
                    </a:cubicBezTo>
                    <a:cubicBezTo>
                      <a:pt x="28" y="248"/>
                      <a:pt x="9" y="289"/>
                      <a:pt x="6" y="334"/>
                    </a:cubicBezTo>
                    <a:cubicBezTo>
                      <a:pt x="3" y="379"/>
                      <a:pt x="0" y="435"/>
                      <a:pt x="29" y="478"/>
                    </a:cubicBezTo>
                    <a:cubicBezTo>
                      <a:pt x="58" y="521"/>
                      <a:pt x="130" y="571"/>
                      <a:pt x="182" y="590"/>
                    </a:cubicBezTo>
                    <a:cubicBezTo>
                      <a:pt x="234" y="609"/>
                      <a:pt x="291" y="608"/>
                      <a:pt x="344" y="590"/>
                    </a:cubicBezTo>
                    <a:cubicBezTo>
                      <a:pt x="398" y="573"/>
                      <a:pt x="452" y="528"/>
                      <a:pt x="507" y="483"/>
                    </a:cubicBezTo>
                  </a:path>
                </a:pathLst>
              </a:custGeom>
              <a:noFill/>
              <a:ln w="38100">
                <a:solidFill>
                  <a:srgbClr val="000000"/>
                </a:solidFill>
                <a:round/>
                <a:headEnd/>
                <a:tailEnd type="triangle" w="med" len="med"/>
              </a:ln>
            </p:spPr>
            <p:txBody>
              <a:bodyPr/>
              <a:lstStyle/>
              <a:p>
                <a:endParaRPr lang="en-US"/>
              </a:p>
            </p:txBody>
          </p:sp>
          <p:sp>
            <p:nvSpPr>
              <p:cNvPr id="32789" name="Rectangle 42"/>
              <p:cNvSpPr>
                <a:spLocks noChangeArrowheads="1"/>
              </p:cNvSpPr>
              <p:nvPr/>
            </p:nvSpPr>
            <p:spPr bwMode="auto">
              <a:xfrm>
                <a:off x="4182" y="1232"/>
                <a:ext cx="868" cy="1073"/>
              </a:xfrm>
              <a:prstGeom prst="rect">
                <a:avLst/>
              </a:prstGeom>
              <a:solidFill>
                <a:srgbClr val="FFFFFF"/>
              </a:solidFill>
              <a:ln w="9525">
                <a:solidFill>
                  <a:srgbClr val="FFFFFF"/>
                </a:solidFill>
                <a:miter lim="800000"/>
                <a:headEnd/>
                <a:tailEnd/>
              </a:ln>
            </p:spPr>
            <p:txBody>
              <a:bodyPr anchor="ctr"/>
              <a:lstStyle/>
              <a:p>
                <a:endParaRPr lang="en-US"/>
              </a:p>
            </p:txBody>
          </p:sp>
          <p:sp>
            <p:nvSpPr>
              <p:cNvPr id="32790" name="Oval 43"/>
              <p:cNvSpPr>
                <a:spLocks noChangeArrowheads="1"/>
              </p:cNvSpPr>
              <p:nvPr/>
            </p:nvSpPr>
            <p:spPr bwMode="auto">
              <a:xfrm rot="-915307">
                <a:off x="4111" y="1297"/>
                <a:ext cx="136" cy="136"/>
              </a:xfrm>
              <a:prstGeom prst="ellipse">
                <a:avLst/>
              </a:prstGeom>
              <a:solidFill>
                <a:srgbClr val="FFFFFF"/>
              </a:solidFill>
              <a:ln w="9525">
                <a:solidFill>
                  <a:srgbClr val="FFFFFF"/>
                </a:solidFill>
                <a:round/>
                <a:headEnd/>
                <a:tailEnd/>
              </a:ln>
            </p:spPr>
            <p:txBody>
              <a:bodyPr anchor="ctr"/>
              <a:lstStyle/>
              <a:p>
                <a:endParaRPr lang="en-US"/>
              </a:p>
            </p:txBody>
          </p:sp>
          <p:sp>
            <p:nvSpPr>
              <p:cNvPr id="32791" name="Line 44"/>
              <p:cNvSpPr>
                <a:spLocks noChangeShapeType="1"/>
              </p:cNvSpPr>
              <p:nvPr/>
            </p:nvSpPr>
            <p:spPr bwMode="auto">
              <a:xfrm flipV="1">
                <a:off x="2608" y="2205"/>
                <a:ext cx="91" cy="46"/>
              </a:xfrm>
              <a:prstGeom prst="line">
                <a:avLst/>
              </a:prstGeom>
              <a:noFill/>
              <a:ln w="38100">
                <a:solidFill>
                  <a:srgbClr val="000000"/>
                </a:solidFill>
                <a:round/>
                <a:headEnd/>
                <a:tailEnd/>
              </a:ln>
            </p:spPr>
            <p:txBody>
              <a:bodyPr/>
              <a:lstStyle/>
              <a:p>
                <a:endParaRPr lang="en-US"/>
              </a:p>
            </p:txBody>
          </p:sp>
        </p:grpSp>
      </p:grpSp>
      <p:sp>
        <p:nvSpPr>
          <p:cNvPr id="32771" name="Text Box 45"/>
          <p:cNvSpPr txBox="1">
            <a:spLocks noChangeArrowheads="1"/>
          </p:cNvSpPr>
          <p:nvPr/>
        </p:nvSpPr>
        <p:spPr bwMode="auto">
          <a:xfrm>
            <a:off x="822325" y="5486400"/>
            <a:ext cx="7788275" cy="461665"/>
          </a:xfrm>
          <a:prstGeom prst="rect">
            <a:avLst/>
          </a:prstGeom>
          <a:noFill/>
          <a:ln w="9525">
            <a:noFill/>
            <a:miter lim="800000"/>
            <a:headEnd/>
            <a:tailEnd/>
          </a:ln>
        </p:spPr>
        <p:txBody>
          <a:bodyPr>
            <a:spAutoFit/>
          </a:bodyPr>
          <a:lstStyle/>
          <a:p>
            <a:r>
              <a:rPr lang="en-US" sz="2400" dirty="0">
                <a:cs typeface="Times New Roman" pitchFamily="18" charset="0"/>
              </a:rPr>
              <a:t>Developmental opportunities </a:t>
            </a:r>
            <a:r>
              <a:rPr lang="en-US" sz="2400" dirty="0" smtClean="0">
                <a:cs typeface="Times New Roman" pitchFamily="18" charset="0"/>
              </a:rPr>
              <a:t>result from the collapse</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371600"/>
          </a:xfrm>
        </p:spPr>
        <p:txBody>
          <a:bodyPr/>
          <a:lstStyle/>
          <a:p>
            <a:r>
              <a:rPr lang="en-US" sz="3200" dirty="0"/>
              <a:t>IIASA’s</a:t>
            </a:r>
            <a:br>
              <a:rPr lang="en-US" sz="3200" dirty="0"/>
            </a:br>
            <a:r>
              <a:rPr lang="en-US" sz="3200" dirty="0"/>
              <a:t>Young Scientists Summer Program (YSSP</a:t>
            </a:r>
            <a:r>
              <a:rPr lang="en-US" sz="3200" dirty="0" smtClean="0"/>
              <a:t>)</a:t>
            </a:r>
            <a:endParaRPr lang="en-US" sz="3200" dirty="0"/>
          </a:p>
        </p:txBody>
      </p:sp>
      <p:sp>
        <p:nvSpPr>
          <p:cNvPr id="5" name="Rectangle 3" descr="Rectangle: Click to edit Master text styles&#10;Second level&#10;Third level&#10;Fourth level&#10;Fifth level"/>
          <p:cNvSpPr txBox="1">
            <a:spLocks noChangeArrowheads="1"/>
          </p:cNvSpPr>
          <p:nvPr/>
        </p:nvSpPr>
        <p:spPr bwMode="auto">
          <a:xfrm>
            <a:off x="0" y="2819400"/>
            <a:ext cx="77724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457200" indent="-457200" eaLnBrk="1" hangingPunct="1">
              <a:lnSpc>
                <a:spcPct val="90000"/>
              </a:lnSpc>
              <a:buClr>
                <a:srgbClr val="C00000"/>
              </a:buClr>
              <a:buSzPct val="80000"/>
              <a:buFont typeface="Wingdings" pitchFamily="2" charset="2"/>
              <a:buChar char="Ø"/>
            </a:pPr>
            <a:r>
              <a:rPr lang="en-US" altLang="en-US" sz="2800" kern="0" dirty="0" smtClean="0">
                <a:latin typeface="Times New Roman" pitchFamily="18" charset="0"/>
                <a:cs typeface="Times New Roman" pitchFamily="18" charset="0"/>
              </a:rPr>
              <a:t>Ph.D. students</a:t>
            </a:r>
          </a:p>
          <a:p>
            <a:pPr marL="457200" indent="-457200" eaLnBrk="1" hangingPunct="1">
              <a:lnSpc>
                <a:spcPct val="90000"/>
              </a:lnSpc>
              <a:buClr>
                <a:srgbClr val="C00000"/>
              </a:buClr>
              <a:buSzPct val="80000"/>
              <a:buFont typeface="Wingdings" pitchFamily="2" charset="2"/>
              <a:buChar char="Ø"/>
            </a:pPr>
            <a:r>
              <a:rPr lang="en-US" altLang="en-US" sz="2800" kern="0" dirty="0" smtClean="0">
                <a:latin typeface="Times New Roman" pitchFamily="18" charset="0"/>
                <a:cs typeface="Times New Roman" pitchFamily="18" charset="0"/>
              </a:rPr>
              <a:t>June 1 – August 31</a:t>
            </a:r>
          </a:p>
          <a:p>
            <a:pPr marL="457200" indent="-457200" eaLnBrk="1" hangingPunct="1">
              <a:lnSpc>
                <a:spcPct val="90000"/>
              </a:lnSpc>
              <a:buClr>
                <a:srgbClr val="C00000"/>
              </a:buClr>
              <a:buSzPct val="80000"/>
              <a:buFont typeface="Wingdings" pitchFamily="2" charset="2"/>
              <a:buChar char="Ø"/>
            </a:pPr>
            <a:r>
              <a:rPr lang="en-US" altLang="en-US" sz="2800" kern="0" dirty="0" smtClean="0">
                <a:latin typeface="Times New Roman" pitchFamily="18" charset="0"/>
                <a:cs typeface="Times New Roman" pitchFamily="18" charset="0"/>
              </a:rPr>
              <a:t>Independent Research </a:t>
            </a:r>
            <a:br>
              <a:rPr lang="en-US" altLang="en-US" sz="2800" kern="0" dirty="0" smtClean="0">
                <a:latin typeface="Times New Roman" pitchFamily="18" charset="0"/>
                <a:cs typeface="Times New Roman" pitchFamily="18" charset="0"/>
              </a:rPr>
            </a:br>
            <a:r>
              <a:rPr lang="en-US" altLang="en-US" sz="2800" kern="0" dirty="0" smtClean="0">
                <a:latin typeface="Times New Roman" pitchFamily="18" charset="0"/>
                <a:cs typeface="Times New Roman" pitchFamily="18" charset="0"/>
              </a:rPr>
              <a:t>mentored by IIASA </a:t>
            </a:r>
            <a:br>
              <a:rPr lang="en-US" altLang="en-US" sz="2800" kern="0" dirty="0" smtClean="0">
                <a:latin typeface="Times New Roman" pitchFamily="18" charset="0"/>
                <a:cs typeface="Times New Roman" pitchFamily="18" charset="0"/>
              </a:rPr>
            </a:br>
            <a:r>
              <a:rPr lang="en-US" altLang="en-US" sz="2800" kern="0" dirty="0" smtClean="0">
                <a:latin typeface="Times New Roman" pitchFamily="18" charset="0"/>
                <a:cs typeface="Times New Roman" pitchFamily="18" charset="0"/>
              </a:rPr>
              <a:t>scientists</a:t>
            </a:r>
          </a:p>
          <a:p>
            <a:pPr marL="457200" indent="-457200" eaLnBrk="1" hangingPunct="1">
              <a:lnSpc>
                <a:spcPct val="90000"/>
              </a:lnSpc>
              <a:buClr>
                <a:srgbClr val="C00000"/>
              </a:buClr>
              <a:buSzPct val="80000"/>
              <a:buFont typeface="Wingdings" pitchFamily="2" charset="2"/>
              <a:buChar char="Ø"/>
            </a:pPr>
            <a:r>
              <a:rPr lang="en-US" altLang="en-US" sz="2800" kern="0" dirty="0" smtClean="0">
                <a:latin typeface="Times New Roman" pitchFamily="18" charset="0"/>
                <a:cs typeface="Times New Roman" pitchFamily="18" charset="0"/>
              </a:rPr>
              <a:t>Funded by NMO &amp; </a:t>
            </a:r>
            <a:br>
              <a:rPr lang="en-US" altLang="en-US" sz="2800" kern="0" dirty="0" smtClean="0">
                <a:latin typeface="Times New Roman" pitchFamily="18" charset="0"/>
                <a:cs typeface="Times New Roman" pitchFamily="18" charset="0"/>
              </a:rPr>
            </a:br>
            <a:r>
              <a:rPr lang="en-US" altLang="en-US" sz="2800" kern="0" dirty="0" smtClean="0">
                <a:latin typeface="Times New Roman" pitchFamily="18" charset="0"/>
                <a:cs typeface="Times New Roman" pitchFamily="18" charset="0"/>
              </a:rPr>
              <a:t>other sources</a:t>
            </a:r>
          </a:p>
          <a:p>
            <a:pPr marL="457200" indent="-457200" eaLnBrk="1" hangingPunct="1">
              <a:lnSpc>
                <a:spcPct val="90000"/>
              </a:lnSpc>
              <a:buClr>
                <a:srgbClr val="C00000"/>
              </a:buClr>
              <a:buSzPct val="80000"/>
              <a:buFont typeface="Wingdings" pitchFamily="2" charset="2"/>
              <a:buChar char="Ø"/>
            </a:pPr>
            <a:r>
              <a:rPr lang="en-US" altLang="en-US" sz="2800" kern="0" dirty="0" smtClean="0">
                <a:latin typeface="Times New Roman" pitchFamily="18" charset="0"/>
                <a:cs typeface="Times New Roman" pitchFamily="18" charset="0"/>
              </a:rPr>
              <a:t>January application deadline</a:t>
            </a: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98147" y="2057400"/>
            <a:ext cx="519345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919" y="-11545"/>
            <a:ext cx="2079917" cy="1383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83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Line 3"/>
          <p:cNvSpPr>
            <a:spLocks noChangeShapeType="1"/>
          </p:cNvSpPr>
          <p:nvPr/>
        </p:nvSpPr>
        <p:spPr bwMode="auto">
          <a:xfrm>
            <a:off x="1443038" y="4583113"/>
            <a:ext cx="5576887" cy="0"/>
          </a:xfrm>
          <a:prstGeom prst="line">
            <a:avLst/>
          </a:prstGeom>
          <a:noFill/>
          <a:ln w="38100" cmpd="dbl">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035" name="Line 4"/>
          <p:cNvSpPr>
            <a:spLocks noChangeShapeType="1"/>
          </p:cNvSpPr>
          <p:nvPr/>
        </p:nvSpPr>
        <p:spPr bwMode="auto">
          <a:xfrm flipV="1">
            <a:off x="1443038" y="228600"/>
            <a:ext cx="0" cy="4354513"/>
          </a:xfrm>
          <a:prstGeom prst="line">
            <a:avLst/>
          </a:prstGeom>
          <a:noFill/>
          <a:ln w="38100" cmpd="dbl">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44036" name="Text Box 17"/>
          <p:cNvSpPr txBox="1">
            <a:spLocks noChangeArrowheads="1"/>
          </p:cNvSpPr>
          <p:nvPr/>
        </p:nvSpPr>
        <p:spPr bwMode="auto">
          <a:xfrm rot="-5400000">
            <a:off x="181769" y="1848644"/>
            <a:ext cx="2085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latin typeface="Times New Roman" pitchFamily="18" charset="0"/>
              </a:rPr>
              <a:t>ecosystem indicator</a:t>
            </a:r>
          </a:p>
        </p:txBody>
      </p:sp>
      <p:sp>
        <p:nvSpPr>
          <p:cNvPr id="44037" name="Text Box 16"/>
          <p:cNvSpPr txBox="1">
            <a:spLocks noChangeArrowheads="1"/>
          </p:cNvSpPr>
          <p:nvPr/>
        </p:nvSpPr>
        <p:spPr bwMode="auto">
          <a:xfrm>
            <a:off x="4481513" y="4621213"/>
            <a:ext cx="2393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latin typeface="Times New Roman" pitchFamily="18" charset="0"/>
              </a:rPr>
              <a:t>number of connections</a:t>
            </a:r>
          </a:p>
        </p:txBody>
      </p:sp>
      <p:grpSp>
        <p:nvGrpSpPr>
          <p:cNvPr id="44038" name="Group 18"/>
          <p:cNvGrpSpPr>
            <a:grpSpLocks/>
          </p:cNvGrpSpPr>
          <p:nvPr/>
        </p:nvGrpSpPr>
        <p:grpSpPr bwMode="auto">
          <a:xfrm>
            <a:off x="1881188" y="2582863"/>
            <a:ext cx="1844675" cy="1660525"/>
            <a:chOff x="1881188" y="3406775"/>
            <a:chExt cx="1844675" cy="1660525"/>
          </a:xfrm>
        </p:grpSpPr>
        <p:sp>
          <p:nvSpPr>
            <p:cNvPr id="6" name="Freeform 2"/>
            <p:cNvSpPr>
              <a:spLocks/>
            </p:cNvSpPr>
            <p:nvPr/>
          </p:nvSpPr>
          <p:spPr bwMode="auto">
            <a:xfrm>
              <a:off x="1881188" y="3406775"/>
              <a:ext cx="1844675" cy="1390650"/>
            </a:xfrm>
            <a:custGeom>
              <a:avLst/>
              <a:gdLst/>
              <a:ahLst/>
              <a:cxnLst>
                <a:cxn ang="0">
                  <a:pos x="101" y="869"/>
                </a:cxn>
                <a:cxn ang="0">
                  <a:pos x="82" y="793"/>
                </a:cxn>
                <a:cxn ang="0">
                  <a:pos x="223" y="811"/>
                </a:cxn>
                <a:cxn ang="0">
                  <a:pos x="162" y="850"/>
                </a:cxn>
                <a:cxn ang="0">
                  <a:pos x="183" y="754"/>
                </a:cxn>
                <a:cxn ang="0">
                  <a:pos x="364" y="735"/>
                </a:cxn>
                <a:cxn ang="0">
                  <a:pos x="303" y="735"/>
                </a:cxn>
                <a:cxn ang="0">
                  <a:pos x="303" y="716"/>
                </a:cxn>
                <a:cxn ang="0">
                  <a:pos x="303" y="658"/>
                </a:cxn>
                <a:cxn ang="0">
                  <a:pos x="364" y="677"/>
                </a:cxn>
                <a:cxn ang="0">
                  <a:pos x="324" y="716"/>
                </a:cxn>
                <a:cxn ang="0">
                  <a:pos x="364" y="754"/>
                </a:cxn>
                <a:cxn ang="0">
                  <a:pos x="344" y="619"/>
                </a:cxn>
                <a:cxn ang="0">
                  <a:pos x="405" y="677"/>
                </a:cxn>
                <a:cxn ang="0">
                  <a:pos x="344" y="562"/>
                </a:cxn>
                <a:cxn ang="0">
                  <a:pos x="486" y="600"/>
                </a:cxn>
                <a:cxn ang="0">
                  <a:pos x="445" y="580"/>
                </a:cxn>
                <a:cxn ang="0">
                  <a:pos x="384" y="562"/>
                </a:cxn>
                <a:cxn ang="0">
                  <a:pos x="465" y="562"/>
                </a:cxn>
                <a:cxn ang="0">
                  <a:pos x="405" y="523"/>
                </a:cxn>
                <a:cxn ang="0">
                  <a:pos x="486" y="542"/>
                </a:cxn>
                <a:cxn ang="0">
                  <a:pos x="405" y="447"/>
                </a:cxn>
                <a:cxn ang="0">
                  <a:pos x="546" y="426"/>
                </a:cxn>
                <a:cxn ang="0">
                  <a:pos x="486" y="465"/>
                </a:cxn>
                <a:cxn ang="0">
                  <a:pos x="527" y="447"/>
                </a:cxn>
                <a:cxn ang="0">
                  <a:pos x="465" y="426"/>
                </a:cxn>
                <a:cxn ang="0">
                  <a:pos x="465" y="369"/>
                </a:cxn>
                <a:cxn ang="0">
                  <a:pos x="628" y="388"/>
                </a:cxn>
                <a:cxn ang="0">
                  <a:pos x="506" y="292"/>
                </a:cxn>
                <a:cxn ang="0">
                  <a:pos x="587" y="350"/>
                </a:cxn>
                <a:cxn ang="0">
                  <a:pos x="566" y="292"/>
                </a:cxn>
                <a:cxn ang="0">
                  <a:pos x="527" y="311"/>
                </a:cxn>
                <a:cxn ang="0">
                  <a:pos x="607" y="331"/>
                </a:cxn>
                <a:cxn ang="0">
                  <a:pos x="587" y="292"/>
                </a:cxn>
                <a:cxn ang="0">
                  <a:pos x="587" y="234"/>
                </a:cxn>
                <a:cxn ang="0">
                  <a:pos x="506" y="426"/>
                </a:cxn>
                <a:cxn ang="0">
                  <a:pos x="607" y="215"/>
                </a:cxn>
                <a:cxn ang="0">
                  <a:pos x="729" y="254"/>
                </a:cxn>
                <a:cxn ang="0">
                  <a:pos x="647" y="118"/>
                </a:cxn>
                <a:cxn ang="0">
                  <a:pos x="688" y="177"/>
                </a:cxn>
                <a:cxn ang="0">
                  <a:pos x="688" y="118"/>
                </a:cxn>
                <a:cxn ang="0">
                  <a:pos x="829" y="177"/>
                </a:cxn>
                <a:cxn ang="0">
                  <a:pos x="729" y="61"/>
                </a:cxn>
                <a:cxn ang="0">
                  <a:pos x="829" y="118"/>
                </a:cxn>
                <a:cxn ang="0">
                  <a:pos x="809" y="61"/>
                </a:cxn>
                <a:cxn ang="0">
                  <a:pos x="869" y="118"/>
                </a:cxn>
                <a:cxn ang="0">
                  <a:pos x="769" y="100"/>
                </a:cxn>
                <a:cxn ang="0">
                  <a:pos x="991" y="177"/>
                </a:cxn>
                <a:cxn ang="0">
                  <a:pos x="869" y="61"/>
                </a:cxn>
                <a:cxn ang="0">
                  <a:pos x="869" y="118"/>
                </a:cxn>
                <a:cxn ang="0">
                  <a:pos x="970" y="61"/>
                </a:cxn>
                <a:cxn ang="0">
                  <a:pos x="970" y="157"/>
                </a:cxn>
                <a:cxn ang="0">
                  <a:pos x="951" y="80"/>
                </a:cxn>
                <a:cxn ang="0">
                  <a:pos x="991" y="80"/>
                </a:cxn>
                <a:cxn ang="0">
                  <a:pos x="1032" y="138"/>
                </a:cxn>
                <a:cxn ang="0">
                  <a:pos x="1113" y="41"/>
                </a:cxn>
                <a:cxn ang="0">
                  <a:pos x="1092" y="100"/>
                </a:cxn>
                <a:cxn ang="0">
                  <a:pos x="1133" y="80"/>
                </a:cxn>
                <a:cxn ang="0">
                  <a:pos x="1056" y="424"/>
                </a:cxn>
                <a:cxn ang="0">
                  <a:pos x="713" y="601"/>
                </a:cxn>
                <a:cxn ang="0">
                  <a:pos x="486" y="605"/>
                </a:cxn>
                <a:cxn ang="0">
                  <a:pos x="175" y="625"/>
                </a:cxn>
              </a:cxnLst>
              <a:rect l="0" t="0" r="r" b="b"/>
              <a:pathLst>
                <a:path w="1162" h="876">
                  <a:moveTo>
                    <a:pt x="0" y="850"/>
                  </a:moveTo>
                  <a:cubicBezTo>
                    <a:pt x="24" y="862"/>
                    <a:pt x="48" y="873"/>
                    <a:pt x="61" y="869"/>
                  </a:cubicBezTo>
                  <a:cubicBezTo>
                    <a:pt x="74" y="867"/>
                    <a:pt x="74" y="832"/>
                    <a:pt x="82" y="832"/>
                  </a:cubicBezTo>
                  <a:cubicBezTo>
                    <a:pt x="88" y="832"/>
                    <a:pt x="89" y="864"/>
                    <a:pt x="101" y="869"/>
                  </a:cubicBezTo>
                  <a:cubicBezTo>
                    <a:pt x="114" y="876"/>
                    <a:pt x="155" y="876"/>
                    <a:pt x="162" y="869"/>
                  </a:cubicBezTo>
                  <a:cubicBezTo>
                    <a:pt x="168" y="864"/>
                    <a:pt x="151" y="837"/>
                    <a:pt x="142" y="832"/>
                  </a:cubicBezTo>
                  <a:cubicBezTo>
                    <a:pt x="131" y="825"/>
                    <a:pt x="112" y="837"/>
                    <a:pt x="101" y="832"/>
                  </a:cubicBezTo>
                  <a:cubicBezTo>
                    <a:pt x="91" y="825"/>
                    <a:pt x="78" y="799"/>
                    <a:pt x="82" y="793"/>
                  </a:cubicBezTo>
                  <a:cubicBezTo>
                    <a:pt x="84" y="787"/>
                    <a:pt x="108" y="783"/>
                    <a:pt x="121" y="793"/>
                  </a:cubicBezTo>
                  <a:cubicBezTo>
                    <a:pt x="135" y="802"/>
                    <a:pt x="145" y="841"/>
                    <a:pt x="162" y="850"/>
                  </a:cubicBezTo>
                  <a:cubicBezTo>
                    <a:pt x="179" y="860"/>
                    <a:pt x="213" y="856"/>
                    <a:pt x="223" y="850"/>
                  </a:cubicBezTo>
                  <a:cubicBezTo>
                    <a:pt x="233" y="844"/>
                    <a:pt x="236" y="822"/>
                    <a:pt x="223" y="811"/>
                  </a:cubicBezTo>
                  <a:cubicBezTo>
                    <a:pt x="209" y="802"/>
                    <a:pt x="159" y="799"/>
                    <a:pt x="142" y="793"/>
                  </a:cubicBezTo>
                  <a:cubicBezTo>
                    <a:pt x="125" y="787"/>
                    <a:pt x="118" y="773"/>
                    <a:pt x="121" y="773"/>
                  </a:cubicBezTo>
                  <a:cubicBezTo>
                    <a:pt x="125" y="773"/>
                    <a:pt x="155" y="779"/>
                    <a:pt x="162" y="793"/>
                  </a:cubicBezTo>
                  <a:cubicBezTo>
                    <a:pt x="168" y="805"/>
                    <a:pt x="145" y="841"/>
                    <a:pt x="162" y="850"/>
                  </a:cubicBezTo>
                  <a:cubicBezTo>
                    <a:pt x="178" y="860"/>
                    <a:pt x="246" y="856"/>
                    <a:pt x="262" y="850"/>
                  </a:cubicBezTo>
                  <a:cubicBezTo>
                    <a:pt x="279" y="844"/>
                    <a:pt x="266" y="831"/>
                    <a:pt x="262" y="811"/>
                  </a:cubicBezTo>
                  <a:cubicBezTo>
                    <a:pt x="260" y="793"/>
                    <a:pt x="256" y="745"/>
                    <a:pt x="243" y="735"/>
                  </a:cubicBezTo>
                  <a:cubicBezTo>
                    <a:pt x="229" y="725"/>
                    <a:pt x="183" y="745"/>
                    <a:pt x="183" y="754"/>
                  </a:cubicBezTo>
                  <a:cubicBezTo>
                    <a:pt x="183" y="764"/>
                    <a:pt x="219" y="787"/>
                    <a:pt x="243" y="793"/>
                  </a:cubicBezTo>
                  <a:cubicBezTo>
                    <a:pt x="266" y="799"/>
                    <a:pt x="303" y="793"/>
                    <a:pt x="324" y="793"/>
                  </a:cubicBezTo>
                  <a:cubicBezTo>
                    <a:pt x="343" y="793"/>
                    <a:pt x="358" y="802"/>
                    <a:pt x="364" y="793"/>
                  </a:cubicBezTo>
                  <a:cubicBezTo>
                    <a:pt x="371" y="783"/>
                    <a:pt x="384" y="741"/>
                    <a:pt x="364" y="735"/>
                  </a:cubicBezTo>
                  <a:cubicBezTo>
                    <a:pt x="344" y="728"/>
                    <a:pt x="266" y="754"/>
                    <a:pt x="243" y="754"/>
                  </a:cubicBezTo>
                  <a:cubicBezTo>
                    <a:pt x="219" y="754"/>
                    <a:pt x="223" y="745"/>
                    <a:pt x="223" y="735"/>
                  </a:cubicBezTo>
                  <a:cubicBezTo>
                    <a:pt x="223" y="725"/>
                    <a:pt x="229" y="696"/>
                    <a:pt x="243" y="696"/>
                  </a:cubicBezTo>
                  <a:cubicBezTo>
                    <a:pt x="256" y="696"/>
                    <a:pt x="287" y="722"/>
                    <a:pt x="303" y="735"/>
                  </a:cubicBezTo>
                  <a:cubicBezTo>
                    <a:pt x="320" y="748"/>
                    <a:pt x="328" y="773"/>
                    <a:pt x="344" y="773"/>
                  </a:cubicBezTo>
                  <a:cubicBezTo>
                    <a:pt x="361" y="773"/>
                    <a:pt x="405" y="741"/>
                    <a:pt x="405" y="735"/>
                  </a:cubicBezTo>
                  <a:cubicBezTo>
                    <a:pt x="405" y="728"/>
                    <a:pt x="361" y="737"/>
                    <a:pt x="344" y="735"/>
                  </a:cubicBezTo>
                  <a:cubicBezTo>
                    <a:pt x="328" y="732"/>
                    <a:pt x="320" y="716"/>
                    <a:pt x="303" y="716"/>
                  </a:cubicBezTo>
                  <a:cubicBezTo>
                    <a:pt x="287" y="716"/>
                    <a:pt x="240" y="732"/>
                    <a:pt x="243" y="735"/>
                  </a:cubicBezTo>
                  <a:cubicBezTo>
                    <a:pt x="246" y="737"/>
                    <a:pt x="317" y="745"/>
                    <a:pt x="324" y="735"/>
                  </a:cubicBezTo>
                  <a:cubicBezTo>
                    <a:pt x="330" y="725"/>
                    <a:pt x="287" y="690"/>
                    <a:pt x="283" y="677"/>
                  </a:cubicBezTo>
                  <a:cubicBezTo>
                    <a:pt x="281" y="664"/>
                    <a:pt x="297" y="655"/>
                    <a:pt x="303" y="658"/>
                  </a:cubicBezTo>
                  <a:cubicBezTo>
                    <a:pt x="311" y="660"/>
                    <a:pt x="306" y="687"/>
                    <a:pt x="324" y="696"/>
                  </a:cubicBezTo>
                  <a:cubicBezTo>
                    <a:pt x="341" y="706"/>
                    <a:pt x="388" y="716"/>
                    <a:pt x="405" y="716"/>
                  </a:cubicBezTo>
                  <a:cubicBezTo>
                    <a:pt x="422" y="716"/>
                    <a:pt x="431" y="702"/>
                    <a:pt x="425" y="696"/>
                  </a:cubicBezTo>
                  <a:cubicBezTo>
                    <a:pt x="418" y="690"/>
                    <a:pt x="381" y="690"/>
                    <a:pt x="364" y="677"/>
                  </a:cubicBezTo>
                  <a:cubicBezTo>
                    <a:pt x="347" y="664"/>
                    <a:pt x="330" y="619"/>
                    <a:pt x="324" y="619"/>
                  </a:cubicBezTo>
                  <a:cubicBezTo>
                    <a:pt x="317" y="619"/>
                    <a:pt x="326" y="658"/>
                    <a:pt x="324" y="677"/>
                  </a:cubicBezTo>
                  <a:cubicBezTo>
                    <a:pt x="320" y="696"/>
                    <a:pt x="303" y="728"/>
                    <a:pt x="303" y="735"/>
                  </a:cubicBezTo>
                  <a:cubicBezTo>
                    <a:pt x="303" y="741"/>
                    <a:pt x="313" y="725"/>
                    <a:pt x="324" y="716"/>
                  </a:cubicBezTo>
                  <a:cubicBezTo>
                    <a:pt x="334" y="706"/>
                    <a:pt x="350" y="683"/>
                    <a:pt x="364" y="677"/>
                  </a:cubicBezTo>
                  <a:cubicBezTo>
                    <a:pt x="377" y="671"/>
                    <a:pt x="401" y="671"/>
                    <a:pt x="405" y="677"/>
                  </a:cubicBezTo>
                  <a:cubicBezTo>
                    <a:pt x="408" y="683"/>
                    <a:pt x="391" y="703"/>
                    <a:pt x="384" y="716"/>
                  </a:cubicBezTo>
                  <a:cubicBezTo>
                    <a:pt x="378" y="728"/>
                    <a:pt x="361" y="754"/>
                    <a:pt x="364" y="754"/>
                  </a:cubicBezTo>
                  <a:cubicBezTo>
                    <a:pt x="367" y="754"/>
                    <a:pt x="391" y="738"/>
                    <a:pt x="405" y="716"/>
                  </a:cubicBezTo>
                  <a:cubicBezTo>
                    <a:pt x="418" y="693"/>
                    <a:pt x="445" y="636"/>
                    <a:pt x="445" y="619"/>
                  </a:cubicBezTo>
                  <a:cubicBezTo>
                    <a:pt x="445" y="603"/>
                    <a:pt x="422" y="619"/>
                    <a:pt x="405" y="619"/>
                  </a:cubicBezTo>
                  <a:cubicBezTo>
                    <a:pt x="388" y="619"/>
                    <a:pt x="358" y="625"/>
                    <a:pt x="344" y="619"/>
                  </a:cubicBezTo>
                  <a:cubicBezTo>
                    <a:pt x="330" y="613"/>
                    <a:pt x="320" y="587"/>
                    <a:pt x="324" y="580"/>
                  </a:cubicBezTo>
                  <a:cubicBezTo>
                    <a:pt x="326" y="574"/>
                    <a:pt x="358" y="571"/>
                    <a:pt x="364" y="580"/>
                  </a:cubicBezTo>
                  <a:cubicBezTo>
                    <a:pt x="371" y="591"/>
                    <a:pt x="358" y="622"/>
                    <a:pt x="364" y="639"/>
                  </a:cubicBezTo>
                  <a:cubicBezTo>
                    <a:pt x="371" y="655"/>
                    <a:pt x="391" y="674"/>
                    <a:pt x="405" y="677"/>
                  </a:cubicBezTo>
                  <a:cubicBezTo>
                    <a:pt x="418" y="681"/>
                    <a:pt x="445" y="668"/>
                    <a:pt x="445" y="658"/>
                  </a:cubicBezTo>
                  <a:cubicBezTo>
                    <a:pt x="445" y="648"/>
                    <a:pt x="429" y="625"/>
                    <a:pt x="405" y="619"/>
                  </a:cubicBezTo>
                  <a:cubicBezTo>
                    <a:pt x="381" y="613"/>
                    <a:pt x="313" y="629"/>
                    <a:pt x="303" y="619"/>
                  </a:cubicBezTo>
                  <a:cubicBezTo>
                    <a:pt x="293" y="610"/>
                    <a:pt x="330" y="568"/>
                    <a:pt x="344" y="562"/>
                  </a:cubicBezTo>
                  <a:cubicBezTo>
                    <a:pt x="358" y="556"/>
                    <a:pt x="378" y="571"/>
                    <a:pt x="384" y="580"/>
                  </a:cubicBezTo>
                  <a:cubicBezTo>
                    <a:pt x="391" y="591"/>
                    <a:pt x="371" y="610"/>
                    <a:pt x="384" y="619"/>
                  </a:cubicBezTo>
                  <a:cubicBezTo>
                    <a:pt x="399" y="629"/>
                    <a:pt x="448" y="642"/>
                    <a:pt x="465" y="639"/>
                  </a:cubicBezTo>
                  <a:cubicBezTo>
                    <a:pt x="482" y="635"/>
                    <a:pt x="495" y="597"/>
                    <a:pt x="486" y="600"/>
                  </a:cubicBezTo>
                  <a:cubicBezTo>
                    <a:pt x="476" y="603"/>
                    <a:pt x="425" y="642"/>
                    <a:pt x="405" y="658"/>
                  </a:cubicBezTo>
                  <a:cubicBezTo>
                    <a:pt x="384" y="674"/>
                    <a:pt x="371" y="702"/>
                    <a:pt x="364" y="696"/>
                  </a:cubicBezTo>
                  <a:cubicBezTo>
                    <a:pt x="358" y="690"/>
                    <a:pt x="350" y="639"/>
                    <a:pt x="364" y="619"/>
                  </a:cubicBezTo>
                  <a:cubicBezTo>
                    <a:pt x="377" y="601"/>
                    <a:pt x="422" y="587"/>
                    <a:pt x="445" y="580"/>
                  </a:cubicBezTo>
                  <a:cubicBezTo>
                    <a:pt x="469" y="574"/>
                    <a:pt x="495" y="591"/>
                    <a:pt x="506" y="580"/>
                  </a:cubicBezTo>
                  <a:cubicBezTo>
                    <a:pt x="516" y="571"/>
                    <a:pt x="516" y="533"/>
                    <a:pt x="506" y="523"/>
                  </a:cubicBezTo>
                  <a:cubicBezTo>
                    <a:pt x="495" y="513"/>
                    <a:pt x="465" y="517"/>
                    <a:pt x="445" y="523"/>
                  </a:cubicBezTo>
                  <a:cubicBezTo>
                    <a:pt x="425" y="529"/>
                    <a:pt x="401" y="551"/>
                    <a:pt x="384" y="562"/>
                  </a:cubicBezTo>
                  <a:cubicBezTo>
                    <a:pt x="367" y="571"/>
                    <a:pt x="348" y="587"/>
                    <a:pt x="344" y="580"/>
                  </a:cubicBezTo>
                  <a:cubicBezTo>
                    <a:pt x="341" y="574"/>
                    <a:pt x="354" y="526"/>
                    <a:pt x="364" y="523"/>
                  </a:cubicBezTo>
                  <a:cubicBezTo>
                    <a:pt x="375" y="521"/>
                    <a:pt x="388" y="556"/>
                    <a:pt x="405" y="562"/>
                  </a:cubicBezTo>
                  <a:cubicBezTo>
                    <a:pt x="422" y="568"/>
                    <a:pt x="445" y="562"/>
                    <a:pt x="465" y="562"/>
                  </a:cubicBezTo>
                  <a:cubicBezTo>
                    <a:pt x="486" y="562"/>
                    <a:pt x="519" y="571"/>
                    <a:pt x="527" y="562"/>
                  </a:cubicBezTo>
                  <a:cubicBezTo>
                    <a:pt x="533" y="551"/>
                    <a:pt x="519" y="510"/>
                    <a:pt x="506" y="504"/>
                  </a:cubicBezTo>
                  <a:cubicBezTo>
                    <a:pt x="493" y="498"/>
                    <a:pt x="463" y="521"/>
                    <a:pt x="445" y="523"/>
                  </a:cubicBezTo>
                  <a:cubicBezTo>
                    <a:pt x="429" y="526"/>
                    <a:pt x="414" y="529"/>
                    <a:pt x="405" y="523"/>
                  </a:cubicBezTo>
                  <a:cubicBezTo>
                    <a:pt x="394" y="517"/>
                    <a:pt x="382" y="491"/>
                    <a:pt x="384" y="484"/>
                  </a:cubicBezTo>
                  <a:cubicBezTo>
                    <a:pt x="388" y="479"/>
                    <a:pt x="414" y="471"/>
                    <a:pt x="425" y="484"/>
                  </a:cubicBezTo>
                  <a:cubicBezTo>
                    <a:pt x="435" y="497"/>
                    <a:pt x="435" y="551"/>
                    <a:pt x="445" y="562"/>
                  </a:cubicBezTo>
                  <a:cubicBezTo>
                    <a:pt x="455" y="571"/>
                    <a:pt x="476" y="551"/>
                    <a:pt x="486" y="542"/>
                  </a:cubicBezTo>
                  <a:cubicBezTo>
                    <a:pt x="495" y="532"/>
                    <a:pt x="516" y="513"/>
                    <a:pt x="506" y="504"/>
                  </a:cubicBezTo>
                  <a:cubicBezTo>
                    <a:pt x="495" y="494"/>
                    <a:pt x="445" y="482"/>
                    <a:pt x="425" y="484"/>
                  </a:cubicBezTo>
                  <a:cubicBezTo>
                    <a:pt x="405" y="488"/>
                    <a:pt x="388" y="529"/>
                    <a:pt x="384" y="523"/>
                  </a:cubicBezTo>
                  <a:cubicBezTo>
                    <a:pt x="382" y="517"/>
                    <a:pt x="391" y="453"/>
                    <a:pt x="405" y="447"/>
                  </a:cubicBezTo>
                  <a:cubicBezTo>
                    <a:pt x="418" y="440"/>
                    <a:pt x="452" y="465"/>
                    <a:pt x="465" y="484"/>
                  </a:cubicBezTo>
                  <a:cubicBezTo>
                    <a:pt x="478" y="503"/>
                    <a:pt x="472" y="559"/>
                    <a:pt x="486" y="562"/>
                  </a:cubicBezTo>
                  <a:cubicBezTo>
                    <a:pt x="499" y="565"/>
                    <a:pt x="536" y="527"/>
                    <a:pt x="546" y="504"/>
                  </a:cubicBezTo>
                  <a:cubicBezTo>
                    <a:pt x="557" y="482"/>
                    <a:pt x="559" y="433"/>
                    <a:pt x="546" y="426"/>
                  </a:cubicBezTo>
                  <a:cubicBezTo>
                    <a:pt x="533" y="420"/>
                    <a:pt x="486" y="462"/>
                    <a:pt x="465" y="465"/>
                  </a:cubicBezTo>
                  <a:cubicBezTo>
                    <a:pt x="445" y="468"/>
                    <a:pt x="431" y="459"/>
                    <a:pt x="425" y="447"/>
                  </a:cubicBezTo>
                  <a:cubicBezTo>
                    <a:pt x="418" y="433"/>
                    <a:pt x="414" y="385"/>
                    <a:pt x="425" y="388"/>
                  </a:cubicBezTo>
                  <a:cubicBezTo>
                    <a:pt x="435" y="391"/>
                    <a:pt x="469" y="449"/>
                    <a:pt x="486" y="465"/>
                  </a:cubicBezTo>
                  <a:cubicBezTo>
                    <a:pt x="502" y="482"/>
                    <a:pt x="508" y="488"/>
                    <a:pt x="527" y="484"/>
                  </a:cubicBezTo>
                  <a:cubicBezTo>
                    <a:pt x="543" y="482"/>
                    <a:pt x="580" y="459"/>
                    <a:pt x="587" y="447"/>
                  </a:cubicBezTo>
                  <a:cubicBezTo>
                    <a:pt x="593" y="433"/>
                    <a:pt x="577" y="408"/>
                    <a:pt x="566" y="408"/>
                  </a:cubicBezTo>
                  <a:cubicBezTo>
                    <a:pt x="557" y="408"/>
                    <a:pt x="543" y="436"/>
                    <a:pt x="527" y="447"/>
                  </a:cubicBezTo>
                  <a:cubicBezTo>
                    <a:pt x="508" y="456"/>
                    <a:pt x="478" y="475"/>
                    <a:pt x="465" y="465"/>
                  </a:cubicBezTo>
                  <a:cubicBezTo>
                    <a:pt x="452" y="456"/>
                    <a:pt x="442" y="404"/>
                    <a:pt x="445" y="388"/>
                  </a:cubicBezTo>
                  <a:cubicBezTo>
                    <a:pt x="448" y="372"/>
                    <a:pt x="482" y="363"/>
                    <a:pt x="486" y="369"/>
                  </a:cubicBezTo>
                  <a:cubicBezTo>
                    <a:pt x="488" y="376"/>
                    <a:pt x="459" y="414"/>
                    <a:pt x="465" y="426"/>
                  </a:cubicBezTo>
                  <a:cubicBezTo>
                    <a:pt x="472" y="440"/>
                    <a:pt x="506" y="449"/>
                    <a:pt x="527" y="447"/>
                  </a:cubicBezTo>
                  <a:cubicBezTo>
                    <a:pt x="546" y="444"/>
                    <a:pt x="590" y="414"/>
                    <a:pt x="587" y="408"/>
                  </a:cubicBezTo>
                  <a:cubicBezTo>
                    <a:pt x="583" y="402"/>
                    <a:pt x="527" y="414"/>
                    <a:pt x="506" y="408"/>
                  </a:cubicBezTo>
                  <a:cubicBezTo>
                    <a:pt x="486" y="402"/>
                    <a:pt x="469" y="385"/>
                    <a:pt x="465" y="369"/>
                  </a:cubicBezTo>
                  <a:cubicBezTo>
                    <a:pt x="461" y="353"/>
                    <a:pt x="478" y="311"/>
                    <a:pt x="486" y="311"/>
                  </a:cubicBezTo>
                  <a:cubicBezTo>
                    <a:pt x="492" y="311"/>
                    <a:pt x="495" y="346"/>
                    <a:pt x="506" y="369"/>
                  </a:cubicBezTo>
                  <a:cubicBezTo>
                    <a:pt x="516" y="391"/>
                    <a:pt x="527" y="444"/>
                    <a:pt x="546" y="447"/>
                  </a:cubicBezTo>
                  <a:cubicBezTo>
                    <a:pt x="566" y="449"/>
                    <a:pt x="621" y="401"/>
                    <a:pt x="628" y="388"/>
                  </a:cubicBezTo>
                  <a:cubicBezTo>
                    <a:pt x="634" y="376"/>
                    <a:pt x="600" y="369"/>
                    <a:pt x="587" y="369"/>
                  </a:cubicBezTo>
                  <a:cubicBezTo>
                    <a:pt x="574" y="369"/>
                    <a:pt x="559" y="391"/>
                    <a:pt x="546" y="388"/>
                  </a:cubicBezTo>
                  <a:cubicBezTo>
                    <a:pt x="533" y="385"/>
                    <a:pt x="513" y="367"/>
                    <a:pt x="506" y="350"/>
                  </a:cubicBezTo>
                  <a:cubicBezTo>
                    <a:pt x="499" y="334"/>
                    <a:pt x="502" y="292"/>
                    <a:pt x="506" y="292"/>
                  </a:cubicBezTo>
                  <a:cubicBezTo>
                    <a:pt x="508" y="292"/>
                    <a:pt x="516" y="335"/>
                    <a:pt x="527" y="350"/>
                  </a:cubicBezTo>
                  <a:cubicBezTo>
                    <a:pt x="536" y="366"/>
                    <a:pt x="549" y="378"/>
                    <a:pt x="566" y="388"/>
                  </a:cubicBezTo>
                  <a:cubicBezTo>
                    <a:pt x="583" y="398"/>
                    <a:pt x="624" y="414"/>
                    <a:pt x="628" y="408"/>
                  </a:cubicBezTo>
                  <a:cubicBezTo>
                    <a:pt x="630" y="402"/>
                    <a:pt x="600" y="359"/>
                    <a:pt x="587" y="350"/>
                  </a:cubicBezTo>
                  <a:cubicBezTo>
                    <a:pt x="574" y="340"/>
                    <a:pt x="559" y="359"/>
                    <a:pt x="546" y="350"/>
                  </a:cubicBezTo>
                  <a:cubicBezTo>
                    <a:pt x="533" y="340"/>
                    <a:pt x="508" y="311"/>
                    <a:pt x="506" y="292"/>
                  </a:cubicBezTo>
                  <a:cubicBezTo>
                    <a:pt x="502" y="273"/>
                    <a:pt x="516" y="234"/>
                    <a:pt x="527" y="234"/>
                  </a:cubicBezTo>
                  <a:cubicBezTo>
                    <a:pt x="536" y="234"/>
                    <a:pt x="553" y="270"/>
                    <a:pt x="566" y="292"/>
                  </a:cubicBezTo>
                  <a:cubicBezTo>
                    <a:pt x="580" y="314"/>
                    <a:pt x="590" y="363"/>
                    <a:pt x="607" y="369"/>
                  </a:cubicBezTo>
                  <a:cubicBezTo>
                    <a:pt x="624" y="376"/>
                    <a:pt x="668" y="343"/>
                    <a:pt x="668" y="331"/>
                  </a:cubicBezTo>
                  <a:cubicBezTo>
                    <a:pt x="668" y="317"/>
                    <a:pt x="630" y="295"/>
                    <a:pt x="607" y="292"/>
                  </a:cubicBezTo>
                  <a:cubicBezTo>
                    <a:pt x="583" y="290"/>
                    <a:pt x="536" y="321"/>
                    <a:pt x="527" y="311"/>
                  </a:cubicBezTo>
                  <a:cubicBezTo>
                    <a:pt x="516" y="302"/>
                    <a:pt x="540" y="251"/>
                    <a:pt x="546" y="234"/>
                  </a:cubicBezTo>
                  <a:cubicBezTo>
                    <a:pt x="553" y="218"/>
                    <a:pt x="563" y="208"/>
                    <a:pt x="566" y="215"/>
                  </a:cubicBezTo>
                  <a:cubicBezTo>
                    <a:pt x="570" y="222"/>
                    <a:pt x="560" y="254"/>
                    <a:pt x="566" y="272"/>
                  </a:cubicBezTo>
                  <a:cubicBezTo>
                    <a:pt x="574" y="292"/>
                    <a:pt x="594" y="323"/>
                    <a:pt x="607" y="331"/>
                  </a:cubicBezTo>
                  <a:cubicBezTo>
                    <a:pt x="621" y="337"/>
                    <a:pt x="634" y="314"/>
                    <a:pt x="647" y="311"/>
                  </a:cubicBezTo>
                  <a:cubicBezTo>
                    <a:pt x="660" y="308"/>
                    <a:pt x="688" y="317"/>
                    <a:pt x="688" y="311"/>
                  </a:cubicBezTo>
                  <a:cubicBezTo>
                    <a:pt x="688" y="305"/>
                    <a:pt x="664" y="275"/>
                    <a:pt x="647" y="272"/>
                  </a:cubicBezTo>
                  <a:cubicBezTo>
                    <a:pt x="630" y="270"/>
                    <a:pt x="600" y="295"/>
                    <a:pt x="587" y="292"/>
                  </a:cubicBezTo>
                  <a:cubicBezTo>
                    <a:pt x="574" y="290"/>
                    <a:pt x="570" y="272"/>
                    <a:pt x="566" y="254"/>
                  </a:cubicBezTo>
                  <a:cubicBezTo>
                    <a:pt x="564" y="234"/>
                    <a:pt x="560" y="190"/>
                    <a:pt x="566" y="177"/>
                  </a:cubicBezTo>
                  <a:cubicBezTo>
                    <a:pt x="574" y="163"/>
                    <a:pt x="604" y="167"/>
                    <a:pt x="607" y="177"/>
                  </a:cubicBezTo>
                  <a:cubicBezTo>
                    <a:pt x="610" y="186"/>
                    <a:pt x="583" y="212"/>
                    <a:pt x="587" y="234"/>
                  </a:cubicBezTo>
                  <a:cubicBezTo>
                    <a:pt x="590" y="257"/>
                    <a:pt x="621" y="292"/>
                    <a:pt x="628" y="311"/>
                  </a:cubicBezTo>
                  <a:cubicBezTo>
                    <a:pt x="634" y="331"/>
                    <a:pt x="637" y="347"/>
                    <a:pt x="628" y="350"/>
                  </a:cubicBezTo>
                  <a:cubicBezTo>
                    <a:pt x="617" y="353"/>
                    <a:pt x="587" y="317"/>
                    <a:pt x="566" y="331"/>
                  </a:cubicBezTo>
                  <a:cubicBezTo>
                    <a:pt x="546" y="343"/>
                    <a:pt x="523" y="408"/>
                    <a:pt x="506" y="426"/>
                  </a:cubicBezTo>
                  <a:cubicBezTo>
                    <a:pt x="489" y="446"/>
                    <a:pt x="442" y="465"/>
                    <a:pt x="465" y="447"/>
                  </a:cubicBezTo>
                  <a:cubicBezTo>
                    <a:pt x="489" y="427"/>
                    <a:pt x="613" y="344"/>
                    <a:pt x="647" y="311"/>
                  </a:cubicBezTo>
                  <a:cubicBezTo>
                    <a:pt x="681" y="279"/>
                    <a:pt x="675" y="270"/>
                    <a:pt x="668" y="254"/>
                  </a:cubicBezTo>
                  <a:cubicBezTo>
                    <a:pt x="660" y="237"/>
                    <a:pt x="617" y="234"/>
                    <a:pt x="607" y="215"/>
                  </a:cubicBezTo>
                  <a:cubicBezTo>
                    <a:pt x="596" y="195"/>
                    <a:pt x="600" y="141"/>
                    <a:pt x="607" y="138"/>
                  </a:cubicBezTo>
                  <a:cubicBezTo>
                    <a:pt x="613" y="136"/>
                    <a:pt x="645" y="174"/>
                    <a:pt x="647" y="195"/>
                  </a:cubicBezTo>
                  <a:cubicBezTo>
                    <a:pt x="651" y="218"/>
                    <a:pt x="613" y="263"/>
                    <a:pt x="628" y="272"/>
                  </a:cubicBezTo>
                  <a:cubicBezTo>
                    <a:pt x="641" y="282"/>
                    <a:pt x="711" y="263"/>
                    <a:pt x="729" y="254"/>
                  </a:cubicBezTo>
                  <a:cubicBezTo>
                    <a:pt x="745" y="243"/>
                    <a:pt x="742" y="218"/>
                    <a:pt x="729" y="215"/>
                  </a:cubicBezTo>
                  <a:cubicBezTo>
                    <a:pt x="715" y="212"/>
                    <a:pt x="668" y="244"/>
                    <a:pt x="647" y="234"/>
                  </a:cubicBezTo>
                  <a:cubicBezTo>
                    <a:pt x="628" y="225"/>
                    <a:pt x="607" y="177"/>
                    <a:pt x="607" y="157"/>
                  </a:cubicBezTo>
                  <a:cubicBezTo>
                    <a:pt x="607" y="138"/>
                    <a:pt x="637" y="112"/>
                    <a:pt x="647" y="118"/>
                  </a:cubicBezTo>
                  <a:cubicBezTo>
                    <a:pt x="658" y="125"/>
                    <a:pt x="658" y="177"/>
                    <a:pt x="668" y="195"/>
                  </a:cubicBezTo>
                  <a:cubicBezTo>
                    <a:pt x="678" y="215"/>
                    <a:pt x="688" y="231"/>
                    <a:pt x="707" y="234"/>
                  </a:cubicBezTo>
                  <a:cubicBezTo>
                    <a:pt x="728" y="237"/>
                    <a:pt x="792" y="225"/>
                    <a:pt x="789" y="215"/>
                  </a:cubicBezTo>
                  <a:cubicBezTo>
                    <a:pt x="786" y="205"/>
                    <a:pt x="705" y="199"/>
                    <a:pt x="688" y="177"/>
                  </a:cubicBezTo>
                  <a:cubicBezTo>
                    <a:pt x="671" y="154"/>
                    <a:pt x="694" y="83"/>
                    <a:pt x="688" y="80"/>
                  </a:cubicBezTo>
                  <a:cubicBezTo>
                    <a:pt x="681" y="77"/>
                    <a:pt x="637" y="141"/>
                    <a:pt x="647" y="157"/>
                  </a:cubicBezTo>
                  <a:cubicBezTo>
                    <a:pt x="658" y="174"/>
                    <a:pt x="742" y="183"/>
                    <a:pt x="748" y="177"/>
                  </a:cubicBezTo>
                  <a:cubicBezTo>
                    <a:pt x="754" y="170"/>
                    <a:pt x="692" y="109"/>
                    <a:pt x="688" y="118"/>
                  </a:cubicBezTo>
                  <a:cubicBezTo>
                    <a:pt x="684" y="128"/>
                    <a:pt x="722" y="228"/>
                    <a:pt x="729" y="234"/>
                  </a:cubicBezTo>
                  <a:cubicBezTo>
                    <a:pt x="735" y="240"/>
                    <a:pt x="718" y="177"/>
                    <a:pt x="729" y="157"/>
                  </a:cubicBezTo>
                  <a:cubicBezTo>
                    <a:pt x="739" y="138"/>
                    <a:pt x="773" y="115"/>
                    <a:pt x="789" y="118"/>
                  </a:cubicBezTo>
                  <a:cubicBezTo>
                    <a:pt x="806" y="122"/>
                    <a:pt x="833" y="163"/>
                    <a:pt x="829" y="177"/>
                  </a:cubicBezTo>
                  <a:cubicBezTo>
                    <a:pt x="826" y="190"/>
                    <a:pt x="782" y="205"/>
                    <a:pt x="769" y="195"/>
                  </a:cubicBezTo>
                  <a:cubicBezTo>
                    <a:pt x="754" y="186"/>
                    <a:pt x="748" y="141"/>
                    <a:pt x="748" y="118"/>
                  </a:cubicBezTo>
                  <a:cubicBezTo>
                    <a:pt x="748" y="96"/>
                    <a:pt x="771" y="71"/>
                    <a:pt x="769" y="61"/>
                  </a:cubicBezTo>
                  <a:cubicBezTo>
                    <a:pt x="765" y="50"/>
                    <a:pt x="739" y="54"/>
                    <a:pt x="729" y="61"/>
                  </a:cubicBezTo>
                  <a:cubicBezTo>
                    <a:pt x="718" y="67"/>
                    <a:pt x="698" y="83"/>
                    <a:pt x="707" y="100"/>
                  </a:cubicBezTo>
                  <a:cubicBezTo>
                    <a:pt x="718" y="115"/>
                    <a:pt x="765" y="145"/>
                    <a:pt x="789" y="157"/>
                  </a:cubicBezTo>
                  <a:cubicBezTo>
                    <a:pt x="812" y="169"/>
                    <a:pt x="844" y="183"/>
                    <a:pt x="850" y="177"/>
                  </a:cubicBezTo>
                  <a:cubicBezTo>
                    <a:pt x="857" y="170"/>
                    <a:pt x="842" y="122"/>
                    <a:pt x="829" y="118"/>
                  </a:cubicBezTo>
                  <a:cubicBezTo>
                    <a:pt x="816" y="115"/>
                    <a:pt x="788" y="157"/>
                    <a:pt x="769" y="157"/>
                  </a:cubicBezTo>
                  <a:cubicBezTo>
                    <a:pt x="748" y="157"/>
                    <a:pt x="704" y="138"/>
                    <a:pt x="707" y="118"/>
                  </a:cubicBezTo>
                  <a:cubicBezTo>
                    <a:pt x="711" y="100"/>
                    <a:pt x="773" y="51"/>
                    <a:pt x="789" y="41"/>
                  </a:cubicBezTo>
                  <a:cubicBezTo>
                    <a:pt x="806" y="32"/>
                    <a:pt x="806" y="48"/>
                    <a:pt x="809" y="61"/>
                  </a:cubicBezTo>
                  <a:cubicBezTo>
                    <a:pt x="812" y="73"/>
                    <a:pt x="795" y="99"/>
                    <a:pt x="809" y="118"/>
                  </a:cubicBezTo>
                  <a:cubicBezTo>
                    <a:pt x="823" y="138"/>
                    <a:pt x="874" y="174"/>
                    <a:pt x="891" y="177"/>
                  </a:cubicBezTo>
                  <a:cubicBezTo>
                    <a:pt x="908" y="180"/>
                    <a:pt x="914" y="148"/>
                    <a:pt x="910" y="138"/>
                  </a:cubicBezTo>
                  <a:cubicBezTo>
                    <a:pt x="908" y="128"/>
                    <a:pt x="883" y="131"/>
                    <a:pt x="869" y="118"/>
                  </a:cubicBezTo>
                  <a:cubicBezTo>
                    <a:pt x="857" y="106"/>
                    <a:pt x="833" y="77"/>
                    <a:pt x="829" y="61"/>
                  </a:cubicBezTo>
                  <a:cubicBezTo>
                    <a:pt x="826" y="45"/>
                    <a:pt x="850" y="18"/>
                    <a:pt x="850" y="23"/>
                  </a:cubicBezTo>
                  <a:cubicBezTo>
                    <a:pt x="850" y="26"/>
                    <a:pt x="842" y="68"/>
                    <a:pt x="829" y="80"/>
                  </a:cubicBezTo>
                  <a:cubicBezTo>
                    <a:pt x="816" y="93"/>
                    <a:pt x="782" y="86"/>
                    <a:pt x="769" y="100"/>
                  </a:cubicBezTo>
                  <a:cubicBezTo>
                    <a:pt x="754" y="112"/>
                    <a:pt x="745" y="141"/>
                    <a:pt x="748" y="157"/>
                  </a:cubicBezTo>
                  <a:cubicBezTo>
                    <a:pt x="752" y="174"/>
                    <a:pt x="765" y="199"/>
                    <a:pt x="789" y="195"/>
                  </a:cubicBezTo>
                  <a:cubicBezTo>
                    <a:pt x="812" y="193"/>
                    <a:pt x="857" y="141"/>
                    <a:pt x="891" y="138"/>
                  </a:cubicBezTo>
                  <a:cubicBezTo>
                    <a:pt x="923" y="136"/>
                    <a:pt x="970" y="177"/>
                    <a:pt x="991" y="177"/>
                  </a:cubicBezTo>
                  <a:cubicBezTo>
                    <a:pt x="1011" y="177"/>
                    <a:pt x="1025" y="145"/>
                    <a:pt x="1011" y="138"/>
                  </a:cubicBezTo>
                  <a:cubicBezTo>
                    <a:pt x="998" y="131"/>
                    <a:pt x="940" y="142"/>
                    <a:pt x="910" y="138"/>
                  </a:cubicBezTo>
                  <a:cubicBezTo>
                    <a:pt x="880" y="135"/>
                    <a:pt x="836" y="131"/>
                    <a:pt x="829" y="118"/>
                  </a:cubicBezTo>
                  <a:cubicBezTo>
                    <a:pt x="823" y="106"/>
                    <a:pt x="850" y="64"/>
                    <a:pt x="869" y="61"/>
                  </a:cubicBezTo>
                  <a:cubicBezTo>
                    <a:pt x="889" y="58"/>
                    <a:pt x="930" y="100"/>
                    <a:pt x="951" y="100"/>
                  </a:cubicBezTo>
                  <a:cubicBezTo>
                    <a:pt x="970" y="100"/>
                    <a:pt x="1002" y="67"/>
                    <a:pt x="991" y="61"/>
                  </a:cubicBezTo>
                  <a:cubicBezTo>
                    <a:pt x="981" y="54"/>
                    <a:pt x="910" y="50"/>
                    <a:pt x="891" y="61"/>
                  </a:cubicBezTo>
                  <a:cubicBezTo>
                    <a:pt x="870" y="71"/>
                    <a:pt x="883" y="121"/>
                    <a:pt x="869" y="118"/>
                  </a:cubicBezTo>
                  <a:cubicBezTo>
                    <a:pt x="857" y="115"/>
                    <a:pt x="806" y="58"/>
                    <a:pt x="809" y="41"/>
                  </a:cubicBezTo>
                  <a:cubicBezTo>
                    <a:pt x="812" y="26"/>
                    <a:pt x="861" y="26"/>
                    <a:pt x="891" y="23"/>
                  </a:cubicBezTo>
                  <a:cubicBezTo>
                    <a:pt x="921" y="20"/>
                    <a:pt x="978" y="16"/>
                    <a:pt x="991" y="23"/>
                  </a:cubicBezTo>
                  <a:cubicBezTo>
                    <a:pt x="1004" y="29"/>
                    <a:pt x="988" y="61"/>
                    <a:pt x="970" y="61"/>
                  </a:cubicBezTo>
                  <a:cubicBezTo>
                    <a:pt x="953" y="61"/>
                    <a:pt x="904" y="23"/>
                    <a:pt x="891" y="23"/>
                  </a:cubicBezTo>
                  <a:cubicBezTo>
                    <a:pt x="876" y="23"/>
                    <a:pt x="883" y="48"/>
                    <a:pt x="891" y="61"/>
                  </a:cubicBezTo>
                  <a:cubicBezTo>
                    <a:pt x="897" y="73"/>
                    <a:pt x="917" y="83"/>
                    <a:pt x="930" y="100"/>
                  </a:cubicBezTo>
                  <a:cubicBezTo>
                    <a:pt x="944" y="115"/>
                    <a:pt x="951" y="145"/>
                    <a:pt x="970" y="157"/>
                  </a:cubicBezTo>
                  <a:cubicBezTo>
                    <a:pt x="991" y="169"/>
                    <a:pt x="1045" y="183"/>
                    <a:pt x="1052" y="177"/>
                  </a:cubicBezTo>
                  <a:cubicBezTo>
                    <a:pt x="1058" y="170"/>
                    <a:pt x="1035" y="125"/>
                    <a:pt x="1011" y="118"/>
                  </a:cubicBezTo>
                  <a:cubicBezTo>
                    <a:pt x="988" y="112"/>
                    <a:pt x="921" y="145"/>
                    <a:pt x="910" y="138"/>
                  </a:cubicBezTo>
                  <a:cubicBezTo>
                    <a:pt x="900" y="131"/>
                    <a:pt x="930" y="86"/>
                    <a:pt x="951" y="80"/>
                  </a:cubicBezTo>
                  <a:cubicBezTo>
                    <a:pt x="970" y="74"/>
                    <a:pt x="1019" y="109"/>
                    <a:pt x="1032" y="100"/>
                  </a:cubicBezTo>
                  <a:cubicBezTo>
                    <a:pt x="1045" y="89"/>
                    <a:pt x="1045" y="35"/>
                    <a:pt x="1032" y="23"/>
                  </a:cubicBezTo>
                  <a:cubicBezTo>
                    <a:pt x="1019" y="9"/>
                    <a:pt x="958" y="13"/>
                    <a:pt x="951" y="23"/>
                  </a:cubicBezTo>
                  <a:cubicBezTo>
                    <a:pt x="945" y="32"/>
                    <a:pt x="968" y="58"/>
                    <a:pt x="991" y="80"/>
                  </a:cubicBezTo>
                  <a:cubicBezTo>
                    <a:pt x="1015" y="103"/>
                    <a:pt x="1075" y="138"/>
                    <a:pt x="1092" y="157"/>
                  </a:cubicBezTo>
                  <a:cubicBezTo>
                    <a:pt x="1109" y="177"/>
                    <a:pt x="1088" y="199"/>
                    <a:pt x="1092" y="195"/>
                  </a:cubicBezTo>
                  <a:cubicBezTo>
                    <a:pt x="1096" y="193"/>
                    <a:pt x="1123" y="148"/>
                    <a:pt x="1113" y="138"/>
                  </a:cubicBezTo>
                  <a:cubicBezTo>
                    <a:pt x="1103" y="128"/>
                    <a:pt x="1055" y="138"/>
                    <a:pt x="1032" y="138"/>
                  </a:cubicBezTo>
                  <a:cubicBezTo>
                    <a:pt x="1008" y="138"/>
                    <a:pt x="974" y="148"/>
                    <a:pt x="970" y="138"/>
                  </a:cubicBezTo>
                  <a:cubicBezTo>
                    <a:pt x="968" y="128"/>
                    <a:pt x="991" y="93"/>
                    <a:pt x="1011" y="80"/>
                  </a:cubicBezTo>
                  <a:cubicBezTo>
                    <a:pt x="1032" y="68"/>
                    <a:pt x="1075" y="67"/>
                    <a:pt x="1092" y="61"/>
                  </a:cubicBezTo>
                  <a:cubicBezTo>
                    <a:pt x="1109" y="54"/>
                    <a:pt x="1116" y="48"/>
                    <a:pt x="1113" y="41"/>
                  </a:cubicBezTo>
                  <a:cubicBezTo>
                    <a:pt x="1110" y="35"/>
                    <a:pt x="1082" y="20"/>
                    <a:pt x="1073" y="23"/>
                  </a:cubicBezTo>
                  <a:cubicBezTo>
                    <a:pt x="1062" y="26"/>
                    <a:pt x="1058" y="45"/>
                    <a:pt x="1052" y="61"/>
                  </a:cubicBezTo>
                  <a:cubicBezTo>
                    <a:pt x="1045" y="77"/>
                    <a:pt x="1025" y="112"/>
                    <a:pt x="1032" y="118"/>
                  </a:cubicBezTo>
                  <a:cubicBezTo>
                    <a:pt x="1038" y="125"/>
                    <a:pt x="1090" y="109"/>
                    <a:pt x="1092" y="100"/>
                  </a:cubicBezTo>
                  <a:cubicBezTo>
                    <a:pt x="1096" y="89"/>
                    <a:pt x="1055" y="77"/>
                    <a:pt x="1052" y="61"/>
                  </a:cubicBezTo>
                  <a:cubicBezTo>
                    <a:pt x="1049" y="45"/>
                    <a:pt x="1066" y="6"/>
                    <a:pt x="1073" y="3"/>
                  </a:cubicBezTo>
                  <a:cubicBezTo>
                    <a:pt x="1079" y="0"/>
                    <a:pt x="1082" y="29"/>
                    <a:pt x="1092" y="41"/>
                  </a:cubicBezTo>
                  <a:cubicBezTo>
                    <a:pt x="1103" y="54"/>
                    <a:pt x="1126" y="64"/>
                    <a:pt x="1133" y="80"/>
                  </a:cubicBezTo>
                  <a:cubicBezTo>
                    <a:pt x="1139" y="97"/>
                    <a:pt x="1129" y="115"/>
                    <a:pt x="1133" y="138"/>
                  </a:cubicBezTo>
                  <a:cubicBezTo>
                    <a:pt x="1137" y="160"/>
                    <a:pt x="1162" y="177"/>
                    <a:pt x="1157" y="214"/>
                  </a:cubicBezTo>
                  <a:cubicBezTo>
                    <a:pt x="1152" y="251"/>
                    <a:pt x="1123" y="323"/>
                    <a:pt x="1107" y="358"/>
                  </a:cubicBezTo>
                  <a:cubicBezTo>
                    <a:pt x="1090" y="393"/>
                    <a:pt x="1074" y="404"/>
                    <a:pt x="1056" y="424"/>
                  </a:cubicBezTo>
                  <a:cubicBezTo>
                    <a:pt x="1038" y="445"/>
                    <a:pt x="1022" y="462"/>
                    <a:pt x="998" y="483"/>
                  </a:cubicBezTo>
                  <a:cubicBezTo>
                    <a:pt x="974" y="503"/>
                    <a:pt x="943" y="530"/>
                    <a:pt x="914" y="545"/>
                  </a:cubicBezTo>
                  <a:cubicBezTo>
                    <a:pt x="885" y="561"/>
                    <a:pt x="858" y="566"/>
                    <a:pt x="824" y="575"/>
                  </a:cubicBezTo>
                  <a:cubicBezTo>
                    <a:pt x="791" y="584"/>
                    <a:pt x="744" y="595"/>
                    <a:pt x="713" y="601"/>
                  </a:cubicBezTo>
                  <a:cubicBezTo>
                    <a:pt x="683" y="607"/>
                    <a:pt x="666" y="611"/>
                    <a:pt x="640" y="611"/>
                  </a:cubicBezTo>
                  <a:cubicBezTo>
                    <a:pt x="613" y="611"/>
                    <a:pt x="580" y="601"/>
                    <a:pt x="554" y="598"/>
                  </a:cubicBezTo>
                  <a:cubicBezTo>
                    <a:pt x="529" y="595"/>
                    <a:pt x="500" y="594"/>
                    <a:pt x="489" y="595"/>
                  </a:cubicBezTo>
                  <a:cubicBezTo>
                    <a:pt x="478" y="596"/>
                    <a:pt x="517" y="605"/>
                    <a:pt x="486" y="605"/>
                  </a:cubicBezTo>
                  <a:cubicBezTo>
                    <a:pt x="454" y="605"/>
                    <a:pt x="339" y="599"/>
                    <a:pt x="303" y="598"/>
                  </a:cubicBezTo>
                  <a:cubicBezTo>
                    <a:pt x="267" y="597"/>
                    <a:pt x="282" y="598"/>
                    <a:pt x="268" y="600"/>
                  </a:cubicBezTo>
                  <a:cubicBezTo>
                    <a:pt x="254" y="602"/>
                    <a:pt x="235" y="605"/>
                    <a:pt x="220" y="609"/>
                  </a:cubicBezTo>
                  <a:cubicBezTo>
                    <a:pt x="205" y="613"/>
                    <a:pt x="193" y="619"/>
                    <a:pt x="175" y="625"/>
                  </a:cubicBezTo>
                  <a:cubicBezTo>
                    <a:pt x="157" y="631"/>
                    <a:pt x="127" y="640"/>
                    <a:pt x="114" y="644"/>
                  </a:cubicBezTo>
                </a:path>
              </a:pathLst>
            </a:custGeom>
            <a:noFill/>
            <a:ln w="28575" cmpd="sng">
              <a:solidFill>
                <a:srgbClr val="000066"/>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sp>
          <p:nvSpPr>
            <p:cNvPr id="7" name="Freeform 3"/>
            <p:cNvSpPr>
              <a:spLocks/>
            </p:cNvSpPr>
            <p:nvPr/>
          </p:nvSpPr>
          <p:spPr bwMode="auto">
            <a:xfrm>
              <a:off x="1924050" y="4465637"/>
              <a:ext cx="1016000" cy="601663"/>
            </a:xfrm>
            <a:custGeom>
              <a:avLst/>
              <a:gdLst/>
              <a:ahLst/>
              <a:cxnLst>
                <a:cxn ang="0">
                  <a:pos x="65" y="0"/>
                </a:cxn>
                <a:cxn ang="0">
                  <a:pos x="26" y="38"/>
                </a:cxn>
                <a:cxn ang="0">
                  <a:pos x="1" y="105"/>
                </a:cxn>
                <a:cxn ang="0">
                  <a:pos x="33" y="221"/>
                </a:cxn>
                <a:cxn ang="0">
                  <a:pos x="138" y="323"/>
                </a:cxn>
                <a:cxn ang="0">
                  <a:pos x="282" y="361"/>
                </a:cxn>
                <a:cxn ang="0">
                  <a:pos x="552" y="343"/>
                </a:cxn>
                <a:cxn ang="0">
                  <a:pos x="640" y="147"/>
                </a:cxn>
              </a:cxnLst>
              <a:rect l="0" t="0" r="r" b="b"/>
              <a:pathLst>
                <a:path w="640" h="379">
                  <a:moveTo>
                    <a:pt x="65" y="0"/>
                  </a:moveTo>
                  <a:cubicBezTo>
                    <a:pt x="58" y="6"/>
                    <a:pt x="37" y="21"/>
                    <a:pt x="26" y="38"/>
                  </a:cubicBezTo>
                  <a:cubicBezTo>
                    <a:pt x="15" y="55"/>
                    <a:pt x="0" y="75"/>
                    <a:pt x="1" y="105"/>
                  </a:cubicBezTo>
                  <a:cubicBezTo>
                    <a:pt x="2" y="135"/>
                    <a:pt x="10" y="185"/>
                    <a:pt x="33" y="221"/>
                  </a:cubicBezTo>
                  <a:cubicBezTo>
                    <a:pt x="56" y="257"/>
                    <a:pt x="97" y="300"/>
                    <a:pt x="138" y="323"/>
                  </a:cubicBezTo>
                  <a:cubicBezTo>
                    <a:pt x="179" y="346"/>
                    <a:pt x="213" y="358"/>
                    <a:pt x="282" y="361"/>
                  </a:cubicBezTo>
                  <a:cubicBezTo>
                    <a:pt x="351" y="364"/>
                    <a:pt x="492" y="379"/>
                    <a:pt x="552" y="343"/>
                  </a:cubicBezTo>
                  <a:cubicBezTo>
                    <a:pt x="612" y="307"/>
                    <a:pt x="622" y="188"/>
                    <a:pt x="640" y="147"/>
                  </a:cubicBezTo>
                </a:path>
              </a:pathLst>
            </a:custGeom>
            <a:noFill/>
            <a:ln w="28575" cmpd="sng">
              <a:solidFill>
                <a:srgbClr val="000066"/>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grpSp>
        <p:nvGrpSpPr>
          <p:cNvPr id="19" name="Group 19"/>
          <p:cNvGrpSpPr>
            <a:grpSpLocks/>
          </p:cNvGrpSpPr>
          <p:nvPr/>
        </p:nvGrpSpPr>
        <p:grpSpPr bwMode="auto">
          <a:xfrm>
            <a:off x="2555875" y="2279650"/>
            <a:ext cx="1614488" cy="1681163"/>
            <a:chOff x="2555875" y="3103563"/>
            <a:chExt cx="1614488" cy="1681162"/>
          </a:xfrm>
        </p:grpSpPr>
        <p:sp>
          <p:nvSpPr>
            <p:cNvPr id="8" name="Freeform 5"/>
            <p:cNvSpPr>
              <a:spLocks/>
            </p:cNvSpPr>
            <p:nvPr/>
          </p:nvSpPr>
          <p:spPr bwMode="auto">
            <a:xfrm>
              <a:off x="2819400" y="3103563"/>
              <a:ext cx="1350963" cy="1552574"/>
            </a:xfrm>
            <a:custGeom>
              <a:avLst/>
              <a:gdLst/>
              <a:ahLst/>
              <a:cxnLst>
                <a:cxn ang="0">
                  <a:pos x="145" y="846"/>
                </a:cxn>
                <a:cxn ang="0">
                  <a:pos x="129" y="772"/>
                </a:cxn>
                <a:cxn ang="0">
                  <a:pos x="246" y="790"/>
                </a:cxn>
                <a:cxn ang="0">
                  <a:pos x="196" y="828"/>
                </a:cxn>
                <a:cxn ang="0">
                  <a:pos x="213" y="734"/>
                </a:cxn>
                <a:cxn ang="0">
                  <a:pos x="363" y="716"/>
                </a:cxn>
                <a:cxn ang="0">
                  <a:pos x="313" y="716"/>
                </a:cxn>
                <a:cxn ang="0">
                  <a:pos x="313" y="697"/>
                </a:cxn>
                <a:cxn ang="0">
                  <a:pos x="313" y="641"/>
                </a:cxn>
                <a:cxn ang="0">
                  <a:pos x="363" y="659"/>
                </a:cxn>
                <a:cxn ang="0">
                  <a:pos x="330" y="697"/>
                </a:cxn>
                <a:cxn ang="0">
                  <a:pos x="363" y="734"/>
                </a:cxn>
                <a:cxn ang="0">
                  <a:pos x="347" y="603"/>
                </a:cxn>
                <a:cxn ang="0">
                  <a:pos x="397" y="659"/>
                </a:cxn>
                <a:cxn ang="0">
                  <a:pos x="347" y="547"/>
                </a:cxn>
                <a:cxn ang="0">
                  <a:pos x="464" y="584"/>
                </a:cxn>
                <a:cxn ang="0">
                  <a:pos x="430" y="565"/>
                </a:cxn>
                <a:cxn ang="0">
                  <a:pos x="380" y="547"/>
                </a:cxn>
                <a:cxn ang="0">
                  <a:pos x="447" y="547"/>
                </a:cxn>
                <a:cxn ang="0">
                  <a:pos x="397" y="509"/>
                </a:cxn>
                <a:cxn ang="0">
                  <a:pos x="464" y="528"/>
                </a:cxn>
                <a:cxn ang="0">
                  <a:pos x="397" y="435"/>
                </a:cxn>
                <a:cxn ang="0">
                  <a:pos x="514" y="415"/>
                </a:cxn>
                <a:cxn ang="0">
                  <a:pos x="464" y="453"/>
                </a:cxn>
                <a:cxn ang="0">
                  <a:pos x="498" y="435"/>
                </a:cxn>
                <a:cxn ang="0">
                  <a:pos x="447" y="415"/>
                </a:cxn>
                <a:cxn ang="0">
                  <a:pos x="447" y="359"/>
                </a:cxn>
                <a:cxn ang="0">
                  <a:pos x="582" y="378"/>
                </a:cxn>
                <a:cxn ang="0">
                  <a:pos x="481" y="284"/>
                </a:cxn>
                <a:cxn ang="0">
                  <a:pos x="548" y="341"/>
                </a:cxn>
                <a:cxn ang="0">
                  <a:pos x="531" y="284"/>
                </a:cxn>
                <a:cxn ang="0">
                  <a:pos x="498" y="303"/>
                </a:cxn>
                <a:cxn ang="0">
                  <a:pos x="565" y="322"/>
                </a:cxn>
                <a:cxn ang="0">
                  <a:pos x="548" y="284"/>
                </a:cxn>
                <a:cxn ang="0">
                  <a:pos x="548" y="228"/>
                </a:cxn>
                <a:cxn ang="0">
                  <a:pos x="481" y="415"/>
                </a:cxn>
                <a:cxn ang="0">
                  <a:pos x="565" y="209"/>
                </a:cxn>
                <a:cxn ang="0">
                  <a:pos x="666" y="247"/>
                </a:cxn>
                <a:cxn ang="0">
                  <a:pos x="598" y="115"/>
                </a:cxn>
                <a:cxn ang="0">
                  <a:pos x="632" y="172"/>
                </a:cxn>
                <a:cxn ang="0">
                  <a:pos x="632" y="115"/>
                </a:cxn>
                <a:cxn ang="0">
                  <a:pos x="749" y="172"/>
                </a:cxn>
                <a:cxn ang="0">
                  <a:pos x="666" y="59"/>
                </a:cxn>
                <a:cxn ang="0">
                  <a:pos x="749" y="115"/>
                </a:cxn>
                <a:cxn ang="0">
                  <a:pos x="732" y="59"/>
                </a:cxn>
                <a:cxn ang="0">
                  <a:pos x="782" y="115"/>
                </a:cxn>
                <a:cxn ang="0">
                  <a:pos x="699" y="97"/>
                </a:cxn>
                <a:cxn ang="0">
                  <a:pos x="883" y="172"/>
                </a:cxn>
                <a:cxn ang="0">
                  <a:pos x="782" y="59"/>
                </a:cxn>
                <a:cxn ang="0">
                  <a:pos x="782" y="115"/>
                </a:cxn>
                <a:cxn ang="0">
                  <a:pos x="866" y="59"/>
                </a:cxn>
                <a:cxn ang="0">
                  <a:pos x="866" y="153"/>
                </a:cxn>
                <a:cxn ang="0">
                  <a:pos x="850" y="78"/>
                </a:cxn>
                <a:cxn ang="0">
                  <a:pos x="883" y="78"/>
                </a:cxn>
                <a:cxn ang="0">
                  <a:pos x="917" y="134"/>
                </a:cxn>
                <a:cxn ang="0">
                  <a:pos x="984" y="40"/>
                </a:cxn>
                <a:cxn ang="0">
                  <a:pos x="967" y="97"/>
                </a:cxn>
                <a:cxn ang="0">
                  <a:pos x="1001" y="78"/>
                </a:cxn>
                <a:cxn ang="0">
                  <a:pos x="937" y="413"/>
                </a:cxn>
                <a:cxn ang="0">
                  <a:pos x="653" y="585"/>
                </a:cxn>
                <a:cxn ang="0">
                  <a:pos x="464" y="589"/>
                </a:cxn>
                <a:cxn ang="0">
                  <a:pos x="57" y="617"/>
                </a:cxn>
              </a:cxnLst>
              <a:rect l="0" t="0" r="r" b="b"/>
              <a:pathLst>
                <a:path w="1025" h="923">
                  <a:moveTo>
                    <a:pt x="97" y="923"/>
                  </a:moveTo>
                  <a:cubicBezTo>
                    <a:pt x="99" y="910"/>
                    <a:pt x="107" y="865"/>
                    <a:pt x="112" y="846"/>
                  </a:cubicBezTo>
                  <a:cubicBezTo>
                    <a:pt x="117" y="827"/>
                    <a:pt x="123" y="810"/>
                    <a:pt x="129" y="810"/>
                  </a:cubicBezTo>
                  <a:cubicBezTo>
                    <a:pt x="134" y="810"/>
                    <a:pt x="135" y="841"/>
                    <a:pt x="145" y="846"/>
                  </a:cubicBezTo>
                  <a:cubicBezTo>
                    <a:pt x="156" y="853"/>
                    <a:pt x="190" y="853"/>
                    <a:pt x="196" y="846"/>
                  </a:cubicBezTo>
                  <a:cubicBezTo>
                    <a:pt x="201" y="841"/>
                    <a:pt x="187" y="815"/>
                    <a:pt x="179" y="810"/>
                  </a:cubicBezTo>
                  <a:cubicBezTo>
                    <a:pt x="170" y="803"/>
                    <a:pt x="154" y="815"/>
                    <a:pt x="145" y="810"/>
                  </a:cubicBezTo>
                  <a:cubicBezTo>
                    <a:pt x="137" y="803"/>
                    <a:pt x="126" y="778"/>
                    <a:pt x="129" y="772"/>
                  </a:cubicBezTo>
                  <a:cubicBezTo>
                    <a:pt x="131" y="766"/>
                    <a:pt x="151" y="762"/>
                    <a:pt x="162" y="772"/>
                  </a:cubicBezTo>
                  <a:cubicBezTo>
                    <a:pt x="173" y="781"/>
                    <a:pt x="182" y="819"/>
                    <a:pt x="196" y="828"/>
                  </a:cubicBezTo>
                  <a:cubicBezTo>
                    <a:pt x="210" y="837"/>
                    <a:pt x="238" y="834"/>
                    <a:pt x="246" y="828"/>
                  </a:cubicBezTo>
                  <a:cubicBezTo>
                    <a:pt x="255" y="822"/>
                    <a:pt x="257" y="800"/>
                    <a:pt x="246" y="790"/>
                  </a:cubicBezTo>
                  <a:cubicBezTo>
                    <a:pt x="235" y="781"/>
                    <a:pt x="193" y="778"/>
                    <a:pt x="179" y="772"/>
                  </a:cubicBezTo>
                  <a:cubicBezTo>
                    <a:pt x="165" y="766"/>
                    <a:pt x="159" y="753"/>
                    <a:pt x="162" y="753"/>
                  </a:cubicBezTo>
                  <a:cubicBezTo>
                    <a:pt x="165" y="753"/>
                    <a:pt x="190" y="759"/>
                    <a:pt x="196" y="772"/>
                  </a:cubicBezTo>
                  <a:cubicBezTo>
                    <a:pt x="201" y="784"/>
                    <a:pt x="182" y="819"/>
                    <a:pt x="196" y="828"/>
                  </a:cubicBezTo>
                  <a:cubicBezTo>
                    <a:pt x="209" y="837"/>
                    <a:pt x="265" y="834"/>
                    <a:pt x="279" y="828"/>
                  </a:cubicBezTo>
                  <a:cubicBezTo>
                    <a:pt x="293" y="822"/>
                    <a:pt x="282" y="809"/>
                    <a:pt x="279" y="790"/>
                  </a:cubicBezTo>
                  <a:cubicBezTo>
                    <a:pt x="277" y="772"/>
                    <a:pt x="274" y="725"/>
                    <a:pt x="263" y="716"/>
                  </a:cubicBezTo>
                  <a:cubicBezTo>
                    <a:pt x="251" y="706"/>
                    <a:pt x="213" y="725"/>
                    <a:pt x="213" y="734"/>
                  </a:cubicBezTo>
                  <a:cubicBezTo>
                    <a:pt x="213" y="744"/>
                    <a:pt x="243" y="766"/>
                    <a:pt x="263" y="772"/>
                  </a:cubicBezTo>
                  <a:cubicBezTo>
                    <a:pt x="282" y="778"/>
                    <a:pt x="313" y="772"/>
                    <a:pt x="330" y="772"/>
                  </a:cubicBezTo>
                  <a:cubicBezTo>
                    <a:pt x="346" y="772"/>
                    <a:pt x="358" y="781"/>
                    <a:pt x="363" y="772"/>
                  </a:cubicBezTo>
                  <a:cubicBezTo>
                    <a:pt x="369" y="762"/>
                    <a:pt x="380" y="722"/>
                    <a:pt x="363" y="716"/>
                  </a:cubicBezTo>
                  <a:cubicBezTo>
                    <a:pt x="347" y="709"/>
                    <a:pt x="282" y="734"/>
                    <a:pt x="263" y="734"/>
                  </a:cubicBezTo>
                  <a:cubicBezTo>
                    <a:pt x="243" y="734"/>
                    <a:pt x="246" y="725"/>
                    <a:pt x="246" y="716"/>
                  </a:cubicBezTo>
                  <a:cubicBezTo>
                    <a:pt x="246" y="706"/>
                    <a:pt x="251" y="678"/>
                    <a:pt x="263" y="678"/>
                  </a:cubicBezTo>
                  <a:cubicBezTo>
                    <a:pt x="274" y="678"/>
                    <a:pt x="299" y="703"/>
                    <a:pt x="313" y="716"/>
                  </a:cubicBezTo>
                  <a:cubicBezTo>
                    <a:pt x="327" y="728"/>
                    <a:pt x="333" y="753"/>
                    <a:pt x="347" y="753"/>
                  </a:cubicBezTo>
                  <a:cubicBezTo>
                    <a:pt x="361" y="753"/>
                    <a:pt x="397" y="722"/>
                    <a:pt x="397" y="716"/>
                  </a:cubicBezTo>
                  <a:cubicBezTo>
                    <a:pt x="397" y="709"/>
                    <a:pt x="361" y="718"/>
                    <a:pt x="347" y="716"/>
                  </a:cubicBezTo>
                  <a:cubicBezTo>
                    <a:pt x="333" y="713"/>
                    <a:pt x="327" y="697"/>
                    <a:pt x="313" y="697"/>
                  </a:cubicBezTo>
                  <a:cubicBezTo>
                    <a:pt x="299" y="697"/>
                    <a:pt x="260" y="713"/>
                    <a:pt x="263" y="716"/>
                  </a:cubicBezTo>
                  <a:cubicBezTo>
                    <a:pt x="265" y="718"/>
                    <a:pt x="324" y="725"/>
                    <a:pt x="330" y="716"/>
                  </a:cubicBezTo>
                  <a:cubicBezTo>
                    <a:pt x="335" y="706"/>
                    <a:pt x="299" y="672"/>
                    <a:pt x="296" y="659"/>
                  </a:cubicBezTo>
                  <a:cubicBezTo>
                    <a:pt x="294" y="647"/>
                    <a:pt x="308" y="638"/>
                    <a:pt x="313" y="641"/>
                  </a:cubicBezTo>
                  <a:cubicBezTo>
                    <a:pt x="319" y="643"/>
                    <a:pt x="315" y="669"/>
                    <a:pt x="330" y="678"/>
                  </a:cubicBezTo>
                  <a:cubicBezTo>
                    <a:pt x="344" y="687"/>
                    <a:pt x="383" y="697"/>
                    <a:pt x="397" y="697"/>
                  </a:cubicBezTo>
                  <a:cubicBezTo>
                    <a:pt x="411" y="697"/>
                    <a:pt x="419" y="684"/>
                    <a:pt x="414" y="678"/>
                  </a:cubicBezTo>
                  <a:cubicBezTo>
                    <a:pt x="408" y="672"/>
                    <a:pt x="377" y="672"/>
                    <a:pt x="363" y="659"/>
                  </a:cubicBezTo>
                  <a:cubicBezTo>
                    <a:pt x="349" y="647"/>
                    <a:pt x="335" y="603"/>
                    <a:pt x="330" y="603"/>
                  </a:cubicBezTo>
                  <a:cubicBezTo>
                    <a:pt x="324" y="603"/>
                    <a:pt x="332" y="641"/>
                    <a:pt x="330" y="659"/>
                  </a:cubicBezTo>
                  <a:cubicBezTo>
                    <a:pt x="327" y="678"/>
                    <a:pt x="313" y="709"/>
                    <a:pt x="313" y="716"/>
                  </a:cubicBezTo>
                  <a:cubicBezTo>
                    <a:pt x="313" y="722"/>
                    <a:pt x="321" y="706"/>
                    <a:pt x="330" y="697"/>
                  </a:cubicBezTo>
                  <a:cubicBezTo>
                    <a:pt x="338" y="687"/>
                    <a:pt x="352" y="665"/>
                    <a:pt x="363" y="659"/>
                  </a:cubicBezTo>
                  <a:cubicBezTo>
                    <a:pt x="374" y="653"/>
                    <a:pt x="394" y="653"/>
                    <a:pt x="397" y="659"/>
                  </a:cubicBezTo>
                  <a:cubicBezTo>
                    <a:pt x="400" y="665"/>
                    <a:pt x="386" y="685"/>
                    <a:pt x="380" y="697"/>
                  </a:cubicBezTo>
                  <a:cubicBezTo>
                    <a:pt x="375" y="709"/>
                    <a:pt x="361" y="734"/>
                    <a:pt x="363" y="734"/>
                  </a:cubicBezTo>
                  <a:cubicBezTo>
                    <a:pt x="366" y="734"/>
                    <a:pt x="386" y="719"/>
                    <a:pt x="397" y="697"/>
                  </a:cubicBezTo>
                  <a:cubicBezTo>
                    <a:pt x="408" y="675"/>
                    <a:pt x="430" y="619"/>
                    <a:pt x="430" y="603"/>
                  </a:cubicBezTo>
                  <a:cubicBezTo>
                    <a:pt x="430" y="587"/>
                    <a:pt x="411" y="603"/>
                    <a:pt x="397" y="603"/>
                  </a:cubicBezTo>
                  <a:cubicBezTo>
                    <a:pt x="383" y="603"/>
                    <a:pt x="358" y="609"/>
                    <a:pt x="347" y="603"/>
                  </a:cubicBezTo>
                  <a:cubicBezTo>
                    <a:pt x="335" y="597"/>
                    <a:pt x="327" y="572"/>
                    <a:pt x="330" y="565"/>
                  </a:cubicBezTo>
                  <a:cubicBezTo>
                    <a:pt x="332" y="559"/>
                    <a:pt x="358" y="556"/>
                    <a:pt x="363" y="565"/>
                  </a:cubicBezTo>
                  <a:cubicBezTo>
                    <a:pt x="369" y="575"/>
                    <a:pt x="358" y="606"/>
                    <a:pt x="363" y="622"/>
                  </a:cubicBezTo>
                  <a:cubicBezTo>
                    <a:pt x="369" y="638"/>
                    <a:pt x="386" y="656"/>
                    <a:pt x="397" y="659"/>
                  </a:cubicBezTo>
                  <a:cubicBezTo>
                    <a:pt x="408" y="663"/>
                    <a:pt x="430" y="650"/>
                    <a:pt x="430" y="641"/>
                  </a:cubicBezTo>
                  <a:cubicBezTo>
                    <a:pt x="430" y="631"/>
                    <a:pt x="417" y="609"/>
                    <a:pt x="397" y="603"/>
                  </a:cubicBezTo>
                  <a:cubicBezTo>
                    <a:pt x="377" y="597"/>
                    <a:pt x="321" y="612"/>
                    <a:pt x="313" y="603"/>
                  </a:cubicBezTo>
                  <a:cubicBezTo>
                    <a:pt x="304" y="594"/>
                    <a:pt x="335" y="553"/>
                    <a:pt x="347" y="547"/>
                  </a:cubicBezTo>
                  <a:cubicBezTo>
                    <a:pt x="358" y="541"/>
                    <a:pt x="375" y="556"/>
                    <a:pt x="380" y="565"/>
                  </a:cubicBezTo>
                  <a:cubicBezTo>
                    <a:pt x="386" y="575"/>
                    <a:pt x="369" y="594"/>
                    <a:pt x="380" y="603"/>
                  </a:cubicBezTo>
                  <a:cubicBezTo>
                    <a:pt x="392" y="612"/>
                    <a:pt x="433" y="625"/>
                    <a:pt x="447" y="622"/>
                  </a:cubicBezTo>
                  <a:cubicBezTo>
                    <a:pt x="461" y="618"/>
                    <a:pt x="472" y="581"/>
                    <a:pt x="464" y="584"/>
                  </a:cubicBezTo>
                  <a:cubicBezTo>
                    <a:pt x="456" y="587"/>
                    <a:pt x="414" y="625"/>
                    <a:pt x="397" y="641"/>
                  </a:cubicBezTo>
                  <a:cubicBezTo>
                    <a:pt x="380" y="656"/>
                    <a:pt x="369" y="684"/>
                    <a:pt x="363" y="678"/>
                  </a:cubicBezTo>
                  <a:cubicBezTo>
                    <a:pt x="358" y="672"/>
                    <a:pt x="352" y="622"/>
                    <a:pt x="363" y="603"/>
                  </a:cubicBezTo>
                  <a:cubicBezTo>
                    <a:pt x="374" y="585"/>
                    <a:pt x="411" y="572"/>
                    <a:pt x="430" y="565"/>
                  </a:cubicBezTo>
                  <a:cubicBezTo>
                    <a:pt x="450" y="559"/>
                    <a:pt x="472" y="575"/>
                    <a:pt x="481" y="565"/>
                  </a:cubicBezTo>
                  <a:cubicBezTo>
                    <a:pt x="489" y="556"/>
                    <a:pt x="489" y="519"/>
                    <a:pt x="481" y="509"/>
                  </a:cubicBezTo>
                  <a:cubicBezTo>
                    <a:pt x="472" y="500"/>
                    <a:pt x="447" y="503"/>
                    <a:pt x="430" y="509"/>
                  </a:cubicBezTo>
                  <a:cubicBezTo>
                    <a:pt x="414" y="515"/>
                    <a:pt x="394" y="537"/>
                    <a:pt x="380" y="547"/>
                  </a:cubicBezTo>
                  <a:cubicBezTo>
                    <a:pt x="366" y="556"/>
                    <a:pt x="350" y="572"/>
                    <a:pt x="347" y="565"/>
                  </a:cubicBezTo>
                  <a:cubicBezTo>
                    <a:pt x="344" y="559"/>
                    <a:pt x="355" y="512"/>
                    <a:pt x="363" y="509"/>
                  </a:cubicBezTo>
                  <a:cubicBezTo>
                    <a:pt x="372" y="507"/>
                    <a:pt x="383" y="541"/>
                    <a:pt x="397" y="547"/>
                  </a:cubicBezTo>
                  <a:cubicBezTo>
                    <a:pt x="411" y="553"/>
                    <a:pt x="430" y="547"/>
                    <a:pt x="447" y="547"/>
                  </a:cubicBezTo>
                  <a:cubicBezTo>
                    <a:pt x="464" y="547"/>
                    <a:pt x="492" y="556"/>
                    <a:pt x="498" y="547"/>
                  </a:cubicBezTo>
                  <a:cubicBezTo>
                    <a:pt x="503" y="537"/>
                    <a:pt x="492" y="497"/>
                    <a:pt x="481" y="491"/>
                  </a:cubicBezTo>
                  <a:cubicBezTo>
                    <a:pt x="470" y="485"/>
                    <a:pt x="445" y="507"/>
                    <a:pt x="430" y="509"/>
                  </a:cubicBezTo>
                  <a:cubicBezTo>
                    <a:pt x="417" y="512"/>
                    <a:pt x="405" y="515"/>
                    <a:pt x="397" y="509"/>
                  </a:cubicBezTo>
                  <a:cubicBezTo>
                    <a:pt x="388" y="503"/>
                    <a:pt x="378" y="478"/>
                    <a:pt x="380" y="471"/>
                  </a:cubicBezTo>
                  <a:cubicBezTo>
                    <a:pt x="383" y="466"/>
                    <a:pt x="405" y="459"/>
                    <a:pt x="414" y="471"/>
                  </a:cubicBezTo>
                  <a:cubicBezTo>
                    <a:pt x="422" y="484"/>
                    <a:pt x="422" y="537"/>
                    <a:pt x="430" y="547"/>
                  </a:cubicBezTo>
                  <a:cubicBezTo>
                    <a:pt x="439" y="556"/>
                    <a:pt x="456" y="537"/>
                    <a:pt x="464" y="528"/>
                  </a:cubicBezTo>
                  <a:cubicBezTo>
                    <a:pt x="472" y="518"/>
                    <a:pt x="489" y="500"/>
                    <a:pt x="481" y="491"/>
                  </a:cubicBezTo>
                  <a:cubicBezTo>
                    <a:pt x="472" y="481"/>
                    <a:pt x="430" y="469"/>
                    <a:pt x="414" y="471"/>
                  </a:cubicBezTo>
                  <a:cubicBezTo>
                    <a:pt x="397" y="475"/>
                    <a:pt x="383" y="515"/>
                    <a:pt x="380" y="509"/>
                  </a:cubicBezTo>
                  <a:cubicBezTo>
                    <a:pt x="378" y="503"/>
                    <a:pt x="386" y="441"/>
                    <a:pt x="397" y="435"/>
                  </a:cubicBezTo>
                  <a:cubicBezTo>
                    <a:pt x="408" y="428"/>
                    <a:pt x="436" y="453"/>
                    <a:pt x="447" y="471"/>
                  </a:cubicBezTo>
                  <a:cubicBezTo>
                    <a:pt x="458" y="490"/>
                    <a:pt x="453" y="544"/>
                    <a:pt x="464" y="547"/>
                  </a:cubicBezTo>
                  <a:cubicBezTo>
                    <a:pt x="475" y="550"/>
                    <a:pt x="506" y="513"/>
                    <a:pt x="514" y="491"/>
                  </a:cubicBezTo>
                  <a:cubicBezTo>
                    <a:pt x="523" y="469"/>
                    <a:pt x="525" y="422"/>
                    <a:pt x="514" y="415"/>
                  </a:cubicBezTo>
                  <a:cubicBezTo>
                    <a:pt x="503" y="409"/>
                    <a:pt x="464" y="450"/>
                    <a:pt x="447" y="453"/>
                  </a:cubicBezTo>
                  <a:cubicBezTo>
                    <a:pt x="430" y="456"/>
                    <a:pt x="419" y="447"/>
                    <a:pt x="414" y="435"/>
                  </a:cubicBezTo>
                  <a:cubicBezTo>
                    <a:pt x="408" y="422"/>
                    <a:pt x="405" y="375"/>
                    <a:pt x="414" y="378"/>
                  </a:cubicBezTo>
                  <a:cubicBezTo>
                    <a:pt x="422" y="381"/>
                    <a:pt x="450" y="437"/>
                    <a:pt x="464" y="453"/>
                  </a:cubicBezTo>
                  <a:cubicBezTo>
                    <a:pt x="478" y="469"/>
                    <a:pt x="483" y="475"/>
                    <a:pt x="498" y="471"/>
                  </a:cubicBezTo>
                  <a:cubicBezTo>
                    <a:pt x="512" y="469"/>
                    <a:pt x="542" y="447"/>
                    <a:pt x="548" y="435"/>
                  </a:cubicBezTo>
                  <a:cubicBezTo>
                    <a:pt x="553" y="422"/>
                    <a:pt x="540" y="397"/>
                    <a:pt x="531" y="397"/>
                  </a:cubicBezTo>
                  <a:cubicBezTo>
                    <a:pt x="523" y="397"/>
                    <a:pt x="512" y="425"/>
                    <a:pt x="498" y="435"/>
                  </a:cubicBezTo>
                  <a:cubicBezTo>
                    <a:pt x="483" y="444"/>
                    <a:pt x="458" y="463"/>
                    <a:pt x="447" y="453"/>
                  </a:cubicBezTo>
                  <a:cubicBezTo>
                    <a:pt x="436" y="444"/>
                    <a:pt x="428" y="393"/>
                    <a:pt x="430" y="378"/>
                  </a:cubicBezTo>
                  <a:cubicBezTo>
                    <a:pt x="433" y="362"/>
                    <a:pt x="461" y="353"/>
                    <a:pt x="464" y="359"/>
                  </a:cubicBezTo>
                  <a:cubicBezTo>
                    <a:pt x="466" y="366"/>
                    <a:pt x="442" y="403"/>
                    <a:pt x="447" y="415"/>
                  </a:cubicBezTo>
                  <a:cubicBezTo>
                    <a:pt x="453" y="428"/>
                    <a:pt x="481" y="437"/>
                    <a:pt x="498" y="435"/>
                  </a:cubicBezTo>
                  <a:cubicBezTo>
                    <a:pt x="514" y="432"/>
                    <a:pt x="551" y="403"/>
                    <a:pt x="548" y="397"/>
                  </a:cubicBezTo>
                  <a:cubicBezTo>
                    <a:pt x="545" y="391"/>
                    <a:pt x="498" y="403"/>
                    <a:pt x="481" y="397"/>
                  </a:cubicBezTo>
                  <a:cubicBezTo>
                    <a:pt x="464" y="391"/>
                    <a:pt x="450" y="375"/>
                    <a:pt x="447" y="359"/>
                  </a:cubicBezTo>
                  <a:cubicBezTo>
                    <a:pt x="444" y="344"/>
                    <a:pt x="458" y="303"/>
                    <a:pt x="464" y="303"/>
                  </a:cubicBezTo>
                  <a:cubicBezTo>
                    <a:pt x="469" y="303"/>
                    <a:pt x="472" y="337"/>
                    <a:pt x="481" y="359"/>
                  </a:cubicBezTo>
                  <a:cubicBezTo>
                    <a:pt x="489" y="381"/>
                    <a:pt x="498" y="432"/>
                    <a:pt x="514" y="435"/>
                  </a:cubicBezTo>
                  <a:cubicBezTo>
                    <a:pt x="531" y="437"/>
                    <a:pt x="576" y="390"/>
                    <a:pt x="582" y="378"/>
                  </a:cubicBezTo>
                  <a:cubicBezTo>
                    <a:pt x="587" y="366"/>
                    <a:pt x="559" y="359"/>
                    <a:pt x="548" y="359"/>
                  </a:cubicBezTo>
                  <a:cubicBezTo>
                    <a:pt x="537" y="359"/>
                    <a:pt x="525" y="381"/>
                    <a:pt x="514" y="378"/>
                  </a:cubicBezTo>
                  <a:cubicBezTo>
                    <a:pt x="503" y="375"/>
                    <a:pt x="487" y="357"/>
                    <a:pt x="481" y="341"/>
                  </a:cubicBezTo>
                  <a:cubicBezTo>
                    <a:pt x="475" y="325"/>
                    <a:pt x="478" y="284"/>
                    <a:pt x="481" y="284"/>
                  </a:cubicBezTo>
                  <a:cubicBezTo>
                    <a:pt x="483" y="284"/>
                    <a:pt x="489" y="326"/>
                    <a:pt x="498" y="341"/>
                  </a:cubicBezTo>
                  <a:cubicBezTo>
                    <a:pt x="506" y="356"/>
                    <a:pt x="517" y="368"/>
                    <a:pt x="531" y="378"/>
                  </a:cubicBezTo>
                  <a:cubicBezTo>
                    <a:pt x="545" y="388"/>
                    <a:pt x="579" y="403"/>
                    <a:pt x="582" y="397"/>
                  </a:cubicBezTo>
                  <a:cubicBezTo>
                    <a:pt x="584" y="391"/>
                    <a:pt x="559" y="350"/>
                    <a:pt x="548" y="341"/>
                  </a:cubicBezTo>
                  <a:cubicBezTo>
                    <a:pt x="537" y="331"/>
                    <a:pt x="525" y="350"/>
                    <a:pt x="514" y="341"/>
                  </a:cubicBezTo>
                  <a:cubicBezTo>
                    <a:pt x="503" y="331"/>
                    <a:pt x="483" y="303"/>
                    <a:pt x="481" y="284"/>
                  </a:cubicBezTo>
                  <a:cubicBezTo>
                    <a:pt x="478" y="266"/>
                    <a:pt x="489" y="228"/>
                    <a:pt x="498" y="228"/>
                  </a:cubicBezTo>
                  <a:cubicBezTo>
                    <a:pt x="506" y="228"/>
                    <a:pt x="520" y="263"/>
                    <a:pt x="531" y="284"/>
                  </a:cubicBezTo>
                  <a:cubicBezTo>
                    <a:pt x="542" y="306"/>
                    <a:pt x="551" y="353"/>
                    <a:pt x="565" y="359"/>
                  </a:cubicBezTo>
                  <a:cubicBezTo>
                    <a:pt x="579" y="366"/>
                    <a:pt x="615" y="334"/>
                    <a:pt x="615" y="322"/>
                  </a:cubicBezTo>
                  <a:cubicBezTo>
                    <a:pt x="615" y="309"/>
                    <a:pt x="584" y="287"/>
                    <a:pt x="565" y="284"/>
                  </a:cubicBezTo>
                  <a:cubicBezTo>
                    <a:pt x="545" y="282"/>
                    <a:pt x="506" y="313"/>
                    <a:pt x="498" y="303"/>
                  </a:cubicBezTo>
                  <a:cubicBezTo>
                    <a:pt x="489" y="294"/>
                    <a:pt x="509" y="244"/>
                    <a:pt x="514" y="228"/>
                  </a:cubicBezTo>
                  <a:cubicBezTo>
                    <a:pt x="520" y="212"/>
                    <a:pt x="528" y="203"/>
                    <a:pt x="531" y="209"/>
                  </a:cubicBezTo>
                  <a:cubicBezTo>
                    <a:pt x="534" y="216"/>
                    <a:pt x="526" y="247"/>
                    <a:pt x="531" y="265"/>
                  </a:cubicBezTo>
                  <a:cubicBezTo>
                    <a:pt x="537" y="284"/>
                    <a:pt x="554" y="315"/>
                    <a:pt x="565" y="322"/>
                  </a:cubicBezTo>
                  <a:cubicBezTo>
                    <a:pt x="576" y="328"/>
                    <a:pt x="587" y="306"/>
                    <a:pt x="598" y="303"/>
                  </a:cubicBezTo>
                  <a:cubicBezTo>
                    <a:pt x="609" y="300"/>
                    <a:pt x="632" y="309"/>
                    <a:pt x="632" y="303"/>
                  </a:cubicBezTo>
                  <a:cubicBezTo>
                    <a:pt x="632" y="297"/>
                    <a:pt x="612" y="268"/>
                    <a:pt x="598" y="265"/>
                  </a:cubicBezTo>
                  <a:cubicBezTo>
                    <a:pt x="584" y="263"/>
                    <a:pt x="559" y="287"/>
                    <a:pt x="548" y="284"/>
                  </a:cubicBezTo>
                  <a:cubicBezTo>
                    <a:pt x="537" y="282"/>
                    <a:pt x="534" y="265"/>
                    <a:pt x="531" y="247"/>
                  </a:cubicBezTo>
                  <a:cubicBezTo>
                    <a:pt x="529" y="228"/>
                    <a:pt x="526" y="185"/>
                    <a:pt x="531" y="172"/>
                  </a:cubicBezTo>
                  <a:cubicBezTo>
                    <a:pt x="537" y="159"/>
                    <a:pt x="562" y="163"/>
                    <a:pt x="565" y="172"/>
                  </a:cubicBezTo>
                  <a:cubicBezTo>
                    <a:pt x="567" y="181"/>
                    <a:pt x="545" y="206"/>
                    <a:pt x="548" y="228"/>
                  </a:cubicBezTo>
                  <a:cubicBezTo>
                    <a:pt x="551" y="250"/>
                    <a:pt x="576" y="284"/>
                    <a:pt x="582" y="303"/>
                  </a:cubicBezTo>
                  <a:cubicBezTo>
                    <a:pt x="587" y="322"/>
                    <a:pt x="590" y="338"/>
                    <a:pt x="582" y="341"/>
                  </a:cubicBezTo>
                  <a:cubicBezTo>
                    <a:pt x="573" y="344"/>
                    <a:pt x="548" y="309"/>
                    <a:pt x="531" y="322"/>
                  </a:cubicBezTo>
                  <a:cubicBezTo>
                    <a:pt x="514" y="334"/>
                    <a:pt x="495" y="397"/>
                    <a:pt x="481" y="415"/>
                  </a:cubicBezTo>
                  <a:cubicBezTo>
                    <a:pt x="467" y="434"/>
                    <a:pt x="428" y="453"/>
                    <a:pt x="447" y="435"/>
                  </a:cubicBezTo>
                  <a:cubicBezTo>
                    <a:pt x="467" y="416"/>
                    <a:pt x="570" y="335"/>
                    <a:pt x="598" y="303"/>
                  </a:cubicBezTo>
                  <a:cubicBezTo>
                    <a:pt x="626" y="272"/>
                    <a:pt x="621" y="263"/>
                    <a:pt x="615" y="247"/>
                  </a:cubicBezTo>
                  <a:cubicBezTo>
                    <a:pt x="609" y="231"/>
                    <a:pt x="573" y="228"/>
                    <a:pt x="565" y="209"/>
                  </a:cubicBezTo>
                  <a:cubicBezTo>
                    <a:pt x="556" y="190"/>
                    <a:pt x="559" y="137"/>
                    <a:pt x="565" y="134"/>
                  </a:cubicBezTo>
                  <a:cubicBezTo>
                    <a:pt x="570" y="132"/>
                    <a:pt x="596" y="169"/>
                    <a:pt x="598" y="190"/>
                  </a:cubicBezTo>
                  <a:cubicBezTo>
                    <a:pt x="601" y="212"/>
                    <a:pt x="570" y="256"/>
                    <a:pt x="582" y="265"/>
                  </a:cubicBezTo>
                  <a:cubicBezTo>
                    <a:pt x="593" y="275"/>
                    <a:pt x="651" y="256"/>
                    <a:pt x="666" y="247"/>
                  </a:cubicBezTo>
                  <a:cubicBezTo>
                    <a:pt x="679" y="237"/>
                    <a:pt x="677" y="212"/>
                    <a:pt x="666" y="209"/>
                  </a:cubicBezTo>
                  <a:cubicBezTo>
                    <a:pt x="654" y="206"/>
                    <a:pt x="615" y="238"/>
                    <a:pt x="598" y="228"/>
                  </a:cubicBezTo>
                  <a:cubicBezTo>
                    <a:pt x="582" y="219"/>
                    <a:pt x="565" y="172"/>
                    <a:pt x="565" y="153"/>
                  </a:cubicBezTo>
                  <a:cubicBezTo>
                    <a:pt x="565" y="134"/>
                    <a:pt x="590" y="109"/>
                    <a:pt x="598" y="115"/>
                  </a:cubicBezTo>
                  <a:cubicBezTo>
                    <a:pt x="607" y="122"/>
                    <a:pt x="607" y="172"/>
                    <a:pt x="615" y="190"/>
                  </a:cubicBezTo>
                  <a:cubicBezTo>
                    <a:pt x="624" y="209"/>
                    <a:pt x="632" y="225"/>
                    <a:pt x="648" y="228"/>
                  </a:cubicBezTo>
                  <a:cubicBezTo>
                    <a:pt x="665" y="231"/>
                    <a:pt x="718" y="219"/>
                    <a:pt x="716" y="209"/>
                  </a:cubicBezTo>
                  <a:cubicBezTo>
                    <a:pt x="713" y="200"/>
                    <a:pt x="646" y="194"/>
                    <a:pt x="632" y="172"/>
                  </a:cubicBezTo>
                  <a:cubicBezTo>
                    <a:pt x="618" y="150"/>
                    <a:pt x="637" y="81"/>
                    <a:pt x="632" y="78"/>
                  </a:cubicBezTo>
                  <a:cubicBezTo>
                    <a:pt x="626" y="75"/>
                    <a:pt x="590" y="137"/>
                    <a:pt x="598" y="153"/>
                  </a:cubicBezTo>
                  <a:cubicBezTo>
                    <a:pt x="607" y="169"/>
                    <a:pt x="677" y="178"/>
                    <a:pt x="682" y="172"/>
                  </a:cubicBezTo>
                  <a:cubicBezTo>
                    <a:pt x="687" y="166"/>
                    <a:pt x="635" y="106"/>
                    <a:pt x="632" y="115"/>
                  </a:cubicBezTo>
                  <a:cubicBezTo>
                    <a:pt x="629" y="125"/>
                    <a:pt x="660" y="222"/>
                    <a:pt x="666" y="228"/>
                  </a:cubicBezTo>
                  <a:cubicBezTo>
                    <a:pt x="671" y="234"/>
                    <a:pt x="657" y="172"/>
                    <a:pt x="666" y="153"/>
                  </a:cubicBezTo>
                  <a:cubicBezTo>
                    <a:pt x="674" y="134"/>
                    <a:pt x="702" y="112"/>
                    <a:pt x="716" y="115"/>
                  </a:cubicBezTo>
                  <a:cubicBezTo>
                    <a:pt x="730" y="119"/>
                    <a:pt x="752" y="159"/>
                    <a:pt x="749" y="172"/>
                  </a:cubicBezTo>
                  <a:cubicBezTo>
                    <a:pt x="746" y="185"/>
                    <a:pt x="710" y="200"/>
                    <a:pt x="699" y="190"/>
                  </a:cubicBezTo>
                  <a:cubicBezTo>
                    <a:pt x="687" y="181"/>
                    <a:pt x="682" y="137"/>
                    <a:pt x="682" y="115"/>
                  </a:cubicBezTo>
                  <a:cubicBezTo>
                    <a:pt x="682" y="93"/>
                    <a:pt x="701" y="69"/>
                    <a:pt x="699" y="59"/>
                  </a:cubicBezTo>
                  <a:cubicBezTo>
                    <a:pt x="696" y="49"/>
                    <a:pt x="674" y="53"/>
                    <a:pt x="666" y="59"/>
                  </a:cubicBezTo>
                  <a:cubicBezTo>
                    <a:pt x="657" y="65"/>
                    <a:pt x="640" y="81"/>
                    <a:pt x="648" y="97"/>
                  </a:cubicBezTo>
                  <a:cubicBezTo>
                    <a:pt x="657" y="112"/>
                    <a:pt x="696" y="141"/>
                    <a:pt x="716" y="153"/>
                  </a:cubicBezTo>
                  <a:cubicBezTo>
                    <a:pt x="735" y="165"/>
                    <a:pt x="761" y="178"/>
                    <a:pt x="766" y="172"/>
                  </a:cubicBezTo>
                  <a:cubicBezTo>
                    <a:pt x="772" y="166"/>
                    <a:pt x="760" y="119"/>
                    <a:pt x="749" y="115"/>
                  </a:cubicBezTo>
                  <a:cubicBezTo>
                    <a:pt x="738" y="112"/>
                    <a:pt x="715" y="153"/>
                    <a:pt x="699" y="153"/>
                  </a:cubicBezTo>
                  <a:cubicBezTo>
                    <a:pt x="682" y="153"/>
                    <a:pt x="645" y="134"/>
                    <a:pt x="648" y="115"/>
                  </a:cubicBezTo>
                  <a:cubicBezTo>
                    <a:pt x="651" y="97"/>
                    <a:pt x="702" y="50"/>
                    <a:pt x="716" y="40"/>
                  </a:cubicBezTo>
                  <a:cubicBezTo>
                    <a:pt x="730" y="31"/>
                    <a:pt x="730" y="47"/>
                    <a:pt x="732" y="59"/>
                  </a:cubicBezTo>
                  <a:cubicBezTo>
                    <a:pt x="735" y="71"/>
                    <a:pt x="721" y="96"/>
                    <a:pt x="732" y="115"/>
                  </a:cubicBezTo>
                  <a:cubicBezTo>
                    <a:pt x="744" y="134"/>
                    <a:pt x="786" y="169"/>
                    <a:pt x="800" y="172"/>
                  </a:cubicBezTo>
                  <a:cubicBezTo>
                    <a:pt x="814" y="175"/>
                    <a:pt x="819" y="144"/>
                    <a:pt x="816" y="134"/>
                  </a:cubicBezTo>
                  <a:cubicBezTo>
                    <a:pt x="814" y="125"/>
                    <a:pt x="794" y="128"/>
                    <a:pt x="782" y="115"/>
                  </a:cubicBezTo>
                  <a:cubicBezTo>
                    <a:pt x="772" y="103"/>
                    <a:pt x="752" y="75"/>
                    <a:pt x="749" y="59"/>
                  </a:cubicBezTo>
                  <a:cubicBezTo>
                    <a:pt x="746" y="44"/>
                    <a:pt x="766" y="18"/>
                    <a:pt x="766" y="22"/>
                  </a:cubicBezTo>
                  <a:cubicBezTo>
                    <a:pt x="766" y="25"/>
                    <a:pt x="760" y="66"/>
                    <a:pt x="749" y="78"/>
                  </a:cubicBezTo>
                  <a:cubicBezTo>
                    <a:pt x="738" y="91"/>
                    <a:pt x="710" y="84"/>
                    <a:pt x="699" y="97"/>
                  </a:cubicBezTo>
                  <a:cubicBezTo>
                    <a:pt x="687" y="109"/>
                    <a:pt x="679" y="137"/>
                    <a:pt x="682" y="153"/>
                  </a:cubicBezTo>
                  <a:cubicBezTo>
                    <a:pt x="685" y="169"/>
                    <a:pt x="696" y="194"/>
                    <a:pt x="716" y="190"/>
                  </a:cubicBezTo>
                  <a:cubicBezTo>
                    <a:pt x="735" y="188"/>
                    <a:pt x="772" y="137"/>
                    <a:pt x="800" y="134"/>
                  </a:cubicBezTo>
                  <a:cubicBezTo>
                    <a:pt x="827" y="132"/>
                    <a:pt x="866" y="172"/>
                    <a:pt x="883" y="172"/>
                  </a:cubicBezTo>
                  <a:cubicBezTo>
                    <a:pt x="900" y="172"/>
                    <a:pt x="911" y="141"/>
                    <a:pt x="900" y="134"/>
                  </a:cubicBezTo>
                  <a:cubicBezTo>
                    <a:pt x="889" y="128"/>
                    <a:pt x="841" y="138"/>
                    <a:pt x="816" y="134"/>
                  </a:cubicBezTo>
                  <a:cubicBezTo>
                    <a:pt x="791" y="131"/>
                    <a:pt x="755" y="128"/>
                    <a:pt x="749" y="115"/>
                  </a:cubicBezTo>
                  <a:cubicBezTo>
                    <a:pt x="744" y="103"/>
                    <a:pt x="766" y="62"/>
                    <a:pt x="782" y="59"/>
                  </a:cubicBezTo>
                  <a:cubicBezTo>
                    <a:pt x="799" y="56"/>
                    <a:pt x="833" y="97"/>
                    <a:pt x="850" y="97"/>
                  </a:cubicBezTo>
                  <a:cubicBezTo>
                    <a:pt x="866" y="97"/>
                    <a:pt x="892" y="65"/>
                    <a:pt x="883" y="59"/>
                  </a:cubicBezTo>
                  <a:cubicBezTo>
                    <a:pt x="875" y="53"/>
                    <a:pt x="816" y="49"/>
                    <a:pt x="800" y="59"/>
                  </a:cubicBezTo>
                  <a:cubicBezTo>
                    <a:pt x="783" y="69"/>
                    <a:pt x="794" y="118"/>
                    <a:pt x="782" y="115"/>
                  </a:cubicBezTo>
                  <a:cubicBezTo>
                    <a:pt x="772" y="112"/>
                    <a:pt x="730" y="56"/>
                    <a:pt x="732" y="40"/>
                  </a:cubicBezTo>
                  <a:cubicBezTo>
                    <a:pt x="735" y="25"/>
                    <a:pt x="775" y="25"/>
                    <a:pt x="800" y="22"/>
                  </a:cubicBezTo>
                  <a:cubicBezTo>
                    <a:pt x="825" y="19"/>
                    <a:pt x="872" y="16"/>
                    <a:pt x="883" y="22"/>
                  </a:cubicBezTo>
                  <a:cubicBezTo>
                    <a:pt x="894" y="28"/>
                    <a:pt x="881" y="59"/>
                    <a:pt x="866" y="59"/>
                  </a:cubicBezTo>
                  <a:cubicBezTo>
                    <a:pt x="852" y="59"/>
                    <a:pt x="811" y="22"/>
                    <a:pt x="800" y="22"/>
                  </a:cubicBezTo>
                  <a:cubicBezTo>
                    <a:pt x="788" y="22"/>
                    <a:pt x="794" y="47"/>
                    <a:pt x="800" y="59"/>
                  </a:cubicBezTo>
                  <a:cubicBezTo>
                    <a:pt x="805" y="71"/>
                    <a:pt x="822" y="81"/>
                    <a:pt x="833" y="97"/>
                  </a:cubicBezTo>
                  <a:cubicBezTo>
                    <a:pt x="844" y="112"/>
                    <a:pt x="850" y="141"/>
                    <a:pt x="866" y="153"/>
                  </a:cubicBezTo>
                  <a:cubicBezTo>
                    <a:pt x="883" y="165"/>
                    <a:pt x="928" y="178"/>
                    <a:pt x="934" y="172"/>
                  </a:cubicBezTo>
                  <a:cubicBezTo>
                    <a:pt x="939" y="166"/>
                    <a:pt x="920" y="122"/>
                    <a:pt x="900" y="115"/>
                  </a:cubicBezTo>
                  <a:cubicBezTo>
                    <a:pt x="881" y="109"/>
                    <a:pt x="825" y="141"/>
                    <a:pt x="816" y="134"/>
                  </a:cubicBezTo>
                  <a:cubicBezTo>
                    <a:pt x="808" y="128"/>
                    <a:pt x="833" y="84"/>
                    <a:pt x="850" y="78"/>
                  </a:cubicBezTo>
                  <a:cubicBezTo>
                    <a:pt x="866" y="72"/>
                    <a:pt x="906" y="106"/>
                    <a:pt x="917" y="97"/>
                  </a:cubicBezTo>
                  <a:cubicBezTo>
                    <a:pt x="928" y="87"/>
                    <a:pt x="928" y="34"/>
                    <a:pt x="917" y="22"/>
                  </a:cubicBezTo>
                  <a:cubicBezTo>
                    <a:pt x="906" y="9"/>
                    <a:pt x="856" y="13"/>
                    <a:pt x="850" y="22"/>
                  </a:cubicBezTo>
                  <a:cubicBezTo>
                    <a:pt x="845" y="31"/>
                    <a:pt x="864" y="56"/>
                    <a:pt x="883" y="78"/>
                  </a:cubicBezTo>
                  <a:cubicBezTo>
                    <a:pt x="903" y="100"/>
                    <a:pt x="953" y="134"/>
                    <a:pt x="967" y="153"/>
                  </a:cubicBezTo>
                  <a:cubicBezTo>
                    <a:pt x="981" y="172"/>
                    <a:pt x="964" y="194"/>
                    <a:pt x="967" y="190"/>
                  </a:cubicBezTo>
                  <a:cubicBezTo>
                    <a:pt x="970" y="188"/>
                    <a:pt x="993" y="144"/>
                    <a:pt x="984" y="134"/>
                  </a:cubicBezTo>
                  <a:cubicBezTo>
                    <a:pt x="976" y="125"/>
                    <a:pt x="936" y="134"/>
                    <a:pt x="917" y="134"/>
                  </a:cubicBezTo>
                  <a:cubicBezTo>
                    <a:pt x="897" y="134"/>
                    <a:pt x="869" y="144"/>
                    <a:pt x="866" y="134"/>
                  </a:cubicBezTo>
                  <a:cubicBezTo>
                    <a:pt x="864" y="125"/>
                    <a:pt x="883" y="91"/>
                    <a:pt x="900" y="78"/>
                  </a:cubicBezTo>
                  <a:cubicBezTo>
                    <a:pt x="917" y="66"/>
                    <a:pt x="953" y="65"/>
                    <a:pt x="967" y="59"/>
                  </a:cubicBezTo>
                  <a:cubicBezTo>
                    <a:pt x="981" y="53"/>
                    <a:pt x="987" y="47"/>
                    <a:pt x="984" y="40"/>
                  </a:cubicBezTo>
                  <a:cubicBezTo>
                    <a:pt x="982" y="34"/>
                    <a:pt x="959" y="19"/>
                    <a:pt x="951" y="22"/>
                  </a:cubicBezTo>
                  <a:cubicBezTo>
                    <a:pt x="942" y="25"/>
                    <a:pt x="939" y="44"/>
                    <a:pt x="934" y="59"/>
                  </a:cubicBezTo>
                  <a:cubicBezTo>
                    <a:pt x="928" y="75"/>
                    <a:pt x="911" y="109"/>
                    <a:pt x="917" y="115"/>
                  </a:cubicBezTo>
                  <a:cubicBezTo>
                    <a:pt x="922" y="122"/>
                    <a:pt x="965" y="106"/>
                    <a:pt x="967" y="97"/>
                  </a:cubicBezTo>
                  <a:cubicBezTo>
                    <a:pt x="970" y="87"/>
                    <a:pt x="936" y="75"/>
                    <a:pt x="934" y="59"/>
                  </a:cubicBezTo>
                  <a:cubicBezTo>
                    <a:pt x="931" y="44"/>
                    <a:pt x="945" y="6"/>
                    <a:pt x="951" y="3"/>
                  </a:cubicBezTo>
                  <a:cubicBezTo>
                    <a:pt x="956" y="0"/>
                    <a:pt x="959" y="28"/>
                    <a:pt x="967" y="40"/>
                  </a:cubicBezTo>
                  <a:cubicBezTo>
                    <a:pt x="976" y="53"/>
                    <a:pt x="995" y="62"/>
                    <a:pt x="1001" y="78"/>
                  </a:cubicBezTo>
                  <a:cubicBezTo>
                    <a:pt x="1006" y="94"/>
                    <a:pt x="998" y="112"/>
                    <a:pt x="1001" y="134"/>
                  </a:cubicBezTo>
                  <a:cubicBezTo>
                    <a:pt x="1004" y="156"/>
                    <a:pt x="1025" y="172"/>
                    <a:pt x="1021" y="208"/>
                  </a:cubicBezTo>
                  <a:cubicBezTo>
                    <a:pt x="1017" y="244"/>
                    <a:pt x="993" y="315"/>
                    <a:pt x="979" y="349"/>
                  </a:cubicBezTo>
                  <a:cubicBezTo>
                    <a:pt x="965" y="383"/>
                    <a:pt x="952" y="393"/>
                    <a:pt x="937" y="413"/>
                  </a:cubicBezTo>
                  <a:cubicBezTo>
                    <a:pt x="922" y="433"/>
                    <a:pt x="909" y="450"/>
                    <a:pt x="889" y="470"/>
                  </a:cubicBezTo>
                  <a:cubicBezTo>
                    <a:pt x="869" y="490"/>
                    <a:pt x="843" y="516"/>
                    <a:pt x="819" y="531"/>
                  </a:cubicBezTo>
                  <a:cubicBezTo>
                    <a:pt x="795" y="546"/>
                    <a:pt x="773" y="551"/>
                    <a:pt x="745" y="560"/>
                  </a:cubicBezTo>
                  <a:cubicBezTo>
                    <a:pt x="717" y="569"/>
                    <a:pt x="678" y="579"/>
                    <a:pt x="653" y="585"/>
                  </a:cubicBezTo>
                  <a:cubicBezTo>
                    <a:pt x="628" y="591"/>
                    <a:pt x="614" y="595"/>
                    <a:pt x="592" y="595"/>
                  </a:cubicBezTo>
                  <a:cubicBezTo>
                    <a:pt x="570" y="595"/>
                    <a:pt x="542" y="585"/>
                    <a:pt x="521" y="582"/>
                  </a:cubicBezTo>
                  <a:cubicBezTo>
                    <a:pt x="500" y="579"/>
                    <a:pt x="476" y="578"/>
                    <a:pt x="467" y="579"/>
                  </a:cubicBezTo>
                  <a:cubicBezTo>
                    <a:pt x="458" y="580"/>
                    <a:pt x="490" y="589"/>
                    <a:pt x="464" y="589"/>
                  </a:cubicBezTo>
                  <a:cubicBezTo>
                    <a:pt x="438" y="589"/>
                    <a:pt x="353" y="583"/>
                    <a:pt x="313" y="582"/>
                  </a:cubicBezTo>
                  <a:cubicBezTo>
                    <a:pt x="273" y="581"/>
                    <a:pt x="253" y="580"/>
                    <a:pt x="224" y="582"/>
                  </a:cubicBezTo>
                  <a:cubicBezTo>
                    <a:pt x="195" y="584"/>
                    <a:pt x="165" y="589"/>
                    <a:pt x="137" y="595"/>
                  </a:cubicBezTo>
                  <a:cubicBezTo>
                    <a:pt x="109" y="601"/>
                    <a:pt x="80" y="609"/>
                    <a:pt x="57" y="617"/>
                  </a:cubicBezTo>
                  <a:cubicBezTo>
                    <a:pt x="34" y="625"/>
                    <a:pt x="12" y="640"/>
                    <a:pt x="0" y="646"/>
                  </a:cubicBezTo>
                </a:path>
              </a:pathLst>
            </a:custGeom>
            <a:noFill/>
            <a:ln w="28575" cmpd="sng">
              <a:solidFill>
                <a:srgbClr val="996600"/>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sp>
          <p:nvSpPr>
            <p:cNvPr id="12" name="Freeform 9"/>
            <p:cNvSpPr>
              <a:spLocks/>
            </p:cNvSpPr>
            <p:nvPr/>
          </p:nvSpPr>
          <p:spPr bwMode="auto">
            <a:xfrm>
              <a:off x="2555875" y="4210050"/>
              <a:ext cx="673100" cy="574675"/>
            </a:xfrm>
            <a:custGeom>
              <a:avLst/>
              <a:gdLst/>
              <a:ahLst/>
              <a:cxnLst>
                <a:cxn ang="0">
                  <a:pos x="182" y="0"/>
                </a:cxn>
                <a:cxn ang="0">
                  <a:pos x="91" y="68"/>
                </a:cxn>
                <a:cxn ang="0">
                  <a:pos x="0" y="204"/>
                </a:cxn>
                <a:cxn ang="0">
                  <a:pos x="91" y="340"/>
                </a:cxn>
                <a:cxn ang="0">
                  <a:pos x="511" y="217"/>
                </a:cxn>
              </a:cxnLst>
              <a:rect l="0" t="0" r="r" b="b"/>
              <a:pathLst>
                <a:path w="511" h="342">
                  <a:moveTo>
                    <a:pt x="182" y="0"/>
                  </a:moveTo>
                  <a:cubicBezTo>
                    <a:pt x="167" y="12"/>
                    <a:pt x="121" y="34"/>
                    <a:pt x="91" y="68"/>
                  </a:cubicBezTo>
                  <a:cubicBezTo>
                    <a:pt x="61" y="102"/>
                    <a:pt x="0" y="159"/>
                    <a:pt x="0" y="204"/>
                  </a:cubicBezTo>
                  <a:cubicBezTo>
                    <a:pt x="0" y="249"/>
                    <a:pt x="6" y="338"/>
                    <a:pt x="91" y="340"/>
                  </a:cubicBezTo>
                  <a:cubicBezTo>
                    <a:pt x="176" y="342"/>
                    <a:pt x="424" y="243"/>
                    <a:pt x="511" y="217"/>
                  </a:cubicBezTo>
                </a:path>
              </a:pathLst>
            </a:custGeom>
            <a:noFill/>
            <a:ln w="28575" cmpd="sng">
              <a:solidFill>
                <a:srgbClr val="996600"/>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grpSp>
        <p:nvGrpSpPr>
          <p:cNvPr id="20" name="Group 20"/>
          <p:cNvGrpSpPr>
            <a:grpSpLocks/>
          </p:cNvGrpSpPr>
          <p:nvPr/>
        </p:nvGrpSpPr>
        <p:grpSpPr bwMode="auto">
          <a:xfrm>
            <a:off x="3052763" y="1668463"/>
            <a:ext cx="1536700" cy="2125662"/>
            <a:chOff x="3052763" y="2492375"/>
            <a:chExt cx="1536700" cy="2125663"/>
          </a:xfrm>
        </p:grpSpPr>
        <p:sp>
          <p:nvSpPr>
            <p:cNvPr id="9" name="Freeform 6"/>
            <p:cNvSpPr>
              <a:spLocks/>
            </p:cNvSpPr>
            <p:nvPr/>
          </p:nvSpPr>
          <p:spPr bwMode="auto">
            <a:xfrm>
              <a:off x="3209925" y="2492375"/>
              <a:ext cx="1379538" cy="2060576"/>
            </a:xfrm>
            <a:custGeom>
              <a:avLst/>
              <a:gdLst/>
              <a:ahLst/>
              <a:cxnLst>
                <a:cxn ang="0">
                  <a:pos x="138" y="1262"/>
                </a:cxn>
                <a:cxn ang="0">
                  <a:pos x="125" y="1152"/>
                </a:cxn>
                <a:cxn ang="0">
                  <a:pos x="222" y="1179"/>
                </a:cxn>
                <a:cxn ang="0">
                  <a:pos x="181" y="1235"/>
                </a:cxn>
                <a:cxn ang="0">
                  <a:pos x="195" y="1095"/>
                </a:cxn>
                <a:cxn ang="0">
                  <a:pos x="319" y="1068"/>
                </a:cxn>
                <a:cxn ang="0">
                  <a:pos x="278" y="1068"/>
                </a:cxn>
                <a:cxn ang="0">
                  <a:pos x="278" y="1040"/>
                </a:cxn>
                <a:cxn ang="0">
                  <a:pos x="278" y="956"/>
                </a:cxn>
                <a:cxn ang="0">
                  <a:pos x="319" y="983"/>
                </a:cxn>
                <a:cxn ang="0">
                  <a:pos x="292" y="1040"/>
                </a:cxn>
                <a:cxn ang="0">
                  <a:pos x="319" y="1095"/>
                </a:cxn>
                <a:cxn ang="0">
                  <a:pos x="306" y="900"/>
                </a:cxn>
                <a:cxn ang="0">
                  <a:pos x="348" y="983"/>
                </a:cxn>
                <a:cxn ang="0">
                  <a:pos x="306" y="816"/>
                </a:cxn>
                <a:cxn ang="0">
                  <a:pos x="403" y="871"/>
                </a:cxn>
                <a:cxn ang="0">
                  <a:pos x="375" y="843"/>
                </a:cxn>
                <a:cxn ang="0">
                  <a:pos x="333" y="816"/>
                </a:cxn>
                <a:cxn ang="0">
                  <a:pos x="389" y="816"/>
                </a:cxn>
                <a:cxn ang="0">
                  <a:pos x="348" y="759"/>
                </a:cxn>
                <a:cxn ang="0">
                  <a:pos x="403" y="788"/>
                </a:cxn>
                <a:cxn ang="0">
                  <a:pos x="348" y="649"/>
                </a:cxn>
                <a:cxn ang="0">
                  <a:pos x="445" y="619"/>
                </a:cxn>
                <a:cxn ang="0">
                  <a:pos x="403" y="676"/>
                </a:cxn>
                <a:cxn ang="0">
                  <a:pos x="431" y="649"/>
                </a:cxn>
                <a:cxn ang="0">
                  <a:pos x="389" y="619"/>
                </a:cxn>
                <a:cxn ang="0">
                  <a:pos x="389" y="536"/>
                </a:cxn>
                <a:cxn ang="0">
                  <a:pos x="501" y="564"/>
                </a:cxn>
                <a:cxn ang="0">
                  <a:pos x="417" y="424"/>
                </a:cxn>
                <a:cxn ang="0">
                  <a:pos x="473" y="509"/>
                </a:cxn>
                <a:cxn ang="0">
                  <a:pos x="459" y="424"/>
                </a:cxn>
                <a:cxn ang="0">
                  <a:pos x="431" y="452"/>
                </a:cxn>
                <a:cxn ang="0">
                  <a:pos x="487" y="480"/>
                </a:cxn>
                <a:cxn ang="0">
                  <a:pos x="473" y="424"/>
                </a:cxn>
                <a:cxn ang="0">
                  <a:pos x="473" y="340"/>
                </a:cxn>
                <a:cxn ang="0">
                  <a:pos x="417" y="619"/>
                </a:cxn>
                <a:cxn ang="0">
                  <a:pos x="487" y="312"/>
                </a:cxn>
                <a:cxn ang="0">
                  <a:pos x="571" y="369"/>
                </a:cxn>
                <a:cxn ang="0">
                  <a:pos x="514" y="172"/>
                </a:cxn>
                <a:cxn ang="0">
                  <a:pos x="543" y="257"/>
                </a:cxn>
                <a:cxn ang="0">
                  <a:pos x="543" y="172"/>
                </a:cxn>
                <a:cxn ang="0">
                  <a:pos x="640" y="257"/>
                </a:cxn>
                <a:cxn ang="0">
                  <a:pos x="571" y="88"/>
                </a:cxn>
                <a:cxn ang="0">
                  <a:pos x="640" y="172"/>
                </a:cxn>
                <a:cxn ang="0">
                  <a:pos x="626" y="88"/>
                </a:cxn>
                <a:cxn ang="0">
                  <a:pos x="667" y="172"/>
                </a:cxn>
                <a:cxn ang="0">
                  <a:pos x="598" y="145"/>
                </a:cxn>
                <a:cxn ang="0">
                  <a:pos x="751" y="257"/>
                </a:cxn>
                <a:cxn ang="0">
                  <a:pos x="667" y="88"/>
                </a:cxn>
                <a:cxn ang="0">
                  <a:pos x="667" y="172"/>
                </a:cxn>
                <a:cxn ang="0">
                  <a:pos x="737" y="88"/>
                </a:cxn>
                <a:cxn ang="0">
                  <a:pos x="737" y="228"/>
                </a:cxn>
                <a:cxn ang="0">
                  <a:pos x="724" y="116"/>
                </a:cxn>
                <a:cxn ang="0">
                  <a:pos x="751" y="116"/>
                </a:cxn>
                <a:cxn ang="0">
                  <a:pos x="779" y="200"/>
                </a:cxn>
                <a:cxn ang="0">
                  <a:pos x="835" y="60"/>
                </a:cxn>
                <a:cxn ang="0">
                  <a:pos x="821" y="145"/>
                </a:cxn>
                <a:cxn ang="0">
                  <a:pos x="849" y="116"/>
                </a:cxn>
                <a:cxn ang="0">
                  <a:pos x="796" y="616"/>
                </a:cxn>
                <a:cxn ang="0">
                  <a:pos x="560" y="873"/>
                </a:cxn>
                <a:cxn ang="0">
                  <a:pos x="403" y="879"/>
                </a:cxn>
                <a:cxn ang="0">
                  <a:pos x="65" y="921"/>
                </a:cxn>
              </a:cxnLst>
              <a:rect l="0" t="0" r="r" b="b"/>
              <a:pathLst>
                <a:path w="869" h="1298">
                  <a:moveTo>
                    <a:pt x="48" y="1298"/>
                  </a:moveTo>
                  <a:cubicBezTo>
                    <a:pt x="58" y="1291"/>
                    <a:pt x="99" y="1277"/>
                    <a:pt x="111" y="1262"/>
                  </a:cubicBezTo>
                  <a:cubicBezTo>
                    <a:pt x="123" y="1247"/>
                    <a:pt x="120" y="1208"/>
                    <a:pt x="125" y="1208"/>
                  </a:cubicBezTo>
                  <a:cubicBezTo>
                    <a:pt x="129" y="1208"/>
                    <a:pt x="130" y="1255"/>
                    <a:pt x="138" y="1262"/>
                  </a:cubicBezTo>
                  <a:cubicBezTo>
                    <a:pt x="148" y="1273"/>
                    <a:pt x="176" y="1273"/>
                    <a:pt x="181" y="1262"/>
                  </a:cubicBezTo>
                  <a:cubicBezTo>
                    <a:pt x="185" y="1255"/>
                    <a:pt x="173" y="1216"/>
                    <a:pt x="167" y="1208"/>
                  </a:cubicBezTo>
                  <a:cubicBezTo>
                    <a:pt x="159" y="1198"/>
                    <a:pt x="146" y="1216"/>
                    <a:pt x="138" y="1208"/>
                  </a:cubicBezTo>
                  <a:cubicBezTo>
                    <a:pt x="132" y="1198"/>
                    <a:pt x="123" y="1161"/>
                    <a:pt x="125" y="1152"/>
                  </a:cubicBezTo>
                  <a:cubicBezTo>
                    <a:pt x="127" y="1143"/>
                    <a:pt x="143" y="1137"/>
                    <a:pt x="152" y="1152"/>
                  </a:cubicBezTo>
                  <a:cubicBezTo>
                    <a:pt x="162" y="1165"/>
                    <a:pt x="169" y="1222"/>
                    <a:pt x="181" y="1235"/>
                  </a:cubicBezTo>
                  <a:cubicBezTo>
                    <a:pt x="192" y="1249"/>
                    <a:pt x="216" y="1244"/>
                    <a:pt x="222" y="1235"/>
                  </a:cubicBezTo>
                  <a:cubicBezTo>
                    <a:pt x="230" y="1226"/>
                    <a:pt x="231" y="1194"/>
                    <a:pt x="222" y="1179"/>
                  </a:cubicBezTo>
                  <a:cubicBezTo>
                    <a:pt x="213" y="1165"/>
                    <a:pt x="178" y="1161"/>
                    <a:pt x="167" y="1152"/>
                  </a:cubicBezTo>
                  <a:cubicBezTo>
                    <a:pt x="155" y="1143"/>
                    <a:pt x="150" y="1123"/>
                    <a:pt x="152" y="1123"/>
                  </a:cubicBezTo>
                  <a:cubicBezTo>
                    <a:pt x="155" y="1123"/>
                    <a:pt x="176" y="1132"/>
                    <a:pt x="181" y="1152"/>
                  </a:cubicBezTo>
                  <a:cubicBezTo>
                    <a:pt x="185" y="1170"/>
                    <a:pt x="169" y="1222"/>
                    <a:pt x="181" y="1235"/>
                  </a:cubicBezTo>
                  <a:cubicBezTo>
                    <a:pt x="192" y="1249"/>
                    <a:pt x="238" y="1244"/>
                    <a:pt x="250" y="1235"/>
                  </a:cubicBezTo>
                  <a:cubicBezTo>
                    <a:pt x="261" y="1226"/>
                    <a:pt x="252" y="1207"/>
                    <a:pt x="250" y="1179"/>
                  </a:cubicBezTo>
                  <a:cubicBezTo>
                    <a:pt x="248" y="1152"/>
                    <a:pt x="245" y="1082"/>
                    <a:pt x="236" y="1068"/>
                  </a:cubicBezTo>
                  <a:cubicBezTo>
                    <a:pt x="226" y="1053"/>
                    <a:pt x="195" y="1082"/>
                    <a:pt x="195" y="1095"/>
                  </a:cubicBezTo>
                  <a:cubicBezTo>
                    <a:pt x="195" y="1110"/>
                    <a:pt x="220" y="1143"/>
                    <a:pt x="236" y="1152"/>
                  </a:cubicBezTo>
                  <a:cubicBezTo>
                    <a:pt x="252" y="1161"/>
                    <a:pt x="278" y="1152"/>
                    <a:pt x="292" y="1152"/>
                  </a:cubicBezTo>
                  <a:cubicBezTo>
                    <a:pt x="305" y="1152"/>
                    <a:pt x="315" y="1165"/>
                    <a:pt x="319" y="1152"/>
                  </a:cubicBezTo>
                  <a:cubicBezTo>
                    <a:pt x="324" y="1137"/>
                    <a:pt x="333" y="1077"/>
                    <a:pt x="319" y="1068"/>
                  </a:cubicBezTo>
                  <a:cubicBezTo>
                    <a:pt x="306" y="1058"/>
                    <a:pt x="252" y="1095"/>
                    <a:pt x="236" y="1095"/>
                  </a:cubicBezTo>
                  <a:cubicBezTo>
                    <a:pt x="220" y="1095"/>
                    <a:pt x="222" y="1082"/>
                    <a:pt x="222" y="1068"/>
                  </a:cubicBezTo>
                  <a:cubicBezTo>
                    <a:pt x="222" y="1053"/>
                    <a:pt x="226" y="1012"/>
                    <a:pt x="236" y="1012"/>
                  </a:cubicBezTo>
                  <a:cubicBezTo>
                    <a:pt x="245" y="1012"/>
                    <a:pt x="266" y="1049"/>
                    <a:pt x="278" y="1068"/>
                  </a:cubicBezTo>
                  <a:cubicBezTo>
                    <a:pt x="289" y="1086"/>
                    <a:pt x="294" y="1123"/>
                    <a:pt x="306" y="1123"/>
                  </a:cubicBezTo>
                  <a:cubicBezTo>
                    <a:pt x="318" y="1123"/>
                    <a:pt x="348" y="1077"/>
                    <a:pt x="348" y="1068"/>
                  </a:cubicBezTo>
                  <a:cubicBezTo>
                    <a:pt x="348" y="1058"/>
                    <a:pt x="318" y="1071"/>
                    <a:pt x="306" y="1068"/>
                  </a:cubicBezTo>
                  <a:cubicBezTo>
                    <a:pt x="294" y="1064"/>
                    <a:pt x="289" y="1040"/>
                    <a:pt x="278" y="1040"/>
                  </a:cubicBezTo>
                  <a:cubicBezTo>
                    <a:pt x="266" y="1040"/>
                    <a:pt x="234" y="1064"/>
                    <a:pt x="236" y="1068"/>
                  </a:cubicBezTo>
                  <a:cubicBezTo>
                    <a:pt x="238" y="1071"/>
                    <a:pt x="287" y="1082"/>
                    <a:pt x="292" y="1068"/>
                  </a:cubicBezTo>
                  <a:cubicBezTo>
                    <a:pt x="296" y="1053"/>
                    <a:pt x="266" y="1003"/>
                    <a:pt x="264" y="983"/>
                  </a:cubicBezTo>
                  <a:cubicBezTo>
                    <a:pt x="262" y="965"/>
                    <a:pt x="274" y="952"/>
                    <a:pt x="278" y="956"/>
                  </a:cubicBezTo>
                  <a:cubicBezTo>
                    <a:pt x="283" y="959"/>
                    <a:pt x="280" y="998"/>
                    <a:pt x="292" y="1012"/>
                  </a:cubicBezTo>
                  <a:cubicBezTo>
                    <a:pt x="304" y="1025"/>
                    <a:pt x="336" y="1040"/>
                    <a:pt x="348" y="1040"/>
                  </a:cubicBezTo>
                  <a:cubicBezTo>
                    <a:pt x="359" y="1040"/>
                    <a:pt x="366" y="1020"/>
                    <a:pt x="362" y="1012"/>
                  </a:cubicBezTo>
                  <a:cubicBezTo>
                    <a:pt x="357" y="1003"/>
                    <a:pt x="331" y="1003"/>
                    <a:pt x="319" y="983"/>
                  </a:cubicBezTo>
                  <a:cubicBezTo>
                    <a:pt x="308" y="965"/>
                    <a:pt x="296" y="900"/>
                    <a:pt x="292" y="900"/>
                  </a:cubicBezTo>
                  <a:cubicBezTo>
                    <a:pt x="287" y="900"/>
                    <a:pt x="294" y="956"/>
                    <a:pt x="292" y="983"/>
                  </a:cubicBezTo>
                  <a:cubicBezTo>
                    <a:pt x="289" y="1012"/>
                    <a:pt x="278" y="1058"/>
                    <a:pt x="278" y="1068"/>
                  </a:cubicBezTo>
                  <a:cubicBezTo>
                    <a:pt x="278" y="1077"/>
                    <a:pt x="285" y="1053"/>
                    <a:pt x="292" y="1040"/>
                  </a:cubicBezTo>
                  <a:cubicBezTo>
                    <a:pt x="299" y="1025"/>
                    <a:pt x="310" y="992"/>
                    <a:pt x="319" y="983"/>
                  </a:cubicBezTo>
                  <a:cubicBezTo>
                    <a:pt x="329" y="974"/>
                    <a:pt x="345" y="974"/>
                    <a:pt x="348" y="983"/>
                  </a:cubicBezTo>
                  <a:cubicBezTo>
                    <a:pt x="350" y="992"/>
                    <a:pt x="338" y="1022"/>
                    <a:pt x="333" y="1040"/>
                  </a:cubicBezTo>
                  <a:cubicBezTo>
                    <a:pt x="329" y="1058"/>
                    <a:pt x="318" y="1095"/>
                    <a:pt x="319" y="1095"/>
                  </a:cubicBezTo>
                  <a:cubicBezTo>
                    <a:pt x="322" y="1095"/>
                    <a:pt x="338" y="1073"/>
                    <a:pt x="348" y="1040"/>
                  </a:cubicBezTo>
                  <a:cubicBezTo>
                    <a:pt x="357" y="1007"/>
                    <a:pt x="375" y="924"/>
                    <a:pt x="375" y="900"/>
                  </a:cubicBezTo>
                  <a:cubicBezTo>
                    <a:pt x="375" y="876"/>
                    <a:pt x="359" y="900"/>
                    <a:pt x="348" y="900"/>
                  </a:cubicBezTo>
                  <a:cubicBezTo>
                    <a:pt x="336" y="900"/>
                    <a:pt x="315" y="909"/>
                    <a:pt x="306" y="900"/>
                  </a:cubicBezTo>
                  <a:cubicBezTo>
                    <a:pt x="296" y="891"/>
                    <a:pt x="289" y="853"/>
                    <a:pt x="292" y="843"/>
                  </a:cubicBezTo>
                  <a:cubicBezTo>
                    <a:pt x="294" y="834"/>
                    <a:pt x="315" y="830"/>
                    <a:pt x="319" y="843"/>
                  </a:cubicBezTo>
                  <a:cubicBezTo>
                    <a:pt x="324" y="858"/>
                    <a:pt x="315" y="904"/>
                    <a:pt x="319" y="928"/>
                  </a:cubicBezTo>
                  <a:cubicBezTo>
                    <a:pt x="324" y="952"/>
                    <a:pt x="338" y="979"/>
                    <a:pt x="348" y="983"/>
                  </a:cubicBezTo>
                  <a:cubicBezTo>
                    <a:pt x="357" y="989"/>
                    <a:pt x="375" y="970"/>
                    <a:pt x="375" y="956"/>
                  </a:cubicBezTo>
                  <a:cubicBezTo>
                    <a:pt x="375" y="941"/>
                    <a:pt x="364" y="909"/>
                    <a:pt x="348" y="900"/>
                  </a:cubicBezTo>
                  <a:cubicBezTo>
                    <a:pt x="331" y="891"/>
                    <a:pt x="285" y="913"/>
                    <a:pt x="278" y="900"/>
                  </a:cubicBezTo>
                  <a:cubicBezTo>
                    <a:pt x="270" y="886"/>
                    <a:pt x="296" y="825"/>
                    <a:pt x="306" y="816"/>
                  </a:cubicBezTo>
                  <a:cubicBezTo>
                    <a:pt x="315" y="807"/>
                    <a:pt x="329" y="830"/>
                    <a:pt x="333" y="843"/>
                  </a:cubicBezTo>
                  <a:cubicBezTo>
                    <a:pt x="338" y="858"/>
                    <a:pt x="324" y="886"/>
                    <a:pt x="333" y="900"/>
                  </a:cubicBezTo>
                  <a:cubicBezTo>
                    <a:pt x="343" y="913"/>
                    <a:pt x="377" y="932"/>
                    <a:pt x="389" y="928"/>
                  </a:cubicBezTo>
                  <a:cubicBezTo>
                    <a:pt x="401" y="922"/>
                    <a:pt x="410" y="867"/>
                    <a:pt x="403" y="871"/>
                  </a:cubicBezTo>
                  <a:cubicBezTo>
                    <a:pt x="397" y="876"/>
                    <a:pt x="362" y="932"/>
                    <a:pt x="348" y="956"/>
                  </a:cubicBezTo>
                  <a:cubicBezTo>
                    <a:pt x="333" y="979"/>
                    <a:pt x="324" y="1020"/>
                    <a:pt x="319" y="1012"/>
                  </a:cubicBezTo>
                  <a:cubicBezTo>
                    <a:pt x="315" y="1003"/>
                    <a:pt x="310" y="928"/>
                    <a:pt x="319" y="900"/>
                  </a:cubicBezTo>
                  <a:cubicBezTo>
                    <a:pt x="329" y="873"/>
                    <a:pt x="359" y="853"/>
                    <a:pt x="375" y="843"/>
                  </a:cubicBezTo>
                  <a:cubicBezTo>
                    <a:pt x="392" y="834"/>
                    <a:pt x="410" y="858"/>
                    <a:pt x="417" y="843"/>
                  </a:cubicBezTo>
                  <a:cubicBezTo>
                    <a:pt x="424" y="830"/>
                    <a:pt x="424" y="774"/>
                    <a:pt x="417" y="759"/>
                  </a:cubicBezTo>
                  <a:cubicBezTo>
                    <a:pt x="410" y="746"/>
                    <a:pt x="389" y="750"/>
                    <a:pt x="375" y="759"/>
                  </a:cubicBezTo>
                  <a:cubicBezTo>
                    <a:pt x="362" y="768"/>
                    <a:pt x="345" y="801"/>
                    <a:pt x="333" y="816"/>
                  </a:cubicBezTo>
                  <a:cubicBezTo>
                    <a:pt x="322" y="830"/>
                    <a:pt x="309" y="853"/>
                    <a:pt x="306" y="843"/>
                  </a:cubicBezTo>
                  <a:cubicBezTo>
                    <a:pt x="304" y="834"/>
                    <a:pt x="313" y="764"/>
                    <a:pt x="319" y="759"/>
                  </a:cubicBezTo>
                  <a:cubicBezTo>
                    <a:pt x="327" y="756"/>
                    <a:pt x="336" y="807"/>
                    <a:pt x="348" y="816"/>
                  </a:cubicBezTo>
                  <a:cubicBezTo>
                    <a:pt x="359" y="825"/>
                    <a:pt x="375" y="816"/>
                    <a:pt x="389" y="816"/>
                  </a:cubicBezTo>
                  <a:cubicBezTo>
                    <a:pt x="403" y="816"/>
                    <a:pt x="426" y="830"/>
                    <a:pt x="431" y="816"/>
                  </a:cubicBezTo>
                  <a:cubicBezTo>
                    <a:pt x="436" y="801"/>
                    <a:pt x="426" y="742"/>
                    <a:pt x="417" y="733"/>
                  </a:cubicBezTo>
                  <a:cubicBezTo>
                    <a:pt x="408" y="724"/>
                    <a:pt x="387" y="756"/>
                    <a:pt x="375" y="759"/>
                  </a:cubicBezTo>
                  <a:cubicBezTo>
                    <a:pt x="364" y="764"/>
                    <a:pt x="354" y="768"/>
                    <a:pt x="348" y="759"/>
                  </a:cubicBezTo>
                  <a:cubicBezTo>
                    <a:pt x="340" y="750"/>
                    <a:pt x="332" y="713"/>
                    <a:pt x="333" y="703"/>
                  </a:cubicBezTo>
                  <a:cubicBezTo>
                    <a:pt x="336" y="695"/>
                    <a:pt x="354" y="685"/>
                    <a:pt x="362" y="703"/>
                  </a:cubicBezTo>
                  <a:cubicBezTo>
                    <a:pt x="368" y="722"/>
                    <a:pt x="368" y="801"/>
                    <a:pt x="375" y="816"/>
                  </a:cubicBezTo>
                  <a:cubicBezTo>
                    <a:pt x="382" y="830"/>
                    <a:pt x="397" y="801"/>
                    <a:pt x="403" y="788"/>
                  </a:cubicBezTo>
                  <a:cubicBezTo>
                    <a:pt x="410" y="773"/>
                    <a:pt x="424" y="746"/>
                    <a:pt x="417" y="733"/>
                  </a:cubicBezTo>
                  <a:cubicBezTo>
                    <a:pt x="410" y="718"/>
                    <a:pt x="375" y="700"/>
                    <a:pt x="362" y="703"/>
                  </a:cubicBezTo>
                  <a:cubicBezTo>
                    <a:pt x="348" y="709"/>
                    <a:pt x="336" y="768"/>
                    <a:pt x="333" y="759"/>
                  </a:cubicBezTo>
                  <a:cubicBezTo>
                    <a:pt x="332" y="750"/>
                    <a:pt x="338" y="658"/>
                    <a:pt x="348" y="649"/>
                  </a:cubicBezTo>
                  <a:cubicBezTo>
                    <a:pt x="357" y="639"/>
                    <a:pt x="380" y="676"/>
                    <a:pt x="389" y="703"/>
                  </a:cubicBezTo>
                  <a:cubicBezTo>
                    <a:pt x="398" y="731"/>
                    <a:pt x="394" y="812"/>
                    <a:pt x="403" y="816"/>
                  </a:cubicBezTo>
                  <a:cubicBezTo>
                    <a:pt x="412" y="821"/>
                    <a:pt x="438" y="765"/>
                    <a:pt x="445" y="733"/>
                  </a:cubicBezTo>
                  <a:cubicBezTo>
                    <a:pt x="452" y="700"/>
                    <a:pt x="454" y="630"/>
                    <a:pt x="445" y="619"/>
                  </a:cubicBezTo>
                  <a:cubicBezTo>
                    <a:pt x="436" y="610"/>
                    <a:pt x="403" y="671"/>
                    <a:pt x="389" y="676"/>
                  </a:cubicBezTo>
                  <a:cubicBezTo>
                    <a:pt x="375" y="680"/>
                    <a:pt x="366" y="667"/>
                    <a:pt x="362" y="649"/>
                  </a:cubicBezTo>
                  <a:cubicBezTo>
                    <a:pt x="357" y="630"/>
                    <a:pt x="354" y="559"/>
                    <a:pt x="362" y="564"/>
                  </a:cubicBezTo>
                  <a:cubicBezTo>
                    <a:pt x="368" y="568"/>
                    <a:pt x="392" y="652"/>
                    <a:pt x="403" y="676"/>
                  </a:cubicBezTo>
                  <a:cubicBezTo>
                    <a:pt x="415" y="700"/>
                    <a:pt x="419" y="709"/>
                    <a:pt x="431" y="703"/>
                  </a:cubicBezTo>
                  <a:cubicBezTo>
                    <a:pt x="443" y="700"/>
                    <a:pt x="468" y="667"/>
                    <a:pt x="473" y="649"/>
                  </a:cubicBezTo>
                  <a:cubicBezTo>
                    <a:pt x="477" y="630"/>
                    <a:pt x="466" y="592"/>
                    <a:pt x="459" y="592"/>
                  </a:cubicBezTo>
                  <a:cubicBezTo>
                    <a:pt x="452" y="592"/>
                    <a:pt x="443" y="634"/>
                    <a:pt x="431" y="649"/>
                  </a:cubicBezTo>
                  <a:cubicBezTo>
                    <a:pt x="419" y="662"/>
                    <a:pt x="398" y="691"/>
                    <a:pt x="389" y="676"/>
                  </a:cubicBezTo>
                  <a:cubicBezTo>
                    <a:pt x="380" y="662"/>
                    <a:pt x="373" y="586"/>
                    <a:pt x="375" y="564"/>
                  </a:cubicBezTo>
                  <a:cubicBezTo>
                    <a:pt x="377" y="540"/>
                    <a:pt x="401" y="527"/>
                    <a:pt x="403" y="536"/>
                  </a:cubicBezTo>
                  <a:cubicBezTo>
                    <a:pt x="405" y="546"/>
                    <a:pt x="385" y="601"/>
                    <a:pt x="389" y="619"/>
                  </a:cubicBezTo>
                  <a:cubicBezTo>
                    <a:pt x="394" y="639"/>
                    <a:pt x="417" y="652"/>
                    <a:pt x="431" y="649"/>
                  </a:cubicBezTo>
                  <a:cubicBezTo>
                    <a:pt x="445" y="645"/>
                    <a:pt x="475" y="601"/>
                    <a:pt x="473" y="592"/>
                  </a:cubicBezTo>
                  <a:cubicBezTo>
                    <a:pt x="470" y="583"/>
                    <a:pt x="431" y="601"/>
                    <a:pt x="417" y="592"/>
                  </a:cubicBezTo>
                  <a:cubicBezTo>
                    <a:pt x="403" y="583"/>
                    <a:pt x="392" y="559"/>
                    <a:pt x="389" y="536"/>
                  </a:cubicBezTo>
                  <a:cubicBezTo>
                    <a:pt x="387" y="513"/>
                    <a:pt x="398" y="452"/>
                    <a:pt x="403" y="452"/>
                  </a:cubicBezTo>
                  <a:cubicBezTo>
                    <a:pt x="407" y="452"/>
                    <a:pt x="410" y="503"/>
                    <a:pt x="417" y="536"/>
                  </a:cubicBezTo>
                  <a:cubicBezTo>
                    <a:pt x="424" y="568"/>
                    <a:pt x="431" y="645"/>
                    <a:pt x="445" y="649"/>
                  </a:cubicBezTo>
                  <a:cubicBezTo>
                    <a:pt x="459" y="652"/>
                    <a:pt x="496" y="582"/>
                    <a:pt x="501" y="564"/>
                  </a:cubicBezTo>
                  <a:cubicBezTo>
                    <a:pt x="505" y="546"/>
                    <a:pt x="482" y="536"/>
                    <a:pt x="473" y="536"/>
                  </a:cubicBezTo>
                  <a:cubicBezTo>
                    <a:pt x="464" y="536"/>
                    <a:pt x="454" y="568"/>
                    <a:pt x="445" y="564"/>
                  </a:cubicBezTo>
                  <a:cubicBezTo>
                    <a:pt x="436" y="559"/>
                    <a:pt x="422" y="533"/>
                    <a:pt x="417" y="509"/>
                  </a:cubicBezTo>
                  <a:cubicBezTo>
                    <a:pt x="412" y="485"/>
                    <a:pt x="415" y="424"/>
                    <a:pt x="417" y="424"/>
                  </a:cubicBezTo>
                  <a:cubicBezTo>
                    <a:pt x="419" y="424"/>
                    <a:pt x="424" y="486"/>
                    <a:pt x="431" y="509"/>
                  </a:cubicBezTo>
                  <a:cubicBezTo>
                    <a:pt x="438" y="531"/>
                    <a:pt x="447" y="549"/>
                    <a:pt x="459" y="564"/>
                  </a:cubicBezTo>
                  <a:cubicBezTo>
                    <a:pt x="470" y="579"/>
                    <a:pt x="499" y="601"/>
                    <a:pt x="501" y="592"/>
                  </a:cubicBezTo>
                  <a:cubicBezTo>
                    <a:pt x="503" y="583"/>
                    <a:pt x="482" y="522"/>
                    <a:pt x="473" y="509"/>
                  </a:cubicBezTo>
                  <a:cubicBezTo>
                    <a:pt x="464" y="494"/>
                    <a:pt x="454" y="522"/>
                    <a:pt x="445" y="509"/>
                  </a:cubicBezTo>
                  <a:cubicBezTo>
                    <a:pt x="436" y="494"/>
                    <a:pt x="419" y="452"/>
                    <a:pt x="417" y="424"/>
                  </a:cubicBezTo>
                  <a:cubicBezTo>
                    <a:pt x="415" y="397"/>
                    <a:pt x="424" y="340"/>
                    <a:pt x="431" y="340"/>
                  </a:cubicBezTo>
                  <a:cubicBezTo>
                    <a:pt x="438" y="340"/>
                    <a:pt x="450" y="392"/>
                    <a:pt x="459" y="424"/>
                  </a:cubicBezTo>
                  <a:cubicBezTo>
                    <a:pt x="468" y="457"/>
                    <a:pt x="475" y="527"/>
                    <a:pt x="487" y="536"/>
                  </a:cubicBezTo>
                  <a:cubicBezTo>
                    <a:pt x="499" y="546"/>
                    <a:pt x="529" y="498"/>
                    <a:pt x="529" y="480"/>
                  </a:cubicBezTo>
                  <a:cubicBezTo>
                    <a:pt x="529" y="461"/>
                    <a:pt x="503" y="428"/>
                    <a:pt x="487" y="424"/>
                  </a:cubicBezTo>
                  <a:cubicBezTo>
                    <a:pt x="470" y="421"/>
                    <a:pt x="438" y="467"/>
                    <a:pt x="431" y="452"/>
                  </a:cubicBezTo>
                  <a:cubicBezTo>
                    <a:pt x="424" y="439"/>
                    <a:pt x="441" y="364"/>
                    <a:pt x="445" y="340"/>
                  </a:cubicBezTo>
                  <a:cubicBezTo>
                    <a:pt x="450" y="316"/>
                    <a:pt x="456" y="303"/>
                    <a:pt x="459" y="312"/>
                  </a:cubicBezTo>
                  <a:cubicBezTo>
                    <a:pt x="461" y="322"/>
                    <a:pt x="455" y="369"/>
                    <a:pt x="459" y="395"/>
                  </a:cubicBezTo>
                  <a:cubicBezTo>
                    <a:pt x="464" y="424"/>
                    <a:pt x="478" y="470"/>
                    <a:pt x="487" y="480"/>
                  </a:cubicBezTo>
                  <a:cubicBezTo>
                    <a:pt x="496" y="489"/>
                    <a:pt x="505" y="457"/>
                    <a:pt x="514" y="452"/>
                  </a:cubicBezTo>
                  <a:cubicBezTo>
                    <a:pt x="524" y="448"/>
                    <a:pt x="543" y="461"/>
                    <a:pt x="543" y="452"/>
                  </a:cubicBezTo>
                  <a:cubicBezTo>
                    <a:pt x="543" y="443"/>
                    <a:pt x="526" y="400"/>
                    <a:pt x="514" y="395"/>
                  </a:cubicBezTo>
                  <a:cubicBezTo>
                    <a:pt x="503" y="392"/>
                    <a:pt x="482" y="428"/>
                    <a:pt x="473" y="424"/>
                  </a:cubicBezTo>
                  <a:cubicBezTo>
                    <a:pt x="464" y="421"/>
                    <a:pt x="461" y="395"/>
                    <a:pt x="459" y="369"/>
                  </a:cubicBezTo>
                  <a:cubicBezTo>
                    <a:pt x="457" y="340"/>
                    <a:pt x="455" y="276"/>
                    <a:pt x="459" y="257"/>
                  </a:cubicBezTo>
                  <a:cubicBezTo>
                    <a:pt x="464" y="237"/>
                    <a:pt x="485" y="243"/>
                    <a:pt x="487" y="257"/>
                  </a:cubicBezTo>
                  <a:cubicBezTo>
                    <a:pt x="489" y="270"/>
                    <a:pt x="470" y="307"/>
                    <a:pt x="473" y="340"/>
                  </a:cubicBezTo>
                  <a:cubicBezTo>
                    <a:pt x="475" y="373"/>
                    <a:pt x="496" y="424"/>
                    <a:pt x="501" y="452"/>
                  </a:cubicBezTo>
                  <a:cubicBezTo>
                    <a:pt x="505" y="480"/>
                    <a:pt x="508" y="504"/>
                    <a:pt x="501" y="509"/>
                  </a:cubicBezTo>
                  <a:cubicBezTo>
                    <a:pt x="494" y="513"/>
                    <a:pt x="473" y="461"/>
                    <a:pt x="459" y="480"/>
                  </a:cubicBezTo>
                  <a:cubicBezTo>
                    <a:pt x="445" y="498"/>
                    <a:pt x="429" y="592"/>
                    <a:pt x="417" y="619"/>
                  </a:cubicBezTo>
                  <a:cubicBezTo>
                    <a:pt x="406" y="648"/>
                    <a:pt x="373" y="676"/>
                    <a:pt x="389" y="649"/>
                  </a:cubicBezTo>
                  <a:cubicBezTo>
                    <a:pt x="406" y="621"/>
                    <a:pt x="491" y="500"/>
                    <a:pt x="514" y="452"/>
                  </a:cubicBezTo>
                  <a:cubicBezTo>
                    <a:pt x="538" y="406"/>
                    <a:pt x="534" y="392"/>
                    <a:pt x="529" y="369"/>
                  </a:cubicBezTo>
                  <a:cubicBezTo>
                    <a:pt x="524" y="345"/>
                    <a:pt x="494" y="340"/>
                    <a:pt x="487" y="312"/>
                  </a:cubicBezTo>
                  <a:cubicBezTo>
                    <a:pt x="480" y="283"/>
                    <a:pt x="482" y="204"/>
                    <a:pt x="487" y="200"/>
                  </a:cubicBezTo>
                  <a:cubicBezTo>
                    <a:pt x="491" y="197"/>
                    <a:pt x="513" y="252"/>
                    <a:pt x="514" y="283"/>
                  </a:cubicBezTo>
                  <a:cubicBezTo>
                    <a:pt x="517" y="316"/>
                    <a:pt x="491" y="382"/>
                    <a:pt x="501" y="395"/>
                  </a:cubicBezTo>
                  <a:cubicBezTo>
                    <a:pt x="510" y="410"/>
                    <a:pt x="558" y="382"/>
                    <a:pt x="571" y="369"/>
                  </a:cubicBezTo>
                  <a:cubicBezTo>
                    <a:pt x="582" y="354"/>
                    <a:pt x="580" y="316"/>
                    <a:pt x="571" y="312"/>
                  </a:cubicBezTo>
                  <a:cubicBezTo>
                    <a:pt x="561" y="307"/>
                    <a:pt x="529" y="355"/>
                    <a:pt x="514" y="340"/>
                  </a:cubicBezTo>
                  <a:cubicBezTo>
                    <a:pt x="501" y="327"/>
                    <a:pt x="487" y="257"/>
                    <a:pt x="487" y="228"/>
                  </a:cubicBezTo>
                  <a:cubicBezTo>
                    <a:pt x="487" y="200"/>
                    <a:pt x="508" y="163"/>
                    <a:pt x="514" y="172"/>
                  </a:cubicBezTo>
                  <a:cubicBezTo>
                    <a:pt x="522" y="182"/>
                    <a:pt x="522" y="257"/>
                    <a:pt x="529" y="283"/>
                  </a:cubicBezTo>
                  <a:cubicBezTo>
                    <a:pt x="536" y="312"/>
                    <a:pt x="543" y="336"/>
                    <a:pt x="556" y="340"/>
                  </a:cubicBezTo>
                  <a:cubicBezTo>
                    <a:pt x="570" y="345"/>
                    <a:pt x="614" y="327"/>
                    <a:pt x="612" y="312"/>
                  </a:cubicBezTo>
                  <a:cubicBezTo>
                    <a:pt x="610" y="298"/>
                    <a:pt x="554" y="289"/>
                    <a:pt x="543" y="257"/>
                  </a:cubicBezTo>
                  <a:cubicBezTo>
                    <a:pt x="531" y="224"/>
                    <a:pt x="547" y="121"/>
                    <a:pt x="543" y="116"/>
                  </a:cubicBezTo>
                  <a:cubicBezTo>
                    <a:pt x="538" y="112"/>
                    <a:pt x="508" y="204"/>
                    <a:pt x="514" y="228"/>
                  </a:cubicBezTo>
                  <a:cubicBezTo>
                    <a:pt x="522" y="252"/>
                    <a:pt x="580" y="266"/>
                    <a:pt x="584" y="257"/>
                  </a:cubicBezTo>
                  <a:cubicBezTo>
                    <a:pt x="588" y="248"/>
                    <a:pt x="545" y="158"/>
                    <a:pt x="543" y="172"/>
                  </a:cubicBezTo>
                  <a:cubicBezTo>
                    <a:pt x="540" y="186"/>
                    <a:pt x="566" y="331"/>
                    <a:pt x="571" y="340"/>
                  </a:cubicBezTo>
                  <a:cubicBezTo>
                    <a:pt x="575" y="349"/>
                    <a:pt x="563" y="257"/>
                    <a:pt x="571" y="228"/>
                  </a:cubicBezTo>
                  <a:cubicBezTo>
                    <a:pt x="578" y="200"/>
                    <a:pt x="601" y="167"/>
                    <a:pt x="612" y="172"/>
                  </a:cubicBezTo>
                  <a:cubicBezTo>
                    <a:pt x="624" y="178"/>
                    <a:pt x="642" y="237"/>
                    <a:pt x="640" y="257"/>
                  </a:cubicBezTo>
                  <a:cubicBezTo>
                    <a:pt x="637" y="276"/>
                    <a:pt x="607" y="298"/>
                    <a:pt x="598" y="283"/>
                  </a:cubicBezTo>
                  <a:cubicBezTo>
                    <a:pt x="588" y="270"/>
                    <a:pt x="584" y="204"/>
                    <a:pt x="584" y="172"/>
                  </a:cubicBezTo>
                  <a:cubicBezTo>
                    <a:pt x="584" y="139"/>
                    <a:pt x="600" y="103"/>
                    <a:pt x="598" y="88"/>
                  </a:cubicBezTo>
                  <a:cubicBezTo>
                    <a:pt x="596" y="73"/>
                    <a:pt x="578" y="79"/>
                    <a:pt x="571" y="88"/>
                  </a:cubicBezTo>
                  <a:cubicBezTo>
                    <a:pt x="563" y="97"/>
                    <a:pt x="549" y="121"/>
                    <a:pt x="556" y="145"/>
                  </a:cubicBezTo>
                  <a:cubicBezTo>
                    <a:pt x="563" y="167"/>
                    <a:pt x="596" y="210"/>
                    <a:pt x="612" y="228"/>
                  </a:cubicBezTo>
                  <a:cubicBezTo>
                    <a:pt x="628" y="246"/>
                    <a:pt x="650" y="266"/>
                    <a:pt x="654" y="257"/>
                  </a:cubicBezTo>
                  <a:cubicBezTo>
                    <a:pt x="659" y="248"/>
                    <a:pt x="649" y="178"/>
                    <a:pt x="640" y="172"/>
                  </a:cubicBezTo>
                  <a:cubicBezTo>
                    <a:pt x="631" y="167"/>
                    <a:pt x="612" y="228"/>
                    <a:pt x="598" y="228"/>
                  </a:cubicBezTo>
                  <a:cubicBezTo>
                    <a:pt x="584" y="228"/>
                    <a:pt x="554" y="200"/>
                    <a:pt x="556" y="172"/>
                  </a:cubicBezTo>
                  <a:cubicBezTo>
                    <a:pt x="558" y="145"/>
                    <a:pt x="601" y="75"/>
                    <a:pt x="612" y="60"/>
                  </a:cubicBezTo>
                  <a:cubicBezTo>
                    <a:pt x="624" y="46"/>
                    <a:pt x="624" y="70"/>
                    <a:pt x="626" y="88"/>
                  </a:cubicBezTo>
                  <a:cubicBezTo>
                    <a:pt x="628" y="106"/>
                    <a:pt x="617" y="143"/>
                    <a:pt x="626" y="172"/>
                  </a:cubicBezTo>
                  <a:cubicBezTo>
                    <a:pt x="636" y="200"/>
                    <a:pt x="671" y="252"/>
                    <a:pt x="682" y="257"/>
                  </a:cubicBezTo>
                  <a:cubicBezTo>
                    <a:pt x="694" y="261"/>
                    <a:pt x="698" y="215"/>
                    <a:pt x="695" y="200"/>
                  </a:cubicBezTo>
                  <a:cubicBezTo>
                    <a:pt x="694" y="186"/>
                    <a:pt x="677" y="191"/>
                    <a:pt x="667" y="172"/>
                  </a:cubicBezTo>
                  <a:cubicBezTo>
                    <a:pt x="659" y="154"/>
                    <a:pt x="642" y="112"/>
                    <a:pt x="640" y="88"/>
                  </a:cubicBezTo>
                  <a:cubicBezTo>
                    <a:pt x="637" y="66"/>
                    <a:pt x="654" y="27"/>
                    <a:pt x="654" y="33"/>
                  </a:cubicBezTo>
                  <a:cubicBezTo>
                    <a:pt x="654" y="37"/>
                    <a:pt x="649" y="98"/>
                    <a:pt x="640" y="116"/>
                  </a:cubicBezTo>
                  <a:cubicBezTo>
                    <a:pt x="631" y="136"/>
                    <a:pt x="607" y="125"/>
                    <a:pt x="598" y="145"/>
                  </a:cubicBezTo>
                  <a:cubicBezTo>
                    <a:pt x="588" y="163"/>
                    <a:pt x="582" y="204"/>
                    <a:pt x="584" y="228"/>
                  </a:cubicBezTo>
                  <a:cubicBezTo>
                    <a:pt x="587" y="252"/>
                    <a:pt x="596" y="289"/>
                    <a:pt x="612" y="283"/>
                  </a:cubicBezTo>
                  <a:cubicBezTo>
                    <a:pt x="628" y="280"/>
                    <a:pt x="659" y="204"/>
                    <a:pt x="682" y="200"/>
                  </a:cubicBezTo>
                  <a:cubicBezTo>
                    <a:pt x="705" y="197"/>
                    <a:pt x="737" y="257"/>
                    <a:pt x="751" y="257"/>
                  </a:cubicBezTo>
                  <a:cubicBezTo>
                    <a:pt x="765" y="257"/>
                    <a:pt x="774" y="210"/>
                    <a:pt x="765" y="200"/>
                  </a:cubicBezTo>
                  <a:cubicBezTo>
                    <a:pt x="756" y="191"/>
                    <a:pt x="716" y="206"/>
                    <a:pt x="695" y="200"/>
                  </a:cubicBezTo>
                  <a:cubicBezTo>
                    <a:pt x="675" y="195"/>
                    <a:pt x="645" y="191"/>
                    <a:pt x="640" y="172"/>
                  </a:cubicBezTo>
                  <a:cubicBezTo>
                    <a:pt x="636" y="154"/>
                    <a:pt x="654" y="93"/>
                    <a:pt x="667" y="88"/>
                  </a:cubicBezTo>
                  <a:cubicBezTo>
                    <a:pt x="681" y="84"/>
                    <a:pt x="710" y="145"/>
                    <a:pt x="724" y="145"/>
                  </a:cubicBezTo>
                  <a:cubicBezTo>
                    <a:pt x="737" y="145"/>
                    <a:pt x="759" y="97"/>
                    <a:pt x="751" y="88"/>
                  </a:cubicBezTo>
                  <a:cubicBezTo>
                    <a:pt x="744" y="79"/>
                    <a:pt x="695" y="73"/>
                    <a:pt x="682" y="88"/>
                  </a:cubicBezTo>
                  <a:cubicBezTo>
                    <a:pt x="668" y="103"/>
                    <a:pt x="677" y="176"/>
                    <a:pt x="667" y="172"/>
                  </a:cubicBezTo>
                  <a:cubicBezTo>
                    <a:pt x="659" y="167"/>
                    <a:pt x="624" y="84"/>
                    <a:pt x="626" y="60"/>
                  </a:cubicBezTo>
                  <a:cubicBezTo>
                    <a:pt x="628" y="37"/>
                    <a:pt x="661" y="37"/>
                    <a:pt x="682" y="33"/>
                  </a:cubicBezTo>
                  <a:cubicBezTo>
                    <a:pt x="703" y="28"/>
                    <a:pt x="742" y="24"/>
                    <a:pt x="751" y="33"/>
                  </a:cubicBezTo>
                  <a:cubicBezTo>
                    <a:pt x="760" y="42"/>
                    <a:pt x="749" y="88"/>
                    <a:pt x="737" y="88"/>
                  </a:cubicBezTo>
                  <a:cubicBezTo>
                    <a:pt x="725" y="88"/>
                    <a:pt x="691" y="33"/>
                    <a:pt x="682" y="33"/>
                  </a:cubicBezTo>
                  <a:cubicBezTo>
                    <a:pt x="672" y="33"/>
                    <a:pt x="677" y="70"/>
                    <a:pt x="682" y="88"/>
                  </a:cubicBezTo>
                  <a:cubicBezTo>
                    <a:pt x="686" y="106"/>
                    <a:pt x="700" y="121"/>
                    <a:pt x="710" y="145"/>
                  </a:cubicBezTo>
                  <a:cubicBezTo>
                    <a:pt x="719" y="167"/>
                    <a:pt x="724" y="210"/>
                    <a:pt x="737" y="228"/>
                  </a:cubicBezTo>
                  <a:cubicBezTo>
                    <a:pt x="751" y="246"/>
                    <a:pt x="788" y="266"/>
                    <a:pt x="793" y="257"/>
                  </a:cubicBezTo>
                  <a:cubicBezTo>
                    <a:pt x="798" y="248"/>
                    <a:pt x="782" y="182"/>
                    <a:pt x="765" y="172"/>
                  </a:cubicBezTo>
                  <a:cubicBezTo>
                    <a:pt x="749" y="163"/>
                    <a:pt x="703" y="210"/>
                    <a:pt x="695" y="200"/>
                  </a:cubicBezTo>
                  <a:cubicBezTo>
                    <a:pt x="689" y="191"/>
                    <a:pt x="710" y="125"/>
                    <a:pt x="724" y="116"/>
                  </a:cubicBezTo>
                  <a:cubicBezTo>
                    <a:pt x="737" y="107"/>
                    <a:pt x="770" y="158"/>
                    <a:pt x="779" y="145"/>
                  </a:cubicBezTo>
                  <a:cubicBezTo>
                    <a:pt x="788" y="130"/>
                    <a:pt x="788" y="51"/>
                    <a:pt x="779" y="33"/>
                  </a:cubicBezTo>
                  <a:cubicBezTo>
                    <a:pt x="770" y="13"/>
                    <a:pt x="729" y="19"/>
                    <a:pt x="724" y="33"/>
                  </a:cubicBezTo>
                  <a:cubicBezTo>
                    <a:pt x="720" y="46"/>
                    <a:pt x="735" y="84"/>
                    <a:pt x="751" y="116"/>
                  </a:cubicBezTo>
                  <a:cubicBezTo>
                    <a:pt x="768" y="149"/>
                    <a:pt x="809" y="200"/>
                    <a:pt x="821" y="228"/>
                  </a:cubicBezTo>
                  <a:cubicBezTo>
                    <a:pt x="832" y="257"/>
                    <a:pt x="818" y="289"/>
                    <a:pt x="821" y="283"/>
                  </a:cubicBezTo>
                  <a:cubicBezTo>
                    <a:pt x="823" y="280"/>
                    <a:pt x="842" y="215"/>
                    <a:pt x="835" y="200"/>
                  </a:cubicBezTo>
                  <a:cubicBezTo>
                    <a:pt x="828" y="186"/>
                    <a:pt x="795" y="200"/>
                    <a:pt x="779" y="200"/>
                  </a:cubicBezTo>
                  <a:cubicBezTo>
                    <a:pt x="763" y="200"/>
                    <a:pt x="739" y="215"/>
                    <a:pt x="737" y="200"/>
                  </a:cubicBezTo>
                  <a:cubicBezTo>
                    <a:pt x="735" y="186"/>
                    <a:pt x="751" y="136"/>
                    <a:pt x="765" y="116"/>
                  </a:cubicBezTo>
                  <a:cubicBezTo>
                    <a:pt x="779" y="98"/>
                    <a:pt x="809" y="97"/>
                    <a:pt x="821" y="88"/>
                  </a:cubicBezTo>
                  <a:cubicBezTo>
                    <a:pt x="832" y="79"/>
                    <a:pt x="837" y="70"/>
                    <a:pt x="835" y="60"/>
                  </a:cubicBezTo>
                  <a:cubicBezTo>
                    <a:pt x="833" y="51"/>
                    <a:pt x="814" y="28"/>
                    <a:pt x="808" y="33"/>
                  </a:cubicBezTo>
                  <a:cubicBezTo>
                    <a:pt x="800" y="37"/>
                    <a:pt x="798" y="66"/>
                    <a:pt x="793" y="88"/>
                  </a:cubicBezTo>
                  <a:cubicBezTo>
                    <a:pt x="788" y="112"/>
                    <a:pt x="774" y="163"/>
                    <a:pt x="779" y="172"/>
                  </a:cubicBezTo>
                  <a:cubicBezTo>
                    <a:pt x="783" y="182"/>
                    <a:pt x="819" y="158"/>
                    <a:pt x="821" y="145"/>
                  </a:cubicBezTo>
                  <a:cubicBezTo>
                    <a:pt x="823" y="130"/>
                    <a:pt x="795" y="112"/>
                    <a:pt x="793" y="88"/>
                  </a:cubicBezTo>
                  <a:cubicBezTo>
                    <a:pt x="791" y="66"/>
                    <a:pt x="803" y="9"/>
                    <a:pt x="808" y="4"/>
                  </a:cubicBezTo>
                  <a:cubicBezTo>
                    <a:pt x="812" y="0"/>
                    <a:pt x="814" y="42"/>
                    <a:pt x="821" y="60"/>
                  </a:cubicBezTo>
                  <a:cubicBezTo>
                    <a:pt x="828" y="79"/>
                    <a:pt x="844" y="93"/>
                    <a:pt x="849" y="116"/>
                  </a:cubicBezTo>
                  <a:cubicBezTo>
                    <a:pt x="853" y="140"/>
                    <a:pt x="847" y="167"/>
                    <a:pt x="849" y="200"/>
                  </a:cubicBezTo>
                  <a:cubicBezTo>
                    <a:pt x="852" y="233"/>
                    <a:pt x="869" y="257"/>
                    <a:pt x="866" y="310"/>
                  </a:cubicBezTo>
                  <a:cubicBezTo>
                    <a:pt x="862" y="364"/>
                    <a:pt x="842" y="470"/>
                    <a:pt x="831" y="521"/>
                  </a:cubicBezTo>
                  <a:cubicBezTo>
                    <a:pt x="819" y="571"/>
                    <a:pt x="808" y="586"/>
                    <a:pt x="796" y="616"/>
                  </a:cubicBezTo>
                  <a:cubicBezTo>
                    <a:pt x="783" y="646"/>
                    <a:pt x="773" y="671"/>
                    <a:pt x="756" y="701"/>
                  </a:cubicBezTo>
                  <a:cubicBezTo>
                    <a:pt x="739" y="731"/>
                    <a:pt x="718" y="770"/>
                    <a:pt x="698" y="792"/>
                  </a:cubicBezTo>
                  <a:cubicBezTo>
                    <a:pt x="678" y="815"/>
                    <a:pt x="660" y="822"/>
                    <a:pt x="637" y="835"/>
                  </a:cubicBezTo>
                  <a:cubicBezTo>
                    <a:pt x="613" y="849"/>
                    <a:pt x="581" y="864"/>
                    <a:pt x="560" y="873"/>
                  </a:cubicBezTo>
                  <a:cubicBezTo>
                    <a:pt x="539" y="882"/>
                    <a:pt x="528" y="888"/>
                    <a:pt x="510" y="888"/>
                  </a:cubicBezTo>
                  <a:cubicBezTo>
                    <a:pt x="491" y="888"/>
                    <a:pt x="468" y="873"/>
                    <a:pt x="451" y="868"/>
                  </a:cubicBezTo>
                  <a:cubicBezTo>
                    <a:pt x="433" y="864"/>
                    <a:pt x="413" y="862"/>
                    <a:pt x="406" y="864"/>
                  </a:cubicBezTo>
                  <a:cubicBezTo>
                    <a:pt x="398" y="865"/>
                    <a:pt x="425" y="879"/>
                    <a:pt x="403" y="879"/>
                  </a:cubicBezTo>
                  <a:cubicBezTo>
                    <a:pt x="382" y="879"/>
                    <a:pt x="311" y="870"/>
                    <a:pt x="278" y="868"/>
                  </a:cubicBezTo>
                  <a:cubicBezTo>
                    <a:pt x="245" y="867"/>
                    <a:pt x="228" y="865"/>
                    <a:pt x="204" y="868"/>
                  </a:cubicBezTo>
                  <a:cubicBezTo>
                    <a:pt x="180" y="871"/>
                    <a:pt x="155" y="879"/>
                    <a:pt x="132" y="888"/>
                  </a:cubicBezTo>
                  <a:cubicBezTo>
                    <a:pt x="108" y="897"/>
                    <a:pt x="87" y="901"/>
                    <a:pt x="65" y="921"/>
                  </a:cubicBezTo>
                  <a:cubicBezTo>
                    <a:pt x="43" y="941"/>
                    <a:pt x="14" y="988"/>
                    <a:pt x="0" y="1006"/>
                  </a:cubicBezTo>
                </a:path>
              </a:pathLst>
            </a:custGeom>
            <a:noFill/>
            <a:ln w="28575" cmpd="sng">
              <a:solidFill>
                <a:srgbClr val="66FF33"/>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sp>
          <p:nvSpPr>
            <p:cNvPr id="13" name="Freeform 10"/>
            <p:cNvSpPr>
              <a:spLocks/>
            </p:cNvSpPr>
            <p:nvPr/>
          </p:nvSpPr>
          <p:spPr bwMode="auto">
            <a:xfrm>
              <a:off x="3052763" y="4156076"/>
              <a:ext cx="746125" cy="461962"/>
            </a:xfrm>
            <a:custGeom>
              <a:avLst/>
              <a:gdLst/>
              <a:ahLst/>
              <a:cxnLst>
                <a:cxn ang="0">
                  <a:pos x="109" y="0"/>
                </a:cxn>
                <a:cxn ang="0">
                  <a:pos x="64" y="51"/>
                </a:cxn>
                <a:cxn ang="0">
                  <a:pos x="32" y="188"/>
                </a:cxn>
                <a:cxn ang="0">
                  <a:pos x="259" y="272"/>
                </a:cxn>
                <a:cxn ang="0">
                  <a:pos x="566" y="169"/>
                </a:cxn>
              </a:cxnLst>
              <a:rect l="0" t="0" r="r" b="b"/>
              <a:pathLst>
                <a:path w="566" h="275">
                  <a:moveTo>
                    <a:pt x="109" y="0"/>
                  </a:moveTo>
                  <a:cubicBezTo>
                    <a:pt x="102" y="8"/>
                    <a:pt x="77" y="20"/>
                    <a:pt x="64" y="51"/>
                  </a:cubicBezTo>
                  <a:cubicBezTo>
                    <a:pt x="51" y="82"/>
                    <a:pt x="0" y="151"/>
                    <a:pt x="32" y="188"/>
                  </a:cubicBezTo>
                  <a:cubicBezTo>
                    <a:pt x="64" y="225"/>
                    <a:pt x="170" y="275"/>
                    <a:pt x="259" y="272"/>
                  </a:cubicBezTo>
                  <a:cubicBezTo>
                    <a:pt x="348" y="269"/>
                    <a:pt x="502" y="190"/>
                    <a:pt x="566" y="169"/>
                  </a:cubicBezTo>
                </a:path>
              </a:pathLst>
            </a:custGeom>
            <a:noFill/>
            <a:ln w="28575" cmpd="sng">
              <a:solidFill>
                <a:srgbClr val="66FF33"/>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grpSp>
        <p:nvGrpSpPr>
          <p:cNvPr id="21" name="Group 21"/>
          <p:cNvGrpSpPr>
            <a:grpSpLocks/>
          </p:cNvGrpSpPr>
          <p:nvPr/>
        </p:nvGrpSpPr>
        <p:grpSpPr bwMode="auto">
          <a:xfrm>
            <a:off x="3552825" y="1668463"/>
            <a:ext cx="1549400" cy="1933575"/>
            <a:chOff x="3552825" y="2492375"/>
            <a:chExt cx="1549400" cy="1933575"/>
          </a:xfrm>
        </p:grpSpPr>
        <p:sp>
          <p:nvSpPr>
            <p:cNvPr id="10" name="Freeform 7"/>
            <p:cNvSpPr>
              <a:spLocks/>
            </p:cNvSpPr>
            <p:nvPr/>
          </p:nvSpPr>
          <p:spPr bwMode="auto">
            <a:xfrm>
              <a:off x="3751263" y="2492375"/>
              <a:ext cx="1350962" cy="1916112"/>
            </a:xfrm>
            <a:custGeom>
              <a:avLst/>
              <a:gdLst/>
              <a:ahLst/>
              <a:cxnLst>
                <a:cxn ang="0">
                  <a:pos x="145" y="1067"/>
                </a:cxn>
                <a:cxn ang="0">
                  <a:pos x="129" y="973"/>
                </a:cxn>
                <a:cxn ang="0">
                  <a:pos x="246" y="996"/>
                </a:cxn>
                <a:cxn ang="0">
                  <a:pos x="196" y="1044"/>
                </a:cxn>
                <a:cxn ang="0">
                  <a:pos x="213" y="926"/>
                </a:cxn>
                <a:cxn ang="0">
                  <a:pos x="363" y="903"/>
                </a:cxn>
                <a:cxn ang="0">
                  <a:pos x="313" y="903"/>
                </a:cxn>
                <a:cxn ang="0">
                  <a:pos x="313" y="879"/>
                </a:cxn>
                <a:cxn ang="0">
                  <a:pos x="313" y="808"/>
                </a:cxn>
                <a:cxn ang="0">
                  <a:pos x="363" y="831"/>
                </a:cxn>
                <a:cxn ang="0">
                  <a:pos x="330" y="879"/>
                </a:cxn>
                <a:cxn ang="0">
                  <a:pos x="363" y="926"/>
                </a:cxn>
                <a:cxn ang="0">
                  <a:pos x="347" y="760"/>
                </a:cxn>
                <a:cxn ang="0">
                  <a:pos x="397" y="831"/>
                </a:cxn>
                <a:cxn ang="0">
                  <a:pos x="347" y="690"/>
                </a:cxn>
                <a:cxn ang="0">
                  <a:pos x="464" y="736"/>
                </a:cxn>
                <a:cxn ang="0">
                  <a:pos x="430" y="712"/>
                </a:cxn>
                <a:cxn ang="0">
                  <a:pos x="380" y="690"/>
                </a:cxn>
                <a:cxn ang="0">
                  <a:pos x="447" y="690"/>
                </a:cxn>
                <a:cxn ang="0">
                  <a:pos x="397" y="642"/>
                </a:cxn>
                <a:cxn ang="0">
                  <a:pos x="464" y="666"/>
                </a:cxn>
                <a:cxn ang="0">
                  <a:pos x="397" y="549"/>
                </a:cxn>
                <a:cxn ang="0">
                  <a:pos x="514" y="523"/>
                </a:cxn>
                <a:cxn ang="0">
                  <a:pos x="464" y="571"/>
                </a:cxn>
                <a:cxn ang="0">
                  <a:pos x="498" y="549"/>
                </a:cxn>
                <a:cxn ang="0">
                  <a:pos x="447" y="523"/>
                </a:cxn>
                <a:cxn ang="0">
                  <a:pos x="447" y="453"/>
                </a:cxn>
                <a:cxn ang="0">
                  <a:pos x="582" y="477"/>
                </a:cxn>
                <a:cxn ang="0">
                  <a:pos x="481" y="358"/>
                </a:cxn>
                <a:cxn ang="0">
                  <a:pos x="548" y="430"/>
                </a:cxn>
                <a:cxn ang="0">
                  <a:pos x="531" y="358"/>
                </a:cxn>
                <a:cxn ang="0">
                  <a:pos x="498" y="382"/>
                </a:cxn>
                <a:cxn ang="0">
                  <a:pos x="565" y="406"/>
                </a:cxn>
                <a:cxn ang="0">
                  <a:pos x="548" y="358"/>
                </a:cxn>
                <a:cxn ang="0">
                  <a:pos x="548" y="287"/>
                </a:cxn>
                <a:cxn ang="0">
                  <a:pos x="481" y="523"/>
                </a:cxn>
                <a:cxn ang="0">
                  <a:pos x="565" y="264"/>
                </a:cxn>
                <a:cxn ang="0">
                  <a:pos x="666" y="311"/>
                </a:cxn>
                <a:cxn ang="0">
                  <a:pos x="598" y="145"/>
                </a:cxn>
                <a:cxn ang="0">
                  <a:pos x="632" y="217"/>
                </a:cxn>
                <a:cxn ang="0">
                  <a:pos x="632" y="145"/>
                </a:cxn>
                <a:cxn ang="0">
                  <a:pos x="749" y="217"/>
                </a:cxn>
                <a:cxn ang="0">
                  <a:pos x="666" y="74"/>
                </a:cxn>
                <a:cxn ang="0">
                  <a:pos x="749" y="145"/>
                </a:cxn>
                <a:cxn ang="0">
                  <a:pos x="732" y="74"/>
                </a:cxn>
                <a:cxn ang="0">
                  <a:pos x="782" y="145"/>
                </a:cxn>
                <a:cxn ang="0">
                  <a:pos x="699" y="122"/>
                </a:cxn>
                <a:cxn ang="0">
                  <a:pos x="883" y="217"/>
                </a:cxn>
                <a:cxn ang="0">
                  <a:pos x="782" y="74"/>
                </a:cxn>
                <a:cxn ang="0">
                  <a:pos x="782" y="145"/>
                </a:cxn>
                <a:cxn ang="0">
                  <a:pos x="866" y="74"/>
                </a:cxn>
                <a:cxn ang="0">
                  <a:pos x="866" y="193"/>
                </a:cxn>
                <a:cxn ang="0">
                  <a:pos x="850" y="98"/>
                </a:cxn>
                <a:cxn ang="0">
                  <a:pos x="883" y="98"/>
                </a:cxn>
                <a:cxn ang="0">
                  <a:pos x="917" y="169"/>
                </a:cxn>
                <a:cxn ang="0">
                  <a:pos x="984" y="50"/>
                </a:cxn>
                <a:cxn ang="0">
                  <a:pos x="967" y="122"/>
                </a:cxn>
                <a:cxn ang="0">
                  <a:pos x="1001" y="98"/>
                </a:cxn>
                <a:cxn ang="0">
                  <a:pos x="937" y="521"/>
                </a:cxn>
                <a:cxn ang="0">
                  <a:pos x="653" y="738"/>
                </a:cxn>
                <a:cxn ang="0">
                  <a:pos x="464" y="743"/>
                </a:cxn>
                <a:cxn ang="0">
                  <a:pos x="57" y="778"/>
                </a:cxn>
              </a:cxnLst>
              <a:rect l="0" t="0" r="r" b="b"/>
              <a:pathLst>
                <a:path w="1025" h="1139">
                  <a:moveTo>
                    <a:pt x="43" y="1139"/>
                  </a:moveTo>
                  <a:cubicBezTo>
                    <a:pt x="54" y="1128"/>
                    <a:pt x="98" y="1087"/>
                    <a:pt x="112" y="1067"/>
                  </a:cubicBezTo>
                  <a:cubicBezTo>
                    <a:pt x="126" y="1047"/>
                    <a:pt x="123" y="1021"/>
                    <a:pt x="129" y="1021"/>
                  </a:cubicBezTo>
                  <a:cubicBezTo>
                    <a:pt x="134" y="1021"/>
                    <a:pt x="135" y="1060"/>
                    <a:pt x="145" y="1067"/>
                  </a:cubicBezTo>
                  <a:cubicBezTo>
                    <a:pt x="156" y="1076"/>
                    <a:pt x="190" y="1076"/>
                    <a:pt x="196" y="1067"/>
                  </a:cubicBezTo>
                  <a:cubicBezTo>
                    <a:pt x="201" y="1060"/>
                    <a:pt x="187" y="1028"/>
                    <a:pt x="179" y="1021"/>
                  </a:cubicBezTo>
                  <a:cubicBezTo>
                    <a:pt x="170" y="1013"/>
                    <a:pt x="154" y="1028"/>
                    <a:pt x="145" y="1021"/>
                  </a:cubicBezTo>
                  <a:cubicBezTo>
                    <a:pt x="137" y="1013"/>
                    <a:pt x="126" y="981"/>
                    <a:pt x="129" y="973"/>
                  </a:cubicBezTo>
                  <a:cubicBezTo>
                    <a:pt x="131" y="966"/>
                    <a:pt x="151" y="961"/>
                    <a:pt x="162" y="973"/>
                  </a:cubicBezTo>
                  <a:cubicBezTo>
                    <a:pt x="173" y="985"/>
                    <a:pt x="182" y="1033"/>
                    <a:pt x="196" y="1044"/>
                  </a:cubicBezTo>
                  <a:cubicBezTo>
                    <a:pt x="210" y="1055"/>
                    <a:pt x="238" y="1052"/>
                    <a:pt x="246" y="1044"/>
                  </a:cubicBezTo>
                  <a:cubicBezTo>
                    <a:pt x="255" y="1036"/>
                    <a:pt x="257" y="1009"/>
                    <a:pt x="246" y="996"/>
                  </a:cubicBezTo>
                  <a:cubicBezTo>
                    <a:pt x="235" y="985"/>
                    <a:pt x="193" y="981"/>
                    <a:pt x="179" y="973"/>
                  </a:cubicBezTo>
                  <a:cubicBezTo>
                    <a:pt x="165" y="966"/>
                    <a:pt x="159" y="949"/>
                    <a:pt x="162" y="949"/>
                  </a:cubicBezTo>
                  <a:cubicBezTo>
                    <a:pt x="165" y="949"/>
                    <a:pt x="190" y="957"/>
                    <a:pt x="196" y="973"/>
                  </a:cubicBezTo>
                  <a:cubicBezTo>
                    <a:pt x="201" y="989"/>
                    <a:pt x="182" y="1033"/>
                    <a:pt x="196" y="1044"/>
                  </a:cubicBezTo>
                  <a:cubicBezTo>
                    <a:pt x="209" y="1055"/>
                    <a:pt x="265" y="1052"/>
                    <a:pt x="279" y="1044"/>
                  </a:cubicBezTo>
                  <a:cubicBezTo>
                    <a:pt x="293" y="1036"/>
                    <a:pt x="282" y="1020"/>
                    <a:pt x="279" y="996"/>
                  </a:cubicBezTo>
                  <a:cubicBezTo>
                    <a:pt x="277" y="973"/>
                    <a:pt x="274" y="914"/>
                    <a:pt x="263" y="903"/>
                  </a:cubicBezTo>
                  <a:cubicBezTo>
                    <a:pt x="251" y="890"/>
                    <a:pt x="213" y="914"/>
                    <a:pt x="213" y="926"/>
                  </a:cubicBezTo>
                  <a:cubicBezTo>
                    <a:pt x="213" y="938"/>
                    <a:pt x="243" y="966"/>
                    <a:pt x="263" y="973"/>
                  </a:cubicBezTo>
                  <a:cubicBezTo>
                    <a:pt x="282" y="981"/>
                    <a:pt x="313" y="973"/>
                    <a:pt x="330" y="973"/>
                  </a:cubicBezTo>
                  <a:cubicBezTo>
                    <a:pt x="346" y="973"/>
                    <a:pt x="358" y="985"/>
                    <a:pt x="363" y="973"/>
                  </a:cubicBezTo>
                  <a:cubicBezTo>
                    <a:pt x="369" y="961"/>
                    <a:pt x="380" y="910"/>
                    <a:pt x="363" y="903"/>
                  </a:cubicBezTo>
                  <a:cubicBezTo>
                    <a:pt x="347" y="894"/>
                    <a:pt x="282" y="926"/>
                    <a:pt x="263" y="926"/>
                  </a:cubicBezTo>
                  <a:cubicBezTo>
                    <a:pt x="243" y="926"/>
                    <a:pt x="246" y="914"/>
                    <a:pt x="246" y="903"/>
                  </a:cubicBezTo>
                  <a:cubicBezTo>
                    <a:pt x="246" y="890"/>
                    <a:pt x="251" y="855"/>
                    <a:pt x="263" y="855"/>
                  </a:cubicBezTo>
                  <a:cubicBezTo>
                    <a:pt x="274" y="855"/>
                    <a:pt x="299" y="886"/>
                    <a:pt x="313" y="903"/>
                  </a:cubicBezTo>
                  <a:cubicBezTo>
                    <a:pt x="327" y="918"/>
                    <a:pt x="333" y="949"/>
                    <a:pt x="347" y="949"/>
                  </a:cubicBezTo>
                  <a:cubicBezTo>
                    <a:pt x="361" y="949"/>
                    <a:pt x="397" y="910"/>
                    <a:pt x="397" y="903"/>
                  </a:cubicBezTo>
                  <a:cubicBezTo>
                    <a:pt x="397" y="894"/>
                    <a:pt x="361" y="905"/>
                    <a:pt x="347" y="903"/>
                  </a:cubicBezTo>
                  <a:cubicBezTo>
                    <a:pt x="333" y="899"/>
                    <a:pt x="327" y="879"/>
                    <a:pt x="313" y="879"/>
                  </a:cubicBezTo>
                  <a:cubicBezTo>
                    <a:pt x="299" y="879"/>
                    <a:pt x="260" y="899"/>
                    <a:pt x="263" y="903"/>
                  </a:cubicBezTo>
                  <a:cubicBezTo>
                    <a:pt x="265" y="905"/>
                    <a:pt x="324" y="914"/>
                    <a:pt x="330" y="903"/>
                  </a:cubicBezTo>
                  <a:cubicBezTo>
                    <a:pt x="335" y="890"/>
                    <a:pt x="299" y="847"/>
                    <a:pt x="296" y="831"/>
                  </a:cubicBezTo>
                  <a:cubicBezTo>
                    <a:pt x="294" y="816"/>
                    <a:pt x="308" y="804"/>
                    <a:pt x="313" y="808"/>
                  </a:cubicBezTo>
                  <a:cubicBezTo>
                    <a:pt x="319" y="811"/>
                    <a:pt x="315" y="844"/>
                    <a:pt x="330" y="855"/>
                  </a:cubicBezTo>
                  <a:cubicBezTo>
                    <a:pt x="344" y="866"/>
                    <a:pt x="383" y="879"/>
                    <a:pt x="397" y="879"/>
                  </a:cubicBezTo>
                  <a:cubicBezTo>
                    <a:pt x="411" y="879"/>
                    <a:pt x="419" y="862"/>
                    <a:pt x="414" y="855"/>
                  </a:cubicBezTo>
                  <a:cubicBezTo>
                    <a:pt x="408" y="847"/>
                    <a:pt x="377" y="847"/>
                    <a:pt x="363" y="831"/>
                  </a:cubicBezTo>
                  <a:cubicBezTo>
                    <a:pt x="349" y="816"/>
                    <a:pt x="335" y="760"/>
                    <a:pt x="330" y="760"/>
                  </a:cubicBezTo>
                  <a:cubicBezTo>
                    <a:pt x="324" y="760"/>
                    <a:pt x="332" y="808"/>
                    <a:pt x="330" y="831"/>
                  </a:cubicBezTo>
                  <a:cubicBezTo>
                    <a:pt x="327" y="855"/>
                    <a:pt x="313" y="894"/>
                    <a:pt x="313" y="903"/>
                  </a:cubicBezTo>
                  <a:cubicBezTo>
                    <a:pt x="313" y="910"/>
                    <a:pt x="321" y="890"/>
                    <a:pt x="330" y="879"/>
                  </a:cubicBezTo>
                  <a:cubicBezTo>
                    <a:pt x="338" y="866"/>
                    <a:pt x="352" y="839"/>
                    <a:pt x="363" y="831"/>
                  </a:cubicBezTo>
                  <a:cubicBezTo>
                    <a:pt x="374" y="823"/>
                    <a:pt x="394" y="823"/>
                    <a:pt x="397" y="831"/>
                  </a:cubicBezTo>
                  <a:cubicBezTo>
                    <a:pt x="400" y="839"/>
                    <a:pt x="386" y="864"/>
                    <a:pt x="380" y="879"/>
                  </a:cubicBezTo>
                  <a:cubicBezTo>
                    <a:pt x="375" y="894"/>
                    <a:pt x="361" y="926"/>
                    <a:pt x="363" y="926"/>
                  </a:cubicBezTo>
                  <a:cubicBezTo>
                    <a:pt x="366" y="926"/>
                    <a:pt x="386" y="907"/>
                    <a:pt x="397" y="879"/>
                  </a:cubicBezTo>
                  <a:cubicBezTo>
                    <a:pt x="408" y="851"/>
                    <a:pt x="430" y="781"/>
                    <a:pt x="430" y="760"/>
                  </a:cubicBezTo>
                  <a:cubicBezTo>
                    <a:pt x="430" y="740"/>
                    <a:pt x="411" y="760"/>
                    <a:pt x="397" y="760"/>
                  </a:cubicBezTo>
                  <a:cubicBezTo>
                    <a:pt x="383" y="760"/>
                    <a:pt x="358" y="768"/>
                    <a:pt x="347" y="760"/>
                  </a:cubicBezTo>
                  <a:cubicBezTo>
                    <a:pt x="335" y="753"/>
                    <a:pt x="327" y="721"/>
                    <a:pt x="330" y="712"/>
                  </a:cubicBezTo>
                  <a:cubicBezTo>
                    <a:pt x="332" y="705"/>
                    <a:pt x="358" y="701"/>
                    <a:pt x="363" y="712"/>
                  </a:cubicBezTo>
                  <a:cubicBezTo>
                    <a:pt x="369" y="725"/>
                    <a:pt x="358" y="764"/>
                    <a:pt x="363" y="784"/>
                  </a:cubicBezTo>
                  <a:cubicBezTo>
                    <a:pt x="369" y="804"/>
                    <a:pt x="386" y="827"/>
                    <a:pt x="397" y="831"/>
                  </a:cubicBezTo>
                  <a:cubicBezTo>
                    <a:pt x="408" y="836"/>
                    <a:pt x="430" y="820"/>
                    <a:pt x="430" y="808"/>
                  </a:cubicBezTo>
                  <a:cubicBezTo>
                    <a:pt x="430" y="796"/>
                    <a:pt x="417" y="768"/>
                    <a:pt x="397" y="760"/>
                  </a:cubicBezTo>
                  <a:cubicBezTo>
                    <a:pt x="377" y="753"/>
                    <a:pt x="321" y="772"/>
                    <a:pt x="313" y="760"/>
                  </a:cubicBezTo>
                  <a:cubicBezTo>
                    <a:pt x="304" y="749"/>
                    <a:pt x="335" y="697"/>
                    <a:pt x="347" y="690"/>
                  </a:cubicBezTo>
                  <a:cubicBezTo>
                    <a:pt x="358" y="682"/>
                    <a:pt x="375" y="701"/>
                    <a:pt x="380" y="712"/>
                  </a:cubicBezTo>
                  <a:cubicBezTo>
                    <a:pt x="386" y="725"/>
                    <a:pt x="369" y="749"/>
                    <a:pt x="380" y="760"/>
                  </a:cubicBezTo>
                  <a:cubicBezTo>
                    <a:pt x="392" y="772"/>
                    <a:pt x="433" y="788"/>
                    <a:pt x="447" y="784"/>
                  </a:cubicBezTo>
                  <a:cubicBezTo>
                    <a:pt x="461" y="779"/>
                    <a:pt x="472" y="733"/>
                    <a:pt x="464" y="736"/>
                  </a:cubicBezTo>
                  <a:cubicBezTo>
                    <a:pt x="456" y="740"/>
                    <a:pt x="414" y="788"/>
                    <a:pt x="397" y="808"/>
                  </a:cubicBezTo>
                  <a:cubicBezTo>
                    <a:pt x="380" y="827"/>
                    <a:pt x="369" y="862"/>
                    <a:pt x="363" y="855"/>
                  </a:cubicBezTo>
                  <a:cubicBezTo>
                    <a:pt x="358" y="847"/>
                    <a:pt x="352" y="784"/>
                    <a:pt x="363" y="760"/>
                  </a:cubicBezTo>
                  <a:cubicBezTo>
                    <a:pt x="374" y="738"/>
                    <a:pt x="411" y="721"/>
                    <a:pt x="430" y="712"/>
                  </a:cubicBezTo>
                  <a:cubicBezTo>
                    <a:pt x="450" y="705"/>
                    <a:pt x="472" y="725"/>
                    <a:pt x="481" y="712"/>
                  </a:cubicBezTo>
                  <a:cubicBezTo>
                    <a:pt x="489" y="701"/>
                    <a:pt x="489" y="654"/>
                    <a:pt x="481" y="642"/>
                  </a:cubicBezTo>
                  <a:cubicBezTo>
                    <a:pt x="472" y="630"/>
                    <a:pt x="447" y="634"/>
                    <a:pt x="430" y="642"/>
                  </a:cubicBezTo>
                  <a:cubicBezTo>
                    <a:pt x="414" y="649"/>
                    <a:pt x="394" y="677"/>
                    <a:pt x="380" y="690"/>
                  </a:cubicBezTo>
                  <a:cubicBezTo>
                    <a:pt x="366" y="701"/>
                    <a:pt x="350" y="721"/>
                    <a:pt x="347" y="712"/>
                  </a:cubicBezTo>
                  <a:cubicBezTo>
                    <a:pt x="344" y="705"/>
                    <a:pt x="355" y="646"/>
                    <a:pt x="363" y="642"/>
                  </a:cubicBezTo>
                  <a:cubicBezTo>
                    <a:pt x="372" y="639"/>
                    <a:pt x="383" y="682"/>
                    <a:pt x="397" y="690"/>
                  </a:cubicBezTo>
                  <a:cubicBezTo>
                    <a:pt x="411" y="697"/>
                    <a:pt x="430" y="690"/>
                    <a:pt x="447" y="690"/>
                  </a:cubicBezTo>
                  <a:cubicBezTo>
                    <a:pt x="464" y="690"/>
                    <a:pt x="492" y="701"/>
                    <a:pt x="498" y="690"/>
                  </a:cubicBezTo>
                  <a:cubicBezTo>
                    <a:pt x="503" y="677"/>
                    <a:pt x="492" y="627"/>
                    <a:pt x="481" y="619"/>
                  </a:cubicBezTo>
                  <a:cubicBezTo>
                    <a:pt x="470" y="612"/>
                    <a:pt x="445" y="639"/>
                    <a:pt x="430" y="642"/>
                  </a:cubicBezTo>
                  <a:cubicBezTo>
                    <a:pt x="417" y="646"/>
                    <a:pt x="405" y="649"/>
                    <a:pt x="397" y="642"/>
                  </a:cubicBezTo>
                  <a:cubicBezTo>
                    <a:pt x="388" y="634"/>
                    <a:pt x="378" y="603"/>
                    <a:pt x="380" y="594"/>
                  </a:cubicBezTo>
                  <a:cubicBezTo>
                    <a:pt x="383" y="588"/>
                    <a:pt x="405" y="579"/>
                    <a:pt x="414" y="594"/>
                  </a:cubicBezTo>
                  <a:cubicBezTo>
                    <a:pt x="422" y="610"/>
                    <a:pt x="422" y="677"/>
                    <a:pt x="430" y="690"/>
                  </a:cubicBezTo>
                  <a:cubicBezTo>
                    <a:pt x="439" y="701"/>
                    <a:pt x="456" y="677"/>
                    <a:pt x="464" y="666"/>
                  </a:cubicBezTo>
                  <a:cubicBezTo>
                    <a:pt x="472" y="653"/>
                    <a:pt x="489" y="630"/>
                    <a:pt x="481" y="619"/>
                  </a:cubicBezTo>
                  <a:cubicBezTo>
                    <a:pt x="472" y="607"/>
                    <a:pt x="430" y="591"/>
                    <a:pt x="414" y="594"/>
                  </a:cubicBezTo>
                  <a:cubicBezTo>
                    <a:pt x="397" y="599"/>
                    <a:pt x="383" y="649"/>
                    <a:pt x="380" y="642"/>
                  </a:cubicBezTo>
                  <a:cubicBezTo>
                    <a:pt x="378" y="634"/>
                    <a:pt x="386" y="556"/>
                    <a:pt x="397" y="549"/>
                  </a:cubicBezTo>
                  <a:cubicBezTo>
                    <a:pt x="408" y="540"/>
                    <a:pt x="436" y="571"/>
                    <a:pt x="447" y="594"/>
                  </a:cubicBezTo>
                  <a:cubicBezTo>
                    <a:pt x="458" y="618"/>
                    <a:pt x="453" y="686"/>
                    <a:pt x="464" y="690"/>
                  </a:cubicBezTo>
                  <a:cubicBezTo>
                    <a:pt x="475" y="694"/>
                    <a:pt x="506" y="647"/>
                    <a:pt x="514" y="619"/>
                  </a:cubicBezTo>
                  <a:cubicBezTo>
                    <a:pt x="523" y="591"/>
                    <a:pt x="525" y="532"/>
                    <a:pt x="514" y="523"/>
                  </a:cubicBezTo>
                  <a:cubicBezTo>
                    <a:pt x="503" y="516"/>
                    <a:pt x="464" y="567"/>
                    <a:pt x="447" y="571"/>
                  </a:cubicBezTo>
                  <a:cubicBezTo>
                    <a:pt x="430" y="575"/>
                    <a:pt x="419" y="564"/>
                    <a:pt x="414" y="549"/>
                  </a:cubicBezTo>
                  <a:cubicBezTo>
                    <a:pt x="408" y="532"/>
                    <a:pt x="405" y="473"/>
                    <a:pt x="414" y="477"/>
                  </a:cubicBezTo>
                  <a:cubicBezTo>
                    <a:pt x="422" y="480"/>
                    <a:pt x="450" y="551"/>
                    <a:pt x="464" y="571"/>
                  </a:cubicBezTo>
                  <a:cubicBezTo>
                    <a:pt x="478" y="591"/>
                    <a:pt x="483" y="599"/>
                    <a:pt x="498" y="594"/>
                  </a:cubicBezTo>
                  <a:cubicBezTo>
                    <a:pt x="512" y="591"/>
                    <a:pt x="542" y="564"/>
                    <a:pt x="548" y="549"/>
                  </a:cubicBezTo>
                  <a:cubicBezTo>
                    <a:pt x="553" y="532"/>
                    <a:pt x="540" y="501"/>
                    <a:pt x="531" y="501"/>
                  </a:cubicBezTo>
                  <a:cubicBezTo>
                    <a:pt x="523" y="501"/>
                    <a:pt x="512" y="536"/>
                    <a:pt x="498" y="549"/>
                  </a:cubicBezTo>
                  <a:cubicBezTo>
                    <a:pt x="483" y="560"/>
                    <a:pt x="458" y="584"/>
                    <a:pt x="447" y="571"/>
                  </a:cubicBezTo>
                  <a:cubicBezTo>
                    <a:pt x="436" y="560"/>
                    <a:pt x="428" y="496"/>
                    <a:pt x="430" y="477"/>
                  </a:cubicBezTo>
                  <a:cubicBezTo>
                    <a:pt x="433" y="456"/>
                    <a:pt x="461" y="445"/>
                    <a:pt x="464" y="453"/>
                  </a:cubicBezTo>
                  <a:cubicBezTo>
                    <a:pt x="466" y="461"/>
                    <a:pt x="442" y="508"/>
                    <a:pt x="447" y="523"/>
                  </a:cubicBezTo>
                  <a:cubicBezTo>
                    <a:pt x="453" y="540"/>
                    <a:pt x="481" y="551"/>
                    <a:pt x="498" y="549"/>
                  </a:cubicBezTo>
                  <a:cubicBezTo>
                    <a:pt x="514" y="545"/>
                    <a:pt x="551" y="508"/>
                    <a:pt x="548" y="501"/>
                  </a:cubicBezTo>
                  <a:cubicBezTo>
                    <a:pt x="545" y="493"/>
                    <a:pt x="498" y="508"/>
                    <a:pt x="481" y="501"/>
                  </a:cubicBezTo>
                  <a:cubicBezTo>
                    <a:pt x="464" y="493"/>
                    <a:pt x="450" y="473"/>
                    <a:pt x="447" y="453"/>
                  </a:cubicBezTo>
                  <a:cubicBezTo>
                    <a:pt x="444" y="434"/>
                    <a:pt x="458" y="382"/>
                    <a:pt x="464" y="382"/>
                  </a:cubicBezTo>
                  <a:cubicBezTo>
                    <a:pt x="469" y="382"/>
                    <a:pt x="472" y="425"/>
                    <a:pt x="481" y="453"/>
                  </a:cubicBezTo>
                  <a:cubicBezTo>
                    <a:pt x="489" y="480"/>
                    <a:pt x="498" y="545"/>
                    <a:pt x="514" y="549"/>
                  </a:cubicBezTo>
                  <a:cubicBezTo>
                    <a:pt x="531" y="551"/>
                    <a:pt x="576" y="492"/>
                    <a:pt x="582" y="477"/>
                  </a:cubicBezTo>
                  <a:cubicBezTo>
                    <a:pt x="587" y="461"/>
                    <a:pt x="559" y="453"/>
                    <a:pt x="548" y="453"/>
                  </a:cubicBezTo>
                  <a:cubicBezTo>
                    <a:pt x="537" y="453"/>
                    <a:pt x="525" y="480"/>
                    <a:pt x="514" y="477"/>
                  </a:cubicBezTo>
                  <a:cubicBezTo>
                    <a:pt x="503" y="473"/>
                    <a:pt x="487" y="450"/>
                    <a:pt x="481" y="430"/>
                  </a:cubicBezTo>
                  <a:cubicBezTo>
                    <a:pt x="475" y="410"/>
                    <a:pt x="478" y="358"/>
                    <a:pt x="481" y="358"/>
                  </a:cubicBezTo>
                  <a:cubicBezTo>
                    <a:pt x="483" y="358"/>
                    <a:pt x="489" y="411"/>
                    <a:pt x="498" y="430"/>
                  </a:cubicBezTo>
                  <a:cubicBezTo>
                    <a:pt x="506" y="449"/>
                    <a:pt x="517" y="464"/>
                    <a:pt x="531" y="477"/>
                  </a:cubicBezTo>
                  <a:cubicBezTo>
                    <a:pt x="545" y="489"/>
                    <a:pt x="579" y="508"/>
                    <a:pt x="582" y="501"/>
                  </a:cubicBezTo>
                  <a:cubicBezTo>
                    <a:pt x="584" y="493"/>
                    <a:pt x="559" y="441"/>
                    <a:pt x="548" y="430"/>
                  </a:cubicBezTo>
                  <a:cubicBezTo>
                    <a:pt x="537" y="417"/>
                    <a:pt x="525" y="441"/>
                    <a:pt x="514" y="430"/>
                  </a:cubicBezTo>
                  <a:cubicBezTo>
                    <a:pt x="503" y="417"/>
                    <a:pt x="483" y="382"/>
                    <a:pt x="481" y="358"/>
                  </a:cubicBezTo>
                  <a:cubicBezTo>
                    <a:pt x="478" y="335"/>
                    <a:pt x="489" y="287"/>
                    <a:pt x="498" y="287"/>
                  </a:cubicBezTo>
                  <a:cubicBezTo>
                    <a:pt x="506" y="287"/>
                    <a:pt x="520" y="332"/>
                    <a:pt x="531" y="358"/>
                  </a:cubicBezTo>
                  <a:cubicBezTo>
                    <a:pt x="542" y="386"/>
                    <a:pt x="551" y="445"/>
                    <a:pt x="565" y="453"/>
                  </a:cubicBezTo>
                  <a:cubicBezTo>
                    <a:pt x="579" y="461"/>
                    <a:pt x="615" y="421"/>
                    <a:pt x="615" y="406"/>
                  </a:cubicBezTo>
                  <a:cubicBezTo>
                    <a:pt x="615" y="390"/>
                    <a:pt x="584" y="362"/>
                    <a:pt x="565" y="358"/>
                  </a:cubicBezTo>
                  <a:cubicBezTo>
                    <a:pt x="545" y="356"/>
                    <a:pt x="506" y="395"/>
                    <a:pt x="498" y="382"/>
                  </a:cubicBezTo>
                  <a:cubicBezTo>
                    <a:pt x="489" y="371"/>
                    <a:pt x="509" y="308"/>
                    <a:pt x="514" y="287"/>
                  </a:cubicBezTo>
                  <a:cubicBezTo>
                    <a:pt x="520" y="267"/>
                    <a:pt x="528" y="256"/>
                    <a:pt x="531" y="264"/>
                  </a:cubicBezTo>
                  <a:cubicBezTo>
                    <a:pt x="534" y="272"/>
                    <a:pt x="526" y="311"/>
                    <a:pt x="531" y="334"/>
                  </a:cubicBezTo>
                  <a:cubicBezTo>
                    <a:pt x="537" y="358"/>
                    <a:pt x="554" y="397"/>
                    <a:pt x="565" y="406"/>
                  </a:cubicBezTo>
                  <a:cubicBezTo>
                    <a:pt x="576" y="414"/>
                    <a:pt x="587" y="386"/>
                    <a:pt x="598" y="382"/>
                  </a:cubicBezTo>
                  <a:cubicBezTo>
                    <a:pt x="609" y="378"/>
                    <a:pt x="632" y="390"/>
                    <a:pt x="632" y="382"/>
                  </a:cubicBezTo>
                  <a:cubicBezTo>
                    <a:pt x="632" y="374"/>
                    <a:pt x="612" y="338"/>
                    <a:pt x="598" y="334"/>
                  </a:cubicBezTo>
                  <a:cubicBezTo>
                    <a:pt x="584" y="332"/>
                    <a:pt x="559" y="362"/>
                    <a:pt x="548" y="358"/>
                  </a:cubicBezTo>
                  <a:cubicBezTo>
                    <a:pt x="537" y="356"/>
                    <a:pt x="534" y="334"/>
                    <a:pt x="531" y="311"/>
                  </a:cubicBezTo>
                  <a:cubicBezTo>
                    <a:pt x="529" y="287"/>
                    <a:pt x="526" y="233"/>
                    <a:pt x="531" y="217"/>
                  </a:cubicBezTo>
                  <a:cubicBezTo>
                    <a:pt x="537" y="200"/>
                    <a:pt x="562" y="206"/>
                    <a:pt x="565" y="217"/>
                  </a:cubicBezTo>
                  <a:cubicBezTo>
                    <a:pt x="567" y="228"/>
                    <a:pt x="545" y="260"/>
                    <a:pt x="548" y="287"/>
                  </a:cubicBezTo>
                  <a:cubicBezTo>
                    <a:pt x="551" y="315"/>
                    <a:pt x="576" y="358"/>
                    <a:pt x="582" y="382"/>
                  </a:cubicBezTo>
                  <a:cubicBezTo>
                    <a:pt x="587" y="406"/>
                    <a:pt x="590" y="426"/>
                    <a:pt x="582" y="430"/>
                  </a:cubicBezTo>
                  <a:cubicBezTo>
                    <a:pt x="573" y="434"/>
                    <a:pt x="548" y="390"/>
                    <a:pt x="531" y="406"/>
                  </a:cubicBezTo>
                  <a:cubicBezTo>
                    <a:pt x="514" y="421"/>
                    <a:pt x="495" y="501"/>
                    <a:pt x="481" y="523"/>
                  </a:cubicBezTo>
                  <a:cubicBezTo>
                    <a:pt x="467" y="547"/>
                    <a:pt x="428" y="571"/>
                    <a:pt x="447" y="549"/>
                  </a:cubicBezTo>
                  <a:cubicBezTo>
                    <a:pt x="467" y="525"/>
                    <a:pt x="570" y="422"/>
                    <a:pt x="598" y="382"/>
                  </a:cubicBezTo>
                  <a:cubicBezTo>
                    <a:pt x="626" y="343"/>
                    <a:pt x="621" y="332"/>
                    <a:pt x="615" y="311"/>
                  </a:cubicBezTo>
                  <a:cubicBezTo>
                    <a:pt x="609" y="291"/>
                    <a:pt x="573" y="287"/>
                    <a:pt x="565" y="264"/>
                  </a:cubicBezTo>
                  <a:cubicBezTo>
                    <a:pt x="556" y="240"/>
                    <a:pt x="559" y="173"/>
                    <a:pt x="565" y="169"/>
                  </a:cubicBezTo>
                  <a:cubicBezTo>
                    <a:pt x="570" y="166"/>
                    <a:pt x="596" y="213"/>
                    <a:pt x="598" y="240"/>
                  </a:cubicBezTo>
                  <a:cubicBezTo>
                    <a:pt x="601" y="267"/>
                    <a:pt x="570" y="323"/>
                    <a:pt x="582" y="334"/>
                  </a:cubicBezTo>
                  <a:cubicBezTo>
                    <a:pt x="593" y="347"/>
                    <a:pt x="651" y="323"/>
                    <a:pt x="666" y="311"/>
                  </a:cubicBezTo>
                  <a:cubicBezTo>
                    <a:pt x="679" y="299"/>
                    <a:pt x="677" y="267"/>
                    <a:pt x="666" y="264"/>
                  </a:cubicBezTo>
                  <a:cubicBezTo>
                    <a:pt x="654" y="260"/>
                    <a:pt x="615" y="300"/>
                    <a:pt x="598" y="287"/>
                  </a:cubicBezTo>
                  <a:cubicBezTo>
                    <a:pt x="582" y="276"/>
                    <a:pt x="565" y="217"/>
                    <a:pt x="565" y="193"/>
                  </a:cubicBezTo>
                  <a:cubicBezTo>
                    <a:pt x="565" y="169"/>
                    <a:pt x="590" y="137"/>
                    <a:pt x="598" y="145"/>
                  </a:cubicBezTo>
                  <a:cubicBezTo>
                    <a:pt x="607" y="154"/>
                    <a:pt x="607" y="217"/>
                    <a:pt x="615" y="240"/>
                  </a:cubicBezTo>
                  <a:cubicBezTo>
                    <a:pt x="624" y="264"/>
                    <a:pt x="632" y="284"/>
                    <a:pt x="648" y="287"/>
                  </a:cubicBezTo>
                  <a:cubicBezTo>
                    <a:pt x="665" y="291"/>
                    <a:pt x="718" y="276"/>
                    <a:pt x="716" y="264"/>
                  </a:cubicBezTo>
                  <a:cubicBezTo>
                    <a:pt x="713" y="252"/>
                    <a:pt x="646" y="245"/>
                    <a:pt x="632" y="217"/>
                  </a:cubicBezTo>
                  <a:cubicBezTo>
                    <a:pt x="618" y="189"/>
                    <a:pt x="637" y="102"/>
                    <a:pt x="632" y="98"/>
                  </a:cubicBezTo>
                  <a:cubicBezTo>
                    <a:pt x="626" y="95"/>
                    <a:pt x="590" y="173"/>
                    <a:pt x="598" y="193"/>
                  </a:cubicBezTo>
                  <a:cubicBezTo>
                    <a:pt x="607" y="213"/>
                    <a:pt x="677" y="224"/>
                    <a:pt x="682" y="217"/>
                  </a:cubicBezTo>
                  <a:cubicBezTo>
                    <a:pt x="687" y="209"/>
                    <a:pt x="635" y="134"/>
                    <a:pt x="632" y="145"/>
                  </a:cubicBezTo>
                  <a:cubicBezTo>
                    <a:pt x="629" y="158"/>
                    <a:pt x="660" y="280"/>
                    <a:pt x="666" y="287"/>
                  </a:cubicBezTo>
                  <a:cubicBezTo>
                    <a:pt x="671" y="295"/>
                    <a:pt x="657" y="217"/>
                    <a:pt x="666" y="193"/>
                  </a:cubicBezTo>
                  <a:cubicBezTo>
                    <a:pt x="674" y="169"/>
                    <a:pt x="702" y="141"/>
                    <a:pt x="716" y="145"/>
                  </a:cubicBezTo>
                  <a:cubicBezTo>
                    <a:pt x="730" y="150"/>
                    <a:pt x="752" y="200"/>
                    <a:pt x="749" y="217"/>
                  </a:cubicBezTo>
                  <a:cubicBezTo>
                    <a:pt x="746" y="233"/>
                    <a:pt x="710" y="252"/>
                    <a:pt x="699" y="240"/>
                  </a:cubicBezTo>
                  <a:cubicBezTo>
                    <a:pt x="687" y="228"/>
                    <a:pt x="682" y="173"/>
                    <a:pt x="682" y="145"/>
                  </a:cubicBezTo>
                  <a:cubicBezTo>
                    <a:pt x="682" y="117"/>
                    <a:pt x="701" y="87"/>
                    <a:pt x="699" y="74"/>
                  </a:cubicBezTo>
                  <a:cubicBezTo>
                    <a:pt x="696" y="62"/>
                    <a:pt x="674" y="67"/>
                    <a:pt x="666" y="74"/>
                  </a:cubicBezTo>
                  <a:cubicBezTo>
                    <a:pt x="657" y="82"/>
                    <a:pt x="640" y="102"/>
                    <a:pt x="648" y="122"/>
                  </a:cubicBezTo>
                  <a:cubicBezTo>
                    <a:pt x="657" y="141"/>
                    <a:pt x="696" y="178"/>
                    <a:pt x="716" y="193"/>
                  </a:cubicBezTo>
                  <a:cubicBezTo>
                    <a:pt x="735" y="208"/>
                    <a:pt x="761" y="224"/>
                    <a:pt x="766" y="217"/>
                  </a:cubicBezTo>
                  <a:cubicBezTo>
                    <a:pt x="772" y="209"/>
                    <a:pt x="760" y="150"/>
                    <a:pt x="749" y="145"/>
                  </a:cubicBezTo>
                  <a:cubicBezTo>
                    <a:pt x="738" y="141"/>
                    <a:pt x="715" y="193"/>
                    <a:pt x="699" y="193"/>
                  </a:cubicBezTo>
                  <a:cubicBezTo>
                    <a:pt x="682" y="193"/>
                    <a:pt x="645" y="169"/>
                    <a:pt x="648" y="145"/>
                  </a:cubicBezTo>
                  <a:cubicBezTo>
                    <a:pt x="651" y="122"/>
                    <a:pt x="702" y="63"/>
                    <a:pt x="716" y="50"/>
                  </a:cubicBezTo>
                  <a:cubicBezTo>
                    <a:pt x="730" y="39"/>
                    <a:pt x="730" y="59"/>
                    <a:pt x="732" y="74"/>
                  </a:cubicBezTo>
                  <a:cubicBezTo>
                    <a:pt x="735" y="90"/>
                    <a:pt x="721" y="121"/>
                    <a:pt x="732" y="145"/>
                  </a:cubicBezTo>
                  <a:cubicBezTo>
                    <a:pt x="744" y="169"/>
                    <a:pt x="786" y="213"/>
                    <a:pt x="800" y="217"/>
                  </a:cubicBezTo>
                  <a:cubicBezTo>
                    <a:pt x="814" y="221"/>
                    <a:pt x="819" y="182"/>
                    <a:pt x="816" y="169"/>
                  </a:cubicBezTo>
                  <a:cubicBezTo>
                    <a:pt x="814" y="158"/>
                    <a:pt x="794" y="161"/>
                    <a:pt x="782" y="145"/>
                  </a:cubicBezTo>
                  <a:cubicBezTo>
                    <a:pt x="772" y="130"/>
                    <a:pt x="752" y="95"/>
                    <a:pt x="749" y="74"/>
                  </a:cubicBezTo>
                  <a:cubicBezTo>
                    <a:pt x="746" y="55"/>
                    <a:pt x="766" y="23"/>
                    <a:pt x="766" y="28"/>
                  </a:cubicBezTo>
                  <a:cubicBezTo>
                    <a:pt x="766" y="32"/>
                    <a:pt x="760" y="83"/>
                    <a:pt x="749" y="98"/>
                  </a:cubicBezTo>
                  <a:cubicBezTo>
                    <a:pt x="738" y="115"/>
                    <a:pt x="710" y="106"/>
                    <a:pt x="699" y="122"/>
                  </a:cubicBezTo>
                  <a:cubicBezTo>
                    <a:pt x="687" y="137"/>
                    <a:pt x="679" y="173"/>
                    <a:pt x="682" y="193"/>
                  </a:cubicBezTo>
                  <a:cubicBezTo>
                    <a:pt x="685" y="213"/>
                    <a:pt x="696" y="245"/>
                    <a:pt x="716" y="240"/>
                  </a:cubicBezTo>
                  <a:cubicBezTo>
                    <a:pt x="735" y="237"/>
                    <a:pt x="772" y="173"/>
                    <a:pt x="800" y="169"/>
                  </a:cubicBezTo>
                  <a:cubicBezTo>
                    <a:pt x="827" y="166"/>
                    <a:pt x="866" y="217"/>
                    <a:pt x="883" y="217"/>
                  </a:cubicBezTo>
                  <a:cubicBezTo>
                    <a:pt x="900" y="217"/>
                    <a:pt x="911" y="178"/>
                    <a:pt x="900" y="169"/>
                  </a:cubicBezTo>
                  <a:cubicBezTo>
                    <a:pt x="889" y="161"/>
                    <a:pt x="841" y="174"/>
                    <a:pt x="816" y="169"/>
                  </a:cubicBezTo>
                  <a:cubicBezTo>
                    <a:pt x="791" y="165"/>
                    <a:pt x="755" y="161"/>
                    <a:pt x="749" y="145"/>
                  </a:cubicBezTo>
                  <a:cubicBezTo>
                    <a:pt x="744" y="130"/>
                    <a:pt x="766" y="78"/>
                    <a:pt x="782" y="74"/>
                  </a:cubicBezTo>
                  <a:cubicBezTo>
                    <a:pt x="799" y="71"/>
                    <a:pt x="833" y="122"/>
                    <a:pt x="850" y="122"/>
                  </a:cubicBezTo>
                  <a:cubicBezTo>
                    <a:pt x="866" y="122"/>
                    <a:pt x="892" y="82"/>
                    <a:pt x="883" y="74"/>
                  </a:cubicBezTo>
                  <a:cubicBezTo>
                    <a:pt x="875" y="67"/>
                    <a:pt x="816" y="62"/>
                    <a:pt x="800" y="74"/>
                  </a:cubicBezTo>
                  <a:cubicBezTo>
                    <a:pt x="783" y="87"/>
                    <a:pt x="794" y="149"/>
                    <a:pt x="782" y="145"/>
                  </a:cubicBezTo>
                  <a:cubicBezTo>
                    <a:pt x="772" y="141"/>
                    <a:pt x="730" y="71"/>
                    <a:pt x="732" y="50"/>
                  </a:cubicBezTo>
                  <a:cubicBezTo>
                    <a:pt x="735" y="32"/>
                    <a:pt x="775" y="32"/>
                    <a:pt x="800" y="28"/>
                  </a:cubicBezTo>
                  <a:cubicBezTo>
                    <a:pt x="825" y="24"/>
                    <a:pt x="872" y="20"/>
                    <a:pt x="883" y="28"/>
                  </a:cubicBezTo>
                  <a:cubicBezTo>
                    <a:pt x="894" y="35"/>
                    <a:pt x="881" y="74"/>
                    <a:pt x="866" y="74"/>
                  </a:cubicBezTo>
                  <a:cubicBezTo>
                    <a:pt x="852" y="74"/>
                    <a:pt x="811" y="28"/>
                    <a:pt x="800" y="28"/>
                  </a:cubicBezTo>
                  <a:cubicBezTo>
                    <a:pt x="788" y="28"/>
                    <a:pt x="794" y="59"/>
                    <a:pt x="800" y="74"/>
                  </a:cubicBezTo>
                  <a:cubicBezTo>
                    <a:pt x="805" y="90"/>
                    <a:pt x="822" y="102"/>
                    <a:pt x="833" y="122"/>
                  </a:cubicBezTo>
                  <a:cubicBezTo>
                    <a:pt x="844" y="141"/>
                    <a:pt x="850" y="178"/>
                    <a:pt x="866" y="193"/>
                  </a:cubicBezTo>
                  <a:cubicBezTo>
                    <a:pt x="883" y="208"/>
                    <a:pt x="928" y="224"/>
                    <a:pt x="934" y="217"/>
                  </a:cubicBezTo>
                  <a:cubicBezTo>
                    <a:pt x="939" y="209"/>
                    <a:pt x="920" y="154"/>
                    <a:pt x="900" y="145"/>
                  </a:cubicBezTo>
                  <a:cubicBezTo>
                    <a:pt x="881" y="137"/>
                    <a:pt x="825" y="178"/>
                    <a:pt x="816" y="169"/>
                  </a:cubicBezTo>
                  <a:cubicBezTo>
                    <a:pt x="808" y="161"/>
                    <a:pt x="833" y="106"/>
                    <a:pt x="850" y="98"/>
                  </a:cubicBezTo>
                  <a:cubicBezTo>
                    <a:pt x="866" y="91"/>
                    <a:pt x="906" y="134"/>
                    <a:pt x="917" y="122"/>
                  </a:cubicBezTo>
                  <a:cubicBezTo>
                    <a:pt x="928" y="110"/>
                    <a:pt x="928" y="43"/>
                    <a:pt x="917" y="28"/>
                  </a:cubicBezTo>
                  <a:cubicBezTo>
                    <a:pt x="906" y="11"/>
                    <a:pt x="856" y="16"/>
                    <a:pt x="850" y="28"/>
                  </a:cubicBezTo>
                  <a:cubicBezTo>
                    <a:pt x="845" y="39"/>
                    <a:pt x="864" y="71"/>
                    <a:pt x="883" y="98"/>
                  </a:cubicBezTo>
                  <a:cubicBezTo>
                    <a:pt x="903" y="126"/>
                    <a:pt x="953" y="169"/>
                    <a:pt x="967" y="193"/>
                  </a:cubicBezTo>
                  <a:cubicBezTo>
                    <a:pt x="981" y="217"/>
                    <a:pt x="964" y="245"/>
                    <a:pt x="967" y="240"/>
                  </a:cubicBezTo>
                  <a:cubicBezTo>
                    <a:pt x="970" y="237"/>
                    <a:pt x="993" y="182"/>
                    <a:pt x="984" y="169"/>
                  </a:cubicBezTo>
                  <a:cubicBezTo>
                    <a:pt x="976" y="158"/>
                    <a:pt x="936" y="169"/>
                    <a:pt x="917" y="169"/>
                  </a:cubicBezTo>
                  <a:cubicBezTo>
                    <a:pt x="897" y="169"/>
                    <a:pt x="869" y="182"/>
                    <a:pt x="866" y="169"/>
                  </a:cubicBezTo>
                  <a:cubicBezTo>
                    <a:pt x="864" y="158"/>
                    <a:pt x="883" y="115"/>
                    <a:pt x="900" y="98"/>
                  </a:cubicBezTo>
                  <a:cubicBezTo>
                    <a:pt x="917" y="83"/>
                    <a:pt x="953" y="82"/>
                    <a:pt x="967" y="74"/>
                  </a:cubicBezTo>
                  <a:cubicBezTo>
                    <a:pt x="981" y="67"/>
                    <a:pt x="987" y="59"/>
                    <a:pt x="984" y="50"/>
                  </a:cubicBezTo>
                  <a:cubicBezTo>
                    <a:pt x="982" y="43"/>
                    <a:pt x="959" y="24"/>
                    <a:pt x="951" y="28"/>
                  </a:cubicBezTo>
                  <a:cubicBezTo>
                    <a:pt x="942" y="32"/>
                    <a:pt x="939" y="55"/>
                    <a:pt x="934" y="74"/>
                  </a:cubicBezTo>
                  <a:cubicBezTo>
                    <a:pt x="928" y="95"/>
                    <a:pt x="911" y="137"/>
                    <a:pt x="917" y="145"/>
                  </a:cubicBezTo>
                  <a:cubicBezTo>
                    <a:pt x="922" y="154"/>
                    <a:pt x="965" y="134"/>
                    <a:pt x="967" y="122"/>
                  </a:cubicBezTo>
                  <a:cubicBezTo>
                    <a:pt x="970" y="110"/>
                    <a:pt x="936" y="95"/>
                    <a:pt x="934" y="74"/>
                  </a:cubicBezTo>
                  <a:cubicBezTo>
                    <a:pt x="931" y="55"/>
                    <a:pt x="945" y="8"/>
                    <a:pt x="951" y="4"/>
                  </a:cubicBezTo>
                  <a:cubicBezTo>
                    <a:pt x="956" y="0"/>
                    <a:pt x="959" y="35"/>
                    <a:pt x="967" y="50"/>
                  </a:cubicBezTo>
                  <a:cubicBezTo>
                    <a:pt x="976" y="67"/>
                    <a:pt x="995" y="78"/>
                    <a:pt x="1001" y="98"/>
                  </a:cubicBezTo>
                  <a:cubicBezTo>
                    <a:pt x="1006" y="119"/>
                    <a:pt x="998" y="141"/>
                    <a:pt x="1001" y="169"/>
                  </a:cubicBezTo>
                  <a:cubicBezTo>
                    <a:pt x="1004" y="197"/>
                    <a:pt x="1025" y="217"/>
                    <a:pt x="1021" y="262"/>
                  </a:cubicBezTo>
                  <a:cubicBezTo>
                    <a:pt x="1017" y="308"/>
                    <a:pt x="993" y="397"/>
                    <a:pt x="979" y="440"/>
                  </a:cubicBezTo>
                  <a:cubicBezTo>
                    <a:pt x="965" y="483"/>
                    <a:pt x="952" y="496"/>
                    <a:pt x="937" y="521"/>
                  </a:cubicBezTo>
                  <a:cubicBezTo>
                    <a:pt x="922" y="546"/>
                    <a:pt x="909" y="567"/>
                    <a:pt x="889" y="593"/>
                  </a:cubicBezTo>
                  <a:cubicBezTo>
                    <a:pt x="869" y="618"/>
                    <a:pt x="843" y="651"/>
                    <a:pt x="819" y="670"/>
                  </a:cubicBezTo>
                  <a:cubicBezTo>
                    <a:pt x="795" y="688"/>
                    <a:pt x="773" y="695"/>
                    <a:pt x="745" y="706"/>
                  </a:cubicBezTo>
                  <a:cubicBezTo>
                    <a:pt x="717" y="717"/>
                    <a:pt x="678" y="730"/>
                    <a:pt x="653" y="738"/>
                  </a:cubicBezTo>
                  <a:cubicBezTo>
                    <a:pt x="628" y="745"/>
                    <a:pt x="614" y="750"/>
                    <a:pt x="592" y="750"/>
                  </a:cubicBezTo>
                  <a:cubicBezTo>
                    <a:pt x="570" y="750"/>
                    <a:pt x="542" y="738"/>
                    <a:pt x="521" y="734"/>
                  </a:cubicBezTo>
                  <a:cubicBezTo>
                    <a:pt x="500" y="730"/>
                    <a:pt x="476" y="729"/>
                    <a:pt x="467" y="730"/>
                  </a:cubicBezTo>
                  <a:cubicBezTo>
                    <a:pt x="458" y="731"/>
                    <a:pt x="490" y="743"/>
                    <a:pt x="464" y="743"/>
                  </a:cubicBezTo>
                  <a:cubicBezTo>
                    <a:pt x="438" y="743"/>
                    <a:pt x="353" y="735"/>
                    <a:pt x="313" y="734"/>
                  </a:cubicBezTo>
                  <a:cubicBezTo>
                    <a:pt x="273" y="733"/>
                    <a:pt x="253" y="731"/>
                    <a:pt x="224" y="734"/>
                  </a:cubicBezTo>
                  <a:cubicBezTo>
                    <a:pt x="195" y="736"/>
                    <a:pt x="165" y="743"/>
                    <a:pt x="137" y="750"/>
                  </a:cubicBezTo>
                  <a:cubicBezTo>
                    <a:pt x="109" y="758"/>
                    <a:pt x="80" y="768"/>
                    <a:pt x="57" y="778"/>
                  </a:cubicBezTo>
                  <a:cubicBezTo>
                    <a:pt x="34" y="788"/>
                    <a:pt x="12" y="807"/>
                    <a:pt x="0" y="815"/>
                  </a:cubicBezTo>
                </a:path>
              </a:pathLst>
            </a:custGeom>
            <a:noFill/>
            <a:ln w="28575" cmpd="sng">
              <a:solidFill>
                <a:srgbClr val="00FFFF"/>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sp>
          <p:nvSpPr>
            <p:cNvPr id="14" name="Freeform 11"/>
            <p:cNvSpPr>
              <a:spLocks/>
            </p:cNvSpPr>
            <p:nvPr/>
          </p:nvSpPr>
          <p:spPr bwMode="auto">
            <a:xfrm>
              <a:off x="3552825" y="3867150"/>
              <a:ext cx="738188" cy="558800"/>
            </a:xfrm>
            <a:custGeom>
              <a:avLst/>
              <a:gdLst/>
              <a:ahLst/>
              <a:cxnLst>
                <a:cxn ang="0">
                  <a:pos x="151" y="0"/>
                </a:cxn>
                <a:cxn ang="0">
                  <a:pos x="61" y="45"/>
                </a:cxn>
                <a:cxn ang="0">
                  <a:pos x="15" y="136"/>
                </a:cxn>
                <a:cxn ang="0">
                  <a:pos x="15" y="226"/>
                </a:cxn>
                <a:cxn ang="0">
                  <a:pos x="106" y="317"/>
                </a:cxn>
                <a:cxn ang="0">
                  <a:pos x="378" y="317"/>
                </a:cxn>
                <a:cxn ang="0">
                  <a:pos x="514" y="226"/>
                </a:cxn>
                <a:cxn ang="0">
                  <a:pos x="560" y="181"/>
                </a:cxn>
              </a:cxnLst>
              <a:rect l="0" t="0" r="r" b="b"/>
              <a:pathLst>
                <a:path w="560" h="332">
                  <a:moveTo>
                    <a:pt x="151" y="0"/>
                  </a:moveTo>
                  <a:cubicBezTo>
                    <a:pt x="117" y="11"/>
                    <a:pt x="84" y="22"/>
                    <a:pt x="61" y="45"/>
                  </a:cubicBezTo>
                  <a:cubicBezTo>
                    <a:pt x="38" y="68"/>
                    <a:pt x="23" y="106"/>
                    <a:pt x="15" y="136"/>
                  </a:cubicBezTo>
                  <a:cubicBezTo>
                    <a:pt x="7" y="166"/>
                    <a:pt x="0" y="196"/>
                    <a:pt x="15" y="226"/>
                  </a:cubicBezTo>
                  <a:cubicBezTo>
                    <a:pt x="30" y="256"/>
                    <a:pt x="46" y="302"/>
                    <a:pt x="106" y="317"/>
                  </a:cubicBezTo>
                  <a:cubicBezTo>
                    <a:pt x="166" y="332"/>
                    <a:pt x="310" y="332"/>
                    <a:pt x="378" y="317"/>
                  </a:cubicBezTo>
                  <a:cubicBezTo>
                    <a:pt x="446" y="302"/>
                    <a:pt x="484" y="249"/>
                    <a:pt x="514" y="226"/>
                  </a:cubicBezTo>
                  <a:cubicBezTo>
                    <a:pt x="544" y="203"/>
                    <a:pt x="552" y="192"/>
                    <a:pt x="560" y="181"/>
                  </a:cubicBezTo>
                </a:path>
              </a:pathLst>
            </a:custGeom>
            <a:noFill/>
            <a:ln w="28575" cmpd="sng">
              <a:solidFill>
                <a:srgbClr val="00FFFF"/>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sp>
        <p:nvSpPr>
          <p:cNvPr id="15" name="Freeform 16"/>
          <p:cNvSpPr>
            <a:spLocks/>
          </p:cNvSpPr>
          <p:nvPr/>
        </p:nvSpPr>
        <p:spPr bwMode="auto">
          <a:xfrm>
            <a:off x="4500563" y="1092200"/>
            <a:ext cx="2016125" cy="2239963"/>
          </a:xfrm>
          <a:custGeom>
            <a:avLst/>
            <a:gdLst/>
            <a:ahLst/>
            <a:cxnLst>
              <a:cxn ang="0">
                <a:pos x="179" y="1377"/>
              </a:cxn>
              <a:cxn ang="0">
                <a:pos x="160" y="1256"/>
              </a:cxn>
              <a:cxn ang="0">
                <a:pos x="305" y="1286"/>
              </a:cxn>
              <a:cxn ang="0">
                <a:pos x="243" y="1348"/>
              </a:cxn>
              <a:cxn ang="0">
                <a:pos x="264" y="1194"/>
              </a:cxn>
              <a:cxn ang="0">
                <a:pos x="450" y="1165"/>
              </a:cxn>
              <a:cxn ang="0">
                <a:pos x="387" y="1165"/>
              </a:cxn>
              <a:cxn ang="0">
                <a:pos x="387" y="1134"/>
              </a:cxn>
              <a:cxn ang="0">
                <a:pos x="387" y="1043"/>
              </a:cxn>
              <a:cxn ang="0">
                <a:pos x="450" y="1072"/>
              </a:cxn>
              <a:cxn ang="0">
                <a:pos x="409" y="1134"/>
              </a:cxn>
              <a:cxn ang="0">
                <a:pos x="450" y="1194"/>
              </a:cxn>
              <a:cxn ang="0">
                <a:pos x="430" y="981"/>
              </a:cxn>
              <a:cxn ang="0">
                <a:pos x="492" y="1072"/>
              </a:cxn>
              <a:cxn ang="0">
                <a:pos x="430" y="891"/>
              </a:cxn>
              <a:cxn ang="0">
                <a:pos x="575" y="950"/>
              </a:cxn>
              <a:cxn ang="0">
                <a:pos x="533" y="919"/>
              </a:cxn>
              <a:cxn ang="0">
                <a:pos x="470" y="891"/>
              </a:cxn>
              <a:cxn ang="0">
                <a:pos x="554" y="891"/>
              </a:cxn>
              <a:cxn ang="0">
                <a:pos x="492" y="829"/>
              </a:cxn>
              <a:cxn ang="0">
                <a:pos x="575" y="860"/>
              </a:cxn>
              <a:cxn ang="0">
                <a:pos x="492" y="708"/>
              </a:cxn>
              <a:cxn ang="0">
                <a:pos x="637" y="676"/>
              </a:cxn>
              <a:cxn ang="0">
                <a:pos x="575" y="738"/>
              </a:cxn>
              <a:cxn ang="0">
                <a:pos x="617" y="708"/>
              </a:cxn>
              <a:cxn ang="0">
                <a:pos x="554" y="676"/>
              </a:cxn>
              <a:cxn ang="0">
                <a:pos x="554" y="585"/>
              </a:cxn>
              <a:cxn ang="0">
                <a:pos x="721" y="615"/>
              </a:cxn>
              <a:cxn ang="0">
                <a:pos x="596" y="462"/>
              </a:cxn>
              <a:cxn ang="0">
                <a:pos x="679" y="555"/>
              </a:cxn>
              <a:cxn ang="0">
                <a:pos x="657" y="462"/>
              </a:cxn>
              <a:cxn ang="0">
                <a:pos x="617" y="493"/>
              </a:cxn>
              <a:cxn ang="0">
                <a:pos x="700" y="524"/>
              </a:cxn>
              <a:cxn ang="0">
                <a:pos x="679" y="462"/>
              </a:cxn>
              <a:cxn ang="0">
                <a:pos x="679" y="371"/>
              </a:cxn>
              <a:cxn ang="0">
                <a:pos x="596" y="676"/>
              </a:cxn>
              <a:cxn ang="0">
                <a:pos x="700" y="340"/>
              </a:cxn>
              <a:cxn ang="0">
                <a:pos x="825" y="402"/>
              </a:cxn>
              <a:cxn ang="0">
                <a:pos x="741" y="187"/>
              </a:cxn>
              <a:cxn ang="0">
                <a:pos x="783" y="280"/>
              </a:cxn>
              <a:cxn ang="0">
                <a:pos x="783" y="187"/>
              </a:cxn>
              <a:cxn ang="0">
                <a:pos x="928" y="280"/>
              </a:cxn>
              <a:cxn ang="0">
                <a:pos x="825" y="96"/>
              </a:cxn>
              <a:cxn ang="0">
                <a:pos x="928" y="187"/>
              </a:cxn>
              <a:cxn ang="0">
                <a:pos x="907" y="96"/>
              </a:cxn>
              <a:cxn ang="0">
                <a:pos x="969" y="187"/>
              </a:cxn>
              <a:cxn ang="0">
                <a:pos x="866" y="158"/>
              </a:cxn>
              <a:cxn ang="0">
                <a:pos x="1094" y="280"/>
              </a:cxn>
              <a:cxn ang="0">
                <a:pos x="969" y="96"/>
              </a:cxn>
              <a:cxn ang="0">
                <a:pos x="969" y="187"/>
              </a:cxn>
              <a:cxn ang="0">
                <a:pos x="1073" y="96"/>
              </a:cxn>
              <a:cxn ang="0">
                <a:pos x="1073" y="249"/>
              </a:cxn>
              <a:cxn ang="0">
                <a:pos x="1053" y="127"/>
              </a:cxn>
              <a:cxn ang="0">
                <a:pos x="1094" y="127"/>
              </a:cxn>
              <a:cxn ang="0">
                <a:pos x="1137" y="218"/>
              </a:cxn>
              <a:cxn ang="0">
                <a:pos x="1220" y="65"/>
              </a:cxn>
              <a:cxn ang="0">
                <a:pos x="1198" y="158"/>
              </a:cxn>
              <a:cxn ang="0">
                <a:pos x="1240" y="127"/>
              </a:cxn>
              <a:cxn ang="0">
                <a:pos x="1161" y="672"/>
              </a:cxn>
              <a:cxn ang="0">
                <a:pos x="809" y="953"/>
              </a:cxn>
              <a:cxn ang="0">
                <a:pos x="575" y="959"/>
              </a:cxn>
              <a:cxn ang="0">
                <a:pos x="71" y="1004"/>
              </a:cxn>
            </a:cxnLst>
            <a:rect l="0" t="0" r="r" b="b"/>
            <a:pathLst>
              <a:path w="1270" h="1411">
                <a:moveTo>
                  <a:pt x="122" y="1411"/>
                </a:moveTo>
                <a:cubicBezTo>
                  <a:pt x="128" y="1403"/>
                  <a:pt x="157" y="1379"/>
                  <a:pt x="163" y="1363"/>
                </a:cubicBezTo>
                <a:cubicBezTo>
                  <a:pt x="169" y="1347"/>
                  <a:pt x="157" y="1316"/>
                  <a:pt x="160" y="1318"/>
                </a:cubicBezTo>
                <a:cubicBezTo>
                  <a:pt x="163" y="1320"/>
                  <a:pt x="167" y="1369"/>
                  <a:pt x="179" y="1377"/>
                </a:cubicBezTo>
                <a:cubicBezTo>
                  <a:pt x="194" y="1389"/>
                  <a:pt x="235" y="1389"/>
                  <a:pt x="243" y="1377"/>
                </a:cubicBezTo>
                <a:cubicBezTo>
                  <a:pt x="249" y="1369"/>
                  <a:pt x="232" y="1327"/>
                  <a:pt x="222" y="1318"/>
                </a:cubicBezTo>
                <a:cubicBezTo>
                  <a:pt x="211" y="1307"/>
                  <a:pt x="190" y="1327"/>
                  <a:pt x="179" y="1318"/>
                </a:cubicBezTo>
                <a:cubicBezTo>
                  <a:pt x="170" y="1307"/>
                  <a:pt x="156" y="1266"/>
                  <a:pt x="160" y="1256"/>
                </a:cubicBezTo>
                <a:cubicBezTo>
                  <a:pt x="162" y="1247"/>
                  <a:pt x="187" y="1240"/>
                  <a:pt x="200" y="1256"/>
                </a:cubicBezTo>
                <a:cubicBezTo>
                  <a:pt x="214" y="1271"/>
                  <a:pt x="225" y="1333"/>
                  <a:pt x="243" y="1348"/>
                </a:cubicBezTo>
                <a:cubicBezTo>
                  <a:pt x="260" y="1362"/>
                  <a:pt x="295" y="1358"/>
                  <a:pt x="305" y="1348"/>
                </a:cubicBezTo>
                <a:cubicBezTo>
                  <a:pt x="316" y="1338"/>
                  <a:pt x="318" y="1302"/>
                  <a:pt x="305" y="1286"/>
                </a:cubicBezTo>
                <a:cubicBezTo>
                  <a:pt x="291" y="1271"/>
                  <a:pt x="240" y="1266"/>
                  <a:pt x="222" y="1256"/>
                </a:cubicBezTo>
                <a:cubicBezTo>
                  <a:pt x="205" y="1247"/>
                  <a:pt x="197" y="1225"/>
                  <a:pt x="200" y="1225"/>
                </a:cubicBezTo>
                <a:cubicBezTo>
                  <a:pt x="205" y="1225"/>
                  <a:pt x="235" y="1235"/>
                  <a:pt x="243" y="1256"/>
                </a:cubicBezTo>
                <a:cubicBezTo>
                  <a:pt x="249" y="1277"/>
                  <a:pt x="225" y="1333"/>
                  <a:pt x="243" y="1348"/>
                </a:cubicBezTo>
                <a:cubicBezTo>
                  <a:pt x="259" y="1362"/>
                  <a:pt x="328" y="1358"/>
                  <a:pt x="346" y="1348"/>
                </a:cubicBezTo>
                <a:cubicBezTo>
                  <a:pt x="363" y="1338"/>
                  <a:pt x="349" y="1317"/>
                  <a:pt x="346" y="1286"/>
                </a:cubicBezTo>
                <a:cubicBezTo>
                  <a:pt x="343" y="1256"/>
                  <a:pt x="339" y="1180"/>
                  <a:pt x="326" y="1165"/>
                </a:cubicBezTo>
                <a:cubicBezTo>
                  <a:pt x="311" y="1149"/>
                  <a:pt x="264" y="1180"/>
                  <a:pt x="264" y="1194"/>
                </a:cubicBezTo>
                <a:cubicBezTo>
                  <a:pt x="264" y="1211"/>
                  <a:pt x="301" y="1247"/>
                  <a:pt x="326" y="1256"/>
                </a:cubicBezTo>
                <a:cubicBezTo>
                  <a:pt x="349" y="1266"/>
                  <a:pt x="387" y="1256"/>
                  <a:pt x="409" y="1256"/>
                </a:cubicBezTo>
                <a:cubicBezTo>
                  <a:pt x="429" y="1256"/>
                  <a:pt x="443" y="1271"/>
                  <a:pt x="450" y="1256"/>
                </a:cubicBezTo>
                <a:cubicBezTo>
                  <a:pt x="457" y="1240"/>
                  <a:pt x="470" y="1175"/>
                  <a:pt x="450" y="1165"/>
                </a:cubicBezTo>
                <a:cubicBezTo>
                  <a:pt x="430" y="1154"/>
                  <a:pt x="349" y="1194"/>
                  <a:pt x="326" y="1194"/>
                </a:cubicBezTo>
                <a:cubicBezTo>
                  <a:pt x="301" y="1194"/>
                  <a:pt x="305" y="1180"/>
                  <a:pt x="305" y="1165"/>
                </a:cubicBezTo>
                <a:cubicBezTo>
                  <a:pt x="305" y="1149"/>
                  <a:pt x="311" y="1103"/>
                  <a:pt x="326" y="1103"/>
                </a:cubicBezTo>
                <a:cubicBezTo>
                  <a:pt x="339" y="1103"/>
                  <a:pt x="371" y="1144"/>
                  <a:pt x="387" y="1165"/>
                </a:cubicBezTo>
                <a:cubicBezTo>
                  <a:pt x="405" y="1185"/>
                  <a:pt x="412" y="1225"/>
                  <a:pt x="430" y="1225"/>
                </a:cubicBezTo>
                <a:cubicBezTo>
                  <a:pt x="447" y="1225"/>
                  <a:pt x="492" y="1175"/>
                  <a:pt x="492" y="1165"/>
                </a:cubicBezTo>
                <a:cubicBezTo>
                  <a:pt x="492" y="1154"/>
                  <a:pt x="447" y="1169"/>
                  <a:pt x="430" y="1165"/>
                </a:cubicBezTo>
                <a:cubicBezTo>
                  <a:pt x="412" y="1160"/>
                  <a:pt x="405" y="1134"/>
                  <a:pt x="387" y="1134"/>
                </a:cubicBezTo>
                <a:cubicBezTo>
                  <a:pt x="371" y="1134"/>
                  <a:pt x="323" y="1160"/>
                  <a:pt x="326" y="1165"/>
                </a:cubicBezTo>
                <a:cubicBezTo>
                  <a:pt x="328" y="1169"/>
                  <a:pt x="401" y="1180"/>
                  <a:pt x="409" y="1165"/>
                </a:cubicBezTo>
                <a:cubicBezTo>
                  <a:pt x="415" y="1149"/>
                  <a:pt x="371" y="1094"/>
                  <a:pt x="366" y="1072"/>
                </a:cubicBezTo>
                <a:cubicBezTo>
                  <a:pt x="364" y="1053"/>
                  <a:pt x="382" y="1038"/>
                  <a:pt x="387" y="1043"/>
                </a:cubicBezTo>
                <a:cubicBezTo>
                  <a:pt x="395" y="1047"/>
                  <a:pt x="390" y="1088"/>
                  <a:pt x="409" y="1103"/>
                </a:cubicBezTo>
                <a:cubicBezTo>
                  <a:pt x="427" y="1118"/>
                  <a:pt x="475" y="1134"/>
                  <a:pt x="492" y="1134"/>
                </a:cubicBezTo>
                <a:cubicBezTo>
                  <a:pt x="510" y="1134"/>
                  <a:pt x="520" y="1113"/>
                  <a:pt x="513" y="1103"/>
                </a:cubicBezTo>
                <a:cubicBezTo>
                  <a:pt x="505" y="1094"/>
                  <a:pt x="467" y="1094"/>
                  <a:pt x="450" y="1072"/>
                </a:cubicBezTo>
                <a:cubicBezTo>
                  <a:pt x="432" y="1053"/>
                  <a:pt x="415" y="981"/>
                  <a:pt x="409" y="981"/>
                </a:cubicBezTo>
                <a:cubicBezTo>
                  <a:pt x="401" y="981"/>
                  <a:pt x="411" y="1043"/>
                  <a:pt x="409" y="1072"/>
                </a:cubicBezTo>
                <a:cubicBezTo>
                  <a:pt x="405" y="1103"/>
                  <a:pt x="387" y="1154"/>
                  <a:pt x="387" y="1165"/>
                </a:cubicBezTo>
                <a:cubicBezTo>
                  <a:pt x="387" y="1175"/>
                  <a:pt x="398" y="1149"/>
                  <a:pt x="409" y="1134"/>
                </a:cubicBezTo>
                <a:cubicBezTo>
                  <a:pt x="419" y="1118"/>
                  <a:pt x="436" y="1082"/>
                  <a:pt x="450" y="1072"/>
                </a:cubicBezTo>
                <a:cubicBezTo>
                  <a:pt x="464" y="1063"/>
                  <a:pt x="488" y="1063"/>
                  <a:pt x="492" y="1072"/>
                </a:cubicBezTo>
                <a:cubicBezTo>
                  <a:pt x="496" y="1082"/>
                  <a:pt x="478" y="1115"/>
                  <a:pt x="470" y="1134"/>
                </a:cubicBezTo>
                <a:cubicBezTo>
                  <a:pt x="465" y="1154"/>
                  <a:pt x="447" y="1194"/>
                  <a:pt x="450" y="1194"/>
                </a:cubicBezTo>
                <a:cubicBezTo>
                  <a:pt x="454" y="1194"/>
                  <a:pt x="478" y="1171"/>
                  <a:pt x="492" y="1134"/>
                </a:cubicBezTo>
                <a:cubicBezTo>
                  <a:pt x="505" y="1099"/>
                  <a:pt x="533" y="1007"/>
                  <a:pt x="533" y="981"/>
                </a:cubicBezTo>
                <a:cubicBezTo>
                  <a:pt x="533" y="956"/>
                  <a:pt x="510" y="981"/>
                  <a:pt x="492" y="981"/>
                </a:cubicBezTo>
                <a:cubicBezTo>
                  <a:pt x="475" y="981"/>
                  <a:pt x="443" y="991"/>
                  <a:pt x="430" y="981"/>
                </a:cubicBezTo>
                <a:cubicBezTo>
                  <a:pt x="415" y="972"/>
                  <a:pt x="405" y="931"/>
                  <a:pt x="409" y="919"/>
                </a:cubicBezTo>
                <a:cubicBezTo>
                  <a:pt x="411" y="910"/>
                  <a:pt x="443" y="905"/>
                  <a:pt x="450" y="919"/>
                </a:cubicBezTo>
                <a:cubicBezTo>
                  <a:pt x="457" y="936"/>
                  <a:pt x="443" y="987"/>
                  <a:pt x="450" y="1012"/>
                </a:cubicBezTo>
                <a:cubicBezTo>
                  <a:pt x="457" y="1038"/>
                  <a:pt x="478" y="1068"/>
                  <a:pt x="492" y="1072"/>
                </a:cubicBezTo>
                <a:cubicBezTo>
                  <a:pt x="505" y="1079"/>
                  <a:pt x="533" y="1058"/>
                  <a:pt x="533" y="1043"/>
                </a:cubicBezTo>
                <a:cubicBezTo>
                  <a:pt x="533" y="1027"/>
                  <a:pt x="516" y="991"/>
                  <a:pt x="492" y="981"/>
                </a:cubicBezTo>
                <a:cubicBezTo>
                  <a:pt x="467" y="972"/>
                  <a:pt x="398" y="996"/>
                  <a:pt x="387" y="981"/>
                </a:cubicBezTo>
                <a:cubicBezTo>
                  <a:pt x="376" y="967"/>
                  <a:pt x="415" y="900"/>
                  <a:pt x="430" y="891"/>
                </a:cubicBezTo>
                <a:cubicBezTo>
                  <a:pt x="443" y="881"/>
                  <a:pt x="465" y="905"/>
                  <a:pt x="470" y="919"/>
                </a:cubicBezTo>
                <a:cubicBezTo>
                  <a:pt x="478" y="936"/>
                  <a:pt x="457" y="967"/>
                  <a:pt x="470" y="981"/>
                </a:cubicBezTo>
                <a:cubicBezTo>
                  <a:pt x="486" y="996"/>
                  <a:pt x="536" y="1017"/>
                  <a:pt x="554" y="1012"/>
                </a:cubicBezTo>
                <a:cubicBezTo>
                  <a:pt x="571" y="1006"/>
                  <a:pt x="585" y="945"/>
                  <a:pt x="575" y="950"/>
                </a:cubicBezTo>
                <a:cubicBezTo>
                  <a:pt x="564" y="956"/>
                  <a:pt x="513" y="1017"/>
                  <a:pt x="492" y="1043"/>
                </a:cubicBezTo>
                <a:cubicBezTo>
                  <a:pt x="470" y="1068"/>
                  <a:pt x="457" y="1113"/>
                  <a:pt x="450" y="1103"/>
                </a:cubicBezTo>
                <a:cubicBezTo>
                  <a:pt x="443" y="1094"/>
                  <a:pt x="436" y="1012"/>
                  <a:pt x="450" y="981"/>
                </a:cubicBezTo>
                <a:cubicBezTo>
                  <a:pt x="464" y="953"/>
                  <a:pt x="510" y="931"/>
                  <a:pt x="533" y="919"/>
                </a:cubicBezTo>
                <a:cubicBezTo>
                  <a:pt x="558" y="910"/>
                  <a:pt x="585" y="936"/>
                  <a:pt x="596" y="919"/>
                </a:cubicBezTo>
                <a:cubicBezTo>
                  <a:pt x="606" y="905"/>
                  <a:pt x="606" y="845"/>
                  <a:pt x="596" y="829"/>
                </a:cubicBezTo>
                <a:cubicBezTo>
                  <a:pt x="585" y="814"/>
                  <a:pt x="554" y="819"/>
                  <a:pt x="533" y="829"/>
                </a:cubicBezTo>
                <a:cubicBezTo>
                  <a:pt x="513" y="838"/>
                  <a:pt x="488" y="875"/>
                  <a:pt x="470" y="891"/>
                </a:cubicBezTo>
                <a:cubicBezTo>
                  <a:pt x="454" y="905"/>
                  <a:pt x="433" y="931"/>
                  <a:pt x="430" y="919"/>
                </a:cubicBezTo>
                <a:cubicBezTo>
                  <a:pt x="427" y="910"/>
                  <a:pt x="440" y="833"/>
                  <a:pt x="450" y="829"/>
                </a:cubicBezTo>
                <a:cubicBezTo>
                  <a:pt x="461" y="825"/>
                  <a:pt x="475" y="881"/>
                  <a:pt x="492" y="891"/>
                </a:cubicBezTo>
                <a:cubicBezTo>
                  <a:pt x="510" y="900"/>
                  <a:pt x="533" y="891"/>
                  <a:pt x="554" y="891"/>
                </a:cubicBezTo>
                <a:cubicBezTo>
                  <a:pt x="575" y="891"/>
                  <a:pt x="609" y="905"/>
                  <a:pt x="617" y="891"/>
                </a:cubicBezTo>
                <a:cubicBezTo>
                  <a:pt x="623" y="875"/>
                  <a:pt x="609" y="809"/>
                  <a:pt x="596" y="799"/>
                </a:cubicBezTo>
                <a:cubicBezTo>
                  <a:pt x="582" y="789"/>
                  <a:pt x="551" y="825"/>
                  <a:pt x="533" y="829"/>
                </a:cubicBezTo>
                <a:cubicBezTo>
                  <a:pt x="516" y="833"/>
                  <a:pt x="502" y="838"/>
                  <a:pt x="492" y="829"/>
                </a:cubicBezTo>
                <a:cubicBezTo>
                  <a:pt x="480" y="819"/>
                  <a:pt x="468" y="778"/>
                  <a:pt x="470" y="767"/>
                </a:cubicBezTo>
                <a:cubicBezTo>
                  <a:pt x="475" y="758"/>
                  <a:pt x="502" y="747"/>
                  <a:pt x="513" y="767"/>
                </a:cubicBezTo>
                <a:cubicBezTo>
                  <a:pt x="523" y="788"/>
                  <a:pt x="523" y="875"/>
                  <a:pt x="533" y="891"/>
                </a:cubicBezTo>
                <a:cubicBezTo>
                  <a:pt x="544" y="905"/>
                  <a:pt x="564" y="875"/>
                  <a:pt x="575" y="860"/>
                </a:cubicBezTo>
                <a:cubicBezTo>
                  <a:pt x="585" y="844"/>
                  <a:pt x="606" y="814"/>
                  <a:pt x="596" y="799"/>
                </a:cubicBezTo>
                <a:cubicBezTo>
                  <a:pt x="585" y="783"/>
                  <a:pt x="533" y="763"/>
                  <a:pt x="513" y="767"/>
                </a:cubicBezTo>
                <a:cubicBezTo>
                  <a:pt x="492" y="773"/>
                  <a:pt x="475" y="838"/>
                  <a:pt x="470" y="829"/>
                </a:cubicBezTo>
                <a:cubicBezTo>
                  <a:pt x="468" y="819"/>
                  <a:pt x="478" y="717"/>
                  <a:pt x="492" y="708"/>
                </a:cubicBezTo>
                <a:cubicBezTo>
                  <a:pt x="505" y="697"/>
                  <a:pt x="540" y="738"/>
                  <a:pt x="554" y="767"/>
                </a:cubicBezTo>
                <a:cubicBezTo>
                  <a:pt x="568" y="798"/>
                  <a:pt x="561" y="885"/>
                  <a:pt x="575" y="891"/>
                </a:cubicBezTo>
                <a:cubicBezTo>
                  <a:pt x="589" y="895"/>
                  <a:pt x="627" y="835"/>
                  <a:pt x="637" y="799"/>
                </a:cubicBezTo>
                <a:cubicBezTo>
                  <a:pt x="648" y="763"/>
                  <a:pt x="651" y="686"/>
                  <a:pt x="637" y="676"/>
                </a:cubicBezTo>
                <a:cubicBezTo>
                  <a:pt x="623" y="666"/>
                  <a:pt x="575" y="732"/>
                  <a:pt x="554" y="738"/>
                </a:cubicBezTo>
                <a:cubicBezTo>
                  <a:pt x="533" y="742"/>
                  <a:pt x="520" y="728"/>
                  <a:pt x="513" y="708"/>
                </a:cubicBezTo>
                <a:cubicBezTo>
                  <a:pt x="505" y="686"/>
                  <a:pt x="502" y="610"/>
                  <a:pt x="513" y="615"/>
                </a:cubicBezTo>
                <a:cubicBezTo>
                  <a:pt x="523" y="620"/>
                  <a:pt x="558" y="711"/>
                  <a:pt x="575" y="738"/>
                </a:cubicBezTo>
                <a:cubicBezTo>
                  <a:pt x="592" y="763"/>
                  <a:pt x="598" y="773"/>
                  <a:pt x="617" y="767"/>
                </a:cubicBezTo>
                <a:cubicBezTo>
                  <a:pt x="634" y="763"/>
                  <a:pt x="672" y="728"/>
                  <a:pt x="679" y="708"/>
                </a:cubicBezTo>
                <a:cubicBezTo>
                  <a:pt x="685" y="686"/>
                  <a:pt x="669" y="646"/>
                  <a:pt x="657" y="646"/>
                </a:cubicBezTo>
                <a:cubicBezTo>
                  <a:pt x="648" y="646"/>
                  <a:pt x="634" y="692"/>
                  <a:pt x="617" y="708"/>
                </a:cubicBezTo>
                <a:cubicBezTo>
                  <a:pt x="598" y="723"/>
                  <a:pt x="568" y="754"/>
                  <a:pt x="554" y="738"/>
                </a:cubicBezTo>
                <a:cubicBezTo>
                  <a:pt x="540" y="723"/>
                  <a:pt x="531" y="639"/>
                  <a:pt x="533" y="615"/>
                </a:cubicBezTo>
                <a:cubicBezTo>
                  <a:pt x="536" y="589"/>
                  <a:pt x="571" y="574"/>
                  <a:pt x="575" y="585"/>
                </a:cubicBezTo>
                <a:cubicBezTo>
                  <a:pt x="578" y="596"/>
                  <a:pt x="548" y="656"/>
                  <a:pt x="554" y="676"/>
                </a:cubicBezTo>
                <a:cubicBezTo>
                  <a:pt x="561" y="697"/>
                  <a:pt x="596" y="711"/>
                  <a:pt x="617" y="708"/>
                </a:cubicBezTo>
                <a:cubicBezTo>
                  <a:pt x="637" y="704"/>
                  <a:pt x="683" y="656"/>
                  <a:pt x="679" y="646"/>
                </a:cubicBezTo>
                <a:cubicBezTo>
                  <a:pt x="675" y="636"/>
                  <a:pt x="617" y="656"/>
                  <a:pt x="596" y="646"/>
                </a:cubicBezTo>
                <a:cubicBezTo>
                  <a:pt x="575" y="636"/>
                  <a:pt x="558" y="610"/>
                  <a:pt x="554" y="585"/>
                </a:cubicBezTo>
                <a:cubicBezTo>
                  <a:pt x="550" y="560"/>
                  <a:pt x="568" y="493"/>
                  <a:pt x="575" y="493"/>
                </a:cubicBezTo>
                <a:cubicBezTo>
                  <a:pt x="581" y="493"/>
                  <a:pt x="585" y="548"/>
                  <a:pt x="596" y="585"/>
                </a:cubicBezTo>
                <a:cubicBezTo>
                  <a:pt x="606" y="620"/>
                  <a:pt x="617" y="704"/>
                  <a:pt x="637" y="708"/>
                </a:cubicBezTo>
                <a:cubicBezTo>
                  <a:pt x="657" y="711"/>
                  <a:pt x="713" y="635"/>
                  <a:pt x="721" y="615"/>
                </a:cubicBezTo>
                <a:cubicBezTo>
                  <a:pt x="727" y="596"/>
                  <a:pt x="692" y="585"/>
                  <a:pt x="679" y="585"/>
                </a:cubicBezTo>
                <a:cubicBezTo>
                  <a:pt x="665" y="585"/>
                  <a:pt x="651" y="620"/>
                  <a:pt x="637" y="615"/>
                </a:cubicBezTo>
                <a:cubicBezTo>
                  <a:pt x="623" y="610"/>
                  <a:pt x="604" y="581"/>
                  <a:pt x="596" y="555"/>
                </a:cubicBezTo>
                <a:cubicBezTo>
                  <a:pt x="589" y="529"/>
                  <a:pt x="592" y="462"/>
                  <a:pt x="596" y="462"/>
                </a:cubicBezTo>
                <a:cubicBezTo>
                  <a:pt x="598" y="462"/>
                  <a:pt x="606" y="530"/>
                  <a:pt x="617" y="555"/>
                </a:cubicBezTo>
                <a:cubicBezTo>
                  <a:pt x="627" y="579"/>
                  <a:pt x="641" y="599"/>
                  <a:pt x="657" y="615"/>
                </a:cubicBezTo>
                <a:cubicBezTo>
                  <a:pt x="675" y="632"/>
                  <a:pt x="718" y="656"/>
                  <a:pt x="721" y="646"/>
                </a:cubicBezTo>
                <a:cubicBezTo>
                  <a:pt x="723" y="636"/>
                  <a:pt x="692" y="570"/>
                  <a:pt x="679" y="555"/>
                </a:cubicBezTo>
                <a:cubicBezTo>
                  <a:pt x="665" y="539"/>
                  <a:pt x="651" y="570"/>
                  <a:pt x="637" y="555"/>
                </a:cubicBezTo>
                <a:cubicBezTo>
                  <a:pt x="623" y="539"/>
                  <a:pt x="598" y="493"/>
                  <a:pt x="596" y="462"/>
                </a:cubicBezTo>
                <a:cubicBezTo>
                  <a:pt x="592" y="433"/>
                  <a:pt x="606" y="371"/>
                  <a:pt x="617" y="371"/>
                </a:cubicBezTo>
                <a:cubicBezTo>
                  <a:pt x="627" y="371"/>
                  <a:pt x="644" y="428"/>
                  <a:pt x="657" y="462"/>
                </a:cubicBezTo>
                <a:cubicBezTo>
                  <a:pt x="672" y="498"/>
                  <a:pt x="683" y="574"/>
                  <a:pt x="700" y="585"/>
                </a:cubicBezTo>
                <a:cubicBezTo>
                  <a:pt x="718" y="596"/>
                  <a:pt x="762" y="543"/>
                  <a:pt x="762" y="524"/>
                </a:cubicBezTo>
                <a:cubicBezTo>
                  <a:pt x="762" y="503"/>
                  <a:pt x="723" y="467"/>
                  <a:pt x="700" y="462"/>
                </a:cubicBezTo>
                <a:cubicBezTo>
                  <a:pt x="675" y="459"/>
                  <a:pt x="627" y="510"/>
                  <a:pt x="617" y="493"/>
                </a:cubicBezTo>
                <a:cubicBezTo>
                  <a:pt x="606" y="479"/>
                  <a:pt x="631" y="397"/>
                  <a:pt x="637" y="371"/>
                </a:cubicBezTo>
                <a:cubicBezTo>
                  <a:pt x="644" y="345"/>
                  <a:pt x="654" y="330"/>
                  <a:pt x="657" y="340"/>
                </a:cubicBezTo>
                <a:cubicBezTo>
                  <a:pt x="662" y="352"/>
                  <a:pt x="652" y="402"/>
                  <a:pt x="657" y="431"/>
                </a:cubicBezTo>
                <a:cubicBezTo>
                  <a:pt x="665" y="462"/>
                  <a:pt x="687" y="513"/>
                  <a:pt x="700" y="524"/>
                </a:cubicBezTo>
                <a:cubicBezTo>
                  <a:pt x="713" y="534"/>
                  <a:pt x="727" y="498"/>
                  <a:pt x="741" y="493"/>
                </a:cubicBezTo>
                <a:cubicBezTo>
                  <a:pt x="755" y="489"/>
                  <a:pt x="783" y="503"/>
                  <a:pt x="783" y="493"/>
                </a:cubicBezTo>
                <a:cubicBezTo>
                  <a:pt x="783" y="483"/>
                  <a:pt x="758" y="436"/>
                  <a:pt x="741" y="431"/>
                </a:cubicBezTo>
                <a:cubicBezTo>
                  <a:pt x="723" y="428"/>
                  <a:pt x="692" y="467"/>
                  <a:pt x="679" y="462"/>
                </a:cubicBezTo>
                <a:cubicBezTo>
                  <a:pt x="665" y="459"/>
                  <a:pt x="662" y="431"/>
                  <a:pt x="657" y="402"/>
                </a:cubicBezTo>
                <a:cubicBezTo>
                  <a:pt x="655" y="371"/>
                  <a:pt x="652" y="302"/>
                  <a:pt x="657" y="280"/>
                </a:cubicBezTo>
                <a:cubicBezTo>
                  <a:pt x="665" y="259"/>
                  <a:pt x="697" y="265"/>
                  <a:pt x="700" y="280"/>
                </a:cubicBezTo>
                <a:cubicBezTo>
                  <a:pt x="702" y="295"/>
                  <a:pt x="675" y="336"/>
                  <a:pt x="679" y="371"/>
                </a:cubicBezTo>
                <a:cubicBezTo>
                  <a:pt x="683" y="407"/>
                  <a:pt x="713" y="462"/>
                  <a:pt x="721" y="493"/>
                </a:cubicBezTo>
                <a:cubicBezTo>
                  <a:pt x="727" y="524"/>
                  <a:pt x="731" y="551"/>
                  <a:pt x="721" y="555"/>
                </a:cubicBezTo>
                <a:cubicBezTo>
                  <a:pt x="710" y="560"/>
                  <a:pt x="679" y="503"/>
                  <a:pt x="657" y="524"/>
                </a:cubicBezTo>
                <a:cubicBezTo>
                  <a:pt x="637" y="543"/>
                  <a:pt x="614" y="646"/>
                  <a:pt x="596" y="676"/>
                </a:cubicBezTo>
                <a:cubicBezTo>
                  <a:pt x="579" y="707"/>
                  <a:pt x="531" y="738"/>
                  <a:pt x="554" y="708"/>
                </a:cubicBezTo>
                <a:cubicBezTo>
                  <a:pt x="579" y="677"/>
                  <a:pt x="707" y="545"/>
                  <a:pt x="741" y="493"/>
                </a:cubicBezTo>
                <a:cubicBezTo>
                  <a:pt x="776" y="443"/>
                  <a:pt x="769" y="428"/>
                  <a:pt x="762" y="402"/>
                </a:cubicBezTo>
                <a:cubicBezTo>
                  <a:pt x="755" y="376"/>
                  <a:pt x="710" y="371"/>
                  <a:pt x="700" y="340"/>
                </a:cubicBezTo>
                <a:cubicBezTo>
                  <a:pt x="689" y="309"/>
                  <a:pt x="692" y="223"/>
                  <a:pt x="700" y="218"/>
                </a:cubicBezTo>
                <a:cubicBezTo>
                  <a:pt x="707" y="215"/>
                  <a:pt x="738" y="275"/>
                  <a:pt x="741" y="309"/>
                </a:cubicBezTo>
                <a:cubicBezTo>
                  <a:pt x="745" y="345"/>
                  <a:pt x="707" y="417"/>
                  <a:pt x="721" y="431"/>
                </a:cubicBezTo>
                <a:cubicBezTo>
                  <a:pt x="735" y="448"/>
                  <a:pt x="806" y="417"/>
                  <a:pt x="825" y="402"/>
                </a:cubicBezTo>
                <a:cubicBezTo>
                  <a:pt x="841" y="386"/>
                  <a:pt x="839" y="345"/>
                  <a:pt x="825" y="340"/>
                </a:cubicBezTo>
                <a:cubicBezTo>
                  <a:pt x="811" y="336"/>
                  <a:pt x="762" y="387"/>
                  <a:pt x="741" y="371"/>
                </a:cubicBezTo>
                <a:cubicBezTo>
                  <a:pt x="721" y="356"/>
                  <a:pt x="700" y="280"/>
                  <a:pt x="700" y="249"/>
                </a:cubicBezTo>
                <a:cubicBezTo>
                  <a:pt x="700" y="218"/>
                  <a:pt x="731" y="177"/>
                  <a:pt x="741" y="187"/>
                </a:cubicBezTo>
                <a:cubicBezTo>
                  <a:pt x="753" y="199"/>
                  <a:pt x="753" y="280"/>
                  <a:pt x="762" y="309"/>
                </a:cubicBezTo>
                <a:cubicBezTo>
                  <a:pt x="773" y="340"/>
                  <a:pt x="783" y="367"/>
                  <a:pt x="803" y="371"/>
                </a:cubicBezTo>
                <a:cubicBezTo>
                  <a:pt x="824" y="376"/>
                  <a:pt x="889" y="356"/>
                  <a:pt x="887" y="340"/>
                </a:cubicBezTo>
                <a:cubicBezTo>
                  <a:pt x="884" y="325"/>
                  <a:pt x="801" y="315"/>
                  <a:pt x="783" y="280"/>
                </a:cubicBezTo>
                <a:cubicBezTo>
                  <a:pt x="766" y="244"/>
                  <a:pt x="790" y="132"/>
                  <a:pt x="783" y="127"/>
                </a:cubicBezTo>
                <a:cubicBezTo>
                  <a:pt x="776" y="122"/>
                  <a:pt x="731" y="223"/>
                  <a:pt x="741" y="249"/>
                </a:cubicBezTo>
                <a:cubicBezTo>
                  <a:pt x="753" y="275"/>
                  <a:pt x="839" y="290"/>
                  <a:pt x="846" y="280"/>
                </a:cubicBezTo>
                <a:cubicBezTo>
                  <a:pt x="851" y="270"/>
                  <a:pt x="787" y="172"/>
                  <a:pt x="783" y="187"/>
                </a:cubicBezTo>
                <a:cubicBezTo>
                  <a:pt x="779" y="203"/>
                  <a:pt x="818" y="361"/>
                  <a:pt x="825" y="371"/>
                </a:cubicBezTo>
                <a:cubicBezTo>
                  <a:pt x="831" y="381"/>
                  <a:pt x="814" y="280"/>
                  <a:pt x="825" y="249"/>
                </a:cubicBezTo>
                <a:cubicBezTo>
                  <a:pt x="835" y="218"/>
                  <a:pt x="870" y="183"/>
                  <a:pt x="887" y="187"/>
                </a:cubicBezTo>
                <a:cubicBezTo>
                  <a:pt x="905" y="194"/>
                  <a:pt x="932" y="259"/>
                  <a:pt x="928" y="280"/>
                </a:cubicBezTo>
                <a:cubicBezTo>
                  <a:pt x="924" y="302"/>
                  <a:pt x="880" y="325"/>
                  <a:pt x="866" y="309"/>
                </a:cubicBezTo>
                <a:cubicBezTo>
                  <a:pt x="851" y="295"/>
                  <a:pt x="846" y="223"/>
                  <a:pt x="846" y="187"/>
                </a:cubicBezTo>
                <a:cubicBezTo>
                  <a:pt x="846" y="152"/>
                  <a:pt x="869" y="112"/>
                  <a:pt x="866" y="96"/>
                </a:cubicBezTo>
                <a:cubicBezTo>
                  <a:pt x="862" y="80"/>
                  <a:pt x="835" y="87"/>
                  <a:pt x="825" y="96"/>
                </a:cubicBezTo>
                <a:cubicBezTo>
                  <a:pt x="814" y="106"/>
                  <a:pt x="793" y="132"/>
                  <a:pt x="803" y="158"/>
                </a:cubicBezTo>
                <a:cubicBezTo>
                  <a:pt x="814" y="183"/>
                  <a:pt x="862" y="230"/>
                  <a:pt x="887" y="249"/>
                </a:cubicBezTo>
                <a:cubicBezTo>
                  <a:pt x="911" y="268"/>
                  <a:pt x="943" y="290"/>
                  <a:pt x="949" y="280"/>
                </a:cubicBezTo>
                <a:cubicBezTo>
                  <a:pt x="956" y="270"/>
                  <a:pt x="942" y="194"/>
                  <a:pt x="928" y="187"/>
                </a:cubicBezTo>
                <a:cubicBezTo>
                  <a:pt x="914" y="183"/>
                  <a:pt x="886" y="249"/>
                  <a:pt x="866" y="249"/>
                </a:cubicBezTo>
                <a:cubicBezTo>
                  <a:pt x="846" y="249"/>
                  <a:pt x="800" y="218"/>
                  <a:pt x="803" y="187"/>
                </a:cubicBezTo>
                <a:cubicBezTo>
                  <a:pt x="806" y="158"/>
                  <a:pt x="870" y="81"/>
                  <a:pt x="887" y="65"/>
                </a:cubicBezTo>
                <a:cubicBezTo>
                  <a:pt x="905" y="50"/>
                  <a:pt x="905" y="77"/>
                  <a:pt x="907" y="96"/>
                </a:cubicBezTo>
                <a:cubicBezTo>
                  <a:pt x="911" y="115"/>
                  <a:pt x="894" y="156"/>
                  <a:pt x="907" y="187"/>
                </a:cubicBezTo>
                <a:cubicBezTo>
                  <a:pt x="922" y="218"/>
                  <a:pt x="974" y="275"/>
                  <a:pt x="991" y="280"/>
                </a:cubicBezTo>
                <a:cubicBezTo>
                  <a:pt x="1009" y="284"/>
                  <a:pt x="1015" y="234"/>
                  <a:pt x="1011" y="218"/>
                </a:cubicBezTo>
                <a:cubicBezTo>
                  <a:pt x="1009" y="203"/>
                  <a:pt x="983" y="208"/>
                  <a:pt x="969" y="187"/>
                </a:cubicBezTo>
                <a:cubicBezTo>
                  <a:pt x="956" y="168"/>
                  <a:pt x="932" y="122"/>
                  <a:pt x="928" y="96"/>
                </a:cubicBezTo>
                <a:cubicBezTo>
                  <a:pt x="924" y="72"/>
                  <a:pt x="949" y="29"/>
                  <a:pt x="949" y="35"/>
                </a:cubicBezTo>
                <a:cubicBezTo>
                  <a:pt x="949" y="41"/>
                  <a:pt x="942" y="107"/>
                  <a:pt x="928" y="127"/>
                </a:cubicBezTo>
                <a:cubicBezTo>
                  <a:pt x="914" y="149"/>
                  <a:pt x="880" y="137"/>
                  <a:pt x="866" y="158"/>
                </a:cubicBezTo>
                <a:cubicBezTo>
                  <a:pt x="851" y="177"/>
                  <a:pt x="841" y="223"/>
                  <a:pt x="846" y="249"/>
                </a:cubicBezTo>
                <a:cubicBezTo>
                  <a:pt x="849" y="275"/>
                  <a:pt x="862" y="315"/>
                  <a:pt x="887" y="309"/>
                </a:cubicBezTo>
                <a:cubicBezTo>
                  <a:pt x="911" y="306"/>
                  <a:pt x="956" y="223"/>
                  <a:pt x="991" y="218"/>
                </a:cubicBezTo>
                <a:cubicBezTo>
                  <a:pt x="1025" y="215"/>
                  <a:pt x="1073" y="280"/>
                  <a:pt x="1094" y="280"/>
                </a:cubicBezTo>
                <a:cubicBezTo>
                  <a:pt x="1115" y="280"/>
                  <a:pt x="1129" y="230"/>
                  <a:pt x="1115" y="218"/>
                </a:cubicBezTo>
                <a:cubicBezTo>
                  <a:pt x="1102" y="208"/>
                  <a:pt x="1042" y="225"/>
                  <a:pt x="1011" y="218"/>
                </a:cubicBezTo>
                <a:cubicBezTo>
                  <a:pt x="980" y="213"/>
                  <a:pt x="935" y="208"/>
                  <a:pt x="928" y="187"/>
                </a:cubicBezTo>
                <a:cubicBezTo>
                  <a:pt x="922" y="168"/>
                  <a:pt x="949" y="101"/>
                  <a:pt x="969" y="96"/>
                </a:cubicBezTo>
                <a:cubicBezTo>
                  <a:pt x="990" y="91"/>
                  <a:pt x="1033" y="158"/>
                  <a:pt x="1053" y="158"/>
                </a:cubicBezTo>
                <a:cubicBezTo>
                  <a:pt x="1073" y="158"/>
                  <a:pt x="1105" y="106"/>
                  <a:pt x="1094" y="96"/>
                </a:cubicBezTo>
                <a:cubicBezTo>
                  <a:pt x="1084" y="87"/>
                  <a:pt x="1011" y="80"/>
                  <a:pt x="991" y="96"/>
                </a:cubicBezTo>
                <a:cubicBezTo>
                  <a:pt x="970" y="112"/>
                  <a:pt x="983" y="192"/>
                  <a:pt x="969" y="187"/>
                </a:cubicBezTo>
                <a:cubicBezTo>
                  <a:pt x="956" y="183"/>
                  <a:pt x="905" y="91"/>
                  <a:pt x="907" y="65"/>
                </a:cubicBezTo>
                <a:cubicBezTo>
                  <a:pt x="911" y="41"/>
                  <a:pt x="960" y="41"/>
                  <a:pt x="991" y="35"/>
                </a:cubicBezTo>
                <a:cubicBezTo>
                  <a:pt x="1022" y="31"/>
                  <a:pt x="1081" y="26"/>
                  <a:pt x="1094" y="35"/>
                </a:cubicBezTo>
                <a:cubicBezTo>
                  <a:pt x="1108" y="46"/>
                  <a:pt x="1092" y="96"/>
                  <a:pt x="1073" y="96"/>
                </a:cubicBezTo>
                <a:cubicBezTo>
                  <a:pt x="1056" y="96"/>
                  <a:pt x="1005" y="35"/>
                  <a:pt x="991" y="35"/>
                </a:cubicBezTo>
                <a:cubicBezTo>
                  <a:pt x="977" y="35"/>
                  <a:pt x="983" y="77"/>
                  <a:pt x="991" y="96"/>
                </a:cubicBezTo>
                <a:cubicBezTo>
                  <a:pt x="998" y="115"/>
                  <a:pt x="1018" y="132"/>
                  <a:pt x="1033" y="158"/>
                </a:cubicBezTo>
                <a:cubicBezTo>
                  <a:pt x="1046" y="183"/>
                  <a:pt x="1053" y="230"/>
                  <a:pt x="1073" y="249"/>
                </a:cubicBezTo>
                <a:cubicBezTo>
                  <a:pt x="1094" y="268"/>
                  <a:pt x="1150" y="290"/>
                  <a:pt x="1157" y="280"/>
                </a:cubicBezTo>
                <a:cubicBezTo>
                  <a:pt x="1164" y="270"/>
                  <a:pt x="1140" y="199"/>
                  <a:pt x="1115" y="187"/>
                </a:cubicBezTo>
                <a:cubicBezTo>
                  <a:pt x="1092" y="177"/>
                  <a:pt x="1022" y="230"/>
                  <a:pt x="1011" y="218"/>
                </a:cubicBezTo>
                <a:cubicBezTo>
                  <a:pt x="1001" y="208"/>
                  <a:pt x="1033" y="137"/>
                  <a:pt x="1053" y="127"/>
                </a:cubicBezTo>
                <a:cubicBezTo>
                  <a:pt x="1073" y="118"/>
                  <a:pt x="1122" y="172"/>
                  <a:pt x="1137" y="158"/>
                </a:cubicBezTo>
                <a:cubicBezTo>
                  <a:pt x="1150" y="141"/>
                  <a:pt x="1150" y="56"/>
                  <a:pt x="1137" y="35"/>
                </a:cubicBezTo>
                <a:cubicBezTo>
                  <a:pt x="1122" y="15"/>
                  <a:pt x="1061" y="21"/>
                  <a:pt x="1053" y="35"/>
                </a:cubicBezTo>
                <a:cubicBezTo>
                  <a:pt x="1047" y="50"/>
                  <a:pt x="1071" y="91"/>
                  <a:pt x="1094" y="127"/>
                </a:cubicBezTo>
                <a:cubicBezTo>
                  <a:pt x="1119" y="163"/>
                  <a:pt x="1180" y="218"/>
                  <a:pt x="1198" y="249"/>
                </a:cubicBezTo>
                <a:cubicBezTo>
                  <a:pt x="1215" y="280"/>
                  <a:pt x="1195" y="315"/>
                  <a:pt x="1198" y="309"/>
                </a:cubicBezTo>
                <a:cubicBezTo>
                  <a:pt x="1202" y="306"/>
                  <a:pt x="1231" y="234"/>
                  <a:pt x="1220" y="218"/>
                </a:cubicBezTo>
                <a:cubicBezTo>
                  <a:pt x="1210" y="203"/>
                  <a:pt x="1160" y="218"/>
                  <a:pt x="1137" y="218"/>
                </a:cubicBezTo>
                <a:cubicBezTo>
                  <a:pt x="1111" y="218"/>
                  <a:pt x="1076" y="234"/>
                  <a:pt x="1073" y="218"/>
                </a:cubicBezTo>
                <a:cubicBezTo>
                  <a:pt x="1071" y="203"/>
                  <a:pt x="1094" y="149"/>
                  <a:pt x="1115" y="127"/>
                </a:cubicBezTo>
                <a:cubicBezTo>
                  <a:pt x="1137" y="107"/>
                  <a:pt x="1180" y="106"/>
                  <a:pt x="1198" y="96"/>
                </a:cubicBezTo>
                <a:cubicBezTo>
                  <a:pt x="1215" y="87"/>
                  <a:pt x="1223" y="77"/>
                  <a:pt x="1220" y="65"/>
                </a:cubicBezTo>
                <a:cubicBezTo>
                  <a:pt x="1216" y="56"/>
                  <a:pt x="1188" y="31"/>
                  <a:pt x="1178" y="35"/>
                </a:cubicBezTo>
                <a:cubicBezTo>
                  <a:pt x="1167" y="41"/>
                  <a:pt x="1164" y="72"/>
                  <a:pt x="1157" y="96"/>
                </a:cubicBezTo>
                <a:cubicBezTo>
                  <a:pt x="1150" y="122"/>
                  <a:pt x="1129" y="177"/>
                  <a:pt x="1137" y="187"/>
                </a:cubicBezTo>
                <a:cubicBezTo>
                  <a:pt x="1142" y="199"/>
                  <a:pt x="1196" y="172"/>
                  <a:pt x="1198" y="158"/>
                </a:cubicBezTo>
                <a:cubicBezTo>
                  <a:pt x="1202" y="141"/>
                  <a:pt x="1160" y="122"/>
                  <a:pt x="1157" y="96"/>
                </a:cubicBezTo>
                <a:cubicBezTo>
                  <a:pt x="1154" y="72"/>
                  <a:pt x="1170" y="10"/>
                  <a:pt x="1178" y="5"/>
                </a:cubicBezTo>
                <a:cubicBezTo>
                  <a:pt x="1185" y="0"/>
                  <a:pt x="1188" y="46"/>
                  <a:pt x="1198" y="65"/>
                </a:cubicBezTo>
                <a:cubicBezTo>
                  <a:pt x="1210" y="87"/>
                  <a:pt x="1233" y="101"/>
                  <a:pt x="1240" y="127"/>
                </a:cubicBezTo>
                <a:cubicBezTo>
                  <a:pt x="1246" y="153"/>
                  <a:pt x="1236" y="183"/>
                  <a:pt x="1240" y="218"/>
                </a:cubicBezTo>
                <a:cubicBezTo>
                  <a:pt x="1244" y="253"/>
                  <a:pt x="1270" y="280"/>
                  <a:pt x="1266" y="339"/>
                </a:cubicBezTo>
                <a:cubicBezTo>
                  <a:pt x="1260" y="397"/>
                  <a:pt x="1231" y="513"/>
                  <a:pt x="1213" y="568"/>
                </a:cubicBezTo>
                <a:cubicBezTo>
                  <a:pt x="1196" y="623"/>
                  <a:pt x="1179" y="639"/>
                  <a:pt x="1161" y="672"/>
                </a:cubicBezTo>
                <a:cubicBezTo>
                  <a:pt x="1142" y="705"/>
                  <a:pt x="1127" y="732"/>
                  <a:pt x="1102" y="766"/>
                </a:cubicBezTo>
                <a:cubicBezTo>
                  <a:pt x="1076" y="798"/>
                  <a:pt x="1045" y="840"/>
                  <a:pt x="1015" y="864"/>
                </a:cubicBezTo>
                <a:cubicBezTo>
                  <a:pt x="986" y="888"/>
                  <a:pt x="958" y="897"/>
                  <a:pt x="923" y="912"/>
                </a:cubicBezTo>
                <a:cubicBezTo>
                  <a:pt x="888" y="926"/>
                  <a:pt x="840" y="942"/>
                  <a:pt x="809" y="953"/>
                </a:cubicBezTo>
                <a:cubicBezTo>
                  <a:pt x="778" y="962"/>
                  <a:pt x="760" y="969"/>
                  <a:pt x="734" y="969"/>
                </a:cubicBezTo>
                <a:cubicBezTo>
                  <a:pt x="707" y="969"/>
                  <a:pt x="672" y="953"/>
                  <a:pt x="645" y="947"/>
                </a:cubicBezTo>
                <a:cubicBezTo>
                  <a:pt x="619" y="942"/>
                  <a:pt x="590" y="941"/>
                  <a:pt x="579" y="942"/>
                </a:cubicBezTo>
                <a:cubicBezTo>
                  <a:pt x="568" y="944"/>
                  <a:pt x="607" y="959"/>
                  <a:pt x="575" y="959"/>
                </a:cubicBezTo>
                <a:cubicBezTo>
                  <a:pt x="543" y="959"/>
                  <a:pt x="438" y="949"/>
                  <a:pt x="387" y="947"/>
                </a:cubicBezTo>
                <a:cubicBezTo>
                  <a:pt x="338" y="945"/>
                  <a:pt x="314" y="944"/>
                  <a:pt x="278" y="947"/>
                </a:cubicBezTo>
                <a:cubicBezTo>
                  <a:pt x="242" y="950"/>
                  <a:pt x="205" y="959"/>
                  <a:pt x="170" y="969"/>
                </a:cubicBezTo>
                <a:cubicBezTo>
                  <a:pt x="136" y="978"/>
                  <a:pt x="100" y="991"/>
                  <a:pt x="71" y="1004"/>
                </a:cubicBezTo>
                <a:cubicBezTo>
                  <a:pt x="43" y="1017"/>
                  <a:pt x="15" y="1041"/>
                  <a:pt x="0" y="1051"/>
                </a:cubicBezTo>
              </a:path>
            </a:pathLst>
          </a:custGeom>
          <a:noFill/>
          <a:ln w="28575" cmpd="sng">
            <a:solidFill>
              <a:srgbClr val="FF0000"/>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nvGrpSpPr>
          <p:cNvPr id="22" name="Group 22"/>
          <p:cNvGrpSpPr>
            <a:grpSpLocks/>
          </p:cNvGrpSpPr>
          <p:nvPr/>
        </p:nvGrpSpPr>
        <p:grpSpPr bwMode="auto">
          <a:xfrm>
            <a:off x="3994150" y="1597025"/>
            <a:ext cx="1585913" cy="1792288"/>
            <a:chOff x="3994150" y="2420938"/>
            <a:chExt cx="1585913" cy="1792287"/>
          </a:xfrm>
        </p:grpSpPr>
        <p:sp>
          <p:nvSpPr>
            <p:cNvPr id="11" name="Freeform 8"/>
            <p:cNvSpPr>
              <a:spLocks/>
            </p:cNvSpPr>
            <p:nvPr/>
          </p:nvSpPr>
          <p:spPr bwMode="auto">
            <a:xfrm>
              <a:off x="4229100" y="2420938"/>
              <a:ext cx="1350963" cy="1728787"/>
            </a:xfrm>
            <a:custGeom>
              <a:avLst/>
              <a:gdLst/>
              <a:ahLst/>
              <a:cxnLst>
                <a:cxn ang="0">
                  <a:pos x="145" y="846"/>
                </a:cxn>
                <a:cxn ang="0">
                  <a:pos x="129" y="772"/>
                </a:cxn>
                <a:cxn ang="0">
                  <a:pos x="246" y="790"/>
                </a:cxn>
                <a:cxn ang="0">
                  <a:pos x="196" y="828"/>
                </a:cxn>
                <a:cxn ang="0">
                  <a:pos x="213" y="734"/>
                </a:cxn>
                <a:cxn ang="0">
                  <a:pos x="363" y="716"/>
                </a:cxn>
                <a:cxn ang="0">
                  <a:pos x="313" y="716"/>
                </a:cxn>
                <a:cxn ang="0">
                  <a:pos x="313" y="697"/>
                </a:cxn>
                <a:cxn ang="0">
                  <a:pos x="313" y="641"/>
                </a:cxn>
                <a:cxn ang="0">
                  <a:pos x="363" y="659"/>
                </a:cxn>
                <a:cxn ang="0">
                  <a:pos x="330" y="697"/>
                </a:cxn>
                <a:cxn ang="0">
                  <a:pos x="363" y="734"/>
                </a:cxn>
                <a:cxn ang="0">
                  <a:pos x="347" y="603"/>
                </a:cxn>
                <a:cxn ang="0">
                  <a:pos x="397" y="659"/>
                </a:cxn>
                <a:cxn ang="0">
                  <a:pos x="347" y="547"/>
                </a:cxn>
                <a:cxn ang="0">
                  <a:pos x="464" y="584"/>
                </a:cxn>
                <a:cxn ang="0">
                  <a:pos x="430" y="565"/>
                </a:cxn>
                <a:cxn ang="0">
                  <a:pos x="380" y="547"/>
                </a:cxn>
                <a:cxn ang="0">
                  <a:pos x="447" y="547"/>
                </a:cxn>
                <a:cxn ang="0">
                  <a:pos x="397" y="509"/>
                </a:cxn>
                <a:cxn ang="0">
                  <a:pos x="464" y="528"/>
                </a:cxn>
                <a:cxn ang="0">
                  <a:pos x="397" y="435"/>
                </a:cxn>
                <a:cxn ang="0">
                  <a:pos x="514" y="415"/>
                </a:cxn>
                <a:cxn ang="0">
                  <a:pos x="464" y="453"/>
                </a:cxn>
                <a:cxn ang="0">
                  <a:pos x="498" y="435"/>
                </a:cxn>
                <a:cxn ang="0">
                  <a:pos x="447" y="415"/>
                </a:cxn>
                <a:cxn ang="0">
                  <a:pos x="447" y="359"/>
                </a:cxn>
                <a:cxn ang="0">
                  <a:pos x="582" y="378"/>
                </a:cxn>
                <a:cxn ang="0">
                  <a:pos x="481" y="284"/>
                </a:cxn>
                <a:cxn ang="0">
                  <a:pos x="548" y="341"/>
                </a:cxn>
                <a:cxn ang="0">
                  <a:pos x="531" y="284"/>
                </a:cxn>
                <a:cxn ang="0">
                  <a:pos x="498" y="303"/>
                </a:cxn>
                <a:cxn ang="0">
                  <a:pos x="565" y="322"/>
                </a:cxn>
                <a:cxn ang="0">
                  <a:pos x="548" y="284"/>
                </a:cxn>
                <a:cxn ang="0">
                  <a:pos x="548" y="228"/>
                </a:cxn>
                <a:cxn ang="0">
                  <a:pos x="481" y="415"/>
                </a:cxn>
                <a:cxn ang="0">
                  <a:pos x="565" y="209"/>
                </a:cxn>
                <a:cxn ang="0">
                  <a:pos x="666" y="247"/>
                </a:cxn>
                <a:cxn ang="0">
                  <a:pos x="598" y="115"/>
                </a:cxn>
                <a:cxn ang="0">
                  <a:pos x="632" y="172"/>
                </a:cxn>
                <a:cxn ang="0">
                  <a:pos x="632" y="115"/>
                </a:cxn>
                <a:cxn ang="0">
                  <a:pos x="749" y="172"/>
                </a:cxn>
                <a:cxn ang="0">
                  <a:pos x="666" y="59"/>
                </a:cxn>
                <a:cxn ang="0">
                  <a:pos x="749" y="115"/>
                </a:cxn>
                <a:cxn ang="0">
                  <a:pos x="732" y="59"/>
                </a:cxn>
                <a:cxn ang="0">
                  <a:pos x="782" y="115"/>
                </a:cxn>
                <a:cxn ang="0">
                  <a:pos x="699" y="97"/>
                </a:cxn>
                <a:cxn ang="0">
                  <a:pos x="883" y="172"/>
                </a:cxn>
                <a:cxn ang="0">
                  <a:pos x="782" y="59"/>
                </a:cxn>
                <a:cxn ang="0">
                  <a:pos x="782" y="115"/>
                </a:cxn>
                <a:cxn ang="0">
                  <a:pos x="866" y="59"/>
                </a:cxn>
                <a:cxn ang="0">
                  <a:pos x="866" y="153"/>
                </a:cxn>
                <a:cxn ang="0">
                  <a:pos x="850" y="78"/>
                </a:cxn>
                <a:cxn ang="0">
                  <a:pos x="883" y="78"/>
                </a:cxn>
                <a:cxn ang="0">
                  <a:pos x="917" y="134"/>
                </a:cxn>
                <a:cxn ang="0">
                  <a:pos x="984" y="40"/>
                </a:cxn>
                <a:cxn ang="0">
                  <a:pos x="967" y="97"/>
                </a:cxn>
                <a:cxn ang="0">
                  <a:pos x="1001" y="78"/>
                </a:cxn>
                <a:cxn ang="0">
                  <a:pos x="937" y="413"/>
                </a:cxn>
                <a:cxn ang="0">
                  <a:pos x="653" y="585"/>
                </a:cxn>
                <a:cxn ang="0">
                  <a:pos x="464" y="589"/>
                </a:cxn>
                <a:cxn ang="0">
                  <a:pos x="57" y="617"/>
                </a:cxn>
              </a:cxnLst>
              <a:rect l="0" t="0" r="r" b="b"/>
              <a:pathLst>
                <a:path w="1025" h="894">
                  <a:moveTo>
                    <a:pt x="51" y="894"/>
                  </a:moveTo>
                  <a:cubicBezTo>
                    <a:pt x="61" y="885"/>
                    <a:pt x="99" y="860"/>
                    <a:pt x="112" y="846"/>
                  </a:cubicBezTo>
                  <a:cubicBezTo>
                    <a:pt x="125" y="832"/>
                    <a:pt x="123" y="810"/>
                    <a:pt x="129" y="810"/>
                  </a:cubicBezTo>
                  <a:cubicBezTo>
                    <a:pt x="134" y="810"/>
                    <a:pt x="135" y="841"/>
                    <a:pt x="145" y="846"/>
                  </a:cubicBezTo>
                  <a:cubicBezTo>
                    <a:pt x="156" y="853"/>
                    <a:pt x="190" y="853"/>
                    <a:pt x="196" y="846"/>
                  </a:cubicBezTo>
                  <a:cubicBezTo>
                    <a:pt x="201" y="841"/>
                    <a:pt x="187" y="815"/>
                    <a:pt x="179" y="810"/>
                  </a:cubicBezTo>
                  <a:cubicBezTo>
                    <a:pt x="170" y="803"/>
                    <a:pt x="154" y="815"/>
                    <a:pt x="145" y="810"/>
                  </a:cubicBezTo>
                  <a:cubicBezTo>
                    <a:pt x="137" y="803"/>
                    <a:pt x="126" y="778"/>
                    <a:pt x="129" y="772"/>
                  </a:cubicBezTo>
                  <a:cubicBezTo>
                    <a:pt x="131" y="766"/>
                    <a:pt x="151" y="762"/>
                    <a:pt x="162" y="772"/>
                  </a:cubicBezTo>
                  <a:cubicBezTo>
                    <a:pt x="173" y="781"/>
                    <a:pt x="182" y="819"/>
                    <a:pt x="196" y="828"/>
                  </a:cubicBezTo>
                  <a:cubicBezTo>
                    <a:pt x="210" y="837"/>
                    <a:pt x="238" y="834"/>
                    <a:pt x="246" y="828"/>
                  </a:cubicBezTo>
                  <a:cubicBezTo>
                    <a:pt x="255" y="822"/>
                    <a:pt x="257" y="800"/>
                    <a:pt x="246" y="790"/>
                  </a:cubicBezTo>
                  <a:cubicBezTo>
                    <a:pt x="235" y="781"/>
                    <a:pt x="193" y="778"/>
                    <a:pt x="179" y="772"/>
                  </a:cubicBezTo>
                  <a:cubicBezTo>
                    <a:pt x="165" y="766"/>
                    <a:pt x="159" y="753"/>
                    <a:pt x="162" y="753"/>
                  </a:cubicBezTo>
                  <a:cubicBezTo>
                    <a:pt x="165" y="753"/>
                    <a:pt x="190" y="759"/>
                    <a:pt x="196" y="772"/>
                  </a:cubicBezTo>
                  <a:cubicBezTo>
                    <a:pt x="201" y="784"/>
                    <a:pt x="182" y="819"/>
                    <a:pt x="196" y="828"/>
                  </a:cubicBezTo>
                  <a:cubicBezTo>
                    <a:pt x="209" y="837"/>
                    <a:pt x="265" y="834"/>
                    <a:pt x="279" y="828"/>
                  </a:cubicBezTo>
                  <a:cubicBezTo>
                    <a:pt x="293" y="822"/>
                    <a:pt x="282" y="809"/>
                    <a:pt x="279" y="790"/>
                  </a:cubicBezTo>
                  <a:cubicBezTo>
                    <a:pt x="277" y="772"/>
                    <a:pt x="274" y="725"/>
                    <a:pt x="263" y="716"/>
                  </a:cubicBezTo>
                  <a:cubicBezTo>
                    <a:pt x="251" y="706"/>
                    <a:pt x="213" y="725"/>
                    <a:pt x="213" y="734"/>
                  </a:cubicBezTo>
                  <a:cubicBezTo>
                    <a:pt x="213" y="744"/>
                    <a:pt x="243" y="766"/>
                    <a:pt x="263" y="772"/>
                  </a:cubicBezTo>
                  <a:cubicBezTo>
                    <a:pt x="282" y="778"/>
                    <a:pt x="313" y="772"/>
                    <a:pt x="330" y="772"/>
                  </a:cubicBezTo>
                  <a:cubicBezTo>
                    <a:pt x="346" y="772"/>
                    <a:pt x="358" y="781"/>
                    <a:pt x="363" y="772"/>
                  </a:cubicBezTo>
                  <a:cubicBezTo>
                    <a:pt x="369" y="762"/>
                    <a:pt x="380" y="722"/>
                    <a:pt x="363" y="716"/>
                  </a:cubicBezTo>
                  <a:cubicBezTo>
                    <a:pt x="347" y="709"/>
                    <a:pt x="282" y="734"/>
                    <a:pt x="263" y="734"/>
                  </a:cubicBezTo>
                  <a:cubicBezTo>
                    <a:pt x="243" y="734"/>
                    <a:pt x="246" y="725"/>
                    <a:pt x="246" y="716"/>
                  </a:cubicBezTo>
                  <a:cubicBezTo>
                    <a:pt x="246" y="706"/>
                    <a:pt x="251" y="678"/>
                    <a:pt x="263" y="678"/>
                  </a:cubicBezTo>
                  <a:cubicBezTo>
                    <a:pt x="274" y="678"/>
                    <a:pt x="299" y="703"/>
                    <a:pt x="313" y="716"/>
                  </a:cubicBezTo>
                  <a:cubicBezTo>
                    <a:pt x="327" y="728"/>
                    <a:pt x="333" y="753"/>
                    <a:pt x="347" y="753"/>
                  </a:cubicBezTo>
                  <a:cubicBezTo>
                    <a:pt x="361" y="753"/>
                    <a:pt x="397" y="722"/>
                    <a:pt x="397" y="716"/>
                  </a:cubicBezTo>
                  <a:cubicBezTo>
                    <a:pt x="397" y="709"/>
                    <a:pt x="361" y="718"/>
                    <a:pt x="347" y="716"/>
                  </a:cubicBezTo>
                  <a:cubicBezTo>
                    <a:pt x="333" y="713"/>
                    <a:pt x="327" y="697"/>
                    <a:pt x="313" y="697"/>
                  </a:cubicBezTo>
                  <a:cubicBezTo>
                    <a:pt x="299" y="697"/>
                    <a:pt x="260" y="713"/>
                    <a:pt x="263" y="716"/>
                  </a:cubicBezTo>
                  <a:cubicBezTo>
                    <a:pt x="265" y="718"/>
                    <a:pt x="324" y="725"/>
                    <a:pt x="330" y="716"/>
                  </a:cubicBezTo>
                  <a:cubicBezTo>
                    <a:pt x="335" y="706"/>
                    <a:pt x="299" y="672"/>
                    <a:pt x="296" y="659"/>
                  </a:cubicBezTo>
                  <a:cubicBezTo>
                    <a:pt x="294" y="647"/>
                    <a:pt x="308" y="638"/>
                    <a:pt x="313" y="641"/>
                  </a:cubicBezTo>
                  <a:cubicBezTo>
                    <a:pt x="319" y="643"/>
                    <a:pt x="315" y="669"/>
                    <a:pt x="330" y="678"/>
                  </a:cubicBezTo>
                  <a:cubicBezTo>
                    <a:pt x="344" y="687"/>
                    <a:pt x="383" y="697"/>
                    <a:pt x="397" y="697"/>
                  </a:cubicBezTo>
                  <a:cubicBezTo>
                    <a:pt x="411" y="697"/>
                    <a:pt x="419" y="684"/>
                    <a:pt x="414" y="678"/>
                  </a:cubicBezTo>
                  <a:cubicBezTo>
                    <a:pt x="408" y="672"/>
                    <a:pt x="377" y="672"/>
                    <a:pt x="363" y="659"/>
                  </a:cubicBezTo>
                  <a:cubicBezTo>
                    <a:pt x="349" y="647"/>
                    <a:pt x="335" y="603"/>
                    <a:pt x="330" y="603"/>
                  </a:cubicBezTo>
                  <a:cubicBezTo>
                    <a:pt x="324" y="603"/>
                    <a:pt x="332" y="641"/>
                    <a:pt x="330" y="659"/>
                  </a:cubicBezTo>
                  <a:cubicBezTo>
                    <a:pt x="327" y="678"/>
                    <a:pt x="313" y="709"/>
                    <a:pt x="313" y="716"/>
                  </a:cubicBezTo>
                  <a:cubicBezTo>
                    <a:pt x="313" y="722"/>
                    <a:pt x="321" y="706"/>
                    <a:pt x="330" y="697"/>
                  </a:cubicBezTo>
                  <a:cubicBezTo>
                    <a:pt x="338" y="687"/>
                    <a:pt x="352" y="665"/>
                    <a:pt x="363" y="659"/>
                  </a:cubicBezTo>
                  <a:cubicBezTo>
                    <a:pt x="374" y="653"/>
                    <a:pt x="394" y="653"/>
                    <a:pt x="397" y="659"/>
                  </a:cubicBezTo>
                  <a:cubicBezTo>
                    <a:pt x="400" y="665"/>
                    <a:pt x="386" y="685"/>
                    <a:pt x="380" y="697"/>
                  </a:cubicBezTo>
                  <a:cubicBezTo>
                    <a:pt x="375" y="709"/>
                    <a:pt x="361" y="734"/>
                    <a:pt x="363" y="734"/>
                  </a:cubicBezTo>
                  <a:cubicBezTo>
                    <a:pt x="366" y="734"/>
                    <a:pt x="386" y="719"/>
                    <a:pt x="397" y="697"/>
                  </a:cubicBezTo>
                  <a:cubicBezTo>
                    <a:pt x="408" y="675"/>
                    <a:pt x="430" y="619"/>
                    <a:pt x="430" y="603"/>
                  </a:cubicBezTo>
                  <a:cubicBezTo>
                    <a:pt x="430" y="587"/>
                    <a:pt x="411" y="603"/>
                    <a:pt x="397" y="603"/>
                  </a:cubicBezTo>
                  <a:cubicBezTo>
                    <a:pt x="383" y="603"/>
                    <a:pt x="358" y="609"/>
                    <a:pt x="347" y="603"/>
                  </a:cubicBezTo>
                  <a:cubicBezTo>
                    <a:pt x="335" y="597"/>
                    <a:pt x="327" y="572"/>
                    <a:pt x="330" y="565"/>
                  </a:cubicBezTo>
                  <a:cubicBezTo>
                    <a:pt x="332" y="559"/>
                    <a:pt x="358" y="556"/>
                    <a:pt x="363" y="565"/>
                  </a:cubicBezTo>
                  <a:cubicBezTo>
                    <a:pt x="369" y="575"/>
                    <a:pt x="358" y="606"/>
                    <a:pt x="363" y="622"/>
                  </a:cubicBezTo>
                  <a:cubicBezTo>
                    <a:pt x="369" y="638"/>
                    <a:pt x="386" y="656"/>
                    <a:pt x="397" y="659"/>
                  </a:cubicBezTo>
                  <a:cubicBezTo>
                    <a:pt x="408" y="663"/>
                    <a:pt x="430" y="650"/>
                    <a:pt x="430" y="641"/>
                  </a:cubicBezTo>
                  <a:cubicBezTo>
                    <a:pt x="430" y="631"/>
                    <a:pt x="417" y="609"/>
                    <a:pt x="397" y="603"/>
                  </a:cubicBezTo>
                  <a:cubicBezTo>
                    <a:pt x="377" y="597"/>
                    <a:pt x="321" y="612"/>
                    <a:pt x="313" y="603"/>
                  </a:cubicBezTo>
                  <a:cubicBezTo>
                    <a:pt x="304" y="594"/>
                    <a:pt x="335" y="553"/>
                    <a:pt x="347" y="547"/>
                  </a:cubicBezTo>
                  <a:cubicBezTo>
                    <a:pt x="358" y="541"/>
                    <a:pt x="375" y="556"/>
                    <a:pt x="380" y="565"/>
                  </a:cubicBezTo>
                  <a:cubicBezTo>
                    <a:pt x="386" y="575"/>
                    <a:pt x="369" y="594"/>
                    <a:pt x="380" y="603"/>
                  </a:cubicBezTo>
                  <a:cubicBezTo>
                    <a:pt x="392" y="612"/>
                    <a:pt x="433" y="625"/>
                    <a:pt x="447" y="622"/>
                  </a:cubicBezTo>
                  <a:cubicBezTo>
                    <a:pt x="461" y="618"/>
                    <a:pt x="472" y="581"/>
                    <a:pt x="464" y="584"/>
                  </a:cubicBezTo>
                  <a:cubicBezTo>
                    <a:pt x="456" y="587"/>
                    <a:pt x="414" y="625"/>
                    <a:pt x="397" y="641"/>
                  </a:cubicBezTo>
                  <a:cubicBezTo>
                    <a:pt x="380" y="656"/>
                    <a:pt x="369" y="684"/>
                    <a:pt x="363" y="678"/>
                  </a:cubicBezTo>
                  <a:cubicBezTo>
                    <a:pt x="358" y="672"/>
                    <a:pt x="352" y="622"/>
                    <a:pt x="363" y="603"/>
                  </a:cubicBezTo>
                  <a:cubicBezTo>
                    <a:pt x="374" y="585"/>
                    <a:pt x="411" y="572"/>
                    <a:pt x="430" y="565"/>
                  </a:cubicBezTo>
                  <a:cubicBezTo>
                    <a:pt x="450" y="559"/>
                    <a:pt x="472" y="575"/>
                    <a:pt x="481" y="565"/>
                  </a:cubicBezTo>
                  <a:cubicBezTo>
                    <a:pt x="489" y="556"/>
                    <a:pt x="489" y="519"/>
                    <a:pt x="481" y="509"/>
                  </a:cubicBezTo>
                  <a:cubicBezTo>
                    <a:pt x="472" y="500"/>
                    <a:pt x="447" y="503"/>
                    <a:pt x="430" y="509"/>
                  </a:cubicBezTo>
                  <a:cubicBezTo>
                    <a:pt x="414" y="515"/>
                    <a:pt x="394" y="537"/>
                    <a:pt x="380" y="547"/>
                  </a:cubicBezTo>
                  <a:cubicBezTo>
                    <a:pt x="366" y="556"/>
                    <a:pt x="350" y="572"/>
                    <a:pt x="347" y="565"/>
                  </a:cubicBezTo>
                  <a:cubicBezTo>
                    <a:pt x="344" y="559"/>
                    <a:pt x="355" y="512"/>
                    <a:pt x="363" y="509"/>
                  </a:cubicBezTo>
                  <a:cubicBezTo>
                    <a:pt x="372" y="507"/>
                    <a:pt x="383" y="541"/>
                    <a:pt x="397" y="547"/>
                  </a:cubicBezTo>
                  <a:cubicBezTo>
                    <a:pt x="411" y="553"/>
                    <a:pt x="430" y="547"/>
                    <a:pt x="447" y="547"/>
                  </a:cubicBezTo>
                  <a:cubicBezTo>
                    <a:pt x="464" y="547"/>
                    <a:pt x="492" y="556"/>
                    <a:pt x="498" y="547"/>
                  </a:cubicBezTo>
                  <a:cubicBezTo>
                    <a:pt x="503" y="537"/>
                    <a:pt x="492" y="497"/>
                    <a:pt x="481" y="491"/>
                  </a:cubicBezTo>
                  <a:cubicBezTo>
                    <a:pt x="470" y="485"/>
                    <a:pt x="445" y="507"/>
                    <a:pt x="430" y="509"/>
                  </a:cubicBezTo>
                  <a:cubicBezTo>
                    <a:pt x="417" y="512"/>
                    <a:pt x="405" y="515"/>
                    <a:pt x="397" y="509"/>
                  </a:cubicBezTo>
                  <a:cubicBezTo>
                    <a:pt x="388" y="503"/>
                    <a:pt x="378" y="478"/>
                    <a:pt x="380" y="471"/>
                  </a:cubicBezTo>
                  <a:cubicBezTo>
                    <a:pt x="383" y="466"/>
                    <a:pt x="405" y="459"/>
                    <a:pt x="414" y="471"/>
                  </a:cubicBezTo>
                  <a:cubicBezTo>
                    <a:pt x="422" y="484"/>
                    <a:pt x="422" y="537"/>
                    <a:pt x="430" y="547"/>
                  </a:cubicBezTo>
                  <a:cubicBezTo>
                    <a:pt x="439" y="556"/>
                    <a:pt x="456" y="537"/>
                    <a:pt x="464" y="528"/>
                  </a:cubicBezTo>
                  <a:cubicBezTo>
                    <a:pt x="472" y="518"/>
                    <a:pt x="489" y="500"/>
                    <a:pt x="481" y="491"/>
                  </a:cubicBezTo>
                  <a:cubicBezTo>
                    <a:pt x="472" y="481"/>
                    <a:pt x="430" y="469"/>
                    <a:pt x="414" y="471"/>
                  </a:cubicBezTo>
                  <a:cubicBezTo>
                    <a:pt x="397" y="475"/>
                    <a:pt x="383" y="515"/>
                    <a:pt x="380" y="509"/>
                  </a:cubicBezTo>
                  <a:cubicBezTo>
                    <a:pt x="378" y="503"/>
                    <a:pt x="386" y="441"/>
                    <a:pt x="397" y="435"/>
                  </a:cubicBezTo>
                  <a:cubicBezTo>
                    <a:pt x="408" y="428"/>
                    <a:pt x="436" y="453"/>
                    <a:pt x="447" y="471"/>
                  </a:cubicBezTo>
                  <a:cubicBezTo>
                    <a:pt x="458" y="490"/>
                    <a:pt x="453" y="544"/>
                    <a:pt x="464" y="547"/>
                  </a:cubicBezTo>
                  <a:cubicBezTo>
                    <a:pt x="475" y="550"/>
                    <a:pt x="506" y="513"/>
                    <a:pt x="514" y="491"/>
                  </a:cubicBezTo>
                  <a:cubicBezTo>
                    <a:pt x="523" y="469"/>
                    <a:pt x="525" y="422"/>
                    <a:pt x="514" y="415"/>
                  </a:cubicBezTo>
                  <a:cubicBezTo>
                    <a:pt x="503" y="409"/>
                    <a:pt x="464" y="450"/>
                    <a:pt x="447" y="453"/>
                  </a:cubicBezTo>
                  <a:cubicBezTo>
                    <a:pt x="430" y="456"/>
                    <a:pt x="419" y="447"/>
                    <a:pt x="414" y="435"/>
                  </a:cubicBezTo>
                  <a:cubicBezTo>
                    <a:pt x="408" y="422"/>
                    <a:pt x="405" y="375"/>
                    <a:pt x="414" y="378"/>
                  </a:cubicBezTo>
                  <a:cubicBezTo>
                    <a:pt x="422" y="381"/>
                    <a:pt x="450" y="437"/>
                    <a:pt x="464" y="453"/>
                  </a:cubicBezTo>
                  <a:cubicBezTo>
                    <a:pt x="478" y="469"/>
                    <a:pt x="483" y="475"/>
                    <a:pt x="498" y="471"/>
                  </a:cubicBezTo>
                  <a:cubicBezTo>
                    <a:pt x="512" y="469"/>
                    <a:pt x="542" y="447"/>
                    <a:pt x="548" y="435"/>
                  </a:cubicBezTo>
                  <a:cubicBezTo>
                    <a:pt x="553" y="422"/>
                    <a:pt x="540" y="397"/>
                    <a:pt x="531" y="397"/>
                  </a:cubicBezTo>
                  <a:cubicBezTo>
                    <a:pt x="523" y="397"/>
                    <a:pt x="512" y="425"/>
                    <a:pt x="498" y="435"/>
                  </a:cubicBezTo>
                  <a:cubicBezTo>
                    <a:pt x="483" y="444"/>
                    <a:pt x="458" y="463"/>
                    <a:pt x="447" y="453"/>
                  </a:cubicBezTo>
                  <a:cubicBezTo>
                    <a:pt x="436" y="444"/>
                    <a:pt x="428" y="393"/>
                    <a:pt x="430" y="378"/>
                  </a:cubicBezTo>
                  <a:cubicBezTo>
                    <a:pt x="433" y="362"/>
                    <a:pt x="461" y="353"/>
                    <a:pt x="464" y="359"/>
                  </a:cubicBezTo>
                  <a:cubicBezTo>
                    <a:pt x="466" y="366"/>
                    <a:pt x="442" y="403"/>
                    <a:pt x="447" y="415"/>
                  </a:cubicBezTo>
                  <a:cubicBezTo>
                    <a:pt x="453" y="428"/>
                    <a:pt x="481" y="437"/>
                    <a:pt x="498" y="435"/>
                  </a:cubicBezTo>
                  <a:cubicBezTo>
                    <a:pt x="514" y="432"/>
                    <a:pt x="551" y="403"/>
                    <a:pt x="548" y="397"/>
                  </a:cubicBezTo>
                  <a:cubicBezTo>
                    <a:pt x="545" y="391"/>
                    <a:pt x="498" y="403"/>
                    <a:pt x="481" y="397"/>
                  </a:cubicBezTo>
                  <a:cubicBezTo>
                    <a:pt x="464" y="391"/>
                    <a:pt x="450" y="375"/>
                    <a:pt x="447" y="359"/>
                  </a:cubicBezTo>
                  <a:cubicBezTo>
                    <a:pt x="444" y="344"/>
                    <a:pt x="458" y="303"/>
                    <a:pt x="464" y="303"/>
                  </a:cubicBezTo>
                  <a:cubicBezTo>
                    <a:pt x="469" y="303"/>
                    <a:pt x="472" y="337"/>
                    <a:pt x="481" y="359"/>
                  </a:cubicBezTo>
                  <a:cubicBezTo>
                    <a:pt x="489" y="381"/>
                    <a:pt x="498" y="432"/>
                    <a:pt x="514" y="435"/>
                  </a:cubicBezTo>
                  <a:cubicBezTo>
                    <a:pt x="531" y="437"/>
                    <a:pt x="576" y="390"/>
                    <a:pt x="582" y="378"/>
                  </a:cubicBezTo>
                  <a:cubicBezTo>
                    <a:pt x="587" y="366"/>
                    <a:pt x="559" y="359"/>
                    <a:pt x="548" y="359"/>
                  </a:cubicBezTo>
                  <a:cubicBezTo>
                    <a:pt x="537" y="359"/>
                    <a:pt x="525" y="381"/>
                    <a:pt x="514" y="378"/>
                  </a:cubicBezTo>
                  <a:cubicBezTo>
                    <a:pt x="503" y="375"/>
                    <a:pt x="487" y="357"/>
                    <a:pt x="481" y="341"/>
                  </a:cubicBezTo>
                  <a:cubicBezTo>
                    <a:pt x="475" y="325"/>
                    <a:pt x="478" y="284"/>
                    <a:pt x="481" y="284"/>
                  </a:cubicBezTo>
                  <a:cubicBezTo>
                    <a:pt x="483" y="284"/>
                    <a:pt x="489" y="326"/>
                    <a:pt x="498" y="341"/>
                  </a:cubicBezTo>
                  <a:cubicBezTo>
                    <a:pt x="506" y="356"/>
                    <a:pt x="517" y="368"/>
                    <a:pt x="531" y="378"/>
                  </a:cubicBezTo>
                  <a:cubicBezTo>
                    <a:pt x="545" y="388"/>
                    <a:pt x="579" y="403"/>
                    <a:pt x="582" y="397"/>
                  </a:cubicBezTo>
                  <a:cubicBezTo>
                    <a:pt x="584" y="391"/>
                    <a:pt x="559" y="350"/>
                    <a:pt x="548" y="341"/>
                  </a:cubicBezTo>
                  <a:cubicBezTo>
                    <a:pt x="537" y="331"/>
                    <a:pt x="525" y="350"/>
                    <a:pt x="514" y="341"/>
                  </a:cubicBezTo>
                  <a:cubicBezTo>
                    <a:pt x="503" y="331"/>
                    <a:pt x="483" y="303"/>
                    <a:pt x="481" y="284"/>
                  </a:cubicBezTo>
                  <a:cubicBezTo>
                    <a:pt x="478" y="266"/>
                    <a:pt x="489" y="228"/>
                    <a:pt x="498" y="228"/>
                  </a:cubicBezTo>
                  <a:cubicBezTo>
                    <a:pt x="506" y="228"/>
                    <a:pt x="520" y="263"/>
                    <a:pt x="531" y="284"/>
                  </a:cubicBezTo>
                  <a:cubicBezTo>
                    <a:pt x="542" y="306"/>
                    <a:pt x="551" y="353"/>
                    <a:pt x="565" y="359"/>
                  </a:cubicBezTo>
                  <a:cubicBezTo>
                    <a:pt x="579" y="366"/>
                    <a:pt x="615" y="334"/>
                    <a:pt x="615" y="322"/>
                  </a:cubicBezTo>
                  <a:cubicBezTo>
                    <a:pt x="615" y="309"/>
                    <a:pt x="584" y="287"/>
                    <a:pt x="565" y="284"/>
                  </a:cubicBezTo>
                  <a:cubicBezTo>
                    <a:pt x="545" y="282"/>
                    <a:pt x="506" y="313"/>
                    <a:pt x="498" y="303"/>
                  </a:cubicBezTo>
                  <a:cubicBezTo>
                    <a:pt x="489" y="294"/>
                    <a:pt x="509" y="244"/>
                    <a:pt x="514" y="228"/>
                  </a:cubicBezTo>
                  <a:cubicBezTo>
                    <a:pt x="520" y="212"/>
                    <a:pt x="528" y="203"/>
                    <a:pt x="531" y="209"/>
                  </a:cubicBezTo>
                  <a:cubicBezTo>
                    <a:pt x="534" y="216"/>
                    <a:pt x="526" y="247"/>
                    <a:pt x="531" y="265"/>
                  </a:cubicBezTo>
                  <a:cubicBezTo>
                    <a:pt x="537" y="284"/>
                    <a:pt x="554" y="315"/>
                    <a:pt x="565" y="322"/>
                  </a:cubicBezTo>
                  <a:cubicBezTo>
                    <a:pt x="576" y="328"/>
                    <a:pt x="587" y="306"/>
                    <a:pt x="598" y="303"/>
                  </a:cubicBezTo>
                  <a:cubicBezTo>
                    <a:pt x="609" y="300"/>
                    <a:pt x="632" y="309"/>
                    <a:pt x="632" y="303"/>
                  </a:cubicBezTo>
                  <a:cubicBezTo>
                    <a:pt x="632" y="297"/>
                    <a:pt x="612" y="268"/>
                    <a:pt x="598" y="265"/>
                  </a:cubicBezTo>
                  <a:cubicBezTo>
                    <a:pt x="584" y="263"/>
                    <a:pt x="559" y="287"/>
                    <a:pt x="548" y="284"/>
                  </a:cubicBezTo>
                  <a:cubicBezTo>
                    <a:pt x="537" y="282"/>
                    <a:pt x="534" y="265"/>
                    <a:pt x="531" y="247"/>
                  </a:cubicBezTo>
                  <a:cubicBezTo>
                    <a:pt x="529" y="228"/>
                    <a:pt x="526" y="185"/>
                    <a:pt x="531" y="172"/>
                  </a:cubicBezTo>
                  <a:cubicBezTo>
                    <a:pt x="537" y="159"/>
                    <a:pt x="562" y="163"/>
                    <a:pt x="565" y="172"/>
                  </a:cubicBezTo>
                  <a:cubicBezTo>
                    <a:pt x="567" y="181"/>
                    <a:pt x="545" y="206"/>
                    <a:pt x="548" y="228"/>
                  </a:cubicBezTo>
                  <a:cubicBezTo>
                    <a:pt x="551" y="250"/>
                    <a:pt x="576" y="284"/>
                    <a:pt x="582" y="303"/>
                  </a:cubicBezTo>
                  <a:cubicBezTo>
                    <a:pt x="587" y="322"/>
                    <a:pt x="590" y="338"/>
                    <a:pt x="582" y="341"/>
                  </a:cubicBezTo>
                  <a:cubicBezTo>
                    <a:pt x="573" y="344"/>
                    <a:pt x="548" y="309"/>
                    <a:pt x="531" y="322"/>
                  </a:cubicBezTo>
                  <a:cubicBezTo>
                    <a:pt x="514" y="334"/>
                    <a:pt x="495" y="397"/>
                    <a:pt x="481" y="415"/>
                  </a:cubicBezTo>
                  <a:cubicBezTo>
                    <a:pt x="467" y="434"/>
                    <a:pt x="428" y="453"/>
                    <a:pt x="447" y="435"/>
                  </a:cubicBezTo>
                  <a:cubicBezTo>
                    <a:pt x="467" y="416"/>
                    <a:pt x="570" y="335"/>
                    <a:pt x="598" y="303"/>
                  </a:cubicBezTo>
                  <a:cubicBezTo>
                    <a:pt x="626" y="272"/>
                    <a:pt x="621" y="263"/>
                    <a:pt x="615" y="247"/>
                  </a:cubicBezTo>
                  <a:cubicBezTo>
                    <a:pt x="609" y="231"/>
                    <a:pt x="573" y="228"/>
                    <a:pt x="565" y="209"/>
                  </a:cubicBezTo>
                  <a:cubicBezTo>
                    <a:pt x="556" y="190"/>
                    <a:pt x="559" y="137"/>
                    <a:pt x="565" y="134"/>
                  </a:cubicBezTo>
                  <a:cubicBezTo>
                    <a:pt x="570" y="132"/>
                    <a:pt x="596" y="169"/>
                    <a:pt x="598" y="190"/>
                  </a:cubicBezTo>
                  <a:cubicBezTo>
                    <a:pt x="601" y="212"/>
                    <a:pt x="570" y="256"/>
                    <a:pt x="582" y="265"/>
                  </a:cubicBezTo>
                  <a:cubicBezTo>
                    <a:pt x="593" y="275"/>
                    <a:pt x="651" y="256"/>
                    <a:pt x="666" y="247"/>
                  </a:cubicBezTo>
                  <a:cubicBezTo>
                    <a:pt x="679" y="237"/>
                    <a:pt x="677" y="212"/>
                    <a:pt x="666" y="209"/>
                  </a:cubicBezTo>
                  <a:cubicBezTo>
                    <a:pt x="654" y="206"/>
                    <a:pt x="615" y="238"/>
                    <a:pt x="598" y="228"/>
                  </a:cubicBezTo>
                  <a:cubicBezTo>
                    <a:pt x="582" y="219"/>
                    <a:pt x="565" y="172"/>
                    <a:pt x="565" y="153"/>
                  </a:cubicBezTo>
                  <a:cubicBezTo>
                    <a:pt x="565" y="134"/>
                    <a:pt x="590" y="109"/>
                    <a:pt x="598" y="115"/>
                  </a:cubicBezTo>
                  <a:cubicBezTo>
                    <a:pt x="607" y="122"/>
                    <a:pt x="607" y="172"/>
                    <a:pt x="615" y="190"/>
                  </a:cubicBezTo>
                  <a:cubicBezTo>
                    <a:pt x="624" y="209"/>
                    <a:pt x="632" y="225"/>
                    <a:pt x="648" y="228"/>
                  </a:cubicBezTo>
                  <a:cubicBezTo>
                    <a:pt x="665" y="231"/>
                    <a:pt x="718" y="219"/>
                    <a:pt x="716" y="209"/>
                  </a:cubicBezTo>
                  <a:cubicBezTo>
                    <a:pt x="713" y="200"/>
                    <a:pt x="646" y="194"/>
                    <a:pt x="632" y="172"/>
                  </a:cubicBezTo>
                  <a:cubicBezTo>
                    <a:pt x="618" y="150"/>
                    <a:pt x="637" y="81"/>
                    <a:pt x="632" y="78"/>
                  </a:cubicBezTo>
                  <a:cubicBezTo>
                    <a:pt x="626" y="75"/>
                    <a:pt x="590" y="137"/>
                    <a:pt x="598" y="153"/>
                  </a:cubicBezTo>
                  <a:cubicBezTo>
                    <a:pt x="607" y="169"/>
                    <a:pt x="677" y="178"/>
                    <a:pt x="682" y="172"/>
                  </a:cubicBezTo>
                  <a:cubicBezTo>
                    <a:pt x="687" y="166"/>
                    <a:pt x="635" y="106"/>
                    <a:pt x="632" y="115"/>
                  </a:cubicBezTo>
                  <a:cubicBezTo>
                    <a:pt x="629" y="125"/>
                    <a:pt x="660" y="222"/>
                    <a:pt x="666" y="228"/>
                  </a:cubicBezTo>
                  <a:cubicBezTo>
                    <a:pt x="671" y="234"/>
                    <a:pt x="657" y="172"/>
                    <a:pt x="666" y="153"/>
                  </a:cubicBezTo>
                  <a:cubicBezTo>
                    <a:pt x="674" y="134"/>
                    <a:pt x="702" y="112"/>
                    <a:pt x="716" y="115"/>
                  </a:cubicBezTo>
                  <a:cubicBezTo>
                    <a:pt x="730" y="119"/>
                    <a:pt x="752" y="159"/>
                    <a:pt x="749" y="172"/>
                  </a:cubicBezTo>
                  <a:cubicBezTo>
                    <a:pt x="746" y="185"/>
                    <a:pt x="710" y="200"/>
                    <a:pt x="699" y="190"/>
                  </a:cubicBezTo>
                  <a:cubicBezTo>
                    <a:pt x="687" y="181"/>
                    <a:pt x="682" y="137"/>
                    <a:pt x="682" y="115"/>
                  </a:cubicBezTo>
                  <a:cubicBezTo>
                    <a:pt x="682" y="93"/>
                    <a:pt x="701" y="69"/>
                    <a:pt x="699" y="59"/>
                  </a:cubicBezTo>
                  <a:cubicBezTo>
                    <a:pt x="696" y="49"/>
                    <a:pt x="674" y="53"/>
                    <a:pt x="666" y="59"/>
                  </a:cubicBezTo>
                  <a:cubicBezTo>
                    <a:pt x="657" y="65"/>
                    <a:pt x="640" y="81"/>
                    <a:pt x="648" y="97"/>
                  </a:cubicBezTo>
                  <a:cubicBezTo>
                    <a:pt x="657" y="112"/>
                    <a:pt x="696" y="141"/>
                    <a:pt x="716" y="153"/>
                  </a:cubicBezTo>
                  <a:cubicBezTo>
                    <a:pt x="735" y="165"/>
                    <a:pt x="761" y="178"/>
                    <a:pt x="766" y="172"/>
                  </a:cubicBezTo>
                  <a:cubicBezTo>
                    <a:pt x="772" y="166"/>
                    <a:pt x="760" y="119"/>
                    <a:pt x="749" y="115"/>
                  </a:cubicBezTo>
                  <a:cubicBezTo>
                    <a:pt x="738" y="112"/>
                    <a:pt x="715" y="153"/>
                    <a:pt x="699" y="153"/>
                  </a:cubicBezTo>
                  <a:cubicBezTo>
                    <a:pt x="682" y="153"/>
                    <a:pt x="645" y="134"/>
                    <a:pt x="648" y="115"/>
                  </a:cubicBezTo>
                  <a:cubicBezTo>
                    <a:pt x="651" y="97"/>
                    <a:pt x="702" y="50"/>
                    <a:pt x="716" y="40"/>
                  </a:cubicBezTo>
                  <a:cubicBezTo>
                    <a:pt x="730" y="31"/>
                    <a:pt x="730" y="47"/>
                    <a:pt x="732" y="59"/>
                  </a:cubicBezTo>
                  <a:cubicBezTo>
                    <a:pt x="735" y="71"/>
                    <a:pt x="721" y="96"/>
                    <a:pt x="732" y="115"/>
                  </a:cubicBezTo>
                  <a:cubicBezTo>
                    <a:pt x="744" y="134"/>
                    <a:pt x="786" y="169"/>
                    <a:pt x="800" y="172"/>
                  </a:cubicBezTo>
                  <a:cubicBezTo>
                    <a:pt x="814" y="175"/>
                    <a:pt x="819" y="144"/>
                    <a:pt x="816" y="134"/>
                  </a:cubicBezTo>
                  <a:cubicBezTo>
                    <a:pt x="814" y="125"/>
                    <a:pt x="794" y="128"/>
                    <a:pt x="782" y="115"/>
                  </a:cubicBezTo>
                  <a:cubicBezTo>
                    <a:pt x="772" y="103"/>
                    <a:pt x="752" y="75"/>
                    <a:pt x="749" y="59"/>
                  </a:cubicBezTo>
                  <a:cubicBezTo>
                    <a:pt x="746" y="44"/>
                    <a:pt x="766" y="18"/>
                    <a:pt x="766" y="22"/>
                  </a:cubicBezTo>
                  <a:cubicBezTo>
                    <a:pt x="766" y="25"/>
                    <a:pt x="760" y="66"/>
                    <a:pt x="749" y="78"/>
                  </a:cubicBezTo>
                  <a:cubicBezTo>
                    <a:pt x="738" y="91"/>
                    <a:pt x="710" y="84"/>
                    <a:pt x="699" y="97"/>
                  </a:cubicBezTo>
                  <a:cubicBezTo>
                    <a:pt x="687" y="109"/>
                    <a:pt x="679" y="137"/>
                    <a:pt x="682" y="153"/>
                  </a:cubicBezTo>
                  <a:cubicBezTo>
                    <a:pt x="685" y="169"/>
                    <a:pt x="696" y="194"/>
                    <a:pt x="716" y="190"/>
                  </a:cubicBezTo>
                  <a:cubicBezTo>
                    <a:pt x="735" y="188"/>
                    <a:pt x="772" y="137"/>
                    <a:pt x="800" y="134"/>
                  </a:cubicBezTo>
                  <a:cubicBezTo>
                    <a:pt x="827" y="132"/>
                    <a:pt x="866" y="172"/>
                    <a:pt x="883" y="172"/>
                  </a:cubicBezTo>
                  <a:cubicBezTo>
                    <a:pt x="900" y="172"/>
                    <a:pt x="911" y="141"/>
                    <a:pt x="900" y="134"/>
                  </a:cubicBezTo>
                  <a:cubicBezTo>
                    <a:pt x="889" y="128"/>
                    <a:pt x="841" y="138"/>
                    <a:pt x="816" y="134"/>
                  </a:cubicBezTo>
                  <a:cubicBezTo>
                    <a:pt x="791" y="131"/>
                    <a:pt x="755" y="128"/>
                    <a:pt x="749" y="115"/>
                  </a:cubicBezTo>
                  <a:cubicBezTo>
                    <a:pt x="744" y="103"/>
                    <a:pt x="766" y="62"/>
                    <a:pt x="782" y="59"/>
                  </a:cubicBezTo>
                  <a:cubicBezTo>
                    <a:pt x="799" y="56"/>
                    <a:pt x="833" y="97"/>
                    <a:pt x="850" y="97"/>
                  </a:cubicBezTo>
                  <a:cubicBezTo>
                    <a:pt x="866" y="97"/>
                    <a:pt x="892" y="65"/>
                    <a:pt x="883" y="59"/>
                  </a:cubicBezTo>
                  <a:cubicBezTo>
                    <a:pt x="875" y="53"/>
                    <a:pt x="816" y="49"/>
                    <a:pt x="800" y="59"/>
                  </a:cubicBezTo>
                  <a:cubicBezTo>
                    <a:pt x="783" y="69"/>
                    <a:pt x="794" y="118"/>
                    <a:pt x="782" y="115"/>
                  </a:cubicBezTo>
                  <a:cubicBezTo>
                    <a:pt x="772" y="112"/>
                    <a:pt x="730" y="56"/>
                    <a:pt x="732" y="40"/>
                  </a:cubicBezTo>
                  <a:cubicBezTo>
                    <a:pt x="735" y="25"/>
                    <a:pt x="775" y="25"/>
                    <a:pt x="800" y="22"/>
                  </a:cubicBezTo>
                  <a:cubicBezTo>
                    <a:pt x="825" y="19"/>
                    <a:pt x="872" y="16"/>
                    <a:pt x="883" y="22"/>
                  </a:cubicBezTo>
                  <a:cubicBezTo>
                    <a:pt x="894" y="28"/>
                    <a:pt x="881" y="59"/>
                    <a:pt x="866" y="59"/>
                  </a:cubicBezTo>
                  <a:cubicBezTo>
                    <a:pt x="852" y="59"/>
                    <a:pt x="811" y="22"/>
                    <a:pt x="800" y="22"/>
                  </a:cubicBezTo>
                  <a:cubicBezTo>
                    <a:pt x="788" y="22"/>
                    <a:pt x="794" y="47"/>
                    <a:pt x="800" y="59"/>
                  </a:cubicBezTo>
                  <a:cubicBezTo>
                    <a:pt x="805" y="71"/>
                    <a:pt x="822" y="81"/>
                    <a:pt x="833" y="97"/>
                  </a:cubicBezTo>
                  <a:cubicBezTo>
                    <a:pt x="844" y="112"/>
                    <a:pt x="850" y="141"/>
                    <a:pt x="866" y="153"/>
                  </a:cubicBezTo>
                  <a:cubicBezTo>
                    <a:pt x="883" y="165"/>
                    <a:pt x="928" y="178"/>
                    <a:pt x="934" y="172"/>
                  </a:cubicBezTo>
                  <a:cubicBezTo>
                    <a:pt x="939" y="166"/>
                    <a:pt x="920" y="122"/>
                    <a:pt x="900" y="115"/>
                  </a:cubicBezTo>
                  <a:cubicBezTo>
                    <a:pt x="881" y="109"/>
                    <a:pt x="825" y="141"/>
                    <a:pt x="816" y="134"/>
                  </a:cubicBezTo>
                  <a:cubicBezTo>
                    <a:pt x="808" y="128"/>
                    <a:pt x="833" y="84"/>
                    <a:pt x="850" y="78"/>
                  </a:cubicBezTo>
                  <a:cubicBezTo>
                    <a:pt x="866" y="72"/>
                    <a:pt x="906" y="106"/>
                    <a:pt x="917" y="97"/>
                  </a:cubicBezTo>
                  <a:cubicBezTo>
                    <a:pt x="928" y="87"/>
                    <a:pt x="928" y="34"/>
                    <a:pt x="917" y="22"/>
                  </a:cubicBezTo>
                  <a:cubicBezTo>
                    <a:pt x="906" y="9"/>
                    <a:pt x="856" y="13"/>
                    <a:pt x="850" y="22"/>
                  </a:cubicBezTo>
                  <a:cubicBezTo>
                    <a:pt x="845" y="31"/>
                    <a:pt x="864" y="56"/>
                    <a:pt x="883" y="78"/>
                  </a:cubicBezTo>
                  <a:cubicBezTo>
                    <a:pt x="903" y="100"/>
                    <a:pt x="953" y="134"/>
                    <a:pt x="967" y="153"/>
                  </a:cubicBezTo>
                  <a:cubicBezTo>
                    <a:pt x="981" y="172"/>
                    <a:pt x="964" y="194"/>
                    <a:pt x="967" y="190"/>
                  </a:cubicBezTo>
                  <a:cubicBezTo>
                    <a:pt x="970" y="188"/>
                    <a:pt x="993" y="144"/>
                    <a:pt x="984" y="134"/>
                  </a:cubicBezTo>
                  <a:cubicBezTo>
                    <a:pt x="976" y="125"/>
                    <a:pt x="936" y="134"/>
                    <a:pt x="917" y="134"/>
                  </a:cubicBezTo>
                  <a:cubicBezTo>
                    <a:pt x="897" y="134"/>
                    <a:pt x="869" y="144"/>
                    <a:pt x="866" y="134"/>
                  </a:cubicBezTo>
                  <a:cubicBezTo>
                    <a:pt x="864" y="125"/>
                    <a:pt x="883" y="91"/>
                    <a:pt x="900" y="78"/>
                  </a:cubicBezTo>
                  <a:cubicBezTo>
                    <a:pt x="917" y="66"/>
                    <a:pt x="953" y="65"/>
                    <a:pt x="967" y="59"/>
                  </a:cubicBezTo>
                  <a:cubicBezTo>
                    <a:pt x="981" y="53"/>
                    <a:pt x="987" y="47"/>
                    <a:pt x="984" y="40"/>
                  </a:cubicBezTo>
                  <a:cubicBezTo>
                    <a:pt x="982" y="34"/>
                    <a:pt x="959" y="19"/>
                    <a:pt x="951" y="22"/>
                  </a:cubicBezTo>
                  <a:cubicBezTo>
                    <a:pt x="942" y="25"/>
                    <a:pt x="939" y="44"/>
                    <a:pt x="934" y="59"/>
                  </a:cubicBezTo>
                  <a:cubicBezTo>
                    <a:pt x="928" y="75"/>
                    <a:pt x="911" y="109"/>
                    <a:pt x="917" y="115"/>
                  </a:cubicBezTo>
                  <a:cubicBezTo>
                    <a:pt x="922" y="122"/>
                    <a:pt x="965" y="106"/>
                    <a:pt x="967" y="97"/>
                  </a:cubicBezTo>
                  <a:cubicBezTo>
                    <a:pt x="970" y="87"/>
                    <a:pt x="936" y="75"/>
                    <a:pt x="934" y="59"/>
                  </a:cubicBezTo>
                  <a:cubicBezTo>
                    <a:pt x="931" y="44"/>
                    <a:pt x="945" y="6"/>
                    <a:pt x="951" y="3"/>
                  </a:cubicBezTo>
                  <a:cubicBezTo>
                    <a:pt x="956" y="0"/>
                    <a:pt x="959" y="28"/>
                    <a:pt x="967" y="40"/>
                  </a:cubicBezTo>
                  <a:cubicBezTo>
                    <a:pt x="976" y="53"/>
                    <a:pt x="995" y="62"/>
                    <a:pt x="1001" y="78"/>
                  </a:cubicBezTo>
                  <a:cubicBezTo>
                    <a:pt x="1006" y="94"/>
                    <a:pt x="998" y="112"/>
                    <a:pt x="1001" y="134"/>
                  </a:cubicBezTo>
                  <a:cubicBezTo>
                    <a:pt x="1004" y="156"/>
                    <a:pt x="1025" y="172"/>
                    <a:pt x="1021" y="208"/>
                  </a:cubicBezTo>
                  <a:cubicBezTo>
                    <a:pt x="1017" y="244"/>
                    <a:pt x="993" y="315"/>
                    <a:pt x="979" y="349"/>
                  </a:cubicBezTo>
                  <a:cubicBezTo>
                    <a:pt x="965" y="383"/>
                    <a:pt x="952" y="393"/>
                    <a:pt x="937" y="413"/>
                  </a:cubicBezTo>
                  <a:cubicBezTo>
                    <a:pt x="922" y="433"/>
                    <a:pt x="909" y="450"/>
                    <a:pt x="889" y="470"/>
                  </a:cubicBezTo>
                  <a:cubicBezTo>
                    <a:pt x="869" y="490"/>
                    <a:pt x="843" y="516"/>
                    <a:pt x="819" y="531"/>
                  </a:cubicBezTo>
                  <a:cubicBezTo>
                    <a:pt x="795" y="546"/>
                    <a:pt x="773" y="551"/>
                    <a:pt x="745" y="560"/>
                  </a:cubicBezTo>
                  <a:cubicBezTo>
                    <a:pt x="717" y="569"/>
                    <a:pt x="678" y="579"/>
                    <a:pt x="653" y="585"/>
                  </a:cubicBezTo>
                  <a:cubicBezTo>
                    <a:pt x="628" y="591"/>
                    <a:pt x="614" y="595"/>
                    <a:pt x="592" y="595"/>
                  </a:cubicBezTo>
                  <a:cubicBezTo>
                    <a:pt x="570" y="595"/>
                    <a:pt x="542" y="585"/>
                    <a:pt x="521" y="582"/>
                  </a:cubicBezTo>
                  <a:cubicBezTo>
                    <a:pt x="500" y="579"/>
                    <a:pt x="476" y="578"/>
                    <a:pt x="467" y="579"/>
                  </a:cubicBezTo>
                  <a:cubicBezTo>
                    <a:pt x="458" y="580"/>
                    <a:pt x="490" y="589"/>
                    <a:pt x="464" y="589"/>
                  </a:cubicBezTo>
                  <a:cubicBezTo>
                    <a:pt x="438" y="589"/>
                    <a:pt x="353" y="583"/>
                    <a:pt x="313" y="582"/>
                  </a:cubicBezTo>
                  <a:cubicBezTo>
                    <a:pt x="273" y="581"/>
                    <a:pt x="253" y="580"/>
                    <a:pt x="224" y="582"/>
                  </a:cubicBezTo>
                  <a:cubicBezTo>
                    <a:pt x="195" y="584"/>
                    <a:pt x="165" y="589"/>
                    <a:pt x="137" y="595"/>
                  </a:cubicBezTo>
                  <a:cubicBezTo>
                    <a:pt x="109" y="601"/>
                    <a:pt x="80" y="609"/>
                    <a:pt x="57" y="617"/>
                  </a:cubicBezTo>
                  <a:cubicBezTo>
                    <a:pt x="34" y="625"/>
                    <a:pt x="12" y="640"/>
                    <a:pt x="0" y="646"/>
                  </a:cubicBezTo>
                </a:path>
              </a:pathLst>
            </a:custGeom>
            <a:noFill/>
            <a:ln w="28575" cmpd="sng">
              <a:solidFill>
                <a:srgbClr val="FF33CC"/>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sp>
          <p:nvSpPr>
            <p:cNvPr id="17" name="Freeform 18"/>
            <p:cNvSpPr>
              <a:spLocks/>
            </p:cNvSpPr>
            <p:nvPr/>
          </p:nvSpPr>
          <p:spPr bwMode="auto">
            <a:xfrm>
              <a:off x="3994150" y="3683000"/>
              <a:ext cx="663575" cy="530225"/>
            </a:xfrm>
            <a:custGeom>
              <a:avLst/>
              <a:gdLst/>
              <a:ahLst/>
              <a:cxnLst>
                <a:cxn ang="0">
                  <a:pos x="130" y="0"/>
                </a:cxn>
                <a:cxn ang="0">
                  <a:pos x="50" y="67"/>
                </a:cxn>
                <a:cxn ang="0">
                  <a:pos x="1" y="149"/>
                </a:cxn>
                <a:cxn ang="0">
                  <a:pos x="46" y="285"/>
                </a:cxn>
                <a:cxn ang="0">
                  <a:pos x="228" y="331"/>
                </a:cxn>
                <a:cxn ang="0">
                  <a:pos x="418" y="301"/>
                </a:cxn>
              </a:cxnLst>
              <a:rect l="0" t="0" r="r" b="b"/>
              <a:pathLst>
                <a:path w="418" h="334">
                  <a:moveTo>
                    <a:pt x="130" y="0"/>
                  </a:moveTo>
                  <a:cubicBezTo>
                    <a:pt x="117" y="11"/>
                    <a:pt x="72" y="42"/>
                    <a:pt x="50" y="67"/>
                  </a:cubicBezTo>
                  <a:cubicBezTo>
                    <a:pt x="28" y="92"/>
                    <a:pt x="2" y="113"/>
                    <a:pt x="1" y="149"/>
                  </a:cubicBezTo>
                  <a:cubicBezTo>
                    <a:pt x="0" y="185"/>
                    <a:pt x="8" y="255"/>
                    <a:pt x="46" y="285"/>
                  </a:cubicBezTo>
                  <a:cubicBezTo>
                    <a:pt x="84" y="315"/>
                    <a:pt x="166" y="328"/>
                    <a:pt x="228" y="331"/>
                  </a:cubicBezTo>
                  <a:cubicBezTo>
                    <a:pt x="290" y="334"/>
                    <a:pt x="379" y="307"/>
                    <a:pt x="418" y="301"/>
                  </a:cubicBezTo>
                </a:path>
              </a:pathLst>
            </a:custGeom>
            <a:noFill/>
            <a:ln w="28575" cmpd="sng">
              <a:solidFill>
                <a:srgbClr val="FF33CC"/>
              </a:solidFill>
              <a:round/>
              <a:headEnd type="none" w="med" len="med"/>
              <a:tailEnd type="triangle" w="med" len="med"/>
            </a:ln>
            <a:effectLst/>
          </p:spPr>
          <p:txBody>
            <a:bodyPr/>
            <a:lstStyle/>
            <a:p>
              <a:pPr fontAlgn="auto">
                <a:spcBef>
                  <a:spcPts val="0"/>
                </a:spcBef>
                <a:spcAft>
                  <a:spcPts val="0"/>
                </a:spcAft>
                <a:defRPr/>
              </a:pPr>
              <a:endParaRPr lang="de-DE" sz="1800" kern="0">
                <a:solidFill>
                  <a:sysClr val="windowText" lastClr="000000"/>
                </a:solidFill>
              </a:endParaRPr>
            </a:p>
          </p:txBody>
        </p:sp>
      </p:grpSp>
      <p:sp>
        <p:nvSpPr>
          <p:cNvPr id="44044" name="Text Box 2"/>
          <p:cNvSpPr txBox="1">
            <a:spLocks noChangeArrowheads="1"/>
          </p:cNvSpPr>
          <p:nvPr/>
        </p:nvSpPr>
        <p:spPr bwMode="auto">
          <a:xfrm>
            <a:off x="76200" y="4927600"/>
            <a:ext cx="9007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cs typeface="Times New Roman" pitchFamily="18" charset="0"/>
              </a:rPr>
              <a:t>Long-term succession of ecosystems: small-scale disturbances may support the development of the overall system.</a:t>
            </a:r>
            <a:endParaRPr lang="en-US" altLang="en-US" sz="2400">
              <a:latin typeface="Times New Roman" pitchFamily="18" charset="0"/>
            </a:endParaRPr>
          </a:p>
        </p:txBody>
      </p:sp>
    </p:spTree>
    <p:extLst>
      <p:ext uri="{BB962C8B-B14F-4D97-AF65-F5344CB8AC3E}">
        <p14:creationId xmlns:p14="http://schemas.microsoft.com/office/powerpoint/2010/main" val="142509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bfath\AppData\Local\Microsoft\Windows\Temporary Internet Files\Content.Outlook\ZY8LQDY7\adaptive cycle pi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2648" y="908304"/>
            <a:ext cx="7918704" cy="50413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89500" y="6324600"/>
            <a:ext cx="2444900" cy="461665"/>
          </a:xfrm>
          <a:prstGeom prst="rect">
            <a:avLst/>
          </a:prstGeom>
          <a:noFill/>
        </p:spPr>
        <p:txBody>
          <a:bodyPr wrap="none" rtlCol="0">
            <a:spAutoFit/>
          </a:bodyPr>
          <a:lstStyle/>
          <a:p>
            <a:r>
              <a:rPr lang="en-US" sz="2400" dirty="0" smtClean="0">
                <a:solidFill>
                  <a:srgbClr val="002060"/>
                </a:solidFill>
              </a:rPr>
              <a:t>Synthesis model</a:t>
            </a:r>
            <a:endParaRPr lang="en-US" dirty="0">
              <a:solidFill>
                <a:srgbClr val="002060"/>
              </a:solidFill>
            </a:endParaRPr>
          </a:p>
        </p:txBody>
      </p:sp>
    </p:spTree>
    <p:extLst>
      <p:ext uri="{BB962C8B-B14F-4D97-AF65-F5344CB8AC3E}">
        <p14:creationId xmlns:p14="http://schemas.microsoft.com/office/powerpoint/2010/main" val="3823209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Conclusions</a:t>
            </a:r>
            <a:endParaRPr lang="en-US" dirty="0"/>
          </a:p>
        </p:txBody>
      </p:sp>
      <p:sp>
        <p:nvSpPr>
          <p:cNvPr id="24579" name="Rectangle 3"/>
          <p:cNvSpPr>
            <a:spLocks noGrp="1" noChangeArrowheads="1"/>
          </p:cNvSpPr>
          <p:nvPr>
            <p:ph type="body" idx="1"/>
          </p:nvPr>
        </p:nvSpPr>
        <p:spPr>
          <a:xfrm>
            <a:off x="304800" y="1752600"/>
            <a:ext cx="8610600" cy="4572000"/>
          </a:xfrm>
        </p:spPr>
        <p:txBody>
          <a:bodyPr/>
          <a:lstStyle/>
          <a:p>
            <a:r>
              <a:rPr lang="en-GB" sz="2400" dirty="0" smtClean="0"/>
              <a:t>Ecological systems are open systems that use resource inflows to increase complexity and move further from thermodynamic equilibrium</a:t>
            </a:r>
          </a:p>
          <a:p>
            <a:r>
              <a:rPr lang="en-GB" sz="2400" dirty="0" smtClean="0"/>
              <a:t>Some </a:t>
            </a:r>
            <a:r>
              <a:rPr lang="en-GB" sz="2400" dirty="0" err="1" smtClean="0"/>
              <a:t>orientors</a:t>
            </a:r>
            <a:r>
              <a:rPr lang="en-GB" sz="2400" dirty="0" smtClean="0"/>
              <a:t> can track the dynamic development phase</a:t>
            </a:r>
          </a:p>
          <a:p>
            <a:r>
              <a:rPr lang="en-GB" sz="2400" dirty="0" smtClean="0"/>
              <a:t>Systems go </a:t>
            </a:r>
            <a:r>
              <a:rPr lang="en-GB" sz="2400" dirty="0"/>
              <a:t>through a complex </a:t>
            </a:r>
            <a:r>
              <a:rPr lang="en-GB" sz="2400" dirty="0" smtClean="0"/>
              <a:t>cycle </a:t>
            </a:r>
            <a:r>
              <a:rPr lang="en-GB" sz="2400" dirty="0"/>
              <a:t>of growth, development, stability, collapse and </a:t>
            </a:r>
            <a:r>
              <a:rPr lang="en-GB" sz="2400" dirty="0" smtClean="0"/>
              <a:t>reorganization.</a:t>
            </a:r>
          </a:p>
          <a:p>
            <a:r>
              <a:rPr lang="en-GB" sz="2400" dirty="0" smtClean="0"/>
              <a:t>Collapse is a normal response of the long term dynamic</a:t>
            </a:r>
          </a:p>
          <a:p>
            <a:endParaRPr lang="en-GB" sz="2400" dirty="0" smtClean="0"/>
          </a:p>
          <a:p>
            <a:r>
              <a:rPr lang="en-GB" sz="2400" dirty="0" smtClean="0"/>
              <a:t>Understanding ecosystem dynamics, design, and function may help manage socio-economic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Future research in ecosystem dynamics and ecological modellin</a:t>
            </a:r>
            <a:r>
              <a:rPr lang="en-US" sz="3600" dirty="0"/>
              <a:t>g</a:t>
            </a:r>
          </a:p>
        </p:txBody>
      </p:sp>
      <p:sp>
        <p:nvSpPr>
          <p:cNvPr id="3" name="Content Placeholder 2"/>
          <p:cNvSpPr>
            <a:spLocks noGrp="1"/>
          </p:cNvSpPr>
          <p:nvPr>
            <p:ph sz="quarter" idx="1"/>
          </p:nvPr>
        </p:nvSpPr>
        <p:spPr/>
        <p:txBody>
          <a:bodyPr/>
          <a:lstStyle/>
          <a:p>
            <a:r>
              <a:rPr lang="en-US" sz="2400" dirty="0" smtClean="0"/>
              <a:t>Individual based models</a:t>
            </a:r>
            <a:endParaRPr lang="en-US" sz="2000" dirty="0" smtClean="0"/>
          </a:p>
          <a:p>
            <a:r>
              <a:rPr lang="en-US" sz="2400" dirty="0" smtClean="0"/>
              <a:t>Socio-economic-ecological models</a:t>
            </a:r>
          </a:p>
          <a:p>
            <a:r>
              <a:rPr lang="en-US" sz="2400" dirty="0" smtClean="0"/>
              <a:t>Spatially explicit and land use models</a:t>
            </a:r>
          </a:p>
          <a:p>
            <a:r>
              <a:rPr lang="en-US" sz="2400" dirty="0" smtClean="0"/>
              <a:t>Climate factors as drivers and coupled processes</a:t>
            </a:r>
            <a:endParaRPr lang="en-US" sz="2000" dirty="0" smtClean="0"/>
          </a:p>
          <a:p>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053"/>
            <a:ext cx="9144000" cy="6858000"/>
          </a:xfrm>
          <a:prstGeom prst="rect">
            <a:avLst/>
          </a:prstGeom>
        </p:spPr>
      </p:pic>
      <p:sp>
        <p:nvSpPr>
          <p:cNvPr id="5" name="TextBox 6"/>
          <p:cNvSpPr txBox="1">
            <a:spLocks noChangeArrowheads="1"/>
          </p:cNvSpPr>
          <p:nvPr/>
        </p:nvSpPr>
        <p:spPr bwMode="auto">
          <a:xfrm>
            <a:off x="0" y="6211669"/>
            <a:ext cx="9144000" cy="646331"/>
          </a:xfrm>
          <a:prstGeom prst="rect">
            <a:avLst/>
          </a:prstGeom>
          <a:solidFill>
            <a:schemeClr val="accent1">
              <a:alpha val="85000"/>
            </a:schemeClr>
          </a:solidFill>
          <a:ln w="9525">
            <a:noFill/>
            <a:miter lim="800000"/>
            <a:headEnd/>
            <a:tailEnd/>
          </a:ln>
        </p:spPr>
        <p:txBody>
          <a:bodyPr wrap="square">
            <a:spAutoFit/>
          </a:bodyPr>
          <a:lstStyle/>
          <a:p>
            <a:pPr algn="ctr"/>
            <a:r>
              <a:rPr lang="en-US" sz="3600" b="1" dirty="0"/>
              <a:t>THANK YOU FOR YOUR ATTENTION</a:t>
            </a:r>
          </a:p>
        </p:txBody>
      </p:sp>
      <p:pic>
        <p:nvPicPr>
          <p:cNvPr id="231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667000"/>
            <a:ext cx="182880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76200" y="1600200"/>
            <a:ext cx="8915400" cy="4267200"/>
          </a:xfrm>
        </p:spPr>
        <p:txBody>
          <a:bodyPr/>
          <a:lstStyle/>
          <a:p>
            <a:r>
              <a:rPr lang="en-US" dirty="0" smtClean="0"/>
              <a:t>Ecosystem Dynamics </a:t>
            </a:r>
          </a:p>
          <a:p>
            <a:pPr lvl="1"/>
            <a:r>
              <a:rPr lang="en-US" dirty="0" smtClean="0"/>
              <a:t>Openness</a:t>
            </a:r>
          </a:p>
          <a:p>
            <a:pPr lvl="1"/>
            <a:r>
              <a:rPr lang="en-US" dirty="0" smtClean="0"/>
              <a:t>Complexity</a:t>
            </a:r>
          </a:p>
          <a:p>
            <a:pPr lvl="1"/>
            <a:r>
              <a:rPr lang="en-US" dirty="0" smtClean="0"/>
              <a:t>Ecological goal functions</a:t>
            </a:r>
          </a:p>
          <a:p>
            <a:pPr lvl="1"/>
            <a:r>
              <a:rPr lang="en-US" dirty="0" smtClean="0"/>
              <a:t>Adaptive cycle</a:t>
            </a:r>
          </a:p>
          <a:p>
            <a:pPr lvl="1"/>
            <a:r>
              <a:rPr lang="en-US" dirty="0" smtClean="0"/>
              <a:t>Collapse response</a:t>
            </a:r>
          </a:p>
          <a:p>
            <a:pPr lvl="1"/>
            <a:r>
              <a:rPr lang="en-US" dirty="0" smtClean="0"/>
              <a:t>Future research</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t>Open Systems</a:t>
            </a:r>
            <a:endParaRPr lang="en-US" dirty="0"/>
          </a:p>
        </p:txBody>
      </p:sp>
      <p:sp>
        <p:nvSpPr>
          <p:cNvPr id="6" name="Line 2"/>
          <p:cNvSpPr>
            <a:spLocks noChangeShapeType="1"/>
          </p:cNvSpPr>
          <p:nvPr/>
        </p:nvSpPr>
        <p:spPr bwMode="auto">
          <a:xfrm>
            <a:off x="5202238" y="4521200"/>
            <a:ext cx="200025" cy="254000"/>
          </a:xfrm>
          <a:prstGeom prst="line">
            <a:avLst/>
          </a:prstGeom>
          <a:noFill/>
          <a:ln w="9525">
            <a:solidFill>
              <a:schemeClr val="tx1"/>
            </a:solidFill>
            <a:round/>
            <a:headEnd/>
            <a:tailEnd type="triangle" w="med" len="med"/>
          </a:ln>
        </p:spPr>
        <p:txBody>
          <a:bodyPr wrap="none" anchor="ctr"/>
          <a:lstStyle/>
          <a:p>
            <a:endParaRPr lang="en-US"/>
          </a:p>
        </p:txBody>
      </p:sp>
      <p:sp>
        <p:nvSpPr>
          <p:cNvPr id="7" name="Line 3"/>
          <p:cNvSpPr>
            <a:spLocks noChangeShapeType="1"/>
          </p:cNvSpPr>
          <p:nvPr/>
        </p:nvSpPr>
        <p:spPr bwMode="auto">
          <a:xfrm flipH="1">
            <a:off x="4259263" y="4521200"/>
            <a:ext cx="203200" cy="254000"/>
          </a:xfrm>
          <a:prstGeom prst="line">
            <a:avLst/>
          </a:prstGeom>
          <a:noFill/>
          <a:ln w="9525">
            <a:solidFill>
              <a:schemeClr val="tx1"/>
            </a:solidFill>
            <a:round/>
            <a:headEnd/>
            <a:tailEnd type="triangle" w="med" len="med"/>
          </a:ln>
        </p:spPr>
        <p:txBody>
          <a:bodyPr wrap="none" anchor="ctr"/>
          <a:lstStyle/>
          <a:p>
            <a:endParaRPr lang="en-US"/>
          </a:p>
        </p:txBody>
      </p:sp>
      <p:sp>
        <p:nvSpPr>
          <p:cNvPr id="8" name="Line 4"/>
          <p:cNvSpPr>
            <a:spLocks noChangeShapeType="1"/>
          </p:cNvSpPr>
          <p:nvPr/>
        </p:nvSpPr>
        <p:spPr bwMode="auto">
          <a:xfrm flipV="1">
            <a:off x="4462463" y="4521200"/>
            <a:ext cx="200025" cy="254000"/>
          </a:xfrm>
          <a:prstGeom prst="line">
            <a:avLst/>
          </a:prstGeom>
          <a:noFill/>
          <a:ln w="9525">
            <a:solidFill>
              <a:schemeClr val="tx1"/>
            </a:solidFill>
            <a:round/>
            <a:headEnd/>
            <a:tailEnd type="triangle" w="med" len="med"/>
          </a:ln>
        </p:spPr>
        <p:txBody>
          <a:bodyPr wrap="none" anchor="ctr"/>
          <a:lstStyle/>
          <a:p>
            <a:endParaRPr lang="en-US"/>
          </a:p>
        </p:txBody>
      </p:sp>
      <p:sp>
        <p:nvSpPr>
          <p:cNvPr id="9" name="Line 5"/>
          <p:cNvSpPr>
            <a:spLocks noChangeShapeType="1"/>
          </p:cNvSpPr>
          <p:nvPr/>
        </p:nvSpPr>
        <p:spPr bwMode="auto">
          <a:xfrm>
            <a:off x="4529138" y="5092700"/>
            <a:ext cx="469900" cy="0"/>
          </a:xfrm>
          <a:prstGeom prst="line">
            <a:avLst/>
          </a:prstGeom>
          <a:noFill/>
          <a:ln w="9525">
            <a:solidFill>
              <a:schemeClr val="tx1"/>
            </a:solidFill>
            <a:round/>
            <a:headEnd type="triangle" w="med" len="med"/>
            <a:tailEnd/>
          </a:ln>
        </p:spPr>
        <p:txBody>
          <a:bodyPr wrap="none" anchor="ctr"/>
          <a:lstStyle/>
          <a:p>
            <a:endParaRPr lang="en-US"/>
          </a:p>
        </p:txBody>
      </p:sp>
      <p:sp>
        <p:nvSpPr>
          <p:cNvPr id="10" name="AutoShape 6"/>
          <p:cNvSpPr>
            <a:spLocks noChangeArrowheads="1"/>
          </p:cNvSpPr>
          <p:nvPr/>
        </p:nvSpPr>
        <p:spPr bwMode="auto">
          <a:xfrm>
            <a:off x="4999038" y="4775200"/>
            <a:ext cx="739775" cy="635000"/>
          </a:xfrm>
          <a:prstGeom prst="flowChartAlternateProcess">
            <a:avLst/>
          </a:prstGeom>
          <a:solidFill>
            <a:schemeClr val="accent1"/>
          </a:solidFill>
          <a:ln w="9525">
            <a:solidFill>
              <a:schemeClr val="tx1"/>
            </a:solidFill>
            <a:miter lim="800000"/>
            <a:headEnd/>
            <a:tailEnd/>
          </a:ln>
        </p:spPr>
        <p:txBody>
          <a:bodyPr wrap="none" anchor="ctr"/>
          <a:lstStyle/>
          <a:p>
            <a:endParaRPr lang="en-US"/>
          </a:p>
        </p:txBody>
      </p:sp>
      <p:sp>
        <p:nvSpPr>
          <p:cNvPr id="11" name="AutoShape 7"/>
          <p:cNvSpPr>
            <a:spLocks noChangeArrowheads="1"/>
          </p:cNvSpPr>
          <p:nvPr/>
        </p:nvSpPr>
        <p:spPr bwMode="auto">
          <a:xfrm>
            <a:off x="3789363" y="4775200"/>
            <a:ext cx="739775" cy="635000"/>
          </a:xfrm>
          <a:prstGeom prst="flowChartAlternateProcess">
            <a:avLst/>
          </a:prstGeom>
          <a:solidFill>
            <a:schemeClr val="accent1"/>
          </a:solidFill>
          <a:ln w="9525">
            <a:solidFill>
              <a:schemeClr val="tx1"/>
            </a:solidFill>
            <a:miter lim="800000"/>
            <a:headEnd/>
            <a:tailEnd/>
          </a:ln>
        </p:spPr>
        <p:txBody>
          <a:bodyPr wrap="none" anchor="ctr"/>
          <a:lstStyle/>
          <a:p>
            <a:endParaRPr lang="en-US"/>
          </a:p>
        </p:txBody>
      </p:sp>
      <p:sp>
        <p:nvSpPr>
          <p:cNvPr id="12" name="Line 9"/>
          <p:cNvSpPr>
            <a:spLocks noChangeShapeType="1"/>
          </p:cNvSpPr>
          <p:nvPr/>
        </p:nvSpPr>
        <p:spPr bwMode="auto">
          <a:xfrm flipV="1">
            <a:off x="549275" y="4191000"/>
            <a:ext cx="2351088" cy="0"/>
          </a:xfrm>
          <a:prstGeom prst="line">
            <a:avLst/>
          </a:prstGeom>
          <a:noFill/>
          <a:ln w="73025">
            <a:solidFill>
              <a:schemeClr val="tx1"/>
            </a:solidFill>
            <a:round/>
            <a:headEnd/>
            <a:tailEnd type="triangle" w="lg" len="lg"/>
          </a:ln>
        </p:spPr>
        <p:txBody>
          <a:bodyPr wrap="none"/>
          <a:lstStyle/>
          <a:p>
            <a:endParaRPr lang="en-US" sz="7200"/>
          </a:p>
        </p:txBody>
      </p:sp>
      <p:sp>
        <p:nvSpPr>
          <p:cNvPr id="13" name="Line 10"/>
          <p:cNvSpPr>
            <a:spLocks noChangeShapeType="1"/>
          </p:cNvSpPr>
          <p:nvPr/>
        </p:nvSpPr>
        <p:spPr bwMode="auto">
          <a:xfrm>
            <a:off x="6953250" y="4114800"/>
            <a:ext cx="2108200" cy="0"/>
          </a:xfrm>
          <a:prstGeom prst="line">
            <a:avLst/>
          </a:prstGeom>
          <a:noFill/>
          <a:ln w="73025">
            <a:solidFill>
              <a:schemeClr val="tx1"/>
            </a:solidFill>
            <a:round/>
            <a:headEnd/>
            <a:tailEnd type="triangle" w="lg" len="lg"/>
          </a:ln>
        </p:spPr>
        <p:txBody>
          <a:bodyPr wrap="none"/>
          <a:lstStyle/>
          <a:p>
            <a:endParaRPr lang="en-US" sz="7200"/>
          </a:p>
        </p:txBody>
      </p:sp>
      <p:sp>
        <p:nvSpPr>
          <p:cNvPr id="14" name="Text Box 11"/>
          <p:cNvSpPr txBox="1">
            <a:spLocks noChangeArrowheads="1"/>
          </p:cNvSpPr>
          <p:nvPr/>
        </p:nvSpPr>
        <p:spPr bwMode="auto">
          <a:xfrm>
            <a:off x="3890963" y="2667000"/>
            <a:ext cx="1773237" cy="457200"/>
          </a:xfrm>
          <a:prstGeom prst="rect">
            <a:avLst/>
          </a:prstGeom>
          <a:noFill/>
          <a:ln w="9525">
            <a:noFill/>
            <a:miter lim="800000"/>
            <a:headEnd/>
            <a:tailEnd/>
          </a:ln>
        </p:spPr>
        <p:txBody>
          <a:bodyPr wrap="none">
            <a:spAutoFit/>
          </a:bodyPr>
          <a:lstStyle/>
          <a:p>
            <a:pPr algn="l">
              <a:spcBef>
                <a:spcPct val="0"/>
              </a:spcBef>
            </a:pPr>
            <a:r>
              <a:rPr lang="en-US"/>
              <a:t>Environment</a:t>
            </a:r>
          </a:p>
        </p:txBody>
      </p:sp>
      <p:sp>
        <p:nvSpPr>
          <p:cNvPr id="15" name="Text Box 12"/>
          <p:cNvSpPr txBox="1">
            <a:spLocks noChangeArrowheads="1"/>
          </p:cNvSpPr>
          <p:nvPr/>
        </p:nvSpPr>
        <p:spPr bwMode="auto">
          <a:xfrm>
            <a:off x="798513" y="3657600"/>
            <a:ext cx="1030287" cy="457200"/>
          </a:xfrm>
          <a:prstGeom prst="rect">
            <a:avLst/>
          </a:prstGeom>
          <a:noFill/>
          <a:ln w="9525">
            <a:noFill/>
            <a:miter lim="800000"/>
            <a:headEnd/>
            <a:tailEnd/>
          </a:ln>
        </p:spPr>
        <p:txBody>
          <a:bodyPr wrap="none">
            <a:spAutoFit/>
          </a:bodyPr>
          <a:lstStyle/>
          <a:p>
            <a:pPr algn="l">
              <a:spcBef>
                <a:spcPct val="0"/>
              </a:spcBef>
            </a:pPr>
            <a:r>
              <a:rPr lang="en-US"/>
              <a:t>Source</a:t>
            </a:r>
          </a:p>
        </p:txBody>
      </p:sp>
      <p:sp>
        <p:nvSpPr>
          <p:cNvPr id="16" name="Text Box 13"/>
          <p:cNvSpPr txBox="1">
            <a:spLocks noChangeArrowheads="1"/>
          </p:cNvSpPr>
          <p:nvPr/>
        </p:nvSpPr>
        <p:spPr bwMode="auto">
          <a:xfrm>
            <a:off x="8331200" y="3505200"/>
            <a:ext cx="742950" cy="457200"/>
          </a:xfrm>
          <a:prstGeom prst="rect">
            <a:avLst/>
          </a:prstGeom>
          <a:noFill/>
          <a:ln w="9525">
            <a:noFill/>
            <a:miter lim="800000"/>
            <a:headEnd/>
            <a:tailEnd/>
          </a:ln>
        </p:spPr>
        <p:txBody>
          <a:bodyPr wrap="none">
            <a:spAutoFit/>
          </a:bodyPr>
          <a:lstStyle/>
          <a:p>
            <a:pPr algn="l">
              <a:spcBef>
                <a:spcPct val="0"/>
              </a:spcBef>
            </a:pPr>
            <a:r>
              <a:rPr lang="en-US"/>
              <a:t>Sink</a:t>
            </a:r>
          </a:p>
        </p:txBody>
      </p:sp>
      <p:sp>
        <p:nvSpPr>
          <p:cNvPr id="17" name="Text Box 14"/>
          <p:cNvSpPr txBox="1">
            <a:spLocks noChangeArrowheads="1"/>
          </p:cNvSpPr>
          <p:nvPr/>
        </p:nvSpPr>
        <p:spPr bwMode="auto">
          <a:xfrm>
            <a:off x="3140075" y="5821362"/>
            <a:ext cx="3565525" cy="579438"/>
          </a:xfrm>
          <a:prstGeom prst="rect">
            <a:avLst/>
          </a:prstGeom>
          <a:noFill/>
          <a:ln w="9525">
            <a:noFill/>
            <a:miter lim="800000"/>
            <a:headEnd/>
            <a:tailEnd/>
          </a:ln>
        </p:spPr>
        <p:txBody>
          <a:bodyPr wrap="none">
            <a:spAutoFit/>
          </a:bodyPr>
          <a:lstStyle/>
          <a:p>
            <a:pPr algn="l">
              <a:spcBef>
                <a:spcPct val="0"/>
              </a:spcBef>
            </a:pPr>
            <a:r>
              <a:rPr lang="en-US" sz="3200" b="1" dirty="0"/>
              <a:t>Input-State-Output</a:t>
            </a:r>
          </a:p>
        </p:txBody>
      </p:sp>
      <p:sp>
        <p:nvSpPr>
          <p:cNvPr id="18" name="AutoShape 15"/>
          <p:cNvSpPr>
            <a:spLocks noChangeArrowheads="1"/>
          </p:cNvSpPr>
          <p:nvPr/>
        </p:nvSpPr>
        <p:spPr bwMode="auto">
          <a:xfrm>
            <a:off x="4462463" y="3886200"/>
            <a:ext cx="739775" cy="635000"/>
          </a:xfrm>
          <a:prstGeom prst="flowChartAlternateProcess">
            <a:avLst/>
          </a:prstGeom>
          <a:solidFill>
            <a:schemeClr val="accent1"/>
          </a:solidFill>
          <a:ln w="9525">
            <a:solidFill>
              <a:schemeClr val="tx1"/>
            </a:solidFill>
            <a:miter lim="800000"/>
            <a:headEnd/>
            <a:tailEnd/>
          </a:ln>
        </p:spPr>
        <p:txBody>
          <a:bodyPr wrap="none" anchor="ctr"/>
          <a:lstStyle/>
          <a:p>
            <a:endParaRPr lang="en-US"/>
          </a:p>
        </p:txBody>
      </p:sp>
      <p:sp>
        <p:nvSpPr>
          <p:cNvPr id="19" name="AutoShape 16"/>
          <p:cNvSpPr>
            <a:spLocks noChangeArrowheads="1"/>
          </p:cNvSpPr>
          <p:nvPr/>
        </p:nvSpPr>
        <p:spPr bwMode="auto">
          <a:xfrm>
            <a:off x="2900363" y="3048000"/>
            <a:ext cx="4052887" cy="2895600"/>
          </a:xfrm>
          <a:prstGeom prst="flowChartAlternateProcess">
            <a:avLst/>
          </a:prstGeom>
          <a:solidFill>
            <a:schemeClr val="accent1"/>
          </a:solidFill>
          <a:ln w="9525">
            <a:solidFill>
              <a:schemeClr val="tx1"/>
            </a:solidFill>
            <a:miter lim="800000"/>
            <a:headEnd/>
            <a:tailEnd/>
          </a:ln>
        </p:spPr>
        <p:txBody>
          <a:bodyPr wrap="none" anchor="ctr"/>
          <a:lstStyle/>
          <a:p>
            <a:endParaRPr lang="en-US"/>
          </a:p>
        </p:txBody>
      </p:sp>
      <p:sp>
        <p:nvSpPr>
          <p:cNvPr id="20" name="Text Box 17"/>
          <p:cNvSpPr txBox="1">
            <a:spLocks noChangeArrowheads="1"/>
          </p:cNvSpPr>
          <p:nvPr/>
        </p:nvSpPr>
        <p:spPr bwMode="auto">
          <a:xfrm>
            <a:off x="4278313" y="3581400"/>
            <a:ext cx="1382110" cy="523220"/>
          </a:xfrm>
          <a:prstGeom prst="rect">
            <a:avLst/>
          </a:prstGeom>
          <a:noFill/>
          <a:ln w="9525">
            <a:noFill/>
            <a:miter lim="800000"/>
            <a:headEnd/>
            <a:tailEnd/>
          </a:ln>
        </p:spPr>
        <p:txBody>
          <a:bodyPr wrap="none">
            <a:spAutoFit/>
          </a:bodyPr>
          <a:lstStyle/>
          <a:p>
            <a:pPr algn="l">
              <a:spcBef>
                <a:spcPct val="0"/>
              </a:spcBef>
            </a:pPr>
            <a:r>
              <a:rPr lang="en-US" sz="2800" dirty="0">
                <a:solidFill>
                  <a:srgbClr val="2B00E4"/>
                </a:solidFill>
              </a:rPr>
              <a:t>System</a:t>
            </a:r>
            <a:endParaRPr lang="en-US" dirty="0">
              <a:solidFill>
                <a:srgbClr val="2B00E4"/>
              </a:solidFill>
            </a:endParaRPr>
          </a:p>
        </p:txBody>
      </p:sp>
      <p:sp>
        <p:nvSpPr>
          <p:cNvPr id="21" name="Text Box 18"/>
          <p:cNvSpPr txBox="1">
            <a:spLocks noChangeArrowheads="1"/>
          </p:cNvSpPr>
          <p:nvPr/>
        </p:nvSpPr>
        <p:spPr bwMode="auto">
          <a:xfrm>
            <a:off x="762000" y="1371600"/>
            <a:ext cx="8229600" cy="1066800"/>
          </a:xfrm>
          <a:prstGeom prst="rect">
            <a:avLst/>
          </a:prstGeom>
          <a:noFill/>
          <a:ln w="9525">
            <a:noFill/>
            <a:miter lim="800000"/>
            <a:headEnd/>
            <a:tailEnd/>
          </a:ln>
        </p:spPr>
        <p:txBody>
          <a:bodyPr>
            <a:spAutoFit/>
          </a:bodyPr>
          <a:lstStyle/>
          <a:p>
            <a:pPr algn="l">
              <a:spcBef>
                <a:spcPct val="0"/>
              </a:spcBef>
            </a:pPr>
            <a:r>
              <a:rPr lang="en-US" sz="3200" dirty="0">
                <a:solidFill>
                  <a:schemeClr val="tx2"/>
                </a:solidFill>
              </a:rPr>
              <a:t>Open systems connect to their environment through both inputs and outputs</a:t>
            </a:r>
            <a:endParaRPr lang="en-US" dirty="0">
              <a:solidFill>
                <a:schemeClr val="tx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828800"/>
            <a:ext cx="8305800" cy="2062103"/>
          </a:xfrm>
          <a:prstGeom prst="rect">
            <a:avLst/>
          </a:prstGeom>
          <a:noFill/>
          <a:ln w="9525">
            <a:noFill/>
            <a:miter lim="800000"/>
            <a:headEnd/>
            <a:tailEnd/>
          </a:ln>
        </p:spPr>
        <p:txBody>
          <a:bodyPr wrap="square">
            <a:spAutoFit/>
          </a:bodyPr>
          <a:lstStyle/>
          <a:p>
            <a:pPr algn="l">
              <a:spcBef>
                <a:spcPct val="0"/>
              </a:spcBef>
            </a:pPr>
            <a:r>
              <a:rPr lang="en-US" sz="3200" dirty="0">
                <a:solidFill>
                  <a:schemeClr val="tx2"/>
                </a:solidFill>
                <a:cs typeface="Times New Roman" pitchFamily="18" charset="0"/>
              </a:rPr>
              <a:t>…build and maintain order and organization by taking in high quality energy, using it, and passing degraded energy outside of the system.</a:t>
            </a:r>
          </a:p>
        </p:txBody>
      </p:sp>
      <p:grpSp>
        <p:nvGrpSpPr>
          <p:cNvPr id="2" name="Group 3"/>
          <p:cNvGrpSpPr>
            <a:grpSpLocks/>
          </p:cNvGrpSpPr>
          <p:nvPr/>
        </p:nvGrpSpPr>
        <p:grpSpPr bwMode="auto">
          <a:xfrm>
            <a:off x="1066800" y="4191000"/>
            <a:ext cx="7772399" cy="1803400"/>
            <a:chOff x="299" y="2928"/>
            <a:chExt cx="4896" cy="1136"/>
          </a:xfrm>
        </p:grpSpPr>
        <p:sp>
          <p:nvSpPr>
            <p:cNvPr id="14341" name="Rectangle 4"/>
            <p:cNvSpPr>
              <a:spLocks noChangeArrowheads="1"/>
            </p:cNvSpPr>
            <p:nvPr/>
          </p:nvSpPr>
          <p:spPr bwMode="auto">
            <a:xfrm>
              <a:off x="1690" y="3056"/>
              <a:ext cx="1488" cy="1008"/>
            </a:xfrm>
            <a:prstGeom prst="rect">
              <a:avLst/>
            </a:prstGeom>
            <a:noFill/>
            <a:ln w="25400">
              <a:solidFill>
                <a:schemeClr val="tx1"/>
              </a:solidFill>
              <a:miter lim="800000"/>
              <a:headEnd/>
              <a:tailEnd/>
            </a:ln>
          </p:spPr>
          <p:txBody>
            <a:bodyPr wrap="none" anchor="ctr"/>
            <a:lstStyle/>
            <a:p>
              <a:pPr algn="ctr">
                <a:spcBef>
                  <a:spcPct val="0"/>
                </a:spcBef>
              </a:pPr>
              <a:r>
                <a:rPr lang="en-US" sz="2800" dirty="0">
                  <a:solidFill>
                    <a:srgbClr val="A50021"/>
                  </a:solidFill>
                </a:rPr>
                <a:t>System</a:t>
              </a:r>
            </a:p>
            <a:p>
              <a:pPr algn="ctr">
                <a:spcBef>
                  <a:spcPct val="0"/>
                </a:spcBef>
              </a:pPr>
              <a:r>
                <a:rPr lang="en-US" sz="2800" dirty="0">
                  <a:solidFill>
                    <a:srgbClr val="A50021"/>
                  </a:solidFill>
                </a:rPr>
                <a:t>(human or</a:t>
              </a:r>
            </a:p>
            <a:p>
              <a:pPr algn="ctr">
                <a:spcBef>
                  <a:spcPct val="0"/>
                </a:spcBef>
              </a:pPr>
              <a:r>
                <a:rPr lang="en-US" sz="2800" dirty="0">
                  <a:solidFill>
                    <a:srgbClr val="A50021"/>
                  </a:solidFill>
                </a:rPr>
                <a:t> natural)</a:t>
              </a:r>
            </a:p>
          </p:txBody>
        </p:sp>
        <p:sp>
          <p:nvSpPr>
            <p:cNvPr id="14342" name="Line 5"/>
            <p:cNvSpPr>
              <a:spLocks noChangeShapeType="1"/>
            </p:cNvSpPr>
            <p:nvPr/>
          </p:nvSpPr>
          <p:spPr bwMode="auto">
            <a:xfrm>
              <a:off x="490" y="3536"/>
              <a:ext cx="1200" cy="0"/>
            </a:xfrm>
            <a:prstGeom prst="line">
              <a:avLst/>
            </a:prstGeom>
            <a:noFill/>
            <a:ln w="63500">
              <a:solidFill>
                <a:schemeClr val="tx1"/>
              </a:solidFill>
              <a:round/>
              <a:headEnd/>
              <a:tailEnd type="triangle" w="med" len="med"/>
            </a:ln>
          </p:spPr>
          <p:txBody>
            <a:bodyPr/>
            <a:lstStyle/>
            <a:p>
              <a:endParaRPr lang="en-US"/>
            </a:p>
          </p:txBody>
        </p:sp>
        <p:sp>
          <p:nvSpPr>
            <p:cNvPr id="14343" name="Text Box 6"/>
            <p:cNvSpPr txBox="1">
              <a:spLocks noChangeArrowheads="1"/>
            </p:cNvSpPr>
            <p:nvPr/>
          </p:nvSpPr>
          <p:spPr bwMode="auto">
            <a:xfrm>
              <a:off x="299" y="2928"/>
              <a:ext cx="1292" cy="596"/>
            </a:xfrm>
            <a:prstGeom prst="rect">
              <a:avLst/>
            </a:prstGeom>
            <a:noFill/>
            <a:ln w="25400">
              <a:noFill/>
              <a:miter lim="800000"/>
              <a:headEnd/>
              <a:tailEnd/>
            </a:ln>
          </p:spPr>
          <p:txBody>
            <a:bodyPr wrap="none">
              <a:spAutoFit/>
            </a:bodyPr>
            <a:lstStyle/>
            <a:p>
              <a:pPr algn="l">
                <a:spcBef>
                  <a:spcPct val="0"/>
                </a:spcBef>
              </a:pPr>
              <a:r>
                <a:rPr lang="en-US" sz="2800" dirty="0">
                  <a:solidFill>
                    <a:srgbClr val="A50021"/>
                  </a:solidFill>
                </a:rPr>
                <a:t>High quality</a:t>
              </a:r>
            </a:p>
            <a:p>
              <a:pPr algn="l">
                <a:spcBef>
                  <a:spcPct val="0"/>
                </a:spcBef>
              </a:pPr>
              <a:r>
                <a:rPr lang="en-US" sz="2800" dirty="0">
                  <a:solidFill>
                    <a:srgbClr val="A50021"/>
                  </a:solidFill>
                </a:rPr>
                <a:t>Energy Input</a:t>
              </a:r>
            </a:p>
          </p:txBody>
        </p:sp>
        <p:sp>
          <p:nvSpPr>
            <p:cNvPr id="14344" name="Line 7"/>
            <p:cNvSpPr>
              <a:spLocks noChangeShapeType="1"/>
            </p:cNvSpPr>
            <p:nvPr/>
          </p:nvSpPr>
          <p:spPr bwMode="auto">
            <a:xfrm>
              <a:off x="3178" y="3536"/>
              <a:ext cx="1200" cy="0"/>
            </a:xfrm>
            <a:prstGeom prst="line">
              <a:avLst/>
            </a:prstGeom>
            <a:noFill/>
            <a:ln w="63500">
              <a:solidFill>
                <a:schemeClr val="tx1"/>
              </a:solidFill>
              <a:round/>
              <a:headEnd/>
              <a:tailEnd type="triangle" w="med" len="med"/>
            </a:ln>
          </p:spPr>
          <p:txBody>
            <a:bodyPr/>
            <a:lstStyle/>
            <a:p>
              <a:endParaRPr lang="en-US"/>
            </a:p>
          </p:txBody>
        </p:sp>
        <p:sp>
          <p:nvSpPr>
            <p:cNvPr id="14345" name="Text Box 8"/>
            <p:cNvSpPr txBox="1">
              <a:spLocks noChangeArrowheads="1"/>
            </p:cNvSpPr>
            <p:nvPr/>
          </p:nvSpPr>
          <p:spPr bwMode="auto">
            <a:xfrm>
              <a:off x="3226" y="2928"/>
              <a:ext cx="1969" cy="596"/>
            </a:xfrm>
            <a:prstGeom prst="rect">
              <a:avLst/>
            </a:prstGeom>
            <a:noFill/>
            <a:ln w="9525">
              <a:noFill/>
              <a:miter lim="800000"/>
              <a:headEnd/>
              <a:tailEnd/>
            </a:ln>
          </p:spPr>
          <p:txBody>
            <a:bodyPr wrap="none">
              <a:spAutoFit/>
            </a:bodyPr>
            <a:lstStyle/>
            <a:p>
              <a:pPr algn="l">
                <a:spcBef>
                  <a:spcPct val="0"/>
                </a:spcBef>
              </a:pPr>
              <a:r>
                <a:rPr lang="en-US" sz="2800">
                  <a:solidFill>
                    <a:srgbClr val="A50021"/>
                  </a:solidFill>
                </a:rPr>
                <a:t>Low quality</a:t>
              </a:r>
            </a:p>
            <a:p>
              <a:pPr algn="l">
                <a:spcBef>
                  <a:spcPct val="0"/>
                </a:spcBef>
              </a:pPr>
              <a:r>
                <a:rPr lang="en-US" sz="2800">
                  <a:solidFill>
                    <a:srgbClr val="A50021"/>
                  </a:solidFill>
                </a:rPr>
                <a:t>Energy output (heat)</a:t>
              </a:r>
            </a:p>
          </p:txBody>
        </p:sp>
      </p:grpSp>
      <p:sp>
        <p:nvSpPr>
          <p:cNvPr id="14340" name="Text Box 11"/>
          <p:cNvSpPr txBox="1">
            <a:spLocks noChangeArrowheads="1"/>
          </p:cNvSpPr>
          <p:nvPr/>
        </p:nvSpPr>
        <p:spPr bwMode="auto">
          <a:xfrm>
            <a:off x="304800" y="730250"/>
            <a:ext cx="7947432" cy="646331"/>
          </a:xfrm>
          <a:prstGeom prst="rect">
            <a:avLst/>
          </a:prstGeom>
          <a:noFill/>
          <a:ln w="9525">
            <a:noFill/>
            <a:miter lim="800000"/>
            <a:headEnd/>
            <a:tailEnd/>
          </a:ln>
        </p:spPr>
        <p:txBody>
          <a:bodyPr wrap="none">
            <a:spAutoFit/>
          </a:bodyPr>
          <a:lstStyle/>
          <a:p>
            <a:pPr algn="l"/>
            <a:r>
              <a:rPr lang="en-US" sz="3600" b="1" dirty="0" smtClean="0">
                <a:solidFill>
                  <a:schemeClr val="tx2"/>
                </a:solidFill>
                <a:cs typeface="Times New Roman" pitchFamily="18" charset="0"/>
              </a:rPr>
              <a:t>Thermodynamically, Open </a:t>
            </a:r>
            <a:r>
              <a:rPr lang="en-US" sz="3600" b="1" dirty="0">
                <a:solidFill>
                  <a:schemeClr val="tx2"/>
                </a:solidFill>
                <a:cs typeface="Times New Roman" pitchFamily="18" charset="0"/>
              </a:rPr>
              <a:t>Systems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Input Constraints</a:t>
            </a:r>
            <a:endParaRPr lang="en-US" dirty="0"/>
          </a:p>
        </p:txBody>
      </p:sp>
      <p:sp>
        <p:nvSpPr>
          <p:cNvPr id="3" name="Content Placeholder 2"/>
          <p:cNvSpPr>
            <a:spLocks noGrp="1"/>
          </p:cNvSpPr>
          <p:nvPr>
            <p:ph idx="1"/>
          </p:nvPr>
        </p:nvSpPr>
        <p:spPr/>
        <p:txBody>
          <a:bodyPr/>
          <a:lstStyle/>
          <a:p>
            <a:r>
              <a:rPr lang="en-US" dirty="0" smtClean="0"/>
              <a:t>Solar radiation</a:t>
            </a:r>
          </a:p>
          <a:p>
            <a:r>
              <a:rPr lang="en-US" dirty="0" smtClean="0"/>
              <a:t>Global carbon cycle</a:t>
            </a:r>
          </a:p>
          <a:p>
            <a:r>
              <a:rPr lang="en-US" dirty="0" smtClean="0"/>
              <a:t>Rate of nutrient cycling</a:t>
            </a:r>
          </a:p>
          <a:p>
            <a:r>
              <a:rPr lang="en-US" dirty="0" smtClean="0"/>
              <a:t>Rate of hydrological cycle</a:t>
            </a:r>
          </a:p>
        </p:txBody>
      </p:sp>
      <p:grpSp>
        <p:nvGrpSpPr>
          <p:cNvPr id="6" name="Group 3"/>
          <p:cNvGrpSpPr>
            <a:grpSpLocks/>
          </p:cNvGrpSpPr>
          <p:nvPr/>
        </p:nvGrpSpPr>
        <p:grpSpPr bwMode="auto">
          <a:xfrm>
            <a:off x="2438400" y="4419600"/>
            <a:ext cx="6172200" cy="1600200"/>
            <a:chOff x="490" y="3056"/>
            <a:chExt cx="3888" cy="1008"/>
          </a:xfrm>
        </p:grpSpPr>
        <p:sp>
          <p:nvSpPr>
            <p:cNvPr id="7" name="Rectangle 4"/>
            <p:cNvSpPr>
              <a:spLocks noChangeArrowheads="1"/>
            </p:cNvSpPr>
            <p:nvPr/>
          </p:nvSpPr>
          <p:spPr bwMode="auto">
            <a:xfrm>
              <a:off x="1690" y="3056"/>
              <a:ext cx="1488" cy="1008"/>
            </a:xfrm>
            <a:prstGeom prst="rect">
              <a:avLst/>
            </a:prstGeom>
            <a:noFill/>
            <a:ln w="25400">
              <a:solidFill>
                <a:schemeClr val="tx1"/>
              </a:solidFill>
              <a:miter lim="800000"/>
              <a:headEnd/>
              <a:tailEnd/>
            </a:ln>
          </p:spPr>
          <p:txBody>
            <a:bodyPr wrap="none" anchor="ctr"/>
            <a:lstStyle/>
            <a:p>
              <a:pPr algn="ctr">
                <a:spcBef>
                  <a:spcPct val="0"/>
                </a:spcBef>
              </a:pPr>
              <a:r>
                <a:rPr lang="en-US" sz="2800" dirty="0">
                  <a:solidFill>
                    <a:srgbClr val="A50021"/>
                  </a:solidFill>
                </a:rPr>
                <a:t>System</a:t>
              </a:r>
            </a:p>
          </p:txBody>
        </p:sp>
        <p:sp>
          <p:nvSpPr>
            <p:cNvPr id="8" name="Line 5"/>
            <p:cNvSpPr>
              <a:spLocks noChangeShapeType="1"/>
            </p:cNvSpPr>
            <p:nvPr/>
          </p:nvSpPr>
          <p:spPr bwMode="auto">
            <a:xfrm>
              <a:off x="490" y="3536"/>
              <a:ext cx="1200" cy="0"/>
            </a:xfrm>
            <a:prstGeom prst="line">
              <a:avLst/>
            </a:prstGeom>
            <a:noFill/>
            <a:ln w="101600">
              <a:solidFill>
                <a:schemeClr val="tx1"/>
              </a:solidFill>
              <a:round/>
              <a:headEnd/>
              <a:tailEnd type="triangle" w="med" len="med"/>
            </a:ln>
          </p:spPr>
          <p:txBody>
            <a:bodyPr/>
            <a:lstStyle/>
            <a:p>
              <a:endParaRPr lang="en-US" sz="2800"/>
            </a:p>
          </p:txBody>
        </p:sp>
        <p:sp>
          <p:nvSpPr>
            <p:cNvPr id="9" name="Text Box 6"/>
            <p:cNvSpPr txBox="1">
              <a:spLocks noChangeArrowheads="1"/>
            </p:cNvSpPr>
            <p:nvPr/>
          </p:nvSpPr>
          <p:spPr bwMode="auto">
            <a:xfrm>
              <a:off x="576" y="3072"/>
              <a:ext cx="809" cy="330"/>
            </a:xfrm>
            <a:prstGeom prst="rect">
              <a:avLst/>
            </a:prstGeom>
            <a:noFill/>
            <a:ln w="25400">
              <a:noFill/>
              <a:miter lim="800000"/>
              <a:headEnd/>
              <a:tailEnd/>
            </a:ln>
          </p:spPr>
          <p:txBody>
            <a:bodyPr wrap="none">
              <a:spAutoFit/>
            </a:bodyPr>
            <a:lstStyle/>
            <a:p>
              <a:pPr algn="l">
                <a:spcBef>
                  <a:spcPct val="0"/>
                </a:spcBef>
              </a:pPr>
              <a:r>
                <a:rPr lang="en-US" sz="2800" dirty="0" smtClean="0">
                  <a:solidFill>
                    <a:srgbClr val="A50021"/>
                  </a:solidFill>
                </a:rPr>
                <a:t>Input ?</a:t>
              </a:r>
              <a:endParaRPr lang="en-US" sz="2800" dirty="0">
                <a:solidFill>
                  <a:srgbClr val="A50021"/>
                </a:solidFill>
              </a:endParaRPr>
            </a:p>
          </p:txBody>
        </p:sp>
        <p:sp>
          <p:nvSpPr>
            <p:cNvPr id="10" name="Line 7"/>
            <p:cNvSpPr>
              <a:spLocks noChangeShapeType="1"/>
            </p:cNvSpPr>
            <p:nvPr/>
          </p:nvSpPr>
          <p:spPr bwMode="auto">
            <a:xfrm>
              <a:off x="3178" y="3536"/>
              <a:ext cx="1200" cy="0"/>
            </a:xfrm>
            <a:prstGeom prst="line">
              <a:avLst/>
            </a:prstGeom>
            <a:noFill/>
            <a:ln w="101600">
              <a:solidFill>
                <a:schemeClr val="tx1"/>
              </a:solidFill>
              <a:round/>
              <a:headEnd/>
              <a:tailEnd type="triangle" w="med" len="med"/>
            </a:ln>
          </p:spPr>
          <p:txBody>
            <a:bodyPr/>
            <a:lstStyle/>
            <a:p>
              <a:endParaRPr lang="en-US" sz="2800"/>
            </a:p>
          </p:txBody>
        </p:sp>
        <p:sp>
          <p:nvSpPr>
            <p:cNvPr id="11" name="Text Box 8"/>
            <p:cNvSpPr txBox="1">
              <a:spLocks noChangeArrowheads="1"/>
            </p:cNvSpPr>
            <p:nvPr/>
          </p:nvSpPr>
          <p:spPr bwMode="auto">
            <a:xfrm>
              <a:off x="3408" y="3072"/>
              <a:ext cx="796" cy="330"/>
            </a:xfrm>
            <a:prstGeom prst="rect">
              <a:avLst/>
            </a:prstGeom>
            <a:noFill/>
            <a:ln w="25400">
              <a:noFill/>
              <a:miter lim="800000"/>
              <a:headEnd/>
              <a:tailEnd/>
            </a:ln>
          </p:spPr>
          <p:txBody>
            <a:bodyPr wrap="none">
              <a:spAutoFit/>
            </a:bodyPr>
            <a:lstStyle/>
            <a:p>
              <a:pPr algn="l">
                <a:spcBef>
                  <a:spcPct val="0"/>
                </a:spcBef>
              </a:pPr>
              <a:r>
                <a:rPr lang="en-US" sz="2800" dirty="0" smtClean="0">
                  <a:solidFill>
                    <a:srgbClr val="A50021"/>
                  </a:solidFill>
                </a:rPr>
                <a:t>Output</a:t>
              </a:r>
              <a:endParaRPr lang="en-US" sz="2800" dirty="0">
                <a:solidFill>
                  <a:srgbClr val="A5002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Output Constraints</a:t>
            </a:r>
            <a:endParaRPr lang="en-US" dirty="0"/>
          </a:p>
        </p:txBody>
      </p:sp>
      <p:sp>
        <p:nvSpPr>
          <p:cNvPr id="3" name="Content Placeholder 2"/>
          <p:cNvSpPr>
            <a:spLocks noGrp="1"/>
          </p:cNvSpPr>
          <p:nvPr>
            <p:ph idx="1"/>
          </p:nvPr>
        </p:nvSpPr>
        <p:spPr/>
        <p:txBody>
          <a:bodyPr/>
          <a:lstStyle/>
          <a:p>
            <a:r>
              <a:rPr lang="en-US" dirty="0" smtClean="0"/>
              <a:t>Rate of decomposition</a:t>
            </a:r>
          </a:p>
          <a:p>
            <a:r>
              <a:rPr lang="en-US" dirty="0" smtClean="0"/>
              <a:t>Rate of accumulation of unwanted byproducts</a:t>
            </a:r>
          </a:p>
        </p:txBody>
      </p:sp>
      <p:grpSp>
        <p:nvGrpSpPr>
          <p:cNvPr id="6" name="Group 3"/>
          <p:cNvGrpSpPr>
            <a:grpSpLocks/>
          </p:cNvGrpSpPr>
          <p:nvPr/>
        </p:nvGrpSpPr>
        <p:grpSpPr bwMode="auto">
          <a:xfrm>
            <a:off x="2286000" y="4495800"/>
            <a:ext cx="6196013" cy="1600200"/>
            <a:chOff x="490" y="3056"/>
            <a:chExt cx="3903" cy="1008"/>
          </a:xfrm>
        </p:grpSpPr>
        <p:sp>
          <p:nvSpPr>
            <p:cNvPr id="7" name="Rectangle 4"/>
            <p:cNvSpPr>
              <a:spLocks noChangeArrowheads="1"/>
            </p:cNvSpPr>
            <p:nvPr/>
          </p:nvSpPr>
          <p:spPr bwMode="auto">
            <a:xfrm>
              <a:off x="1690" y="3056"/>
              <a:ext cx="1488" cy="1008"/>
            </a:xfrm>
            <a:prstGeom prst="rect">
              <a:avLst/>
            </a:prstGeom>
            <a:noFill/>
            <a:ln w="25400">
              <a:solidFill>
                <a:schemeClr val="tx1"/>
              </a:solidFill>
              <a:miter lim="800000"/>
              <a:headEnd/>
              <a:tailEnd/>
            </a:ln>
          </p:spPr>
          <p:txBody>
            <a:bodyPr wrap="none" anchor="ctr"/>
            <a:lstStyle/>
            <a:p>
              <a:pPr algn="ctr">
                <a:spcBef>
                  <a:spcPct val="0"/>
                </a:spcBef>
              </a:pPr>
              <a:r>
                <a:rPr lang="en-US" sz="2800" dirty="0">
                  <a:solidFill>
                    <a:srgbClr val="A50021"/>
                  </a:solidFill>
                </a:rPr>
                <a:t>System</a:t>
              </a:r>
            </a:p>
          </p:txBody>
        </p:sp>
        <p:sp>
          <p:nvSpPr>
            <p:cNvPr id="8" name="Line 5"/>
            <p:cNvSpPr>
              <a:spLocks noChangeShapeType="1"/>
            </p:cNvSpPr>
            <p:nvPr/>
          </p:nvSpPr>
          <p:spPr bwMode="auto">
            <a:xfrm>
              <a:off x="490" y="3536"/>
              <a:ext cx="1200" cy="0"/>
            </a:xfrm>
            <a:prstGeom prst="line">
              <a:avLst/>
            </a:prstGeom>
            <a:noFill/>
            <a:ln w="101600">
              <a:solidFill>
                <a:schemeClr val="tx1"/>
              </a:solidFill>
              <a:round/>
              <a:headEnd/>
              <a:tailEnd type="triangle" w="med" len="med"/>
            </a:ln>
          </p:spPr>
          <p:txBody>
            <a:bodyPr/>
            <a:lstStyle/>
            <a:p>
              <a:endParaRPr lang="en-US" sz="2800"/>
            </a:p>
          </p:txBody>
        </p:sp>
        <p:sp>
          <p:nvSpPr>
            <p:cNvPr id="9" name="Text Box 6"/>
            <p:cNvSpPr txBox="1">
              <a:spLocks noChangeArrowheads="1"/>
            </p:cNvSpPr>
            <p:nvPr/>
          </p:nvSpPr>
          <p:spPr bwMode="auto">
            <a:xfrm>
              <a:off x="576" y="3072"/>
              <a:ext cx="620" cy="330"/>
            </a:xfrm>
            <a:prstGeom prst="rect">
              <a:avLst/>
            </a:prstGeom>
            <a:noFill/>
            <a:ln w="25400">
              <a:noFill/>
              <a:miter lim="800000"/>
              <a:headEnd/>
              <a:tailEnd/>
            </a:ln>
          </p:spPr>
          <p:txBody>
            <a:bodyPr wrap="none">
              <a:spAutoFit/>
            </a:bodyPr>
            <a:lstStyle/>
            <a:p>
              <a:pPr algn="l">
                <a:spcBef>
                  <a:spcPct val="0"/>
                </a:spcBef>
              </a:pPr>
              <a:r>
                <a:rPr lang="en-US" sz="2800" dirty="0" smtClean="0">
                  <a:solidFill>
                    <a:srgbClr val="A50021"/>
                  </a:solidFill>
                </a:rPr>
                <a:t>Input</a:t>
              </a:r>
              <a:endParaRPr lang="en-US" sz="2800" dirty="0">
                <a:solidFill>
                  <a:srgbClr val="A50021"/>
                </a:solidFill>
              </a:endParaRPr>
            </a:p>
          </p:txBody>
        </p:sp>
        <p:sp>
          <p:nvSpPr>
            <p:cNvPr id="10" name="Line 7"/>
            <p:cNvSpPr>
              <a:spLocks noChangeShapeType="1"/>
            </p:cNvSpPr>
            <p:nvPr/>
          </p:nvSpPr>
          <p:spPr bwMode="auto">
            <a:xfrm>
              <a:off x="3178" y="3536"/>
              <a:ext cx="1200" cy="0"/>
            </a:xfrm>
            <a:prstGeom prst="line">
              <a:avLst/>
            </a:prstGeom>
            <a:noFill/>
            <a:ln w="101600">
              <a:solidFill>
                <a:schemeClr val="tx1"/>
              </a:solidFill>
              <a:round/>
              <a:headEnd/>
              <a:tailEnd type="triangle" w="med" len="med"/>
            </a:ln>
          </p:spPr>
          <p:txBody>
            <a:bodyPr/>
            <a:lstStyle/>
            <a:p>
              <a:endParaRPr lang="en-US" sz="2800"/>
            </a:p>
          </p:txBody>
        </p:sp>
        <p:sp>
          <p:nvSpPr>
            <p:cNvPr id="11" name="Text Box 8"/>
            <p:cNvSpPr txBox="1">
              <a:spLocks noChangeArrowheads="1"/>
            </p:cNvSpPr>
            <p:nvPr/>
          </p:nvSpPr>
          <p:spPr bwMode="auto">
            <a:xfrm>
              <a:off x="3408" y="3072"/>
              <a:ext cx="985" cy="330"/>
            </a:xfrm>
            <a:prstGeom prst="rect">
              <a:avLst/>
            </a:prstGeom>
            <a:noFill/>
            <a:ln w="25400">
              <a:noFill/>
              <a:miter lim="800000"/>
              <a:headEnd/>
              <a:tailEnd/>
            </a:ln>
          </p:spPr>
          <p:txBody>
            <a:bodyPr wrap="none">
              <a:spAutoFit/>
            </a:bodyPr>
            <a:lstStyle/>
            <a:p>
              <a:pPr algn="l">
                <a:spcBef>
                  <a:spcPct val="0"/>
                </a:spcBef>
              </a:pPr>
              <a:r>
                <a:rPr lang="en-US" sz="2800" dirty="0" smtClean="0">
                  <a:solidFill>
                    <a:srgbClr val="A50021"/>
                  </a:solidFill>
                </a:rPr>
                <a:t>Output ?</a:t>
              </a:r>
              <a:endParaRPr lang="en-US" sz="2800" dirty="0">
                <a:solidFill>
                  <a:srgbClr val="A50021"/>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8</TotalTime>
  <Words>1512</Words>
  <Application>Microsoft Office PowerPoint</Application>
  <PresentationFormat>On-screen Show (4:3)</PresentationFormat>
  <Paragraphs>460</Paragraphs>
  <Slides>44</Slides>
  <Notes>1</Notes>
  <HiddenSlides>5</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48" baseType="lpstr">
      <vt:lpstr>Pixel</vt:lpstr>
      <vt:lpstr>Office Theme</vt:lpstr>
      <vt:lpstr>Equation</vt:lpstr>
      <vt:lpstr>Microsoft PowerPoint 97-2003 Slide</vt:lpstr>
      <vt:lpstr>Quo vadis ecosystem? Insights from ecological modelling and systems ecology</vt:lpstr>
      <vt:lpstr>PowerPoint Presentation</vt:lpstr>
      <vt:lpstr>PowerPoint Presentation</vt:lpstr>
      <vt:lpstr>IIASA’s Young Scientists Summer Program (YSSP)</vt:lpstr>
      <vt:lpstr>Objectives</vt:lpstr>
      <vt:lpstr>Open Systems</vt:lpstr>
      <vt:lpstr>PowerPoint Presentation</vt:lpstr>
      <vt:lpstr>Ecosystem Input Constraints</vt:lpstr>
      <vt:lpstr>Ecosystem Output Constraints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systems are far-from-equilibrium systems.</vt:lpstr>
      <vt:lpstr>In ecological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of collapse</vt:lpstr>
      <vt:lpstr>PowerPoint Presentation</vt:lpstr>
      <vt:lpstr>PowerPoint Presentation</vt:lpstr>
      <vt:lpstr>PowerPoint Presentation</vt:lpstr>
      <vt:lpstr>Conclusions</vt:lpstr>
      <vt:lpstr>Future research in ecosystem dynamics and ecological modelling</vt:lpstr>
      <vt:lpstr>PowerPoint Presentation</vt:lpstr>
    </vt:vector>
  </TitlesOfParts>
  <Company>IIASA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dc:title>
  <dc:creator>fath</dc:creator>
  <cp:lastModifiedBy>bfath</cp:lastModifiedBy>
  <cp:revision>104</cp:revision>
  <dcterms:created xsi:type="dcterms:W3CDTF">2008-07-21T13:49:28Z</dcterms:created>
  <dcterms:modified xsi:type="dcterms:W3CDTF">2015-05-24T14:30:35Z</dcterms:modified>
</cp:coreProperties>
</file>