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1" r:id="rId6"/>
    <p:sldId id="275" r:id="rId7"/>
    <p:sldId id="276" r:id="rId8"/>
    <p:sldId id="267" r:id="rId9"/>
    <p:sldId id="266" r:id="rId10"/>
    <p:sldId id="268" r:id="rId11"/>
    <p:sldId id="279" r:id="rId12"/>
    <p:sldId id="273" r:id="rId13"/>
    <p:sldId id="278" r:id="rId14"/>
    <p:sldId id="270"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126" autoAdjust="0"/>
    <p:restoredTop sz="79592" autoAdjust="0"/>
  </p:normalViewPr>
  <p:slideViewPr>
    <p:cSldViewPr>
      <p:cViewPr>
        <p:scale>
          <a:sx n="100" d="100"/>
          <a:sy n="100" d="100"/>
        </p:scale>
        <p:origin x="-2232" y="-2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66F69D-F87E-48E4-9B70-736A44FC7D7D}" type="datetimeFigureOut">
              <a:rPr lang="en-US" smtClean="0"/>
              <a:pPr/>
              <a:t>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AE7D87-5F79-40D5-BC8E-BA476270254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Basic principle:</a:t>
            </a:r>
            <a:r>
              <a:rPr lang="en-US" baseline="0" dirty="0" smtClean="0"/>
              <a:t> </a:t>
            </a:r>
            <a:r>
              <a:rPr lang="en-US" dirty="0" smtClean="0"/>
              <a:t>Storage of organic matter within watershed will lead to reaction, modification and loss of original</a:t>
            </a:r>
            <a:r>
              <a:rPr lang="en-US" baseline="0" dirty="0" smtClean="0"/>
              <a:t> material.</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p:spPr>
        <p:txBody>
          <a:bodyPr/>
          <a:lstStyle/>
          <a:p>
            <a:r>
              <a:rPr lang="en-US" dirty="0" smtClean="0"/>
              <a:t>14C-analyzes of wood and charcoal fragments, bulk sediment and the clay fraction of sediments were performed on the Marion </a:t>
            </a:r>
            <a:r>
              <a:rPr lang="en-US" dirty="0" err="1" smtClean="0"/>
              <a:t>Dufresne</a:t>
            </a:r>
            <a:r>
              <a:rPr lang="en-US" dirty="0" smtClean="0"/>
              <a:t> core MD 3007. Wood 14C-ages parallel those of shells collected from the same core by C. Alexander indicating the residence times of the wood and shells are both short in their respective surface environments. In contrast, charcoal is aged by thousands of years. We conclude the woody material is delivered primarily to the river by surface processes such as sheetwash. The charcoal must be stored in soils and delivered by deeper excavating processes such as landsliding. Both the bulk sediment and the clay fraction contains mixtures of these components.</a:t>
            </a:r>
          </a:p>
          <a:p>
            <a:endParaRPr lang="en-US" dirty="0" smtClean="0"/>
          </a:p>
          <a:p>
            <a:r>
              <a:rPr lang="en-US" dirty="0" smtClean="0"/>
              <a:t>Note that the wood and charcoal ages are not parallel downcore. Whereas the wood is quasi-linear, mirroring the sediment accumulation rate, the charcoal is not. This may be because there are both young (contemporaneous with the wood) and aged fractions that vary in relative importance. </a:t>
            </a:r>
          </a:p>
        </p:txBody>
      </p:sp>
      <p:sp>
        <p:nvSpPr>
          <p:cNvPr id="29700" name="Slide Number Placeholder 3"/>
          <p:cNvSpPr>
            <a:spLocks noGrp="1"/>
          </p:cNvSpPr>
          <p:nvPr>
            <p:ph type="sldNum" sz="quarter" idx="5"/>
          </p:nvPr>
        </p:nvSpPr>
        <p:spPr>
          <a:noFill/>
        </p:spPr>
        <p:txBody>
          <a:bodyPr/>
          <a:lstStyle/>
          <a:p>
            <a:fld id="{EFC56E7B-2DA1-41C6-AD2F-E5AA2A51D2FC}" type="slidenum">
              <a:rPr lang="en-US" altLang="en-US" smtClean="0"/>
              <a:pPr/>
              <a:t>13</a:t>
            </a:fld>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Molecular composition can also be used</a:t>
            </a:r>
            <a:r>
              <a:rPr lang="en-US" baseline="0" dirty="0" smtClean="0"/>
              <a:t> as an indicator of storage. In this case, lignin is degraded by fungi in soils to give oxidized products, such as </a:t>
            </a:r>
            <a:r>
              <a:rPr lang="en-US" baseline="0" dirty="0" err="1" smtClean="0"/>
              <a:t>vanillic</a:t>
            </a:r>
            <a:r>
              <a:rPr lang="en-US" baseline="0" dirty="0" smtClean="0"/>
              <a:t> acid.</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Left panel:</a:t>
            </a:r>
            <a:r>
              <a:rPr lang="en-US" baseline="0" dirty="0" smtClean="0"/>
              <a:t> Lignin phenol concentrations downcore on the Waipaoa shelf, NZ. Dash lines indicate positions of known tephras and their ages in years BP. Variations in lignin content reflect changes in inputs of vascular plant OC to the shelf from the Waipaoa River. </a:t>
            </a:r>
          </a:p>
          <a:p>
            <a:endParaRPr lang="en-US" baseline="0" dirty="0" smtClean="0"/>
          </a:p>
          <a:p>
            <a:r>
              <a:rPr lang="en-US" baseline="0" dirty="0" smtClean="0"/>
              <a:t>Right panel: </a:t>
            </a:r>
            <a:r>
              <a:rPr lang="en-US" baseline="0" dirty="0" err="1" smtClean="0"/>
              <a:t>Vanillyl</a:t>
            </a:r>
            <a:r>
              <a:rPr lang="en-US" baseline="0" dirty="0" smtClean="0"/>
              <a:t> acid (diagenetic product) to </a:t>
            </a:r>
            <a:r>
              <a:rPr lang="en-US" baseline="0" dirty="0" err="1" smtClean="0"/>
              <a:t>aldehyde</a:t>
            </a:r>
            <a:r>
              <a:rPr lang="en-US" baseline="0" dirty="0" smtClean="0"/>
              <a:t> (original lignin source) ratio as a function of depth. Variations are interpreted to reflect changes in the inputs of </a:t>
            </a:r>
            <a:r>
              <a:rPr lang="en-US" baseline="0" smtClean="0"/>
              <a:t>soils relative to </a:t>
            </a:r>
            <a:r>
              <a:rPr lang="en-US" baseline="0" dirty="0" smtClean="0"/>
              <a:t>fresh plant material. Note elevated ratios near top of core that may indicate increased soil erosion, possibly as a the result of anthropogenic disturbances.</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Radiocarbon may be the best indicator of storage because of its fixed half</a:t>
            </a:r>
            <a:r>
              <a:rPr lang="en-US" baseline="0" dirty="0" smtClean="0"/>
              <a:t> life that is independent of environment. Fraction modern (</a:t>
            </a:r>
            <a:r>
              <a:rPr lang="en-US" baseline="0" dirty="0" err="1" smtClean="0"/>
              <a:t>Fmod</a:t>
            </a:r>
            <a:r>
              <a:rPr lang="en-US" baseline="0" dirty="0" smtClean="0"/>
              <a:t>) refers to the 14C/12C of a sample relative to a 1950 standard. </a:t>
            </a:r>
            <a:r>
              <a:rPr lang="en-US" baseline="0" dirty="0" err="1" smtClean="0"/>
              <a:t>Fmod</a:t>
            </a:r>
            <a:r>
              <a:rPr lang="en-US" baseline="0" dirty="0" smtClean="0"/>
              <a:t> can be changed by radioactive decay or mixing of materials with different 14C-contents.</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Zealand soil 14C-depth profiles reflect age (radioactive</a:t>
            </a:r>
            <a:r>
              <a:rPr lang="en-US" baseline="0" dirty="0" smtClean="0"/>
              <a:t> decay), mixing via </a:t>
            </a:r>
            <a:r>
              <a:rPr lang="en-US" baseline="0" dirty="0" err="1" smtClean="0"/>
              <a:t>bioturbation</a:t>
            </a:r>
            <a:r>
              <a:rPr lang="en-US" baseline="0" dirty="0" smtClean="0"/>
              <a:t> and downward percolation of water, and selective oxidation of 14C-rich (young) material.</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literature was data-mined</a:t>
            </a:r>
            <a:r>
              <a:rPr lang="en-US" baseline="0" dirty="0" smtClean="0"/>
              <a:t> for riverine suspended load POC 14C measurements.</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a:t>
            </a:r>
            <a:r>
              <a:rPr lang="en-US" baseline="0" dirty="0" smtClean="0"/>
              <a:t> obvious relationship between </a:t>
            </a:r>
            <a:r>
              <a:rPr lang="en-US" baseline="0" dirty="0" err="1" smtClean="0"/>
              <a:t>Fmod</a:t>
            </a:r>
            <a:r>
              <a:rPr lang="en-US" baseline="0" dirty="0" smtClean="0"/>
              <a:t> and watershed area is seen. This may be because individual rivers can produce a wide range of </a:t>
            </a:r>
            <a:r>
              <a:rPr lang="en-US" baseline="0" dirty="0" err="1" smtClean="0"/>
              <a:t>Fmod</a:t>
            </a:r>
            <a:r>
              <a:rPr lang="en-US" baseline="0" dirty="0" smtClean="0"/>
              <a:t> values (see vertical arrays of data points).</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hint of a relationship is seen between </a:t>
            </a:r>
            <a:r>
              <a:rPr lang="en-US" dirty="0" err="1" smtClean="0"/>
              <a:t>Fmod</a:t>
            </a:r>
            <a:r>
              <a:rPr lang="en-US" baseline="0" dirty="0" smtClean="0"/>
              <a:t> and watershed sediment yield.</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much stronger relationship is seen with suspended load. The muddier</a:t>
            </a:r>
            <a:r>
              <a:rPr lang="en-US" baseline="0" dirty="0" smtClean="0"/>
              <a:t> the river, the ‘older’ the POC.</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Riverine POC can be described in many cases as a mixture of fossil (ancient) OC associated with </a:t>
            </a:r>
            <a:r>
              <a:rPr lang="en-US" dirty="0" err="1" smtClean="0"/>
              <a:t>lithogenic</a:t>
            </a:r>
            <a:r>
              <a:rPr lang="en-US" baseline="0" dirty="0" smtClean="0"/>
              <a:t> material (</a:t>
            </a:r>
            <a:r>
              <a:rPr lang="en-US" baseline="0" dirty="0" err="1" smtClean="0"/>
              <a:t>cannabilized</a:t>
            </a:r>
            <a:r>
              <a:rPr lang="en-US" baseline="0" dirty="0" smtClean="0"/>
              <a:t> sedimentary rock) and non-rock (soil) C. Mixing curves can provide information concerning rock C concentrations and the 14C-content of the non-rock pool.</a:t>
            </a:r>
            <a:endParaRPr lang="en-US" dirty="0"/>
          </a:p>
        </p:txBody>
      </p:sp>
      <p:sp>
        <p:nvSpPr>
          <p:cNvPr id="4" name="Slide Number Placeholder 3"/>
          <p:cNvSpPr>
            <a:spLocks noGrp="1"/>
          </p:cNvSpPr>
          <p:nvPr>
            <p:ph type="sldNum" sz="quarter" idx="10"/>
          </p:nvPr>
        </p:nvSpPr>
        <p:spPr/>
        <p:txBody>
          <a:bodyPr/>
          <a:lstStyle/>
          <a:p>
            <a:fld id="{70AE7D87-5F79-40D5-BC8E-BA476270254B}"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B2E7B7-3CD5-4BEF-A845-68D39E8E82DE}" type="slidenum">
              <a:rPr lang="en-US"/>
              <a:pPr/>
              <a:t>12</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dirty="0" smtClean="0"/>
              <a:t>Wood fragments in core offshore of Eel</a:t>
            </a:r>
            <a:r>
              <a:rPr lang="en-US" baseline="0" dirty="0" smtClean="0"/>
              <a:t> River exhibit a 500 yr reservoir age prior to industrial logging.  The age was diminished with the new growth of forests under a bomb C atmosphere.</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280640-97B5-4DD8-93E1-9F1E02AEFC9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280640-97B5-4DD8-93E1-9F1E02AEFC9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280640-97B5-4DD8-93E1-9F1E02AEFC9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3"/>
          <p:cNvSpPr>
            <a:spLocks noGrp="1"/>
          </p:cNvSpPr>
          <p:nvPr>
            <p:ph type="dt" sz="half" idx="10"/>
          </p:nvPr>
        </p:nvSpPr>
        <p:spPr/>
        <p:txBody>
          <a:bodyPr/>
          <a:lstStyle>
            <a:lvl1pPr>
              <a:defRPr/>
            </a:lvl1pPr>
          </a:lstStyle>
          <a:p>
            <a:pPr>
              <a:defRPr/>
            </a:pPr>
            <a:fld id="{99A4DBC0-E312-434D-97FF-B0350D67B1FD}" type="datetimeFigureOut">
              <a:rPr lang="en-US"/>
              <a:pPr>
                <a:defRPr/>
              </a:pPr>
              <a:t>2/7/2011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D538480-BC5B-442D-A8DA-6B3F3F9210B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280640-97B5-4DD8-93E1-9F1E02AEFC9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280640-97B5-4DD8-93E1-9F1E02AEFC9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280640-97B5-4DD8-93E1-9F1E02AEFC9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280640-97B5-4DD8-93E1-9F1E02AEFC9E}" type="datetimeFigureOut">
              <a:rPr lang="en-US" smtClean="0"/>
              <a:pPr/>
              <a:t>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280640-97B5-4DD8-93E1-9F1E02AEFC9E}" type="datetimeFigureOut">
              <a:rPr lang="en-US" smtClean="0"/>
              <a:pPr/>
              <a:t>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280640-97B5-4DD8-93E1-9F1E02AEFC9E}" type="datetimeFigureOut">
              <a:rPr lang="en-US" smtClean="0"/>
              <a:pPr/>
              <a:t>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280640-97B5-4DD8-93E1-9F1E02AEFC9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280640-97B5-4DD8-93E1-9F1E02AEFC9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C2B8DF-6C6D-41E9-8551-82B27775F0E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280640-97B5-4DD8-93E1-9F1E02AEFC9E}" type="datetimeFigureOut">
              <a:rPr lang="en-US" smtClean="0"/>
              <a:pPr/>
              <a:t>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C2B8DF-6C6D-41E9-8551-82B27775F0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5.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mlDrawing" Target="../drawings/vmlDrawing9.vml"/><Relationship Id="rId5" Type="http://schemas.openxmlformats.org/officeDocument/2006/relationships/oleObject" Target="../embeddings/oleObject16.bin"/><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2.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0" Type="http://schemas.openxmlformats.org/officeDocument/2006/relationships/oleObject" Target="../embeddings/oleObject7.bin"/><Relationship Id="rId4" Type="http://schemas.openxmlformats.org/officeDocument/2006/relationships/oleObject" Target="../embeddings/oleObject1.bin"/><Relationship Id="rId9"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4.jpeg"/><Relationship Id="rId4" Type="http://schemas.openxmlformats.org/officeDocument/2006/relationships/oleObject" Target="../embeddings/oleObject9.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10.bin"/><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1.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12.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772400" cy="1470025"/>
          </a:xfrm>
        </p:spPr>
        <p:txBody>
          <a:bodyPr>
            <a:normAutofit fontScale="90000"/>
          </a:bodyPr>
          <a:lstStyle/>
          <a:p>
            <a:r>
              <a:rPr lang="en-US" sz="2700" dirty="0"/>
              <a:t>The role of watershed storage on exported riverine organic carbon signatures</a:t>
            </a:r>
            <a:r>
              <a:rPr lang="en-US" dirty="0"/>
              <a:t/>
            </a:r>
            <a:br>
              <a:rPr lang="en-US" dirty="0"/>
            </a:br>
            <a:endParaRPr lang="en-US" dirty="0"/>
          </a:p>
        </p:txBody>
      </p:sp>
      <p:sp>
        <p:nvSpPr>
          <p:cNvPr id="3" name="Subtitle 2"/>
          <p:cNvSpPr>
            <a:spLocks noGrp="1"/>
          </p:cNvSpPr>
          <p:nvPr>
            <p:ph type="subTitle" idx="1"/>
          </p:nvPr>
        </p:nvSpPr>
        <p:spPr>
          <a:xfrm>
            <a:off x="1447800" y="3505200"/>
            <a:ext cx="6400800" cy="1752600"/>
          </a:xfrm>
        </p:spPr>
        <p:txBody>
          <a:bodyPr>
            <a:normAutofit fontScale="25000" lnSpcReduction="20000"/>
          </a:bodyPr>
          <a:lstStyle/>
          <a:p>
            <a:r>
              <a:rPr lang="en-US" sz="5600" dirty="0" smtClean="0">
                <a:solidFill>
                  <a:schemeClr val="bg1"/>
                </a:solidFill>
              </a:rPr>
              <a:t>Neal E. Blair</a:t>
            </a:r>
          </a:p>
          <a:p>
            <a:r>
              <a:rPr lang="en-US" sz="5600" dirty="0" smtClean="0">
                <a:solidFill>
                  <a:schemeClr val="bg1"/>
                </a:solidFill>
              </a:rPr>
              <a:t>Departments of Civil &amp; Environmental Engineering and Earth &amp; Planetary Sciences</a:t>
            </a:r>
          </a:p>
          <a:p>
            <a:r>
              <a:rPr lang="en-US" sz="5600" dirty="0" smtClean="0">
                <a:solidFill>
                  <a:schemeClr val="bg1"/>
                </a:solidFill>
              </a:rPr>
              <a:t>Northwestern University</a:t>
            </a:r>
          </a:p>
          <a:p>
            <a:r>
              <a:rPr lang="en-US" sz="5600" dirty="0" smtClean="0">
                <a:solidFill>
                  <a:schemeClr val="bg1"/>
                </a:solidFill>
              </a:rPr>
              <a:t> </a:t>
            </a:r>
          </a:p>
          <a:p>
            <a:r>
              <a:rPr lang="en-US" sz="5600" dirty="0" err="1" smtClean="0">
                <a:solidFill>
                  <a:schemeClr val="bg1"/>
                </a:solidFill>
              </a:rPr>
              <a:t>Elana</a:t>
            </a:r>
            <a:r>
              <a:rPr lang="en-US" sz="5600" dirty="0" smtClean="0">
                <a:solidFill>
                  <a:schemeClr val="bg1"/>
                </a:solidFill>
              </a:rPr>
              <a:t> L. Leithold</a:t>
            </a:r>
          </a:p>
          <a:p>
            <a:r>
              <a:rPr lang="en-US" sz="5600" dirty="0" smtClean="0">
                <a:solidFill>
                  <a:schemeClr val="bg1"/>
                </a:solidFill>
              </a:rPr>
              <a:t>Department of Marine, Earth and Atmospheric Sciences</a:t>
            </a:r>
          </a:p>
          <a:p>
            <a:r>
              <a:rPr lang="en-US" sz="5600" dirty="0" smtClean="0">
                <a:solidFill>
                  <a:schemeClr val="bg1"/>
                </a:solidFill>
              </a:rPr>
              <a:t>North Carolina State University</a:t>
            </a:r>
          </a:p>
          <a:p>
            <a:r>
              <a:rPr lang="en-US" sz="5600" dirty="0" smtClean="0">
                <a:solidFill>
                  <a:schemeClr val="bg1"/>
                </a:solidFill>
              </a:rPr>
              <a:t> </a:t>
            </a:r>
          </a:p>
          <a:p>
            <a:r>
              <a:rPr lang="en-US" sz="5600" dirty="0" smtClean="0">
                <a:solidFill>
                  <a:schemeClr val="bg1"/>
                </a:solidFill>
              </a:rPr>
              <a:t>Robert C. Aller</a:t>
            </a:r>
          </a:p>
          <a:p>
            <a:r>
              <a:rPr lang="en-US" sz="5600" dirty="0" smtClean="0">
                <a:solidFill>
                  <a:schemeClr val="bg1"/>
                </a:solidFill>
              </a:rPr>
              <a:t>School of Marine and Atmospheric Sciences</a:t>
            </a:r>
          </a:p>
          <a:p>
            <a:r>
              <a:rPr lang="en-US" sz="5600" dirty="0" smtClean="0">
                <a:solidFill>
                  <a:schemeClr val="bg1"/>
                </a:solidFill>
              </a:rPr>
              <a:t>Stony Brook University</a:t>
            </a:r>
          </a:p>
          <a:p>
            <a:endParaRPr lang="en-US" dirty="0"/>
          </a:p>
        </p:txBody>
      </p:sp>
      <p:pic>
        <p:nvPicPr>
          <p:cNvPr id="4097" name="Picture 1"/>
          <p:cNvPicPr>
            <a:picLocks noChangeAspect="1" noChangeArrowheads="1"/>
          </p:cNvPicPr>
          <p:nvPr/>
        </p:nvPicPr>
        <p:blipFill>
          <a:blip r:embed="rId3" cstate="print"/>
          <a:srcRect/>
          <a:stretch>
            <a:fillRect/>
          </a:stretch>
        </p:blipFill>
        <p:spPr bwMode="auto">
          <a:xfrm>
            <a:off x="0" y="5581650"/>
            <a:ext cx="1276350" cy="1276350"/>
          </a:xfrm>
          <a:prstGeom prst="rect">
            <a:avLst/>
          </a:prstGeom>
          <a:noFill/>
          <a:ln w="9525">
            <a:noFill/>
            <a:miter lim="800000"/>
            <a:headEnd/>
            <a:tailEnd/>
          </a:ln>
          <a:effectLst/>
        </p:spPr>
      </p:pic>
      <p:pic>
        <p:nvPicPr>
          <p:cNvPr id="4098" name="Picture 2"/>
          <p:cNvPicPr>
            <a:picLocks noChangeAspect="1" noChangeArrowheads="1"/>
          </p:cNvPicPr>
          <p:nvPr/>
        </p:nvPicPr>
        <p:blipFill>
          <a:blip r:embed="rId4" cstate="print"/>
          <a:srcRect r="79227"/>
          <a:stretch>
            <a:fillRect/>
          </a:stretch>
        </p:blipFill>
        <p:spPr bwMode="auto">
          <a:xfrm>
            <a:off x="7833360" y="5638800"/>
            <a:ext cx="1310640" cy="1219200"/>
          </a:xfrm>
          <a:prstGeom prst="rect">
            <a:avLst/>
          </a:prstGeom>
          <a:noFill/>
          <a:ln w="9525">
            <a:noFill/>
            <a:miter lim="800000"/>
            <a:headEnd/>
            <a:tailEnd/>
          </a:ln>
          <a:effectLst/>
        </p:spPr>
      </p:pic>
      <p:sp>
        <p:nvSpPr>
          <p:cNvPr id="7" name="Rectangle 6"/>
          <p:cNvSpPr/>
          <p:nvPr/>
        </p:nvSpPr>
        <p:spPr>
          <a:xfrm>
            <a:off x="1295400" y="6488668"/>
            <a:ext cx="1457450" cy="369332"/>
          </a:xfrm>
          <a:prstGeom prst="rect">
            <a:avLst/>
          </a:prstGeom>
        </p:spPr>
        <p:txBody>
          <a:bodyPr wrap="none">
            <a:spAutoFit/>
          </a:bodyPr>
          <a:lstStyle/>
          <a:p>
            <a:r>
              <a:rPr lang="en-US" i="1" dirty="0" smtClean="0">
                <a:solidFill>
                  <a:schemeClr val="bg1"/>
                </a:solidFill>
              </a:rPr>
              <a:t>OCE-0646159</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xmlns="" val="4191045292"/>
              </p:ext>
            </p:extLst>
          </p:nvPr>
        </p:nvGraphicFramePr>
        <p:xfrm>
          <a:off x="1624013" y="1111250"/>
          <a:ext cx="5895975" cy="4635500"/>
        </p:xfrm>
        <a:graphic>
          <a:graphicData uri="http://schemas.openxmlformats.org/presentationml/2006/ole">
            <p:oleObj spid="_x0000_s26628" name="SPW 10.0 Graph" r:id="rId4" imgW="5895720" imgH="4635720" progId="SigmaPlotGraphicObject.9">
              <p:embed/>
            </p:oleObj>
          </a:graphicData>
        </a:graphic>
      </p:graphicFrame>
      <p:sp>
        <p:nvSpPr>
          <p:cNvPr id="5" name="TextBox 4"/>
          <p:cNvSpPr txBox="1"/>
          <p:nvPr/>
        </p:nvSpPr>
        <p:spPr>
          <a:xfrm>
            <a:off x="7086600" y="2507734"/>
            <a:ext cx="1641283" cy="369332"/>
          </a:xfrm>
          <a:prstGeom prst="rect">
            <a:avLst/>
          </a:prstGeom>
          <a:noFill/>
        </p:spPr>
        <p:txBody>
          <a:bodyPr wrap="none" rtlCol="0">
            <a:spAutoFit/>
          </a:bodyPr>
          <a:lstStyle/>
          <a:p>
            <a:r>
              <a:rPr lang="en-US" dirty="0" smtClean="0">
                <a:solidFill>
                  <a:srgbClr val="FF0000"/>
                </a:solidFill>
              </a:rPr>
              <a:t>F</a:t>
            </a:r>
            <a:r>
              <a:rPr lang="en-US" baseline="-25000" dirty="0" smtClean="0">
                <a:solidFill>
                  <a:srgbClr val="FF0000"/>
                </a:solidFill>
              </a:rPr>
              <a:t>mod</a:t>
            </a:r>
            <a:r>
              <a:rPr lang="en-US" dirty="0" smtClean="0">
                <a:solidFill>
                  <a:srgbClr val="FF0000"/>
                </a:solidFill>
              </a:rPr>
              <a:t> non-rock C</a:t>
            </a:r>
            <a:endParaRPr lang="en-US" dirty="0">
              <a:solidFill>
                <a:srgbClr val="FF0000"/>
              </a:solidFill>
            </a:endParaRPr>
          </a:p>
        </p:txBody>
      </p:sp>
      <p:sp>
        <p:nvSpPr>
          <p:cNvPr id="6" name="TextBox 5"/>
          <p:cNvSpPr txBox="1"/>
          <p:nvPr/>
        </p:nvSpPr>
        <p:spPr>
          <a:xfrm>
            <a:off x="3048000" y="4456668"/>
            <a:ext cx="902298" cy="369332"/>
          </a:xfrm>
          <a:prstGeom prst="rect">
            <a:avLst/>
          </a:prstGeom>
          <a:noFill/>
        </p:spPr>
        <p:txBody>
          <a:bodyPr wrap="none" rtlCol="0">
            <a:spAutoFit/>
          </a:bodyPr>
          <a:lstStyle/>
          <a:p>
            <a:r>
              <a:rPr lang="en-US" dirty="0" smtClean="0">
                <a:solidFill>
                  <a:srgbClr val="FF0000"/>
                </a:solidFill>
              </a:rPr>
              <a:t>[rock C]</a:t>
            </a:r>
            <a:endParaRPr lang="en-US" dirty="0">
              <a:solidFill>
                <a:srgbClr val="FF0000"/>
              </a:solidFill>
            </a:endParaRPr>
          </a:p>
        </p:txBody>
      </p:sp>
      <p:cxnSp>
        <p:nvCxnSpPr>
          <p:cNvPr id="8" name="Straight Arrow Connector 7"/>
          <p:cNvCxnSpPr>
            <a:stCxn id="6" idx="1"/>
          </p:cNvCxnSpPr>
          <p:nvPr/>
        </p:nvCxnSpPr>
        <p:spPr>
          <a:xfrm flipH="1">
            <a:off x="2743200" y="4641334"/>
            <a:ext cx="304800" cy="23546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90600" y="6324600"/>
            <a:ext cx="2178673" cy="369332"/>
          </a:xfrm>
          <a:prstGeom prst="rect">
            <a:avLst/>
          </a:prstGeom>
          <a:noFill/>
        </p:spPr>
        <p:txBody>
          <a:bodyPr wrap="none" rtlCol="0">
            <a:spAutoFit/>
          </a:bodyPr>
          <a:lstStyle/>
          <a:p>
            <a:r>
              <a:rPr lang="en-US" dirty="0" smtClean="0">
                <a:solidFill>
                  <a:srgbClr val="92D050"/>
                </a:solidFill>
              </a:rPr>
              <a:t>From Galy et al. 2007</a:t>
            </a:r>
            <a:endParaRPr lang="en-US" dirty="0">
              <a:solidFill>
                <a:srgbClr val="92D050"/>
              </a:solidFill>
            </a:endParaRPr>
          </a:p>
        </p:txBody>
      </p:sp>
      <p:sp>
        <p:nvSpPr>
          <p:cNvPr id="9" name="TextBox 8"/>
          <p:cNvSpPr txBox="1"/>
          <p:nvPr/>
        </p:nvSpPr>
        <p:spPr>
          <a:xfrm>
            <a:off x="3429000" y="3581400"/>
            <a:ext cx="3384132" cy="369332"/>
          </a:xfrm>
          <a:prstGeom prst="rect">
            <a:avLst/>
          </a:prstGeom>
          <a:noFill/>
        </p:spPr>
        <p:txBody>
          <a:bodyPr wrap="none" rtlCol="0">
            <a:spAutoFit/>
          </a:bodyPr>
          <a:lstStyle/>
          <a:p>
            <a:r>
              <a:rPr lang="en-US" dirty="0" smtClean="0">
                <a:solidFill>
                  <a:schemeClr val="bg1"/>
                </a:solidFill>
              </a:rPr>
              <a:t>F</a:t>
            </a:r>
            <a:r>
              <a:rPr lang="en-US" baseline="-25000" dirty="0" smtClean="0">
                <a:solidFill>
                  <a:schemeClr val="bg1"/>
                </a:solidFill>
              </a:rPr>
              <a:t>tot</a:t>
            </a:r>
            <a:r>
              <a:rPr lang="en-US" dirty="0" smtClean="0">
                <a:solidFill>
                  <a:schemeClr val="bg1"/>
                </a:solidFill>
              </a:rPr>
              <a:t>C</a:t>
            </a:r>
            <a:r>
              <a:rPr lang="en-US" baseline="-25000" dirty="0" smtClean="0">
                <a:solidFill>
                  <a:schemeClr val="bg1"/>
                </a:solidFill>
              </a:rPr>
              <a:t>tot</a:t>
            </a:r>
            <a:r>
              <a:rPr lang="en-US" dirty="0" smtClean="0">
                <a:solidFill>
                  <a:schemeClr val="bg1"/>
                </a:solidFill>
              </a:rPr>
              <a:t> =F</a:t>
            </a:r>
            <a:r>
              <a:rPr lang="en-US" baseline="-25000" dirty="0" smtClean="0">
                <a:solidFill>
                  <a:schemeClr val="bg1"/>
                </a:solidFill>
              </a:rPr>
              <a:t>rock</a:t>
            </a:r>
            <a:r>
              <a:rPr lang="en-US" dirty="0" smtClean="0">
                <a:solidFill>
                  <a:schemeClr val="bg1"/>
                </a:solidFill>
              </a:rPr>
              <a:t> C</a:t>
            </a:r>
            <a:r>
              <a:rPr lang="en-US" baseline="-25000" dirty="0" smtClean="0">
                <a:solidFill>
                  <a:schemeClr val="bg1"/>
                </a:solidFill>
              </a:rPr>
              <a:t>rock</a:t>
            </a:r>
            <a:r>
              <a:rPr lang="en-US" dirty="0" smtClean="0">
                <a:solidFill>
                  <a:schemeClr val="bg1"/>
                </a:solidFill>
              </a:rPr>
              <a:t> + F</a:t>
            </a:r>
            <a:r>
              <a:rPr lang="en-US" baseline="-25000" dirty="0" smtClean="0">
                <a:solidFill>
                  <a:schemeClr val="bg1"/>
                </a:solidFill>
              </a:rPr>
              <a:t>non-rock</a:t>
            </a:r>
            <a:r>
              <a:rPr lang="en-US" dirty="0" smtClean="0">
                <a:solidFill>
                  <a:schemeClr val="bg1"/>
                </a:solidFill>
              </a:rPr>
              <a:t> C</a:t>
            </a:r>
            <a:r>
              <a:rPr lang="en-US" baseline="-25000" dirty="0" smtClean="0">
                <a:solidFill>
                  <a:schemeClr val="bg1"/>
                </a:solidFill>
              </a:rPr>
              <a:t>non-rock</a:t>
            </a:r>
            <a:endParaRPr lang="en-US" baseline="-25000" dirty="0">
              <a:solidFill>
                <a:schemeClr val="bg1"/>
              </a:solidFill>
            </a:endParaRPr>
          </a:p>
        </p:txBody>
      </p:sp>
    </p:spTree>
    <p:extLst>
      <p:ext uri="{BB962C8B-B14F-4D97-AF65-F5344CB8AC3E}">
        <p14:creationId xmlns:p14="http://schemas.microsoft.com/office/powerpoint/2010/main" xmlns="" val="4058376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Rock C concentrations tend to decrease with watershed size, reflecting its slow oxidation</a:t>
            </a:r>
          </a:p>
          <a:p>
            <a:r>
              <a:rPr lang="en-US" sz="2400" dirty="0" smtClean="0"/>
              <a:t>Non-rock (soil)C tends to age with watershed size due to repeated storage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91139" name="Text Box 3"/>
          <p:cNvSpPr txBox="1">
            <a:spLocks noChangeArrowheads="1"/>
          </p:cNvSpPr>
          <p:nvPr/>
        </p:nvSpPr>
        <p:spPr bwMode="auto">
          <a:xfrm>
            <a:off x="4267200" y="1981200"/>
            <a:ext cx="4511675" cy="1465263"/>
          </a:xfrm>
          <a:prstGeom prst="rect">
            <a:avLst/>
          </a:prstGeom>
          <a:noFill/>
          <a:ln w="9525">
            <a:noFill/>
            <a:miter lim="800000"/>
            <a:headEnd/>
            <a:tailEnd/>
          </a:ln>
          <a:effectLst/>
        </p:spPr>
        <p:txBody>
          <a:bodyPr>
            <a:spAutoFit/>
          </a:bodyPr>
          <a:lstStyle/>
          <a:p>
            <a:r>
              <a:rPr lang="en-US" sz="1800"/>
              <a:t>Accumulation rates on mid-shelf increased ~3-7x after 1940-50’s.</a:t>
            </a:r>
          </a:p>
          <a:p>
            <a:endParaRPr lang="en-US" sz="1800"/>
          </a:p>
          <a:p>
            <a:r>
              <a:rPr lang="en-US" sz="1800"/>
              <a:t>Residence time of POC in watershed was longer prior to 1940’s (~500 yrs for wood).</a:t>
            </a:r>
          </a:p>
        </p:txBody>
      </p:sp>
      <p:sp>
        <p:nvSpPr>
          <p:cNvPr id="91140" name="Text Box 4"/>
          <p:cNvSpPr txBox="1">
            <a:spLocks noChangeArrowheads="1"/>
          </p:cNvSpPr>
          <p:nvPr/>
        </p:nvSpPr>
        <p:spPr bwMode="auto">
          <a:xfrm>
            <a:off x="4419600" y="6096000"/>
            <a:ext cx="3749675" cy="304800"/>
          </a:xfrm>
          <a:prstGeom prst="rect">
            <a:avLst/>
          </a:prstGeom>
          <a:noFill/>
          <a:ln w="9525">
            <a:noFill/>
            <a:miter lim="800000"/>
            <a:headEnd/>
            <a:tailEnd/>
          </a:ln>
          <a:effectLst/>
        </p:spPr>
        <p:txBody>
          <a:bodyPr wrap="none">
            <a:spAutoFit/>
          </a:bodyPr>
          <a:lstStyle/>
          <a:p>
            <a:r>
              <a:rPr lang="en-US" sz="1400"/>
              <a:t>Sommerfield et al., 2002; Leithold et al., 2005</a:t>
            </a:r>
          </a:p>
        </p:txBody>
      </p:sp>
      <p:graphicFrame>
        <p:nvGraphicFramePr>
          <p:cNvPr id="91142" name="Object 6"/>
          <p:cNvGraphicFramePr>
            <a:graphicFrameLocks noChangeAspect="1"/>
          </p:cNvGraphicFramePr>
          <p:nvPr/>
        </p:nvGraphicFramePr>
        <p:xfrm>
          <a:off x="290513" y="-1295400"/>
          <a:ext cx="3268662" cy="8001000"/>
        </p:xfrm>
        <a:graphic>
          <a:graphicData uri="http://schemas.openxmlformats.org/presentationml/2006/ole">
            <p:oleObj spid="_x0000_s28674" name="SPW 8.0 Graph" r:id="rId4" imgW="4031280" imgH="9861480" progId="SigmaPlotGraphicObject.9">
              <p:embed/>
            </p:oleObj>
          </a:graphicData>
        </a:graphic>
      </p:graphicFrame>
    </p:spTree>
  </p:cSld>
  <p:clrMapOvr>
    <a:masterClrMapping/>
  </p:clrMapOvr>
  <p:transition advTm="182048"/>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75" name="Picture 3" descr="H:\S2S Workshop\near Taupo ash, MD3007.jpg"/>
          <p:cNvPicPr>
            <a:picLocks noChangeAspect="1" noChangeArrowheads="1"/>
          </p:cNvPicPr>
          <p:nvPr/>
        </p:nvPicPr>
        <p:blipFill>
          <a:blip r:embed="rId4" cstate="print"/>
          <a:srcRect/>
          <a:stretch>
            <a:fillRect/>
          </a:stretch>
        </p:blipFill>
        <p:spPr bwMode="auto">
          <a:xfrm>
            <a:off x="4953000" y="2209800"/>
            <a:ext cx="3976688" cy="2981325"/>
          </a:xfrm>
          <a:prstGeom prst="rect">
            <a:avLst/>
          </a:prstGeom>
          <a:noFill/>
          <a:ln w="9525">
            <a:noFill/>
            <a:miter lim="800000"/>
            <a:headEnd/>
            <a:tailEnd/>
          </a:ln>
        </p:spPr>
      </p:pic>
      <p:graphicFrame>
        <p:nvGraphicFramePr>
          <p:cNvPr id="3074" name="Object 4"/>
          <p:cNvGraphicFramePr>
            <a:graphicFrameLocks noChangeAspect="1"/>
          </p:cNvGraphicFramePr>
          <p:nvPr/>
        </p:nvGraphicFramePr>
        <p:xfrm>
          <a:off x="762000" y="457200"/>
          <a:ext cx="3849688" cy="5851525"/>
        </p:xfrm>
        <a:graphic>
          <a:graphicData uri="http://schemas.openxmlformats.org/presentationml/2006/ole">
            <p:oleObj spid="_x0000_s30722" name="SPW 10.0 Graph" r:id="rId5" imgW="5563080" imgH="8453520" progId="SigmaPlotGraphicObject.9">
              <p:embed/>
            </p:oleObj>
          </a:graphicData>
        </a:graphic>
      </p:graphicFrame>
      <p:sp>
        <p:nvSpPr>
          <p:cNvPr id="3076" name="TextBox 4"/>
          <p:cNvSpPr txBox="1">
            <a:spLocks noChangeArrowheads="1"/>
          </p:cNvSpPr>
          <p:nvPr/>
        </p:nvSpPr>
        <p:spPr bwMode="auto">
          <a:xfrm>
            <a:off x="5105400" y="5486400"/>
            <a:ext cx="2971800" cy="369888"/>
          </a:xfrm>
          <a:prstGeom prst="rect">
            <a:avLst/>
          </a:prstGeom>
          <a:noFill/>
          <a:ln w="9525">
            <a:noFill/>
            <a:miter lim="800000"/>
            <a:headEnd/>
            <a:tailEnd/>
          </a:ln>
        </p:spPr>
        <p:txBody>
          <a:bodyPr>
            <a:spAutoFit/>
          </a:bodyPr>
          <a:lstStyle/>
          <a:p>
            <a:r>
              <a:rPr lang="en-US" sz="1800" dirty="0">
                <a:solidFill>
                  <a:schemeClr val="bg1"/>
                </a:solidFill>
              </a:rPr>
              <a:t>Wood      charcoal</a:t>
            </a:r>
          </a:p>
        </p:txBody>
      </p:sp>
      <p:cxnSp>
        <p:nvCxnSpPr>
          <p:cNvPr id="7" name="Straight Arrow Connector 6"/>
          <p:cNvCxnSpPr/>
          <p:nvPr/>
        </p:nvCxnSpPr>
        <p:spPr>
          <a:xfrm rot="5400000" flipH="1" flipV="1">
            <a:off x="5143500" y="4991100"/>
            <a:ext cx="914400" cy="762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3076" idx="0"/>
          </p:cNvCxnSpPr>
          <p:nvPr/>
        </p:nvCxnSpPr>
        <p:spPr>
          <a:xfrm rot="16200000" flipV="1">
            <a:off x="6076950" y="4972050"/>
            <a:ext cx="533400" cy="495300"/>
          </a:xfrm>
          <a:prstGeom prst="straightConnector1">
            <a:avLst/>
          </a:prstGeom>
          <a:ln w="19050">
            <a:solidFill>
              <a:srgbClr val="CC0000"/>
            </a:solidFill>
            <a:tailEnd type="arrow"/>
          </a:ln>
        </p:spPr>
        <p:style>
          <a:lnRef idx="1">
            <a:schemeClr val="accent1"/>
          </a:lnRef>
          <a:fillRef idx="0">
            <a:schemeClr val="accent1"/>
          </a:fillRef>
          <a:effectRef idx="0">
            <a:schemeClr val="accent1"/>
          </a:effectRef>
          <a:fontRef idx="minor">
            <a:schemeClr val="tx1"/>
          </a:fontRef>
        </p:style>
      </p:cxnSp>
      <p:sp>
        <p:nvSpPr>
          <p:cNvPr id="3079" name="TextBox 9"/>
          <p:cNvSpPr txBox="1">
            <a:spLocks noChangeArrowheads="1"/>
          </p:cNvSpPr>
          <p:nvPr/>
        </p:nvSpPr>
        <p:spPr bwMode="auto">
          <a:xfrm>
            <a:off x="7315200" y="6248400"/>
            <a:ext cx="1566863" cy="400050"/>
          </a:xfrm>
          <a:prstGeom prst="rect">
            <a:avLst/>
          </a:prstGeom>
          <a:noFill/>
          <a:ln w="9525">
            <a:noFill/>
            <a:miter lim="800000"/>
            <a:headEnd/>
            <a:tailEnd/>
          </a:ln>
        </p:spPr>
        <p:txBody>
          <a:bodyPr wrap="none">
            <a:spAutoFit/>
          </a:bodyPr>
          <a:lstStyle/>
          <a:p>
            <a:r>
              <a:rPr lang="en-US" sz="2000"/>
              <a:t>Brulet, 2009</a:t>
            </a:r>
          </a:p>
        </p:txBody>
      </p:sp>
      <p:cxnSp>
        <p:nvCxnSpPr>
          <p:cNvPr id="10" name="Straight Connector 9"/>
          <p:cNvCxnSpPr/>
          <p:nvPr/>
        </p:nvCxnSpPr>
        <p:spPr>
          <a:xfrm rot="10800000">
            <a:off x="1371600" y="2743200"/>
            <a:ext cx="24384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0800000">
            <a:off x="1371600" y="1676400"/>
            <a:ext cx="24384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371600" y="1295400"/>
            <a:ext cx="2438400"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Lignin ‘storage’ indicators</a:t>
            </a:r>
            <a:endParaRPr lang="en-US" sz="2400" dirty="0"/>
          </a:p>
        </p:txBody>
      </p:sp>
      <p:pic>
        <p:nvPicPr>
          <p:cNvPr id="28676" name="Picture 4"/>
          <p:cNvPicPr>
            <a:picLocks noChangeAspect="1" noChangeArrowheads="1"/>
          </p:cNvPicPr>
          <p:nvPr/>
        </p:nvPicPr>
        <p:blipFill>
          <a:blip r:embed="rId3" cstate="print"/>
          <a:srcRect/>
          <a:stretch>
            <a:fillRect/>
          </a:stretch>
        </p:blipFill>
        <p:spPr bwMode="auto">
          <a:xfrm>
            <a:off x="457200" y="2133600"/>
            <a:ext cx="3160707" cy="3276600"/>
          </a:xfrm>
          <a:prstGeom prst="rect">
            <a:avLst/>
          </a:prstGeom>
          <a:noFill/>
          <a:ln w="9525">
            <a:noFill/>
            <a:miter lim="800000"/>
            <a:headEnd/>
            <a:tailEnd/>
          </a:ln>
          <a:effectLst/>
        </p:spPr>
      </p:pic>
      <p:sp>
        <p:nvSpPr>
          <p:cNvPr id="6" name="Rectangle 5"/>
          <p:cNvSpPr/>
          <p:nvPr/>
        </p:nvSpPr>
        <p:spPr>
          <a:xfrm>
            <a:off x="6096000" y="3200400"/>
            <a:ext cx="304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7" name="Rectangle 6"/>
          <p:cNvSpPr/>
          <p:nvPr/>
        </p:nvSpPr>
        <p:spPr>
          <a:xfrm>
            <a:off x="5638800" y="3200400"/>
            <a:ext cx="3048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cxnSp>
        <p:nvCxnSpPr>
          <p:cNvPr id="12" name="Straight Arrow Connector 11"/>
          <p:cNvCxnSpPr/>
          <p:nvPr/>
        </p:nvCxnSpPr>
        <p:spPr>
          <a:xfrm rot="5400000">
            <a:off x="4306094" y="4075906"/>
            <a:ext cx="5334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7239000" y="22098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6" name="Picture 15" descr="lignin1.jpg"/>
          <p:cNvPicPr>
            <a:picLocks noChangeAspect="1"/>
          </p:cNvPicPr>
          <p:nvPr/>
        </p:nvPicPr>
        <p:blipFill>
          <a:blip r:embed="rId4" cstate="print"/>
          <a:srcRect l="40000" t="32450" r="40833" b="33800"/>
          <a:stretch>
            <a:fillRect/>
          </a:stretch>
        </p:blipFill>
        <p:spPr>
          <a:xfrm>
            <a:off x="3810000" y="1752600"/>
            <a:ext cx="1752600" cy="1905000"/>
          </a:xfrm>
          <a:prstGeom prst="rect">
            <a:avLst/>
          </a:prstGeom>
        </p:spPr>
      </p:pic>
      <p:pic>
        <p:nvPicPr>
          <p:cNvPr id="17" name="Picture 16" descr="lignin3.jpg"/>
          <p:cNvPicPr>
            <a:picLocks noChangeAspect="1"/>
          </p:cNvPicPr>
          <p:nvPr/>
        </p:nvPicPr>
        <p:blipFill>
          <a:blip r:embed="rId5" cstate="print"/>
          <a:srcRect l="41667" t="35150" r="42500" b="36500"/>
          <a:stretch>
            <a:fillRect/>
          </a:stretch>
        </p:blipFill>
        <p:spPr>
          <a:xfrm>
            <a:off x="4038600" y="4495800"/>
            <a:ext cx="1447800" cy="1600200"/>
          </a:xfrm>
          <a:prstGeom prst="rect">
            <a:avLst/>
          </a:prstGeom>
        </p:spPr>
      </p:pic>
      <p:pic>
        <p:nvPicPr>
          <p:cNvPr id="18" name="Picture 17" descr="lignin4.JPG"/>
          <p:cNvPicPr>
            <a:picLocks noChangeAspect="1"/>
          </p:cNvPicPr>
          <p:nvPr/>
        </p:nvPicPr>
        <p:blipFill>
          <a:blip r:embed="rId6" cstate="print"/>
          <a:srcRect l="41667" t="36500" r="42500" b="36500"/>
          <a:stretch>
            <a:fillRect/>
          </a:stretch>
        </p:blipFill>
        <p:spPr>
          <a:xfrm>
            <a:off x="7086600" y="4572000"/>
            <a:ext cx="1447800" cy="1524000"/>
          </a:xfrm>
          <a:prstGeom prst="rect">
            <a:avLst/>
          </a:prstGeom>
        </p:spPr>
      </p:pic>
      <p:pic>
        <p:nvPicPr>
          <p:cNvPr id="19" name="Picture 18" descr="lignin2.jpg"/>
          <p:cNvPicPr>
            <a:picLocks noChangeAspect="1"/>
          </p:cNvPicPr>
          <p:nvPr/>
        </p:nvPicPr>
        <p:blipFill>
          <a:blip r:embed="rId7" cstate="print"/>
          <a:srcRect l="42500" t="39200" r="42500" b="32450"/>
          <a:stretch>
            <a:fillRect/>
          </a:stretch>
        </p:blipFill>
        <p:spPr>
          <a:xfrm>
            <a:off x="7086600" y="2057400"/>
            <a:ext cx="1371600" cy="1600200"/>
          </a:xfrm>
          <a:prstGeom prst="rect">
            <a:avLst/>
          </a:prstGeom>
        </p:spPr>
      </p:pic>
      <p:sp>
        <p:nvSpPr>
          <p:cNvPr id="20" name="TextBox 19"/>
          <p:cNvSpPr txBox="1"/>
          <p:nvPr/>
        </p:nvSpPr>
        <p:spPr>
          <a:xfrm>
            <a:off x="4648200" y="3810000"/>
            <a:ext cx="1728678" cy="646331"/>
          </a:xfrm>
          <a:prstGeom prst="rect">
            <a:avLst/>
          </a:prstGeom>
          <a:noFill/>
        </p:spPr>
        <p:txBody>
          <a:bodyPr wrap="none" rtlCol="0">
            <a:spAutoFit/>
          </a:bodyPr>
          <a:lstStyle/>
          <a:p>
            <a:pPr algn="ctr"/>
            <a:r>
              <a:rPr lang="en-US" dirty="0" smtClean="0"/>
              <a:t>Fungal oxidation</a:t>
            </a:r>
          </a:p>
          <a:p>
            <a:pPr algn="ctr"/>
            <a:r>
              <a:rPr lang="en-US" dirty="0" smtClean="0"/>
              <a:t>In soils</a:t>
            </a:r>
            <a:endParaRPr lang="en-US" dirty="0"/>
          </a:p>
        </p:txBody>
      </p:sp>
      <p:cxnSp>
        <p:nvCxnSpPr>
          <p:cNvPr id="22" name="Straight Arrow Connector 21"/>
          <p:cNvCxnSpPr/>
          <p:nvPr/>
        </p:nvCxnSpPr>
        <p:spPr>
          <a:xfrm>
            <a:off x="5943600" y="2895600"/>
            <a:ext cx="1066800" cy="1588"/>
          </a:xfrm>
          <a:prstGeom prst="straightConnector1">
            <a:avLst/>
          </a:prstGeom>
          <a:ln w="381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19800" y="5334000"/>
            <a:ext cx="1066800" cy="1588"/>
          </a:xfrm>
          <a:prstGeom prst="straightConnector1">
            <a:avLst/>
          </a:prstGeom>
          <a:ln w="38100">
            <a:solidFill>
              <a:schemeClr val="tx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172200" y="2590800"/>
            <a:ext cx="582211" cy="369332"/>
          </a:xfrm>
          <a:prstGeom prst="rect">
            <a:avLst/>
          </a:prstGeom>
          <a:noFill/>
        </p:spPr>
        <p:txBody>
          <a:bodyPr wrap="none" rtlCol="0">
            <a:spAutoFit/>
          </a:bodyPr>
          <a:lstStyle/>
          <a:p>
            <a:r>
              <a:rPr lang="en-US" dirty="0" err="1" smtClean="0"/>
              <a:t>CuO</a:t>
            </a:r>
            <a:endParaRPr lang="en-US" dirty="0"/>
          </a:p>
        </p:txBody>
      </p:sp>
      <p:sp>
        <p:nvSpPr>
          <p:cNvPr id="25" name="TextBox 24"/>
          <p:cNvSpPr txBox="1"/>
          <p:nvPr/>
        </p:nvSpPr>
        <p:spPr>
          <a:xfrm>
            <a:off x="6248400" y="5029200"/>
            <a:ext cx="582211" cy="369332"/>
          </a:xfrm>
          <a:prstGeom prst="rect">
            <a:avLst/>
          </a:prstGeom>
          <a:noFill/>
        </p:spPr>
        <p:txBody>
          <a:bodyPr wrap="none" rtlCol="0">
            <a:spAutoFit/>
          </a:bodyPr>
          <a:lstStyle/>
          <a:p>
            <a:r>
              <a:rPr lang="en-US" dirty="0" err="1" smtClean="0"/>
              <a:t>CuO</a:t>
            </a:r>
            <a:endParaRPr lang="en-US" dirty="0"/>
          </a:p>
        </p:txBody>
      </p:sp>
      <p:sp>
        <p:nvSpPr>
          <p:cNvPr id="26" name="TextBox 25"/>
          <p:cNvSpPr txBox="1"/>
          <p:nvPr/>
        </p:nvSpPr>
        <p:spPr>
          <a:xfrm>
            <a:off x="7162800" y="3505200"/>
            <a:ext cx="1182760" cy="646331"/>
          </a:xfrm>
          <a:prstGeom prst="rect">
            <a:avLst/>
          </a:prstGeom>
          <a:noFill/>
        </p:spPr>
        <p:txBody>
          <a:bodyPr wrap="none" rtlCol="0">
            <a:spAutoFit/>
          </a:bodyPr>
          <a:lstStyle/>
          <a:p>
            <a:pPr algn="ctr"/>
            <a:r>
              <a:rPr lang="en-US" dirty="0" smtClean="0"/>
              <a:t>Vanillin</a:t>
            </a:r>
          </a:p>
          <a:p>
            <a:pPr algn="ctr"/>
            <a:r>
              <a:rPr lang="en-US" dirty="0" smtClean="0"/>
              <a:t>(</a:t>
            </a:r>
            <a:r>
              <a:rPr lang="en-US" dirty="0" err="1" smtClean="0"/>
              <a:t>aldehyde</a:t>
            </a:r>
            <a:r>
              <a:rPr lang="en-US" dirty="0" smtClean="0"/>
              <a:t>)</a:t>
            </a:r>
            <a:endParaRPr lang="en-US" dirty="0"/>
          </a:p>
        </p:txBody>
      </p:sp>
      <p:sp>
        <p:nvSpPr>
          <p:cNvPr id="27" name="TextBox 26"/>
          <p:cNvSpPr txBox="1"/>
          <p:nvPr/>
        </p:nvSpPr>
        <p:spPr>
          <a:xfrm>
            <a:off x="7162800" y="6096000"/>
            <a:ext cx="1281121" cy="369332"/>
          </a:xfrm>
          <a:prstGeom prst="rect">
            <a:avLst/>
          </a:prstGeom>
          <a:noFill/>
        </p:spPr>
        <p:txBody>
          <a:bodyPr wrap="none" rtlCol="0">
            <a:spAutoFit/>
          </a:bodyPr>
          <a:lstStyle/>
          <a:p>
            <a:pPr algn="ctr"/>
            <a:r>
              <a:rPr lang="en-US" dirty="0" err="1" smtClean="0"/>
              <a:t>Vanillic</a:t>
            </a:r>
            <a:r>
              <a:rPr lang="en-US" dirty="0" smtClean="0"/>
              <a:t> acid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27651" name="Object 3"/>
          <p:cNvGraphicFramePr>
            <a:graphicFrameLocks noChangeAspect="1"/>
          </p:cNvGraphicFramePr>
          <p:nvPr/>
        </p:nvGraphicFramePr>
        <p:xfrm>
          <a:off x="982264" y="533400"/>
          <a:ext cx="7552136" cy="5496715"/>
        </p:xfrm>
        <a:graphic>
          <a:graphicData uri="http://schemas.openxmlformats.org/presentationml/2006/ole">
            <p:oleObj spid="_x0000_s27651" name="SPW 10.0 Graph" r:id="rId4" imgW="5975280" imgH="4821480" progId="SigmaPlotGraphicObject.9">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C:\Users\neblair\Desktop\Chapman S2S\S2S nature.jpg"/>
          <p:cNvPicPr>
            <a:picLocks noChangeAspect="1" noChangeArrowheads="1"/>
          </p:cNvPicPr>
          <p:nvPr/>
        </p:nvPicPr>
        <p:blipFill>
          <a:blip r:embed="rId3" cstate="print"/>
          <a:srcRect/>
          <a:stretch>
            <a:fillRect/>
          </a:stretch>
        </p:blipFill>
        <p:spPr bwMode="auto">
          <a:xfrm>
            <a:off x="2667000" y="457200"/>
            <a:ext cx="3695700" cy="6030151"/>
          </a:xfrm>
          <a:prstGeom prst="rect">
            <a:avLst/>
          </a:prstGeom>
          <a:noFill/>
        </p:spPr>
      </p:pic>
      <p:sp>
        <p:nvSpPr>
          <p:cNvPr id="5" name="Oval 4"/>
          <p:cNvSpPr/>
          <p:nvPr/>
        </p:nvSpPr>
        <p:spPr>
          <a:xfrm>
            <a:off x="4648200" y="17526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953000" y="17526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124200" y="3505200"/>
            <a:ext cx="152400" cy="152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124200" y="3581400"/>
            <a:ext cx="76200" cy="76200"/>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124200" y="3581400"/>
            <a:ext cx="76200" cy="762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172201" y="6550223"/>
            <a:ext cx="2971799" cy="307777"/>
          </a:xfrm>
          <a:prstGeom prst="rect">
            <a:avLst/>
          </a:prstGeom>
          <a:noFill/>
        </p:spPr>
        <p:txBody>
          <a:bodyPr wrap="square" rtlCol="0">
            <a:spAutoFit/>
          </a:bodyPr>
          <a:lstStyle/>
          <a:p>
            <a:r>
              <a:rPr lang="en-US" sz="1400" dirty="0" smtClean="0">
                <a:solidFill>
                  <a:schemeClr val="bg1"/>
                </a:solidFill>
              </a:rPr>
              <a:t>Modified from P. Allen, Nature (2008)</a:t>
            </a:r>
            <a:endParaRPr lang="en-US" sz="1400" dirty="0">
              <a:solidFill>
                <a:schemeClr val="bg1"/>
              </a:solidFill>
            </a:endParaRPr>
          </a:p>
        </p:txBody>
      </p:sp>
      <p:sp>
        <p:nvSpPr>
          <p:cNvPr id="11" name="TextBox 10"/>
          <p:cNvSpPr txBox="1"/>
          <p:nvPr/>
        </p:nvSpPr>
        <p:spPr>
          <a:xfrm>
            <a:off x="6402512" y="2133600"/>
            <a:ext cx="2589088" cy="2862322"/>
          </a:xfrm>
          <a:prstGeom prst="rect">
            <a:avLst/>
          </a:prstGeom>
          <a:noFill/>
        </p:spPr>
        <p:txBody>
          <a:bodyPr wrap="square" rtlCol="0">
            <a:spAutoFit/>
          </a:bodyPr>
          <a:lstStyle/>
          <a:p>
            <a:r>
              <a:rPr lang="en-US" dirty="0" smtClean="0">
                <a:solidFill>
                  <a:schemeClr val="bg1"/>
                </a:solidFill>
              </a:rPr>
              <a:t>Note:</a:t>
            </a:r>
          </a:p>
          <a:p>
            <a:endParaRPr lang="en-US" dirty="0">
              <a:solidFill>
                <a:schemeClr val="bg1"/>
              </a:solidFill>
            </a:endParaRPr>
          </a:p>
          <a:p>
            <a:pPr>
              <a:buFont typeface="Arial" pitchFamily="34" charset="0"/>
              <a:buChar char="•"/>
            </a:pPr>
            <a:r>
              <a:rPr lang="en-US" dirty="0" smtClean="0">
                <a:solidFill>
                  <a:schemeClr val="bg1"/>
                </a:solidFill>
              </a:rPr>
              <a:t> Modification of original biogenic signature</a:t>
            </a:r>
          </a:p>
          <a:p>
            <a:pPr>
              <a:buFont typeface="Arial" pitchFamily="34" charset="0"/>
              <a:buChar char="•"/>
            </a:pPr>
            <a:endParaRPr lang="en-US" dirty="0" smtClean="0">
              <a:solidFill>
                <a:schemeClr val="bg1"/>
              </a:solidFill>
            </a:endParaRPr>
          </a:p>
          <a:p>
            <a:pPr>
              <a:buFont typeface="Arial" pitchFamily="34" charset="0"/>
              <a:buChar char="•"/>
            </a:pPr>
            <a:r>
              <a:rPr lang="en-US" dirty="0">
                <a:solidFill>
                  <a:schemeClr val="bg1"/>
                </a:solidFill>
              </a:rPr>
              <a:t> </a:t>
            </a:r>
            <a:r>
              <a:rPr lang="en-US" dirty="0" smtClean="0">
                <a:solidFill>
                  <a:schemeClr val="bg1"/>
                </a:solidFill>
              </a:rPr>
              <a:t>Loss of mass (C) </a:t>
            </a:r>
          </a:p>
          <a:p>
            <a:pPr>
              <a:buFont typeface="Arial" pitchFamily="34" charset="0"/>
              <a:buChar char="•"/>
            </a:pPr>
            <a:endParaRPr lang="en-US" dirty="0" smtClean="0">
              <a:solidFill>
                <a:schemeClr val="bg1"/>
              </a:solidFill>
            </a:endParaRPr>
          </a:p>
          <a:p>
            <a:pPr>
              <a:buFont typeface="Arial" pitchFamily="34" charset="0"/>
              <a:buChar char="•"/>
            </a:pPr>
            <a:r>
              <a:rPr lang="en-US" dirty="0">
                <a:solidFill>
                  <a:schemeClr val="bg1"/>
                </a:solidFill>
              </a:rPr>
              <a:t> </a:t>
            </a:r>
            <a:r>
              <a:rPr lang="en-US" dirty="0" smtClean="0">
                <a:solidFill>
                  <a:schemeClr val="bg1"/>
                </a:solidFill>
              </a:rPr>
              <a:t>Ratio original/modified will vary with degree of storage</a:t>
            </a:r>
            <a:endParaRPr lang="en-US" dirty="0">
              <a:solidFill>
                <a:schemeClr val="bg1"/>
              </a:solidFill>
            </a:endParaRPr>
          </a:p>
        </p:txBody>
      </p:sp>
      <p:sp>
        <p:nvSpPr>
          <p:cNvPr id="12" name="Oval 11"/>
          <p:cNvSpPr/>
          <p:nvPr/>
        </p:nvSpPr>
        <p:spPr>
          <a:xfrm>
            <a:off x="5181600" y="4114800"/>
            <a:ext cx="152400" cy="1524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3.33333E-6 C -0.00573 0.00162 -0.01025 0.00555 -0.0158 0.0074 C -0.02344 0.00972 -0.03125 0.01157 -0.03889 0.01389 C -0.04323 0.01504 -0.0474 0.0162 -0.05157 0.01805 C -0.054 0.01898 -0.05868 0.02129 -0.05868 0.02152 C -0.05973 0.02314 -0.06181 0.02407 -0.06198 0.02639 C -0.0632 0.04699 -0.05486 0.05787 -0.04132 0.06342 C -0.03907 0.06551 -0.03403 0.06967 -0.03177 0.07083 C -0.03021 0.07152 -0.0283 0.07199 -0.02691 0.07314 C -0.0217 0.07777 -0.01789 0.08171 -0.01354 0.08796 C -0.00938 0.10254 -0.02587 0.10509 -0.03334 0.10787 C -0.03629 0.11064 -0.03941 0.1118 -0.04289 0.11319 C -0.05243 0.12129 -0.06771 0.125 -0.07865 0.12916 C -0.08229 0.13055 -0.08542 0.13264 -0.08889 0.13449 C -0.09063 0.13541 -0.09254 0.13588 -0.09445 0.13657 C -0.09532 0.1368 -0.09688 0.1375 -0.09688 0.13773 C -0.10087 0.14352 -0.09532 0.13611 -0.10157 0.14074 C -0.10938 0.14652 -0.09931 0.14213 -0.10643 0.1449 C -0.10886 0.14861 -0.11164 0.15092 -0.11511 0.15231 C -0.11736 0.15578 -0.11979 0.15856 -0.12223 0.16203 C -0.12344 0.1662 -0.12431 0.17037 -0.12535 0.17453 C -0.12483 0.18727 -0.12535 0.20671 -0.11354 0.21157 C -0.11042 0.2162 -0.11389 0.21203 -0.10868 0.21481 C -0.10486 0.21689 -0.10035 0.2206 -0.09601 0.22129 C -0.09098 0.22222 -0.08577 0.22245 -0.08091 0.2243 C -0.07483 0.22662 -0.07014 0.23148 -0.06424 0.23379 C -0.06198 0.23727 -0.05851 0.23842 -0.05556 0.2412 C -0.05 0.24652 -0.03993 0.25139 -0.03334 0.25393 C -0.03004 0.25509 -0.02986 0.25602 -0.02622 0.25926 L -0.02622 0.25949 C -0.02136 0.26157 -0.01754 0.2662 -0.01268 0.26875 C -0.01094 0.26967 -0.00712 0.27083 -0.00712 0.27106 C -0.00417 0.27361 -0.0007 0.27453 0.00243 0.27731 C 0.00347 0.27939 0.00451 0.28148 0.00555 0.28356 C 0.0085 0.28958 -0.00035 0.29768 -0.00243 0.30046 C -0.00955 0.30995 -0.0224 0.31134 -0.03177 0.31435 C -0.03594 0.31574 -0.03941 0.31898 -0.04358 0.3206 C -0.05139 0.32731 -0.06059 0.32708 -0.0691 0.33125 C -0.0717 0.33264 -0.07414 0.33426 -0.07691 0.33541 C -0.07952 0.33865 -0.08316 0.33935 -0.08646 0.34074 C -0.0941 0.34421 -0.10174 0.34722 -0.10955 0.35023 C -0.11407 0.35416 -0.11407 0.3537 -0.11754 0.35972 C -0.11823 0.36319 -0.11979 0.36597 -0.12066 0.36944 C -0.12223 0.38333 -0.1224 0.40023 -0.11268 0.40856 C -0.11094 0.41203 -0.10973 0.41365 -0.10712 0.41597 C -0.1066 0.41689 -0.10625 0.41828 -0.10556 0.41898 C -0.10417 0.42014 -0.10087 0.42129 -0.10087 0.42152 C -0.0941 0.42939 -0.08316 0.43009 -0.07466 0.43287 C -0.06841 0.43495 -0.06389 0.43865 -0.05868 0.44352 C -0.05712 0.44676 -0.05556 0.44977 -0.054 0.45301 C -0.05348 0.45393 -0.05243 0.45602 -0.05243 0.45625 C -0.05122 0.4625 -0.05035 0.46875 -0.04914 0.47523 C -0.04827 0.48402 -0.04775 0.48518 -0.04914 0.49537 C -0.04948 0.49745 -0.05035 0.49953 -0.05087 0.50162 C -0.05157 0.50393 -0.054 0.50787 -0.054 0.5081 C -0.05573 0.51597 -0.0533 0.50602 -0.05643 0.51435 C -0.05834 0.51967 -0.05938 0.52662 -0.06025 0.5324 C -0.0599 0.55139 -0.05973 0.55995 -0.05799 0.57569 C -0.05868 0.6206 -0.05868 0.60254 -0.05868 0.62963 C -0.0474 0.53588 -0.07014 0.7324 -0.05868 0.62963 C -0.05938 0.63264 -0.06424 0.66458 -0.06268 0.64768 " pathEditMode="relative" rAng="0" ptsTypes="ffffffffffffffffffffffffffffFffffffffffffffffffffffffffffffaf">
                                      <p:cBhvr>
                                        <p:cTn id="6" dur="2000" fill="hold"/>
                                        <p:tgtEl>
                                          <p:spTgt spid="5"/>
                                        </p:tgtEl>
                                        <p:attrNameLst>
                                          <p:attrName>ppt_x</p:attrName>
                                          <p:attrName>ppt_y</p:attrName>
                                        </p:attrNameLst>
                                      </p:cBhvr>
                                      <p:rCtr x="-5900" y="36600"/>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0226 -0.00787 C -0.00747 -0.00973 -0.01285 -0.01019 -0.01806 -0.01111 C -0.02778 -0.01065 -0.03767 -0.01065 -0.0474 -0.00996 C -0.0533 -0.00949 -0.05903 -0.00579 -0.06406 -0.00255 C -0.07257 0.00301 -0.08281 0.00439 -0.09184 0.00902 C -0.09549 0.01342 -0.09479 0.02291 -0.09115 0.02708 C -0.08906 0.02963 -0.08628 0.03125 -0.08403 0.03333 C -0.07743 0.03935 -0.0809 0.03773 -0.0776 0.04282 C -0.07413 0.04791 -0.07049 0.05254 -0.06649 0.05671 C -0.06302 0.06041 -0.06059 0.06527 -0.05625 0.06713 C -0.05434 0.0699 -0.0533 0.07129 -0.05069 0.07245 C -0.04792 0.07477 -0.0467 0.07777 -0.04427 0.08102 C -0.04479 0.0831 -0.04497 0.08541 -0.04583 0.08727 C -0.04844 0.09259 -0.06007 0.09375 -0.06406 0.09467 C -0.07604 0.09768 -0.0875 0.10301 -0.09913 0.1074 C -0.10868 0.11088 -0.11788 0.11666 -0.1276 0.11898 C -0.13108 0.1206 -0.13837 0.12291 -0.14115 0.12546 C -0.14601 0.12963 -0.15 0.13564 -0.15538 0.13819 C -0.15781 0.1412 -0.15868 0.14328 -0.16181 0.14444 C -0.16372 0.14814 -0.16667 0.15254 -0.16962 0.15509 C -0.1717 0.15694 -0.17604 0.16041 -0.17604 0.16064 C -0.1776 0.16597 -0.1816 0.16967 -0.18316 0.17523 C -0.18507 0.18171 -0.18733 0.18727 -0.19028 0.19305 C -0.19253 0.19768 -0.19271 0.20416 -0.19514 0.20902 C -0.19566 0.21389 -0.1967 0.21805 -0.1974 0.22268 C -0.19809 0.22685 -0.19913 0.23541 -0.19913 0.23564 C -0.2 0.25069 -0.19983 0.24328 -0.19983 0.25764 " pathEditMode="relative" rAng="0" ptsTypes="ffffffffffffffffffffffffffA">
                                      <p:cBhvr>
                                        <p:cTn id="10" dur="2000" fill="hold"/>
                                        <p:tgtEl>
                                          <p:spTgt spid="6"/>
                                        </p:tgtEl>
                                        <p:attrNameLst>
                                          <p:attrName>ppt_x</p:attrName>
                                          <p:attrName>ppt_y</p:attrName>
                                        </p:attrNameLst>
                                      </p:cBhvr>
                                      <p:rCtr x="-9900" y="13100"/>
                                    </p:animMotion>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par>
                          <p:cTn id="11" fill="hold">
                            <p:stCondLst>
                              <p:cond delay="2000"/>
                            </p:stCondLst>
                            <p:childTnLst>
                              <p:par>
                                <p:cTn id="12" presetID="1" presetClass="entr" presetSubtype="0" fill="hold" grpId="0" nodeType="afterEffect">
                                  <p:stCondLst>
                                    <p:cond delay="1000"/>
                                  </p:stCondLst>
                                  <p:childTnLst>
                                    <p:set>
                                      <p:cBhvr>
                                        <p:cTn id="13"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par>
                          <p:cTn id="14" fill="hold">
                            <p:stCondLst>
                              <p:cond delay="3000"/>
                            </p:stCondLst>
                            <p:childTnLst>
                              <p:par>
                                <p:cTn id="15" presetID="1" presetClass="entr" presetSubtype="0" fill="hold" grpId="0" nodeType="afterEffect">
                                  <p:stCondLst>
                                    <p:cond delay="1200"/>
                                  </p:stCondLst>
                                  <p:childTnLst>
                                    <p:set>
                                      <p:cBhvr>
                                        <p:cTn id="16"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par>
                          <p:cTn id="17" fill="hold">
                            <p:stCondLst>
                              <p:cond delay="4200"/>
                            </p:stCondLst>
                            <p:childTnLst>
                              <p:par>
                                <p:cTn id="18" presetID="1" presetClass="entr" presetSubtype="0" fill="hold" grpId="0" nodeType="afterEffect">
                                  <p:stCondLst>
                                    <p:cond delay="1000"/>
                                  </p:stCondLst>
                                  <p:childTnLst>
                                    <p:set>
                                      <p:cBhvr>
                                        <p:cTn id="19" dur="1" fill="hold">
                                          <p:stCondLst>
                                            <p:cond delay="0"/>
                                          </p:stCondLst>
                                        </p:cTn>
                                        <p:tgtEl>
                                          <p:spTgt spid="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0" presetClass="path" presetSubtype="0" accel="50000" decel="50000" fill="hold" grpId="1" nodeType="clickEffect">
                                  <p:stCondLst>
                                    <p:cond delay="0"/>
                                  </p:stCondLst>
                                  <p:childTnLst>
                                    <p:animMotion origin="layout" path="M 0.00434 -0.00347 C 0.00503 0.00139 0.00868 0.02246 0.01059 0.02709 C 0.01424 0.03565 0.02187 0.04283 0.02413 0.05209 C 0.02569 0.05811 0.02847 0.06297 0.03038 0.06875 C 0.03299 0.07662 0.03455 0.08519 0.03559 0.09375 C 0.03663 0.11551 0.03941 0.15209 0.05642 0.16459 C 0.06076 0.16783 0.06719 0.16945 0.07205 0.17153 C 0.07656 0.17362 0.07951 0.17709 0.08455 0.17848 C 0.09167 0.18496 0.10122 0.1882 0.10747 0.19653 C 0.11198 0.20255 0.11562 0.2088 0.11997 0.21459 C 0.12257 0.22477 0.12153 0.22014 0.12309 0.22848 C 0.12257 0.2544 0.12465 0.275 0.11892 0.29792 C 0.11684 0.31922 0.11736 0.347 0.13247 0.36042 C 0.13524 0.36598 0.13872 0.372 0.14288 0.3757 C 0.14549 0.38102 0.14965 0.38612 0.15434 0.3882 C 0.16233 0.39885 0.15903 0.39329 0.16476 0.40487 C 0.16493 0.40533 0.16545 0.40487 0.1658 0.40487 " pathEditMode="relative" rAng="0" ptsTypes="ffffffffffffffffA">
                                      <p:cBhvr>
                                        <p:cTn id="23" dur="2000" fill="hold"/>
                                        <p:tgtEl>
                                          <p:spTgt spid="9"/>
                                        </p:tgtEl>
                                        <p:attrNameLst>
                                          <p:attrName>ppt_x</p:attrName>
                                          <p:attrName>ppt_y</p:attrName>
                                        </p:attrNameLst>
                                      </p:cBhvr>
                                      <p:rCtr x="8100" y="20400"/>
                                    </p:animMotion>
                                  </p:childTnLst>
                                </p:cTn>
                              </p:par>
                            </p:childTnLst>
                          </p:cTn>
                        </p:par>
                      </p:childTnLst>
                    </p:cTn>
                  </p:par>
                  <p:par>
                    <p:cTn id="24" fill="hold">
                      <p:stCondLst>
                        <p:cond delay="indefinite"/>
                      </p:stCondLst>
                      <p:childTnLst>
                        <p:par>
                          <p:cTn id="25" fill="hold">
                            <p:stCondLst>
                              <p:cond delay="0"/>
                            </p:stCondLst>
                            <p:childTnLst>
                              <p:par>
                                <p:cTn id="26" presetID="0" presetClass="path" presetSubtype="0" accel="50000" decel="50000" fill="hold" grpId="0" nodeType="clickEffect">
                                  <p:stCondLst>
                                    <p:cond delay="0"/>
                                  </p:stCondLst>
                                  <p:childTnLst>
                                    <p:animMotion origin="layout" path="M -1.66667E-6 -1.11111E-6 C -0.00139 0.01158 -0.0033 0.02199 -0.00521 0.03333 C -0.00712 0.04398 -0.00746 0.0544 -0.01146 0.06389 C -0.01649 0.0757 -0.02535 0.08241 -0.03125 0.09306 C -0.0368 0.10278 -0.0434 0.11134 -0.04896 0.12083 C -0.05851 0.13704 -0.06406 0.15602 -0.06666 0.17639 C -0.06632 0.19352 -0.06632 0.21065 -0.06562 0.22778 C -0.06493 0.24607 -0.06024 0.26713 -0.05416 0.28333 C -0.05156 0.29028 -0.04653 0.29699 -0.04479 0.30417 C -0.04323 0.31065 -0.03906 0.31921 -0.03437 0.32222 " pathEditMode="relative" ptsTypes="fffffffffA">
                                      <p:cBhvr>
                                        <p:cTn id="27" dur="2000" fill="hold"/>
                                        <p:tgtEl>
                                          <p:spTgt spid="1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9" grpId="1"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800" dirty="0" smtClean="0"/>
              <a:t>Storage and </a:t>
            </a:r>
            <a:r>
              <a:rPr lang="en-US" sz="2800" baseline="30000" dirty="0" smtClean="0"/>
              <a:t>14</a:t>
            </a:r>
            <a:r>
              <a:rPr lang="en-US" sz="2800" dirty="0" smtClean="0"/>
              <a:t>C</a:t>
            </a:r>
            <a:endParaRPr lang="en-US" sz="2800" dirty="0"/>
          </a:p>
        </p:txBody>
      </p:sp>
      <p:graphicFrame>
        <p:nvGraphicFramePr>
          <p:cNvPr id="2050" name="Object 2"/>
          <p:cNvGraphicFramePr>
            <a:graphicFrameLocks noChangeAspect="1"/>
          </p:cNvGraphicFramePr>
          <p:nvPr/>
        </p:nvGraphicFramePr>
        <p:xfrm>
          <a:off x="304800" y="1371600"/>
          <a:ext cx="4514265" cy="3270250"/>
        </p:xfrm>
        <a:graphic>
          <a:graphicData uri="http://schemas.openxmlformats.org/presentationml/2006/ole">
            <p:oleObj spid="_x0000_s2221" name="SPW 10.0 Graph" r:id="rId4" imgW="6082589" imgH="4406494" progId="SigmaPlotGraphicObject.9">
              <p:embed/>
            </p:oleObj>
          </a:graphicData>
        </a:graphic>
      </p:graphicFrame>
      <p:graphicFrame>
        <p:nvGraphicFramePr>
          <p:cNvPr id="2051" name="Object 3"/>
          <p:cNvGraphicFramePr>
            <a:graphicFrameLocks noChangeAspect="1"/>
          </p:cNvGraphicFramePr>
          <p:nvPr/>
        </p:nvGraphicFramePr>
        <p:xfrm>
          <a:off x="1981200" y="2362200"/>
          <a:ext cx="1449387" cy="654050"/>
        </p:xfrm>
        <a:graphic>
          <a:graphicData uri="http://schemas.openxmlformats.org/presentationml/2006/ole">
            <p:oleObj spid="_x0000_s2222" name="SPW 10.0 Graph" r:id="rId5" imgW="1450238" imgH="653796" progId="SigmaPlotGraphicObject.9">
              <p:embed/>
            </p:oleObj>
          </a:graphicData>
        </a:graphic>
      </p:graphicFrame>
      <p:graphicFrame>
        <p:nvGraphicFramePr>
          <p:cNvPr id="2052" name="Object 4"/>
          <p:cNvGraphicFramePr>
            <a:graphicFrameLocks noChangeAspect="1"/>
          </p:cNvGraphicFramePr>
          <p:nvPr/>
        </p:nvGraphicFramePr>
        <p:xfrm>
          <a:off x="1828800" y="1371600"/>
          <a:ext cx="1693863" cy="263525"/>
        </p:xfrm>
        <a:graphic>
          <a:graphicData uri="http://schemas.openxmlformats.org/presentationml/2006/ole">
            <p:oleObj spid="_x0000_s2223" name="SPW 10.0 Graph" r:id="rId6" imgW="1693469" imgH="263347" progId="SigmaPlotGraphicObject.9">
              <p:embed/>
            </p:oleObj>
          </a:graphicData>
        </a:graphic>
      </p:graphicFrame>
      <p:graphicFrame>
        <p:nvGraphicFramePr>
          <p:cNvPr id="2054" name="Object 6"/>
          <p:cNvGraphicFramePr>
            <a:graphicFrameLocks noChangeAspect="1"/>
          </p:cNvGraphicFramePr>
          <p:nvPr/>
        </p:nvGraphicFramePr>
        <p:xfrm>
          <a:off x="6248400" y="1828800"/>
          <a:ext cx="1141413" cy="234950"/>
        </p:xfrm>
        <a:graphic>
          <a:graphicData uri="http://schemas.openxmlformats.org/presentationml/2006/ole">
            <p:oleObj spid="_x0000_s2224" name="SPW 10.0 Graph" r:id="rId7" imgW="1141171" imgH="235001" progId="SigmaPlotGraphicObject.9">
              <p:embed/>
            </p:oleObj>
          </a:graphicData>
        </a:graphic>
      </p:graphicFrame>
      <p:graphicFrame>
        <p:nvGraphicFramePr>
          <p:cNvPr id="2055" name="Object 7"/>
          <p:cNvGraphicFramePr>
            <a:graphicFrameLocks noChangeAspect="1"/>
          </p:cNvGraphicFramePr>
          <p:nvPr/>
        </p:nvGraphicFramePr>
        <p:xfrm>
          <a:off x="4953000" y="1447800"/>
          <a:ext cx="4084209" cy="3127376"/>
        </p:xfrm>
        <a:graphic>
          <a:graphicData uri="http://schemas.openxmlformats.org/presentationml/2006/ole">
            <p:oleObj spid="_x0000_s2225" name="SPW 10.0 Graph" r:id="rId8" imgW="5779922" imgH="4425696" progId="SigmaPlotGraphicObject.9">
              <p:embed/>
            </p:oleObj>
          </a:graphicData>
        </a:graphic>
      </p:graphicFrame>
      <p:graphicFrame>
        <p:nvGraphicFramePr>
          <p:cNvPr id="2056" name="Object 8"/>
          <p:cNvGraphicFramePr>
            <a:graphicFrameLocks noChangeAspect="1"/>
          </p:cNvGraphicFramePr>
          <p:nvPr/>
        </p:nvGraphicFramePr>
        <p:xfrm>
          <a:off x="6934200" y="3657600"/>
          <a:ext cx="1109663" cy="234950"/>
        </p:xfrm>
        <a:graphic>
          <a:graphicData uri="http://schemas.openxmlformats.org/presentationml/2006/ole">
            <p:oleObj spid="_x0000_s2226" name="SPW 10.0 Graph" r:id="rId9" imgW="1110082" imgH="235001" progId="SigmaPlotGraphicObject.9">
              <p:embed/>
            </p:oleObj>
          </a:graphicData>
        </a:graphic>
      </p:graphicFrame>
      <p:graphicFrame>
        <p:nvGraphicFramePr>
          <p:cNvPr id="2057" name="Object 9"/>
          <p:cNvGraphicFramePr>
            <a:graphicFrameLocks noChangeAspect="1"/>
          </p:cNvGraphicFramePr>
          <p:nvPr/>
        </p:nvGraphicFramePr>
        <p:xfrm>
          <a:off x="5562600" y="3124200"/>
          <a:ext cx="1773237" cy="234950"/>
        </p:xfrm>
        <a:graphic>
          <a:graphicData uri="http://schemas.openxmlformats.org/presentationml/2006/ole">
            <p:oleObj spid="_x0000_s2227" name="SPW 10.0 Graph" r:id="rId10" imgW="1773022" imgH="235001" progId="SigmaPlotGraphicObject.9">
              <p:embed/>
            </p:oleObj>
          </a:graphicData>
        </a:graphic>
      </p:graphicFrame>
      <p:cxnSp>
        <p:nvCxnSpPr>
          <p:cNvPr id="15" name="Straight Arrow Connector 14"/>
          <p:cNvCxnSpPr/>
          <p:nvPr/>
        </p:nvCxnSpPr>
        <p:spPr>
          <a:xfrm rot="10800000">
            <a:off x="5791200" y="1828800"/>
            <a:ext cx="381000"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153400" y="3810000"/>
            <a:ext cx="381000" cy="152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H="1" flipV="1">
            <a:off x="7010400" y="2971800"/>
            <a:ext cx="1524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060" name="Object 12"/>
          <p:cNvGraphicFramePr>
            <a:graphicFrameLocks noChangeAspect="1"/>
          </p:cNvGraphicFramePr>
          <p:nvPr/>
        </p:nvGraphicFramePr>
        <p:xfrm>
          <a:off x="6248400" y="1371600"/>
          <a:ext cx="1535113" cy="263525"/>
        </p:xfrm>
        <a:graphic>
          <a:graphicData uri="http://schemas.openxmlformats.org/presentationml/2006/ole">
            <p:oleObj spid="_x0000_s2228" name="SPW 10.0 Graph" r:id="rId11" imgW="1534363" imgH="263347" progId="SigmaPlotGraphicObject.9">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5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graphicFrame>
        <p:nvGraphicFramePr>
          <p:cNvPr id="17410" name="Object 2"/>
          <p:cNvGraphicFramePr>
            <a:graphicFrameLocks noChangeAspect="1"/>
          </p:cNvGraphicFramePr>
          <p:nvPr/>
        </p:nvGraphicFramePr>
        <p:xfrm>
          <a:off x="304800" y="1233644"/>
          <a:ext cx="4953000" cy="4640053"/>
        </p:xfrm>
        <a:graphic>
          <a:graphicData uri="http://schemas.openxmlformats.org/presentationml/2006/ole">
            <p:oleObj spid="_x0000_s17431" name="SPW 10.0 Graph" r:id="rId4" imgW="5955487" imgH="5577840" progId="SigmaPlotGraphicObject.9">
              <p:embed/>
            </p:oleObj>
          </a:graphicData>
        </a:graphic>
      </p:graphicFrame>
      <p:pic>
        <p:nvPicPr>
          <p:cNvPr id="6" name="Picture 5" descr="NZ soil 14C sites.jpg"/>
          <p:cNvPicPr>
            <a:picLocks noChangeAspect="1"/>
          </p:cNvPicPr>
          <p:nvPr/>
        </p:nvPicPr>
        <p:blipFill>
          <a:blip r:embed="rId5" cstate="print"/>
          <a:srcRect l="29093" t="21111" r="31602" b="22222"/>
          <a:stretch>
            <a:fillRect/>
          </a:stretch>
        </p:blipFill>
        <p:spPr>
          <a:xfrm>
            <a:off x="5257800" y="1447800"/>
            <a:ext cx="3581400" cy="38862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t="-3000" b="-3000"/>
          </a:stretch>
        </a:blipFill>
        <a:effectLst/>
      </p:bgPr>
    </p:bg>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xmlns="" val="2416470396"/>
              </p:ext>
            </p:extLst>
          </p:nvPr>
        </p:nvGraphicFramePr>
        <p:xfrm>
          <a:off x="3594100" y="1905000"/>
          <a:ext cx="5549900" cy="4459288"/>
        </p:xfrm>
        <a:graphic>
          <a:graphicData uri="http://schemas.openxmlformats.org/presentationml/2006/ole">
            <p:oleObj spid="_x0000_s19475" name="SPW 10.0 Graph" r:id="rId5" imgW="5550120" imgH="4459320" progId="SigmaPlotGraphicObject.9">
              <p:embed/>
            </p:oleObj>
          </a:graphicData>
        </a:graphic>
      </p:graphicFrame>
      <p:sp>
        <p:nvSpPr>
          <p:cNvPr id="5" name="TextBox 4"/>
          <p:cNvSpPr txBox="1"/>
          <p:nvPr/>
        </p:nvSpPr>
        <p:spPr>
          <a:xfrm>
            <a:off x="4724400" y="3048000"/>
            <a:ext cx="1989327" cy="646331"/>
          </a:xfrm>
          <a:prstGeom prst="rect">
            <a:avLst/>
          </a:prstGeom>
          <a:noFill/>
        </p:spPr>
        <p:txBody>
          <a:bodyPr wrap="none" rtlCol="0">
            <a:spAutoFit/>
          </a:bodyPr>
          <a:lstStyle/>
          <a:p>
            <a:pPr algn="ctr"/>
            <a:r>
              <a:rPr lang="en-US" dirty="0" smtClean="0"/>
              <a:t>38 rivers</a:t>
            </a:r>
          </a:p>
          <a:p>
            <a:pPr algn="ctr"/>
            <a:r>
              <a:rPr lang="en-US" dirty="0" smtClean="0"/>
              <a:t>134 measurements</a:t>
            </a:r>
            <a:endParaRPr lang="en-US" dirty="0"/>
          </a:p>
        </p:txBody>
      </p:sp>
      <p:sp>
        <p:nvSpPr>
          <p:cNvPr id="6" name="TextBox 5"/>
          <p:cNvSpPr txBox="1"/>
          <p:nvPr/>
        </p:nvSpPr>
        <p:spPr>
          <a:xfrm>
            <a:off x="3276600" y="381000"/>
            <a:ext cx="3116751" cy="461665"/>
          </a:xfrm>
          <a:prstGeom prst="rect">
            <a:avLst/>
          </a:prstGeom>
          <a:noFill/>
        </p:spPr>
        <p:txBody>
          <a:bodyPr wrap="none" rtlCol="0">
            <a:spAutoFit/>
          </a:bodyPr>
          <a:lstStyle/>
          <a:p>
            <a:r>
              <a:rPr lang="en-US" sz="2400" dirty="0" smtClean="0"/>
              <a:t>Global Riverine POC </a:t>
            </a:r>
            <a:r>
              <a:rPr lang="en-US" sz="2400" baseline="30000" dirty="0" smtClean="0"/>
              <a:t>14</a:t>
            </a:r>
            <a:r>
              <a:rPr lang="en-US" sz="2400" dirty="0" smtClean="0"/>
              <a:t>C</a:t>
            </a:r>
            <a:endParaRPr lang="en-US" sz="2400" dirty="0"/>
          </a:p>
        </p:txBody>
      </p:sp>
    </p:spTree>
    <p:extLst>
      <p:ext uri="{BB962C8B-B14F-4D97-AF65-F5344CB8AC3E}">
        <p14:creationId xmlns:p14="http://schemas.microsoft.com/office/powerpoint/2010/main" xmlns="" val="3012686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229600" cy="4525963"/>
          </a:xfrm>
        </p:spPr>
        <p:txBody>
          <a:bodyPr>
            <a:normAutofit/>
          </a:bodyPr>
          <a:lstStyle/>
          <a:p>
            <a:r>
              <a:rPr lang="en-US" sz="2800" dirty="0" smtClean="0"/>
              <a:t>Does POC </a:t>
            </a:r>
            <a:r>
              <a:rPr lang="en-US" sz="2800" baseline="30000" dirty="0" smtClean="0"/>
              <a:t>14</a:t>
            </a:r>
            <a:r>
              <a:rPr lang="en-US" sz="2800" dirty="0" smtClean="0"/>
              <a:t>C correlate with watershed size?</a:t>
            </a:r>
          </a:p>
          <a:p>
            <a:endParaRPr lang="en-US" sz="2800" dirty="0" smtClean="0"/>
          </a:p>
          <a:p>
            <a:endParaRPr lang="en-US" sz="2800" dirty="0" smtClean="0"/>
          </a:p>
          <a:p>
            <a:endParaRPr lang="en-US" sz="2800" dirty="0" smtClean="0"/>
          </a:p>
          <a:p>
            <a:endParaRPr lang="en-US" sz="2800" dirty="0" smtClean="0"/>
          </a:p>
          <a:p>
            <a:r>
              <a:rPr lang="en-US" sz="2800" dirty="0" smtClean="0"/>
              <a:t>If storage potential increases with watershed area, then </a:t>
            </a:r>
            <a:r>
              <a:rPr lang="en-US" sz="2800" baseline="30000" dirty="0" smtClean="0"/>
              <a:t>14</a:t>
            </a:r>
            <a:r>
              <a:rPr lang="en-US" sz="2800" dirty="0" smtClean="0"/>
              <a:t>C content should decrease (the material ages) with increasing watershed area.</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1681163" y="1049338"/>
          <a:ext cx="5780087" cy="4759325"/>
        </p:xfrm>
        <a:graphic>
          <a:graphicData uri="http://schemas.openxmlformats.org/presentationml/2006/ole">
            <p:oleObj spid="_x0000_s29698" name="SPW 10.0 Graph" r:id="rId4" imgW="5779800" imgH="4759200" progId="SigmaPlotGraphicObject.9">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xmlns="" val="2928848388"/>
              </p:ext>
            </p:extLst>
          </p:nvPr>
        </p:nvGraphicFramePr>
        <p:xfrm>
          <a:off x="1736725" y="1225550"/>
          <a:ext cx="5668963" cy="4408488"/>
        </p:xfrm>
        <a:graphic>
          <a:graphicData uri="http://schemas.openxmlformats.org/presentationml/2006/ole">
            <p:oleObj spid="_x0000_s25607" name="SPW 10.0 Graph" r:id="rId4" imgW="5669280" imgH="4408920" progId="SigmaPlotGraphicObject.9">
              <p:embed/>
            </p:oleObj>
          </a:graphicData>
        </a:graphic>
      </p:graphicFrame>
    </p:spTree>
    <p:extLst>
      <p:ext uri="{BB962C8B-B14F-4D97-AF65-F5344CB8AC3E}">
        <p14:creationId xmlns:p14="http://schemas.microsoft.com/office/powerpoint/2010/main" xmlns="" val="4050068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xmlns="" val="2530790692"/>
              </p:ext>
            </p:extLst>
          </p:nvPr>
        </p:nvGraphicFramePr>
        <p:xfrm>
          <a:off x="1736725" y="1225550"/>
          <a:ext cx="5668963" cy="4408488"/>
        </p:xfrm>
        <a:graphic>
          <a:graphicData uri="http://schemas.openxmlformats.org/presentationml/2006/ole">
            <p:oleObj spid="_x0000_s24584" name="SPW 10.0 Graph" r:id="rId4" imgW="5669280" imgH="4408920" progId="SigmaPlotGraphicObject.9">
              <p:embed/>
            </p:oleObj>
          </a:graphicData>
        </a:graphic>
      </p:graphicFrame>
    </p:spTree>
    <p:extLst>
      <p:ext uri="{BB962C8B-B14F-4D97-AF65-F5344CB8AC3E}">
        <p14:creationId xmlns:p14="http://schemas.microsoft.com/office/powerpoint/2010/main" xmlns="" val="1279104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1694</TotalTime>
  <Words>808</Words>
  <Application>Microsoft Office PowerPoint</Application>
  <PresentationFormat>On-screen Show (4:3)</PresentationFormat>
  <Paragraphs>79</Paragraphs>
  <Slides>15</Slides>
  <Notes>12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18" baseType="lpstr">
      <vt:lpstr>Office Theme</vt:lpstr>
      <vt:lpstr>SPW 10.0 Graph</vt:lpstr>
      <vt:lpstr>SPW 8.0 Graph</vt:lpstr>
      <vt:lpstr>The role of watershed storage on exported riverine organic carbon signatures </vt:lpstr>
      <vt:lpstr>Slide 2</vt:lpstr>
      <vt:lpstr>Storage and 14C</vt:lpstr>
      <vt:lpstr>Slide 4</vt:lpstr>
      <vt:lpstr>Slide 5</vt:lpstr>
      <vt:lpstr>Slide 6</vt:lpstr>
      <vt:lpstr>Slide 7</vt:lpstr>
      <vt:lpstr>Slide 8</vt:lpstr>
      <vt:lpstr>Slide 9</vt:lpstr>
      <vt:lpstr>Slide 10</vt:lpstr>
      <vt:lpstr>Slide 11</vt:lpstr>
      <vt:lpstr>Slide 12</vt:lpstr>
      <vt:lpstr>Slide 13</vt:lpstr>
      <vt:lpstr>Lignin ‘storage’ indicators</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watershed storage on exported riverine organic carbon signatures</dc:title>
  <dc:creator>Neal Blair</dc:creator>
  <cp:lastModifiedBy>Neal Blair</cp:lastModifiedBy>
  <cp:revision>95</cp:revision>
  <dcterms:created xsi:type="dcterms:W3CDTF">2010-12-21T17:08:07Z</dcterms:created>
  <dcterms:modified xsi:type="dcterms:W3CDTF">2011-02-07T18:11:14Z</dcterms:modified>
</cp:coreProperties>
</file>