
<file path=[Content_Types].xml><?xml version="1.0" encoding="utf-8"?>
<Types xmlns="http://schemas.openxmlformats.org/package/2006/content-types">
  <Default Extension="jpg" ContentType="image/jpeg"/>
  <Default Extension="emf" ContentType="image/x-emf"/>
  <Default Extension="jpeg" ContentType="image/jpeg"/>
  <Default Extension="xml" ContentType="application/xml"/>
  <Default Extension="vml" ContentType="application/vnd.openxmlformats-officedocument.vmlDrawing"/>
  <Default Extension="tif" ContentType="image/tiff"/>
  <Default Extension="bin" ContentType="application/vnd.openxmlformats-officedocument.presentationml.printerSettings"/>
  <Default Extension="png" ContentType="image/png"/>
  <Default Extension="rels" ContentType="application/vnd.openxmlformats-package.relationships+xml"/>
  <Default Extension="gif" ContentType="image/gif"/>
  <Default Extension="avi" ContentType="video/unknown"/>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5" d="100"/>
          <a:sy n="75" d="100"/>
        </p:scale>
        <p:origin x="-648"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C622E5-FFA2-C94E-8671-B81AB7ABAF16}" type="datetimeFigureOut">
              <a:rPr lang="en-US" smtClean="0"/>
              <a:t>5/4/12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B67A2B-6C7A-A24E-86DC-09CD0FE04DF0}" type="slidenum">
              <a:rPr lang="en-US" smtClean="0"/>
              <a:t>‹#›</a:t>
            </a:fld>
            <a:endParaRPr lang="en-US"/>
          </a:p>
        </p:txBody>
      </p:sp>
    </p:spTree>
    <p:extLst>
      <p:ext uri="{BB962C8B-B14F-4D97-AF65-F5344CB8AC3E}">
        <p14:creationId xmlns:p14="http://schemas.microsoft.com/office/powerpoint/2010/main" val="25601153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3</a:t>
            </a:fld>
            <a:endParaRPr lang="en-US"/>
          </a:p>
        </p:txBody>
      </p:sp>
    </p:spTree>
    <p:extLst>
      <p:ext uri="{BB962C8B-B14F-4D97-AF65-F5344CB8AC3E}">
        <p14:creationId xmlns:p14="http://schemas.microsoft.com/office/powerpoint/2010/main" val="3324472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18</a:t>
            </a:fld>
            <a:endParaRPr lang="en-US"/>
          </a:p>
        </p:txBody>
      </p:sp>
    </p:spTree>
    <p:extLst>
      <p:ext uri="{BB962C8B-B14F-4D97-AF65-F5344CB8AC3E}">
        <p14:creationId xmlns:p14="http://schemas.microsoft.com/office/powerpoint/2010/main" val="1947568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19</a:t>
            </a:fld>
            <a:endParaRPr lang="en-US"/>
          </a:p>
        </p:txBody>
      </p:sp>
    </p:spTree>
    <p:extLst>
      <p:ext uri="{BB962C8B-B14F-4D97-AF65-F5344CB8AC3E}">
        <p14:creationId xmlns:p14="http://schemas.microsoft.com/office/powerpoint/2010/main" val="2503187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8</a:t>
            </a:fld>
            <a:endParaRPr lang="en-US"/>
          </a:p>
        </p:txBody>
      </p:sp>
    </p:spTree>
    <p:extLst>
      <p:ext uri="{BB962C8B-B14F-4D97-AF65-F5344CB8AC3E}">
        <p14:creationId xmlns:p14="http://schemas.microsoft.com/office/powerpoint/2010/main" val="4235943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10</a:t>
            </a:fld>
            <a:endParaRPr lang="en-US"/>
          </a:p>
        </p:txBody>
      </p:sp>
    </p:spTree>
    <p:extLst>
      <p:ext uri="{BB962C8B-B14F-4D97-AF65-F5344CB8AC3E}">
        <p14:creationId xmlns:p14="http://schemas.microsoft.com/office/powerpoint/2010/main" val="2795490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11</a:t>
            </a:fld>
            <a:endParaRPr lang="en-US"/>
          </a:p>
        </p:txBody>
      </p:sp>
    </p:spTree>
    <p:extLst>
      <p:ext uri="{BB962C8B-B14F-4D97-AF65-F5344CB8AC3E}">
        <p14:creationId xmlns:p14="http://schemas.microsoft.com/office/powerpoint/2010/main" val="205677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13</a:t>
            </a:fld>
            <a:endParaRPr lang="en-US"/>
          </a:p>
        </p:txBody>
      </p:sp>
    </p:spTree>
    <p:extLst>
      <p:ext uri="{BB962C8B-B14F-4D97-AF65-F5344CB8AC3E}">
        <p14:creationId xmlns:p14="http://schemas.microsoft.com/office/powerpoint/2010/main" val="4059339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14</a:t>
            </a:fld>
            <a:endParaRPr lang="en-US"/>
          </a:p>
        </p:txBody>
      </p:sp>
    </p:spTree>
    <p:extLst>
      <p:ext uri="{BB962C8B-B14F-4D97-AF65-F5344CB8AC3E}">
        <p14:creationId xmlns:p14="http://schemas.microsoft.com/office/powerpoint/2010/main" val="2668246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15</a:t>
            </a:fld>
            <a:endParaRPr lang="en-US"/>
          </a:p>
        </p:txBody>
      </p:sp>
    </p:spTree>
    <p:extLst>
      <p:ext uri="{BB962C8B-B14F-4D97-AF65-F5344CB8AC3E}">
        <p14:creationId xmlns:p14="http://schemas.microsoft.com/office/powerpoint/2010/main" val="9815410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16</a:t>
            </a:fld>
            <a:endParaRPr lang="en-US"/>
          </a:p>
        </p:txBody>
      </p:sp>
    </p:spTree>
    <p:extLst>
      <p:ext uri="{BB962C8B-B14F-4D97-AF65-F5344CB8AC3E}">
        <p14:creationId xmlns:p14="http://schemas.microsoft.com/office/powerpoint/2010/main" val="444129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806BC7-1BE5-2C49-9079-3370C33906AA}" type="slidenum">
              <a:rPr lang="en-US" smtClean="0"/>
              <a:t>17</a:t>
            </a:fld>
            <a:endParaRPr lang="en-US"/>
          </a:p>
        </p:txBody>
      </p:sp>
    </p:spTree>
    <p:extLst>
      <p:ext uri="{BB962C8B-B14F-4D97-AF65-F5344CB8AC3E}">
        <p14:creationId xmlns:p14="http://schemas.microsoft.com/office/powerpoint/2010/main" val="3076949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06F1645-E28F-DC49-9FD3-03CF5BCCBA93}" type="datetimeFigureOut">
              <a:rPr lang="en-US" smtClean="0"/>
              <a:t>5/4/12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F8E1452-1C3F-094C-913D-85007D4164A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6F1645-E28F-DC49-9FD3-03CF5BCCBA93}" type="datetimeFigureOut">
              <a:rPr lang="en-US" smtClean="0"/>
              <a:t>5/4/12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6F1645-E28F-DC49-9FD3-03CF5BCCBA93}" type="datetimeFigureOut">
              <a:rPr lang="en-US" smtClean="0"/>
              <a:t>5/4/12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06F1645-E28F-DC49-9FD3-03CF5BCCBA93}" type="datetimeFigureOut">
              <a:rPr lang="en-US" smtClean="0"/>
              <a:t>5/4/12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06F1645-E28F-DC49-9FD3-03CF5BCCBA93}" type="datetimeFigureOut">
              <a:rPr lang="en-US" smtClean="0"/>
              <a:t>5/4/12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8E1452-1C3F-094C-913D-85007D4164A2}"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06F1645-E28F-DC49-9FD3-03CF5BCCBA93}" type="datetimeFigureOut">
              <a:rPr lang="en-US" smtClean="0"/>
              <a:t>5/4/12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06F1645-E28F-DC49-9FD3-03CF5BCCBA93}" type="datetimeFigureOut">
              <a:rPr lang="en-US" smtClean="0"/>
              <a:t>5/4/12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006F1645-E28F-DC49-9FD3-03CF5BCCBA93}" type="datetimeFigureOut">
              <a:rPr lang="en-US" smtClean="0"/>
              <a:t>5/4/12</a:t>
            </a:fld>
            <a:endParaRPr lang="en-US"/>
          </a:p>
        </p:txBody>
      </p:sp>
      <p:sp>
        <p:nvSpPr>
          <p:cNvPr id="8" name="Slide Number Placeholder 7"/>
          <p:cNvSpPr>
            <a:spLocks noGrp="1"/>
          </p:cNvSpPr>
          <p:nvPr>
            <p:ph type="sldNum" sz="quarter" idx="11"/>
          </p:nvPr>
        </p:nvSpPr>
        <p:spPr/>
        <p:txBody>
          <a:bodyPr/>
          <a:lstStyle/>
          <a:p>
            <a:fld id="{5F8E1452-1C3F-094C-913D-85007D4164A2}"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6F1645-E28F-DC49-9FD3-03CF5BCCBA93}" type="datetimeFigureOut">
              <a:rPr lang="en-US" smtClean="0"/>
              <a:t>5/4/12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06F1645-E28F-DC49-9FD3-03CF5BCCBA93}" type="datetimeFigureOut">
              <a:rPr lang="en-US" smtClean="0"/>
              <a:t>5/4/12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5F8E1452-1C3F-094C-913D-85007D4164A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Drag picture to placeholder or click icon to add</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006F1645-E28F-DC49-9FD3-03CF5BCCBA93}" type="datetimeFigureOut">
              <a:rPr lang="en-US" smtClean="0"/>
              <a:t>5/4/12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8E1452-1C3F-094C-913D-85007D4164A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006F1645-E28F-DC49-9FD3-03CF5BCCBA93}" type="datetimeFigureOut">
              <a:rPr lang="en-US" smtClean="0"/>
              <a:t>5/4/12</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5F8E1452-1C3F-094C-913D-85007D4164A2}"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file:///\\localhost\Users\fexi8823\CompII%20proposal\!OLE_LINK1" TargetMode="External"/><Relationship Id="rId5" Type="http://schemas.openxmlformats.org/officeDocument/2006/relationships/image" Target="../media/image4.pn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png"/><Relationship Id="rId9" Type="http://schemas.openxmlformats.org/officeDocument/2006/relationships/image" Target="../media/image8.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image" Target="../media/image12.tif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3.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4.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tif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8.tiff"/><Relationship Id="rId5" Type="http://schemas.openxmlformats.org/officeDocument/2006/relationships/image" Target="../media/image19.tiff"/><Relationship Id="rId6" Type="http://schemas.openxmlformats.org/officeDocument/2006/relationships/oleObject" Target="../embeddings/oleObject1.bin"/><Relationship Id="rId7" Type="http://schemas.openxmlformats.org/officeDocument/2006/relationships/image" Target="../media/image17.emf"/><Relationship Id="rId8" Type="http://schemas.openxmlformats.org/officeDocument/2006/relationships/image" Target="../media/image20.tiff"/><Relationship Id="rId9" Type="http://schemas.openxmlformats.org/officeDocument/2006/relationships/image" Target="../media/image21.tif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tiff"/><Relationship Id="rId3" Type="http://schemas.openxmlformats.org/officeDocument/2006/relationships/image" Target="../media/image23.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tiff"/><Relationship Id="rId3" Type="http://schemas.openxmlformats.org/officeDocument/2006/relationships/image" Target="../media/image26.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tiff"/><Relationship Id="rId3" Type="http://schemas.openxmlformats.org/officeDocument/2006/relationships/image" Target="../media/image12.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media" Target="../media/media2.avi"/><Relationship Id="rId4" Type="http://schemas.openxmlformats.org/officeDocument/2006/relationships/video" Target="../media/media2.avi"/><Relationship Id="rId5" Type="http://schemas.microsoft.com/office/2007/relationships/media" Target="../media/media3.avi"/><Relationship Id="rId6" Type="http://schemas.openxmlformats.org/officeDocument/2006/relationships/video" Target="../media/media3.avi"/><Relationship Id="rId7" Type="http://schemas.openxmlformats.org/officeDocument/2006/relationships/slideLayout" Target="../slideLayouts/slideLayout2.xml"/><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 Id="rId11" Type="http://schemas.openxmlformats.org/officeDocument/2006/relationships/image" Target="../media/image32.emf"/><Relationship Id="rId1" Type="http://schemas.microsoft.com/office/2007/relationships/media" Target="../media/media1.avi"/><Relationship Id="rId2" Type="http://schemas.openxmlformats.org/officeDocument/2006/relationships/video" Target="../media/media1.avi"/></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t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G"/><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7107" y="670059"/>
            <a:ext cx="8291064" cy="2633601"/>
          </a:xfrm>
        </p:spPr>
        <p:txBody>
          <a:bodyPr>
            <a:normAutofit fontScale="90000"/>
          </a:bodyPr>
          <a:lstStyle/>
          <a:p>
            <a:pPr algn="ctr"/>
            <a:r>
              <a:rPr lang="en-US" b="1" dirty="0" smtClean="0"/>
              <a:t>Explore </a:t>
            </a:r>
            <a:r>
              <a:rPr lang="en-US" b="1" dirty="0"/>
              <a:t>the effect of vegetation on Wax Lake Delta’s morphological response to storm events with Delft3D</a:t>
            </a:r>
            <a:r>
              <a:rPr lang="en-US" dirty="0"/>
              <a:t/>
            </a:r>
            <a:br>
              <a:rPr lang="en-US" dirty="0"/>
            </a:br>
            <a:endParaRPr lang="en-US" dirty="0"/>
          </a:p>
        </p:txBody>
      </p:sp>
      <p:sp>
        <p:nvSpPr>
          <p:cNvPr id="3" name="Subtitle 2"/>
          <p:cNvSpPr>
            <a:spLocks noGrp="1"/>
          </p:cNvSpPr>
          <p:nvPr>
            <p:ph type="subTitle" idx="1"/>
          </p:nvPr>
        </p:nvSpPr>
        <p:spPr>
          <a:xfrm>
            <a:off x="1371600" y="3711363"/>
            <a:ext cx="6400800" cy="2302219"/>
          </a:xfrm>
        </p:spPr>
        <p:txBody>
          <a:bodyPr>
            <a:normAutofit fontScale="92500" lnSpcReduction="10000"/>
          </a:bodyPr>
          <a:lstStyle/>
          <a:p>
            <a:pPr algn="ctr"/>
            <a:r>
              <a:rPr lang="en-US" sz="2400" dirty="0" err="1" smtClean="0">
                <a:solidFill>
                  <a:schemeClr val="tx1"/>
                </a:solidFill>
              </a:rPr>
              <a:t>Fei</a:t>
            </a:r>
            <a:r>
              <a:rPr lang="en-US" sz="2400" dirty="0" smtClean="0">
                <a:solidFill>
                  <a:schemeClr val="tx1"/>
                </a:solidFill>
              </a:rPr>
              <a:t> Xing</a:t>
            </a:r>
          </a:p>
          <a:p>
            <a:pPr algn="ctr"/>
            <a:r>
              <a:rPr lang="en-US" sz="2400" dirty="0" smtClean="0"/>
              <a:t>CSDMS, INSTAAR</a:t>
            </a:r>
            <a:endParaRPr lang="en-US" sz="2400" dirty="0" smtClean="0">
              <a:solidFill>
                <a:schemeClr val="tx1"/>
              </a:solidFill>
            </a:endParaRPr>
          </a:p>
          <a:p>
            <a:pPr algn="ctr"/>
            <a:r>
              <a:rPr lang="en-US" sz="2400" dirty="0" smtClean="0">
                <a:solidFill>
                  <a:schemeClr val="tx1"/>
                </a:solidFill>
              </a:rPr>
              <a:t>Department of Geological Sciences</a:t>
            </a:r>
          </a:p>
          <a:p>
            <a:pPr algn="ctr"/>
            <a:r>
              <a:rPr lang="en-US" sz="2400" dirty="0" smtClean="0">
                <a:solidFill>
                  <a:schemeClr val="tx1"/>
                </a:solidFill>
              </a:rPr>
              <a:t>University of Colorado</a:t>
            </a:r>
          </a:p>
          <a:p>
            <a:pPr algn="ctr"/>
            <a:endParaRPr lang="en-US" sz="2400" dirty="0" smtClean="0">
              <a:solidFill>
                <a:schemeClr val="tx1"/>
              </a:solidFill>
            </a:endParaRPr>
          </a:p>
          <a:p>
            <a:pPr algn="ctr"/>
            <a:r>
              <a:rPr lang="en-US" sz="2400" dirty="0" smtClean="0">
                <a:solidFill>
                  <a:schemeClr val="tx1"/>
                </a:solidFill>
              </a:rPr>
              <a:t>Super advisor: James </a:t>
            </a:r>
            <a:r>
              <a:rPr lang="en-US" sz="2400" dirty="0" err="1" smtClean="0">
                <a:solidFill>
                  <a:schemeClr val="tx1"/>
                </a:solidFill>
              </a:rPr>
              <a:t>Syvitski</a:t>
            </a:r>
            <a:r>
              <a:rPr lang="en-US" sz="2400" dirty="0" smtClean="0">
                <a:solidFill>
                  <a:schemeClr val="tx1"/>
                </a:solidFill>
              </a:rPr>
              <a:t>, Albert </a:t>
            </a:r>
            <a:r>
              <a:rPr lang="en-US" sz="2400" dirty="0" err="1" smtClean="0">
                <a:solidFill>
                  <a:schemeClr val="tx1"/>
                </a:solidFill>
              </a:rPr>
              <a:t>Kettner</a:t>
            </a:r>
            <a:endParaRPr lang="en-US" sz="2400" dirty="0">
              <a:solidFill>
                <a:schemeClr val="tx1"/>
              </a:solidFill>
            </a:endParaRPr>
          </a:p>
        </p:txBody>
      </p:sp>
      <p:sp>
        <p:nvSpPr>
          <p:cNvPr id="11" name="TextBox 10"/>
          <p:cNvSpPr txBox="1"/>
          <p:nvPr/>
        </p:nvSpPr>
        <p:spPr>
          <a:xfrm>
            <a:off x="151650" y="112864"/>
            <a:ext cx="3361868" cy="707886"/>
          </a:xfrm>
          <a:prstGeom prst="rect">
            <a:avLst/>
          </a:prstGeom>
          <a:noFill/>
        </p:spPr>
        <p:txBody>
          <a:bodyPr wrap="none" rtlCol="0">
            <a:spAutoFit/>
          </a:bodyPr>
          <a:lstStyle/>
          <a:p>
            <a:r>
              <a:rPr lang="en-US" sz="2000" b="1" dirty="0" smtClean="0"/>
              <a:t>PHD Comprehensive Defense:</a:t>
            </a:r>
            <a:br>
              <a:rPr lang="en-US" sz="2000" b="1" dirty="0" smtClean="0"/>
            </a:br>
            <a:endParaRPr lang="en-US" sz="2000" dirty="0"/>
          </a:p>
        </p:txBody>
      </p:sp>
    </p:spTree>
    <p:extLst>
      <p:ext uri="{BB962C8B-B14F-4D97-AF65-F5344CB8AC3E}">
        <p14:creationId xmlns:p14="http://schemas.microsoft.com/office/powerpoint/2010/main" val="234461199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9316" y="711520"/>
            <a:ext cx="4622222" cy="1143000"/>
          </a:xfrm>
        </p:spPr>
        <p:txBody>
          <a:bodyPr>
            <a:normAutofit/>
          </a:bodyPr>
          <a:lstStyle/>
          <a:p>
            <a:r>
              <a:rPr lang="en-US" dirty="0" smtClean="0"/>
              <a:t>Evolution history</a:t>
            </a:r>
            <a:endParaRPr lang="en-US" dirty="0"/>
          </a:p>
        </p:txBody>
      </p:sp>
      <p:sp>
        <p:nvSpPr>
          <p:cNvPr id="3" name="Content Placeholder 2"/>
          <p:cNvSpPr>
            <a:spLocks noGrp="1"/>
          </p:cNvSpPr>
          <p:nvPr>
            <p:ph idx="1"/>
          </p:nvPr>
        </p:nvSpPr>
        <p:spPr>
          <a:xfrm>
            <a:off x="457200" y="2099910"/>
            <a:ext cx="7467600" cy="4525963"/>
          </a:xfrm>
        </p:spPr>
        <p:txBody>
          <a:bodyPr>
            <a:normAutofit/>
          </a:bodyPr>
          <a:lstStyle/>
          <a:p>
            <a:r>
              <a:rPr lang="en-US" dirty="0" smtClean="0"/>
              <a:t>Sub-delta system of Mississippi River Delta system (Atchafalaya delta lobe)</a:t>
            </a:r>
          </a:p>
          <a:p>
            <a:r>
              <a:rPr lang="en-US" dirty="0" smtClean="0"/>
              <a:t>Sediment flux from the Wax Lake Outlet since 1941</a:t>
            </a:r>
          </a:p>
          <a:p>
            <a:r>
              <a:rPr lang="en-US" dirty="0" err="1" smtClean="0"/>
              <a:t>Subaerial</a:t>
            </a:r>
            <a:r>
              <a:rPr lang="en-US" dirty="0" smtClean="0"/>
              <a:t> delta appeared at 1973</a:t>
            </a:r>
          </a:p>
          <a:p>
            <a:r>
              <a:rPr lang="en-US" dirty="0" err="1" smtClean="0"/>
              <a:t>Prograding</a:t>
            </a:r>
            <a:r>
              <a:rPr lang="en-US" dirty="0" smtClean="0"/>
              <a:t> rate: 0.27 km/year (200 acres per year)</a:t>
            </a:r>
            <a:endParaRPr lang="en-US" dirty="0"/>
          </a:p>
        </p:txBody>
      </p:sp>
      <p:sp>
        <p:nvSpPr>
          <p:cNvPr id="5" name="TextBox 4"/>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spTree>
    <p:extLst>
      <p:ext uri="{BB962C8B-B14F-4D97-AF65-F5344CB8AC3E}">
        <p14:creationId xmlns:p14="http://schemas.microsoft.com/office/powerpoint/2010/main" val="127747240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287" y="440340"/>
            <a:ext cx="5758338" cy="1143000"/>
          </a:xfrm>
        </p:spPr>
        <p:txBody>
          <a:bodyPr>
            <a:normAutofit/>
          </a:bodyPr>
          <a:lstStyle/>
          <a:p>
            <a:r>
              <a:rPr lang="en-US" dirty="0" smtClean="0"/>
              <a:t>River dominated Delta</a:t>
            </a:r>
            <a:endParaRPr lang="en-US" dirty="0"/>
          </a:p>
        </p:txBody>
      </p:sp>
      <p:sp>
        <p:nvSpPr>
          <p:cNvPr id="3" name="Content Placeholder 2"/>
          <p:cNvSpPr>
            <a:spLocks noGrp="1"/>
          </p:cNvSpPr>
          <p:nvPr>
            <p:ph idx="1"/>
          </p:nvPr>
        </p:nvSpPr>
        <p:spPr>
          <a:xfrm>
            <a:off x="426066" y="1435575"/>
            <a:ext cx="8447548" cy="857681"/>
          </a:xfrm>
        </p:spPr>
        <p:txBody>
          <a:bodyPr>
            <a:normAutofit fontScale="92500" lnSpcReduction="20000"/>
          </a:bodyPr>
          <a:lstStyle/>
          <a:p>
            <a:r>
              <a:rPr lang="en-US" sz="2800" dirty="0" smtClean="0"/>
              <a:t>Delta classification :</a:t>
            </a:r>
          </a:p>
          <a:p>
            <a:pPr marL="0" indent="0">
              <a:buNone/>
            </a:pPr>
            <a:r>
              <a:rPr lang="en-US" sz="2800" dirty="0"/>
              <a:t> </a:t>
            </a:r>
            <a:r>
              <a:rPr lang="en-US" sz="2800" dirty="0" smtClean="0"/>
              <a:t>  </a:t>
            </a:r>
            <a:r>
              <a:rPr lang="en-US" sz="2600" dirty="0" smtClean="0"/>
              <a:t>1 River dominated: </a:t>
            </a:r>
            <a:r>
              <a:rPr lang="en-US" sz="2600" dirty="0" err="1" smtClean="0"/>
              <a:t>prograding</a:t>
            </a:r>
            <a:r>
              <a:rPr lang="en-US" sz="2600" dirty="0" smtClean="0"/>
              <a:t>, branching distributary</a:t>
            </a:r>
          </a:p>
        </p:txBody>
      </p:sp>
      <p:sp>
        <p:nvSpPr>
          <p:cNvPr id="4" name="TextBox 3"/>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grpSp>
        <p:nvGrpSpPr>
          <p:cNvPr id="9" name="Group 8"/>
          <p:cNvGrpSpPr/>
          <p:nvPr/>
        </p:nvGrpSpPr>
        <p:grpSpPr>
          <a:xfrm>
            <a:off x="5034055" y="2293256"/>
            <a:ext cx="4109945" cy="4564744"/>
            <a:chOff x="5084668" y="2278352"/>
            <a:chExt cx="4109945" cy="4564744"/>
          </a:xfrm>
        </p:grpSpPr>
        <p:graphicFrame>
          <p:nvGraphicFramePr>
            <p:cNvPr id="16" name="Object 2"/>
            <p:cNvGraphicFramePr>
              <a:graphicFrameLocks noChangeAspect="1"/>
            </p:cNvGraphicFramePr>
            <p:nvPr>
              <p:extLst>
                <p:ext uri="{D42A27DB-BD31-4B8C-83A1-F6EECF244321}">
                  <p14:modId xmlns:p14="http://schemas.microsoft.com/office/powerpoint/2010/main" val="1961017168"/>
                </p:ext>
              </p:extLst>
            </p:nvPr>
          </p:nvGraphicFramePr>
          <p:xfrm>
            <a:off x="5084668" y="2278352"/>
            <a:ext cx="4109945" cy="4564744"/>
          </p:xfrm>
          <a:graphic>
            <a:graphicData uri="http://schemas.openxmlformats.org/presentationml/2006/ole">
              <mc:AlternateContent xmlns:mc="http://schemas.openxmlformats.org/markup-compatibility/2006">
                <mc:Choice xmlns:v="urn:schemas-microsoft-com:vml" Requires="v">
                  <p:oleObj spid="_x0000_s1025" name="Document" r:id="rId4" imgW="5943600" imgH="5867400" progId="Word.Document.12">
                    <p:link updateAutomatic="1"/>
                  </p:oleObj>
                </mc:Choice>
                <mc:Fallback>
                  <p:oleObj name="Document" r:id="rId4" imgW="5943600" imgH="5867400" progId="Word.Document.12">
                    <p:link updateAutomatic="1"/>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4668" y="2278352"/>
                          <a:ext cx="4109945" cy="4564744"/>
                        </a:xfrm>
                        <a:prstGeom prst="rect">
                          <a:avLst/>
                        </a:prstGeom>
                        <a:noFill/>
                        <a:ln>
                          <a:noFill/>
                        </a:ln>
                        <a:effectLst/>
                      </p:spPr>
                    </p:pic>
                  </p:oleObj>
                </mc:Fallback>
              </mc:AlternateContent>
            </a:graphicData>
          </a:graphic>
        </p:graphicFrame>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t="13799"/>
            <a:stretch>
              <a:fillRect/>
            </a:stretch>
          </p:blipFill>
          <p:spPr bwMode="auto">
            <a:xfrm>
              <a:off x="5554370" y="2278352"/>
              <a:ext cx="1348920" cy="121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noChangeArrowheads="1"/>
            </p:cNvPicPr>
            <p:nvPr/>
          </p:nvPicPr>
          <p:blipFill>
            <a:blip r:embed="rId7">
              <a:extLst>
                <a:ext uri="{28A0092B-C50C-407E-A947-70E740481C1C}">
                  <a14:useLocalDpi xmlns:a14="http://schemas.microsoft.com/office/drawing/2010/main" val="0"/>
                </a:ext>
              </a:extLst>
            </a:blip>
            <a:srcRect l="7941" t="10828" r="18529" b="9023"/>
            <a:stretch>
              <a:fillRect/>
            </a:stretch>
          </p:blipFill>
          <p:spPr bwMode="auto">
            <a:xfrm>
              <a:off x="5084668" y="5738326"/>
              <a:ext cx="1399813" cy="110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stretch>
              <a:fillRect/>
            </a:stretch>
          </p:blipFill>
          <p:spPr>
            <a:xfrm>
              <a:off x="8015732" y="3640345"/>
              <a:ext cx="1178881" cy="1163734"/>
            </a:xfrm>
            <a:prstGeom prst="rect">
              <a:avLst/>
            </a:prstGeom>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03289" y="2278352"/>
              <a:ext cx="1083827" cy="121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Box 11"/>
          <p:cNvSpPr txBox="1"/>
          <p:nvPr/>
        </p:nvSpPr>
        <p:spPr>
          <a:xfrm>
            <a:off x="426066" y="2174069"/>
            <a:ext cx="4607989" cy="2677656"/>
          </a:xfrm>
          <a:prstGeom prst="rect">
            <a:avLst/>
          </a:prstGeom>
          <a:noFill/>
        </p:spPr>
        <p:txBody>
          <a:bodyPr wrap="square" rtlCol="0">
            <a:spAutoFit/>
          </a:bodyPr>
          <a:lstStyle/>
          <a:p>
            <a:r>
              <a:rPr lang="en-US" sz="2400" dirty="0" smtClean="0"/>
              <a:t>channels</a:t>
            </a:r>
          </a:p>
          <a:p>
            <a:r>
              <a:rPr lang="en-US" sz="2400" dirty="0"/>
              <a:t> </a:t>
            </a:r>
            <a:r>
              <a:rPr lang="en-US" sz="2400" dirty="0" smtClean="0"/>
              <a:t>  2 </a:t>
            </a:r>
            <a:r>
              <a:rPr lang="en-US" sz="2400" dirty="0"/>
              <a:t>Wave dominated: </a:t>
            </a:r>
            <a:r>
              <a:rPr lang="en-US" sz="2400" dirty="0" smtClean="0"/>
              <a:t>straight </a:t>
            </a:r>
            <a:r>
              <a:rPr lang="en-US" sz="2400" dirty="0"/>
              <a:t>shoreline, beaches</a:t>
            </a:r>
            <a:r>
              <a:rPr lang="en-US" sz="2400" dirty="0" smtClean="0"/>
              <a:t>, barriers</a:t>
            </a:r>
            <a:r>
              <a:rPr lang="en-US" sz="2400" dirty="0"/>
              <a:t>, spits</a:t>
            </a:r>
          </a:p>
          <a:p>
            <a:r>
              <a:rPr lang="en-US" sz="2400" dirty="0"/>
              <a:t>  </a:t>
            </a:r>
            <a:r>
              <a:rPr lang="en-US" sz="2400" dirty="0" smtClean="0"/>
              <a:t> 3 </a:t>
            </a:r>
            <a:r>
              <a:rPr lang="en-US" sz="2400" dirty="0"/>
              <a:t>Tide dominated: </a:t>
            </a:r>
            <a:r>
              <a:rPr lang="en-US" sz="2400" dirty="0" smtClean="0"/>
              <a:t>bidirectional sediment transport ; linear tidal </a:t>
            </a:r>
            <a:r>
              <a:rPr lang="en-US" sz="2400" dirty="0"/>
              <a:t>sand </a:t>
            </a:r>
            <a:r>
              <a:rPr lang="en-US" sz="2400" dirty="0" smtClean="0"/>
              <a:t>ridges</a:t>
            </a:r>
            <a:endParaRPr lang="en-US" sz="2400" dirty="0"/>
          </a:p>
        </p:txBody>
      </p:sp>
      <p:sp>
        <p:nvSpPr>
          <p:cNvPr id="17" name="TextBox 16"/>
          <p:cNvSpPr txBox="1"/>
          <p:nvPr/>
        </p:nvSpPr>
        <p:spPr>
          <a:xfrm>
            <a:off x="7314396" y="2293256"/>
            <a:ext cx="650723" cy="338554"/>
          </a:xfrm>
          <a:prstGeom prst="rect">
            <a:avLst/>
          </a:prstGeom>
          <a:noFill/>
        </p:spPr>
        <p:txBody>
          <a:bodyPr wrap="square" rtlCol="0">
            <a:spAutoFit/>
          </a:bodyPr>
          <a:lstStyle/>
          <a:p>
            <a:r>
              <a:rPr lang="en-US" sz="1600" dirty="0" smtClean="0"/>
              <a:t>Lena</a:t>
            </a:r>
            <a:endParaRPr lang="en-US" sz="1600" dirty="0"/>
          </a:p>
        </p:txBody>
      </p:sp>
    </p:spTree>
    <p:extLst>
      <p:ext uri="{BB962C8B-B14F-4D97-AF65-F5344CB8AC3E}">
        <p14:creationId xmlns:p14="http://schemas.microsoft.com/office/powerpoint/2010/main" val="28392481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sp>
        <p:nvSpPr>
          <p:cNvPr id="4" name="TextBox 3"/>
          <p:cNvSpPr txBox="1"/>
          <p:nvPr/>
        </p:nvSpPr>
        <p:spPr>
          <a:xfrm>
            <a:off x="7366378" y="2934786"/>
            <a:ext cx="1650315" cy="923330"/>
          </a:xfrm>
          <a:prstGeom prst="rect">
            <a:avLst/>
          </a:prstGeom>
          <a:noFill/>
        </p:spPr>
        <p:txBody>
          <a:bodyPr wrap="square" rtlCol="0">
            <a:spAutoFit/>
          </a:bodyPr>
          <a:lstStyle/>
          <a:p>
            <a:r>
              <a:rPr lang="en-US" dirty="0" smtClean="0"/>
              <a:t>Hiatt (2011), University of Texas</a:t>
            </a:r>
            <a:endParaRPr lang="en-US" dirty="0"/>
          </a:p>
        </p:txBody>
      </p:sp>
      <p:pic>
        <p:nvPicPr>
          <p:cNvPr id="2" name="Picture 1" descr="delta evolution.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90500"/>
            <a:ext cx="5016500" cy="6464300"/>
          </a:xfrm>
          <a:prstGeom prst="rect">
            <a:avLst/>
          </a:prstGeom>
        </p:spPr>
      </p:pic>
    </p:spTree>
    <p:extLst>
      <p:ext uri="{BB962C8B-B14F-4D97-AF65-F5344CB8AC3E}">
        <p14:creationId xmlns:p14="http://schemas.microsoft.com/office/powerpoint/2010/main" val="219366217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4569"/>
            <a:ext cx="8686800" cy="1143000"/>
          </a:xfrm>
        </p:spPr>
        <p:txBody>
          <a:bodyPr>
            <a:normAutofit fontScale="90000"/>
          </a:bodyPr>
          <a:lstStyle/>
          <a:p>
            <a:pPr algn="ctr"/>
            <a:r>
              <a:rPr lang="en-US" dirty="0" smtClean="0"/>
              <a:t>Hydrodynamic and Sedimentary Characteristics</a:t>
            </a:r>
            <a:endParaRPr lang="en-US" dirty="0"/>
          </a:p>
        </p:txBody>
      </p:sp>
      <p:sp>
        <p:nvSpPr>
          <p:cNvPr id="3" name="Content Placeholder 2"/>
          <p:cNvSpPr>
            <a:spLocks noGrp="1"/>
          </p:cNvSpPr>
          <p:nvPr>
            <p:ph idx="1"/>
          </p:nvPr>
        </p:nvSpPr>
        <p:spPr>
          <a:xfrm>
            <a:off x="457200" y="1990471"/>
            <a:ext cx="7467600" cy="4525963"/>
          </a:xfrm>
        </p:spPr>
        <p:txBody>
          <a:bodyPr>
            <a:normAutofit/>
          </a:bodyPr>
          <a:lstStyle/>
          <a:p>
            <a:r>
              <a:rPr lang="en-US" dirty="0" smtClean="0"/>
              <a:t>Annual flooding season: winter to spring</a:t>
            </a:r>
          </a:p>
          <a:p>
            <a:r>
              <a:rPr lang="en-US" dirty="0" smtClean="0"/>
              <a:t>Non-linear relationships between sediment flux and river discharge</a:t>
            </a:r>
          </a:p>
          <a:p>
            <a:r>
              <a:rPr lang="en-US" dirty="0" smtClean="0"/>
              <a:t>Annual sediment load of 75 million tones</a:t>
            </a:r>
          </a:p>
          <a:p>
            <a:r>
              <a:rPr lang="en-US" dirty="0" smtClean="0"/>
              <a:t>Micro  tide (30 cm): negligible during flood season</a:t>
            </a:r>
          </a:p>
          <a:p>
            <a:r>
              <a:rPr lang="en-US" dirty="0"/>
              <a:t>M</a:t>
            </a:r>
            <a:r>
              <a:rPr lang="en-US" dirty="0" smtClean="0"/>
              <a:t>ild wave</a:t>
            </a:r>
            <a:endParaRPr lang="en-US" dirty="0"/>
          </a:p>
        </p:txBody>
      </p:sp>
      <p:sp>
        <p:nvSpPr>
          <p:cNvPr id="6" name="TextBox 5"/>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spTree>
    <p:extLst>
      <p:ext uri="{BB962C8B-B14F-4D97-AF65-F5344CB8AC3E}">
        <p14:creationId xmlns:p14="http://schemas.microsoft.com/office/powerpoint/2010/main" val="40557270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653" y="532727"/>
            <a:ext cx="7467600" cy="1143000"/>
          </a:xfrm>
        </p:spPr>
        <p:txBody>
          <a:bodyPr>
            <a:normAutofit/>
          </a:bodyPr>
          <a:lstStyle/>
          <a:p>
            <a:r>
              <a:rPr lang="en-US" dirty="0" smtClean="0"/>
              <a:t>Tropical Storms</a:t>
            </a:r>
            <a:endParaRPr lang="en-US" dirty="0"/>
          </a:p>
        </p:txBody>
      </p:sp>
      <p:sp>
        <p:nvSpPr>
          <p:cNvPr id="3" name="Content Placeholder 2"/>
          <p:cNvSpPr>
            <a:spLocks noGrp="1"/>
          </p:cNvSpPr>
          <p:nvPr>
            <p:ph idx="1"/>
          </p:nvPr>
        </p:nvSpPr>
        <p:spPr>
          <a:xfrm>
            <a:off x="533366" y="1672062"/>
            <a:ext cx="5397194" cy="1689276"/>
          </a:xfrm>
        </p:spPr>
        <p:txBody>
          <a:bodyPr>
            <a:normAutofit/>
          </a:bodyPr>
          <a:lstStyle/>
          <a:p>
            <a:r>
              <a:rPr lang="en-US" sz="2000" dirty="0" smtClean="0"/>
              <a:t>Hurricane season: summer and fall, when river flow is low</a:t>
            </a:r>
          </a:p>
          <a:p>
            <a:r>
              <a:rPr lang="en-US" sz="2000" dirty="0" smtClean="0"/>
              <a:t>Frequency: annual average 15 from 1995~2005, of  which eight were hurricanes and seven were tropical storms </a:t>
            </a:r>
          </a:p>
        </p:txBody>
      </p:sp>
      <p:sp>
        <p:nvSpPr>
          <p:cNvPr id="5" name="TextBox 4"/>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pic>
        <p:nvPicPr>
          <p:cNvPr id="4" name="Picture 3"/>
          <p:cNvPicPr>
            <a:picLocks noChangeAspect="1"/>
          </p:cNvPicPr>
          <p:nvPr/>
        </p:nvPicPr>
        <p:blipFill>
          <a:blip r:embed="rId3"/>
          <a:stretch>
            <a:fillRect/>
          </a:stretch>
        </p:blipFill>
        <p:spPr>
          <a:xfrm>
            <a:off x="5905257" y="1"/>
            <a:ext cx="3238742" cy="2429056"/>
          </a:xfrm>
          <a:prstGeom prst="rect">
            <a:avLst/>
          </a:prstGeom>
        </p:spPr>
      </p:pic>
      <p:pic>
        <p:nvPicPr>
          <p:cNvPr id="14" name="Picture 13"/>
          <p:cNvPicPr/>
          <p:nvPr/>
        </p:nvPicPr>
        <p:blipFill rotWithShape="1">
          <a:blip r:embed="rId4">
            <a:extLst>
              <a:ext uri="{28A0092B-C50C-407E-A947-70E740481C1C}">
                <a14:useLocalDpi xmlns:a14="http://schemas.microsoft.com/office/drawing/2010/main" val="0"/>
              </a:ext>
            </a:extLst>
          </a:blip>
          <a:srcRect l="147" t="7516" r="572" b="8786"/>
          <a:stretch/>
        </p:blipFill>
        <p:spPr bwMode="auto">
          <a:xfrm>
            <a:off x="0" y="3361338"/>
            <a:ext cx="2715991" cy="3096628"/>
          </a:xfrm>
          <a:prstGeom prst="rect">
            <a:avLst/>
          </a:prstGeom>
          <a:ln>
            <a:noFill/>
          </a:ln>
          <a:extLst>
            <a:ext uri="{53640926-AAD7-44d8-BBD7-CCE9431645EC}">
              <a14:shadowObscured xmlns:a14="http://schemas.microsoft.com/office/drawing/2010/main"/>
            </a:ext>
          </a:extLst>
        </p:spPr>
      </p:pic>
      <p:sp>
        <p:nvSpPr>
          <p:cNvPr id="22" name="Content Placeholder 2"/>
          <p:cNvSpPr txBox="1">
            <a:spLocks/>
          </p:cNvSpPr>
          <p:nvPr/>
        </p:nvSpPr>
        <p:spPr>
          <a:xfrm>
            <a:off x="6810596" y="5275542"/>
            <a:ext cx="1810365" cy="390528"/>
          </a:xfrm>
          <a:prstGeom prst="rect">
            <a:avLst/>
          </a:prstGeom>
        </p:spPr>
        <p:txBody>
          <a:bodyPr vert="horz">
            <a:normAutofit fontScale="625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r>
              <a:rPr lang="en-US" sz="2000" dirty="0" smtClean="0"/>
              <a:t>(Dietrich et al., 2009)</a:t>
            </a:r>
          </a:p>
        </p:txBody>
      </p:sp>
      <p:sp>
        <p:nvSpPr>
          <p:cNvPr id="23" name="Content Placeholder 2"/>
          <p:cNvSpPr txBox="1">
            <a:spLocks/>
          </p:cNvSpPr>
          <p:nvPr/>
        </p:nvSpPr>
        <p:spPr>
          <a:xfrm>
            <a:off x="2715991" y="3572018"/>
            <a:ext cx="3257579" cy="2739438"/>
          </a:xfrm>
          <a:prstGeom prst="rect">
            <a:avLst/>
          </a:prstGeom>
        </p:spPr>
        <p:txBody>
          <a:bodyPr vert="horz">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n-US" sz="2000" dirty="0"/>
              <a:t>Large </a:t>
            </a:r>
            <a:r>
              <a:rPr lang="en-US" sz="2000" dirty="0" smtClean="0"/>
              <a:t>magnitude: wind speed to &gt; 40 m/s</a:t>
            </a:r>
          </a:p>
          <a:p>
            <a:endParaRPr lang="en-US" sz="2000" dirty="0"/>
          </a:p>
          <a:p>
            <a:endParaRPr lang="en-US" sz="2000" dirty="0"/>
          </a:p>
          <a:p>
            <a:r>
              <a:rPr lang="en-US" sz="2000" dirty="0"/>
              <a:t>Coastal </a:t>
            </a:r>
            <a:r>
              <a:rPr lang="en-US" sz="2000" dirty="0" smtClean="0"/>
              <a:t>inundation</a:t>
            </a:r>
            <a:endParaRPr lang="en-US" sz="2000" dirty="0"/>
          </a:p>
        </p:txBody>
      </p:sp>
      <p:sp>
        <p:nvSpPr>
          <p:cNvPr id="6" name="TextBox 5"/>
          <p:cNvSpPr txBox="1"/>
          <p:nvPr/>
        </p:nvSpPr>
        <p:spPr>
          <a:xfrm>
            <a:off x="-70118" y="6472386"/>
            <a:ext cx="3008506" cy="307777"/>
          </a:xfrm>
          <a:prstGeom prst="rect">
            <a:avLst/>
          </a:prstGeom>
          <a:noFill/>
        </p:spPr>
        <p:txBody>
          <a:bodyPr wrap="none" rtlCol="0">
            <a:spAutoFit/>
          </a:bodyPr>
          <a:lstStyle/>
          <a:p>
            <a:r>
              <a:rPr lang="en-US" sz="1400" dirty="0"/>
              <a:t> (Modified from </a:t>
            </a:r>
            <a:r>
              <a:rPr lang="en-US" sz="1400" dirty="0" err="1"/>
              <a:t>Barras</a:t>
            </a:r>
            <a:r>
              <a:rPr lang="en-US" sz="1400" dirty="0"/>
              <a:t>, et al., 2008) </a:t>
            </a:r>
          </a:p>
        </p:txBody>
      </p:sp>
      <p:sp>
        <p:nvSpPr>
          <p:cNvPr id="7" name="TextBox 6"/>
          <p:cNvSpPr txBox="1"/>
          <p:nvPr/>
        </p:nvSpPr>
        <p:spPr>
          <a:xfrm>
            <a:off x="6146201" y="2429057"/>
            <a:ext cx="3154539" cy="307777"/>
          </a:xfrm>
          <a:prstGeom prst="rect">
            <a:avLst/>
          </a:prstGeom>
          <a:noFill/>
        </p:spPr>
        <p:txBody>
          <a:bodyPr wrap="square" rtlCol="0">
            <a:spAutoFit/>
          </a:bodyPr>
          <a:lstStyle/>
          <a:p>
            <a:r>
              <a:rPr lang="en-US" sz="1400" dirty="0"/>
              <a:t>(Illustration by Steve </a:t>
            </a:r>
            <a:r>
              <a:rPr lang="en-US" sz="1400" dirty="0" err="1"/>
              <a:t>Deyo</a:t>
            </a:r>
            <a:r>
              <a:rPr lang="en-US" sz="1400" dirty="0"/>
              <a:t>, </a:t>
            </a:r>
            <a:r>
              <a:rPr lang="en-US" sz="1400" dirty="0" smtClean="0"/>
              <a:t>UCAR)</a:t>
            </a:r>
            <a:endParaRPr lang="en-US" sz="1400" dirty="0"/>
          </a:p>
        </p:txBody>
      </p:sp>
      <p:sp>
        <p:nvSpPr>
          <p:cNvPr id="15" name="5-Point Star 14"/>
          <p:cNvSpPr/>
          <p:nvPr/>
        </p:nvSpPr>
        <p:spPr>
          <a:xfrm>
            <a:off x="6077794" y="4322234"/>
            <a:ext cx="97016" cy="80794"/>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Picture 15" descr="Wind_Rita.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5257" y="2736835"/>
            <a:ext cx="3238742" cy="2440148"/>
          </a:xfrm>
          <a:prstGeom prst="rect">
            <a:avLst/>
          </a:prstGeom>
        </p:spPr>
      </p:pic>
    </p:spTree>
    <p:extLst>
      <p:ext uri="{BB962C8B-B14F-4D97-AF65-F5344CB8AC3E}">
        <p14:creationId xmlns:p14="http://schemas.microsoft.com/office/powerpoint/2010/main" val="5776669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061" y="531915"/>
            <a:ext cx="4143423" cy="1143000"/>
          </a:xfrm>
        </p:spPr>
        <p:txBody>
          <a:bodyPr>
            <a:normAutofit/>
          </a:bodyPr>
          <a:lstStyle/>
          <a:p>
            <a:r>
              <a:rPr lang="en-US" dirty="0" smtClean="0"/>
              <a:t>Winter Storms</a:t>
            </a:r>
            <a:endParaRPr lang="en-US" dirty="0"/>
          </a:p>
        </p:txBody>
      </p:sp>
      <p:sp>
        <p:nvSpPr>
          <p:cNvPr id="3" name="Content Placeholder 2"/>
          <p:cNvSpPr>
            <a:spLocks noGrp="1"/>
          </p:cNvSpPr>
          <p:nvPr>
            <p:ph idx="1"/>
          </p:nvPr>
        </p:nvSpPr>
        <p:spPr>
          <a:xfrm>
            <a:off x="172278" y="1608341"/>
            <a:ext cx="4609644" cy="2649542"/>
          </a:xfrm>
        </p:spPr>
        <p:txBody>
          <a:bodyPr>
            <a:noAutofit/>
          </a:bodyPr>
          <a:lstStyle/>
          <a:p>
            <a:r>
              <a:rPr lang="en-US" dirty="0" smtClean="0"/>
              <a:t>Occur between October to March</a:t>
            </a:r>
          </a:p>
          <a:p>
            <a:r>
              <a:rPr lang="en-US" dirty="0" smtClean="0"/>
              <a:t>Frequent, 20~30 times a year</a:t>
            </a:r>
          </a:p>
          <a:p>
            <a:endParaRPr lang="en-US" dirty="0" smtClean="0"/>
          </a:p>
        </p:txBody>
      </p:sp>
      <p:sp>
        <p:nvSpPr>
          <p:cNvPr id="4" name="TextBox 3"/>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pic>
        <p:nvPicPr>
          <p:cNvPr id="7" name="Picture 6" descr="sediment plume_WLD.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1922" y="0"/>
            <a:ext cx="4362079" cy="3761265"/>
          </a:xfrm>
          <a:prstGeom prst="rect">
            <a:avLst/>
          </a:prstGeom>
        </p:spPr>
      </p:pic>
      <p:sp>
        <p:nvSpPr>
          <p:cNvPr id="8" name="Content Placeholder 2"/>
          <p:cNvSpPr txBox="1">
            <a:spLocks/>
          </p:cNvSpPr>
          <p:nvPr/>
        </p:nvSpPr>
        <p:spPr>
          <a:xfrm>
            <a:off x="172278" y="3641435"/>
            <a:ext cx="8831296" cy="2847153"/>
          </a:xfrm>
          <a:prstGeom prst="rect">
            <a:avLst/>
          </a:prstGeom>
        </p:spPr>
        <p:txBody>
          <a:bodyPr vert="horz">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n-US" dirty="0" smtClean="0"/>
              <a:t>Transport 15% of river sediment</a:t>
            </a:r>
          </a:p>
          <a:p>
            <a:pPr marL="36576" indent="0">
              <a:buNone/>
            </a:pPr>
            <a:r>
              <a:rPr lang="en-US" dirty="0" smtClean="0"/>
              <a:t>    out of the bay</a:t>
            </a:r>
          </a:p>
          <a:p>
            <a:r>
              <a:rPr lang="en-US" dirty="0" smtClean="0"/>
              <a:t>Magnitude: </a:t>
            </a:r>
          </a:p>
          <a:p>
            <a:pPr marL="0" indent="0">
              <a:buFont typeface="Wingdings 2"/>
              <a:buNone/>
            </a:pPr>
            <a:r>
              <a:rPr lang="en-US" dirty="0" smtClean="0"/>
              <a:t>    wind speed: more than 10 m/s, </a:t>
            </a:r>
          </a:p>
          <a:p>
            <a:pPr marL="0" indent="0">
              <a:buFont typeface="Wingdings 2"/>
              <a:buNone/>
            </a:pPr>
            <a:r>
              <a:rPr lang="en-US" dirty="0" smtClean="0"/>
              <a:t>    water level: raise 0.5 m, drop more than 1 m.</a:t>
            </a:r>
          </a:p>
        </p:txBody>
      </p:sp>
      <p:sp>
        <p:nvSpPr>
          <p:cNvPr id="9" name="TextBox 8"/>
          <p:cNvSpPr txBox="1"/>
          <p:nvPr/>
        </p:nvSpPr>
        <p:spPr>
          <a:xfrm>
            <a:off x="6514787" y="3769406"/>
            <a:ext cx="1900781" cy="307777"/>
          </a:xfrm>
          <a:prstGeom prst="rect">
            <a:avLst/>
          </a:prstGeom>
          <a:noFill/>
        </p:spPr>
        <p:txBody>
          <a:bodyPr wrap="none" rtlCol="0">
            <a:spAutoFit/>
          </a:bodyPr>
          <a:lstStyle/>
          <a:p>
            <a:r>
              <a:rPr lang="en-US" sz="1400" dirty="0" smtClean="0"/>
              <a:t>(From Roberts, 2005)</a:t>
            </a:r>
            <a:endParaRPr lang="en-US" sz="1400" dirty="0"/>
          </a:p>
        </p:txBody>
      </p:sp>
    </p:spTree>
    <p:extLst>
      <p:ext uri="{BB962C8B-B14F-4D97-AF65-F5344CB8AC3E}">
        <p14:creationId xmlns:p14="http://schemas.microsoft.com/office/powerpoint/2010/main" val="330928312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7351" y="577855"/>
            <a:ext cx="3206645" cy="1143000"/>
          </a:xfrm>
        </p:spPr>
        <p:txBody>
          <a:bodyPr>
            <a:normAutofit/>
          </a:bodyPr>
          <a:lstStyle/>
          <a:p>
            <a:r>
              <a:rPr lang="en-US" dirty="0" smtClean="0"/>
              <a:t>Vegetation</a:t>
            </a:r>
            <a:endParaRPr lang="en-US" dirty="0"/>
          </a:p>
        </p:txBody>
      </p:sp>
      <p:sp>
        <p:nvSpPr>
          <p:cNvPr id="3" name="Content Placeholder 2"/>
          <p:cNvSpPr>
            <a:spLocks noGrp="1"/>
          </p:cNvSpPr>
          <p:nvPr>
            <p:ph idx="1"/>
          </p:nvPr>
        </p:nvSpPr>
        <p:spPr>
          <a:xfrm>
            <a:off x="344727" y="1912405"/>
            <a:ext cx="4130993" cy="2072190"/>
          </a:xfrm>
        </p:spPr>
        <p:txBody>
          <a:bodyPr>
            <a:normAutofit/>
          </a:bodyPr>
          <a:lstStyle/>
          <a:p>
            <a:r>
              <a:rPr lang="en-US" dirty="0"/>
              <a:t>D</a:t>
            </a:r>
            <a:r>
              <a:rPr lang="en-US" dirty="0" smtClean="0"/>
              <a:t>ynamic </a:t>
            </a:r>
            <a:r>
              <a:rPr lang="en-US" dirty="0"/>
              <a:t>early successional phase </a:t>
            </a:r>
            <a:endParaRPr lang="en-US" dirty="0" smtClean="0"/>
          </a:p>
          <a:p>
            <a:r>
              <a:rPr lang="en-US" dirty="0" smtClean="0"/>
              <a:t>Fresh marsh (S&lt;5 </a:t>
            </a:r>
            <a:r>
              <a:rPr lang="en-US" dirty="0" err="1" smtClean="0"/>
              <a:t>psu</a:t>
            </a:r>
            <a:r>
              <a:rPr lang="en-US" dirty="0" smtClean="0"/>
              <a:t>)</a:t>
            </a:r>
          </a:p>
        </p:txBody>
      </p:sp>
      <p:sp>
        <p:nvSpPr>
          <p:cNvPr id="4" name="TextBox 3"/>
          <p:cNvSpPr txBox="1"/>
          <p:nvPr/>
        </p:nvSpPr>
        <p:spPr>
          <a:xfrm>
            <a:off x="561287" y="274638"/>
            <a:ext cx="1373942" cy="369332"/>
          </a:xfrm>
          <a:prstGeom prst="rect">
            <a:avLst/>
          </a:prstGeom>
          <a:noFill/>
        </p:spPr>
        <p:txBody>
          <a:bodyPr wrap="square" rtlCol="0">
            <a:spAutoFit/>
          </a:bodyPr>
          <a:lstStyle/>
          <a:p>
            <a:r>
              <a:rPr lang="en-US" dirty="0" smtClean="0"/>
              <a:t>Study area</a:t>
            </a:r>
            <a:endParaRPr lang="en-US" dirty="0"/>
          </a:p>
        </p:txBody>
      </p:sp>
      <p:sp>
        <p:nvSpPr>
          <p:cNvPr id="6" name="Content Placeholder 2"/>
          <p:cNvSpPr txBox="1">
            <a:spLocks/>
          </p:cNvSpPr>
          <p:nvPr/>
        </p:nvSpPr>
        <p:spPr>
          <a:xfrm>
            <a:off x="344726" y="3984595"/>
            <a:ext cx="6608253" cy="2676468"/>
          </a:xfrm>
          <a:prstGeom prst="rect">
            <a:avLst/>
          </a:prstGeom>
        </p:spPr>
        <p:txBody>
          <a:bodyPr vert="horz">
            <a:norm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r>
              <a:rPr lang="en-US" dirty="0" smtClean="0"/>
              <a:t>4 </a:t>
            </a:r>
            <a:r>
              <a:rPr lang="en-US" dirty="0"/>
              <a:t>general classes (levee; intermediate; low; SAV</a:t>
            </a:r>
            <a:r>
              <a:rPr lang="en-US" dirty="0" smtClean="0"/>
              <a:t>)</a:t>
            </a:r>
            <a:endParaRPr lang="en-US" dirty="0"/>
          </a:p>
        </p:txBody>
      </p:sp>
      <p:sp>
        <p:nvSpPr>
          <p:cNvPr id="7" name="TextBox 6"/>
          <p:cNvSpPr txBox="1"/>
          <p:nvPr/>
        </p:nvSpPr>
        <p:spPr>
          <a:xfrm>
            <a:off x="6694538" y="3970403"/>
            <a:ext cx="2449462" cy="523220"/>
          </a:xfrm>
          <a:prstGeom prst="rect">
            <a:avLst/>
          </a:prstGeom>
          <a:noFill/>
        </p:spPr>
        <p:txBody>
          <a:bodyPr wrap="square" rtlCol="0">
            <a:spAutoFit/>
          </a:bodyPr>
          <a:lstStyle/>
          <a:p>
            <a:pPr algn="ctr"/>
            <a:r>
              <a:rPr lang="en-US" sz="1400" dirty="0" smtClean="0"/>
              <a:t>WorldView2 images from Carle et al., 2011 </a:t>
            </a:r>
            <a:endParaRPr lang="en-US" sz="1400" dirty="0"/>
          </a:p>
        </p:txBody>
      </p:sp>
      <p:pic>
        <p:nvPicPr>
          <p:cNvPr id="8" name="Picture 7" descr="veg_classification.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974" y="0"/>
            <a:ext cx="4368026" cy="3677521"/>
          </a:xfrm>
          <a:prstGeom prst="rect">
            <a:avLst/>
          </a:prstGeom>
        </p:spPr>
      </p:pic>
    </p:spTree>
    <p:extLst>
      <p:ext uri="{BB962C8B-B14F-4D97-AF65-F5344CB8AC3E}">
        <p14:creationId xmlns:p14="http://schemas.microsoft.com/office/powerpoint/2010/main" val="199432161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6138"/>
            <a:ext cx="7467600" cy="1143000"/>
          </a:xfrm>
        </p:spPr>
        <p:txBody>
          <a:bodyPr>
            <a:normAutofit fontScale="90000"/>
          </a:bodyPr>
          <a:lstStyle/>
          <a:p>
            <a:pPr algn="ctr"/>
            <a:r>
              <a:rPr lang="en-US" dirty="0" smtClean="0"/>
              <a:t>Simulation of vegetation during storms</a:t>
            </a:r>
            <a:endParaRPr lang="en-US" dirty="0"/>
          </a:p>
        </p:txBody>
      </p:sp>
      <p:sp>
        <p:nvSpPr>
          <p:cNvPr id="3" name="Content Placeholder 2"/>
          <p:cNvSpPr>
            <a:spLocks noGrp="1"/>
          </p:cNvSpPr>
          <p:nvPr>
            <p:ph idx="1"/>
          </p:nvPr>
        </p:nvSpPr>
        <p:spPr>
          <a:xfrm>
            <a:off x="457199" y="2397787"/>
            <a:ext cx="8218777" cy="4133445"/>
          </a:xfrm>
        </p:spPr>
        <p:txBody>
          <a:bodyPr>
            <a:normAutofit fontScale="77500" lnSpcReduction="20000"/>
          </a:bodyPr>
          <a:lstStyle/>
          <a:p>
            <a:r>
              <a:rPr lang="en-US" dirty="0" smtClean="0"/>
              <a:t>Flow pattern (included in 3D model)</a:t>
            </a:r>
          </a:p>
          <a:p>
            <a:pPr marL="36576" indent="0">
              <a:buNone/>
            </a:pPr>
            <a:r>
              <a:rPr lang="en-US" dirty="0" smtClean="0"/>
              <a:t>      flow resistance</a:t>
            </a:r>
          </a:p>
          <a:p>
            <a:pPr marL="36576" indent="0">
              <a:buNone/>
            </a:pPr>
            <a:r>
              <a:rPr lang="en-US" dirty="0" smtClean="0"/>
              <a:t>      bed shear stress</a:t>
            </a:r>
          </a:p>
          <a:p>
            <a:pPr marL="36576" indent="0">
              <a:buNone/>
            </a:pPr>
            <a:r>
              <a:rPr lang="en-US" dirty="0" smtClean="0"/>
              <a:t>      source terms to turbulence</a:t>
            </a:r>
          </a:p>
          <a:p>
            <a:r>
              <a:rPr lang="en-US" dirty="0" smtClean="0"/>
              <a:t>Soil Properties (used in bank erosion model, but not in coastal simulation)</a:t>
            </a:r>
          </a:p>
          <a:p>
            <a:pPr marL="0" indent="0">
              <a:buNone/>
            </a:pPr>
            <a:r>
              <a:rPr lang="en-US" dirty="0" smtClean="0"/>
              <a:t>       </a:t>
            </a:r>
            <a:r>
              <a:rPr lang="en-US" dirty="0">
                <a:solidFill>
                  <a:srgbClr val="FF0000"/>
                </a:solidFill>
              </a:rPr>
              <a:t>root reinforcement</a:t>
            </a:r>
          </a:p>
          <a:p>
            <a:pPr marL="0" indent="0">
              <a:buNone/>
            </a:pPr>
            <a:r>
              <a:rPr lang="en-US" dirty="0"/>
              <a:t>       buttressing and arching</a:t>
            </a:r>
          </a:p>
          <a:p>
            <a:pPr marL="0" indent="0">
              <a:buNone/>
            </a:pPr>
            <a:r>
              <a:rPr lang="en-US" dirty="0"/>
              <a:t>       </a:t>
            </a:r>
            <a:r>
              <a:rPr lang="en-US" dirty="0" smtClean="0"/>
              <a:t>surcharging</a:t>
            </a:r>
          </a:p>
          <a:p>
            <a:r>
              <a:rPr lang="en-US" dirty="0">
                <a:solidFill>
                  <a:srgbClr val="FF0000"/>
                </a:solidFill>
              </a:rPr>
              <a:t>Plant </a:t>
            </a:r>
            <a:r>
              <a:rPr lang="en-US" dirty="0" smtClean="0">
                <a:solidFill>
                  <a:srgbClr val="FF0000"/>
                </a:solidFill>
              </a:rPr>
              <a:t>failure</a:t>
            </a:r>
            <a:r>
              <a:rPr lang="en-US" dirty="0" smtClean="0"/>
              <a:t> (nascent, some in bank erosion model, not in coastal simulation)</a:t>
            </a:r>
            <a:endParaRPr lang="en-US" dirty="0"/>
          </a:p>
        </p:txBody>
      </p:sp>
      <p:sp>
        <p:nvSpPr>
          <p:cNvPr id="4" name="TextBox 3"/>
          <p:cNvSpPr txBox="1"/>
          <p:nvPr/>
        </p:nvSpPr>
        <p:spPr>
          <a:xfrm>
            <a:off x="270625" y="317769"/>
            <a:ext cx="2404399" cy="369332"/>
          </a:xfrm>
          <a:prstGeom prst="rect">
            <a:avLst/>
          </a:prstGeom>
          <a:noFill/>
        </p:spPr>
        <p:txBody>
          <a:bodyPr wrap="none" rtlCol="0">
            <a:spAutoFit/>
          </a:bodyPr>
          <a:lstStyle/>
          <a:p>
            <a:r>
              <a:rPr lang="en-US" dirty="0" smtClean="0"/>
              <a:t>Scientific Background</a:t>
            </a:r>
            <a:endParaRPr lang="en-US" dirty="0"/>
          </a:p>
        </p:txBody>
      </p:sp>
    </p:spTree>
    <p:extLst>
      <p:ext uri="{BB962C8B-B14F-4D97-AF65-F5344CB8AC3E}">
        <p14:creationId xmlns:p14="http://schemas.microsoft.com/office/powerpoint/2010/main" val="54966151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Numerical Scheme: flow pattern</a:t>
            </a:r>
            <a:endParaRPr lang="en-US" dirty="0"/>
          </a:p>
        </p:txBody>
      </p:sp>
      <p:sp>
        <p:nvSpPr>
          <p:cNvPr id="5" name="Content Placeholder 4"/>
          <p:cNvSpPr>
            <a:spLocks noGrp="1"/>
          </p:cNvSpPr>
          <p:nvPr>
            <p:ph idx="1"/>
          </p:nvPr>
        </p:nvSpPr>
        <p:spPr>
          <a:xfrm>
            <a:off x="1269855" y="4673087"/>
            <a:ext cx="5946394" cy="675725"/>
          </a:xfrm>
        </p:spPr>
        <p:txBody>
          <a:bodyPr/>
          <a:lstStyle/>
          <a:p>
            <a:pPr marL="36576" indent="0">
              <a:buNone/>
            </a:pPr>
            <a:r>
              <a:rPr lang="en-US" dirty="0" smtClean="0"/>
              <a:t>Vertical Flow Pattern</a:t>
            </a:r>
            <a:endParaRPr lang="en-US" dirty="0"/>
          </a:p>
        </p:txBody>
      </p:sp>
      <p:pic>
        <p:nvPicPr>
          <p:cNvPr id="7" name="Picture 6"/>
          <p:cNvPicPr/>
          <p:nvPr/>
        </p:nvPicPr>
        <p:blipFill>
          <a:blip r:embed="rId3">
            <a:duotone>
              <a:prstClr val="black"/>
              <a:srgbClr val="FFBA5A">
                <a:tint val="45000"/>
                <a:satMod val="400000"/>
              </a:srgbClr>
            </a:duotone>
            <a:extLst>
              <a:ext uri="{28A0092B-C50C-407E-A947-70E740481C1C}">
                <a14:useLocalDpi xmlns:a14="http://schemas.microsoft.com/office/drawing/2010/main" val="0"/>
              </a:ext>
            </a:extLst>
          </a:blip>
          <a:srcRect/>
          <a:stretch>
            <a:fillRect/>
          </a:stretch>
        </p:blipFill>
        <p:spPr bwMode="auto">
          <a:xfrm>
            <a:off x="1269855" y="1665700"/>
            <a:ext cx="6869710" cy="26273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vertical velocity.tiff"/>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057388" y="5457814"/>
            <a:ext cx="5658863" cy="845708"/>
          </a:xfrm>
          <a:prstGeom prst="rect">
            <a:avLst/>
          </a:prstGeom>
        </p:spPr>
      </p:pic>
      <p:sp>
        <p:nvSpPr>
          <p:cNvPr id="3" name="Rectangle 2"/>
          <p:cNvSpPr/>
          <p:nvPr/>
        </p:nvSpPr>
        <p:spPr>
          <a:xfrm>
            <a:off x="2414807" y="5829952"/>
            <a:ext cx="270625" cy="275184"/>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k</a:t>
            </a:r>
            <a:endParaRPr lang="en-US" dirty="0"/>
          </a:p>
        </p:txBody>
      </p:sp>
      <p:sp>
        <p:nvSpPr>
          <p:cNvPr id="4" name="TextBox 3"/>
          <p:cNvSpPr txBox="1"/>
          <p:nvPr/>
        </p:nvSpPr>
        <p:spPr>
          <a:xfrm>
            <a:off x="2414806" y="5705025"/>
            <a:ext cx="666154" cy="400110"/>
          </a:xfrm>
          <a:prstGeom prst="rect">
            <a:avLst/>
          </a:prstGeom>
          <a:noFill/>
        </p:spPr>
        <p:txBody>
          <a:bodyPr wrap="square" rtlCol="0">
            <a:spAutoFit/>
          </a:bodyPr>
          <a:lstStyle/>
          <a:p>
            <a:r>
              <a:rPr lang="en-US" sz="2000" dirty="0" smtClean="0">
                <a:solidFill>
                  <a:schemeClr val="bg1"/>
                </a:solidFill>
              </a:rPr>
              <a:t>k</a:t>
            </a:r>
            <a:endParaRPr lang="en-US" sz="2000" dirty="0">
              <a:solidFill>
                <a:schemeClr val="bg1"/>
              </a:solidFill>
            </a:endParaRPr>
          </a:p>
        </p:txBody>
      </p:sp>
    </p:spTree>
    <p:extLst>
      <p:ext uri="{BB962C8B-B14F-4D97-AF65-F5344CB8AC3E}">
        <p14:creationId xmlns:p14="http://schemas.microsoft.com/office/powerpoint/2010/main" val="8255814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519" y="457200"/>
            <a:ext cx="5199903" cy="1143000"/>
          </a:xfrm>
        </p:spPr>
        <p:txBody>
          <a:bodyPr>
            <a:normAutofit/>
          </a:bodyPr>
          <a:lstStyle/>
          <a:p>
            <a:r>
              <a:rPr lang="en-US" dirty="0" smtClean="0"/>
              <a:t>Root reinforcement</a:t>
            </a:r>
            <a:endParaRPr lang="en-US" dirty="0"/>
          </a:p>
        </p:txBody>
      </p:sp>
      <p:pic>
        <p:nvPicPr>
          <p:cNvPr id="5" name="Picture 4" descr="root tensile strength.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0490" y="5066034"/>
            <a:ext cx="2010482" cy="574423"/>
          </a:xfrm>
          <a:prstGeom prst="rect">
            <a:avLst/>
          </a:prstGeom>
        </p:spPr>
      </p:pic>
      <p:sp>
        <p:nvSpPr>
          <p:cNvPr id="6" name="TextBox 5"/>
          <p:cNvSpPr txBox="1"/>
          <p:nvPr/>
        </p:nvSpPr>
        <p:spPr>
          <a:xfrm>
            <a:off x="457200" y="236957"/>
            <a:ext cx="2198701" cy="369332"/>
          </a:xfrm>
          <a:prstGeom prst="rect">
            <a:avLst/>
          </a:prstGeom>
          <a:noFill/>
        </p:spPr>
        <p:txBody>
          <a:bodyPr wrap="none" rtlCol="0">
            <a:spAutoFit/>
          </a:bodyPr>
          <a:lstStyle/>
          <a:p>
            <a:r>
              <a:rPr lang="en-US" dirty="0"/>
              <a:t>Numerical </a:t>
            </a:r>
            <a:r>
              <a:rPr lang="en-US" dirty="0" smtClean="0"/>
              <a:t>Scheme</a:t>
            </a:r>
            <a:endParaRPr lang="en-US" dirty="0"/>
          </a:p>
        </p:txBody>
      </p:sp>
      <p:grpSp>
        <p:nvGrpSpPr>
          <p:cNvPr id="13" name="Group 12"/>
          <p:cNvGrpSpPr/>
          <p:nvPr/>
        </p:nvGrpSpPr>
        <p:grpSpPr>
          <a:xfrm>
            <a:off x="4562336" y="4261213"/>
            <a:ext cx="4413748" cy="646052"/>
            <a:chOff x="4562336" y="4261213"/>
            <a:chExt cx="4413748" cy="646052"/>
          </a:xfrm>
        </p:grpSpPr>
        <p:pic>
          <p:nvPicPr>
            <p:cNvPr id="4" name="Picture 3" descr="soil strength.tif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62336" y="4268433"/>
              <a:ext cx="4413748" cy="638832"/>
            </a:xfrm>
            <a:prstGeom prst="rect">
              <a:avLst/>
            </a:prstGeom>
          </p:spPr>
        </p:pic>
        <p:sp>
          <p:nvSpPr>
            <p:cNvPr id="8" name="Connector 7"/>
            <p:cNvSpPr/>
            <p:nvPr/>
          </p:nvSpPr>
          <p:spPr>
            <a:xfrm>
              <a:off x="6188795" y="4261213"/>
              <a:ext cx="696003" cy="638832"/>
            </a:xfrm>
            <a:prstGeom prst="flowChartConnector">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TextBox 8"/>
          <p:cNvSpPr txBox="1"/>
          <p:nvPr/>
        </p:nvSpPr>
        <p:spPr>
          <a:xfrm>
            <a:off x="5625422" y="3784069"/>
            <a:ext cx="3350662" cy="369332"/>
          </a:xfrm>
          <a:prstGeom prst="rect">
            <a:avLst/>
          </a:prstGeom>
          <a:noFill/>
        </p:spPr>
        <p:txBody>
          <a:bodyPr wrap="square" rtlCol="0">
            <a:spAutoFit/>
          </a:bodyPr>
          <a:lstStyle/>
          <a:p>
            <a:r>
              <a:rPr lang="en-US" dirty="0" smtClean="0"/>
              <a:t>From Pollen and Simon, 2005 </a:t>
            </a:r>
            <a:endParaRPr lang="en-US" dirty="0"/>
          </a:p>
        </p:txBody>
      </p:sp>
      <p:graphicFrame>
        <p:nvGraphicFramePr>
          <p:cNvPr id="10" name="Object 9"/>
          <p:cNvGraphicFramePr>
            <a:graphicFrameLocks noChangeAspect="1"/>
          </p:cNvGraphicFramePr>
          <p:nvPr>
            <p:extLst>
              <p:ext uri="{D42A27DB-BD31-4B8C-83A1-F6EECF244321}">
                <p14:modId xmlns:p14="http://schemas.microsoft.com/office/powerpoint/2010/main" val="1056902815"/>
              </p:ext>
            </p:extLst>
          </p:nvPr>
        </p:nvGraphicFramePr>
        <p:xfrm>
          <a:off x="5115902" y="5960596"/>
          <a:ext cx="3577946" cy="673079"/>
        </p:xfrm>
        <a:graphic>
          <a:graphicData uri="http://schemas.openxmlformats.org/presentationml/2006/ole">
            <mc:AlternateContent xmlns:mc="http://schemas.openxmlformats.org/markup-compatibility/2006">
              <mc:Choice xmlns:v="urn:schemas-microsoft-com:vml" Requires="v">
                <p:oleObj spid="_x0000_s2049" name="Equation" r:id="rId6" imgW="1282700" imgH="241300" progId="Equation.3">
                  <p:embed/>
                </p:oleObj>
              </mc:Choice>
              <mc:Fallback>
                <p:oleObj name="Equation" r:id="rId6" imgW="1282700" imgH="241300" progId="Equation.3">
                  <p:embed/>
                  <p:pic>
                    <p:nvPicPr>
                      <p:cNvPr id="0" name=""/>
                      <p:cNvPicPr/>
                      <p:nvPr/>
                    </p:nvPicPr>
                    <p:blipFill>
                      <a:blip r:embed="rId7"/>
                      <a:stretch>
                        <a:fillRect/>
                      </a:stretch>
                    </p:blipFill>
                    <p:spPr>
                      <a:xfrm>
                        <a:off x="5115902" y="5960596"/>
                        <a:ext cx="3577946" cy="673079"/>
                      </a:xfrm>
                      <a:prstGeom prst="rect">
                        <a:avLst/>
                      </a:prstGeom>
                      <a:solidFill>
                        <a:schemeClr val="tx1"/>
                      </a:solidFill>
                    </p:spPr>
                  </p:pic>
                </p:oleObj>
              </mc:Fallback>
            </mc:AlternateContent>
          </a:graphicData>
        </a:graphic>
      </p:graphicFrame>
      <p:pic>
        <p:nvPicPr>
          <p:cNvPr id="11" name="Picture 10" descr="Riproot flowchart.tif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77632" y="0"/>
            <a:ext cx="3666368" cy="3757572"/>
          </a:xfrm>
          <a:prstGeom prst="rect">
            <a:avLst/>
          </a:prstGeom>
        </p:spPr>
      </p:pic>
      <p:pic>
        <p:nvPicPr>
          <p:cNvPr id="7" name="Picture 6" descr="riproot_Wu.tif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784069"/>
            <a:ext cx="4299934" cy="2989799"/>
          </a:xfrm>
          <a:prstGeom prst="rect">
            <a:avLst/>
          </a:prstGeom>
        </p:spPr>
      </p:pic>
      <p:sp>
        <p:nvSpPr>
          <p:cNvPr id="14" name="TextBox 13"/>
          <p:cNvSpPr txBox="1"/>
          <p:nvPr/>
        </p:nvSpPr>
        <p:spPr>
          <a:xfrm>
            <a:off x="246956" y="1475745"/>
            <a:ext cx="5230676" cy="1692771"/>
          </a:xfrm>
          <a:prstGeom prst="rect">
            <a:avLst/>
          </a:prstGeom>
          <a:noFill/>
        </p:spPr>
        <p:txBody>
          <a:bodyPr wrap="square" rtlCol="0">
            <a:spAutoFit/>
          </a:bodyPr>
          <a:lstStyle/>
          <a:p>
            <a:r>
              <a:rPr lang="en-US" sz="2800" dirty="0" err="1" smtClean="0"/>
              <a:t>Riproot</a:t>
            </a:r>
            <a:r>
              <a:rPr lang="en-US" sz="2800" dirty="0"/>
              <a:t> </a:t>
            </a:r>
            <a:r>
              <a:rPr lang="en-US" sz="2800" dirty="0" smtClean="0"/>
              <a:t>model: Progressive root breaking</a:t>
            </a:r>
          </a:p>
          <a:p>
            <a:endParaRPr lang="en-US" sz="2400" dirty="0" smtClean="0"/>
          </a:p>
          <a:p>
            <a:endParaRPr lang="en-US" sz="2400" dirty="0"/>
          </a:p>
        </p:txBody>
      </p:sp>
    </p:spTree>
    <p:extLst>
      <p:ext uri="{BB962C8B-B14F-4D97-AF65-F5344CB8AC3E}">
        <p14:creationId xmlns:p14="http://schemas.microsoft.com/office/powerpoint/2010/main" val="173527804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457200" y="1459281"/>
            <a:ext cx="8396514" cy="5043458"/>
          </a:xfrm>
        </p:spPr>
        <p:txBody>
          <a:bodyPr>
            <a:normAutofit fontScale="92500" lnSpcReduction="20000"/>
          </a:bodyPr>
          <a:lstStyle/>
          <a:p>
            <a:r>
              <a:rPr lang="en-US" dirty="0" smtClean="0"/>
              <a:t>Background</a:t>
            </a:r>
          </a:p>
          <a:p>
            <a:r>
              <a:rPr lang="en-US" dirty="0" smtClean="0"/>
              <a:t>Scientific Questions</a:t>
            </a:r>
          </a:p>
          <a:p>
            <a:r>
              <a:rPr lang="en-US" dirty="0" smtClean="0"/>
              <a:t>Hypotheses</a:t>
            </a:r>
          </a:p>
          <a:p>
            <a:r>
              <a:rPr lang="en-US" dirty="0" smtClean="0"/>
              <a:t>Methodology</a:t>
            </a:r>
          </a:p>
          <a:p>
            <a:r>
              <a:rPr lang="en-US" dirty="0" smtClean="0"/>
              <a:t>Study area</a:t>
            </a:r>
          </a:p>
          <a:p>
            <a:r>
              <a:rPr lang="en-US" dirty="0" smtClean="0"/>
              <a:t>Scientific Background and Numerical Scheme</a:t>
            </a:r>
          </a:p>
          <a:p>
            <a:r>
              <a:rPr lang="en-US" dirty="0" smtClean="0"/>
              <a:t>Scenarios</a:t>
            </a:r>
          </a:p>
          <a:p>
            <a:r>
              <a:rPr lang="en-US" dirty="0"/>
              <a:t>Data </a:t>
            </a:r>
            <a:r>
              <a:rPr lang="en-US" dirty="0" smtClean="0"/>
              <a:t>Collection</a:t>
            </a:r>
          </a:p>
          <a:p>
            <a:r>
              <a:rPr lang="en-US" dirty="0"/>
              <a:t>Preliminary </a:t>
            </a:r>
            <a:r>
              <a:rPr lang="en-US" dirty="0" smtClean="0"/>
              <a:t>results</a:t>
            </a:r>
          </a:p>
          <a:p>
            <a:r>
              <a:rPr lang="en-US" dirty="0" smtClean="0"/>
              <a:t>Expectations</a:t>
            </a:r>
          </a:p>
          <a:p>
            <a:r>
              <a:rPr lang="en-US" dirty="0" smtClean="0"/>
              <a:t>Work Plan</a:t>
            </a:r>
            <a:endParaRPr lang="en-US" dirty="0"/>
          </a:p>
        </p:txBody>
      </p:sp>
    </p:spTree>
    <p:extLst>
      <p:ext uri="{BB962C8B-B14F-4D97-AF65-F5344CB8AC3E}">
        <p14:creationId xmlns:p14="http://schemas.microsoft.com/office/powerpoint/2010/main" val="321390253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5709" y="257778"/>
            <a:ext cx="3435636" cy="1143000"/>
          </a:xfrm>
        </p:spPr>
        <p:txBody>
          <a:bodyPr/>
          <a:lstStyle/>
          <a:p>
            <a:r>
              <a:rPr lang="en-US" dirty="0" smtClean="0"/>
              <a:t>Plant Failure</a:t>
            </a:r>
            <a:endParaRPr lang="en-US" dirty="0"/>
          </a:p>
        </p:txBody>
      </p:sp>
      <p:sp>
        <p:nvSpPr>
          <p:cNvPr id="3" name="Content Placeholder 2"/>
          <p:cNvSpPr>
            <a:spLocks noGrp="1"/>
          </p:cNvSpPr>
          <p:nvPr>
            <p:ph idx="1"/>
          </p:nvPr>
        </p:nvSpPr>
        <p:spPr>
          <a:xfrm>
            <a:off x="0" y="2589781"/>
            <a:ext cx="3731335" cy="4205339"/>
          </a:xfrm>
        </p:spPr>
        <p:txBody>
          <a:bodyPr>
            <a:normAutofit fontScale="85000" lnSpcReduction="10000"/>
          </a:bodyPr>
          <a:lstStyle/>
          <a:p>
            <a:pPr marL="36576" indent="0">
              <a:buNone/>
            </a:pPr>
            <a:r>
              <a:rPr lang="en-US" sz="3200" dirty="0" smtClean="0"/>
              <a:t>With </a:t>
            </a:r>
            <a:r>
              <a:rPr lang="en-US" sz="3200" dirty="0"/>
              <a:t>root penetrating depth of 30 cm, and unit length of 1 m, Plants will be pulled out of soil when wave shear stress is 1.6 times of soil shear </a:t>
            </a:r>
            <a:r>
              <a:rPr lang="en-US" sz="3200" dirty="0" smtClean="0"/>
              <a:t>stress </a:t>
            </a:r>
            <a:r>
              <a:rPr lang="en-US" sz="3200" dirty="0"/>
              <a:t>(</a:t>
            </a:r>
            <a:r>
              <a:rPr lang="en-US" sz="3200" dirty="0" err="1"/>
              <a:t>Howes</a:t>
            </a:r>
            <a:r>
              <a:rPr lang="en-US" sz="3200" dirty="0"/>
              <a:t>, 2011) at Louisiana coastal fresh wetlands.</a:t>
            </a:r>
          </a:p>
          <a:p>
            <a:endParaRPr lang="en-US" dirty="0"/>
          </a:p>
          <a:p>
            <a:endParaRPr lang="en-US" dirty="0" smtClean="0"/>
          </a:p>
          <a:p>
            <a:pPr marL="0" indent="0">
              <a:buNone/>
            </a:pPr>
            <a:endParaRPr lang="en-US" dirty="0" smtClean="0"/>
          </a:p>
        </p:txBody>
      </p:sp>
      <p:pic>
        <p:nvPicPr>
          <p:cNvPr id="4" name="Picture 3" descr="plant failure.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5901" y="1400778"/>
            <a:ext cx="4255444" cy="1053328"/>
          </a:xfrm>
          <a:prstGeom prst="rect">
            <a:avLst/>
          </a:prstGeom>
        </p:spPr>
      </p:pic>
      <p:sp>
        <p:nvSpPr>
          <p:cNvPr id="8" name="TextBox 7"/>
          <p:cNvSpPr txBox="1"/>
          <p:nvPr/>
        </p:nvSpPr>
        <p:spPr>
          <a:xfrm>
            <a:off x="457200" y="236957"/>
            <a:ext cx="2198701" cy="369332"/>
          </a:xfrm>
          <a:prstGeom prst="rect">
            <a:avLst/>
          </a:prstGeom>
          <a:noFill/>
        </p:spPr>
        <p:txBody>
          <a:bodyPr wrap="none" rtlCol="0">
            <a:spAutoFit/>
          </a:bodyPr>
          <a:lstStyle/>
          <a:p>
            <a:r>
              <a:rPr lang="en-US" dirty="0"/>
              <a:t>Numerical </a:t>
            </a:r>
            <a:r>
              <a:rPr lang="en-US" dirty="0" smtClean="0"/>
              <a:t>Scheme</a:t>
            </a:r>
            <a:endParaRPr lang="en-US" dirty="0"/>
          </a:p>
        </p:txBody>
      </p:sp>
      <p:pic>
        <p:nvPicPr>
          <p:cNvPr id="7" name="Picture 6" descr="marshballs.tiff"/>
          <p:cNvPicPr>
            <a:picLocks noChangeAspect="1"/>
          </p:cNvPicPr>
          <p:nvPr/>
        </p:nvPicPr>
        <p:blipFill rotWithShape="1">
          <a:blip r:embed="rId3">
            <a:extLst>
              <a:ext uri="{28A0092B-C50C-407E-A947-70E740481C1C}">
                <a14:useLocalDpi xmlns:a14="http://schemas.microsoft.com/office/drawing/2010/main" val="0"/>
              </a:ext>
            </a:extLst>
          </a:blip>
          <a:srcRect t="9208"/>
          <a:stretch/>
        </p:blipFill>
        <p:spPr>
          <a:xfrm>
            <a:off x="3522429" y="2717973"/>
            <a:ext cx="5717273" cy="3244250"/>
          </a:xfrm>
          <a:prstGeom prst="rect">
            <a:avLst/>
          </a:prstGeom>
        </p:spPr>
      </p:pic>
      <p:sp>
        <p:nvSpPr>
          <p:cNvPr id="9" name="TextBox 8"/>
          <p:cNvSpPr txBox="1"/>
          <p:nvPr/>
        </p:nvSpPr>
        <p:spPr>
          <a:xfrm>
            <a:off x="4206034" y="5962223"/>
            <a:ext cx="4568856" cy="646331"/>
          </a:xfrm>
          <a:prstGeom prst="rect">
            <a:avLst/>
          </a:prstGeom>
          <a:noFill/>
        </p:spPr>
        <p:txBody>
          <a:bodyPr wrap="square" rtlCol="0">
            <a:spAutoFit/>
          </a:bodyPr>
          <a:lstStyle/>
          <a:p>
            <a:r>
              <a:rPr lang="en-US" dirty="0" smtClean="0"/>
              <a:t>Wetland destruction in New Orleans wetland due to Hurricane Katrina</a:t>
            </a:r>
            <a:endParaRPr lang="en-US" dirty="0"/>
          </a:p>
        </p:txBody>
      </p:sp>
    </p:spTree>
    <p:extLst>
      <p:ext uri="{BB962C8B-B14F-4D97-AF65-F5344CB8AC3E}">
        <p14:creationId xmlns:p14="http://schemas.microsoft.com/office/powerpoint/2010/main" val="58803395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urricane routi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4954" y="3685362"/>
            <a:ext cx="5004160" cy="3172638"/>
          </a:xfrm>
          <a:prstGeom prst="rect">
            <a:avLst/>
          </a:prstGeom>
        </p:spPr>
      </p:pic>
      <p:sp>
        <p:nvSpPr>
          <p:cNvPr id="2" name="Title 1"/>
          <p:cNvSpPr>
            <a:spLocks noGrp="1"/>
          </p:cNvSpPr>
          <p:nvPr>
            <p:ph type="title"/>
          </p:nvPr>
        </p:nvSpPr>
        <p:spPr/>
        <p:txBody>
          <a:bodyPr>
            <a:normAutofit fontScale="90000"/>
          </a:bodyPr>
          <a:lstStyle/>
          <a:p>
            <a:r>
              <a:rPr lang="en-US" dirty="0" smtClean="0"/>
              <a:t>Scenarios: Hurricane Katrina and Rita</a:t>
            </a:r>
            <a:endParaRPr lang="en-US" dirty="0"/>
          </a:p>
        </p:txBody>
      </p:sp>
      <p:sp>
        <p:nvSpPr>
          <p:cNvPr id="3" name="Content Placeholder 2"/>
          <p:cNvSpPr>
            <a:spLocks noGrp="1"/>
          </p:cNvSpPr>
          <p:nvPr>
            <p:ph idx="1"/>
          </p:nvPr>
        </p:nvSpPr>
        <p:spPr/>
        <p:txBody>
          <a:bodyPr>
            <a:normAutofit/>
          </a:bodyPr>
          <a:lstStyle/>
          <a:p>
            <a:r>
              <a:rPr lang="en-US" dirty="0" smtClean="0"/>
              <a:t>Motive: the impact of vegetation on extreme storms; damaged wetland’s response to a new hurricane</a:t>
            </a:r>
          </a:p>
          <a:p>
            <a:r>
              <a:rPr lang="en-US" dirty="0" smtClean="0"/>
              <a:t>Hurricane Routing</a:t>
            </a:r>
            <a:endParaRPr lang="en-US" dirty="0"/>
          </a:p>
        </p:txBody>
      </p:sp>
      <p:sp>
        <p:nvSpPr>
          <p:cNvPr id="5" name="Content Placeholder 2"/>
          <p:cNvSpPr txBox="1">
            <a:spLocks/>
          </p:cNvSpPr>
          <p:nvPr/>
        </p:nvSpPr>
        <p:spPr>
          <a:xfrm>
            <a:off x="6387281" y="6126163"/>
            <a:ext cx="1810365" cy="390528"/>
          </a:xfrm>
          <a:prstGeom prst="rect">
            <a:avLst/>
          </a:prstGeom>
        </p:spPr>
        <p:txBody>
          <a:bodyPr vert="horz">
            <a:normAutofit fontScale="700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r>
              <a:rPr lang="en-US" sz="2000" dirty="0" smtClean="0"/>
              <a:t>Dietrich et al., 2009</a:t>
            </a:r>
          </a:p>
        </p:txBody>
      </p:sp>
      <p:sp>
        <p:nvSpPr>
          <p:cNvPr id="6" name="5-Point Star 5"/>
          <p:cNvSpPr/>
          <p:nvPr/>
        </p:nvSpPr>
        <p:spPr>
          <a:xfrm>
            <a:off x="2991274" y="4168427"/>
            <a:ext cx="98736" cy="84232"/>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8869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wind_Katrina.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1204" y="74668"/>
            <a:ext cx="4262796" cy="3504019"/>
          </a:xfrm>
          <a:prstGeom prst="rect">
            <a:avLst/>
          </a:prstGeom>
        </p:spPr>
      </p:pic>
      <p:pic>
        <p:nvPicPr>
          <p:cNvPr id="8" name="Picture 7" descr="Significant wave height_Katrina.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1204" y="3578687"/>
            <a:ext cx="4262796" cy="3310828"/>
          </a:xfrm>
          <a:prstGeom prst="rect">
            <a:avLst/>
          </a:prstGeom>
        </p:spPr>
      </p:pic>
      <p:sp>
        <p:nvSpPr>
          <p:cNvPr id="2" name="Title 1"/>
          <p:cNvSpPr>
            <a:spLocks noGrp="1"/>
          </p:cNvSpPr>
          <p:nvPr>
            <p:ph type="title"/>
          </p:nvPr>
        </p:nvSpPr>
        <p:spPr>
          <a:xfrm>
            <a:off x="206065" y="351932"/>
            <a:ext cx="4637600" cy="1143000"/>
          </a:xfrm>
        </p:spPr>
        <p:txBody>
          <a:bodyPr>
            <a:normAutofit/>
          </a:bodyPr>
          <a:lstStyle/>
          <a:p>
            <a:r>
              <a:rPr lang="en-US" dirty="0" smtClean="0"/>
              <a:t>Hurricane Katrina</a:t>
            </a:r>
            <a:endParaRPr lang="en-US" dirty="0"/>
          </a:p>
        </p:txBody>
      </p:sp>
      <p:sp>
        <p:nvSpPr>
          <p:cNvPr id="3" name="Content Placeholder 2"/>
          <p:cNvSpPr>
            <a:spLocks noGrp="1"/>
          </p:cNvSpPr>
          <p:nvPr>
            <p:ph idx="1"/>
          </p:nvPr>
        </p:nvSpPr>
        <p:spPr>
          <a:xfrm>
            <a:off x="457200" y="1600201"/>
            <a:ext cx="4343400" cy="3386783"/>
          </a:xfrm>
        </p:spPr>
        <p:txBody>
          <a:bodyPr>
            <a:normAutofit/>
          </a:bodyPr>
          <a:lstStyle/>
          <a:p>
            <a:pPr marL="36576" indent="0">
              <a:buNone/>
            </a:pPr>
            <a:r>
              <a:rPr lang="en-US" dirty="0" smtClean="0"/>
              <a:t>Low </a:t>
            </a:r>
            <a:r>
              <a:rPr lang="en-US" dirty="0"/>
              <a:t>pressure (</a:t>
            </a:r>
            <a:r>
              <a:rPr lang="en-US" dirty="0" smtClean="0"/>
              <a:t>902 </a:t>
            </a:r>
            <a:r>
              <a:rPr lang="en-US" dirty="0" err="1" smtClean="0"/>
              <a:t>hPa</a:t>
            </a:r>
            <a:r>
              <a:rPr lang="en-US" dirty="0"/>
              <a:t>) </a:t>
            </a:r>
          </a:p>
          <a:p>
            <a:pPr marL="0" indent="0">
              <a:buNone/>
            </a:pPr>
            <a:r>
              <a:rPr lang="en-US" dirty="0" smtClean="0"/>
              <a:t>3 landfalls</a:t>
            </a:r>
          </a:p>
          <a:p>
            <a:pPr marL="0" indent="0">
              <a:buNone/>
            </a:pPr>
            <a:r>
              <a:rPr lang="en-US" dirty="0"/>
              <a:t>Wave height: 1~2 </a:t>
            </a:r>
            <a:r>
              <a:rPr lang="en-US" dirty="0" smtClean="0"/>
              <a:t>m</a:t>
            </a:r>
            <a:endParaRPr lang="en-US" dirty="0"/>
          </a:p>
          <a:p>
            <a:pPr marL="0" indent="0">
              <a:buNone/>
            </a:pPr>
            <a:r>
              <a:rPr lang="en-US" dirty="0" smtClean="0"/>
              <a:t>Wind </a:t>
            </a:r>
            <a:r>
              <a:rPr lang="en-US" dirty="0"/>
              <a:t>speed at </a:t>
            </a:r>
            <a:r>
              <a:rPr lang="en-US" dirty="0" smtClean="0"/>
              <a:t>coast: 20~25 m/s</a:t>
            </a:r>
            <a:endParaRPr lang="en-US" dirty="0"/>
          </a:p>
          <a:p>
            <a:pPr marL="0" indent="0">
              <a:buNone/>
            </a:pPr>
            <a:r>
              <a:rPr lang="en-US" dirty="0" smtClean="0"/>
              <a:t>Water level rising: &lt;1 m      </a:t>
            </a:r>
          </a:p>
        </p:txBody>
      </p:sp>
      <p:sp>
        <p:nvSpPr>
          <p:cNvPr id="4" name="TextBox 3"/>
          <p:cNvSpPr txBox="1"/>
          <p:nvPr/>
        </p:nvSpPr>
        <p:spPr>
          <a:xfrm>
            <a:off x="270625" y="236957"/>
            <a:ext cx="1211126" cy="369332"/>
          </a:xfrm>
          <a:prstGeom prst="rect">
            <a:avLst/>
          </a:prstGeom>
          <a:noFill/>
        </p:spPr>
        <p:txBody>
          <a:bodyPr wrap="none" rtlCol="0">
            <a:spAutoFit/>
          </a:bodyPr>
          <a:lstStyle/>
          <a:p>
            <a:r>
              <a:rPr lang="en-US" dirty="0" smtClean="0"/>
              <a:t>Scenarios </a:t>
            </a:r>
            <a:endParaRPr lang="en-US" dirty="0"/>
          </a:p>
        </p:txBody>
      </p:sp>
      <p:sp>
        <p:nvSpPr>
          <p:cNvPr id="12" name="5-Point Star 11"/>
          <p:cNvSpPr/>
          <p:nvPr/>
        </p:nvSpPr>
        <p:spPr>
          <a:xfrm>
            <a:off x="5025796" y="5844292"/>
            <a:ext cx="98736" cy="84232"/>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5-Point Star 13"/>
          <p:cNvSpPr/>
          <p:nvPr/>
        </p:nvSpPr>
        <p:spPr>
          <a:xfrm>
            <a:off x="5031658" y="2365806"/>
            <a:ext cx="98736" cy="84232"/>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Content Placeholder 2"/>
          <p:cNvSpPr txBox="1">
            <a:spLocks/>
          </p:cNvSpPr>
          <p:nvPr/>
        </p:nvSpPr>
        <p:spPr>
          <a:xfrm>
            <a:off x="2844164" y="5844292"/>
            <a:ext cx="2037040" cy="722535"/>
          </a:xfrm>
          <a:prstGeom prst="rect">
            <a:avLst/>
          </a:prstGeom>
        </p:spPr>
        <p:txBody>
          <a:bodyPr vert="horz">
            <a:noAutofit/>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r>
              <a:rPr lang="en-US" sz="1400" dirty="0" smtClean="0"/>
              <a:t>Dietrich et al., 2009 simulation result from ADCIRC model by NOAA</a:t>
            </a:r>
          </a:p>
        </p:txBody>
      </p:sp>
    </p:spTree>
    <p:extLst>
      <p:ext uri="{BB962C8B-B14F-4D97-AF65-F5344CB8AC3E}">
        <p14:creationId xmlns:p14="http://schemas.microsoft.com/office/powerpoint/2010/main" val="314608592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ignificant wave height_Rita.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479" y="3051627"/>
            <a:ext cx="4401012" cy="3276601"/>
          </a:xfrm>
          <a:prstGeom prst="rect">
            <a:avLst/>
          </a:prstGeom>
        </p:spPr>
      </p:pic>
      <p:pic>
        <p:nvPicPr>
          <p:cNvPr id="9" name="Picture 8" descr="Wind_Rita.tif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536" y="3051626"/>
            <a:ext cx="4348943" cy="3276601"/>
          </a:xfrm>
          <a:prstGeom prst="rect">
            <a:avLst/>
          </a:prstGeom>
        </p:spPr>
      </p:pic>
      <p:sp>
        <p:nvSpPr>
          <p:cNvPr id="2" name="Title 1"/>
          <p:cNvSpPr>
            <a:spLocks noGrp="1"/>
          </p:cNvSpPr>
          <p:nvPr>
            <p:ph type="title"/>
          </p:nvPr>
        </p:nvSpPr>
        <p:spPr>
          <a:xfrm>
            <a:off x="2703839" y="174180"/>
            <a:ext cx="4070403" cy="1143000"/>
          </a:xfrm>
        </p:spPr>
        <p:txBody>
          <a:bodyPr/>
          <a:lstStyle/>
          <a:p>
            <a:r>
              <a:rPr lang="en-US" dirty="0" smtClean="0"/>
              <a:t>Hurricane Rita</a:t>
            </a:r>
            <a:endParaRPr lang="en-US" dirty="0"/>
          </a:p>
        </p:txBody>
      </p:sp>
      <p:sp>
        <p:nvSpPr>
          <p:cNvPr id="7" name="TextBox 6"/>
          <p:cNvSpPr txBox="1"/>
          <p:nvPr/>
        </p:nvSpPr>
        <p:spPr>
          <a:xfrm>
            <a:off x="975837" y="1112635"/>
            <a:ext cx="7538439" cy="1569660"/>
          </a:xfrm>
          <a:prstGeom prst="rect">
            <a:avLst/>
          </a:prstGeom>
          <a:noFill/>
        </p:spPr>
        <p:txBody>
          <a:bodyPr wrap="square" rtlCol="0">
            <a:spAutoFit/>
          </a:bodyPr>
          <a:lstStyle/>
          <a:p>
            <a:r>
              <a:rPr lang="en-US" sz="2400" dirty="0" smtClean="0"/>
              <a:t>Intense </a:t>
            </a:r>
            <a:r>
              <a:rPr lang="en-US" sz="2400" dirty="0"/>
              <a:t>storm, minimal central pressure of 897 </a:t>
            </a:r>
            <a:r>
              <a:rPr lang="en-US" sz="2400" dirty="0" err="1"/>
              <a:t>hPa</a:t>
            </a:r>
            <a:r>
              <a:rPr lang="en-US" sz="2400" dirty="0"/>
              <a:t> </a:t>
            </a:r>
          </a:p>
          <a:p>
            <a:r>
              <a:rPr lang="en-US" sz="2400" dirty="0" smtClean="0"/>
              <a:t>Wave </a:t>
            </a:r>
            <a:r>
              <a:rPr lang="en-US" sz="2400" dirty="0"/>
              <a:t>height</a:t>
            </a:r>
            <a:r>
              <a:rPr lang="en-US" sz="2400" dirty="0" smtClean="0"/>
              <a:t>: 1~2 m</a:t>
            </a:r>
            <a:endParaRPr lang="en-US" sz="2400" dirty="0"/>
          </a:p>
          <a:p>
            <a:r>
              <a:rPr lang="en-US" sz="2400" dirty="0" smtClean="0"/>
              <a:t>Wind </a:t>
            </a:r>
            <a:r>
              <a:rPr lang="en-US" sz="2400" dirty="0"/>
              <a:t>speed: ~</a:t>
            </a:r>
            <a:r>
              <a:rPr lang="en-US" sz="2400" dirty="0" smtClean="0"/>
              <a:t>25 m</a:t>
            </a:r>
            <a:r>
              <a:rPr lang="en-US" sz="2400" dirty="0"/>
              <a:t>/</a:t>
            </a:r>
            <a:r>
              <a:rPr lang="en-US" sz="2400" dirty="0" smtClean="0"/>
              <a:t>s</a:t>
            </a:r>
          </a:p>
          <a:p>
            <a:r>
              <a:rPr lang="en-US" sz="2400" dirty="0" smtClean="0"/>
              <a:t>Water level rising: </a:t>
            </a:r>
            <a:r>
              <a:rPr lang="en-US" sz="2400" dirty="0"/>
              <a:t>~1 m </a:t>
            </a:r>
          </a:p>
        </p:txBody>
      </p:sp>
      <p:sp>
        <p:nvSpPr>
          <p:cNvPr id="8" name="TextBox 7"/>
          <p:cNvSpPr txBox="1"/>
          <p:nvPr/>
        </p:nvSpPr>
        <p:spPr>
          <a:xfrm>
            <a:off x="270625" y="236957"/>
            <a:ext cx="1211126" cy="369332"/>
          </a:xfrm>
          <a:prstGeom prst="rect">
            <a:avLst/>
          </a:prstGeom>
          <a:noFill/>
        </p:spPr>
        <p:txBody>
          <a:bodyPr wrap="none" rtlCol="0">
            <a:spAutoFit/>
          </a:bodyPr>
          <a:lstStyle/>
          <a:p>
            <a:r>
              <a:rPr lang="en-US" dirty="0" smtClean="0"/>
              <a:t>Scenarios </a:t>
            </a:r>
            <a:endParaRPr lang="en-US" dirty="0"/>
          </a:p>
        </p:txBody>
      </p:sp>
      <p:sp>
        <p:nvSpPr>
          <p:cNvPr id="11" name="5-Point Star 10"/>
          <p:cNvSpPr/>
          <p:nvPr/>
        </p:nvSpPr>
        <p:spPr>
          <a:xfrm>
            <a:off x="4758910" y="4835989"/>
            <a:ext cx="98736" cy="84232"/>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ontent Placeholder 2"/>
          <p:cNvSpPr txBox="1">
            <a:spLocks/>
          </p:cNvSpPr>
          <p:nvPr/>
        </p:nvSpPr>
        <p:spPr>
          <a:xfrm>
            <a:off x="2474139" y="6328228"/>
            <a:ext cx="4478188" cy="390528"/>
          </a:xfrm>
          <a:prstGeom prst="rect">
            <a:avLst/>
          </a:prstGeom>
        </p:spPr>
        <p:txBody>
          <a:bodyPr vert="horz">
            <a:normAutofit fontScale="55000" lnSpcReduction="20000"/>
          </a:bodyPr>
          <a:lst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a:lstStyle>
          <a:p>
            <a:pPr marL="36576" indent="0">
              <a:buNone/>
            </a:pPr>
            <a:r>
              <a:rPr lang="en-US" sz="2000" dirty="0" smtClean="0"/>
              <a:t>Dietrich et al., 2009 simulation result from ADCIRC model by NOAA</a:t>
            </a:r>
          </a:p>
        </p:txBody>
      </p:sp>
      <p:sp>
        <p:nvSpPr>
          <p:cNvPr id="15" name="5-Point Star 14"/>
          <p:cNvSpPr/>
          <p:nvPr/>
        </p:nvSpPr>
        <p:spPr>
          <a:xfrm>
            <a:off x="457204" y="4738654"/>
            <a:ext cx="97016" cy="80794"/>
          </a:xfrm>
          <a:prstGeom prst="star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905887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7849" y="457200"/>
            <a:ext cx="4427493" cy="1143000"/>
          </a:xfrm>
        </p:spPr>
        <p:txBody>
          <a:bodyPr/>
          <a:lstStyle/>
          <a:p>
            <a:r>
              <a:rPr lang="en-US" dirty="0" smtClean="0"/>
              <a:t>Winter storms</a:t>
            </a:r>
            <a:endParaRPr lang="en-US" dirty="0"/>
          </a:p>
        </p:txBody>
      </p:sp>
      <p:sp>
        <p:nvSpPr>
          <p:cNvPr id="3" name="Content Placeholder 2"/>
          <p:cNvSpPr>
            <a:spLocks noGrp="1"/>
          </p:cNvSpPr>
          <p:nvPr>
            <p:ph idx="1"/>
          </p:nvPr>
        </p:nvSpPr>
        <p:spPr>
          <a:xfrm>
            <a:off x="457200" y="1600200"/>
            <a:ext cx="5390655" cy="4456903"/>
          </a:xfrm>
        </p:spPr>
        <p:txBody>
          <a:bodyPr>
            <a:normAutofit/>
          </a:bodyPr>
          <a:lstStyle/>
          <a:p>
            <a:r>
              <a:rPr lang="en-US" dirty="0" smtClean="0"/>
              <a:t>December 1997~January 1998, two storms</a:t>
            </a:r>
          </a:p>
          <a:p>
            <a:r>
              <a:rPr lang="en-US" dirty="0" err="1" smtClean="0"/>
              <a:t>Profrontal</a:t>
            </a:r>
            <a:r>
              <a:rPr lang="en-US" dirty="0" smtClean="0"/>
              <a:t> phase: Southerly wind, </a:t>
            </a:r>
            <a:r>
              <a:rPr lang="en-US" dirty="0" err="1" smtClean="0"/>
              <a:t>waterlevel</a:t>
            </a:r>
            <a:r>
              <a:rPr lang="en-US" dirty="0" smtClean="0"/>
              <a:t> rise 0.5 m</a:t>
            </a:r>
          </a:p>
          <a:p>
            <a:r>
              <a:rPr lang="en-US" dirty="0" smtClean="0"/>
              <a:t>Storm passing: Northerly wind, </a:t>
            </a:r>
            <a:r>
              <a:rPr lang="en-US" dirty="0" err="1" smtClean="0"/>
              <a:t>waterlevel</a:t>
            </a:r>
            <a:r>
              <a:rPr lang="en-US" dirty="0" smtClean="0"/>
              <a:t> drop &gt; 1 m</a:t>
            </a:r>
          </a:p>
          <a:p>
            <a:r>
              <a:rPr lang="en-US" dirty="0" smtClean="0"/>
              <a:t>Wind speed: 14 m/s</a:t>
            </a:r>
          </a:p>
          <a:p>
            <a:r>
              <a:rPr lang="en-US" dirty="0" smtClean="0"/>
              <a:t>Sediment plume distribution</a:t>
            </a:r>
            <a:endParaRPr lang="en-US" dirty="0"/>
          </a:p>
        </p:txBody>
      </p:sp>
      <p:sp>
        <p:nvSpPr>
          <p:cNvPr id="4" name="TextBox 3"/>
          <p:cNvSpPr txBox="1"/>
          <p:nvPr/>
        </p:nvSpPr>
        <p:spPr>
          <a:xfrm>
            <a:off x="270625" y="236957"/>
            <a:ext cx="1211126" cy="369332"/>
          </a:xfrm>
          <a:prstGeom prst="rect">
            <a:avLst/>
          </a:prstGeom>
          <a:noFill/>
        </p:spPr>
        <p:txBody>
          <a:bodyPr wrap="none" rtlCol="0">
            <a:spAutoFit/>
          </a:bodyPr>
          <a:lstStyle/>
          <a:p>
            <a:r>
              <a:rPr lang="en-US" dirty="0" smtClean="0"/>
              <a:t>Scenarios </a:t>
            </a:r>
            <a:endParaRPr lang="en-US" dirty="0"/>
          </a:p>
        </p:txBody>
      </p:sp>
      <p:sp>
        <p:nvSpPr>
          <p:cNvPr id="6" name="TextBox 5"/>
          <p:cNvSpPr txBox="1"/>
          <p:nvPr/>
        </p:nvSpPr>
        <p:spPr>
          <a:xfrm>
            <a:off x="5955484" y="5241834"/>
            <a:ext cx="3188516" cy="1077218"/>
          </a:xfrm>
          <a:prstGeom prst="rect">
            <a:avLst/>
          </a:prstGeom>
          <a:noFill/>
        </p:spPr>
        <p:txBody>
          <a:bodyPr wrap="square" rtlCol="0">
            <a:spAutoFit/>
          </a:bodyPr>
          <a:lstStyle/>
          <a:p>
            <a:r>
              <a:rPr lang="en-US" sz="1600" dirty="0" smtClean="0"/>
              <a:t>NOAA AVHRR images obtained on Dec. 25 and Dec. 27, 1997, indicating sediment plume caused by the storm</a:t>
            </a:r>
            <a:endParaRPr lang="en-US" sz="1600" dirty="0"/>
          </a:p>
        </p:txBody>
      </p:sp>
      <p:pic>
        <p:nvPicPr>
          <p:cNvPr id="7" name="Picture 6" descr="Sediment plume_winter storm.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8484" y="0"/>
            <a:ext cx="3305516" cy="5183889"/>
          </a:xfrm>
          <a:prstGeom prst="rect">
            <a:avLst/>
          </a:prstGeom>
        </p:spPr>
      </p:pic>
    </p:spTree>
    <p:extLst>
      <p:ext uri="{BB962C8B-B14F-4D97-AF65-F5344CB8AC3E}">
        <p14:creationId xmlns:p14="http://schemas.microsoft.com/office/powerpoint/2010/main" val="188663087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430695"/>
            <a:ext cx="8229600" cy="1143000"/>
          </a:xfrm>
        </p:spPr>
        <p:txBody>
          <a:bodyPr>
            <a:normAutofit fontScale="90000"/>
          </a:bodyPr>
          <a:lstStyle/>
          <a:p>
            <a:r>
              <a:rPr lang="en-US" dirty="0"/>
              <a:t>Preliminary result: Friesian tidal inlet </a:t>
            </a:r>
          </a:p>
        </p:txBody>
      </p:sp>
      <p:sp>
        <p:nvSpPr>
          <p:cNvPr id="3" name="Content Placeholder 2"/>
          <p:cNvSpPr>
            <a:spLocks noGrp="1"/>
          </p:cNvSpPr>
          <p:nvPr>
            <p:ph idx="1"/>
          </p:nvPr>
        </p:nvSpPr>
        <p:spPr>
          <a:xfrm>
            <a:off x="457200" y="1600201"/>
            <a:ext cx="7467600" cy="4018230"/>
          </a:xfrm>
        </p:spPr>
        <p:txBody>
          <a:bodyPr>
            <a:normAutofit/>
          </a:bodyPr>
          <a:lstStyle/>
          <a:p>
            <a:r>
              <a:rPr lang="en-US" dirty="0" smtClean="0"/>
              <a:t>25 hours, time step of 5 minutes</a:t>
            </a:r>
          </a:p>
          <a:p>
            <a:r>
              <a:rPr lang="en-US" dirty="0" smtClean="0"/>
              <a:t>3D simulation: 10 layers</a:t>
            </a:r>
          </a:p>
          <a:p>
            <a:r>
              <a:rPr lang="en-US" dirty="0" smtClean="0"/>
              <a:t>Processes: Salinity, cohesive sediment</a:t>
            </a:r>
          </a:p>
          <a:p>
            <a:r>
              <a:rPr lang="en-US" dirty="0"/>
              <a:t>Physical: </a:t>
            </a:r>
            <a:r>
              <a:rPr lang="en-US" dirty="0" smtClean="0"/>
              <a:t>Strong wind, tides</a:t>
            </a:r>
          </a:p>
          <a:p>
            <a:r>
              <a:rPr lang="en-US" dirty="0" smtClean="0"/>
              <a:t>Critical Erosional Shear Stress: 0.5 N m</a:t>
            </a:r>
            <a:r>
              <a:rPr lang="en-US" baseline="30000" dirty="0" smtClean="0"/>
              <a:t>-2</a:t>
            </a:r>
            <a:r>
              <a:rPr lang="en-US" dirty="0" smtClean="0"/>
              <a:t>; 100 N m</a:t>
            </a:r>
            <a:r>
              <a:rPr lang="en-US" baseline="30000" dirty="0" smtClean="0"/>
              <a:t>-2</a:t>
            </a:r>
            <a:endParaRPr lang="en-US" dirty="0" smtClean="0"/>
          </a:p>
        </p:txBody>
      </p:sp>
    </p:spTree>
    <p:extLst>
      <p:ext uri="{BB962C8B-B14F-4D97-AF65-F5344CB8AC3E}">
        <p14:creationId xmlns:p14="http://schemas.microsoft.com/office/powerpoint/2010/main" val="20951681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7392" y="134339"/>
            <a:ext cx="1967644" cy="369332"/>
          </a:xfrm>
          <a:prstGeom prst="rect">
            <a:avLst/>
          </a:prstGeom>
          <a:noFill/>
        </p:spPr>
        <p:txBody>
          <a:bodyPr wrap="none" rtlCol="0">
            <a:spAutoFit/>
          </a:bodyPr>
          <a:lstStyle/>
          <a:p>
            <a:r>
              <a:rPr lang="en-US" dirty="0" smtClean="0"/>
              <a:t>Preliminary result</a:t>
            </a:r>
            <a:endParaRPr lang="en-US" dirty="0"/>
          </a:p>
        </p:txBody>
      </p:sp>
      <p:pic>
        <p:nvPicPr>
          <p:cNvPr id="5" name="water level.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47791" y="211424"/>
            <a:ext cx="4272183" cy="3204137"/>
          </a:xfrm>
          <a:prstGeom prst="rect">
            <a:avLst/>
          </a:prstGeom>
        </p:spPr>
      </p:pic>
      <p:pic>
        <p:nvPicPr>
          <p:cNvPr id="6" name="depth averaged velocity.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4419974" y="211424"/>
            <a:ext cx="4283643" cy="3212732"/>
          </a:xfrm>
          <a:prstGeom prst="rect">
            <a:avLst/>
          </a:prstGeom>
        </p:spPr>
      </p:pic>
      <p:pic>
        <p:nvPicPr>
          <p:cNvPr id="7" name="bed cumulation erosion.avi">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0"/>
          <a:stretch>
            <a:fillRect/>
          </a:stretch>
        </p:blipFill>
        <p:spPr>
          <a:xfrm>
            <a:off x="147791" y="3424156"/>
            <a:ext cx="4309822" cy="3232367"/>
          </a:xfrm>
          <a:prstGeom prst="rect">
            <a:avLst/>
          </a:prstGeom>
        </p:spPr>
      </p:pic>
      <p:pic>
        <p:nvPicPr>
          <p:cNvPr id="9" name="Picture 8" descr="bathymetry.pdf"/>
          <p:cNvPicPr>
            <a:picLocks noChangeAspect="1"/>
          </p:cNvPicPr>
          <p:nvPr/>
        </p:nvPicPr>
        <p:blipFill rotWithShape="1">
          <a:blip r:embed="rId11">
            <a:extLst>
              <a:ext uri="{28A0092B-C50C-407E-A947-70E740481C1C}">
                <a14:useLocalDpi xmlns:a14="http://schemas.microsoft.com/office/drawing/2010/main" val="0"/>
              </a:ext>
            </a:extLst>
          </a:blip>
          <a:srcRect b="20542"/>
          <a:stretch/>
        </p:blipFill>
        <p:spPr>
          <a:xfrm>
            <a:off x="4457613" y="3424156"/>
            <a:ext cx="2995162" cy="3079887"/>
          </a:xfrm>
          <a:prstGeom prst="rect">
            <a:avLst/>
          </a:prstGeom>
        </p:spPr>
      </p:pic>
    </p:spTree>
    <p:extLst>
      <p:ext uri="{BB962C8B-B14F-4D97-AF65-F5344CB8AC3E}">
        <p14:creationId xmlns:p14="http://schemas.microsoft.com/office/powerpoint/2010/main" val="4199498017"/>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extLst>
              <a:ext uri="{28A0092B-C50C-407E-A947-70E740481C1C}">
                <a14:useLocalDpi xmlns:a14="http://schemas.microsoft.com/office/drawing/2010/main" val="0"/>
              </a:ext>
            </a:extLst>
          </a:blip>
          <a:srcRect l="4514" t="4475" r="18519" b="4476"/>
          <a:stretch/>
        </p:blipFill>
        <p:spPr bwMode="auto">
          <a:xfrm>
            <a:off x="457200" y="1965298"/>
            <a:ext cx="5773731" cy="4892702"/>
          </a:xfrm>
          <a:prstGeom prst="rect">
            <a:avLst/>
          </a:prstGeom>
          <a:noFill/>
          <a:ln>
            <a:noFill/>
          </a:ln>
          <a:extLst>
            <a:ext uri="{53640926-AAD7-44d8-BBD7-CCE9431645EC}">
              <a14:shadowObscured xmlns:a14="http://schemas.microsoft.com/office/drawing/2010/main"/>
            </a:ext>
          </a:extLst>
        </p:spPr>
      </p:pic>
      <p:sp>
        <p:nvSpPr>
          <p:cNvPr id="5" name="TextBox 4"/>
          <p:cNvSpPr txBox="1"/>
          <p:nvPr/>
        </p:nvSpPr>
        <p:spPr>
          <a:xfrm>
            <a:off x="6437199" y="2317258"/>
            <a:ext cx="2290792" cy="3539431"/>
          </a:xfrm>
          <a:prstGeom prst="rect">
            <a:avLst/>
          </a:prstGeom>
          <a:noFill/>
        </p:spPr>
        <p:txBody>
          <a:bodyPr wrap="square" rtlCol="0">
            <a:spAutoFit/>
          </a:bodyPr>
          <a:lstStyle/>
          <a:p>
            <a:r>
              <a:rPr lang="en-US" sz="2800" dirty="0" smtClean="0"/>
              <a:t>Difference in bed changes of the two cases: more erosion for smaller critical shear stress</a:t>
            </a:r>
            <a:endParaRPr lang="en-US" sz="2800" dirty="0"/>
          </a:p>
        </p:txBody>
      </p:sp>
      <p:sp>
        <p:nvSpPr>
          <p:cNvPr id="3" name="Title 2"/>
          <p:cNvSpPr>
            <a:spLocks noGrp="1"/>
          </p:cNvSpPr>
          <p:nvPr>
            <p:ph type="title"/>
          </p:nvPr>
        </p:nvSpPr>
        <p:spPr>
          <a:xfrm>
            <a:off x="977632" y="503671"/>
            <a:ext cx="7467600" cy="1143000"/>
          </a:xfrm>
        </p:spPr>
        <p:txBody>
          <a:bodyPr>
            <a:normAutofit fontScale="90000"/>
          </a:bodyPr>
          <a:lstStyle/>
          <a:p>
            <a:pPr algn="ctr"/>
            <a:r>
              <a:rPr lang="en-US" dirty="0" smtClean="0"/>
              <a:t>The possible impact of root reinforcement in a 2D view</a:t>
            </a:r>
            <a:endParaRPr lang="en-US" dirty="0"/>
          </a:p>
        </p:txBody>
      </p:sp>
      <p:sp>
        <p:nvSpPr>
          <p:cNvPr id="6" name="TextBox 5"/>
          <p:cNvSpPr txBox="1"/>
          <p:nvPr/>
        </p:nvSpPr>
        <p:spPr>
          <a:xfrm>
            <a:off x="207392" y="134339"/>
            <a:ext cx="1967644" cy="369332"/>
          </a:xfrm>
          <a:prstGeom prst="rect">
            <a:avLst/>
          </a:prstGeom>
          <a:noFill/>
        </p:spPr>
        <p:txBody>
          <a:bodyPr wrap="none" rtlCol="0">
            <a:spAutoFit/>
          </a:bodyPr>
          <a:lstStyle/>
          <a:p>
            <a:r>
              <a:rPr lang="en-US" dirty="0" smtClean="0"/>
              <a:t>Preliminary result</a:t>
            </a:r>
            <a:endParaRPr lang="en-US" dirty="0"/>
          </a:p>
        </p:txBody>
      </p:sp>
    </p:spTree>
    <p:extLst>
      <p:ext uri="{BB962C8B-B14F-4D97-AF65-F5344CB8AC3E}">
        <p14:creationId xmlns:p14="http://schemas.microsoft.com/office/powerpoint/2010/main" val="98126183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Vegetation’s influence on flow pattern in a tidal flat study</a:t>
            </a:r>
            <a:endParaRPr lang="en-US" dirty="0"/>
          </a:p>
        </p:txBody>
      </p:sp>
      <p:pic>
        <p:nvPicPr>
          <p:cNvPr id="4" name="Picture 3" descr="vege_flow.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71" y="1579902"/>
            <a:ext cx="3702959" cy="5278098"/>
          </a:xfrm>
          <a:prstGeom prst="rect">
            <a:avLst/>
          </a:prstGeom>
        </p:spPr>
      </p:pic>
      <p:sp>
        <p:nvSpPr>
          <p:cNvPr id="5" name="TextBox 4"/>
          <p:cNvSpPr txBox="1"/>
          <p:nvPr/>
        </p:nvSpPr>
        <p:spPr>
          <a:xfrm>
            <a:off x="3925630" y="1814232"/>
            <a:ext cx="4799827" cy="4524315"/>
          </a:xfrm>
          <a:prstGeom prst="rect">
            <a:avLst/>
          </a:prstGeom>
          <a:noFill/>
        </p:spPr>
        <p:txBody>
          <a:bodyPr wrap="square" rtlCol="0">
            <a:spAutoFit/>
          </a:bodyPr>
          <a:lstStyle/>
          <a:p>
            <a:r>
              <a:rPr lang="en-US" sz="2400" dirty="0" smtClean="0"/>
              <a:t>1 Decrease flow velocity in vegetated area, and increase it in non-vegetated area.</a:t>
            </a:r>
          </a:p>
          <a:p>
            <a:r>
              <a:rPr lang="en-US" sz="2400" dirty="0" smtClean="0"/>
              <a:t>2 More deposition in vegetated area and less on non-vegetated area.</a:t>
            </a:r>
          </a:p>
          <a:p>
            <a:r>
              <a:rPr lang="en-US" sz="2400" dirty="0" smtClean="0"/>
              <a:t>3 Increase flow velocity in channel and decrease in marshland</a:t>
            </a:r>
          </a:p>
          <a:p>
            <a:r>
              <a:rPr lang="en-US" sz="2400" dirty="0" smtClean="0"/>
              <a:t>4 Less deposition in the channel, concentrated in some area close to the channel for vegetated case</a:t>
            </a:r>
            <a:endParaRPr lang="en-US" sz="2400" dirty="0"/>
          </a:p>
        </p:txBody>
      </p:sp>
      <p:sp>
        <p:nvSpPr>
          <p:cNvPr id="3" name="TextBox 2"/>
          <p:cNvSpPr txBox="1"/>
          <p:nvPr/>
        </p:nvSpPr>
        <p:spPr>
          <a:xfrm>
            <a:off x="3925630" y="6490000"/>
            <a:ext cx="2136008" cy="307777"/>
          </a:xfrm>
          <a:prstGeom prst="rect">
            <a:avLst/>
          </a:prstGeom>
          <a:noFill/>
        </p:spPr>
        <p:txBody>
          <a:bodyPr wrap="square" rtlCol="0">
            <a:spAutoFit/>
          </a:bodyPr>
          <a:lstStyle/>
          <a:p>
            <a:r>
              <a:rPr lang="en-US" sz="1400" dirty="0" err="1" smtClean="0"/>
              <a:t>Temmerman</a:t>
            </a:r>
            <a:r>
              <a:rPr lang="en-US" sz="1400" dirty="0" smtClean="0"/>
              <a:t>, et al, 2005</a:t>
            </a:r>
            <a:endParaRPr lang="en-US" sz="1400" dirty="0"/>
          </a:p>
        </p:txBody>
      </p:sp>
    </p:spTree>
    <p:extLst>
      <p:ext uri="{BB962C8B-B14F-4D97-AF65-F5344CB8AC3E}">
        <p14:creationId xmlns:p14="http://schemas.microsoft.com/office/powerpoint/2010/main" val="406004516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2199" y="278600"/>
            <a:ext cx="3956068" cy="1143000"/>
          </a:xfrm>
        </p:spPr>
        <p:txBody>
          <a:bodyPr/>
          <a:lstStyle/>
          <a:p>
            <a:r>
              <a:rPr lang="en-US" dirty="0" smtClean="0"/>
              <a:t>Data to collect</a:t>
            </a:r>
            <a:endParaRPr lang="en-US" dirty="0"/>
          </a:p>
        </p:txBody>
      </p:sp>
      <p:sp>
        <p:nvSpPr>
          <p:cNvPr id="3" name="Content Placeholder 2"/>
          <p:cNvSpPr>
            <a:spLocks noGrp="1"/>
          </p:cNvSpPr>
          <p:nvPr>
            <p:ph idx="1"/>
          </p:nvPr>
        </p:nvSpPr>
        <p:spPr/>
        <p:txBody>
          <a:bodyPr/>
          <a:lstStyle/>
          <a:p>
            <a:r>
              <a:rPr lang="en-US" dirty="0" smtClean="0"/>
              <a:t>Field trip:</a:t>
            </a:r>
          </a:p>
          <a:p>
            <a:pPr marL="0" indent="0">
              <a:buNone/>
            </a:pPr>
            <a:r>
              <a:rPr lang="en-US" dirty="0"/>
              <a:t> </a:t>
            </a:r>
            <a:r>
              <a:rPr lang="en-US" dirty="0" smtClean="0"/>
              <a:t>       root density</a:t>
            </a:r>
          </a:p>
          <a:p>
            <a:pPr marL="0" indent="0">
              <a:buNone/>
            </a:pPr>
            <a:r>
              <a:rPr lang="en-US" dirty="0"/>
              <a:t> </a:t>
            </a:r>
            <a:r>
              <a:rPr lang="en-US" dirty="0" smtClean="0"/>
              <a:t>       root </a:t>
            </a:r>
            <a:r>
              <a:rPr lang="en-US" dirty="0"/>
              <a:t>structure </a:t>
            </a:r>
            <a:r>
              <a:rPr lang="en-US" dirty="0" smtClean="0"/>
              <a:t>distribution</a:t>
            </a:r>
          </a:p>
          <a:p>
            <a:r>
              <a:rPr lang="en-US" dirty="0" smtClean="0"/>
              <a:t>Experimental</a:t>
            </a:r>
          </a:p>
          <a:p>
            <a:pPr marL="0" indent="0">
              <a:buNone/>
            </a:pPr>
            <a:r>
              <a:rPr lang="en-US" dirty="0" smtClean="0"/>
              <a:t>        root tensile strength</a:t>
            </a:r>
          </a:p>
          <a:p>
            <a:endParaRPr lang="en-US" dirty="0"/>
          </a:p>
        </p:txBody>
      </p:sp>
      <p:sp>
        <p:nvSpPr>
          <p:cNvPr id="4" name="TextBox 3"/>
          <p:cNvSpPr txBox="1"/>
          <p:nvPr/>
        </p:nvSpPr>
        <p:spPr>
          <a:xfrm>
            <a:off x="291442" y="252580"/>
            <a:ext cx="1749998" cy="369332"/>
          </a:xfrm>
          <a:prstGeom prst="rect">
            <a:avLst/>
          </a:prstGeom>
          <a:noFill/>
        </p:spPr>
        <p:txBody>
          <a:bodyPr wrap="none" rtlCol="0">
            <a:spAutoFit/>
          </a:bodyPr>
          <a:lstStyle/>
          <a:p>
            <a:r>
              <a:rPr lang="en-US" dirty="0" smtClean="0"/>
              <a:t>Data Collection</a:t>
            </a:r>
            <a:endParaRPr lang="en-US" dirty="0"/>
          </a:p>
        </p:txBody>
      </p:sp>
    </p:spTree>
    <p:extLst>
      <p:ext uri="{BB962C8B-B14F-4D97-AF65-F5344CB8AC3E}">
        <p14:creationId xmlns:p14="http://schemas.microsoft.com/office/powerpoint/2010/main" val="14381653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3102558" cy="895314"/>
          </a:xfrm>
        </p:spPr>
        <p:txBody>
          <a:bodyPr>
            <a:normAutofit/>
          </a:bodyPr>
          <a:lstStyle/>
          <a:p>
            <a:r>
              <a:rPr lang="en-US" dirty="0"/>
              <a:t>Background</a:t>
            </a:r>
          </a:p>
        </p:txBody>
      </p:sp>
      <p:sp>
        <p:nvSpPr>
          <p:cNvPr id="3" name="Content Placeholder 2"/>
          <p:cNvSpPr>
            <a:spLocks noGrp="1"/>
          </p:cNvSpPr>
          <p:nvPr>
            <p:ph idx="1"/>
          </p:nvPr>
        </p:nvSpPr>
        <p:spPr>
          <a:xfrm>
            <a:off x="1004105" y="893146"/>
            <a:ext cx="7660451" cy="944406"/>
          </a:xfrm>
        </p:spPr>
        <p:txBody>
          <a:bodyPr>
            <a:noAutofit/>
          </a:bodyPr>
          <a:lstStyle/>
          <a:p>
            <a:pPr marL="0" indent="0">
              <a:buNone/>
            </a:pPr>
            <a:r>
              <a:rPr lang="en-US" sz="2400" dirty="0"/>
              <a:t>Many of world’s </a:t>
            </a:r>
            <a:r>
              <a:rPr lang="en-US" sz="2400" dirty="0" smtClean="0"/>
              <a:t>coastal areas </a:t>
            </a:r>
            <a:r>
              <a:rPr lang="en-US" sz="2400" dirty="0"/>
              <a:t>are threatened </a:t>
            </a:r>
            <a:r>
              <a:rPr lang="en-US" sz="2400" dirty="0" smtClean="0"/>
              <a:t>by flooding. Just on deltaic areas, close </a:t>
            </a:r>
            <a:r>
              <a:rPr lang="en-US" sz="2400" dirty="0"/>
              <a:t>to half a billion people every </a:t>
            </a:r>
            <a:r>
              <a:rPr lang="en-US" sz="2400" dirty="0" smtClean="0"/>
              <a:t>year are endangered by flooding. </a:t>
            </a:r>
            <a:endParaRPr lang="en-US" sz="2400" dirty="0"/>
          </a:p>
        </p:txBody>
      </p:sp>
      <p:sp>
        <p:nvSpPr>
          <p:cNvPr id="5" name="TextBox 4"/>
          <p:cNvSpPr txBox="1"/>
          <p:nvPr/>
        </p:nvSpPr>
        <p:spPr>
          <a:xfrm>
            <a:off x="1286879" y="5920038"/>
            <a:ext cx="6387562" cy="923330"/>
          </a:xfrm>
          <a:prstGeom prst="rect">
            <a:avLst/>
          </a:prstGeom>
          <a:noFill/>
        </p:spPr>
        <p:txBody>
          <a:bodyPr wrap="square" rtlCol="0">
            <a:spAutoFit/>
          </a:bodyPr>
          <a:lstStyle/>
          <a:p>
            <a:r>
              <a:rPr lang="en-US" dirty="0"/>
              <a:t>World Atlas of Large Flood </a:t>
            </a:r>
            <a:r>
              <a:rPr lang="en-US" dirty="0" smtClean="0"/>
              <a:t>Events (2.5*2.5 minutes grid derived from a global listing of extreme flood events between 1985 and 2003)</a:t>
            </a:r>
            <a:endParaRPr lang="en-US" dirty="0"/>
          </a:p>
        </p:txBody>
      </p:sp>
      <p:pic>
        <p:nvPicPr>
          <p:cNvPr id="6" name="Picture 5" descr="Global flooding frequency.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2178899"/>
            <a:ext cx="6858000" cy="3657600"/>
          </a:xfrm>
          <a:prstGeom prst="rect">
            <a:avLst/>
          </a:prstGeom>
        </p:spPr>
      </p:pic>
    </p:spTree>
    <p:extLst>
      <p:ext uri="{BB962C8B-B14F-4D97-AF65-F5344CB8AC3E}">
        <p14:creationId xmlns:p14="http://schemas.microsoft.com/office/powerpoint/2010/main" val="256107354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Expectations</a:t>
            </a:r>
            <a:endParaRPr lang="en-US" dirty="0"/>
          </a:p>
        </p:txBody>
      </p:sp>
      <p:sp>
        <p:nvSpPr>
          <p:cNvPr id="3" name="Content Placeholder 2"/>
          <p:cNvSpPr>
            <a:spLocks noGrp="1"/>
          </p:cNvSpPr>
          <p:nvPr>
            <p:ph idx="1"/>
          </p:nvPr>
        </p:nvSpPr>
        <p:spPr>
          <a:xfrm>
            <a:off x="457200" y="1600200"/>
            <a:ext cx="7467600" cy="5040086"/>
          </a:xfrm>
        </p:spPr>
        <p:txBody>
          <a:bodyPr>
            <a:normAutofit fontScale="92500" lnSpcReduction="10000"/>
          </a:bodyPr>
          <a:lstStyle/>
          <a:p>
            <a:r>
              <a:rPr lang="en-US" dirty="0"/>
              <a:t>A</a:t>
            </a:r>
            <a:r>
              <a:rPr lang="en-US" dirty="0" smtClean="0"/>
              <a:t>dvance </a:t>
            </a:r>
            <a:r>
              <a:rPr lang="en-US" dirty="0"/>
              <a:t>our current understanding of how vegetation </a:t>
            </a:r>
            <a:r>
              <a:rPr lang="en-US" dirty="0" smtClean="0"/>
              <a:t>influences </a:t>
            </a:r>
            <a:r>
              <a:rPr lang="en-US" dirty="0"/>
              <a:t>storm-induced flooding on river deltas </a:t>
            </a:r>
            <a:endParaRPr lang="en-US" dirty="0" smtClean="0"/>
          </a:p>
          <a:p>
            <a:r>
              <a:rPr lang="en-US" dirty="0"/>
              <a:t>determine which factor is the most critical during </a:t>
            </a:r>
            <a:r>
              <a:rPr lang="en-US" dirty="0" smtClean="0"/>
              <a:t>flooding: root reinforcement, flow pattern, plant failure</a:t>
            </a:r>
          </a:p>
          <a:p>
            <a:r>
              <a:rPr lang="en-US" dirty="0"/>
              <a:t>the role of vegetation under different storm intensities, and interactions of riverine and oceanic </a:t>
            </a:r>
            <a:r>
              <a:rPr lang="en-US" dirty="0" smtClean="0"/>
              <a:t>forces </a:t>
            </a:r>
          </a:p>
          <a:p>
            <a:r>
              <a:rPr lang="en-US" dirty="0"/>
              <a:t>the behaviors of different species and vegetation </a:t>
            </a:r>
            <a:r>
              <a:rPr lang="en-US" dirty="0" smtClean="0"/>
              <a:t>densities </a:t>
            </a:r>
            <a:r>
              <a:rPr lang="en-US" dirty="0"/>
              <a:t>on flooding </a:t>
            </a:r>
            <a:endParaRPr lang="en-US" dirty="0" smtClean="0"/>
          </a:p>
          <a:p>
            <a:endParaRPr lang="en-US" dirty="0" smtClean="0"/>
          </a:p>
        </p:txBody>
      </p:sp>
    </p:spTree>
    <p:extLst>
      <p:ext uri="{BB962C8B-B14F-4D97-AF65-F5344CB8AC3E}">
        <p14:creationId xmlns:p14="http://schemas.microsoft.com/office/powerpoint/2010/main" val="260348119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Plan</a:t>
            </a:r>
            <a:endParaRPr lang="en-US" dirty="0"/>
          </a:p>
        </p:txBody>
      </p:sp>
      <p:sp>
        <p:nvSpPr>
          <p:cNvPr id="3" name="Content Placeholder 2"/>
          <p:cNvSpPr>
            <a:spLocks noGrp="1"/>
          </p:cNvSpPr>
          <p:nvPr>
            <p:ph idx="1"/>
          </p:nvPr>
        </p:nvSpPr>
        <p:spPr/>
        <p:txBody>
          <a:bodyPr>
            <a:normAutofit fontScale="77500" lnSpcReduction="20000"/>
          </a:bodyPr>
          <a:lstStyle/>
          <a:p>
            <a:r>
              <a:rPr lang="en-US" dirty="0"/>
              <a:t>Year 1): </a:t>
            </a:r>
            <a:endParaRPr lang="en-US" dirty="0" smtClean="0"/>
          </a:p>
          <a:p>
            <a:pPr marL="0" indent="0">
              <a:buNone/>
            </a:pPr>
            <a:r>
              <a:rPr lang="en-US" dirty="0"/>
              <a:t>study in depth the Delft3D model and its source code</a:t>
            </a:r>
          </a:p>
          <a:p>
            <a:pPr marL="0" indent="0">
              <a:buNone/>
            </a:pPr>
            <a:r>
              <a:rPr lang="en-US" dirty="0"/>
              <a:t>learn the </a:t>
            </a:r>
            <a:r>
              <a:rPr lang="en-US" dirty="0" err="1"/>
              <a:t>RipRoot</a:t>
            </a:r>
            <a:r>
              <a:rPr lang="en-US" dirty="0"/>
              <a:t> model and incorporate the scientific background of this model into Delft3D’s water quality module</a:t>
            </a:r>
          </a:p>
          <a:p>
            <a:pPr marL="0" indent="0">
              <a:buNone/>
            </a:pPr>
            <a:r>
              <a:rPr lang="en-US" dirty="0" smtClean="0"/>
              <a:t>field </a:t>
            </a:r>
            <a:r>
              <a:rPr lang="en-US" dirty="0"/>
              <a:t>trip and collect input data for the </a:t>
            </a:r>
            <a:r>
              <a:rPr lang="en-US" dirty="0" smtClean="0"/>
              <a:t>simulations</a:t>
            </a:r>
          </a:p>
          <a:p>
            <a:r>
              <a:rPr lang="en-US" dirty="0"/>
              <a:t>Year 2): </a:t>
            </a:r>
          </a:p>
          <a:p>
            <a:pPr marL="0" indent="0">
              <a:buNone/>
            </a:pPr>
            <a:r>
              <a:rPr lang="en-US" dirty="0" smtClean="0"/>
              <a:t>incorporate </a:t>
            </a:r>
            <a:r>
              <a:rPr lang="en-US" dirty="0"/>
              <a:t>plant failure in </a:t>
            </a:r>
            <a:r>
              <a:rPr lang="en-US" dirty="0" smtClean="0"/>
              <a:t>Delft3D</a:t>
            </a:r>
          </a:p>
          <a:p>
            <a:pPr marL="0" indent="0">
              <a:buNone/>
            </a:pPr>
            <a:r>
              <a:rPr lang="en-US" dirty="0" smtClean="0"/>
              <a:t>run </a:t>
            </a:r>
            <a:r>
              <a:rPr lang="en-US" dirty="0"/>
              <a:t>different </a:t>
            </a:r>
            <a:r>
              <a:rPr lang="en-US" dirty="0" smtClean="0"/>
              <a:t>scenarios</a:t>
            </a:r>
          </a:p>
          <a:p>
            <a:pPr marL="0" indent="0">
              <a:buNone/>
            </a:pPr>
            <a:r>
              <a:rPr lang="en-US" dirty="0" smtClean="0"/>
              <a:t>write </a:t>
            </a:r>
            <a:r>
              <a:rPr lang="en-US" dirty="0"/>
              <a:t>papers about the impact of vegetation on hurricanes and winter storms, and evaluate the role of vegetation in these simulations </a:t>
            </a:r>
          </a:p>
        </p:txBody>
      </p:sp>
    </p:spTree>
    <p:extLst>
      <p:ext uri="{BB962C8B-B14F-4D97-AF65-F5344CB8AC3E}">
        <p14:creationId xmlns:p14="http://schemas.microsoft.com/office/powerpoint/2010/main" val="370196933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10003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53858" y="3415394"/>
            <a:ext cx="4590141" cy="3442605"/>
          </a:xfrm>
          <a:prstGeom prst="rect">
            <a:avLst/>
          </a:prstGeom>
        </p:spPr>
      </p:pic>
      <p:pic>
        <p:nvPicPr>
          <p:cNvPr id="8" name="Picture 7" descr="P100029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15392"/>
            <a:ext cx="4590144" cy="3442608"/>
          </a:xfrm>
          <a:prstGeom prst="rect">
            <a:avLst/>
          </a:prstGeom>
        </p:spPr>
      </p:pic>
      <p:pic>
        <p:nvPicPr>
          <p:cNvPr id="4" name="Picture 3" descr="P100027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3858" y="-1"/>
            <a:ext cx="4590142" cy="3442607"/>
          </a:xfrm>
          <a:prstGeom prst="rect">
            <a:avLst/>
          </a:prstGeom>
        </p:spPr>
      </p:pic>
      <p:pic>
        <p:nvPicPr>
          <p:cNvPr id="3" name="Picture 2" descr="P1000264.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1"/>
            <a:ext cx="4553857" cy="3415393"/>
          </a:xfrm>
          <a:prstGeom prst="rect">
            <a:avLst/>
          </a:prstGeom>
        </p:spPr>
      </p:pic>
      <p:sp>
        <p:nvSpPr>
          <p:cNvPr id="2" name="Title 1"/>
          <p:cNvSpPr>
            <a:spLocks noGrp="1"/>
          </p:cNvSpPr>
          <p:nvPr>
            <p:ph type="title"/>
          </p:nvPr>
        </p:nvSpPr>
        <p:spPr>
          <a:xfrm>
            <a:off x="1473547" y="3684645"/>
            <a:ext cx="5834049" cy="1849130"/>
          </a:xfrm>
        </p:spPr>
        <p:txBody>
          <a:bodyPr>
            <a:normAutofit/>
          </a:bodyPr>
          <a:lstStyle/>
          <a:p>
            <a:pPr algn="ctr"/>
            <a:r>
              <a:rPr lang="en-US" i="1" dirty="0" smtClean="0"/>
              <a:t>Any Questions???</a:t>
            </a:r>
            <a:br>
              <a:rPr lang="en-US" i="1" dirty="0" smtClean="0"/>
            </a:br>
            <a:r>
              <a:rPr lang="en-US" i="1" dirty="0" smtClean="0"/>
              <a:t>Suggestions???</a:t>
            </a:r>
            <a:endParaRPr lang="en-US" i="1" dirty="0"/>
          </a:p>
        </p:txBody>
      </p:sp>
      <p:sp>
        <p:nvSpPr>
          <p:cNvPr id="5" name="Rectangle 4"/>
          <p:cNvSpPr/>
          <p:nvPr/>
        </p:nvSpPr>
        <p:spPr>
          <a:xfrm>
            <a:off x="553351" y="1464908"/>
            <a:ext cx="8406372" cy="1754327"/>
          </a:xfrm>
          <a:prstGeom prst="rect">
            <a:avLst/>
          </a:prstGeom>
          <a:noFill/>
        </p:spPr>
        <p:txBody>
          <a:bodyPr wrap="square" lIns="91440" tIns="45720" rIns="91440" bIns="45720">
            <a:spAutoFit/>
          </a:bodyPr>
          <a:lstStyle/>
          <a:p>
            <a:pPr algn="ctr"/>
            <a:r>
              <a:rPr lang="en-US" sz="5400" b="1" i="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Thank you for your attention!</a:t>
            </a:r>
            <a:endParaRPr lang="en-US" sz="5400" b="1" i="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extLst>
      <p:ext uri="{BB962C8B-B14F-4D97-AF65-F5344CB8AC3E}">
        <p14:creationId xmlns:p14="http://schemas.microsoft.com/office/powerpoint/2010/main" val="274225793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904175"/>
            <a:ext cx="8229600" cy="4525963"/>
          </a:xfrm>
        </p:spPr>
        <p:txBody>
          <a:bodyPr>
            <a:normAutofit lnSpcReduction="10000"/>
          </a:bodyPr>
          <a:lstStyle/>
          <a:p>
            <a:endParaRPr lang="en-US" dirty="0" smtClean="0"/>
          </a:p>
          <a:p>
            <a:r>
              <a:rPr lang="en-US" dirty="0"/>
              <a:t>Native vegetation is used as an effective and economical way to diminish flood </a:t>
            </a:r>
            <a:r>
              <a:rPr lang="en-US" dirty="0" smtClean="0"/>
              <a:t>impacts:</a:t>
            </a:r>
          </a:p>
          <a:p>
            <a:pPr marL="0" indent="0">
              <a:buNone/>
            </a:pPr>
            <a:r>
              <a:rPr lang="en-US" dirty="0" smtClean="0"/>
              <a:t>     1 </a:t>
            </a:r>
            <a:r>
              <a:rPr lang="en-US" dirty="0"/>
              <a:t>attenuate flood erosion on coastal wetlands</a:t>
            </a:r>
          </a:p>
          <a:p>
            <a:pPr marL="0" indent="0">
              <a:buNone/>
            </a:pPr>
            <a:r>
              <a:rPr lang="en-US" dirty="0"/>
              <a:t>      </a:t>
            </a:r>
            <a:r>
              <a:rPr lang="en-US" dirty="0" smtClean="0"/>
              <a:t>    A</a:t>
            </a:r>
            <a:r>
              <a:rPr lang="en-US" dirty="0"/>
              <a:t>. flow resistance and bed roughness</a:t>
            </a:r>
          </a:p>
          <a:p>
            <a:pPr marL="0" indent="0">
              <a:buNone/>
            </a:pPr>
            <a:r>
              <a:rPr lang="en-US" dirty="0"/>
              <a:t>      </a:t>
            </a:r>
            <a:r>
              <a:rPr lang="en-US" dirty="0" smtClean="0"/>
              <a:t>    B</a:t>
            </a:r>
            <a:r>
              <a:rPr lang="en-US" dirty="0"/>
              <a:t>. root reinforcement</a:t>
            </a:r>
          </a:p>
          <a:p>
            <a:pPr marL="0" indent="0">
              <a:buNone/>
            </a:pPr>
            <a:r>
              <a:rPr lang="en-US" dirty="0" smtClean="0"/>
              <a:t>     2 </a:t>
            </a:r>
            <a:r>
              <a:rPr lang="en-US" dirty="0"/>
              <a:t>Increase erosion: plant </a:t>
            </a:r>
            <a:r>
              <a:rPr lang="en-US" dirty="0" smtClean="0"/>
              <a:t>failure</a:t>
            </a:r>
          </a:p>
          <a:p>
            <a:r>
              <a:rPr lang="en-US" dirty="0" smtClean="0"/>
              <a:t>The overall role of vegetation is still unclear</a:t>
            </a:r>
          </a:p>
          <a:p>
            <a:pPr marL="0" indent="0">
              <a:buNone/>
            </a:pPr>
            <a:endParaRPr lang="en-US" dirty="0"/>
          </a:p>
        </p:txBody>
      </p:sp>
    </p:spTree>
    <p:extLst>
      <p:ext uri="{BB962C8B-B14F-4D97-AF65-F5344CB8AC3E}">
        <p14:creationId xmlns:p14="http://schemas.microsoft.com/office/powerpoint/2010/main" val="108575346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a:srcRect t="-2506" b="-4424"/>
          <a:stretch/>
        </p:blipFill>
        <p:spPr>
          <a:xfrm>
            <a:off x="311478" y="556659"/>
            <a:ext cx="8229600" cy="6301341"/>
          </a:xfrm>
        </p:spPr>
      </p:pic>
    </p:spTree>
    <p:extLst>
      <p:ext uri="{BB962C8B-B14F-4D97-AF65-F5344CB8AC3E}">
        <p14:creationId xmlns:p14="http://schemas.microsoft.com/office/powerpoint/2010/main" val="400620390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Scientific Questions</a:t>
            </a:r>
            <a:endParaRPr lang="en-US" dirty="0"/>
          </a:p>
        </p:txBody>
      </p:sp>
      <p:sp>
        <p:nvSpPr>
          <p:cNvPr id="3" name="Content Placeholder 2"/>
          <p:cNvSpPr>
            <a:spLocks noGrp="1"/>
          </p:cNvSpPr>
          <p:nvPr>
            <p:ph idx="1"/>
          </p:nvPr>
        </p:nvSpPr>
        <p:spPr/>
        <p:txBody>
          <a:bodyPr>
            <a:normAutofit/>
          </a:bodyPr>
          <a:lstStyle/>
          <a:p>
            <a:pPr lvl="0"/>
            <a:r>
              <a:rPr lang="en-US" i="1" dirty="0" smtClean="0"/>
              <a:t>The role of vegetation on different magnitudes of storms</a:t>
            </a:r>
          </a:p>
          <a:p>
            <a:pPr lvl="0"/>
            <a:r>
              <a:rPr lang="en-US" i="1" dirty="0" smtClean="0"/>
              <a:t>The most significant processes during storms</a:t>
            </a:r>
          </a:p>
          <a:p>
            <a:pPr lvl="0"/>
            <a:r>
              <a:rPr lang="en-US" i="1" dirty="0" smtClean="0"/>
              <a:t>How will the effect of vegetation change under different conditions of riverine and ocean forces</a:t>
            </a:r>
          </a:p>
        </p:txBody>
      </p:sp>
    </p:spTree>
    <p:extLst>
      <p:ext uri="{BB962C8B-B14F-4D97-AF65-F5344CB8AC3E}">
        <p14:creationId xmlns:p14="http://schemas.microsoft.com/office/powerpoint/2010/main" val="33766595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7200" y="0"/>
            <a:ext cx="3606800" cy="1143000"/>
          </a:xfrm>
        </p:spPr>
        <p:txBody>
          <a:bodyPr/>
          <a:lstStyle/>
          <a:p>
            <a:r>
              <a:rPr lang="en-US" dirty="0" smtClean="0"/>
              <a:t>Hypotheses</a:t>
            </a:r>
            <a:endParaRPr lang="en-US" dirty="0"/>
          </a:p>
        </p:txBody>
      </p:sp>
      <p:sp>
        <p:nvSpPr>
          <p:cNvPr id="3" name="Content Placeholder 2"/>
          <p:cNvSpPr>
            <a:spLocks noGrp="1"/>
          </p:cNvSpPr>
          <p:nvPr>
            <p:ph idx="1"/>
          </p:nvPr>
        </p:nvSpPr>
        <p:spPr>
          <a:xfrm>
            <a:off x="457199" y="983343"/>
            <a:ext cx="8378371" cy="5058229"/>
          </a:xfrm>
        </p:spPr>
        <p:txBody>
          <a:bodyPr>
            <a:noAutofit/>
          </a:bodyPr>
          <a:lstStyle/>
          <a:p>
            <a:r>
              <a:rPr lang="en-US" sz="2600" dirty="0" smtClean="0"/>
              <a:t>Vegetation can greatly decrease flow current speed and diminish the flooding waves</a:t>
            </a:r>
          </a:p>
          <a:p>
            <a:r>
              <a:rPr lang="en-US" sz="2600" dirty="0" smtClean="0"/>
              <a:t>Vegetation can significantly reduce soil erosion by root reinforcement</a:t>
            </a:r>
          </a:p>
          <a:p>
            <a:r>
              <a:rPr lang="en-US" sz="2600" dirty="0" smtClean="0"/>
              <a:t>When plants are pulled out from soil during storms, the soil becomes extremely vulnerable to erosion during following storms</a:t>
            </a:r>
          </a:p>
          <a:p>
            <a:r>
              <a:rPr lang="en-US" sz="2600" dirty="0" smtClean="0"/>
              <a:t>Vegetation will respond differently to different storm magnitudes: for small magnitudes, the overall role of vegetation is mainly positive (decrease erosion), for large magnitudes, the importance of plant failure will gradually show its role, and the overall effect of vegetation might even becomes erosive</a:t>
            </a:r>
            <a:endParaRPr lang="en-US" sz="2600" dirty="0"/>
          </a:p>
        </p:txBody>
      </p:sp>
    </p:spTree>
    <p:extLst>
      <p:ext uri="{BB962C8B-B14F-4D97-AF65-F5344CB8AC3E}">
        <p14:creationId xmlns:p14="http://schemas.microsoft.com/office/powerpoint/2010/main" val="284977324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Methodology: Delft3D</a:t>
            </a:r>
            <a:endParaRPr lang="en-US" dirty="0"/>
          </a:p>
        </p:txBody>
      </p:sp>
      <p:sp>
        <p:nvSpPr>
          <p:cNvPr id="3" name="Content Placeholder 2"/>
          <p:cNvSpPr>
            <a:spLocks noGrp="1"/>
          </p:cNvSpPr>
          <p:nvPr>
            <p:ph idx="1"/>
          </p:nvPr>
        </p:nvSpPr>
        <p:spPr/>
        <p:txBody>
          <a:bodyPr>
            <a:normAutofit/>
          </a:bodyPr>
          <a:lstStyle/>
          <a:p>
            <a:r>
              <a:rPr lang="en-US" dirty="0" smtClean="0"/>
              <a:t>Simulation of hydrodynamics flow, sediment transport and morphology, waves, ecological processes and water quality</a:t>
            </a:r>
          </a:p>
          <a:p>
            <a:r>
              <a:rPr lang="en-US" dirty="0" smtClean="0"/>
              <a:t>3D shallow water equations (</a:t>
            </a:r>
            <a:r>
              <a:rPr lang="en-US" dirty="0"/>
              <a:t>hydrostatic pressure </a:t>
            </a:r>
            <a:r>
              <a:rPr lang="en-US" dirty="0" smtClean="0"/>
              <a:t>assumption)</a:t>
            </a:r>
          </a:p>
          <a:p>
            <a:r>
              <a:rPr lang="en-US" dirty="0" smtClean="0"/>
              <a:t>Finite difference methods</a:t>
            </a:r>
          </a:p>
          <a:p>
            <a:r>
              <a:rPr lang="en-US" dirty="0"/>
              <a:t>O</a:t>
            </a:r>
            <a:r>
              <a:rPr lang="en-US" dirty="0" smtClean="0"/>
              <a:t>rthogonal </a:t>
            </a:r>
            <a:r>
              <a:rPr lang="en-US" dirty="0"/>
              <a:t>and well-structured curvilinear </a:t>
            </a:r>
            <a:r>
              <a:rPr lang="en-US" dirty="0" smtClean="0"/>
              <a:t>grids, </a:t>
            </a:r>
            <a:r>
              <a:rPr lang="en-US" dirty="0"/>
              <a:t>staggered grid </a:t>
            </a:r>
            <a:r>
              <a:rPr lang="en-US" dirty="0" smtClean="0"/>
              <a:t>strategy</a:t>
            </a:r>
          </a:p>
          <a:p>
            <a:endParaRPr lang="en-US" dirty="0" smtClean="0"/>
          </a:p>
          <a:p>
            <a:endParaRPr lang="en-US" dirty="0" smtClean="0"/>
          </a:p>
          <a:p>
            <a:endParaRPr lang="en-US" dirty="0" smtClean="0"/>
          </a:p>
        </p:txBody>
      </p:sp>
    </p:spTree>
    <p:extLst>
      <p:ext uri="{BB962C8B-B14F-4D97-AF65-F5344CB8AC3E}">
        <p14:creationId xmlns:p14="http://schemas.microsoft.com/office/powerpoint/2010/main" val="336510620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6135"/>
            <a:ext cx="6016981" cy="1474347"/>
          </a:xfrm>
        </p:spPr>
        <p:txBody>
          <a:bodyPr>
            <a:normAutofit fontScale="90000"/>
          </a:bodyPr>
          <a:lstStyle/>
          <a:p>
            <a:r>
              <a:rPr lang="en-US" dirty="0" smtClean="0"/>
              <a:t>Study Area: Wax Lake Delta</a:t>
            </a:r>
            <a:endParaRPr lang="en-US" dirty="0"/>
          </a:p>
        </p:txBody>
      </p:sp>
      <p:sp>
        <p:nvSpPr>
          <p:cNvPr id="3" name="Content Placeholder 2"/>
          <p:cNvSpPr>
            <a:spLocks noGrp="1"/>
          </p:cNvSpPr>
          <p:nvPr>
            <p:ph idx="1"/>
          </p:nvPr>
        </p:nvSpPr>
        <p:spPr>
          <a:xfrm>
            <a:off x="457200" y="2407567"/>
            <a:ext cx="7467600" cy="4525963"/>
          </a:xfrm>
        </p:spPr>
        <p:txBody>
          <a:bodyPr>
            <a:normAutofit fontScale="92500" lnSpcReduction="20000"/>
          </a:bodyPr>
          <a:lstStyle/>
          <a:p>
            <a:r>
              <a:rPr lang="en-US" dirty="0" smtClean="0"/>
              <a:t>Hydrodynamic </a:t>
            </a:r>
            <a:r>
              <a:rPr lang="en-US" dirty="0"/>
              <a:t>and morphologic </a:t>
            </a:r>
            <a:r>
              <a:rPr lang="en-US" dirty="0" smtClean="0"/>
              <a:t>evolution recorded </a:t>
            </a:r>
            <a:r>
              <a:rPr lang="en-US" dirty="0"/>
              <a:t>in detail</a:t>
            </a:r>
            <a:r>
              <a:rPr lang="en-US" dirty="0" smtClean="0"/>
              <a:t>.</a:t>
            </a:r>
          </a:p>
          <a:p>
            <a:r>
              <a:rPr lang="en-US" dirty="0" err="1" smtClean="0"/>
              <a:t>Prograding</a:t>
            </a:r>
            <a:r>
              <a:rPr lang="en-US" dirty="0" smtClean="0"/>
              <a:t> </a:t>
            </a:r>
            <a:r>
              <a:rPr lang="en-US" dirty="0"/>
              <a:t>very fast: ~0.27 km/year (NCED</a:t>
            </a:r>
            <a:r>
              <a:rPr lang="en-US" dirty="0" smtClean="0"/>
              <a:t>) , new land vulnerable </a:t>
            </a:r>
            <a:r>
              <a:rPr lang="en-US" dirty="0"/>
              <a:t>to coastal storm events</a:t>
            </a:r>
            <a:r>
              <a:rPr lang="en-US" dirty="0" smtClean="0"/>
              <a:t>.</a:t>
            </a:r>
          </a:p>
          <a:p>
            <a:r>
              <a:rPr lang="en-US" dirty="0" smtClean="0"/>
              <a:t>Exposed </a:t>
            </a:r>
            <a:r>
              <a:rPr lang="en-US" dirty="0"/>
              <a:t>to several different patterns of storms. </a:t>
            </a:r>
            <a:endParaRPr lang="en-US" dirty="0" smtClean="0"/>
          </a:p>
          <a:p>
            <a:pPr marL="0" indent="0">
              <a:buNone/>
            </a:pPr>
            <a:r>
              <a:rPr lang="en-US" dirty="0" smtClean="0"/>
              <a:t>          </a:t>
            </a:r>
            <a:r>
              <a:rPr lang="en-US" sz="2600" dirty="0" smtClean="0"/>
              <a:t>A. severe </a:t>
            </a:r>
            <a:r>
              <a:rPr lang="en-US" sz="2600" dirty="0"/>
              <a:t>tropical </a:t>
            </a:r>
            <a:r>
              <a:rPr lang="en-US" sz="2600" dirty="0" smtClean="0"/>
              <a:t>storms.</a:t>
            </a:r>
          </a:p>
          <a:p>
            <a:pPr marL="0" indent="0">
              <a:buNone/>
            </a:pPr>
            <a:r>
              <a:rPr lang="en-US" sz="2600" dirty="0"/>
              <a:t> </a:t>
            </a:r>
            <a:r>
              <a:rPr lang="en-US" sz="2600" dirty="0" smtClean="0"/>
              <a:t>           B. frequent </a:t>
            </a:r>
            <a:r>
              <a:rPr lang="en-US" sz="2600" dirty="0"/>
              <a:t>winter storms, 20~30 times every </a:t>
            </a:r>
            <a:r>
              <a:rPr lang="en-US" sz="2600" dirty="0" smtClean="0"/>
              <a:t>year. </a:t>
            </a:r>
          </a:p>
          <a:p>
            <a:r>
              <a:rPr lang="en-US" dirty="0"/>
              <a:t>H</a:t>
            </a:r>
            <a:r>
              <a:rPr lang="en-US" dirty="0" smtClean="0"/>
              <a:t>ighly </a:t>
            </a:r>
            <a:r>
              <a:rPr lang="en-US" dirty="0"/>
              <a:t>vegetated with diverse </a:t>
            </a:r>
            <a:r>
              <a:rPr lang="en-US" dirty="0" smtClean="0"/>
              <a:t>species</a:t>
            </a:r>
            <a:endParaRPr lang="en-US" dirty="0"/>
          </a:p>
        </p:txBody>
      </p:sp>
      <p:pic>
        <p:nvPicPr>
          <p:cNvPr id="6" name="Picture 5" descr="waxlake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1537" y="0"/>
            <a:ext cx="2482462" cy="2389783"/>
          </a:xfrm>
          <a:prstGeom prst="rect">
            <a:avLst/>
          </a:prstGeom>
        </p:spPr>
      </p:pic>
    </p:spTree>
    <p:extLst>
      <p:ext uri="{BB962C8B-B14F-4D97-AF65-F5344CB8AC3E}">
        <p14:creationId xmlns:p14="http://schemas.microsoft.com/office/powerpoint/2010/main" val="343654385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ゴシック"/>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Technic.thmx</Template>
  <TotalTime>2</TotalTime>
  <Words>1394</Words>
  <Application>Microsoft Macintosh PowerPoint</Application>
  <PresentationFormat>On-screen Show (4:3)</PresentationFormat>
  <Paragraphs>204</Paragraphs>
  <Slides>32</Slides>
  <Notes>11</Notes>
  <HiddenSlides>0</HiddenSlides>
  <MMClips>3</MMClips>
  <ScaleCrop>false</ScaleCrop>
  <HeadingPairs>
    <vt:vector size="8" baseType="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32</vt:i4>
      </vt:variant>
    </vt:vector>
  </HeadingPairs>
  <TitlesOfParts>
    <vt:vector size="35" baseType="lpstr">
      <vt:lpstr>Technic</vt:lpstr>
      <vt:lpstr>\\localhost\Users\fexi8823\CompII proposal\!OLE_LINK1</vt:lpstr>
      <vt:lpstr>Microsoft Equation</vt:lpstr>
      <vt:lpstr>Explore the effect of vegetation on Wax Lake Delta’s morphological response to storm events with Delft3D </vt:lpstr>
      <vt:lpstr>Outline</vt:lpstr>
      <vt:lpstr>Background</vt:lpstr>
      <vt:lpstr>Background</vt:lpstr>
      <vt:lpstr>PowerPoint Presentation</vt:lpstr>
      <vt:lpstr>Scientific Questions</vt:lpstr>
      <vt:lpstr>Hypotheses</vt:lpstr>
      <vt:lpstr>Methodology: Delft3D</vt:lpstr>
      <vt:lpstr>Study Area: Wax Lake Delta</vt:lpstr>
      <vt:lpstr>Evolution history</vt:lpstr>
      <vt:lpstr>River dominated Delta</vt:lpstr>
      <vt:lpstr>PowerPoint Presentation</vt:lpstr>
      <vt:lpstr>Hydrodynamic and Sedimentary Characteristics</vt:lpstr>
      <vt:lpstr>Tropical Storms</vt:lpstr>
      <vt:lpstr>Winter Storms</vt:lpstr>
      <vt:lpstr>Vegetation</vt:lpstr>
      <vt:lpstr>Simulation of vegetation during storms</vt:lpstr>
      <vt:lpstr>Numerical Scheme: flow pattern</vt:lpstr>
      <vt:lpstr>Root reinforcement</vt:lpstr>
      <vt:lpstr>Plant Failure</vt:lpstr>
      <vt:lpstr>Scenarios: Hurricane Katrina and Rita</vt:lpstr>
      <vt:lpstr>Hurricane Katrina</vt:lpstr>
      <vt:lpstr>Hurricane Rita</vt:lpstr>
      <vt:lpstr>Winter storms</vt:lpstr>
      <vt:lpstr>Preliminary result: Friesian tidal inlet </vt:lpstr>
      <vt:lpstr>PowerPoint Presentation</vt:lpstr>
      <vt:lpstr>The possible impact of root reinforcement in a 2D view</vt:lpstr>
      <vt:lpstr>Vegetation’s influence on flow pattern in a tidal flat study</vt:lpstr>
      <vt:lpstr>Data to collect</vt:lpstr>
      <vt:lpstr>Expectations</vt:lpstr>
      <vt:lpstr>Work Plan</vt:lpstr>
      <vt:lpstr>Any Questions??? Suggestions???</vt:lpstr>
    </vt:vector>
  </TitlesOfParts>
  <Company>University of Coloardo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Explore the effect of vegetation on Wax Lake Delta’s morphological response to storm events with Delft3D </dc:title>
  <dc:creator>FEI XING</dc:creator>
  <cp:lastModifiedBy>FEI XING</cp:lastModifiedBy>
  <cp:revision>1</cp:revision>
  <dcterms:created xsi:type="dcterms:W3CDTF">2012-05-04T22:01:10Z</dcterms:created>
  <dcterms:modified xsi:type="dcterms:W3CDTF">2012-05-04T22:03:53Z</dcterms:modified>
</cp:coreProperties>
</file>