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2"/>
    <p:restoredTop sz="94709"/>
  </p:normalViewPr>
  <p:slideViewPr>
    <p:cSldViewPr snapToGrid="0">
      <p:cViewPr varScale="1">
        <p:scale>
          <a:sx n="106" d="100"/>
          <a:sy n="106" d="100"/>
        </p:scale>
        <p:origin x="12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E834D-7258-F163-F5DA-663DEF820C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EE4B73-09C4-D42D-F966-A90B40C610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456B8-819D-3BD3-7AAC-AB644C108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A10D4-EA5A-9615-4A3E-032AA87D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66730F-42D8-98B0-BA1E-D3414CEEA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43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0A27-AA42-C87D-532B-79DA8BAF6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F81140-4FAB-F9F0-F0F9-FDB886838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B5BEB-29E4-7682-7628-D4E1633E3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549CE-154C-8A10-7946-458A016C1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073614-C07D-83EF-28C1-277DEC4B0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1023AB-1EAD-7580-678D-FD5CA25AA5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4C1D85-848B-68DB-29D7-1AC9E99917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56D2B-88E7-5E51-79FD-5CB731B8B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B0222E-75C4-E3D7-093F-DC54A2FE3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02881-7B5F-E7B8-D25C-FF9875192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1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CB4DD-5FB7-4869-04C0-97809CFDB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76F35-9EAA-0D82-1E29-63E4A79A75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9AA6A-BCAC-2485-F5A0-57A05B848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28169-7DFC-25D9-DAE0-10157E66B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5D60C-FB23-2CFA-7B35-67A7B8996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495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02606-894E-D2D6-53C8-EDEA6DBF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C157E5-377D-B532-20FC-2CC4BBD3A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EAEE8-C739-F9A3-7E43-0ABC2A220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0264A3-47F5-C06D-E92B-BF1A58FF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F7906-2DAC-EE40-44E4-7E393DE1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36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CC269-5606-FA7D-0BF3-AEEE5C07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6585DD-9F11-6817-EE48-ED1A9BBD3A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37C3F-0E44-5AAD-82AD-4BE910FC4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48F123-CEAD-3C2F-3971-359494903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59F5E3-3F0F-81ED-0CFB-DDAF76316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2751E2-C49D-4E9B-996A-545584C76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38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CA75B-22AA-5133-C8F8-AC2A0765B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8C59A-3FE7-0EC2-F7CC-2E1DFB8DC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AF1EAA-6CEB-1DB5-CBE2-EFB6108F1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B95843-E06C-A14A-185E-B88EAC8C88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ADA591-9307-492A-7914-B8C2C63B6B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A08D6B-C8C0-F2D8-9420-B21D4C865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A061C6-970A-0ED1-F5A8-877C39C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CFBABD-ED67-0040-5387-532268871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1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E921D-F586-8B9B-7BD1-68A9EA7C2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DA8AEF-D8A3-1505-BF94-A91CAC675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9C208A-0DB4-7417-329B-96A501A30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6DA809-FCAD-59BA-6244-3E7CBDA3D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8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C15E12-BFC1-470B-A3F3-FB1214206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2C60F5-792A-CE53-AD74-8200266D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E124-A016-04EA-F47B-5ECD0A2BE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526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1B2E4-36A2-9B3E-9A93-07C82C5E9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7327-E2E3-7E5E-5BE1-E80A632A7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1D4F2A-700F-0F6C-75DA-0085919BB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8759FE-A174-8C68-DD30-FDB8CA13E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87F810-3CD0-CA07-BA9E-1B5CEFD6F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778AA7-3274-0829-303F-5844168B9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1F73A-52A4-2B4A-23F4-D3BEC5867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FF83F0-80B5-9F69-AE41-38252E582F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EBFC24-9367-FB6E-1FB1-5ADB0FC4F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F8323-3AB3-9624-AB13-A7F01E279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79EB2B-D26B-5ECA-7712-2EB58FBA4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7A7AC-CB3B-C32D-2CD6-CD535A9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439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568C78-2FF8-F41C-9493-CF61FC522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AB256-9D2E-486F-BFB6-D7F5A1385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D81B7-38CA-B2EA-DEF0-0546DE405D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F0356D-6920-184D-94D7-0B3B0CDBE513}" type="datetimeFigureOut">
              <a:rPr lang="en-US" smtClean="0"/>
              <a:t>3/18/24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73B6-EFA5-6797-5482-3B5EFE595D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88E41-531A-CE1F-C128-3278D6A06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F4C78-9BF1-304D-B020-F9673DA8B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2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Kettner@Colorado.edu" TargetMode="Externa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159F4-86E4-B366-FD83-B7F63CBAE0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3610" y="492169"/>
            <a:ext cx="10647947" cy="23876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Satellite Remote Sensing: Detectable and Elusive Floods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C98C04-E7FA-E51D-CB99-172468403C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0569" y="3619146"/>
            <a:ext cx="9144000" cy="1655762"/>
          </a:xfrm>
        </p:spPr>
        <p:txBody>
          <a:bodyPr/>
          <a:lstStyle/>
          <a:p>
            <a:r>
              <a:rPr lang="en-US" dirty="0"/>
              <a:t>Albert Kettner, Associate Professor - Research</a:t>
            </a:r>
          </a:p>
          <a:p>
            <a:r>
              <a:rPr lang="en-US" dirty="0"/>
              <a:t>Director DFO – Flood Observatory</a:t>
            </a:r>
          </a:p>
          <a:p>
            <a:r>
              <a:rPr lang="en-US" dirty="0"/>
              <a:t>University of Colorado, USA</a:t>
            </a:r>
          </a:p>
        </p:txBody>
      </p:sp>
      <p:pic>
        <p:nvPicPr>
          <p:cNvPr id="4" name="Picture 3" descr="A picture containing text, circle, screenshot, graphics&#10;&#10;Description automatically generated">
            <a:extLst>
              <a:ext uri="{FF2B5EF4-FFF2-40B4-BE49-F238E27FC236}">
                <a16:creationId xmlns:a16="http://schemas.microsoft.com/office/drawing/2014/main" id="{2D4307FB-66DB-CA48-ED96-A7B235D0C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75" y="4183986"/>
            <a:ext cx="2037215" cy="218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05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0BADCD-8719-6C1B-1CBF-8560D802D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870" y="1761475"/>
            <a:ext cx="8663687" cy="48733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2E7978-F72F-5245-AEA9-DD8CAF845040}"/>
              </a:ext>
            </a:extLst>
          </p:cNvPr>
          <p:cNvSpPr txBox="1"/>
          <p:nvPr/>
        </p:nvSpPr>
        <p:spPr>
          <a:xfrm>
            <a:off x="132348" y="97722"/>
            <a:ext cx="119232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Food for thought: </a:t>
            </a:r>
            <a:r>
              <a:rPr lang="en-US" sz="4400" dirty="0"/>
              <a:t>Potential new flood metrics for EM-DAT to consider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1F8B0A-9D53-34E6-F866-46EB88E48467}"/>
              </a:ext>
            </a:extLst>
          </p:cNvPr>
          <p:cNvSpPr txBox="1"/>
          <p:nvPr/>
        </p:nvSpPr>
        <p:spPr>
          <a:xfrm>
            <a:off x="132349" y="1775102"/>
            <a:ext cx="43705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Provide flood extent (where possible)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Include flood frequency per event (e.g. 100-year flood event)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4E4612-0137-6135-25A5-CE0CC26B5490}"/>
              </a:ext>
            </a:extLst>
          </p:cNvPr>
          <p:cNvSpPr txBox="1"/>
          <p:nvPr/>
        </p:nvSpPr>
        <p:spPr>
          <a:xfrm>
            <a:off x="300789" y="4591507"/>
            <a:ext cx="2517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THANK YOU!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Kettner@Colorado.edu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BD2FA5-B6A6-23C5-B479-1354E31A2D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862" y="5717066"/>
            <a:ext cx="1205494" cy="1089502"/>
          </a:xfrm>
          <a:prstGeom prst="rect">
            <a:avLst/>
          </a:prstGeom>
        </p:spPr>
      </p:pic>
      <p:pic>
        <p:nvPicPr>
          <p:cNvPr id="2" name="Picture 1" descr="A picture containing text, circle, screenshot, graphics&#10;&#10;Description automatically generated">
            <a:extLst>
              <a:ext uri="{FF2B5EF4-FFF2-40B4-BE49-F238E27FC236}">
                <a16:creationId xmlns:a16="http://schemas.microsoft.com/office/drawing/2014/main" id="{7A937BBF-4C30-48FE-C6CB-28C3D1C9B6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45" y="5806763"/>
            <a:ext cx="985714" cy="10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54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F0F25-A103-6E18-EBBE-C59B1A328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94" y="-134048"/>
            <a:ext cx="10515600" cy="1325563"/>
          </a:xfrm>
        </p:spPr>
        <p:txBody>
          <a:bodyPr/>
          <a:lstStyle/>
          <a:p>
            <a:r>
              <a:rPr lang="en-US" dirty="0"/>
              <a:t>DFO – Flood Observatory  -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15597B1-EB1F-C7F1-2437-616306554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148" y="1191515"/>
            <a:ext cx="5440577" cy="4746940"/>
          </a:xfrm>
        </p:spPr>
        <p:txBody>
          <a:bodyPr>
            <a:norm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DFO – Flood Observatory is a not-for-profit operating since 1993 and hosted at the Institute of Arctic and Alpine Research (INSTAAR) at University of Colorado, Boulder, USA.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DFO’s hydrological products include automated, near-real time, flood inundation maps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sources include optical sensors like: MODIS, VIIRS, Landsat, Sentinel-2, etc., and radar sensors like Sentinel 1a/b, as well as Microwave sensors, etc.</a:t>
            </a:r>
          </a:p>
          <a:p>
            <a:pPr marL="0" indent="0">
              <a:buNone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Mission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Acquire and preserve for public use a digital map record of the Earth’s changing surface water, including changes related to floods, droughts, wetlands, shorelines, lakes, and reservoirs.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 remote sensing-based water measurement and mapping in “near real time” for humanitarian purposes.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and encourage operational uses of remote sensing-based surface water information.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 scientific research making use of these data products. 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2C6EC6-300A-65BC-D25B-29A47F0ABFE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4038" y="4640642"/>
            <a:ext cx="6557962" cy="120400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34F9BB-0C70-7F26-15A1-9F8803D08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891" y="1191515"/>
            <a:ext cx="6058082" cy="3449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2F0F0B-BE1A-EDD3-D39C-D9FD3191FC1C}"/>
              </a:ext>
            </a:extLst>
          </p:cNvPr>
          <p:cNvSpPr txBox="1"/>
          <p:nvPr/>
        </p:nvSpPr>
        <p:spPr>
          <a:xfrm>
            <a:off x="6391283" y="205568"/>
            <a:ext cx="4578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Space-based measurement, Mapping and Modeling of Surface Water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A27D4-D916-8A5D-711E-CCFF42FC7665}"/>
              </a:ext>
            </a:extLst>
          </p:cNvPr>
          <p:cNvSpPr txBox="1"/>
          <p:nvPr/>
        </p:nvSpPr>
        <p:spPr>
          <a:xfrm>
            <a:off x="6030978" y="5548884"/>
            <a:ext cx="616102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1800" dirty="0"/>
          </a:p>
          <a:p>
            <a:r>
              <a:rPr lang="en-US" sz="1400" dirty="0"/>
              <a:t>The figure at right is an example of the MODIS-derived product generated by the DFO showing surface water at 250-m resolution near Calcutta, India, in 2021.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252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C1F5C-8803-1459-90C3-3CFE029D6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545" y="-86820"/>
            <a:ext cx="10515600" cy="1325563"/>
          </a:xfrm>
        </p:spPr>
        <p:txBody>
          <a:bodyPr/>
          <a:lstStyle/>
          <a:p>
            <a:r>
              <a:rPr lang="en-US" dirty="0"/>
              <a:t>DFO Flood observatory: Flood archive</a:t>
            </a:r>
          </a:p>
        </p:txBody>
      </p:sp>
      <p:pic>
        <p:nvPicPr>
          <p:cNvPr id="5" name="floodarchivemov2.mp4">
            <a:hlinkClick r:id="" action="ppaction://media"/>
            <a:extLst>
              <a:ext uri="{FF2B5EF4-FFF2-40B4-BE49-F238E27FC236}">
                <a16:creationId xmlns:a16="http://schemas.microsoft.com/office/drawing/2014/main" id="{68CFECBE-390A-EDCB-E256-B5BF41809E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8067" y="1008993"/>
            <a:ext cx="9774745" cy="48873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1CF341-C25C-9087-8F76-C5695FF258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856" y="5849007"/>
            <a:ext cx="10180274" cy="96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6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1464684-0B42-131A-4AE0-8667BF67F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67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On a global scale:</a:t>
            </a:r>
            <a:br>
              <a:rPr lang="en-US" dirty="0"/>
            </a:br>
            <a:r>
              <a:rPr lang="en-US" dirty="0"/>
              <a:t>increase in major flood events (M&gt;6)</a:t>
            </a:r>
          </a:p>
        </p:txBody>
      </p:sp>
      <p:pic>
        <p:nvPicPr>
          <p:cNvPr id="9" name="Picture 8" descr="A picture containing text, plot, font, line&#10;&#10;Description automatically generated">
            <a:extLst>
              <a:ext uri="{FF2B5EF4-FFF2-40B4-BE49-F238E27FC236}">
                <a16:creationId xmlns:a16="http://schemas.microsoft.com/office/drawing/2014/main" id="{7DA23BB0-D43D-6083-B7EF-C5760A030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47" y="1445339"/>
            <a:ext cx="6594868" cy="41915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F4B61A-9E84-5486-195C-62495646E805}"/>
              </a:ext>
            </a:extLst>
          </p:cNvPr>
          <p:cNvSpPr txBox="1"/>
          <p:nvPr/>
        </p:nvSpPr>
        <p:spPr>
          <a:xfrm>
            <a:off x="162047" y="6285588"/>
            <a:ext cx="7468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Magnitude (M) - </a:t>
            </a:r>
            <a:r>
              <a:rPr lang="en-US" b="1" i="1" dirty="0"/>
              <a:t>Flood Magnitude =LOG(Duration x Severity x Affected Area)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728444-4789-47DC-2FE0-7F26F04B998B}"/>
              </a:ext>
            </a:extLst>
          </p:cNvPr>
          <p:cNvSpPr txBox="1"/>
          <p:nvPr/>
        </p:nvSpPr>
        <p:spPr>
          <a:xfrm>
            <a:off x="7292050" y="1445339"/>
            <a:ext cx="473404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Flood Severity Class (1-2)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Class 1: </a:t>
            </a:r>
            <a:r>
              <a:rPr lang="en-US" dirty="0"/>
              <a:t>large flood events: significant damage to structures or agriculture; fatalities; and/or 1-2 decades-long reported interval since the last similar event.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Class 1.5: </a:t>
            </a:r>
            <a:r>
              <a:rPr lang="en-US" dirty="0"/>
              <a:t>very large events: with a greater than 2 decades but less than 100 year estimated recurrence interval, and/or a local recurrence interval of at 1-2 decades and affecting a large geographic region (&gt; 5000 sq. km).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Class 2: </a:t>
            </a:r>
            <a:r>
              <a:rPr lang="en-US" dirty="0"/>
              <a:t>Extreme events: with an estimated recurrence interval greater than 100 years and affecting a large geographic region (&gt; 5000 sq. km).</a:t>
            </a:r>
          </a:p>
        </p:txBody>
      </p:sp>
    </p:spTree>
    <p:extLst>
      <p:ext uri="{BB962C8B-B14F-4D97-AF65-F5344CB8AC3E}">
        <p14:creationId xmlns:p14="http://schemas.microsoft.com/office/powerpoint/2010/main" val="2059727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C533F-770B-FD20-7E23-163CB0933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757517"/>
            <a:ext cx="4094747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Detectable and Elusive Floods (when utilizing optical imagery)</a:t>
            </a:r>
          </a:p>
        </p:txBody>
      </p:sp>
      <p:pic>
        <p:nvPicPr>
          <p:cNvPr id="5" name="Picture 4" descr="A map of the world with orange dots&#10;&#10;Description automatically generated">
            <a:extLst>
              <a:ext uri="{FF2B5EF4-FFF2-40B4-BE49-F238E27FC236}">
                <a16:creationId xmlns:a16="http://schemas.microsoft.com/office/drawing/2014/main" id="{10E77836-7FCE-8617-4213-C74233568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466590"/>
            <a:ext cx="7772400" cy="6391410"/>
          </a:xfrm>
          <a:prstGeom prst="rect">
            <a:avLst/>
          </a:prstGeom>
        </p:spPr>
      </p:pic>
      <p:pic>
        <p:nvPicPr>
          <p:cNvPr id="7" name="Picture 6" descr="A chart of different colors&#10;&#10;Description automatically generated">
            <a:extLst>
              <a:ext uri="{FF2B5EF4-FFF2-40B4-BE49-F238E27FC236}">
                <a16:creationId xmlns:a16="http://schemas.microsoft.com/office/drawing/2014/main" id="{43282E56-7C48-0A8E-556D-C62F40AF0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7101" y="2063111"/>
            <a:ext cx="1189872" cy="13658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CD25B4-F8D4-18C3-95BC-76B2A6BA3AD9}"/>
              </a:ext>
            </a:extLst>
          </p:cNvPr>
          <p:cNvSpPr txBox="1"/>
          <p:nvPr/>
        </p:nvSpPr>
        <p:spPr>
          <a:xfrm>
            <a:off x="158491" y="3078860"/>
            <a:ext cx="3958391" cy="258532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4,712: Flood events of the DFO archive 1985 – 2018 (news reports)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3,127: Flood events that are in the archive and happened over the duration of MODIS imagery (satellite)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913: Flood events that are in the archive and that we can map using the MODIS sensor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E12D0B-0632-21A6-5CE8-BB68439224C0}"/>
              </a:ext>
            </a:extLst>
          </p:cNvPr>
          <p:cNvCxnSpPr/>
          <p:nvPr/>
        </p:nvCxnSpPr>
        <p:spPr>
          <a:xfrm>
            <a:off x="4737101" y="2362200"/>
            <a:ext cx="11898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BA8FF36-48C4-0A4A-709D-20E21A249026}"/>
              </a:ext>
            </a:extLst>
          </p:cNvPr>
          <p:cNvCxnSpPr/>
          <p:nvPr/>
        </p:nvCxnSpPr>
        <p:spPr>
          <a:xfrm>
            <a:off x="4727073" y="2590132"/>
            <a:ext cx="11898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1FE747B-053D-0999-8E4D-B8E3D67DA096}"/>
              </a:ext>
            </a:extLst>
          </p:cNvPr>
          <p:cNvSpPr txBox="1"/>
          <p:nvPr/>
        </p:nvSpPr>
        <p:spPr>
          <a:xfrm>
            <a:off x="158491" y="6319937"/>
            <a:ext cx="3848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Tellman</a:t>
            </a:r>
            <a:r>
              <a:rPr lang="en-US" i="1" dirty="0"/>
              <a:t>, Kettner, et al., Nature, 2021.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329B56-2189-24BE-9941-BA2B07FA9558}"/>
              </a:ext>
            </a:extLst>
          </p:cNvPr>
          <p:cNvSpPr txBox="1"/>
          <p:nvPr/>
        </p:nvSpPr>
        <p:spPr>
          <a:xfrm>
            <a:off x="7353231" y="3236462"/>
            <a:ext cx="3283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Events reported in news (3,127)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720C1C-5B4B-463C-8C50-D826594D1627}"/>
              </a:ext>
            </a:extLst>
          </p:cNvPr>
          <p:cNvSpPr txBox="1"/>
          <p:nvPr/>
        </p:nvSpPr>
        <p:spPr>
          <a:xfrm>
            <a:off x="7353230" y="6375666"/>
            <a:ext cx="3830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Events observed from satellites (913)</a:t>
            </a:r>
          </a:p>
        </p:txBody>
      </p:sp>
    </p:spTree>
    <p:extLst>
      <p:ext uri="{BB962C8B-B14F-4D97-AF65-F5344CB8AC3E}">
        <p14:creationId xmlns:p14="http://schemas.microsoft.com/office/powerpoint/2010/main" val="126469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D2C11-515A-4454-4C8F-0CC2AE6D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568" y="124493"/>
            <a:ext cx="11975432" cy="1325563"/>
          </a:xfrm>
        </p:spPr>
        <p:txBody>
          <a:bodyPr/>
          <a:lstStyle/>
          <a:p>
            <a:r>
              <a:rPr lang="en-US" dirty="0"/>
              <a:t>Why did MODIS (optical sensor) only detect 913 out of 3127 events?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CD386-E1D9-EC48-0361-140960414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persistent cloud cover (n = 495 events)</a:t>
            </a:r>
          </a:p>
          <a:p>
            <a:r>
              <a:rPr lang="en-US" dirty="0"/>
              <a:t>flash floods – short duration events (n = 300 events)</a:t>
            </a:r>
          </a:p>
          <a:p>
            <a:r>
              <a:rPr lang="en-US" dirty="0"/>
              <a:t>inaccurate catalogue locations (n = 94)</a:t>
            </a:r>
          </a:p>
          <a:p>
            <a:r>
              <a:rPr lang="en-US" dirty="0"/>
              <a:t>complex terrain (n = 44 events). For example: dense forest, urban areas</a:t>
            </a:r>
          </a:p>
          <a:p>
            <a:r>
              <a:rPr lang="en-US" dirty="0"/>
              <a:t>or other reasons (n = 1,208): to small events (spatial) to detect, mountain shadows, cloud shadows, no imagery available, …</a:t>
            </a:r>
          </a:p>
        </p:txBody>
      </p:sp>
    </p:spTree>
    <p:extLst>
      <p:ext uri="{BB962C8B-B14F-4D97-AF65-F5344CB8AC3E}">
        <p14:creationId xmlns:p14="http://schemas.microsoft.com/office/powerpoint/2010/main" val="3897448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D5383FD-AAD7-B045-6CAC-69ADACEB9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84" y="233711"/>
            <a:ext cx="3240537" cy="1643215"/>
          </a:xfrm>
          <a:ln>
            <a:noFill/>
          </a:ln>
        </p:spPr>
        <p:txBody>
          <a:bodyPr/>
          <a:lstStyle/>
          <a:p>
            <a:r>
              <a:rPr lang="en-US" dirty="0"/>
              <a:t>Satellite data availability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8D9D475-E161-2BD1-C9ED-8950479B81A6}"/>
              </a:ext>
            </a:extLst>
          </p:cNvPr>
          <p:cNvGrpSpPr/>
          <p:nvPr/>
        </p:nvGrpSpPr>
        <p:grpSpPr>
          <a:xfrm>
            <a:off x="3348821" y="233711"/>
            <a:ext cx="8552498" cy="6644371"/>
            <a:chOff x="3348821" y="233711"/>
            <a:chExt cx="8552498" cy="6644371"/>
          </a:xfrm>
        </p:grpSpPr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BF4B6B6E-DC5F-1DD7-2A3B-87AA953395E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4066917"/>
                </p:ext>
              </p:extLst>
            </p:nvPr>
          </p:nvGraphicFramePr>
          <p:xfrm>
            <a:off x="3348821" y="233711"/>
            <a:ext cx="8552498" cy="66443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2" imgW="7162800" imgH="5778500" progId="Word.Document.12">
                    <p:embed/>
                  </p:oleObj>
                </mc:Choice>
                <mc:Fallback>
                  <p:oleObj name="Document" r:id="rId2" imgW="7162800" imgH="5778500" progId="Word.Document.12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348821" y="233711"/>
                          <a:ext cx="8552498" cy="664437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F2E9E51-FC90-5948-CFBD-38271C2BB16B}"/>
                </a:ext>
              </a:extLst>
            </p:cNvPr>
            <p:cNvSpPr txBox="1"/>
            <p:nvPr/>
          </p:nvSpPr>
          <p:spPr>
            <a:xfrm>
              <a:off x="9762646" y="4932669"/>
              <a:ext cx="70564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~2015 -&gt;</a:t>
              </a:r>
            </a:p>
            <a:p>
              <a:r>
                <a:rPr 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~2017 -&gt;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E11FF4B-107C-2C49-197C-906AE01F26DD}"/>
              </a:ext>
            </a:extLst>
          </p:cNvPr>
          <p:cNvSpPr txBox="1"/>
          <p:nvPr/>
        </p:nvSpPr>
        <p:spPr>
          <a:xfrm>
            <a:off x="108284" y="2695074"/>
            <a:ext cx="30800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Access to satellite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the past only a few satellites, now many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the past mostly course resolution, now many high resolution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dirty="0"/>
              <a:t>Nowadays many more </a:t>
            </a:r>
            <a:r>
              <a:rPr lang="en-US" b="1" dirty="0"/>
              <a:t>commercial companies </a:t>
            </a:r>
            <a:r>
              <a:rPr lang="en-US" dirty="0"/>
              <a:t>(Planet, ICEYE, Capella, MAXAR (previously Digital Globe, …..))</a:t>
            </a:r>
          </a:p>
        </p:txBody>
      </p:sp>
    </p:spTree>
    <p:extLst>
      <p:ext uri="{BB962C8B-B14F-4D97-AF65-F5344CB8AC3E}">
        <p14:creationId xmlns:p14="http://schemas.microsoft.com/office/powerpoint/2010/main" val="244969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55">
            <a:extLst>
              <a:ext uri="{FF2B5EF4-FFF2-40B4-BE49-F238E27FC236}">
                <a16:creationId xmlns:a16="http://schemas.microsoft.com/office/drawing/2014/main" id="{3C8269B5-6011-2AF5-8CB7-A294702AE9B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81199" y="2088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  <a:buSzPct val="25000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Various Sensors and Satellites</a:t>
            </a:r>
          </a:p>
        </p:txBody>
      </p:sp>
      <p:pic>
        <p:nvPicPr>
          <p:cNvPr id="5" name="Shape 156">
            <a:extLst>
              <a:ext uri="{FF2B5EF4-FFF2-40B4-BE49-F238E27FC236}">
                <a16:creationId xmlns:a16="http://schemas.microsoft.com/office/drawing/2014/main" id="{A2766EC7-5239-EC21-FEE4-72EBDDDA48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39320" y="2908219"/>
            <a:ext cx="2745128" cy="2745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157">
            <a:extLst>
              <a:ext uri="{FF2B5EF4-FFF2-40B4-BE49-F238E27FC236}">
                <a16:creationId xmlns:a16="http://schemas.microsoft.com/office/drawing/2014/main" id="{7B911F46-957C-3AFC-BD3C-98D02A20FD1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4401" y="2920759"/>
            <a:ext cx="2743199" cy="274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58">
            <a:extLst>
              <a:ext uri="{FF2B5EF4-FFF2-40B4-BE49-F238E27FC236}">
                <a16:creationId xmlns:a16="http://schemas.microsoft.com/office/drawing/2014/main" id="{F004A1FD-F34B-B953-7F6A-B2E2A4220D7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19908" y="2920759"/>
            <a:ext cx="2743199" cy="274319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159">
            <a:extLst>
              <a:ext uri="{FF2B5EF4-FFF2-40B4-BE49-F238E27FC236}">
                <a16:creationId xmlns:a16="http://schemas.microsoft.com/office/drawing/2014/main" id="{B8A38763-12F1-EB29-CF04-C4D51C81A191}"/>
              </a:ext>
            </a:extLst>
          </p:cNvPr>
          <p:cNvSpPr txBox="1"/>
          <p:nvPr/>
        </p:nvSpPr>
        <p:spPr>
          <a:xfrm>
            <a:off x="883713" y="2363243"/>
            <a:ext cx="3276601" cy="46166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2400" b="1" dirty="0">
                <a:latin typeface="Arial"/>
                <a:ea typeface="Arial"/>
                <a:cs typeface="Arial"/>
                <a:sym typeface="Arial"/>
              </a:rPr>
              <a:t>MODIS (Terra / Aqua)</a:t>
            </a:r>
          </a:p>
        </p:txBody>
      </p:sp>
      <p:sp>
        <p:nvSpPr>
          <p:cNvPr id="9" name="Shape 160">
            <a:extLst>
              <a:ext uri="{FF2B5EF4-FFF2-40B4-BE49-F238E27FC236}">
                <a16:creationId xmlns:a16="http://schemas.microsoft.com/office/drawing/2014/main" id="{8BBBF293-9632-A2E2-D2BE-F6C1A8F0858A}"/>
              </a:ext>
            </a:extLst>
          </p:cNvPr>
          <p:cNvSpPr txBox="1"/>
          <p:nvPr/>
        </p:nvSpPr>
        <p:spPr>
          <a:xfrm>
            <a:off x="5410200" y="2363244"/>
            <a:ext cx="1638300" cy="46166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Landsat</a:t>
            </a:r>
          </a:p>
        </p:txBody>
      </p:sp>
      <p:sp>
        <p:nvSpPr>
          <p:cNvPr id="10" name="Shape 161">
            <a:extLst>
              <a:ext uri="{FF2B5EF4-FFF2-40B4-BE49-F238E27FC236}">
                <a16:creationId xmlns:a16="http://schemas.microsoft.com/office/drawing/2014/main" id="{F5D15738-41A3-4464-26B7-784EFF466F19}"/>
              </a:ext>
            </a:extLst>
          </p:cNvPr>
          <p:cNvSpPr txBox="1"/>
          <p:nvPr/>
        </p:nvSpPr>
        <p:spPr>
          <a:xfrm>
            <a:off x="8489506" y="2363243"/>
            <a:ext cx="3090299" cy="46166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sz="2400" b="1" dirty="0">
                <a:latin typeface="Arial"/>
                <a:ea typeface="Arial"/>
                <a:cs typeface="Arial"/>
                <a:sym typeface="Arial"/>
              </a:rPr>
              <a:t>Sentinel 1a,b (SAR)</a:t>
            </a:r>
          </a:p>
        </p:txBody>
      </p:sp>
      <p:sp>
        <p:nvSpPr>
          <p:cNvPr id="11" name="Shape 162">
            <a:extLst>
              <a:ext uri="{FF2B5EF4-FFF2-40B4-BE49-F238E27FC236}">
                <a16:creationId xmlns:a16="http://schemas.microsoft.com/office/drawing/2014/main" id="{85782971-B5B3-5BD1-C076-75F6C34CD7E0}"/>
              </a:ext>
            </a:extLst>
          </p:cNvPr>
          <p:cNvSpPr txBox="1"/>
          <p:nvPr/>
        </p:nvSpPr>
        <p:spPr>
          <a:xfrm>
            <a:off x="1369850" y="5716044"/>
            <a:ext cx="2514598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250m, 2 daily , 2000-present</a:t>
            </a:r>
          </a:p>
        </p:txBody>
      </p:sp>
      <p:sp>
        <p:nvSpPr>
          <p:cNvPr id="12" name="Shape 163">
            <a:extLst>
              <a:ext uri="{FF2B5EF4-FFF2-40B4-BE49-F238E27FC236}">
                <a16:creationId xmlns:a16="http://schemas.microsoft.com/office/drawing/2014/main" id="{477F973D-31F1-D834-72DB-40CE677AACC0}"/>
              </a:ext>
            </a:extLst>
          </p:cNvPr>
          <p:cNvSpPr txBox="1"/>
          <p:nvPr/>
        </p:nvSpPr>
        <p:spPr>
          <a:xfrm>
            <a:off x="5257801" y="5792244"/>
            <a:ext cx="2209799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30m, 16 days, 1984-present</a:t>
            </a:r>
          </a:p>
        </p:txBody>
      </p:sp>
      <p:sp>
        <p:nvSpPr>
          <p:cNvPr id="13" name="Shape 164">
            <a:extLst>
              <a:ext uri="{FF2B5EF4-FFF2-40B4-BE49-F238E27FC236}">
                <a16:creationId xmlns:a16="http://schemas.microsoft.com/office/drawing/2014/main" id="{B868C6D7-9DE4-B733-326A-E3286CA4EADF}"/>
              </a:ext>
            </a:extLst>
          </p:cNvPr>
          <p:cNvSpPr txBox="1"/>
          <p:nvPr/>
        </p:nvSpPr>
        <p:spPr>
          <a:xfrm>
            <a:off x="8535808" y="5792244"/>
            <a:ext cx="2070099" cy="3693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10m, 2-6 days, 2014-present</a:t>
            </a:r>
          </a:p>
        </p:txBody>
      </p:sp>
      <p:pic>
        <p:nvPicPr>
          <p:cNvPr id="14" name="Shape 165">
            <a:extLst>
              <a:ext uri="{FF2B5EF4-FFF2-40B4-BE49-F238E27FC236}">
                <a16:creationId xmlns:a16="http://schemas.microsoft.com/office/drawing/2014/main" id="{4E20C3B0-D733-2859-8AE0-C06DFE60C8D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5955"/>
          <a:stretch/>
        </p:blipFill>
        <p:spPr>
          <a:xfrm>
            <a:off x="1750670" y="6304868"/>
            <a:ext cx="1863236" cy="7391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BEFFAE4-4BAD-6290-2CAC-DE5182CCC4A8}"/>
              </a:ext>
            </a:extLst>
          </p:cNvPr>
          <p:cNvCxnSpPr/>
          <p:nvPr/>
        </p:nvCxnSpPr>
        <p:spPr>
          <a:xfrm flipV="1">
            <a:off x="2475535" y="1929007"/>
            <a:ext cx="6764499" cy="1252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5C93758-F79A-58F2-B584-BC26C6F90C90}"/>
              </a:ext>
            </a:extLst>
          </p:cNvPr>
          <p:cNvSpPr txBox="1"/>
          <p:nvPr/>
        </p:nvSpPr>
        <p:spPr>
          <a:xfrm>
            <a:off x="5037551" y="1470480"/>
            <a:ext cx="198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Spatial resolution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3B8EBE-E69C-AF62-D841-E757D74BE503}"/>
              </a:ext>
            </a:extLst>
          </p:cNvPr>
          <p:cNvSpPr txBox="1"/>
          <p:nvPr/>
        </p:nvSpPr>
        <p:spPr>
          <a:xfrm>
            <a:off x="1482815" y="1470480"/>
            <a:ext cx="3770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LOW</a:t>
            </a:r>
            <a:r>
              <a:rPr lang="en-US" dirty="0"/>
              <a:t>, daily though!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B995F6-AA97-1116-C6F5-0FE57AD4C213}"/>
              </a:ext>
            </a:extLst>
          </p:cNvPr>
          <p:cNvSpPr txBox="1"/>
          <p:nvPr/>
        </p:nvSpPr>
        <p:spPr>
          <a:xfrm>
            <a:off x="7863362" y="1470480"/>
            <a:ext cx="3092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HIGH</a:t>
            </a:r>
            <a:r>
              <a:rPr lang="en-US" dirty="0"/>
              <a:t>, infrequent though!</a:t>
            </a:r>
          </a:p>
        </p:txBody>
      </p:sp>
    </p:spTree>
    <p:extLst>
      <p:ext uri="{BB962C8B-B14F-4D97-AF65-F5344CB8AC3E}">
        <p14:creationId xmlns:p14="http://schemas.microsoft.com/office/powerpoint/2010/main" val="3239440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933FE-4FCA-8A72-4F5F-AC894C1F7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9360"/>
            <a:ext cx="10820400" cy="132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Challenges to map flood extents persists </a:t>
            </a:r>
            <a:r>
              <a:rPr lang="en-US" b="1" dirty="0"/>
              <a:t>but have become LESS</a:t>
            </a:r>
            <a:r>
              <a:rPr lang="en-US" dirty="0"/>
              <a:t>: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ABD38-D6A1-959D-DAEA-7A3025867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79" y="1923036"/>
            <a:ext cx="6718538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persistent cloud cover</a:t>
            </a:r>
          </a:p>
          <a:p>
            <a:pPr marL="0" indent="0">
              <a:buNone/>
            </a:pPr>
            <a:r>
              <a:rPr lang="en-US" dirty="0"/>
              <a:t>	(</a:t>
            </a:r>
            <a:r>
              <a:rPr lang="en-US" i="1" dirty="0">
                <a:solidFill>
                  <a:srgbClr val="FF0000"/>
                </a:solidFill>
              </a:rPr>
              <a:t>Solution</a:t>
            </a:r>
            <a:r>
              <a:rPr lang="en-US" i="1" dirty="0"/>
              <a:t>: radar images (SAR) if available</a:t>
            </a:r>
            <a:r>
              <a:rPr lang="en-US" dirty="0"/>
              <a:t>)</a:t>
            </a:r>
          </a:p>
          <a:p>
            <a:r>
              <a:rPr lang="en-US" dirty="0"/>
              <a:t>flash floods – short duration but often devastating events</a:t>
            </a:r>
          </a:p>
          <a:p>
            <a:pPr marL="0" indent="0">
              <a:buNone/>
            </a:pPr>
            <a:r>
              <a:rPr lang="en-US" dirty="0"/>
              <a:t>	(</a:t>
            </a:r>
            <a:r>
              <a:rPr lang="en-US" i="1" dirty="0">
                <a:solidFill>
                  <a:srgbClr val="FF0000"/>
                </a:solidFill>
              </a:rPr>
              <a:t>no solution</a:t>
            </a:r>
            <a:r>
              <a:rPr lang="en-US" dirty="0"/>
              <a:t>)</a:t>
            </a:r>
          </a:p>
          <a:p>
            <a:r>
              <a:rPr lang="en-US" dirty="0"/>
              <a:t>complex terrain: dense forest, urban areas </a:t>
            </a:r>
          </a:p>
          <a:p>
            <a:pPr marL="0" indent="0">
              <a:buNone/>
            </a:pPr>
            <a:r>
              <a:rPr lang="en-US" dirty="0"/>
              <a:t>	(</a:t>
            </a:r>
            <a:r>
              <a:rPr lang="en-US" i="1" dirty="0">
                <a:solidFill>
                  <a:srgbClr val="FF0000"/>
                </a:solidFill>
              </a:rPr>
              <a:t>Partial solution</a:t>
            </a:r>
            <a:r>
              <a:rPr lang="en-US" i="1" dirty="0"/>
              <a:t>: for vegetated areas e.g. SYNGSS, or SAR</a:t>
            </a:r>
            <a:r>
              <a:rPr lang="en-US" dirty="0"/>
              <a:t>) </a:t>
            </a:r>
          </a:p>
          <a:p>
            <a:r>
              <a:rPr lang="en-US" dirty="0"/>
              <a:t>mountain shadows</a:t>
            </a:r>
          </a:p>
          <a:p>
            <a:pPr marL="0" indent="0">
              <a:buNone/>
            </a:pPr>
            <a:r>
              <a:rPr lang="en-US" dirty="0"/>
              <a:t>	(</a:t>
            </a:r>
            <a:r>
              <a:rPr lang="en-US" i="1" dirty="0">
                <a:solidFill>
                  <a:srgbClr val="FF0000"/>
                </a:solidFill>
              </a:rPr>
              <a:t>Partial solution</a:t>
            </a:r>
            <a:r>
              <a:rPr lang="en-US" i="1" dirty="0"/>
              <a:t>: SAR, if not blocked by mountains as well</a:t>
            </a:r>
            <a:r>
              <a:rPr lang="en-US" dirty="0"/>
              <a:t>)</a:t>
            </a:r>
          </a:p>
          <a:p>
            <a:r>
              <a:rPr lang="en-US" dirty="0"/>
              <a:t>….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FD5BD0B-78AA-FB16-B9AA-ABA8A4B108A9}"/>
              </a:ext>
            </a:extLst>
          </p:cNvPr>
          <p:cNvGrpSpPr/>
          <p:nvPr/>
        </p:nvGrpSpPr>
        <p:grpSpPr>
          <a:xfrm>
            <a:off x="6725123" y="4691587"/>
            <a:ext cx="5749651" cy="2190107"/>
            <a:chOff x="6773251" y="4740947"/>
            <a:chExt cx="5749651" cy="2190107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E6C780F-FACF-9693-F346-6D221FEDBD34}"/>
                </a:ext>
              </a:extLst>
            </p:cNvPr>
            <p:cNvGrpSpPr/>
            <p:nvPr/>
          </p:nvGrpSpPr>
          <p:grpSpPr>
            <a:xfrm>
              <a:off x="6773251" y="4740947"/>
              <a:ext cx="5749651" cy="2190107"/>
              <a:chOff x="6773251" y="4740947"/>
              <a:chExt cx="5749651" cy="2190107"/>
            </a:xfrm>
          </p:grpSpPr>
          <p:pic>
            <p:nvPicPr>
              <p:cNvPr id="14" name="Content Placeholder 4">
                <a:extLst>
                  <a:ext uri="{FF2B5EF4-FFF2-40B4-BE49-F238E27FC236}">
                    <a16:creationId xmlns:a16="http://schemas.microsoft.com/office/drawing/2014/main" id="{2C408578-9FEA-6CA5-AB36-0DD3260C0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7" r="3037"/>
              <a:stretch/>
            </p:blipFill>
            <p:spPr>
              <a:xfrm>
                <a:off x="9694141" y="4870309"/>
                <a:ext cx="2497859" cy="1987691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D1733CA-68C2-8128-D13E-785785C683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7" r="3037"/>
              <a:stretch/>
            </p:blipFill>
            <p:spPr>
              <a:xfrm>
                <a:off x="7118605" y="4931832"/>
                <a:ext cx="2420545" cy="1926168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2C3452-1E55-52D0-5BD3-ADF06E738CE1}"/>
                  </a:ext>
                </a:extLst>
              </p:cNvPr>
              <p:cNvSpPr txBox="1"/>
              <p:nvPr/>
            </p:nvSpPr>
            <p:spPr>
              <a:xfrm>
                <a:off x="6773251" y="4751897"/>
                <a:ext cx="324347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VIIRS Surface Water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A51F9A9-9B0F-63B9-B4AD-F976F2E5CF39}"/>
                  </a:ext>
                </a:extLst>
              </p:cNvPr>
              <p:cNvSpPr txBox="1"/>
              <p:nvPr/>
            </p:nvSpPr>
            <p:spPr>
              <a:xfrm>
                <a:off x="9279432" y="4740947"/>
                <a:ext cx="324347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CYGNSS Surface Water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EE32D30-99D6-4286-152D-85AE6340C87E}"/>
                  </a:ext>
                </a:extLst>
              </p:cNvPr>
              <p:cNvSpPr txBox="1"/>
              <p:nvPr/>
            </p:nvSpPr>
            <p:spPr>
              <a:xfrm>
                <a:off x="9279432" y="6654055"/>
                <a:ext cx="324347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Surface water extent = 112,488 km</a:t>
                </a:r>
                <a:r>
                  <a:rPr lang="en-US" sz="1200" baseline="30000" dirty="0"/>
                  <a:t>2</a:t>
                </a:r>
                <a:endParaRPr lang="en-US" sz="1200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56D60D6-5565-8597-B46C-0C581AF6CB40}"/>
                  </a:ext>
                </a:extLst>
              </p:cNvPr>
              <p:cNvSpPr txBox="1"/>
              <p:nvPr/>
            </p:nvSpPr>
            <p:spPr>
              <a:xfrm>
                <a:off x="6773251" y="6644481"/>
                <a:ext cx="324347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Surface water extent = 48,808 km</a:t>
                </a:r>
                <a:r>
                  <a:rPr lang="en-US" sz="1200" baseline="30000" dirty="0"/>
                  <a:t>2</a:t>
                </a:r>
                <a:endParaRPr lang="en-US" sz="1200" dirty="0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234C49A-4B49-7CF5-AA9A-CB2F238463DA}"/>
                </a:ext>
              </a:extLst>
            </p:cNvPr>
            <p:cNvSpPr/>
            <p:nvPr/>
          </p:nvSpPr>
          <p:spPr>
            <a:xfrm>
              <a:off x="7118605" y="4740947"/>
              <a:ext cx="5073395" cy="21170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F178CE4-AC51-1168-CE4B-F028585A9433}"/>
              </a:ext>
            </a:extLst>
          </p:cNvPr>
          <p:cNvSpPr txBox="1"/>
          <p:nvPr/>
        </p:nvSpPr>
        <p:spPr>
          <a:xfrm>
            <a:off x="8061158" y="4330818"/>
            <a:ext cx="3083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Overcoming </a:t>
            </a:r>
            <a:r>
              <a:rPr lang="en-US" b="1" dirty="0"/>
              <a:t>complex terrain</a:t>
            </a:r>
          </a:p>
        </p:txBody>
      </p:sp>
      <p:pic>
        <p:nvPicPr>
          <p:cNvPr id="6" name="Picture 5" descr="A map of a city&#10;&#10;Description automatically generated">
            <a:extLst>
              <a:ext uri="{FF2B5EF4-FFF2-40B4-BE49-F238E27FC236}">
                <a16:creationId xmlns:a16="http://schemas.microsoft.com/office/drawing/2014/main" id="{D970E4BE-F092-AA1D-DC35-046D30833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4629" y="1254966"/>
            <a:ext cx="2739243" cy="1933123"/>
          </a:xfrm>
          <a:prstGeom prst="rect">
            <a:avLst/>
          </a:prstGeom>
        </p:spPr>
      </p:pic>
      <p:pic>
        <p:nvPicPr>
          <p:cNvPr id="8" name="Picture 7" descr="A map of flooded areas&#10;&#10;Description automatically generated">
            <a:extLst>
              <a:ext uri="{FF2B5EF4-FFF2-40B4-BE49-F238E27FC236}">
                <a16:creationId xmlns:a16="http://schemas.microsoft.com/office/drawing/2014/main" id="{4DF18D57-92D6-7461-A614-C404833033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7234" y="1307613"/>
            <a:ext cx="2586550" cy="18278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A12A4D-BEED-3EE7-8240-D67C6F23B602}"/>
              </a:ext>
            </a:extLst>
          </p:cNvPr>
          <p:cNvSpPr txBox="1"/>
          <p:nvPr/>
        </p:nvSpPr>
        <p:spPr>
          <a:xfrm>
            <a:off x="7257686" y="716800"/>
            <a:ext cx="4466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Capturing </a:t>
            </a:r>
            <a:r>
              <a:rPr lang="en-US" b="1" dirty="0"/>
              <a:t>Flash flood </a:t>
            </a:r>
            <a:r>
              <a:rPr lang="en-US" dirty="0"/>
              <a:t>extents</a:t>
            </a:r>
          </a:p>
          <a:p>
            <a:pPr algn="ctr"/>
            <a:r>
              <a:rPr lang="en-US" dirty="0"/>
              <a:t>Libya – </a:t>
            </a:r>
            <a:r>
              <a:rPr lang="en-US" dirty="0" err="1"/>
              <a:t>Derna</a:t>
            </a:r>
            <a:r>
              <a:rPr lang="en-US" dirty="0"/>
              <a:t>, 2023 flooding – Storm Daniel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5F3B2A-05A9-73E0-928C-8DCA10CAE9FF}"/>
              </a:ext>
            </a:extLst>
          </p:cNvPr>
          <p:cNvSpPr txBox="1"/>
          <p:nvPr/>
        </p:nvSpPr>
        <p:spPr>
          <a:xfrm>
            <a:off x="6989093" y="3118638"/>
            <a:ext cx="1924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JRC – Copernicus map</a:t>
            </a:r>
          </a:p>
          <a:p>
            <a:pPr algn="ctr"/>
            <a:r>
              <a:rPr lang="en-US" sz="1400" dirty="0"/>
              <a:t>Based on satellites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3E5AD9-28F5-9F0B-D317-689B429A4BDF}"/>
              </a:ext>
            </a:extLst>
          </p:cNvPr>
          <p:cNvSpPr txBox="1"/>
          <p:nvPr/>
        </p:nvSpPr>
        <p:spPr>
          <a:xfrm>
            <a:off x="9597556" y="3123209"/>
            <a:ext cx="2352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/>
              <a:t>ReliefWeb</a:t>
            </a:r>
            <a:r>
              <a:rPr lang="en-US" sz="1400" dirty="0"/>
              <a:t> – </a:t>
            </a:r>
            <a:r>
              <a:rPr lang="en-US" sz="1400" dirty="0" err="1"/>
              <a:t>Mapaction</a:t>
            </a:r>
            <a:r>
              <a:rPr lang="en-US" sz="1400" dirty="0"/>
              <a:t> map</a:t>
            </a:r>
          </a:p>
          <a:p>
            <a:pPr algn="ctr"/>
            <a:r>
              <a:rPr lang="en-US" sz="1400" dirty="0"/>
              <a:t>Based on damage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1824F3-D1A7-15E1-E24C-39A228F42213}"/>
              </a:ext>
            </a:extLst>
          </p:cNvPr>
          <p:cNvCxnSpPr/>
          <p:nvPr/>
        </p:nvCxnSpPr>
        <p:spPr>
          <a:xfrm>
            <a:off x="6497053" y="1191126"/>
            <a:ext cx="0" cy="5413569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1F1B0D7-2909-1D9C-DDF8-E7AC6A4F03AC}"/>
              </a:ext>
            </a:extLst>
          </p:cNvPr>
          <p:cNvCxnSpPr>
            <a:cxnSpLocks/>
          </p:cNvCxnSpPr>
          <p:nvPr/>
        </p:nvCxnSpPr>
        <p:spPr>
          <a:xfrm>
            <a:off x="6818079" y="4231105"/>
            <a:ext cx="5249779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650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3150</TotalTime>
  <Words>817</Words>
  <Application>Microsoft Macintosh PowerPoint</Application>
  <PresentationFormat>Widescreen</PresentationFormat>
  <Paragraphs>83</Paragraphs>
  <Slides>10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Times New Roman</vt:lpstr>
      <vt:lpstr>Office Theme</vt:lpstr>
      <vt:lpstr>Document</vt:lpstr>
      <vt:lpstr>Satellite Remote Sensing: Detectable and Elusive Floods</vt:lpstr>
      <vt:lpstr>DFO – Flood Observatory  - </vt:lpstr>
      <vt:lpstr>DFO Flood observatory: Flood archive</vt:lpstr>
      <vt:lpstr>On a global scale: increase in major flood events (M&gt;6)</vt:lpstr>
      <vt:lpstr>Detectable and Elusive Floods (when utilizing optical imagery)</vt:lpstr>
      <vt:lpstr>Why did MODIS (optical sensor) only detect 913 out of 3127 events?</vt:lpstr>
      <vt:lpstr>Satellite data availability</vt:lpstr>
      <vt:lpstr>Various Sensors and Satellites</vt:lpstr>
      <vt:lpstr>Challenges to map flood extents persists but have become LESS: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 Sensing: Detectable and Elusive Floods in Our Modern World</dc:title>
  <dc:creator>Albert Kettner</dc:creator>
  <cp:lastModifiedBy>Albert Kettner</cp:lastModifiedBy>
  <cp:revision>26</cp:revision>
  <dcterms:created xsi:type="dcterms:W3CDTF">2024-02-21T21:54:01Z</dcterms:created>
  <dcterms:modified xsi:type="dcterms:W3CDTF">2024-03-18T10:26:00Z</dcterms:modified>
</cp:coreProperties>
</file>