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9" r:id="rId4"/>
    <p:sldId id="259" r:id="rId5"/>
    <p:sldId id="267" r:id="rId6"/>
    <p:sldId id="268" r:id="rId7"/>
    <p:sldId id="262" r:id="rId8"/>
    <p:sldId id="264" r:id="rId9"/>
    <p:sldId id="263" r:id="rId10"/>
    <p:sldId id="265" r:id="rId11"/>
    <p:sldId id="257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1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7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9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2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0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947F-D1C6-4940-A601-FC3CEB854901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6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Frost Number Model</a:t>
            </a:r>
            <a:br>
              <a:rPr lang="en-US" dirty="0" smtClean="0"/>
            </a:br>
            <a:r>
              <a:rPr lang="en-US" dirty="0" smtClean="0"/>
              <a:t>An Indicator of Permafrost Occurrence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7635"/>
            <a:ext cx="6400800" cy="1752600"/>
          </a:xfrm>
        </p:spPr>
        <p:txBody>
          <a:bodyPr/>
          <a:lstStyle/>
          <a:p>
            <a:r>
              <a:rPr lang="en-US" dirty="0" smtClean="0"/>
              <a:t>Lecture 1</a:t>
            </a:r>
          </a:p>
          <a:p>
            <a:r>
              <a:rPr lang="en-US" dirty="0" smtClean="0"/>
              <a:t>Permafrost Modeling Short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6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Permafrost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Permafrost is theoretically possible: 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hen the mean annual temperature is &lt; 0°C</a:t>
            </a:r>
          </a:p>
          <a:p>
            <a:endParaRPr lang="en-US" dirty="0"/>
          </a:p>
          <a:p>
            <a:r>
              <a:rPr lang="en-US" dirty="0" smtClean="0"/>
              <a:t>When the freezing and thawing indices are equal; thus when F &gt;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3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Nelson, F.E., </a:t>
            </a:r>
            <a:r>
              <a:rPr lang="en-US" sz="1800" dirty="0" err="1" smtClean="0"/>
              <a:t>Outcalt</a:t>
            </a:r>
            <a:r>
              <a:rPr lang="en-US" sz="1800" dirty="0" smtClean="0"/>
              <a:t>, S.I., 1987. A computational method for prediction and prediction and regionalization of permafrost. </a:t>
            </a:r>
            <a:r>
              <a:rPr lang="en-US" sz="1800" dirty="0" err="1" smtClean="0"/>
              <a:t>Arct</a:t>
            </a:r>
            <a:r>
              <a:rPr lang="en-US" sz="1800" dirty="0" smtClean="0"/>
              <a:t>. Alp. Res. 19, 279–288.</a:t>
            </a:r>
          </a:p>
          <a:p>
            <a:endParaRPr lang="en-US" sz="1800" dirty="0"/>
          </a:p>
          <a:p>
            <a:r>
              <a:rPr lang="en-US" sz="1800" dirty="0" err="1" smtClean="0"/>
              <a:t>Janke</a:t>
            </a:r>
            <a:r>
              <a:rPr lang="en-US" sz="1800" dirty="0" smtClean="0"/>
              <a:t>, J., Williams, M., Evans, A., 2012. A comparison of permafrost prediction models along a section of Trail Ridge Road, RMNP, CO. Geomorphology 138, 111-120.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5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with Lab 1 Exercises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540956"/>
              </p:ext>
            </p:extLst>
          </p:nvPr>
        </p:nvGraphicFramePr>
        <p:xfrm>
          <a:off x="457200" y="1600200"/>
          <a:ext cx="8229600" cy="256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Coldest</a:t>
                      </a:r>
                      <a:r>
                        <a:rPr lang="en-US" baseline="0" dirty="0" smtClean="0"/>
                        <a:t> Month </a:t>
                      </a:r>
                      <a:r>
                        <a:rPr lang="en-US" sz="1800" dirty="0" smtClean="0"/>
                        <a:t>°C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Warmest Month </a:t>
                      </a:r>
                      <a:r>
                        <a:rPr lang="en-US" sz="1800" dirty="0" smtClean="0"/>
                        <a:t>°C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Frost Number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Vladivostok,</a:t>
                      </a:r>
                      <a:r>
                        <a:rPr lang="en-US" baseline="0" dirty="0" smtClean="0"/>
                        <a:t> 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+19.5</a:t>
                      </a:r>
                      <a:r>
                        <a:rPr lang="en-US" baseline="0" dirty="0" smtClean="0"/>
                        <a:t> </a:t>
                      </a:r>
                      <a:endParaRPr lang="en-US" sz="180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0.42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Yakutsk, 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-40.9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+19.5</a:t>
                      </a:r>
                      <a:r>
                        <a:rPr lang="en-US" baseline="0" dirty="0" smtClean="0"/>
                        <a:t> </a:t>
                      </a:r>
                      <a:endParaRPr lang="en-US" sz="180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Murmansk, 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0.479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1939" y="5503333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&gt;&gt; Murmansk being at latitude 68.9 N, had you expected this result?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1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with Lab 1 Exercises</a:t>
            </a:r>
          </a:p>
        </p:txBody>
      </p:sp>
      <p:pic>
        <p:nvPicPr>
          <p:cNvPr id="4" name="Picture 3" descr="Screen Shot 2017-05-11 at 10.17.0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15" y="1417638"/>
            <a:ext cx="7245313" cy="4235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471" y="5865864"/>
            <a:ext cx="819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Timeseries</a:t>
            </a:r>
            <a:r>
              <a:rPr lang="en-US" dirty="0" smtClean="0"/>
              <a:t> of 10 years, Frost number = 0.42. Meaning permafrost is unlikely.</a:t>
            </a:r>
          </a:p>
          <a:p>
            <a:r>
              <a:rPr lang="en-US" dirty="0" smtClean="0"/>
              <a:t>All years had the same user-defined warmest and coldest month. Thus a straight line!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1410" y="3463636"/>
            <a:ext cx="211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Frost Number = 0.42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9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36032"/>
            <a:ext cx="8229600" cy="1143000"/>
          </a:xfrm>
        </p:spPr>
        <p:txBody>
          <a:bodyPr/>
          <a:lstStyle/>
          <a:p>
            <a:r>
              <a:rPr lang="en-US" dirty="0" smtClean="0"/>
              <a:t>Permafrost Occurrence</a:t>
            </a:r>
            <a:endParaRPr lang="en-US" dirty="0"/>
          </a:p>
        </p:txBody>
      </p:sp>
      <p:pic>
        <p:nvPicPr>
          <p:cNvPr id="5" name="Picture 4" descr="perm_ext_Russi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457" y="1531071"/>
            <a:ext cx="7219772" cy="4765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1455" y="1523374"/>
            <a:ext cx="307109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Permafrost Extent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1152" y="5080000"/>
            <a:ext cx="16463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Percent of Area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2789" y="5379815"/>
            <a:ext cx="2709334" cy="11079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 50% sporadic</a:t>
            </a:r>
          </a:p>
          <a:p>
            <a:r>
              <a:rPr lang="en-US" sz="1200" dirty="0" smtClean="0"/>
              <a:t>50-90 discontinuous</a:t>
            </a:r>
          </a:p>
          <a:p>
            <a:r>
              <a:rPr lang="en-US" sz="1200" dirty="0" smtClean="0"/>
              <a:t>&gt;90% continuous</a:t>
            </a:r>
          </a:p>
          <a:p>
            <a:r>
              <a:rPr lang="en-US" sz="1200" dirty="0" smtClean="0"/>
              <a:t>seasonal</a:t>
            </a:r>
          </a:p>
          <a:p>
            <a:pPr marL="285750" indent="-285750">
              <a:buFont typeface="Wingdings" charset="0"/>
              <a:buChar char="Ø"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366000" y="5449332"/>
            <a:ext cx="169333" cy="1617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2121" y="562654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Vladivostok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986703" y="3138701"/>
            <a:ext cx="169333" cy="1617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8989" y="3115794"/>
            <a:ext cx="90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Yakutsk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152679" y="2244313"/>
            <a:ext cx="169333" cy="1617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0419" y="215886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Murmansk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3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temperature and what more?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52" y="1469604"/>
            <a:ext cx="2574329" cy="5072819"/>
          </a:xfrm>
          <a:prstGeom prst="rect">
            <a:avLst/>
          </a:prstGeom>
        </p:spPr>
      </p:pic>
      <p:pic>
        <p:nvPicPr>
          <p:cNvPr id="5" name="Picture 4" descr="wettrack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16578" y="3112141"/>
            <a:ext cx="3920323" cy="2940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576" y="6550244"/>
            <a:ext cx="182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Images </a:t>
            </a:r>
            <a:r>
              <a:rPr lang="en-US" sz="1400" i="1" dirty="0"/>
              <a:t>I</a:t>
            </a:r>
            <a:r>
              <a:rPr lang="en-US" sz="1400" i="1" dirty="0" smtClean="0"/>
              <a:t>rina Overeem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1391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Permafrost?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35% of the terrestrial surface experiences mean annual temperature &lt; 0 °C</a:t>
            </a:r>
          </a:p>
          <a:p>
            <a:endParaRPr lang="en-US" dirty="0"/>
          </a:p>
          <a:p>
            <a:r>
              <a:rPr lang="en-US" dirty="0" smtClean="0"/>
              <a:t>Permafrost = ground that remains at or below 0 °C for two or more consecutive years.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5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Permafrost and infrastructure</a:t>
            </a:r>
            <a:endParaRPr lang="en-US" dirty="0"/>
          </a:p>
        </p:txBody>
      </p:sp>
      <p:pic>
        <p:nvPicPr>
          <p:cNvPr id="3" name="Picture 2" descr="permafrost_destabaliz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9" y="1417637"/>
            <a:ext cx="4021967" cy="2815377"/>
          </a:xfrm>
          <a:prstGeom prst="rect">
            <a:avLst/>
          </a:prstGeom>
        </p:spPr>
      </p:pic>
      <p:pic>
        <p:nvPicPr>
          <p:cNvPr id="4" name="Picture 3" descr="1_14_16_Andrea_CC_permafrostthaw_1050_700_s_c1_c_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810" y="3002499"/>
            <a:ext cx="4713315" cy="314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99" y="4356908"/>
            <a:ext cx="29997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Building foundation dislodged</a:t>
            </a:r>
          </a:p>
          <a:p>
            <a:r>
              <a:rPr lang="en-US" sz="1400" i="1" dirty="0" smtClean="0"/>
              <a:t>Image credit: </a:t>
            </a:r>
            <a:r>
              <a:rPr lang="en-US" sz="1400" i="1" dirty="0" err="1" smtClean="0"/>
              <a:t>kml.gina.alaska.edu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75810" y="6144709"/>
            <a:ext cx="40036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Dalton Highway damaged every summer</a:t>
            </a:r>
          </a:p>
          <a:p>
            <a:r>
              <a:rPr lang="en-US" sz="1400" i="1" dirty="0" smtClean="0"/>
              <a:t>Image credit: A-DOT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551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1"/>
            <a:ext cx="8229600" cy="1143000"/>
          </a:xfrm>
        </p:spPr>
        <p:txBody>
          <a:bodyPr/>
          <a:lstStyle/>
          <a:p>
            <a:r>
              <a:rPr lang="en-US" dirty="0" smtClean="0"/>
              <a:t>Where does Permafrost Occur?</a:t>
            </a:r>
            <a:endParaRPr lang="en-US" dirty="0"/>
          </a:p>
        </p:txBody>
      </p:sp>
      <p:pic>
        <p:nvPicPr>
          <p:cNvPr id="4" name="Picture 3" descr="Circum-Arctic_Map_of_Permafrost_and_Ground_Ice_Condi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19" y="1146808"/>
            <a:ext cx="5077558" cy="56945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570324" y="3729752"/>
            <a:ext cx="2021316" cy="14310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40805" y="5026665"/>
            <a:ext cx="200343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High-Arctic permafrost is ‘continuous’ and deep. E.g. North Slope of Alaska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076695" y="3872858"/>
            <a:ext cx="3864111" cy="161925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3055" y="2928476"/>
            <a:ext cx="2003430" cy="1754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mountainous areas permafrost occurs at high elevation and in isolated patches. e.g. RMNP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45214" y="1356907"/>
            <a:ext cx="335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24 % of the Northern Hemisphere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Continuous permafrost</a:t>
            </a:r>
            <a:endParaRPr lang="en-US" dirty="0"/>
          </a:p>
        </p:txBody>
      </p:sp>
      <p:pic>
        <p:nvPicPr>
          <p:cNvPr id="4" name="Picture 3" descr="patternedgrou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80" y="1484744"/>
            <a:ext cx="4713317" cy="3130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480" y="4647516"/>
            <a:ext cx="488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Patterned Ground, North Slope Alaska, June 2008.</a:t>
            </a:r>
          </a:p>
          <a:p>
            <a:r>
              <a:rPr lang="en-US" dirty="0" smtClean="0"/>
              <a:t>(Photo courtesy, Irina Overeem)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202" y="1477162"/>
            <a:ext cx="2970720" cy="3960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3202" y="5622786"/>
            <a:ext cx="3198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Layer and permafrost,</a:t>
            </a:r>
          </a:p>
          <a:p>
            <a:r>
              <a:rPr lang="en-US" dirty="0" smtClean="0"/>
              <a:t>North Slope Alaska, June 2008.</a:t>
            </a:r>
          </a:p>
          <a:p>
            <a:r>
              <a:rPr lang="en-US" dirty="0" smtClean="0"/>
              <a:t>(Photo courtesy, Irina Overeem)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9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Discontinuous permafrost?</a:t>
            </a:r>
            <a:endParaRPr lang="en-US" dirty="0"/>
          </a:p>
        </p:txBody>
      </p:sp>
      <p:pic>
        <p:nvPicPr>
          <p:cNvPr id="4" name="Picture 3" descr="IMG_415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31870" y="1940705"/>
            <a:ext cx="4712563" cy="3534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705" y="6064198"/>
            <a:ext cx="4019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Niwot</a:t>
            </a:r>
            <a:r>
              <a:rPr lang="en-US" dirty="0" smtClean="0"/>
              <a:t> Ridge, Rocky Mountains, Colorado</a:t>
            </a:r>
          </a:p>
          <a:p>
            <a:r>
              <a:rPr lang="en-US" dirty="0" smtClean="0"/>
              <a:t>March 2017 </a:t>
            </a:r>
            <a:r>
              <a:rPr lang="en-US" sz="1400" dirty="0" smtClean="0"/>
              <a:t>(Photo courtesy, Irina Overeem)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142" y="1351635"/>
            <a:ext cx="4246179" cy="2986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6142" y="4436693"/>
            <a:ext cx="467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Sorted Circle at </a:t>
            </a:r>
            <a:r>
              <a:rPr lang="en-US" dirty="0" err="1" smtClean="0"/>
              <a:t>Niwot</a:t>
            </a:r>
            <a:r>
              <a:rPr lang="en-US" dirty="0" smtClean="0"/>
              <a:t> Ridge, Rocky Mountains, </a:t>
            </a:r>
          </a:p>
          <a:p>
            <a:r>
              <a:rPr lang="en-US" dirty="0" smtClean="0"/>
              <a:t>Colorado, March 201</a:t>
            </a:r>
            <a:r>
              <a:rPr lang="en-US" sz="1400" dirty="0" smtClean="0"/>
              <a:t>7. (Photo courtesy, Irina Overeem)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208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‘Air’ Frost Number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946931"/>
              </p:ext>
            </p:extLst>
          </p:nvPr>
        </p:nvGraphicFramePr>
        <p:xfrm>
          <a:off x="875868" y="1973605"/>
          <a:ext cx="4543239" cy="137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1346200" imgH="406400" progId="Equation.3">
                  <p:embed/>
                </p:oleObj>
              </mc:Choice>
              <mc:Fallback>
                <p:oleObj name="Equation" r:id="rId3" imgW="1346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5868" y="1973605"/>
                        <a:ext cx="4543239" cy="1371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373" y="4194851"/>
            <a:ext cx="7172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		= Frost Number (-)</a:t>
            </a:r>
          </a:p>
          <a:p>
            <a:endParaRPr lang="en-US" sz="2400" dirty="0" smtClean="0"/>
          </a:p>
          <a:p>
            <a:r>
              <a:rPr lang="en-US" sz="2400" dirty="0" smtClean="0"/>
              <a:t>DDF	= freezing day index (°C days)</a:t>
            </a:r>
          </a:p>
          <a:p>
            <a:r>
              <a:rPr lang="en-US" sz="2400" dirty="0" smtClean="0"/>
              <a:t>DDT	= thawing day index (°C days)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6765" y="6227812"/>
            <a:ext cx="814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(From: Nelson and </a:t>
            </a:r>
            <a:r>
              <a:rPr lang="en-US" dirty="0" err="1" smtClean="0">
                <a:solidFill>
                  <a:schemeClr val="accent1"/>
                </a:solidFill>
              </a:rPr>
              <a:t>Outcalt</a:t>
            </a:r>
            <a:r>
              <a:rPr lang="en-US" dirty="0" smtClean="0">
                <a:solidFill>
                  <a:schemeClr val="accent1"/>
                </a:solidFill>
              </a:rPr>
              <a:t>, 1987, AAAR.)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7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Cosine Approximation of Annual Temperature Distribution</a:t>
            </a:r>
            <a:endParaRPr lang="en-US" dirty="0"/>
          </a:p>
        </p:txBody>
      </p:sp>
      <p:pic>
        <p:nvPicPr>
          <p:cNvPr id="4" name="Picture 3" descr="Screen Shot 2017-04-11 at 12.13.5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16" y="1842515"/>
            <a:ext cx="4565988" cy="454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599012" y="3737250"/>
            <a:ext cx="182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94590" y="6381576"/>
            <a:ext cx="1744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in days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86404" y="6433302"/>
            <a:ext cx="814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(From: Nelson and </a:t>
            </a:r>
            <a:r>
              <a:rPr lang="en-US" dirty="0" err="1" smtClean="0">
                <a:solidFill>
                  <a:schemeClr val="accent1"/>
                </a:solidFill>
              </a:rPr>
              <a:t>Outcalt</a:t>
            </a:r>
            <a:r>
              <a:rPr lang="en-US" dirty="0" smtClean="0">
                <a:solidFill>
                  <a:schemeClr val="accent1"/>
                </a:solidFill>
              </a:rPr>
              <a:t>, 1987, AAAR)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1167" y="3450167"/>
            <a:ext cx="2501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A= amplitude in </a:t>
            </a:r>
            <a:r>
              <a:rPr lang="en-US" sz="2400" dirty="0"/>
              <a:t>°</a:t>
            </a:r>
            <a:r>
              <a:rPr lang="en-US" sz="2400" dirty="0" smtClean="0"/>
              <a:t>C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72571" y="5786971"/>
            <a:ext cx="3481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300071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DDT and DDF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942828"/>
              </p:ext>
            </p:extLst>
          </p:nvPr>
        </p:nvGraphicFramePr>
        <p:xfrm>
          <a:off x="457200" y="1622425"/>
          <a:ext cx="4203700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3" imgW="1993900" imgH="2298700" progId="Equation.3">
                  <p:embed/>
                </p:oleObj>
              </mc:Choice>
              <mc:Fallback>
                <p:oleObj name="Equation" r:id="rId3" imgW="1993900" imgH="2298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22425"/>
                        <a:ext cx="4203700" cy="484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625394"/>
              </p:ext>
            </p:extLst>
          </p:nvPr>
        </p:nvGraphicFramePr>
        <p:xfrm>
          <a:off x="5072927" y="1622425"/>
          <a:ext cx="3881477" cy="355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214"/>
                <a:gridCol w="1586214"/>
                <a:gridCol w="7090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</a:t>
                      </a:r>
                      <a:r>
                        <a:rPr lang="en-US" sz="1400" baseline="0" dirty="0" smtClean="0"/>
                        <a:t> annual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°C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Yearly temperature amplitude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°C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Frost angle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summer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°C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winter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°C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Length of summer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Length of winter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6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24618</TotalTime>
  <Words>525</Words>
  <Application>Microsoft Macintosh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Frost Number Model An Indicator of Permafrost Occurrence </vt:lpstr>
      <vt:lpstr>What is Permafrost?</vt:lpstr>
      <vt:lpstr>Permafrost and infrastructure</vt:lpstr>
      <vt:lpstr>Where does Permafrost Occur?</vt:lpstr>
      <vt:lpstr>Continuous permafrost</vt:lpstr>
      <vt:lpstr>Discontinuous permafrost?</vt:lpstr>
      <vt:lpstr>‘Air’ Frost Number</vt:lpstr>
      <vt:lpstr>Cosine Approximation of Annual Temperature Distribution</vt:lpstr>
      <vt:lpstr>Calculate DDT and DDF</vt:lpstr>
      <vt:lpstr>Defining the Permafrost Limit</vt:lpstr>
      <vt:lpstr>References</vt:lpstr>
      <vt:lpstr>Notes with Lab 1 Exercises</vt:lpstr>
      <vt:lpstr>Notes with Lab 1 Exercises</vt:lpstr>
      <vt:lpstr>Permafrost Occurrence</vt:lpstr>
      <vt:lpstr>Air temperature and what more?</vt:lpstr>
    </vt:vector>
  </TitlesOfParts>
  <Company>Univ of 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Frost Number Model An Indicator of Permafrost Occurrence </dc:title>
  <dc:creator>Irina Overeem</dc:creator>
  <cp:lastModifiedBy>Irina Overeem</cp:lastModifiedBy>
  <cp:revision>39</cp:revision>
  <dcterms:created xsi:type="dcterms:W3CDTF">2017-04-10T20:19:26Z</dcterms:created>
  <dcterms:modified xsi:type="dcterms:W3CDTF">2017-05-11T19:45:01Z</dcterms:modified>
</cp:coreProperties>
</file>