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0.xml" ContentType="application/vnd.openxmlformats-officedocument.presentationml.notesSlide+xml"/>
  <Override PartName="/ppt/embeddings/oleObject6.bin" ContentType="application/vnd.openxmlformats-officedocument.oleObject"/>
  <Override PartName="/ppt/notesSlides/notesSlide11.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12.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2.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20.xml" ContentType="application/vnd.openxmlformats-officedocument.presentationml.notesSlide+xml"/>
  <Override PartName="/ppt/embeddings/oleObject16.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36"/>
  </p:notesMasterIdLst>
  <p:handoutMasterIdLst>
    <p:handoutMasterId r:id="rId37"/>
  </p:handoutMasterIdLst>
  <p:sldIdLst>
    <p:sldId id="623" r:id="rId2"/>
    <p:sldId id="502" r:id="rId3"/>
    <p:sldId id="506" r:id="rId4"/>
    <p:sldId id="420" r:id="rId5"/>
    <p:sldId id="594" r:id="rId6"/>
    <p:sldId id="595" r:id="rId7"/>
    <p:sldId id="448" r:id="rId8"/>
    <p:sldId id="532" r:id="rId9"/>
    <p:sldId id="533" r:id="rId10"/>
    <p:sldId id="596" r:id="rId11"/>
    <p:sldId id="536" r:id="rId12"/>
    <p:sldId id="597" r:id="rId13"/>
    <p:sldId id="617" r:id="rId14"/>
    <p:sldId id="618" r:id="rId15"/>
    <p:sldId id="599" r:id="rId16"/>
    <p:sldId id="622" r:id="rId17"/>
    <p:sldId id="598" r:id="rId18"/>
    <p:sldId id="600" r:id="rId19"/>
    <p:sldId id="601" r:id="rId20"/>
    <p:sldId id="602" r:id="rId21"/>
    <p:sldId id="603" r:id="rId22"/>
    <p:sldId id="604" r:id="rId23"/>
    <p:sldId id="605" r:id="rId24"/>
    <p:sldId id="607" r:id="rId25"/>
    <p:sldId id="606" r:id="rId26"/>
    <p:sldId id="615" r:id="rId27"/>
    <p:sldId id="608" r:id="rId28"/>
    <p:sldId id="609" r:id="rId29"/>
    <p:sldId id="610" r:id="rId30"/>
    <p:sldId id="611" r:id="rId31"/>
    <p:sldId id="612" r:id="rId32"/>
    <p:sldId id="613" r:id="rId33"/>
    <p:sldId id="614" r:id="rId34"/>
    <p:sldId id="335" r:id="rId35"/>
  </p:sldIdLst>
  <p:sldSz cx="9144000" cy="6858000" type="screen4x3"/>
  <p:notesSz cx="7077075" cy="938371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00"/>
    <a:srgbClr val="CC3300"/>
    <a:srgbClr val="CCFFCC"/>
    <a:srgbClr val="FF6600"/>
    <a:srgbClr val="81C7FF"/>
    <a:srgbClr val="00CCFF"/>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0" autoAdjust="0"/>
    <p:restoredTop sz="62308" autoAdjust="0"/>
  </p:normalViewPr>
  <p:slideViewPr>
    <p:cSldViewPr snapToGrid="0">
      <p:cViewPr>
        <p:scale>
          <a:sx n="50" d="100"/>
          <a:sy n="50" d="100"/>
        </p:scale>
        <p:origin x="-4360" y="-320"/>
      </p:cViewPr>
      <p:guideLst>
        <p:guide orient="horz" pos="2160"/>
        <p:guide pos="2880"/>
      </p:guideLst>
    </p:cSldViewPr>
  </p:slideViewPr>
  <p:notesTextViewPr>
    <p:cViewPr>
      <p:scale>
        <a:sx n="150" d="100"/>
        <a:sy n="150" d="100"/>
      </p:scale>
      <p:origin x="0" y="0"/>
    </p:cViewPr>
  </p:notesTextViewPr>
  <p:sorterViewPr>
    <p:cViewPr>
      <p:scale>
        <a:sx n="100" d="100"/>
        <a:sy n="100" d="100"/>
      </p:scale>
      <p:origin x="0" y="754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image" Target="../media/image14.png"/><Relationship Id="rId2"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 Id="rId2"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3.wmf"/><Relationship Id="rId2"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4.wmf"/><Relationship Id="rId2" Type="http://schemas.openxmlformats.org/officeDocument/2006/relationships/image" Target="../media/image55.wmf"/><Relationship Id="rId3" Type="http://schemas.openxmlformats.org/officeDocument/2006/relationships/image" Target="../media/image5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hdr" sz="quarter"/>
          </p:nvPr>
        </p:nvSpPr>
        <p:spPr bwMode="auto">
          <a:xfrm>
            <a:off x="0" y="1"/>
            <a:ext cx="3067050" cy="469900"/>
          </a:xfrm>
          <a:prstGeom prst="rect">
            <a:avLst/>
          </a:prstGeom>
          <a:noFill/>
          <a:ln w="9525">
            <a:noFill/>
            <a:miter lim="800000"/>
            <a:headEnd/>
            <a:tailEnd/>
          </a:ln>
          <a:effectLst/>
        </p:spPr>
        <p:txBody>
          <a:bodyPr vert="horz" wrap="square" lIns="91447" tIns="45724" rIns="91447" bIns="45724" numCol="1" anchor="t" anchorCtr="0" compatLnSpc="1">
            <a:prstTxWarp prst="textNoShape">
              <a:avLst/>
            </a:prstTxWarp>
          </a:bodyPr>
          <a:lstStyle>
            <a:lvl1pPr>
              <a:defRPr sz="1200"/>
            </a:lvl1pPr>
          </a:lstStyle>
          <a:p>
            <a:pPr>
              <a:defRPr/>
            </a:pPr>
            <a:endParaRPr lang="en-US"/>
          </a:p>
        </p:txBody>
      </p:sp>
      <p:sp>
        <p:nvSpPr>
          <p:cNvPr id="101379" name="Rectangle 3"/>
          <p:cNvSpPr>
            <a:spLocks noGrp="1" noChangeArrowheads="1"/>
          </p:cNvSpPr>
          <p:nvPr>
            <p:ph type="dt" sz="quarter" idx="1"/>
          </p:nvPr>
        </p:nvSpPr>
        <p:spPr bwMode="auto">
          <a:xfrm>
            <a:off x="4008438" y="1"/>
            <a:ext cx="3067050" cy="469900"/>
          </a:xfrm>
          <a:prstGeom prst="rect">
            <a:avLst/>
          </a:prstGeom>
          <a:noFill/>
          <a:ln w="9525">
            <a:noFill/>
            <a:miter lim="800000"/>
            <a:headEnd/>
            <a:tailEnd/>
          </a:ln>
          <a:effectLst/>
        </p:spPr>
        <p:txBody>
          <a:bodyPr vert="horz" wrap="square" lIns="91447" tIns="45724" rIns="91447" bIns="45724" numCol="1" anchor="t" anchorCtr="0" compatLnSpc="1">
            <a:prstTxWarp prst="textNoShape">
              <a:avLst/>
            </a:prstTxWarp>
          </a:bodyPr>
          <a:lstStyle>
            <a:lvl1pPr algn="r">
              <a:defRPr sz="1200"/>
            </a:lvl1pPr>
          </a:lstStyle>
          <a:p>
            <a:pPr>
              <a:defRPr/>
            </a:pPr>
            <a:endParaRPr lang="en-US"/>
          </a:p>
        </p:txBody>
      </p:sp>
      <p:sp>
        <p:nvSpPr>
          <p:cNvPr id="101380" name="Rectangle 4"/>
          <p:cNvSpPr>
            <a:spLocks noGrp="1" noChangeArrowheads="1"/>
          </p:cNvSpPr>
          <p:nvPr>
            <p:ph type="ftr" sz="quarter" idx="2"/>
          </p:nvPr>
        </p:nvSpPr>
        <p:spPr bwMode="auto">
          <a:xfrm>
            <a:off x="0" y="8913813"/>
            <a:ext cx="3067050" cy="468312"/>
          </a:xfrm>
          <a:prstGeom prst="rect">
            <a:avLst/>
          </a:prstGeom>
          <a:noFill/>
          <a:ln w="9525">
            <a:noFill/>
            <a:miter lim="800000"/>
            <a:headEnd/>
            <a:tailEnd/>
          </a:ln>
          <a:effectLst/>
        </p:spPr>
        <p:txBody>
          <a:bodyPr vert="horz" wrap="square" lIns="91447" tIns="45724" rIns="91447" bIns="45724" numCol="1" anchor="b" anchorCtr="0" compatLnSpc="1">
            <a:prstTxWarp prst="textNoShape">
              <a:avLst/>
            </a:prstTxWarp>
          </a:bodyPr>
          <a:lstStyle>
            <a:lvl1pPr>
              <a:defRPr sz="1200"/>
            </a:lvl1pPr>
          </a:lstStyle>
          <a:p>
            <a:pPr>
              <a:defRPr/>
            </a:pPr>
            <a:endParaRPr lang="en-US"/>
          </a:p>
        </p:txBody>
      </p:sp>
      <p:sp>
        <p:nvSpPr>
          <p:cNvPr id="101381" name="Rectangle 5"/>
          <p:cNvSpPr>
            <a:spLocks noGrp="1" noChangeArrowheads="1"/>
          </p:cNvSpPr>
          <p:nvPr>
            <p:ph type="sldNum" sz="quarter" idx="3"/>
          </p:nvPr>
        </p:nvSpPr>
        <p:spPr bwMode="auto">
          <a:xfrm>
            <a:off x="4008438" y="8913813"/>
            <a:ext cx="3067050" cy="468312"/>
          </a:xfrm>
          <a:prstGeom prst="rect">
            <a:avLst/>
          </a:prstGeom>
          <a:noFill/>
          <a:ln w="9525">
            <a:noFill/>
            <a:miter lim="800000"/>
            <a:headEnd/>
            <a:tailEnd/>
          </a:ln>
          <a:effectLst/>
        </p:spPr>
        <p:txBody>
          <a:bodyPr vert="horz" wrap="square" lIns="91447" tIns="45724" rIns="91447" bIns="45724" numCol="1" anchor="b" anchorCtr="0" compatLnSpc="1">
            <a:prstTxWarp prst="textNoShape">
              <a:avLst/>
            </a:prstTxWarp>
          </a:bodyPr>
          <a:lstStyle>
            <a:lvl1pPr algn="r">
              <a:defRPr sz="1200"/>
            </a:lvl1pPr>
          </a:lstStyle>
          <a:p>
            <a:pPr>
              <a:defRPr/>
            </a:pPr>
            <a:fld id="{F835EACE-0905-4360-9A7D-DF7CBF873757}" type="slidenum">
              <a:rPr lang="en-US"/>
              <a:pPr>
                <a:defRPr/>
              </a:pPr>
              <a:t>‹#›</a:t>
            </a:fld>
            <a:endParaRPr lang="en-US"/>
          </a:p>
        </p:txBody>
      </p:sp>
    </p:spTree>
    <p:extLst>
      <p:ext uri="{BB962C8B-B14F-4D97-AF65-F5344CB8AC3E}">
        <p14:creationId xmlns:p14="http://schemas.microsoft.com/office/powerpoint/2010/main" val="21007193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1"/>
            <a:ext cx="3067050" cy="469900"/>
          </a:xfrm>
          <a:prstGeom prst="rect">
            <a:avLst/>
          </a:prstGeom>
          <a:noFill/>
          <a:ln w="9525">
            <a:noFill/>
            <a:miter lim="800000"/>
            <a:headEnd/>
            <a:tailEnd/>
          </a:ln>
          <a:effectLst/>
        </p:spPr>
        <p:txBody>
          <a:bodyPr vert="horz" wrap="square" lIns="91447" tIns="45724" rIns="91447" bIns="45724" numCol="1" anchor="t" anchorCtr="0" compatLnSpc="1">
            <a:prstTxWarp prst="textNoShape">
              <a:avLst/>
            </a:prstTxWarp>
          </a:bodyPr>
          <a:lstStyle>
            <a:lvl1pPr>
              <a:defRPr sz="1200"/>
            </a:lvl1pPr>
          </a:lstStyle>
          <a:p>
            <a:pPr>
              <a:defRPr/>
            </a:pPr>
            <a:endParaRPr lang="en-US"/>
          </a:p>
        </p:txBody>
      </p:sp>
      <p:sp>
        <p:nvSpPr>
          <p:cNvPr id="9219" name="Rectangle 3"/>
          <p:cNvSpPr>
            <a:spLocks noGrp="1" noChangeArrowheads="1"/>
          </p:cNvSpPr>
          <p:nvPr>
            <p:ph type="dt" idx="1"/>
          </p:nvPr>
        </p:nvSpPr>
        <p:spPr bwMode="auto">
          <a:xfrm>
            <a:off x="4008438" y="1"/>
            <a:ext cx="3067050" cy="469900"/>
          </a:xfrm>
          <a:prstGeom prst="rect">
            <a:avLst/>
          </a:prstGeom>
          <a:noFill/>
          <a:ln w="9525">
            <a:noFill/>
            <a:miter lim="800000"/>
            <a:headEnd/>
            <a:tailEnd/>
          </a:ln>
          <a:effectLst/>
        </p:spPr>
        <p:txBody>
          <a:bodyPr vert="horz" wrap="square" lIns="91447" tIns="45724" rIns="91447" bIns="45724" numCol="1" anchor="t" anchorCtr="0" compatLnSpc="1">
            <a:prstTxWarp prst="textNoShape">
              <a:avLst/>
            </a:prstTxWarp>
          </a:bodyPr>
          <a:lstStyle>
            <a:lvl1pPr algn="r">
              <a:defRPr sz="1200"/>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95388" y="703263"/>
            <a:ext cx="4687887" cy="35179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8026" y="4457701"/>
            <a:ext cx="5661025" cy="4221163"/>
          </a:xfrm>
          <a:prstGeom prst="rect">
            <a:avLst/>
          </a:prstGeom>
          <a:noFill/>
          <a:ln w="9525">
            <a:noFill/>
            <a:miter lim="800000"/>
            <a:headEnd/>
            <a:tailEnd/>
          </a:ln>
          <a:effectLst/>
        </p:spPr>
        <p:txBody>
          <a:bodyPr vert="horz" wrap="square" lIns="91447" tIns="45724" rIns="91447" bIns="457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913813"/>
            <a:ext cx="3067050" cy="468312"/>
          </a:xfrm>
          <a:prstGeom prst="rect">
            <a:avLst/>
          </a:prstGeom>
          <a:noFill/>
          <a:ln w="9525">
            <a:noFill/>
            <a:miter lim="800000"/>
            <a:headEnd/>
            <a:tailEnd/>
          </a:ln>
          <a:effectLst/>
        </p:spPr>
        <p:txBody>
          <a:bodyPr vert="horz" wrap="square" lIns="91447" tIns="45724" rIns="91447" bIns="45724" numCol="1" anchor="b" anchorCtr="0" compatLnSpc="1">
            <a:prstTxWarp prst="textNoShape">
              <a:avLst/>
            </a:prstTxWarp>
          </a:bodyPr>
          <a:lstStyle>
            <a:lvl1pPr>
              <a:defRPr sz="1200"/>
            </a:lvl1pPr>
          </a:lstStyle>
          <a:p>
            <a:pPr>
              <a:defRPr/>
            </a:pPr>
            <a:endParaRPr lang="en-US"/>
          </a:p>
        </p:txBody>
      </p:sp>
      <p:sp>
        <p:nvSpPr>
          <p:cNvPr id="9223" name="Rectangle 7"/>
          <p:cNvSpPr>
            <a:spLocks noGrp="1" noChangeArrowheads="1"/>
          </p:cNvSpPr>
          <p:nvPr>
            <p:ph type="sldNum" sz="quarter" idx="5"/>
          </p:nvPr>
        </p:nvSpPr>
        <p:spPr bwMode="auto">
          <a:xfrm>
            <a:off x="4008438" y="8913813"/>
            <a:ext cx="3067050" cy="468312"/>
          </a:xfrm>
          <a:prstGeom prst="rect">
            <a:avLst/>
          </a:prstGeom>
          <a:noFill/>
          <a:ln w="9525">
            <a:noFill/>
            <a:miter lim="800000"/>
            <a:headEnd/>
            <a:tailEnd/>
          </a:ln>
          <a:effectLst/>
        </p:spPr>
        <p:txBody>
          <a:bodyPr vert="horz" wrap="square" lIns="91447" tIns="45724" rIns="91447" bIns="45724" numCol="1" anchor="b" anchorCtr="0" compatLnSpc="1">
            <a:prstTxWarp prst="textNoShape">
              <a:avLst/>
            </a:prstTxWarp>
          </a:bodyPr>
          <a:lstStyle>
            <a:lvl1pPr algn="r">
              <a:defRPr sz="1200"/>
            </a:lvl1pPr>
          </a:lstStyle>
          <a:p>
            <a:pPr>
              <a:defRPr/>
            </a:pPr>
            <a:fld id="{DC46D727-3ADF-41AB-BF19-00EDA35172D7}" type="slidenum">
              <a:rPr lang="en-US"/>
              <a:pPr>
                <a:defRPr/>
              </a:pPr>
              <a:t>‹#›</a:t>
            </a:fld>
            <a:endParaRPr lang="en-US"/>
          </a:p>
        </p:txBody>
      </p:sp>
    </p:spTree>
    <p:extLst>
      <p:ext uri="{BB962C8B-B14F-4D97-AF65-F5344CB8AC3E}">
        <p14:creationId xmlns:p14="http://schemas.microsoft.com/office/powerpoint/2010/main" val="1914268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D3FDE9CA-9DA1-41C6-A0A3-0D1DFCBBB969}" type="slidenum">
              <a:rPr lang="en-US" smtClean="0"/>
              <a:pPr/>
              <a:t>1</a:t>
            </a:fld>
            <a:endParaRPr 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175" lvl="3"/>
            <a:r>
              <a:rPr lang="en-US" b="1" dirty="0" smtClean="0">
                <a:solidFill>
                  <a:srgbClr val="FF0000"/>
                </a:solidFill>
                <a:latin typeface="Times New Roman" pitchFamily="18" charset="0"/>
                <a:cs typeface="Times New Roman" pitchFamily="18" charset="0"/>
              </a:rPr>
              <a:t>Degree Matrix  </a:t>
            </a:r>
            <a:r>
              <a:rPr lang="en-US" b="1" i="1" dirty="0" smtClean="0">
                <a:solidFill>
                  <a:srgbClr val="FF0000"/>
                </a:solidFill>
                <a:latin typeface="Times New Roman" pitchFamily="18" charset="0"/>
                <a:cs typeface="Times New Roman" pitchFamily="18" charset="0"/>
              </a:rPr>
              <a:t>D </a:t>
            </a:r>
            <a:r>
              <a:rPr lang="en-US" b="1" dirty="0" smtClean="0">
                <a:solidFill>
                  <a:srgbClr val="FF0000"/>
                </a:solidFill>
                <a:latin typeface="Times New Roman" pitchFamily="18" charset="0"/>
                <a:cs typeface="Times New Roman" pitchFamily="18" charset="0"/>
              </a:rPr>
              <a:t> (</a:t>
            </a:r>
            <a:r>
              <a:rPr lang="en-US" b="1" i="1" dirty="0" smtClean="0">
                <a:solidFill>
                  <a:srgbClr val="FF0000"/>
                </a:solidFill>
                <a:latin typeface="Times New Roman" pitchFamily="18" charset="0"/>
                <a:cs typeface="Times New Roman" pitchFamily="18" charset="0"/>
              </a:rPr>
              <a:t>N</a:t>
            </a:r>
            <a:r>
              <a:rPr lang="en-US" b="1" dirty="0" smtClean="0">
                <a:solidFill>
                  <a:srgbClr val="FF0000"/>
                </a:solidFill>
                <a:latin typeface="Times New Roman" pitchFamily="18" charset="0"/>
                <a:cs typeface="Times New Roman" pitchFamily="18" charset="0"/>
              </a:rPr>
              <a:t> x </a:t>
            </a:r>
            <a:r>
              <a:rPr lang="en-US" b="1" i="1" dirty="0" smtClean="0">
                <a:solidFill>
                  <a:srgbClr val="FF0000"/>
                </a:solidFill>
                <a:latin typeface="Times New Roman" pitchFamily="18" charset="0"/>
                <a:cs typeface="Times New Roman" pitchFamily="18" charset="0"/>
              </a:rPr>
              <a:t>N</a:t>
            </a:r>
            <a:r>
              <a:rPr lang="en-US" b="1" dirty="0" smtClean="0">
                <a:solidFill>
                  <a:srgbClr val="FF0000"/>
                </a:solidFill>
                <a:latin typeface="Times New Roman" pitchFamily="18" charset="0"/>
                <a:cs typeface="Times New Roman" pitchFamily="18" charset="0"/>
              </a:rPr>
              <a:t>)</a:t>
            </a:r>
            <a:endParaRPr lang="en-US" b="1" dirty="0" smtClean="0">
              <a:solidFill>
                <a:prstClr val="black"/>
              </a:solidFill>
              <a:latin typeface="Times New Roman" pitchFamily="18" charset="0"/>
              <a:cs typeface="Times New Roman" pitchFamily="18" charset="0"/>
            </a:endParaRPr>
          </a:p>
          <a:p>
            <a:pPr marL="3175" lvl="3"/>
            <a:endParaRPr lang="en-US" sz="1200" dirty="0" smtClean="0">
              <a:solidFill>
                <a:prstClr val="black"/>
              </a:solidFill>
              <a:latin typeface="Times New Roman" pitchFamily="18" charset="0"/>
              <a:cs typeface="Times New Roman" pitchFamily="18" charset="0"/>
            </a:endParaRPr>
          </a:p>
          <a:p>
            <a:pPr marL="285750" indent="-285750">
              <a:buFontTx/>
              <a:buChar char="-"/>
            </a:pPr>
            <a:r>
              <a:rPr lang="en-US" dirty="0" smtClean="0">
                <a:solidFill>
                  <a:prstClr val="black"/>
                </a:solidFill>
                <a:latin typeface="Times New Roman" pitchFamily="18" charset="0"/>
                <a:cs typeface="Times New Roman" pitchFamily="18" charset="0"/>
              </a:rPr>
              <a:t>Diagonal matrix with </a:t>
            </a:r>
            <a:r>
              <a:rPr lang="en-US" i="1" dirty="0" smtClean="0">
                <a:solidFill>
                  <a:prstClr val="black"/>
                </a:solidFill>
                <a:latin typeface="Times New Roman" pitchFamily="18" charset="0"/>
                <a:cs typeface="Times New Roman" pitchFamily="18" charset="0"/>
              </a:rPr>
              <a:t> </a:t>
            </a:r>
            <a:r>
              <a:rPr lang="en-US" i="1" dirty="0" err="1" smtClean="0">
                <a:solidFill>
                  <a:prstClr val="black"/>
                </a:solidFill>
                <a:latin typeface="Times New Roman" pitchFamily="18" charset="0"/>
                <a:cs typeface="Times New Roman" pitchFamily="18" charset="0"/>
              </a:rPr>
              <a:t>d</a:t>
            </a:r>
            <a:r>
              <a:rPr lang="en-US" i="1" baseline="-25000" dirty="0" err="1" smtClean="0">
                <a:solidFill>
                  <a:prstClr val="black"/>
                </a:solidFill>
                <a:latin typeface="Times New Roman" pitchFamily="18" charset="0"/>
                <a:cs typeface="Times New Roman" pitchFamily="18" charset="0"/>
              </a:rPr>
              <a:t>ii</a:t>
            </a:r>
            <a:r>
              <a:rPr lang="en-US" i="1" dirty="0" smtClean="0">
                <a:solidFill>
                  <a:prstClr val="black"/>
                </a:solidFill>
                <a:latin typeface="Times New Roman" pitchFamily="18" charset="0"/>
                <a:cs typeface="Times New Roman" pitchFamily="18" charset="0"/>
              </a:rPr>
              <a:t> = </a:t>
            </a:r>
            <a:r>
              <a:rPr lang="en-US" dirty="0" smtClean="0">
                <a:solidFill>
                  <a:prstClr val="black"/>
                </a:solidFill>
                <a:latin typeface="Times New Roman" pitchFamily="18" charset="0"/>
                <a:cs typeface="Times New Roman" pitchFamily="18" charset="0"/>
              </a:rPr>
              <a:t>number of links </a:t>
            </a:r>
          </a:p>
          <a:p>
            <a:r>
              <a:rPr lang="en-US" dirty="0" smtClean="0">
                <a:solidFill>
                  <a:prstClr val="black"/>
                </a:solidFill>
                <a:latin typeface="Times New Roman" pitchFamily="18" charset="0"/>
                <a:cs typeface="Times New Roman" pitchFamily="18" charset="0"/>
              </a:rPr>
              <a:t>     directly downstream from </a:t>
            </a:r>
            <a:r>
              <a:rPr lang="en-US" i="1" dirty="0" err="1" smtClean="0">
                <a:solidFill>
                  <a:prstClr val="black"/>
                </a:solidFill>
                <a:latin typeface="Times New Roman" pitchFamily="18" charset="0"/>
                <a:cs typeface="Times New Roman" pitchFamily="18" charset="0"/>
              </a:rPr>
              <a:t>i</a:t>
            </a:r>
            <a:r>
              <a:rPr lang="en-US" i="1" dirty="0" smtClean="0">
                <a:solidFill>
                  <a:prstClr val="black"/>
                </a:solidFill>
                <a:latin typeface="Times New Roman" pitchFamily="18" charset="0"/>
                <a:cs typeface="Times New Roman" pitchFamily="18" charset="0"/>
              </a:rPr>
              <a:t>. </a:t>
            </a:r>
          </a:p>
          <a:p>
            <a:r>
              <a:rPr lang="en-US" i="1" dirty="0" smtClean="0">
                <a:solidFill>
                  <a:prstClr val="black"/>
                </a:solidFill>
                <a:latin typeface="Times New Roman" pitchFamily="18" charset="0"/>
                <a:cs typeface="Times New Roman" pitchFamily="18" charset="0"/>
              </a:rPr>
              <a:t>     </a:t>
            </a:r>
            <a:r>
              <a:rPr lang="en-US" dirty="0" smtClean="0">
                <a:solidFill>
                  <a:prstClr val="black"/>
                </a:solidFill>
                <a:latin typeface="Times New Roman" pitchFamily="18" charset="0"/>
                <a:cs typeface="Times New Roman" pitchFamily="18" charset="0"/>
              </a:rPr>
              <a:t>(Most links have</a:t>
            </a:r>
            <a:r>
              <a:rPr lang="en-US" i="1" dirty="0" smtClean="0">
                <a:solidFill>
                  <a:prstClr val="black"/>
                </a:solidFill>
                <a:latin typeface="Times New Roman" pitchFamily="18" charset="0"/>
                <a:cs typeface="Times New Roman" pitchFamily="18" charset="0"/>
              </a:rPr>
              <a:t> d=2, </a:t>
            </a:r>
            <a:r>
              <a:rPr lang="en-US" dirty="0" smtClean="0">
                <a:solidFill>
                  <a:prstClr val="black"/>
                </a:solidFill>
                <a:latin typeface="Times New Roman" pitchFamily="18" charset="0"/>
                <a:cs typeface="Times New Roman" pitchFamily="18" charset="0"/>
              </a:rPr>
              <a:t>and outlets have </a:t>
            </a:r>
            <a:r>
              <a:rPr lang="en-US" i="1" dirty="0" smtClean="0">
                <a:solidFill>
                  <a:prstClr val="black"/>
                </a:solidFill>
                <a:latin typeface="Times New Roman" pitchFamily="18" charset="0"/>
                <a:cs typeface="Times New Roman" pitchFamily="18" charset="0"/>
              </a:rPr>
              <a:t>d=0)</a:t>
            </a:r>
          </a:p>
          <a:p>
            <a:endParaRPr lang="en-US" dirty="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hotspots of change asks the question: if the flow were reduced in a particular upstream link, what links at the shoreline will be most affected? </a:t>
            </a:r>
            <a:endParaRPr lang="en-US" dirty="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Conclude that are</a:t>
            </a:r>
            <a:r>
              <a:rPr lang="en-US" baseline="0" dirty="0" smtClean="0"/>
              <a:t> accurate in many situations….</a:t>
            </a:r>
            <a:endParaRPr lang="en-US" dirty="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The brown polygonal line represents the immersed boundary and in the model it is approximated by the blue polygonal line, formed by the Intersection points between the brown polygon and the cell interfaces.</a:t>
            </a:r>
          </a:p>
          <a:p>
            <a:pPr defTabSz="914267">
              <a:defRPr/>
            </a:pPr>
            <a:r>
              <a:rPr lang="en-GB" dirty="0" smtClean="0"/>
              <a:t>b) Schematic description of the ghost-cell methodology (</a:t>
            </a:r>
            <a:r>
              <a:rPr lang="en-GB" dirty="0" err="1" smtClean="0"/>
              <a:t>Mittal</a:t>
            </a:r>
            <a:r>
              <a:rPr lang="en-GB" dirty="0" smtClean="0"/>
              <a:t> et al., 2008). The figure shows an immersed boundary cutting through a Cartesian grid and identifies three particular ghost-cells (GC) that form the basis for discussion in this section. GP, BI and IP denote ghost point, boundary intercept and image-point respectively. The gray areas denote the stencil used for interpolation of the image point.</a:t>
            </a:r>
            <a:endParaRPr lang="en-US" i="1" dirty="0" smtClean="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Steady non-uniform flow</a:t>
            </a:r>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smtClean="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smtClean="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err="1" smtClean="0"/>
              <a:t>h_hat</a:t>
            </a:r>
            <a:r>
              <a:rPr lang="en-US" i="1" dirty="0" smtClean="0"/>
              <a:t> = vegetation height relative to average water depth over the bar</a:t>
            </a:r>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smtClean="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3D267EC0-E18D-49FB-837D-83775EBD1842}" type="slidenum">
              <a:rPr lang="en-US"/>
              <a:pPr/>
              <a:t>2</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r>
              <a:rPr lang="en-US" dirty="0" smtClean="0"/>
              <a:t>We would argue that deltas epitomize the complexity and beauty of self-organizing morphodynamic systems. Here the combined actions of expanding turbulent jets and plumes, sediment kinetics, plant growth, and a host of other processes operating across at least 7 orders of magnitude in scale, create an orderly landscape out of nothingness.  And interestingly, given roughly the same river discharges and wave and tidal climates, sometimes different forms arise for reasons that remain unknown.</a:t>
            </a:r>
          </a:p>
          <a:p>
            <a:endParaRPr lang="en-US" dirty="0" smtClean="0"/>
          </a:p>
          <a:p>
            <a:pPr eaLnBrk="1" hangingPunct="1"/>
            <a:r>
              <a:rPr lang="en-US" dirty="0" smtClean="0"/>
              <a:t>Lena Delta</a:t>
            </a:r>
            <a:br>
              <a:rPr lang="en-US" dirty="0" smtClean="0"/>
            </a:br>
            <a:r>
              <a:rPr lang="en-US" dirty="0" smtClean="0"/>
              <a:t>Image taken 7/27/2000 </a:t>
            </a:r>
          </a:p>
          <a:p>
            <a:pPr eaLnBrk="1" hangingPunct="1"/>
            <a:r>
              <a:rPr lang="en-US" dirty="0" smtClean="0"/>
              <a:t>The Lena River, some 2,800 miles (4,400 km) long, is one of the largest rivers in the world. The Lena Delta Reserve is the most extensive protected wilderness area in Russia. It is an important refuge and breeding grounds for many species of Siberian wildlife. </a:t>
            </a:r>
          </a:p>
          <a:p>
            <a:pPr eaLnBrk="1" hangingPunct="1"/>
            <a:r>
              <a:rPr lang="en-US" dirty="0" smtClean="0"/>
              <a:t>The Lena Delta can be found on </a:t>
            </a:r>
            <a:r>
              <a:rPr lang="en-US" dirty="0" err="1" smtClean="0"/>
              <a:t>Landsat</a:t>
            </a:r>
            <a:r>
              <a:rPr lang="en-US" dirty="0" smtClean="0"/>
              <a:t> 7 WRS Path 131 Row 8/9, center: 72.21, 126.15. </a:t>
            </a:r>
          </a:p>
          <a:p>
            <a:pPr eaLnBrk="1" hangingPunct="1"/>
            <a:endParaRPr lang="en-US" dirty="0" smtClean="0"/>
          </a:p>
          <a:p>
            <a:pPr eaLnBrk="1" hangingPunct="1"/>
            <a:r>
              <a:rPr lang="en-US" dirty="0" smtClean="0"/>
              <a:t>  </a:t>
            </a:r>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cubic box model is developed by </a:t>
            </a:r>
            <a:r>
              <a:rPr lang="en-US" baseline="0" dirty="0" err="1" smtClean="0"/>
              <a:t>Hoffmans</a:t>
            </a:r>
            <a:r>
              <a:rPr lang="en-US" baseline="0" dirty="0" smtClean="0"/>
              <a:t> (2008) to exploring wave overtopping of clay and grass upon a turf-element. The WIPE model uses this concept, and consider both aggradation erosion and block erosion</a:t>
            </a:r>
          </a:p>
          <a:p>
            <a:r>
              <a:rPr lang="en-US" baseline="0" dirty="0" smtClean="0"/>
              <a:t>Root strength: 2.8~11.2 </a:t>
            </a:r>
            <a:r>
              <a:rPr lang="en-US" baseline="0" dirty="0" err="1" smtClean="0"/>
              <a:t>kN</a:t>
            </a:r>
            <a:r>
              <a:rPr lang="en-US" baseline="0" dirty="0" smtClean="0"/>
              <a:t>/m</a:t>
            </a:r>
            <a:r>
              <a:rPr lang="en-US" baseline="30000" dirty="0" smtClean="0"/>
              <a:t>2</a:t>
            </a:r>
            <a:r>
              <a:rPr lang="en-US" baseline="0" dirty="0" smtClean="0"/>
              <a:t>; root tensile strength: 20*10</a:t>
            </a:r>
            <a:r>
              <a:rPr lang="en-US" baseline="30000" dirty="0" smtClean="0"/>
              <a:t>6</a:t>
            </a:r>
            <a:r>
              <a:rPr lang="en-US" baseline="0" dirty="0" smtClean="0"/>
              <a:t> N/m</a:t>
            </a:r>
            <a:r>
              <a:rPr lang="en-US" baseline="30000" dirty="0" smtClean="0"/>
              <a:t>2</a:t>
            </a:r>
          </a:p>
          <a:p>
            <a:endParaRPr lang="en-US" baseline="0" dirty="0" smtClean="0"/>
          </a:p>
          <a:p>
            <a:pPr defTabSz="470208" eaLnBrk="1" fontAlgn="auto" hangingPunct="1">
              <a:spcBef>
                <a:spcPts val="0"/>
              </a:spcBef>
              <a:spcAft>
                <a:spcPts val="0"/>
              </a:spcAft>
              <a:defRPr/>
            </a:pPr>
            <a:r>
              <a:rPr lang="en-US" dirty="0" smtClean="0"/>
              <a:t>Aggradation erosion happens when wind-wave shear stress is larger than grass-soil aggradation strength; Block erosion happens when hydrodynamic shear stress is able to erode a whole block of soil which is deeper  than plant root depth</a:t>
            </a:r>
          </a:p>
          <a:p>
            <a:endParaRPr lang="en-US" baseline="0" dirty="0" smtClean="0"/>
          </a:p>
        </p:txBody>
      </p:sp>
      <p:sp>
        <p:nvSpPr>
          <p:cNvPr id="4" name="Slide Number Placeholder 3"/>
          <p:cNvSpPr>
            <a:spLocks noGrp="1"/>
          </p:cNvSpPr>
          <p:nvPr>
            <p:ph type="sldNum" sz="quarter" idx="10"/>
          </p:nvPr>
        </p:nvSpPr>
        <p:spPr/>
        <p:txBody>
          <a:bodyPr/>
          <a:lstStyle/>
          <a:p>
            <a:fld id="{658A0204-4301-0C45-8007-D961A0449E4C}" type="slidenum">
              <a:rPr lang="en-US" smtClean="0"/>
              <a:pPr/>
              <a:t>30</a:t>
            </a:fld>
            <a:endParaRPr lang="en-US"/>
          </a:p>
        </p:txBody>
      </p:sp>
    </p:spTree>
    <p:extLst>
      <p:ext uri="{BB962C8B-B14F-4D97-AF65-F5344CB8AC3E}">
        <p14:creationId xmlns:p14="http://schemas.microsoft.com/office/powerpoint/2010/main" val="421348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smtClean="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smtClean="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1" dirty="0" smtClean="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dirty="0" smtClean="0"/>
          </a:p>
        </p:txBody>
      </p:sp>
      <p:sp>
        <p:nvSpPr>
          <p:cNvPr id="41988" name="Slide Number Placeholder 3"/>
          <p:cNvSpPr>
            <a:spLocks noGrp="1"/>
          </p:cNvSpPr>
          <p:nvPr>
            <p:ph type="sldNum" sz="quarter" idx="5"/>
          </p:nvPr>
        </p:nvSpPr>
        <p:spPr>
          <a:noFill/>
        </p:spPr>
        <p:txBody>
          <a:bodyPr/>
          <a:lstStyle/>
          <a:p>
            <a:fld id="{34DA5C6A-EC6B-40BE-8B73-948E24A90561}" type="slidenum">
              <a:rPr lang="en-US" smtClean="0"/>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dirty="0" smtClean="0"/>
              <a:t>And so we proposed to NSF that deltas really were a “Frontier in Earth Surface Dynamics”.</a:t>
            </a:r>
          </a:p>
        </p:txBody>
      </p:sp>
      <p:sp>
        <p:nvSpPr>
          <p:cNvPr id="41988" name="Slide Number Placeholder 3"/>
          <p:cNvSpPr>
            <a:spLocks noGrp="1"/>
          </p:cNvSpPr>
          <p:nvPr>
            <p:ph type="sldNum" sz="quarter" idx="5"/>
          </p:nvPr>
        </p:nvSpPr>
        <p:spPr>
          <a:noFill/>
        </p:spPr>
        <p:txBody>
          <a:bodyPr/>
          <a:lstStyle/>
          <a:p>
            <a:fld id="{34DA5C6A-EC6B-40BE-8B73-948E24A90561}" type="slidenum">
              <a:rPr lang="en-US" smtClean="0"/>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 real-time island stations measuring water level, temp, conductivity and turbidity; </a:t>
            </a:r>
          </a:p>
          <a:p>
            <a:r>
              <a:rPr lang="en-US" dirty="0" smtClean="0"/>
              <a:t>4 stations with ADVs, </a:t>
            </a:r>
          </a:p>
          <a:p>
            <a:r>
              <a:rPr lang="en-US" dirty="0" smtClean="0"/>
              <a:t>3 stations with Nitrate sensors</a:t>
            </a:r>
          </a:p>
          <a:p>
            <a:r>
              <a:rPr lang="en-US" dirty="0" smtClean="0"/>
              <a:t>4 real-time island stations:  all four stations have ADCP and </a:t>
            </a:r>
            <a:r>
              <a:rPr lang="en-US" dirty="0" err="1" smtClean="0"/>
              <a:t>CTDTu</a:t>
            </a:r>
            <a:r>
              <a:rPr lang="en-US" dirty="0" smtClean="0"/>
              <a:t> equipment measuring the velocity field, as well as water conductivity, temperature, depth, and turbidity</a:t>
            </a:r>
          </a:p>
          <a:p>
            <a:endParaRPr lang="en-US" dirty="0" smtClean="0"/>
          </a:p>
          <a:p>
            <a:r>
              <a:rPr lang="en-US" dirty="0" smtClean="0"/>
              <a:t>Here we report on the progress made to date in advancing models of delta processes and morphodynamic interactions.</a:t>
            </a:r>
          </a:p>
          <a:p>
            <a:endParaRPr lang="en-US" dirty="0" smtClean="0"/>
          </a:p>
          <a:p>
            <a:r>
              <a:rPr lang="en-US" dirty="0" smtClean="0"/>
              <a:t>The models consist of three types: 1) reduced complexity delta models (RCDM); 2) a 2- and 3D eco-geo-</a:t>
            </a:r>
            <a:r>
              <a:rPr lang="en-US" dirty="0" err="1" smtClean="0"/>
              <a:t>morpho</a:t>
            </a:r>
            <a:r>
              <a:rPr lang="en-US" dirty="0" smtClean="0"/>
              <a:t>-dynamic sediment transport delta model; and 3) vegetation and fish population ecological models.  The RCDM are focused on large-scale interactions, and as such offer the opportunity to explore aspects of system dynamics that may be harder to pick out of the details of a high-resolution model.</a:t>
            </a:r>
            <a:endParaRPr lang="en-US" dirty="0"/>
          </a:p>
        </p:txBody>
      </p:sp>
      <p:sp>
        <p:nvSpPr>
          <p:cNvPr id="4" name="Slide Number Placeholder 3"/>
          <p:cNvSpPr>
            <a:spLocks noGrp="1"/>
          </p:cNvSpPr>
          <p:nvPr>
            <p:ph type="sldNum" sz="quarter" idx="10"/>
          </p:nvPr>
        </p:nvSpPr>
        <p:spPr/>
        <p:txBody>
          <a:bodyPr/>
          <a:lstStyle/>
          <a:p>
            <a:pPr>
              <a:defRPr/>
            </a:pPr>
            <a:fld id="{DC46D727-3ADF-41AB-BF19-00EDA35172D7}"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(referred to as “</a:t>
            </a:r>
            <a:r>
              <a:rPr lang="en-US" dirty="0" err="1" smtClean="0"/>
              <a:t>DeltaRCM</a:t>
            </a:r>
            <a:r>
              <a:rPr lang="en-US" dirty="0" smtClean="0"/>
              <a:t>”)</a:t>
            </a:r>
            <a:r>
              <a:rPr lang="en-US" baseline="0" dirty="0" smtClean="0"/>
              <a:t> uses a cellular-routing framework. </a:t>
            </a:r>
          </a:p>
          <a:p>
            <a:r>
              <a:rPr lang="en-US" baseline="0" dirty="0" smtClean="0"/>
              <a:t>The domain is a lattice of square cells representing topography. </a:t>
            </a:r>
          </a:p>
          <a:p>
            <a:r>
              <a:rPr lang="en-US" baseline="0" dirty="0" smtClean="0"/>
              <a:t>At each cell, resolved variables include water unit discharge, bed elevation and water surface elevation.</a:t>
            </a:r>
          </a:p>
          <a:p>
            <a:endParaRPr lang="en-US" baseline="0" dirty="0" smtClean="0"/>
          </a:p>
          <a:p>
            <a:r>
              <a:rPr lang="en-US" baseline="0" dirty="0" smtClean="0"/>
              <a:t>The model adapts a </a:t>
            </a:r>
            <a:r>
              <a:rPr lang="en-US" baseline="0" dirty="0" err="1" smtClean="0"/>
              <a:t>Lagrangian</a:t>
            </a:r>
            <a:r>
              <a:rPr lang="en-US" baseline="0" dirty="0" smtClean="0"/>
              <a:t> view of transport: water and sediment flux are treated as a large number of “parcels”.</a:t>
            </a:r>
          </a:p>
          <a:p>
            <a:r>
              <a:rPr lang="en-US" baseline="0" dirty="0" smtClean="0"/>
              <a:t>These parcels are routed stochastically through the lattice based on a probability field that is updated through time. </a:t>
            </a:r>
          </a:p>
          <a:p>
            <a:r>
              <a:rPr lang="en-US" baseline="0" dirty="0" smtClean="0"/>
              <a:t>The calculation of the probability field is based on rules abstracting the governing physics – that’s where the “reduced-complexity” comes in.</a:t>
            </a:r>
          </a:p>
          <a:p>
            <a:endParaRPr lang="en-US" baseline="0" dirty="0" smtClean="0"/>
          </a:p>
          <a:p>
            <a:r>
              <a:rPr lang="en-US" baseline="0" dirty="0" smtClean="0"/>
              <a:t>The model starts with an arbitrary basin topography with given water and sediment discharge and sea-level as boundary conditions, and evolves through time following steps:</a:t>
            </a:r>
          </a:p>
          <a:p>
            <a:pPr marL="235104" indent="-235104">
              <a:buAutoNum type="arabicParenBoth"/>
            </a:pPr>
            <a:r>
              <a:rPr lang="en-US" baseline="0" dirty="0" smtClean="0"/>
              <a:t>Calculate routing probability field for water parcels</a:t>
            </a:r>
          </a:p>
          <a:p>
            <a:pPr marL="235104" indent="-235104">
              <a:buAutoNum type="arabicParenBoth"/>
            </a:pPr>
            <a:r>
              <a:rPr lang="en-US" baseline="0" dirty="0" smtClean="0"/>
              <a:t>Route water parcels and update flow field and surface elevation</a:t>
            </a:r>
          </a:p>
          <a:p>
            <a:pPr marL="235104" indent="-235104">
              <a:buAutoNum type="arabicParenBoth"/>
            </a:pPr>
            <a:r>
              <a:rPr lang="en-US" baseline="0" dirty="0" smtClean="0"/>
              <a:t>Calculate routing probabilities for sediment parcels</a:t>
            </a:r>
          </a:p>
          <a:p>
            <a:pPr marL="235104" indent="-235104">
              <a:buAutoNum type="arabicParenBoth"/>
            </a:pPr>
            <a:r>
              <a:rPr lang="en-US" baseline="0" dirty="0" smtClean="0"/>
              <a:t>Route sediment parcels and update bed elevation according to rules for deposition and erosion</a:t>
            </a:r>
            <a:endParaRPr lang="en-US" dirty="0"/>
          </a:p>
        </p:txBody>
      </p:sp>
      <p:sp>
        <p:nvSpPr>
          <p:cNvPr id="4" name="Slide Number Placeholder 3"/>
          <p:cNvSpPr>
            <a:spLocks noGrp="1"/>
          </p:cNvSpPr>
          <p:nvPr>
            <p:ph type="sldNum" sz="quarter" idx="10"/>
          </p:nvPr>
        </p:nvSpPr>
        <p:spPr/>
        <p:txBody>
          <a:bodyPr/>
          <a:lstStyle/>
          <a:p>
            <a:fld id="{995A4D54-C393-4193-8CA2-5C1D932B0E5A}" type="slidenum">
              <a:rPr lang="en-US" smtClean="0"/>
              <a:pPr/>
              <a:t>8</a:t>
            </a:fld>
            <a:endParaRPr lang="en-US"/>
          </a:p>
        </p:txBody>
      </p:sp>
    </p:spTree>
    <p:extLst>
      <p:ext uri="{BB962C8B-B14F-4D97-AF65-F5344CB8AC3E}">
        <p14:creationId xmlns:p14="http://schemas.microsoft.com/office/powerpoint/2010/main" val="209255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routing</a:t>
            </a:r>
            <a:r>
              <a:rPr lang="en-US" baseline="0" dirty="0" smtClean="0"/>
              <a:t> water parcels, the probability field is mainly determined by two things:</a:t>
            </a:r>
          </a:p>
          <a:p>
            <a:pPr marL="235104" indent="-235104">
              <a:buAutoNum type="arabicParenBoth"/>
            </a:pPr>
            <a:r>
              <a:rPr lang="en-US" baseline="0" dirty="0" smtClean="0"/>
              <a:t>Flow depth at a cell (as an approximation of the inverse of flow resistance – assuming constant friction coefficient)</a:t>
            </a:r>
          </a:p>
          <a:p>
            <a:pPr marL="235104" indent="-235104">
              <a:buAutoNum type="arabicParenBoth"/>
            </a:pPr>
            <a:r>
              <a:rPr lang="en-US" baseline="0" dirty="0" smtClean="0"/>
              <a:t>A “downstream” direction defined at each cell. It’s a combination of flow inertia and water surface gradient.</a:t>
            </a:r>
          </a:p>
          <a:p>
            <a:endParaRPr lang="en-US" baseline="0" dirty="0" smtClean="0"/>
          </a:p>
          <a:p>
            <a:r>
              <a:rPr lang="en-US" baseline="0" dirty="0" smtClean="0"/>
              <a:t>Water surface is updated along the paths of water parcels assuming a 1-D profile (e.g., constant slope, or backwater equation), using a finite difference scheme.</a:t>
            </a:r>
          </a:p>
          <a:p>
            <a:endParaRPr lang="en-US" dirty="0"/>
          </a:p>
        </p:txBody>
      </p:sp>
      <p:sp>
        <p:nvSpPr>
          <p:cNvPr id="4" name="Slide Number Placeholder 3"/>
          <p:cNvSpPr>
            <a:spLocks noGrp="1"/>
          </p:cNvSpPr>
          <p:nvPr>
            <p:ph type="sldNum" sz="quarter" idx="10"/>
          </p:nvPr>
        </p:nvSpPr>
        <p:spPr/>
        <p:txBody>
          <a:bodyPr/>
          <a:lstStyle/>
          <a:p>
            <a:fld id="{6E2604AC-14B2-4E02-BD55-CD2BB804705A}" type="slidenum">
              <a:rPr lang="en-US" smtClean="0"/>
              <a:pPr/>
              <a:t>9</a:t>
            </a:fld>
            <a:endParaRPr lang="en-US"/>
          </a:p>
        </p:txBody>
      </p:sp>
    </p:spTree>
    <p:extLst>
      <p:ext uri="{BB962C8B-B14F-4D97-AF65-F5344CB8AC3E}">
        <p14:creationId xmlns:p14="http://schemas.microsoft.com/office/powerpoint/2010/main" val="176533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sediment transport, all sediment parcels are treated as “leaking</a:t>
            </a:r>
            <a:r>
              <a:rPr lang="en-US" baseline="0" dirty="0" smtClean="0"/>
              <a:t> buckets</a:t>
            </a:r>
            <a:r>
              <a:rPr lang="en-US" dirty="0" smtClean="0"/>
              <a:t>” that carry a certain volume of sediment and travel with the flow.</a:t>
            </a:r>
          </a:p>
          <a:p>
            <a:r>
              <a:rPr lang="en-US" dirty="0" smtClean="0"/>
              <a:t>Entrainment</a:t>
            </a:r>
            <a:r>
              <a:rPr lang="en-US" baseline="0" dirty="0" smtClean="0"/>
              <a:t> will cause a sediment parcel to gain volume while the bed is eroded.</a:t>
            </a:r>
          </a:p>
          <a:p>
            <a:r>
              <a:rPr lang="en-US" baseline="0" dirty="0" smtClean="0"/>
              <a:t>Deposition will cause a sediment parcel to lose volume while the bed aggrades.</a:t>
            </a:r>
          </a:p>
          <a:p>
            <a:endParaRPr lang="en-US" baseline="0" dirty="0" smtClean="0"/>
          </a:p>
          <a:p>
            <a:r>
              <a:rPr lang="en-US" baseline="0" dirty="0" smtClean="0"/>
              <a:t>The model uses two types of sediment parcels, representing coarse and fine sediment respectively. </a:t>
            </a:r>
          </a:p>
          <a:p>
            <a:r>
              <a:rPr lang="en-US" baseline="0" dirty="0" smtClean="0"/>
              <a:t>They are referred to as “sand” and “mud” parcels. </a:t>
            </a:r>
          </a:p>
          <a:p>
            <a:r>
              <a:rPr lang="en-US" baseline="0" dirty="0" smtClean="0"/>
              <a:t>Their differences are:</a:t>
            </a:r>
          </a:p>
          <a:p>
            <a:pPr marL="228566" indent="-228566">
              <a:buAutoNum type="arabicParenBoth"/>
            </a:pPr>
            <a:r>
              <a:rPr lang="en-US" baseline="0" dirty="0" smtClean="0"/>
              <a:t>In calculating routing probability field, sand parcels are more affected by flow depth, which makes them tend to follow topographic lows.</a:t>
            </a:r>
          </a:p>
          <a:p>
            <a:pPr marL="228566" indent="-228566">
              <a:buAutoNum type="arabicParenBoth"/>
            </a:pPr>
            <a:r>
              <a:rPr lang="en-US" baseline="0" dirty="0" smtClean="0"/>
              <a:t>In determining erosion and deposition, sand and mud parcels have different rules.</a:t>
            </a:r>
          </a:p>
          <a:p>
            <a:pPr marL="228566" indent="-228566">
              <a:buAutoNum type="arabicParenBoth"/>
            </a:pPr>
            <a:endParaRPr lang="en-US" baseline="0" dirty="0" smtClean="0"/>
          </a:p>
          <a:p>
            <a:r>
              <a:rPr lang="en-US" baseline="0" dirty="0" smtClean="0"/>
              <a:t>For example, sand parcels use a flux threshold for deposition while mud parcels use a velocity threshold (as shown in the bottom portion of the slide)</a:t>
            </a:r>
            <a:endParaRPr lang="en-US" dirty="0"/>
          </a:p>
        </p:txBody>
      </p:sp>
      <p:sp>
        <p:nvSpPr>
          <p:cNvPr id="4" name="Slide Number Placeholder 3"/>
          <p:cNvSpPr>
            <a:spLocks noGrp="1"/>
          </p:cNvSpPr>
          <p:nvPr>
            <p:ph type="sldNum" sz="quarter" idx="10"/>
          </p:nvPr>
        </p:nvSpPr>
        <p:spPr/>
        <p:txBody>
          <a:bodyPr/>
          <a:lstStyle/>
          <a:p>
            <a:fld id="{6E2604AC-14B2-4E02-BD55-CD2BB804705A}" type="slidenum">
              <a:rPr lang="en-US" smtClean="0"/>
              <a:pPr/>
              <a:t>10</a:t>
            </a:fld>
            <a:endParaRPr lang="en-US"/>
          </a:p>
        </p:txBody>
      </p:sp>
    </p:spTree>
    <p:extLst>
      <p:ext uri="{BB962C8B-B14F-4D97-AF65-F5344CB8AC3E}">
        <p14:creationId xmlns:p14="http://schemas.microsoft.com/office/powerpoint/2010/main" val="1765332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Test</a:t>
            </a:r>
            <a:r>
              <a:rPr lang="en-US" baseline="0" dirty="0" smtClean="0"/>
              <a:t> 1 shows that </a:t>
            </a:r>
            <a:r>
              <a:rPr lang="en-US" baseline="0" dirty="0" err="1" smtClean="0"/>
              <a:t>FlowRCM</a:t>
            </a:r>
            <a:r>
              <a:rPr lang="en-US" baseline="0" dirty="0" smtClean="0"/>
              <a:t> is able to reproduce the backwater profile in a simple straight channel setup.</a:t>
            </a:r>
          </a:p>
          <a:p>
            <a:r>
              <a:rPr lang="en-US" baseline="0" dirty="0" smtClean="0"/>
              <a:t>Test 2 shows that </a:t>
            </a:r>
            <a:r>
              <a:rPr lang="en-US" baseline="0" dirty="0" err="1" smtClean="0"/>
              <a:t>FlowRCM</a:t>
            </a:r>
            <a:r>
              <a:rPr lang="en-US" baseline="0" dirty="0" smtClean="0"/>
              <a:t> is able to reproduce the transition from flow acceleration over a bump of a moderate height to flow deceleration over a bump of a height comparable to flow depth.</a:t>
            </a:r>
            <a:endParaRPr lang="en-US" dirty="0"/>
          </a:p>
        </p:txBody>
      </p:sp>
      <p:sp>
        <p:nvSpPr>
          <p:cNvPr id="4" name="Slide Number Placeholder 3"/>
          <p:cNvSpPr>
            <a:spLocks noGrp="1"/>
          </p:cNvSpPr>
          <p:nvPr>
            <p:ph type="sldNum" sz="quarter" idx="10"/>
          </p:nvPr>
        </p:nvSpPr>
        <p:spPr/>
        <p:txBody>
          <a:bodyPr/>
          <a:lstStyle/>
          <a:p>
            <a:fld id="{995A4D54-C393-4193-8CA2-5C1D932B0E5A}" type="slidenum">
              <a:rPr lang="en-US" smtClean="0"/>
              <a:pPr/>
              <a:t>11</a:t>
            </a:fld>
            <a:endParaRPr lang="en-US"/>
          </a:p>
        </p:txBody>
      </p:sp>
    </p:spTree>
    <p:extLst>
      <p:ext uri="{BB962C8B-B14F-4D97-AF65-F5344CB8AC3E}">
        <p14:creationId xmlns:p14="http://schemas.microsoft.com/office/powerpoint/2010/main" val="3546040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4"/>
          <p:cNvSpPr txBox="1">
            <a:spLocks noChangeArrowheads="1"/>
          </p:cNvSpPr>
          <p:nvPr userDrawn="1"/>
        </p:nvSpPr>
        <p:spPr bwMode="auto">
          <a:xfrm>
            <a:off x="8458200" y="6491288"/>
            <a:ext cx="463550" cy="366712"/>
          </a:xfrm>
          <a:prstGeom prst="rect">
            <a:avLst/>
          </a:prstGeom>
          <a:noFill/>
          <a:ln w="9525">
            <a:noFill/>
            <a:miter lim="800000"/>
            <a:headEnd/>
            <a:tailEnd/>
          </a:ln>
          <a:effectLst/>
        </p:spPr>
        <p:txBody>
          <a:bodyPr wrap="none">
            <a:spAutoFit/>
          </a:bodyPr>
          <a:lstStyle/>
          <a:p>
            <a:pPr>
              <a:defRPr/>
            </a:pPr>
            <a:fld id="{B65DB21A-2348-47D5-832E-C6C7A627D350}" type="slidenum">
              <a:rPr lang="en-US"/>
              <a:pPr>
                <a:defRPr/>
              </a:pPr>
              <a:t>‹#›</a:t>
            </a:fld>
            <a:endParaRPr lang="en-US"/>
          </a:p>
        </p:txBody>
      </p:sp>
      <p:sp>
        <p:nvSpPr>
          <p:cNvPr id="5122" name="Rectangle 2"/>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5123" name="Rectangle 3"/>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73075"/>
            <a:ext cx="2057400" cy="56530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73075"/>
            <a:ext cx="6019800" cy="56530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3400" y="473075"/>
            <a:ext cx="8153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73075"/>
            <a:ext cx="8229600" cy="5653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533400" y="473075"/>
            <a:ext cx="8153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Text Box 4"/>
          <p:cNvSpPr txBox="1">
            <a:spLocks noChangeArrowheads="1"/>
          </p:cNvSpPr>
          <p:nvPr userDrawn="1"/>
        </p:nvSpPr>
        <p:spPr bwMode="auto">
          <a:xfrm>
            <a:off x="8699500" y="6491288"/>
            <a:ext cx="463550" cy="366712"/>
          </a:xfrm>
          <a:prstGeom prst="rect">
            <a:avLst/>
          </a:prstGeom>
          <a:noFill/>
          <a:ln w="9525">
            <a:noFill/>
            <a:miter lim="800000"/>
            <a:headEnd/>
            <a:tailEnd/>
          </a:ln>
          <a:effectLst/>
        </p:spPr>
        <p:txBody>
          <a:bodyPr wrap="none">
            <a:spAutoFit/>
          </a:bodyPr>
          <a:lstStyle/>
          <a:p>
            <a:pPr>
              <a:defRPr/>
            </a:pPr>
            <a:fld id="{BDDE350B-0C0B-4C4E-8953-19B5E8FF154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310" r:id="rId1"/>
    <p:sldLayoutId id="2147484295" r:id="rId2"/>
    <p:sldLayoutId id="2147484311"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 id="2147484304" r:id="rId12"/>
    <p:sldLayoutId id="2147484305" r:id="rId13"/>
    <p:sldLayoutId id="2147484306" r:id="rId14"/>
    <p:sldLayoutId id="2147484307" r:id="rId15"/>
    <p:sldLayoutId id="2147484308" r:id="rId16"/>
    <p:sldLayoutId id="2147484309" r:id="rId17"/>
  </p:sldLayoutIdLst>
  <p:hf hdr="0" ftr="0" dt="0"/>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Arial Unicode MS"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Arial Unicode MS"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Arial Unicode MS"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Arial Unicode MS" pitchFamily="34" charset="-128"/>
          <a:cs typeface="Arial" charset="0"/>
        </a:defRPr>
      </a:lvl5pPr>
      <a:lvl6pPr marL="457200" algn="l" rtl="0" fontAlgn="base">
        <a:lnSpc>
          <a:spcPct val="80000"/>
        </a:lnSpc>
        <a:spcBef>
          <a:spcPct val="0"/>
        </a:spcBef>
        <a:spcAft>
          <a:spcPct val="0"/>
        </a:spcAft>
        <a:defRPr sz="4400">
          <a:solidFill>
            <a:schemeClr val="tx2"/>
          </a:solidFill>
          <a:latin typeface="Arial Unicode MS" pitchFamily="34" charset="-128"/>
          <a:cs typeface="Arial" charset="0"/>
        </a:defRPr>
      </a:lvl6pPr>
      <a:lvl7pPr marL="914400" algn="l" rtl="0" fontAlgn="base">
        <a:lnSpc>
          <a:spcPct val="80000"/>
        </a:lnSpc>
        <a:spcBef>
          <a:spcPct val="0"/>
        </a:spcBef>
        <a:spcAft>
          <a:spcPct val="0"/>
        </a:spcAft>
        <a:defRPr sz="4400">
          <a:solidFill>
            <a:schemeClr val="tx2"/>
          </a:solidFill>
          <a:latin typeface="Arial Unicode MS" pitchFamily="34" charset="-128"/>
          <a:cs typeface="Arial" charset="0"/>
        </a:defRPr>
      </a:lvl7pPr>
      <a:lvl8pPr marL="1371600" algn="l" rtl="0" fontAlgn="base">
        <a:lnSpc>
          <a:spcPct val="80000"/>
        </a:lnSpc>
        <a:spcBef>
          <a:spcPct val="0"/>
        </a:spcBef>
        <a:spcAft>
          <a:spcPct val="0"/>
        </a:spcAft>
        <a:defRPr sz="4400">
          <a:solidFill>
            <a:schemeClr val="tx2"/>
          </a:solidFill>
          <a:latin typeface="Arial Unicode MS" pitchFamily="34" charset="-128"/>
          <a:cs typeface="Arial" charset="0"/>
        </a:defRPr>
      </a:lvl8pPr>
      <a:lvl9pPr marL="1828800" algn="l" rtl="0" fontAlgn="base">
        <a:lnSpc>
          <a:spcPct val="80000"/>
        </a:lnSpc>
        <a:spcBef>
          <a:spcPct val="0"/>
        </a:spcBef>
        <a:spcAft>
          <a:spcPct val="0"/>
        </a:spcAft>
        <a:defRPr sz="4400">
          <a:solidFill>
            <a:schemeClr val="tx2"/>
          </a:solidFill>
          <a:latin typeface="Arial Unicode MS" pitchFamily="34" charset="-128"/>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 Type="http://schemas.openxmlformats.org/officeDocument/2006/relationships/vmlDrawing" Target="../drawings/vmlDrawing2.vml"/><Relationship Id="rId2" Type="http://schemas.openxmlformats.org/officeDocument/2006/relationships/slideLayout" Target="../slideLayouts/slideLayout8.xml"/><Relationship Id="rId3" Type="http://schemas.openxmlformats.org/officeDocument/2006/relationships/notesSlide" Target="../notesSlides/notesSlide9.xml"/><Relationship Id="rId4" Type="http://schemas.openxmlformats.org/officeDocument/2006/relationships/oleObject" Target="../embeddings/oleObject2.bin"/><Relationship Id="rId5" Type="http://schemas.openxmlformats.org/officeDocument/2006/relationships/image" Target="../media/image14.png"/><Relationship Id="rId6" Type="http://schemas.openxmlformats.org/officeDocument/2006/relationships/oleObject" Target="../embeddings/oleObject3.bin"/><Relationship Id="rId7" Type="http://schemas.openxmlformats.org/officeDocument/2006/relationships/image" Target="../media/image15.png"/><Relationship Id="rId8" Type="http://schemas.openxmlformats.org/officeDocument/2006/relationships/oleObject" Target="../embeddings/oleObject4.bin"/><Relationship Id="rId9" Type="http://schemas.openxmlformats.org/officeDocument/2006/relationships/image" Target="../media/image16.png"/><Relationship Id="rId10"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oleObject" Target="../embeddings/oleObject6.bin"/><Relationship Id="rId7" Type="http://schemas.openxmlformats.org/officeDocument/2006/relationships/image" Target="../media/image19.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23.wmf"/><Relationship Id="rId13" Type="http://schemas.openxmlformats.org/officeDocument/2006/relationships/image" Target="../media/image29.png"/><Relationship Id="rId14" Type="http://schemas.openxmlformats.org/officeDocument/2006/relationships/image" Target="../media/image30.png"/><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oleObject" Target="../embeddings/oleObject7.bin"/><Relationship Id="rId10" Type="http://schemas.openxmlformats.org/officeDocument/2006/relationships/image" Target="../media/image22.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31.wmf"/><Relationship Id="rId5" Type="http://schemas.openxmlformats.org/officeDocument/2006/relationships/image" Target="../media/image32.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oleObject" Target="../embeddings/oleObject10.bin"/><Relationship Id="rId7" Type="http://schemas.openxmlformats.org/officeDocument/2006/relationships/image" Target="../media/image33.wmf"/><Relationship Id="rId8" Type="http://schemas.openxmlformats.org/officeDocument/2006/relationships/oleObject" Target="../embeddings/oleObject11.bin"/><Relationship Id="rId9" Type="http://schemas.openxmlformats.org/officeDocument/2006/relationships/image" Target="../media/image34.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deltares.nl/en" TargetMode="External"/><Relationship Id="rId3" Type="http://schemas.openxmlformats.org/officeDocument/2006/relationships/hyperlink" Target="http://csdms.colorado.edu/wiki/Model:Delft3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51.w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3.bin"/><Relationship Id="rId5" Type="http://schemas.openxmlformats.org/officeDocument/2006/relationships/image" Target="../media/image54.wmf"/><Relationship Id="rId6" Type="http://schemas.openxmlformats.org/officeDocument/2006/relationships/image" Target="../media/image57.tiff"/><Relationship Id="rId7" Type="http://schemas.openxmlformats.org/officeDocument/2006/relationships/oleObject" Target="../embeddings/oleObject14.bin"/><Relationship Id="rId8" Type="http://schemas.openxmlformats.org/officeDocument/2006/relationships/image" Target="../media/image55.wmf"/><Relationship Id="rId9" Type="http://schemas.openxmlformats.org/officeDocument/2006/relationships/oleObject" Target="../embeddings/oleObject15.bin"/><Relationship Id="rId10" Type="http://schemas.openxmlformats.org/officeDocument/2006/relationships/image" Target="../media/image56.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6.bin"/><Relationship Id="rId5" Type="http://schemas.openxmlformats.org/officeDocument/2006/relationships/image" Target="../media/image58.emf"/><Relationship Id="rId6" Type="http://schemas.openxmlformats.org/officeDocument/2006/relationships/image" Target="../media/image59.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1" Type="http://schemas.openxmlformats.org/officeDocument/2006/relationships/image" Target="../media/image68.emf"/><Relationship Id="rId12" Type="http://schemas.openxmlformats.org/officeDocument/2006/relationships/image" Target="../media/image69.jpe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72.jpeg"/><Relationship Id="rId16" Type="http://schemas.openxmlformats.org/officeDocument/2006/relationships/image" Target="../media/image73.jpeg"/><Relationship Id="rId17" Type="http://schemas.openxmlformats.org/officeDocument/2006/relationships/image" Target="../media/image74.jpeg"/><Relationship Id="rId18"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emf"/><Relationship Id="rId6" Type="http://schemas.openxmlformats.org/officeDocument/2006/relationships/image" Target="../media/image63.png"/><Relationship Id="rId7" Type="http://schemas.openxmlformats.org/officeDocument/2006/relationships/image" Target="../media/image64.jpeg"/><Relationship Id="rId8" Type="http://schemas.openxmlformats.org/officeDocument/2006/relationships/image" Target="../media/image65.jpeg"/><Relationship Id="rId9" Type="http://schemas.openxmlformats.org/officeDocument/2006/relationships/image" Target="../media/image66.png"/><Relationship Id="rId10"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 Id="rId3"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hyperlink" Target="mailto:mohrig@jsg.utexas.edu" TargetMode="External"/><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wmf"/><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oleObject" Target="../embeddings/oleObject1.bin"/><Relationship Id="rId7" Type="http://schemas.openxmlformats.org/officeDocument/2006/relationships/image" Target="../media/image10.wmf"/><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itleSlide4.tif"/>
          <p:cNvPicPr>
            <a:picLocks noChangeAspect="1"/>
          </p:cNvPicPr>
          <p:nvPr/>
        </p:nvPicPr>
        <p:blipFill>
          <a:blip r:embed="rId3" cstate="print"/>
          <a:stretch>
            <a:fillRect/>
          </a:stretch>
        </p:blipFill>
        <p:spPr>
          <a:xfrm>
            <a:off x="0" y="0"/>
            <a:ext cx="9144000" cy="6858000"/>
          </a:xfrm>
          <a:prstGeom prst="rect">
            <a:avLst/>
          </a:prstGeom>
        </p:spPr>
      </p:pic>
      <p:grpSp>
        <p:nvGrpSpPr>
          <p:cNvPr id="2" name="Group 10"/>
          <p:cNvGrpSpPr>
            <a:grpSpLocks/>
          </p:cNvGrpSpPr>
          <p:nvPr/>
        </p:nvGrpSpPr>
        <p:grpSpPr bwMode="auto">
          <a:xfrm>
            <a:off x="0" y="4527371"/>
            <a:ext cx="9144000" cy="696916"/>
            <a:chOff x="0" y="1136"/>
            <a:chExt cx="5760" cy="439"/>
          </a:xfrm>
        </p:grpSpPr>
        <p:sp>
          <p:nvSpPr>
            <p:cNvPr id="10244" name="Rectangle 4"/>
            <p:cNvSpPr>
              <a:spLocks noChangeArrowheads="1"/>
            </p:cNvSpPr>
            <p:nvPr/>
          </p:nvSpPr>
          <p:spPr bwMode="auto">
            <a:xfrm>
              <a:off x="0" y="1167"/>
              <a:ext cx="5760" cy="29"/>
            </a:xfrm>
            <a:prstGeom prst="rect">
              <a:avLst/>
            </a:prstGeom>
            <a:noFill/>
            <a:ln w="9525">
              <a:noFill/>
              <a:miter lim="800000"/>
              <a:headEnd/>
              <a:tailEnd/>
            </a:ln>
          </p:spPr>
          <p:txBody>
            <a:bodyPr anchor="b" anchorCtr="1"/>
            <a:lstStyle/>
            <a:p>
              <a:pPr algn="ctr">
                <a:lnSpc>
                  <a:spcPct val="80000"/>
                </a:lnSpc>
              </a:pPr>
              <a:r>
                <a:rPr lang="en-US" sz="4000" b="1" dirty="0" smtClean="0"/>
                <a:t>The FESD Delta Dynamics Modeling Collaboratory</a:t>
              </a:r>
            </a:p>
            <a:p>
              <a:pPr algn="ctr">
                <a:lnSpc>
                  <a:spcPct val="80000"/>
                </a:lnSpc>
              </a:pPr>
              <a:r>
                <a:rPr lang="en-US" sz="3200" b="1" dirty="0" smtClean="0"/>
                <a:t>A Progress Report</a:t>
              </a:r>
              <a:r>
                <a:rPr lang="en-US" sz="4800" dirty="0">
                  <a:solidFill>
                    <a:schemeClr val="tx2"/>
                  </a:solidFill>
                  <a:latin typeface="Arial Unicode MS" pitchFamily="34" charset="-128"/>
                </a:rPr>
                <a:t/>
              </a:r>
              <a:br>
                <a:rPr lang="en-US" sz="4800" dirty="0">
                  <a:solidFill>
                    <a:schemeClr val="tx2"/>
                  </a:solidFill>
                  <a:latin typeface="Arial Unicode MS" pitchFamily="34" charset="-128"/>
                </a:rPr>
              </a:br>
              <a:endParaRPr lang="en-US" sz="3200" dirty="0">
                <a:solidFill>
                  <a:schemeClr val="tx2"/>
                </a:solidFill>
                <a:latin typeface="Arial Unicode MS" pitchFamily="34" charset="-128"/>
              </a:endParaRPr>
            </a:p>
          </p:txBody>
        </p:sp>
        <p:sp>
          <p:nvSpPr>
            <p:cNvPr id="10245" name="Rectangle 5"/>
            <p:cNvSpPr>
              <a:spLocks noChangeArrowheads="1"/>
            </p:cNvSpPr>
            <p:nvPr/>
          </p:nvSpPr>
          <p:spPr bwMode="auto">
            <a:xfrm>
              <a:off x="89" y="1136"/>
              <a:ext cx="5554" cy="439"/>
            </a:xfrm>
            <a:prstGeom prst="rect">
              <a:avLst/>
            </a:prstGeom>
            <a:noFill/>
            <a:ln w="9525">
              <a:noFill/>
              <a:miter lim="800000"/>
              <a:headEnd/>
              <a:tailEnd/>
            </a:ln>
          </p:spPr>
          <p:txBody>
            <a:bodyPr/>
            <a:lstStyle/>
            <a:p>
              <a:pPr algn="ctr"/>
              <a:r>
                <a:rPr lang="en-US" sz="1600" dirty="0" smtClean="0"/>
                <a:t>Rudy Slingerland </a:t>
              </a:r>
            </a:p>
            <a:p>
              <a:pPr algn="ctr"/>
              <a:r>
                <a:rPr lang="en-US" sz="1600" dirty="0" smtClean="0"/>
                <a:t>Penn State University</a:t>
              </a:r>
            </a:p>
            <a:p>
              <a:pPr algn="ctr"/>
              <a:r>
                <a:rPr lang="en-US" sz="1600" dirty="0" smtClean="0"/>
                <a:t>&amp;</a:t>
              </a:r>
            </a:p>
            <a:p>
              <a:pPr algn="ctr"/>
              <a:r>
                <a:rPr lang="en-US" sz="1600" dirty="0" smtClean="0"/>
                <a:t>Dave Mohrig,  Doug Edmonds, Efi Foufoula-Georgiou,  Wonsuck Kim, Ehab Meselhe, Chris Paola, Gary Parker, Paola Passalacqua, James Syvitski, Paul  Venturelli, Alberto Canestrelli,  Fei Xing, Ben Roth, Ashok </a:t>
              </a:r>
              <a:r>
                <a:rPr lang="en-US" sz="1600" dirty="0" err="1" smtClean="0"/>
                <a:t>Khadaka</a:t>
              </a:r>
              <a:r>
                <a:rPr lang="en-US" sz="1600" dirty="0" smtClean="0"/>
                <a:t>, Man Liang Corey Van </a:t>
              </a:r>
              <a:r>
                <a:rPr lang="en-US" sz="1600" dirty="0" err="1" smtClean="0"/>
                <a:t>Dyk</a:t>
              </a:r>
              <a:r>
                <a:rPr lang="en-US" sz="1600" dirty="0" smtClean="0"/>
                <a:t>, Matt Czapiga, </a:t>
              </a:r>
              <a:r>
                <a:rPr lang="en-US" sz="1600" dirty="0" err="1" smtClean="0"/>
                <a:t>Enrica</a:t>
              </a:r>
              <a:r>
                <a:rPr lang="en-US" sz="1600" dirty="0" smtClean="0"/>
                <a:t> </a:t>
              </a:r>
              <a:r>
                <a:rPr lang="en-US" sz="1600" dirty="0" err="1" smtClean="0"/>
                <a:t>Viparelli</a:t>
              </a:r>
              <a:r>
                <a:rPr lang="en-US" sz="1600" dirty="0" smtClean="0"/>
                <a:t>, William Nardin</a:t>
              </a:r>
            </a:p>
            <a:p>
              <a:pPr algn="ctr"/>
              <a:endParaRPr lang="en-US" sz="1600" dirty="0" smtClean="0"/>
            </a:p>
            <a:p>
              <a:pPr algn="ctr"/>
              <a:r>
                <a:rPr lang="en-US" sz="1600" dirty="0" smtClean="0"/>
                <a:t>Funded by the National Science Foundation FESD and CSDMS Programs</a:t>
              </a:r>
              <a:endParaRPr lang="en-US" sz="1600" dirty="0"/>
            </a:p>
          </p:txBody>
        </p:sp>
      </p:grpSp>
      <p:pic>
        <p:nvPicPr>
          <p:cNvPr id="7" name="Picture 6"/>
          <p:cNvPicPr>
            <a:picLocks noChangeAspect="1"/>
          </p:cNvPicPr>
          <p:nvPr/>
        </p:nvPicPr>
        <p:blipFill rotWithShape="1">
          <a:blip r:embed="rId4" cstate="print"/>
          <a:srcRect b="72628"/>
          <a:stretch/>
        </p:blipFill>
        <p:spPr>
          <a:xfrm>
            <a:off x="6642990" y="202607"/>
            <a:ext cx="2344402" cy="64171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35577" y="976448"/>
            <a:ext cx="5514651" cy="523220"/>
          </a:xfrm>
          <a:prstGeom prst="rect">
            <a:avLst/>
          </a:prstGeom>
          <a:noFill/>
        </p:spPr>
        <p:txBody>
          <a:bodyPr wrap="none" rtlCol="0">
            <a:spAutoFit/>
          </a:bodyPr>
          <a:lstStyle/>
          <a:p>
            <a:r>
              <a:rPr lang="en-US" sz="2800" b="1" dirty="0" smtClean="0"/>
              <a:t>Sediment Routing Probabilities</a:t>
            </a:r>
            <a:endParaRPr lang="en-US" sz="2800" b="1" dirty="0"/>
          </a:p>
        </p:txBody>
      </p:sp>
      <p:sp>
        <p:nvSpPr>
          <p:cNvPr id="30" name="Rectangle 2"/>
          <p:cNvSpPr txBox="1">
            <a:spLocks noChangeArrowheads="1"/>
          </p:cNvSpPr>
          <p:nvPr/>
        </p:nvSpPr>
        <p:spPr>
          <a:xfrm>
            <a:off x="533400" y="244475"/>
            <a:ext cx="8153400" cy="1143000"/>
          </a:xfrm>
          <a:prstGeom prst="rect">
            <a:avLst/>
          </a:prstGeom>
        </p:spPr>
        <p: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lang="en-US" sz="4000" kern="0" dirty="0" err="1" smtClean="0">
                <a:solidFill>
                  <a:schemeClr val="tx2"/>
                </a:solidFill>
                <a:latin typeface="+mj-lt"/>
                <a:ea typeface="+mj-ea"/>
                <a:cs typeface="+mj-cs"/>
              </a:rPr>
              <a:t>DeltaRCM</a:t>
            </a:r>
            <a:endParaRPr kumimoji="0" lang="en-US" sz="4000" b="0" i="0" u="none" strike="noStrike" kern="0" cap="none" spc="0" normalizeH="0" baseline="0" noProof="0" dirty="0" smtClean="0">
              <a:ln>
                <a:noFill/>
              </a:ln>
              <a:solidFill>
                <a:schemeClr val="tx2"/>
              </a:solidFill>
              <a:effectLst/>
              <a:uLnTx/>
              <a:uFillTx/>
              <a:latin typeface="+mj-lt"/>
              <a:ea typeface="+mj-ea"/>
              <a:cs typeface="+mj-cs"/>
            </a:endParaRPr>
          </a:p>
        </p:txBody>
      </p:sp>
      <p:pic>
        <p:nvPicPr>
          <p:cNvPr id="342020" name="Picture 4" descr="C:\Users\Rudy Slingerland\Desktop\Capture1.JPG"/>
          <p:cNvPicPr>
            <a:picLocks noChangeAspect="1" noChangeArrowheads="1"/>
          </p:cNvPicPr>
          <p:nvPr/>
        </p:nvPicPr>
        <p:blipFill>
          <a:blip r:embed="rId3" cstate="print"/>
          <a:srcRect/>
          <a:stretch>
            <a:fillRect/>
          </a:stretch>
        </p:blipFill>
        <p:spPr bwMode="auto">
          <a:xfrm>
            <a:off x="0" y="2833915"/>
            <a:ext cx="8961438" cy="1676400"/>
          </a:xfrm>
          <a:prstGeom prst="rect">
            <a:avLst/>
          </a:prstGeom>
          <a:noFill/>
        </p:spPr>
      </p:pic>
      <p:sp>
        <p:nvSpPr>
          <p:cNvPr id="49" name="TextBox 48"/>
          <p:cNvSpPr txBox="1"/>
          <p:nvPr/>
        </p:nvSpPr>
        <p:spPr>
          <a:xfrm>
            <a:off x="799583" y="1460539"/>
            <a:ext cx="8192017" cy="1077218"/>
          </a:xfrm>
          <a:prstGeom prst="rect">
            <a:avLst/>
          </a:prstGeom>
          <a:noFill/>
        </p:spPr>
        <p:txBody>
          <a:bodyPr wrap="square" rtlCol="0">
            <a:spAutoFit/>
          </a:bodyPr>
          <a:lstStyle/>
          <a:p>
            <a:r>
              <a:rPr lang="en-US" sz="2400" b="1" dirty="0" smtClean="0"/>
              <a:t>Two types of sediment parcels  (sand/mud) that have:</a:t>
            </a:r>
            <a:endParaRPr lang="en-US" sz="2400" dirty="0" smtClean="0"/>
          </a:p>
          <a:p>
            <a:pPr marL="285750" indent="-285750">
              <a:buFontTx/>
              <a:buChar char="-"/>
            </a:pPr>
            <a:r>
              <a:rPr lang="en-US" sz="2000" dirty="0" smtClean="0"/>
              <a:t>Different routing probabilities</a:t>
            </a:r>
          </a:p>
          <a:p>
            <a:pPr marL="285750" indent="-285750">
              <a:buFontTx/>
              <a:buChar char="-"/>
            </a:pPr>
            <a:r>
              <a:rPr lang="en-US" sz="2000" dirty="0" smtClean="0"/>
              <a:t>Different rules for deposition/erosion</a:t>
            </a:r>
          </a:p>
        </p:txBody>
      </p:sp>
      <p:sp>
        <p:nvSpPr>
          <p:cNvPr id="50" name="TextBox 49"/>
          <p:cNvSpPr txBox="1"/>
          <p:nvPr/>
        </p:nvSpPr>
        <p:spPr>
          <a:xfrm>
            <a:off x="836563" y="4854077"/>
            <a:ext cx="7910107" cy="1384995"/>
          </a:xfrm>
          <a:prstGeom prst="rect">
            <a:avLst/>
          </a:prstGeom>
          <a:noFill/>
        </p:spPr>
        <p:txBody>
          <a:bodyPr wrap="square" rtlCol="0">
            <a:spAutoFit/>
          </a:bodyPr>
          <a:lstStyle/>
          <a:p>
            <a:r>
              <a:rPr lang="en-US" sz="2400" b="1" dirty="0" smtClean="0"/>
              <a:t>Updating topography</a:t>
            </a:r>
            <a:endParaRPr lang="en-US" sz="2400" dirty="0" smtClean="0"/>
          </a:p>
          <a:p>
            <a:pPr marL="285750" indent="-285750">
              <a:buFontTx/>
              <a:buChar char="-"/>
            </a:pPr>
            <a:r>
              <a:rPr lang="en-US" sz="2000" dirty="0" smtClean="0"/>
              <a:t>A sediment parcel loses mass by deposition and gains mass by erosion; the bed adjusts accordingly</a:t>
            </a:r>
          </a:p>
          <a:p>
            <a:pPr marL="285750" indent="-285750">
              <a:buFontTx/>
              <a:buChar char="-"/>
            </a:pPr>
            <a:r>
              <a:rPr lang="en-US" sz="2000" dirty="0" smtClean="0"/>
              <a:t>Erosion and deposition are determined by local flow conditions</a:t>
            </a:r>
          </a:p>
        </p:txBody>
      </p:sp>
    </p:spTree>
    <p:extLst>
      <p:ext uri="{BB962C8B-B14F-4D97-AF65-F5344CB8AC3E}">
        <p14:creationId xmlns:p14="http://schemas.microsoft.com/office/powerpoint/2010/main" val="148945975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69336" y="1683433"/>
            <a:ext cx="5215464" cy="830997"/>
          </a:xfrm>
          <a:prstGeom prst="rect">
            <a:avLst/>
          </a:prstGeom>
          <a:noFill/>
        </p:spPr>
        <p:txBody>
          <a:bodyPr wrap="square" rtlCol="0">
            <a:spAutoFit/>
          </a:bodyPr>
          <a:lstStyle/>
          <a:p>
            <a:r>
              <a:rPr lang="en-US" sz="2400" b="1" dirty="0" smtClean="0"/>
              <a:t>Flow over a bump (river mouth bar)</a:t>
            </a:r>
          </a:p>
        </p:txBody>
      </p:sp>
      <p:sp>
        <p:nvSpPr>
          <p:cNvPr id="57" name="TextBox 56"/>
          <p:cNvSpPr txBox="1"/>
          <p:nvPr/>
        </p:nvSpPr>
        <p:spPr>
          <a:xfrm>
            <a:off x="548277" y="989148"/>
            <a:ext cx="7554697" cy="523220"/>
          </a:xfrm>
          <a:prstGeom prst="rect">
            <a:avLst/>
          </a:prstGeom>
          <a:noFill/>
        </p:spPr>
        <p:txBody>
          <a:bodyPr wrap="none" rtlCol="0">
            <a:spAutoFit/>
          </a:bodyPr>
          <a:lstStyle/>
          <a:p>
            <a:r>
              <a:rPr lang="en-US" sz="2800" b="1" dirty="0" smtClean="0"/>
              <a:t>Validation of the </a:t>
            </a:r>
            <a:r>
              <a:rPr lang="en-US" sz="2800" b="1" smtClean="0"/>
              <a:t>hydrodynamic component</a:t>
            </a:r>
            <a:endParaRPr lang="en-US" sz="2800" b="1" dirty="0" smtClean="0"/>
          </a:p>
        </p:txBody>
      </p:sp>
      <p:graphicFrame>
        <p:nvGraphicFramePr>
          <p:cNvPr id="7" name="Object 6"/>
          <p:cNvGraphicFramePr>
            <a:graphicFrameLocks noChangeAspect="1"/>
          </p:cNvGraphicFramePr>
          <p:nvPr>
            <p:extLst>
              <p:ext uri="{D42A27DB-BD31-4B8C-83A1-F6EECF244321}">
                <p14:modId xmlns:p14="http://schemas.microsoft.com/office/powerpoint/2010/main" val="3925798815"/>
              </p:ext>
            </p:extLst>
          </p:nvPr>
        </p:nvGraphicFramePr>
        <p:xfrm>
          <a:off x="249629" y="3606800"/>
          <a:ext cx="3404642" cy="2997200"/>
        </p:xfrm>
        <a:graphic>
          <a:graphicData uri="http://schemas.openxmlformats.org/presentationml/2006/ole">
            <mc:AlternateContent xmlns:mc="http://schemas.openxmlformats.org/markup-compatibility/2006">
              <mc:Choice xmlns:v="urn:schemas-microsoft-com:vml" Requires="v">
                <p:oleObj spid="_x0000_s187399" r:id="rId4" imgW="4850794" imgH="3796825" progId="">
                  <p:embed/>
                </p:oleObj>
              </mc:Choice>
              <mc:Fallback>
                <p:oleObj r:id="rId4" imgW="4850794" imgH="379682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29" y="3606800"/>
                        <a:ext cx="3404642" cy="299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58"/>
          <p:cNvGrpSpPr/>
          <p:nvPr/>
        </p:nvGrpSpPr>
        <p:grpSpPr>
          <a:xfrm>
            <a:off x="0" y="2474597"/>
            <a:ext cx="4580817" cy="1170302"/>
            <a:chOff x="98831" y="4419600"/>
            <a:chExt cx="7148512" cy="1826294"/>
          </a:xfrm>
        </p:grpSpPr>
        <p:graphicFrame>
          <p:nvGraphicFramePr>
            <p:cNvPr id="60" name="Object 59"/>
            <p:cNvGraphicFramePr>
              <a:graphicFrameLocks noChangeAspect="1"/>
            </p:cNvGraphicFramePr>
            <p:nvPr>
              <p:extLst/>
            </p:nvPr>
          </p:nvGraphicFramePr>
          <p:xfrm>
            <a:off x="98831" y="4462206"/>
            <a:ext cx="7148512" cy="1783688"/>
          </p:xfrm>
          <a:graphic>
            <a:graphicData uri="http://schemas.openxmlformats.org/presentationml/2006/ole">
              <mc:AlternateContent xmlns:mc="http://schemas.openxmlformats.org/markup-compatibility/2006">
                <mc:Choice xmlns:v="urn:schemas-microsoft-com:vml" Requires="v">
                  <p:oleObj spid="_x0000_s187400" r:id="rId6" imgW="7149206" imgH="1955556" progId="">
                    <p:embed/>
                  </p:oleObj>
                </mc:Choice>
                <mc:Fallback>
                  <p:oleObj r:id="rId6" imgW="7149206" imgH="1955556"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31" y="4462206"/>
                          <a:ext cx="7148512" cy="1783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1" name="Straight Arrow Connector 60"/>
            <p:cNvCxnSpPr/>
            <p:nvPr/>
          </p:nvCxnSpPr>
          <p:spPr>
            <a:xfrm>
              <a:off x="2971800" y="4648200"/>
              <a:ext cx="457200" cy="762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4156951" y="4495800"/>
              <a:ext cx="467436" cy="18424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4724400" y="4419600"/>
              <a:ext cx="4572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194554" y="4559490"/>
              <a:ext cx="412845" cy="16491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5627871" y="4876800"/>
              <a:ext cx="304800" cy="2921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019800" y="5334000"/>
              <a:ext cx="391929" cy="1524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a:xfrm>
              <a:off x="3318752" y="4984845"/>
              <a:ext cx="2394045" cy="551881"/>
            </a:xfrm>
            <a:custGeom>
              <a:avLst/>
              <a:gdLst>
                <a:gd name="connsiteX0" fmla="*/ 0 w 3111690"/>
                <a:gd name="connsiteY0" fmla="*/ 0 h 573206"/>
                <a:gd name="connsiteX1" fmla="*/ 532263 w 3111690"/>
                <a:gd name="connsiteY1" fmla="*/ 95534 h 573206"/>
                <a:gd name="connsiteX2" fmla="*/ 832514 w 3111690"/>
                <a:gd name="connsiteY2" fmla="*/ 313899 h 573206"/>
                <a:gd name="connsiteX3" fmla="*/ 1460311 w 3111690"/>
                <a:gd name="connsiteY3" fmla="*/ 436728 h 573206"/>
                <a:gd name="connsiteX4" fmla="*/ 2224585 w 3111690"/>
                <a:gd name="connsiteY4" fmla="*/ 436728 h 573206"/>
                <a:gd name="connsiteX5" fmla="*/ 3111690 w 3111690"/>
                <a:gd name="connsiteY5" fmla="*/ 573206 h 57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1690" h="573206">
                  <a:moveTo>
                    <a:pt x="0" y="0"/>
                  </a:moveTo>
                  <a:cubicBezTo>
                    <a:pt x="196755" y="21609"/>
                    <a:pt x="393511" y="43218"/>
                    <a:pt x="532263" y="95534"/>
                  </a:cubicBezTo>
                  <a:cubicBezTo>
                    <a:pt x="671015" y="147850"/>
                    <a:pt x="677839" y="257033"/>
                    <a:pt x="832514" y="313899"/>
                  </a:cubicBezTo>
                  <a:cubicBezTo>
                    <a:pt x="987189" y="370765"/>
                    <a:pt x="1228299" y="416257"/>
                    <a:pt x="1460311" y="436728"/>
                  </a:cubicBezTo>
                  <a:cubicBezTo>
                    <a:pt x="1692323" y="457199"/>
                    <a:pt x="1949355" y="413982"/>
                    <a:pt x="2224585" y="436728"/>
                  </a:cubicBezTo>
                  <a:cubicBezTo>
                    <a:pt x="2499815" y="459474"/>
                    <a:pt x="2805752" y="516340"/>
                    <a:pt x="3111690" y="573206"/>
                  </a:cubicBezTo>
                </a:path>
              </a:pathLst>
            </a:custGeom>
            <a:noFill/>
            <a:ln w="28575">
              <a:solidFill>
                <a:srgbClr val="00B0F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21298194">
              <a:off x="3629844" y="4706924"/>
              <a:ext cx="817511" cy="67535"/>
            </a:xfrm>
            <a:custGeom>
              <a:avLst/>
              <a:gdLst>
                <a:gd name="connsiteX0" fmla="*/ 0 w 764274"/>
                <a:gd name="connsiteY0" fmla="*/ 0 h 139820"/>
                <a:gd name="connsiteX1" fmla="*/ 436728 w 764274"/>
                <a:gd name="connsiteY1" fmla="*/ 136477 h 139820"/>
                <a:gd name="connsiteX2" fmla="*/ 764274 w 764274"/>
                <a:gd name="connsiteY2" fmla="*/ 95534 h 139820"/>
              </a:gdLst>
              <a:ahLst/>
              <a:cxnLst>
                <a:cxn ang="0">
                  <a:pos x="connsiteX0" y="connsiteY0"/>
                </a:cxn>
                <a:cxn ang="0">
                  <a:pos x="connsiteX1" y="connsiteY1"/>
                </a:cxn>
                <a:cxn ang="0">
                  <a:pos x="connsiteX2" y="connsiteY2"/>
                </a:cxn>
              </a:cxnLst>
              <a:rect l="l" t="t" r="r" b="b"/>
              <a:pathLst>
                <a:path w="764274" h="139820">
                  <a:moveTo>
                    <a:pt x="0" y="0"/>
                  </a:moveTo>
                  <a:cubicBezTo>
                    <a:pt x="154674" y="60277"/>
                    <a:pt x="309349" y="120555"/>
                    <a:pt x="436728" y="136477"/>
                  </a:cubicBezTo>
                  <a:cubicBezTo>
                    <a:pt x="564107" y="152399"/>
                    <a:pt x="709683" y="106907"/>
                    <a:pt x="764274" y="95534"/>
                  </a:cubicBezTo>
                </a:path>
              </a:pathLst>
            </a:cu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p:cNvCxnSpPr/>
            <p:nvPr/>
          </p:nvCxnSpPr>
          <p:spPr>
            <a:xfrm>
              <a:off x="3581400" y="4800600"/>
              <a:ext cx="457200" cy="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
          <p:cNvSpPr txBox="1">
            <a:spLocks noChangeArrowheads="1"/>
          </p:cNvSpPr>
          <p:nvPr/>
        </p:nvSpPr>
        <p:spPr>
          <a:xfrm>
            <a:off x="533400" y="244475"/>
            <a:ext cx="8153400" cy="1143000"/>
          </a:xfrm>
          <a:prstGeom prst="rect">
            <a:avLst/>
          </a:prstGeom>
        </p:spPr>
        <p: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lang="en-US" sz="4000" kern="0" dirty="0" err="1" smtClean="0">
                <a:solidFill>
                  <a:schemeClr val="tx2"/>
                </a:solidFill>
                <a:latin typeface="+mj-lt"/>
                <a:ea typeface="+mj-ea"/>
                <a:cs typeface="+mj-cs"/>
              </a:rPr>
              <a:t>DeltaRCM</a:t>
            </a:r>
            <a:endParaRPr kumimoji="0" lang="en-US" sz="4000" b="0" i="0" u="none" strike="noStrike" kern="0" cap="none" spc="0" normalizeH="0" baseline="0" noProof="0" dirty="0" smtClean="0">
              <a:ln>
                <a:noFill/>
              </a:ln>
              <a:solidFill>
                <a:schemeClr val="tx2"/>
              </a:solidFill>
              <a:effectLst/>
              <a:uLnTx/>
              <a:uFillTx/>
              <a:latin typeface="+mj-lt"/>
              <a:ea typeface="+mj-ea"/>
              <a:cs typeface="+mj-cs"/>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127257042"/>
              </p:ext>
            </p:extLst>
          </p:nvPr>
        </p:nvGraphicFramePr>
        <p:xfrm>
          <a:off x="6314038" y="2480987"/>
          <a:ext cx="2639462" cy="2662513"/>
        </p:xfrm>
        <a:graphic>
          <a:graphicData uri="http://schemas.openxmlformats.org/presentationml/2006/ole">
            <mc:AlternateContent xmlns:mc="http://schemas.openxmlformats.org/markup-compatibility/2006">
              <mc:Choice xmlns:v="urn:schemas-microsoft-com:vml" Requires="v">
                <p:oleObj spid="_x0000_s187401" r:id="rId8" imgW="2907937" imgH="2933333" progId="">
                  <p:embed/>
                </p:oleObj>
              </mc:Choice>
              <mc:Fallback>
                <p:oleObj r:id="rId8" imgW="2907937" imgH="2933333"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4038" y="2480987"/>
                        <a:ext cx="2639462" cy="2662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317910065"/>
              </p:ext>
            </p:extLst>
          </p:nvPr>
        </p:nvGraphicFramePr>
        <p:xfrm>
          <a:off x="5272637" y="4435962"/>
          <a:ext cx="2639462" cy="2662513"/>
        </p:xfrm>
        <a:graphic>
          <a:graphicData uri="http://schemas.openxmlformats.org/presentationml/2006/ole">
            <mc:AlternateContent xmlns:mc="http://schemas.openxmlformats.org/markup-compatibility/2006">
              <mc:Choice xmlns:v="urn:schemas-microsoft-com:vml" Requires="v">
                <p:oleObj spid="_x0000_s187402" r:id="rId10" imgW="2907937" imgH="2933333" progId="">
                  <p:embed/>
                </p:oleObj>
              </mc:Choice>
              <mc:Fallback>
                <p:oleObj r:id="rId10" imgW="2907937" imgH="2933333" progId="">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72637" y="4435962"/>
                        <a:ext cx="2639462" cy="2662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10" descr="C:\Users\ml36768\Documents\Research\RCM_DELTA_MODEL\New Flow Routing\Capture03.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7413" y="2667000"/>
            <a:ext cx="587982" cy="395909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198536" y="1696133"/>
            <a:ext cx="5215464" cy="830997"/>
          </a:xfrm>
          <a:prstGeom prst="rect">
            <a:avLst/>
          </a:prstGeom>
          <a:noFill/>
        </p:spPr>
        <p:txBody>
          <a:bodyPr wrap="square" rtlCol="0">
            <a:spAutoFit/>
          </a:bodyPr>
          <a:lstStyle/>
          <a:p>
            <a:r>
              <a:rPr lang="en-US" sz="2400" b="1" dirty="0" smtClean="0"/>
              <a:t>Flow through Wax Lake</a:t>
            </a:r>
          </a:p>
          <a:p>
            <a:r>
              <a:rPr lang="en-US" sz="2400" b="1" dirty="0" smtClean="0"/>
              <a:t>network</a:t>
            </a:r>
          </a:p>
        </p:txBody>
      </p:sp>
      <p:sp>
        <p:nvSpPr>
          <p:cNvPr id="34" name="Rectangle 33"/>
          <p:cNvSpPr/>
          <p:nvPr/>
        </p:nvSpPr>
        <p:spPr>
          <a:xfrm>
            <a:off x="6691829" y="4467379"/>
            <a:ext cx="1210588" cy="338554"/>
          </a:xfrm>
          <a:prstGeom prst="rect">
            <a:avLst/>
          </a:prstGeom>
        </p:spPr>
        <p:txBody>
          <a:bodyPr wrap="none">
            <a:spAutoFit/>
          </a:bodyPr>
          <a:lstStyle/>
          <a:p>
            <a:r>
              <a:rPr lang="en-US" sz="1600" b="1" dirty="0" err="1" smtClean="0"/>
              <a:t>DeltaRCM</a:t>
            </a:r>
            <a:r>
              <a:rPr lang="en-US" sz="1600" b="1" dirty="0" smtClean="0"/>
              <a:t> </a:t>
            </a:r>
            <a:endParaRPr lang="en-US" sz="1600" b="1" dirty="0"/>
          </a:p>
        </p:txBody>
      </p:sp>
      <p:sp>
        <p:nvSpPr>
          <p:cNvPr id="35" name="Rectangle 34"/>
          <p:cNvSpPr/>
          <p:nvPr/>
        </p:nvSpPr>
        <p:spPr>
          <a:xfrm>
            <a:off x="7923729" y="2486179"/>
            <a:ext cx="902811" cy="338554"/>
          </a:xfrm>
          <a:prstGeom prst="rect">
            <a:avLst/>
          </a:prstGeom>
        </p:spPr>
        <p:txBody>
          <a:bodyPr wrap="none">
            <a:spAutoFit/>
          </a:bodyPr>
          <a:lstStyle/>
          <a:p>
            <a:r>
              <a:rPr lang="en-US" sz="1600" b="1" dirty="0" smtClean="0"/>
              <a:t>Delft3D</a:t>
            </a:r>
            <a:endParaRPr lang="en-US" sz="1600" b="1" dirty="0"/>
          </a:p>
        </p:txBody>
      </p:sp>
      <p:sp>
        <p:nvSpPr>
          <p:cNvPr id="36" name="Rectangle 35"/>
          <p:cNvSpPr/>
          <p:nvPr/>
        </p:nvSpPr>
        <p:spPr>
          <a:xfrm>
            <a:off x="5129729" y="2587779"/>
            <a:ext cx="928459" cy="338554"/>
          </a:xfrm>
          <a:prstGeom prst="rect">
            <a:avLst/>
          </a:prstGeom>
        </p:spPr>
        <p:txBody>
          <a:bodyPr wrap="none">
            <a:spAutoFit/>
          </a:bodyPr>
          <a:lstStyle/>
          <a:p>
            <a:r>
              <a:rPr lang="en-US" sz="1600" b="1" dirty="0" smtClean="0"/>
              <a:t>V (m/s) </a:t>
            </a:r>
            <a:endParaRPr lang="en-US" sz="1600" b="1" dirty="0"/>
          </a:p>
        </p:txBody>
      </p:sp>
    </p:spTree>
    <p:extLst>
      <p:ext uri="{BB962C8B-B14F-4D97-AF65-F5344CB8AC3E}">
        <p14:creationId xmlns:p14="http://schemas.microsoft.com/office/powerpoint/2010/main" val="39575990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1775"/>
            <a:ext cx="8610600" cy="1143000"/>
          </a:xfrm>
        </p:spPr>
        <p:txBody>
          <a:bodyPr/>
          <a:lstStyle/>
          <a:p>
            <a:r>
              <a:rPr lang="en-US" dirty="0" smtClean="0"/>
              <a:t>Other Reduced Complexity Models</a:t>
            </a:r>
            <a:endParaRPr lang="en-US" dirty="0"/>
          </a:p>
        </p:txBody>
      </p:sp>
      <p:sp>
        <p:nvSpPr>
          <p:cNvPr id="3" name="Content Placeholder 2"/>
          <p:cNvSpPr>
            <a:spLocks noGrp="1"/>
          </p:cNvSpPr>
          <p:nvPr>
            <p:ph idx="1"/>
          </p:nvPr>
        </p:nvSpPr>
        <p:spPr>
          <a:xfrm>
            <a:off x="457200" y="1442352"/>
            <a:ext cx="8229600" cy="4525963"/>
          </a:xfrm>
        </p:spPr>
        <p:txBody>
          <a:bodyPr/>
          <a:lstStyle/>
          <a:p>
            <a:r>
              <a:rPr lang="en-US" sz="2800" dirty="0" smtClean="0"/>
              <a:t>A network-based modeling framework for understanding delta vulnerability to change</a:t>
            </a:r>
          </a:p>
          <a:p>
            <a:pPr lvl="1"/>
            <a:r>
              <a:rPr lang="en-US" sz="2400" dirty="0" smtClean="0"/>
              <a:t>Team: Efi Foufoula-Georgiou, </a:t>
            </a:r>
            <a:r>
              <a:rPr lang="en-US" sz="2400" dirty="0" err="1" smtClean="0"/>
              <a:t>Alej</a:t>
            </a:r>
            <a:r>
              <a:rPr lang="en-US" sz="2400" dirty="0" smtClean="0"/>
              <a:t> </a:t>
            </a:r>
            <a:r>
              <a:rPr lang="en-US" sz="2400" dirty="0" err="1" smtClean="0"/>
              <a:t>Tejedor</a:t>
            </a:r>
            <a:r>
              <a:rPr lang="en-US" sz="2400" dirty="0" smtClean="0"/>
              <a:t>, Anthony </a:t>
            </a:r>
            <a:r>
              <a:rPr lang="en-US" sz="2400" dirty="0" err="1" smtClean="0"/>
              <a:t>Longjas</a:t>
            </a:r>
            <a:r>
              <a:rPr lang="en-US" sz="2400" dirty="0" smtClean="0"/>
              <a:t>, </a:t>
            </a:r>
            <a:r>
              <a:rPr lang="en-US" sz="2400" dirty="0" err="1" smtClean="0"/>
              <a:t>Ilya</a:t>
            </a:r>
            <a:r>
              <a:rPr lang="en-US" sz="2400" dirty="0" smtClean="0"/>
              <a:t> </a:t>
            </a:r>
            <a:r>
              <a:rPr lang="en-US" sz="2400" dirty="0" err="1" smtClean="0"/>
              <a:t>Zaliapin</a:t>
            </a:r>
            <a:endParaRPr lang="en-US" sz="2400" dirty="0" smtClean="0"/>
          </a:p>
          <a:p>
            <a:pPr lvl="1"/>
            <a:r>
              <a:rPr lang="en-US" sz="2400" dirty="0" smtClean="0"/>
              <a:t>Map delta network into a directed graph composed of a set of nodes (or vertices) and links (or edges) and represented by its connectivity or adjacency matrix</a:t>
            </a:r>
          </a:p>
          <a:p>
            <a:pPr lvl="1"/>
            <a:r>
              <a:rPr lang="en-US" sz="2400" dirty="0" smtClean="0"/>
              <a:t>Operations on the adjacency matrix quantify immediate or distant connectivity, distinct sub-networks, and downstream regions of influence from any point on the network.  </a:t>
            </a:r>
          </a:p>
          <a:p>
            <a:pPr lvl="1"/>
            <a:r>
              <a:rPr lang="en-US" sz="2400" dirty="0" smtClean="0"/>
              <a:t>Use these representations to construct “vulnerability maps”</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1775"/>
            <a:ext cx="8610600" cy="1143000"/>
          </a:xfrm>
        </p:spPr>
        <p:txBody>
          <a:bodyPr/>
          <a:lstStyle/>
          <a:p>
            <a:r>
              <a:rPr lang="en-US" dirty="0" smtClean="0"/>
              <a:t>Other Reduced Complexity Models</a:t>
            </a:r>
            <a:endParaRPr lang="en-US" dirty="0"/>
          </a:p>
        </p:txBody>
      </p:sp>
      <p:sp>
        <p:nvSpPr>
          <p:cNvPr id="3" name="Content Placeholder 2"/>
          <p:cNvSpPr>
            <a:spLocks noGrp="1"/>
          </p:cNvSpPr>
          <p:nvPr>
            <p:ph idx="1"/>
          </p:nvPr>
        </p:nvSpPr>
        <p:spPr>
          <a:xfrm>
            <a:off x="457200" y="1453238"/>
            <a:ext cx="8229600" cy="4525963"/>
          </a:xfrm>
        </p:spPr>
        <p:txBody>
          <a:bodyPr/>
          <a:lstStyle/>
          <a:p>
            <a:r>
              <a:rPr lang="en-US" sz="2800" dirty="0" smtClean="0"/>
              <a:t>A network-based modeling framework for understanding delta vulnerability to change</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305" y="2917372"/>
            <a:ext cx="4684295" cy="4180114"/>
          </a:xfrm>
          <a:prstGeom prst="rect">
            <a:avLst/>
          </a:prstGeom>
        </p:spPr>
      </p:pic>
      <p:pic>
        <p:nvPicPr>
          <p:cNvPr id="26" name="Picture 25"/>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5400000">
            <a:off x="9715" y="2896771"/>
            <a:ext cx="4857370" cy="3962400"/>
          </a:xfrm>
          <a:prstGeom prst="rect">
            <a:avLst/>
          </a:prstGeom>
          <a:solidFill>
            <a:schemeClr val="tx1"/>
          </a:solidFill>
          <a:ln>
            <a:noFill/>
          </a:ln>
          <a:effectLst>
            <a:reflection endPos="0" dir="5400000" sy="-100000" algn="bl" rotWithShape="0"/>
          </a:effectLst>
        </p:spPr>
      </p:pic>
      <p:sp>
        <p:nvSpPr>
          <p:cNvPr id="27" name="TextBox 26"/>
          <p:cNvSpPr txBox="1"/>
          <p:nvPr/>
        </p:nvSpPr>
        <p:spPr>
          <a:xfrm>
            <a:off x="3099854" y="2906486"/>
            <a:ext cx="301686" cy="369332"/>
          </a:xfrm>
          <a:prstGeom prst="rect">
            <a:avLst/>
          </a:prstGeom>
          <a:noFill/>
        </p:spPr>
        <p:txBody>
          <a:bodyPr wrap="none" rtlCol="0">
            <a:spAutoFit/>
          </a:bodyPr>
          <a:lstStyle/>
          <a:p>
            <a:r>
              <a:rPr lang="en-US" b="1" dirty="0">
                <a:solidFill>
                  <a:srgbClr val="00B0F0"/>
                </a:solidFill>
              </a:rPr>
              <a:t>1</a:t>
            </a:r>
          </a:p>
        </p:txBody>
      </p:sp>
      <p:sp>
        <p:nvSpPr>
          <p:cNvPr id="28" name="TextBox 27"/>
          <p:cNvSpPr txBox="1"/>
          <p:nvPr/>
        </p:nvSpPr>
        <p:spPr>
          <a:xfrm>
            <a:off x="2585815" y="3043657"/>
            <a:ext cx="301686" cy="369332"/>
          </a:xfrm>
          <a:prstGeom prst="rect">
            <a:avLst/>
          </a:prstGeom>
          <a:noFill/>
        </p:spPr>
        <p:txBody>
          <a:bodyPr wrap="none" rtlCol="0">
            <a:spAutoFit/>
          </a:bodyPr>
          <a:lstStyle/>
          <a:p>
            <a:r>
              <a:rPr lang="en-US" b="1" dirty="0">
                <a:solidFill>
                  <a:srgbClr val="00B0F0"/>
                </a:solidFill>
              </a:rPr>
              <a:t>2</a:t>
            </a:r>
          </a:p>
        </p:txBody>
      </p:sp>
      <p:sp>
        <p:nvSpPr>
          <p:cNvPr id="29" name="TextBox 28"/>
          <p:cNvSpPr txBox="1"/>
          <p:nvPr/>
        </p:nvSpPr>
        <p:spPr>
          <a:xfrm>
            <a:off x="2870276" y="3516086"/>
            <a:ext cx="301686" cy="369332"/>
          </a:xfrm>
          <a:prstGeom prst="rect">
            <a:avLst/>
          </a:prstGeom>
          <a:noFill/>
        </p:spPr>
        <p:txBody>
          <a:bodyPr wrap="none" rtlCol="0">
            <a:spAutoFit/>
          </a:bodyPr>
          <a:lstStyle/>
          <a:p>
            <a:r>
              <a:rPr lang="en-US" b="1" dirty="0">
                <a:solidFill>
                  <a:srgbClr val="00B0F0"/>
                </a:solidFill>
              </a:rPr>
              <a:t>3</a:t>
            </a:r>
          </a:p>
        </p:txBody>
      </p:sp>
      <p:sp>
        <p:nvSpPr>
          <p:cNvPr id="30" name="TextBox 29"/>
          <p:cNvSpPr txBox="1"/>
          <p:nvPr/>
        </p:nvSpPr>
        <p:spPr>
          <a:xfrm>
            <a:off x="2282572" y="3435669"/>
            <a:ext cx="301686" cy="369332"/>
          </a:xfrm>
          <a:prstGeom prst="rect">
            <a:avLst/>
          </a:prstGeom>
          <a:noFill/>
        </p:spPr>
        <p:txBody>
          <a:bodyPr wrap="none" rtlCol="0">
            <a:spAutoFit/>
          </a:bodyPr>
          <a:lstStyle/>
          <a:p>
            <a:r>
              <a:rPr lang="en-US" b="1" dirty="0">
                <a:solidFill>
                  <a:srgbClr val="00B0F0"/>
                </a:solidFill>
              </a:rPr>
              <a:t>4</a:t>
            </a:r>
          </a:p>
        </p:txBody>
      </p:sp>
      <p:sp>
        <p:nvSpPr>
          <p:cNvPr id="31" name="TextBox 30"/>
          <p:cNvSpPr txBox="1"/>
          <p:nvPr/>
        </p:nvSpPr>
        <p:spPr>
          <a:xfrm>
            <a:off x="2752192" y="3885418"/>
            <a:ext cx="301686" cy="369332"/>
          </a:xfrm>
          <a:prstGeom prst="rect">
            <a:avLst/>
          </a:prstGeom>
          <a:noFill/>
        </p:spPr>
        <p:txBody>
          <a:bodyPr wrap="none" rtlCol="0">
            <a:spAutoFit/>
          </a:bodyPr>
          <a:lstStyle/>
          <a:p>
            <a:r>
              <a:rPr lang="en-US" b="1" dirty="0">
                <a:solidFill>
                  <a:srgbClr val="00B0F0"/>
                </a:solidFill>
              </a:rPr>
              <a:t>5</a:t>
            </a:r>
          </a:p>
        </p:txBody>
      </p:sp>
      <p:sp>
        <p:nvSpPr>
          <p:cNvPr id="32" name="TextBox 31"/>
          <p:cNvSpPr txBox="1"/>
          <p:nvPr/>
        </p:nvSpPr>
        <p:spPr>
          <a:xfrm>
            <a:off x="2450506" y="3806864"/>
            <a:ext cx="301686" cy="369332"/>
          </a:xfrm>
          <a:prstGeom prst="rect">
            <a:avLst/>
          </a:prstGeom>
          <a:noFill/>
        </p:spPr>
        <p:txBody>
          <a:bodyPr wrap="none" rtlCol="0">
            <a:spAutoFit/>
          </a:bodyPr>
          <a:lstStyle/>
          <a:p>
            <a:r>
              <a:rPr lang="en-US" b="1" dirty="0">
                <a:solidFill>
                  <a:srgbClr val="00B0F0"/>
                </a:solidFill>
              </a:rPr>
              <a:t>6</a:t>
            </a:r>
          </a:p>
        </p:txBody>
      </p:sp>
      <p:sp>
        <p:nvSpPr>
          <p:cNvPr id="33" name="TextBox 32"/>
          <p:cNvSpPr txBox="1"/>
          <p:nvPr/>
        </p:nvSpPr>
        <p:spPr>
          <a:xfrm>
            <a:off x="2235304" y="3991530"/>
            <a:ext cx="301686" cy="369332"/>
          </a:xfrm>
          <a:prstGeom prst="rect">
            <a:avLst/>
          </a:prstGeom>
          <a:noFill/>
        </p:spPr>
        <p:txBody>
          <a:bodyPr wrap="none" rtlCol="0">
            <a:spAutoFit/>
          </a:bodyPr>
          <a:lstStyle/>
          <a:p>
            <a:r>
              <a:rPr lang="en-US" b="1" dirty="0">
                <a:solidFill>
                  <a:srgbClr val="00B0F0"/>
                </a:solidFill>
              </a:rPr>
              <a:t>7</a:t>
            </a:r>
          </a:p>
        </p:txBody>
      </p:sp>
      <p:sp>
        <p:nvSpPr>
          <p:cNvPr id="34" name="TextBox 33"/>
          <p:cNvSpPr txBox="1"/>
          <p:nvPr/>
        </p:nvSpPr>
        <p:spPr>
          <a:xfrm>
            <a:off x="2384011" y="4277806"/>
            <a:ext cx="266420" cy="1200329"/>
          </a:xfrm>
          <a:prstGeom prst="rect">
            <a:avLst/>
          </a:prstGeom>
          <a:noFill/>
        </p:spPr>
        <p:txBody>
          <a:bodyPr wrap="none" rtlCol="0">
            <a:spAutoFit/>
          </a:bodyPr>
          <a:lstStyle/>
          <a:p>
            <a:r>
              <a:rPr lang="en-US" sz="2400" b="1" dirty="0">
                <a:solidFill>
                  <a:srgbClr val="00B0F0"/>
                </a:solidFill>
              </a:rPr>
              <a:t>.</a:t>
            </a:r>
          </a:p>
          <a:p>
            <a:r>
              <a:rPr lang="en-US" sz="2400" b="1" dirty="0">
                <a:solidFill>
                  <a:srgbClr val="00B0F0"/>
                </a:solidFill>
              </a:rPr>
              <a:t>.</a:t>
            </a:r>
          </a:p>
          <a:p>
            <a:r>
              <a:rPr lang="en-US" sz="2400" b="1" dirty="0">
                <a:solidFill>
                  <a:srgbClr val="00B0F0"/>
                </a:solidFill>
              </a:rPr>
              <a:t>.</a:t>
            </a:r>
          </a:p>
        </p:txBody>
      </p:sp>
      <p:sp>
        <p:nvSpPr>
          <p:cNvPr id="35" name="TextBox 34"/>
          <p:cNvSpPr txBox="1"/>
          <p:nvPr/>
        </p:nvSpPr>
        <p:spPr>
          <a:xfrm>
            <a:off x="4875426" y="3493532"/>
            <a:ext cx="4436151" cy="2739211"/>
          </a:xfrm>
          <a:prstGeom prst="rect">
            <a:avLst/>
          </a:prstGeom>
          <a:noFill/>
        </p:spPr>
        <p:txBody>
          <a:bodyPr wrap="none" rtlCol="0">
            <a:spAutoFit/>
          </a:bodyPr>
          <a:lstStyle/>
          <a:p>
            <a:pPr marL="285750" indent="-285750">
              <a:buFontTx/>
              <a:buChar char="-"/>
            </a:pPr>
            <a:r>
              <a:rPr lang="en-US" dirty="0">
                <a:latin typeface="Times New Roman" pitchFamily="18" charset="0"/>
                <a:cs typeface="Times New Roman" pitchFamily="18" charset="0"/>
              </a:rPr>
              <a:t>Index </a:t>
            </a:r>
            <a:r>
              <a:rPr lang="en-US" dirty="0" smtClean="0">
                <a:latin typeface="Times New Roman" pitchFamily="18" charset="0"/>
                <a:cs typeface="Times New Roman" pitchFamily="18" charset="0"/>
              </a:rPr>
              <a:t>each link</a:t>
            </a:r>
          </a:p>
          <a:p>
            <a:endParaRPr lang="en-US" sz="1200" dirty="0" smtClean="0">
              <a:latin typeface="Times New Roman" pitchFamily="18" charset="0"/>
              <a:cs typeface="Times New Roman" pitchFamily="18" charset="0"/>
            </a:endParaRPr>
          </a:p>
          <a:p>
            <a:pPr marL="285750" indent="-285750">
              <a:buFontTx/>
              <a:buChar char="-"/>
            </a:pPr>
            <a:r>
              <a:rPr lang="en-US" i="1" dirty="0" smtClean="0">
                <a:latin typeface="Times New Roman" pitchFamily="18" charset="0"/>
                <a:cs typeface="Times New Roman" pitchFamily="18" charset="0"/>
              </a:rPr>
              <a:t>N</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is the total number of </a:t>
            </a:r>
            <a:r>
              <a:rPr lang="en-US" dirty="0" smtClean="0">
                <a:latin typeface="Times New Roman" pitchFamily="18" charset="0"/>
                <a:cs typeface="Times New Roman" pitchFamily="18" charset="0"/>
              </a:rPr>
              <a:t>links = 59</a:t>
            </a:r>
          </a:p>
          <a:p>
            <a:pPr lvl="1"/>
            <a:r>
              <a:rPr lang="en-US" sz="1000" dirty="0" smtClean="0">
                <a:latin typeface="Times New Roman" pitchFamily="18" charset="0"/>
                <a:cs typeface="Times New Roman" pitchFamily="18" charset="0"/>
              </a:rPr>
              <a:t>             </a:t>
            </a:r>
            <a:endParaRPr lang="en-US" sz="1000" dirty="0">
              <a:latin typeface="Times New Roman" pitchFamily="18" charset="0"/>
              <a:cs typeface="Times New Roman" pitchFamily="18" charset="0"/>
            </a:endParaRPr>
          </a:p>
          <a:p>
            <a:pPr lvl="1"/>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Adjacency Matrix  </a:t>
            </a:r>
            <a:r>
              <a:rPr lang="en-US" b="1" i="1" dirty="0">
                <a:latin typeface="Times New Roman" pitchFamily="18" charset="0"/>
                <a:cs typeface="Times New Roman" pitchFamily="18" charset="0"/>
              </a:rPr>
              <a:t>A </a:t>
            </a:r>
            <a:r>
              <a:rPr lang="en-US" b="1" dirty="0">
                <a:latin typeface="Times New Roman" pitchFamily="18" charset="0"/>
                <a:cs typeface="Times New Roman" pitchFamily="18" charset="0"/>
              </a:rPr>
              <a:t> (</a:t>
            </a:r>
            <a:r>
              <a:rPr lang="en-US" b="1" i="1" dirty="0">
                <a:latin typeface="Times New Roman" pitchFamily="18" charset="0"/>
                <a:cs typeface="Times New Roman" pitchFamily="18" charset="0"/>
              </a:rPr>
              <a:t>N</a:t>
            </a:r>
            <a:r>
              <a:rPr lang="en-US" b="1" dirty="0">
                <a:latin typeface="Times New Roman" pitchFamily="18" charset="0"/>
                <a:cs typeface="Times New Roman" pitchFamily="18" charset="0"/>
              </a:rPr>
              <a:t> x </a:t>
            </a:r>
            <a:r>
              <a:rPr lang="en-US" b="1" i="1" dirty="0">
                <a:latin typeface="Times New Roman" pitchFamily="18" charset="0"/>
                <a:cs typeface="Times New Roman" pitchFamily="18" charset="0"/>
              </a:rPr>
              <a:t>N</a:t>
            </a:r>
            <a:r>
              <a:rPr lang="en-US" b="1" dirty="0">
                <a:latin typeface="Times New Roman" pitchFamily="18" charset="0"/>
                <a:cs typeface="Times New Roman" pitchFamily="18" charset="0"/>
              </a:rPr>
              <a:t>)</a:t>
            </a:r>
          </a:p>
          <a:p>
            <a:pPr lvl="3"/>
            <a:endParaRPr lang="en-US" sz="1000" dirty="0"/>
          </a:p>
          <a:p>
            <a:pPr marL="1147763" lvl="3"/>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if </a:t>
            </a:r>
            <a:r>
              <a:rPr lang="en-US" dirty="0" smtClean="0">
                <a:latin typeface="Times New Roman" pitchFamily="18" charset="0"/>
                <a:cs typeface="Times New Roman" pitchFamily="18" charset="0"/>
              </a:rPr>
              <a:t>there is a connection </a:t>
            </a:r>
            <a:r>
              <a:rPr lang="en-US" dirty="0" err="1" smtClean="0">
                <a:latin typeface="Times New Roman" pitchFamily="18" charset="0"/>
                <a:cs typeface="Times New Roman" pitchFamily="18" charset="0"/>
              </a:rPr>
              <a:t>i</a:t>
            </a:r>
            <a:r>
              <a:rPr lang="en-US" dirty="0" err="1" smtClean="0">
                <a:latin typeface="Times New Roman" pitchFamily="18" charset="0"/>
                <a:cs typeface="Times New Roman" pitchFamily="18" charset="0"/>
                <a:sym typeface="Wingdings" pitchFamily="2" charset="2"/>
              </a:rPr>
              <a:t>j</a:t>
            </a:r>
            <a:r>
              <a:rPr lang="en-US" dirty="0" smtClean="0">
                <a:latin typeface="Times New Roman" pitchFamily="18" charset="0"/>
                <a:cs typeface="Times New Roman" pitchFamily="18" charset="0"/>
              </a:rPr>
              <a:t>  </a:t>
            </a:r>
            <a:endParaRPr lang="en-US" i="1" dirty="0">
              <a:latin typeface="Times New Roman" pitchFamily="18" charset="0"/>
              <a:cs typeface="Times New Roman" pitchFamily="18" charset="0"/>
            </a:endParaRPr>
          </a:p>
          <a:p>
            <a:pPr marL="1657350" lvl="3" indent="-285750">
              <a:buFontTx/>
              <a:buChar char="-"/>
            </a:pPr>
            <a:endParaRPr lang="en-US" sz="700" dirty="0">
              <a:latin typeface="Times New Roman" pitchFamily="18" charset="0"/>
              <a:cs typeface="Times New Roman" pitchFamily="18" charset="0"/>
            </a:endParaRPr>
          </a:p>
          <a:p>
            <a:pPr marL="1201738" lvl="3"/>
            <a:r>
              <a:rPr lang="en-US" dirty="0" smtClean="0">
                <a:latin typeface="Times New Roman" pitchFamily="18" charset="0"/>
                <a:cs typeface="Times New Roman" pitchFamily="18" charset="0"/>
              </a:rPr>
              <a:t>       otherwise</a:t>
            </a:r>
          </a:p>
          <a:p>
            <a:pPr marL="1201738" lvl="3"/>
            <a:endParaRPr lang="en-US" dirty="0">
              <a:latin typeface="Times New Roman" pitchFamily="18" charset="0"/>
              <a:cs typeface="Times New Roman" pitchFamily="18" charset="0"/>
            </a:endParaRPr>
          </a:p>
          <a:p>
            <a:pPr marL="173038" lvl="3" indent="-114300" algn="ctr"/>
            <a:r>
              <a:rPr lang="en-US" sz="1500" dirty="0" smtClean="0">
                <a:latin typeface="Times New Roman" pitchFamily="18" charset="0"/>
                <a:cs typeface="Times New Roman" pitchFamily="18" charset="0"/>
              </a:rPr>
              <a:t>(Note: 1* replaced with </a:t>
            </a:r>
            <a:r>
              <a:rPr lang="en-US" sz="1500" i="1" dirty="0" err="1" smtClean="0">
                <a:latin typeface="Times New Roman" pitchFamily="18" charset="0"/>
                <a:cs typeface="Times New Roman" pitchFamily="18" charset="0"/>
              </a:rPr>
              <a:t>w</a:t>
            </a:r>
            <a:r>
              <a:rPr lang="en-US" sz="1500" i="1" baseline="-25000" dirty="0" err="1" smtClean="0">
                <a:latin typeface="Times New Roman" pitchFamily="18" charset="0"/>
                <a:cs typeface="Times New Roman" pitchFamily="18" charset="0"/>
              </a:rPr>
              <a:t>ij</a:t>
            </a:r>
            <a:r>
              <a:rPr lang="en-US" sz="1500" dirty="0" smtClean="0">
                <a:latin typeface="Times New Roman" pitchFamily="18" charset="0"/>
                <a:cs typeface="Times New Roman" pitchFamily="18" charset="0"/>
              </a:rPr>
              <a:t> for flux propagation)</a:t>
            </a:r>
            <a:endParaRPr lang="en-US" sz="1500" dirty="0">
              <a:latin typeface="Times New Roman" pitchFamily="18" charset="0"/>
              <a:cs typeface="Times New Roman" pitchFamily="18" charset="0"/>
            </a:endParaRPr>
          </a:p>
          <a:p>
            <a:pPr marL="1201738" lvl="3"/>
            <a:endParaRPr lang="en-US" sz="1000" dirty="0">
              <a:latin typeface="Times New Roman" pitchFamily="18" charset="0"/>
              <a:cs typeface="Times New Roman" pitchFamily="18" charset="0"/>
            </a:endParaRPr>
          </a:p>
        </p:txBody>
      </p:sp>
      <p:sp>
        <p:nvSpPr>
          <p:cNvPr id="37" name="Rectangle 36"/>
          <p:cNvSpPr/>
          <p:nvPr/>
        </p:nvSpPr>
        <p:spPr>
          <a:xfrm>
            <a:off x="4865915" y="2558143"/>
            <a:ext cx="2637260" cy="923330"/>
          </a:xfrm>
          <a:prstGeom prst="rect">
            <a:avLst/>
          </a:prstGeom>
        </p:spPr>
        <p:txBody>
          <a:bodyPr wrap="none">
            <a:spAutoFit/>
          </a:bodyPr>
          <a:lstStyle/>
          <a:p>
            <a:pPr marL="285750" indent="-285750">
              <a:buFontTx/>
              <a:buChar char="-"/>
            </a:pPr>
            <a:r>
              <a:rPr lang="en-US" b="1" dirty="0" smtClean="0">
                <a:latin typeface="Times New Roman" pitchFamily="18" charset="0"/>
                <a:cs typeface="Times New Roman" pitchFamily="18" charset="0"/>
              </a:rPr>
              <a:t>Directed Graph</a:t>
            </a:r>
            <a:r>
              <a:rPr lang="en-US" dirty="0" smtClean="0">
                <a:latin typeface="Times New Roman" pitchFamily="18" charset="0"/>
                <a:cs typeface="Times New Roman" pitchFamily="18" charset="0"/>
              </a:rPr>
              <a:t>:  </a:t>
            </a:r>
            <a:endParaRPr lang="en-US" sz="2400" dirty="0" smtClean="0">
              <a:latin typeface="Kunstler Script" pitchFamily="66" charset="0"/>
              <a:cs typeface="Times New Roman" pitchFamily="18" charset="0"/>
            </a:endParaRPr>
          </a:p>
          <a:p>
            <a:pPr marL="742950" lvl="1" indent="-285750">
              <a:buFontTx/>
              <a:buChar char="-"/>
            </a:pPr>
            <a:r>
              <a:rPr lang="en-US" dirty="0" smtClean="0">
                <a:latin typeface="Times New Roman" pitchFamily="18" charset="0"/>
                <a:cs typeface="Times New Roman" pitchFamily="18" charset="0"/>
              </a:rPr>
              <a:t>Node  </a:t>
            </a:r>
            <a:r>
              <a:rPr lang="en-US" dirty="0" smtClean="0">
                <a:latin typeface="Times New Roman" pitchFamily="18" charset="0"/>
                <a:cs typeface="Times New Roman" pitchFamily="18" charset="0"/>
                <a:sym typeface="Wingdings" pitchFamily="2" charset="2"/>
              </a:rPr>
              <a:t> Junction</a:t>
            </a:r>
          </a:p>
          <a:p>
            <a:pPr marL="742950" lvl="1" indent="-285750">
              <a:buFontTx/>
              <a:buChar char="-"/>
            </a:pPr>
            <a:r>
              <a:rPr lang="en-US" dirty="0" smtClean="0">
                <a:latin typeface="Times New Roman" pitchFamily="18" charset="0"/>
                <a:cs typeface="Times New Roman" pitchFamily="18" charset="0"/>
                <a:sym typeface="Wingdings" pitchFamily="2" charset="2"/>
              </a:rPr>
              <a:t>Link   </a:t>
            </a:r>
            <a:r>
              <a:rPr lang="en-US" dirty="0">
                <a:latin typeface="Times New Roman" pitchFamily="18" charset="0"/>
                <a:cs typeface="Times New Roman" pitchFamily="18" charset="0"/>
                <a:sym typeface="Wingdings" pitchFamily="2" charset="2"/>
              </a:rPr>
              <a:t>  </a:t>
            </a:r>
            <a:r>
              <a:rPr lang="en-US" dirty="0" smtClean="0">
                <a:latin typeface="Times New Roman" pitchFamily="18" charset="0"/>
                <a:cs typeface="Times New Roman" pitchFamily="18" charset="0"/>
                <a:sym typeface="Wingdings" pitchFamily="2" charset="2"/>
              </a:rPr>
              <a:t>Stream</a:t>
            </a:r>
          </a:p>
        </p:txBody>
      </p:sp>
      <p:sp>
        <p:nvSpPr>
          <p:cNvPr id="38" name="Rectangle 37"/>
          <p:cNvSpPr/>
          <p:nvPr/>
        </p:nvSpPr>
        <p:spPr>
          <a:xfrm>
            <a:off x="4912957" y="2677886"/>
            <a:ext cx="184666" cy="369332"/>
          </a:xfrm>
          <a:prstGeom prst="rect">
            <a:avLst/>
          </a:prstGeom>
        </p:spPr>
        <p:txBody>
          <a:bodyPr wrap="none">
            <a:spAutoFit/>
          </a:bodyPr>
          <a:lstStyle/>
          <a:p>
            <a:pPr lvl="1"/>
            <a:endParaRPr lang="en-US" b="1" dirty="0">
              <a:solidFill>
                <a:srgbClr val="FF0000"/>
              </a:solidFill>
              <a:latin typeface="Times New Roman" pitchFamily="18" charset="0"/>
              <a:cs typeface="Times New Roman" pitchFamily="18" charset="0"/>
            </a:endParaRPr>
          </a:p>
        </p:txBody>
      </p:sp>
      <p:graphicFrame>
        <p:nvGraphicFramePr>
          <p:cNvPr id="41" name="Object 40"/>
          <p:cNvGraphicFramePr>
            <a:graphicFrameLocks noChangeAspect="1"/>
          </p:cNvGraphicFramePr>
          <p:nvPr>
            <p:extLst>
              <p:ext uri="{D42A27DB-BD31-4B8C-83A1-F6EECF244321}">
                <p14:modId xmlns:p14="http://schemas.microsoft.com/office/powerpoint/2010/main" val="2348986843"/>
              </p:ext>
            </p:extLst>
          </p:nvPr>
        </p:nvGraphicFramePr>
        <p:xfrm>
          <a:off x="4811713" y="4874986"/>
          <a:ext cx="968375" cy="838200"/>
        </p:xfrm>
        <a:graphic>
          <a:graphicData uri="http://schemas.openxmlformats.org/presentationml/2006/ole">
            <mc:AlternateContent xmlns:mc="http://schemas.openxmlformats.org/markup-compatibility/2006">
              <mc:Choice xmlns:v="urn:schemas-microsoft-com:vml" Requires="v">
                <p:oleObj spid="_x0000_s279557" name="Equation" r:id="rId6" imgW="558720" imgH="482400" progId="Equation.DSMT4">
                  <p:embed/>
                </p:oleObj>
              </mc:Choice>
              <mc:Fallback>
                <p:oleObj name="Equation" r:id="rId6" imgW="558720" imgH="4824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1713" y="4874986"/>
                        <a:ext cx="9683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Box 41"/>
          <p:cNvSpPr txBox="1"/>
          <p:nvPr/>
        </p:nvSpPr>
        <p:spPr>
          <a:xfrm>
            <a:off x="108856" y="2558144"/>
            <a:ext cx="1675780" cy="369332"/>
          </a:xfrm>
          <a:prstGeom prst="rect">
            <a:avLst/>
          </a:prstGeom>
          <a:noFill/>
        </p:spPr>
        <p:txBody>
          <a:bodyPr wrap="none" rtlCol="0">
            <a:spAutoFit/>
          </a:bodyPr>
          <a:lstStyle/>
          <a:p>
            <a:r>
              <a:rPr lang="en-US" dirty="0"/>
              <a:t>Wax Lake Delta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98174"/>
            <a:ext cx="8229600" cy="4525963"/>
          </a:xfrm>
        </p:spPr>
        <p:txBody>
          <a:bodyPr/>
          <a:lstStyle/>
          <a:p>
            <a:endParaRPr lang="en-US"/>
          </a:p>
        </p:txBody>
      </p:sp>
      <p:sp>
        <p:nvSpPr>
          <p:cNvPr id="4" name="Rectangle 3"/>
          <p:cNvSpPr/>
          <p:nvPr/>
        </p:nvSpPr>
        <p:spPr>
          <a:xfrm>
            <a:off x="228601" y="1208317"/>
            <a:ext cx="8686800" cy="559525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5070024"/>
            <a:ext cx="172878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457200" y="239492"/>
            <a:ext cx="82296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eaLnBrk="0" hangingPunct="0">
              <a:lnSpc>
                <a:spcPct val="80000"/>
              </a:lnSpc>
            </a:pPr>
            <a:r>
              <a:rPr lang="en-US" sz="4400" dirty="0" smtClean="0"/>
              <a:t>Other Reduced Complexity Models</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7" name="TextBox 6"/>
          <p:cNvSpPr txBox="1"/>
          <p:nvPr/>
        </p:nvSpPr>
        <p:spPr>
          <a:xfrm>
            <a:off x="511946" y="1224871"/>
            <a:ext cx="8667167" cy="3970318"/>
          </a:xfrm>
          <a:prstGeom prst="rect">
            <a:avLst/>
          </a:prstGeom>
          <a:noFill/>
        </p:spPr>
        <p:txBody>
          <a:bodyPr wrap="square" rtlCol="0">
            <a:spAutoFit/>
          </a:bodyPr>
          <a:lstStyle/>
          <a:p>
            <a:pPr marL="342900" indent="-342900">
              <a:buFont typeface="+mj-lt"/>
              <a:buAutoNum type="arabicPeriod"/>
            </a:pPr>
            <a:r>
              <a:rPr lang="en-US" b="1" u="sng" dirty="0" smtClean="0">
                <a:solidFill>
                  <a:schemeClr val="bg1"/>
                </a:solidFill>
                <a:latin typeface="Times New Roman" pitchFamily="18" charset="0"/>
                <a:cs typeface="Times New Roman" pitchFamily="18" charset="0"/>
              </a:rPr>
              <a:t>Find Sub-networks</a:t>
            </a:r>
            <a:r>
              <a:rPr lang="en-US" b="1" dirty="0" smtClean="0">
                <a:solidFill>
                  <a:schemeClr val="bg1"/>
                </a:solidFill>
                <a:latin typeface="Times New Roman" pitchFamily="18" charset="0"/>
                <a:cs typeface="Times New Roman" pitchFamily="18" charset="0"/>
              </a:rPr>
              <a:t>  </a:t>
            </a:r>
            <a:r>
              <a:rPr lang="en-US" dirty="0" smtClean="0">
                <a:solidFill>
                  <a:prstClr val="black"/>
                </a:solidFill>
                <a:latin typeface="Times New Roman" pitchFamily="18" charset="0"/>
                <a:cs typeface="Times New Roman" pitchFamily="18" charset="0"/>
              </a:rPr>
              <a:t>(apex to specific outlets)</a:t>
            </a:r>
          </a:p>
          <a:p>
            <a:pPr marL="342900" indent="-342900">
              <a:buFont typeface="+mj-lt"/>
              <a:buAutoNum type="arabicPeriod"/>
            </a:pPr>
            <a:endParaRPr lang="en-US" dirty="0">
              <a:solidFill>
                <a:prstClr val="black"/>
              </a:solidFill>
              <a:latin typeface="Times New Roman" pitchFamily="18" charset="0"/>
              <a:cs typeface="Times New Roman" pitchFamily="18" charset="0"/>
            </a:endParaRPr>
          </a:p>
          <a:p>
            <a:r>
              <a:rPr lang="en-US" dirty="0" smtClean="0">
                <a:solidFill>
                  <a:prstClr val="black"/>
                </a:solidFill>
                <a:latin typeface="Times New Roman" pitchFamily="18" charset="0"/>
                <a:cs typeface="Times New Roman" pitchFamily="18" charset="0"/>
              </a:rPr>
              <a:t>                                =&gt; Each </a:t>
            </a:r>
            <a:r>
              <a:rPr lang="en-US" i="1" dirty="0" smtClean="0">
                <a:solidFill>
                  <a:prstClr val="black"/>
                </a:solidFill>
                <a:latin typeface="Times New Roman" pitchFamily="18" charset="0"/>
                <a:cs typeface="Times New Roman" pitchFamily="18" charset="0"/>
              </a:rPr>
              <a:t>v</a:t>
            </a:r>
            <a:r>
              <a:rPr lang="en-US" i="1" baseline="-25000" dirty="0" smtClean="0">
                <a:solidFill>
                  <a:prstClr val="black"/>
                </a:solidFill>
                <a:latin typeface="Times New Roman" pitchFamily="18" charset="0"/>
                <a:cs typeface="Times New Roman" pitchFamily="18" charset="0"/>
              </a:rPr>
              <a:t>i</a:t>
            </a:r>
            <a:r>
              <a:rPr lang="en-US" dirty="0" smtClean="0">
                <a:solidFill>
                  <a:prstClr val="black"/>
                </a:solidFill>
                <a:latin typeface="Times New Roman" pitchFamily="18" charset="0"/>
                <a:cs typeface="Times New Roman" pitchFamily="18" charset="0"/>
              </a:rPr>
              <a:t> represents a different sub-network</a:t>
            </a:r>
          </a:p>
          <a:p>
            <a:r>
              <a:rPr lang="en-US" dirty="0" smtClean="0">
                <a:solidFill>
                  <a:prstClr val="black"/>
                </a:solidFill>
                <a:latin typeface="Times New Roman" pitchFamily="18" charset="0"/>
                <a:cs typeface="Times New Roman" pitchFamily="18" charset="0"/>
              </a:rPr>
              <a:t>      Degree Matrix  D  (N x N): Diagonal matrix with  </a:t>
            </a:r>
            <a:r>
              <a:rPr lang="en-US" dirty="0" err="1" smtClean="0">
                <a:solidFill>
                  <a:prstClr val="black"/>
                </a:solidFill>
                <a:latin typeface="Times New Roman" pitchFamily="18" charset="0"/>
                <a:cs typeface="Times New Roman" pitchFamily="18" charset="0"/>
              </a:rPr>
              <a:t>d</a:t>
            </a:r>
            <a:r>
              <a:rPr lang="en-US" baseline="-25000" dirty="0" err="1" smtClean="0">
                <a:solidFill>
                  <a:prstClr val="black"/>
                </a:solidFill>
                <a:latin typeface="Times New Roman" pitchFamily="18" charset="0"/>
                <a:cs typeface="Times New Roman" pitchFamily="18" charset="0"/>
              </a:rPr>
              <a:t>ii</a:t>
            </a:r>
            <a:r>
              <a:rPr lang="en-US" dirty="0" smtClean="0">
                <a:solidFill>
                  <a:prstClr val="black"/>
                </a:solidFill>
                <a:latin typeface="Times New Roman" pitchFamily="18" charset="0"/>
                <a:cs typeface="Times New Roman" pitchFamily="18" charset="0"/>
              </a:rPr>
              <a:t> = number of links </a:t>
            </a:r>
          </a:p>
          <a:p>
            <a:r>
              <a:rPr lang="en-US" dirty="0" smtClean="0">
                <a:solidFill>
                  <a:prstClr val="black"/>
                </a:solidFill>
                <a:latin typeface="Times New Roman" pitchFamily="18" charset="0"/>
                <a:cs typeface="Times New Roman" pitchFamily="18" charset="0"/>
              </a:rPr>
              <a:t>     directly downstream from </a:t>
            </a:r>
            <a:r>
              <a:rPr lang="en-US" dirty="0" err="1" smtClean="0">
                <a:solidFill>
                  <a:prstClr val="black"/>
                </a:solidFill>
                <a:latin typeface="Times New Roman" pitchFamily="18" charset="0"/>
                <a:cs typeface="Times New Roman" pitchFamily="18" charset="0"/>
              </a:rPr>
              <a:t>i</a:t>
            </a:r>
            <a:r>
              <a:rPr lang="en-US" dirty="0" smtClean="0">
                <a:solidFill>
                  <a:prstClr val="black"/>
                </a:solidFill>
                <a:latin typeface="Times New Roman" pitchFamily="18" charset="0"/>
                <a:cs typeface="Times New Roman" pitchFamily="18" charset="0"/>
              </a:rPr>
              <a:t>. </a:t>
            </a:r>
          </a:p>
          <a:p>
            <a:pPr marL="342900" indent="-342900">
              <a:buFont typeface="+mj-lt"/>
              <a:buAutoNum type="arabicPeriod"/>
            </a:pPr>
            <a:endParaRPr lang="en-US" dirty="0" smtClean="0">
              <a:solidFill>
                <a:prstClr val="black"/>
              </a:solidFill>
              <a:latin typeface="Times New Roman" pitchFamily="18" charset="0"/>
              <a:cs typeface="Times New Roman" pitchFamily="18" charset="0"/>
            </a:endParaRPr>
          </a:p>
          <a:p>
            <a:pPr marL="342900" indent="-342900">
              <a:buFont typeface="+mj-lt"/>
              <a:buAutoNum type="arabicPeriod" startAt="2"/>
            </a:pPr>
            <a:r>
              <a:rPr lang="en-US" b="1" u="sng" dirty="0" smtClean="0">
                <a:solidFill>
                  <a:schemeClr val="bg1"/>
                </a:solidFill>
                <a:latin typeface="Times New Roman" pitchFamily="18" charset="0"/>
                <a:cs typeface="Times New Roman" pitchFamily="18" charset="0"/>
              </a:rPr>
              <a:t>Find Downstream Regions of Influence</a:t>
            </a:r>
            <a:r>
              <a:rPr lang="en-US" b="1" dirty="0" smtClean="0">
                <a:solidFill>
                  <a:schemeClr val="bg1"/>
                </a:solidFill>
                <a:latin typeface="Times New Roman" pitchFamily="18" charset="0"/>
                <a:cs typeface="Times New Roman" pitchFamily="18" charset="0"/>
              </a:rPr>
              <a:t> </a:t>
            </a:r>
            <a:r>
              <a:rPr lang="en-US" dirty="0" smtClean="0">
                <a:solidFill>
                  <a:prstClr val="black"/>
                </a:solidFill>
                <a:latin typeface="Times New Roman" pitchFamily="18" charset="0"/>
                <a:cs typeface="Times New Roman" pitchFamily="18" charset="0"/>
              </a:rPr>
              <a:t>of a link </a:t>
            </a:r>
            <a:r>
              <a:rPr lang="en-US" i="1" dirty="0" smtClean="0">
                <a:solidFill>
                  <a:prstClr val="black"/>
                </a:solidFill>
                <a:latin typeface="Times New Roman" pitchFamily="18" charset="0"/>
                <a:cs typeface="Times New Roman" pitchFamily="18" charset="0"/>
              </a:rPr>
              <a:t>k</a:t>
            </a:r>
            <a:r>
              <a:rPr lang="en-US" dirty="0" smtClean="0">
                <a:solidFill>
                  <a:prstClr val="black"/>
                </a:solidFill>
                <a:latin typeface="Times New Roman" pitchFamily="18" charset="0"/>
                <a:cs typeface="Times New Roman" pitchFamily="18" charset="0"/>
              </a:rPr>
              <a:t>, </a:t>
            </a:r>
            <a:r>
              <a:rPr lang="en-US" i="1" dirty="0" err="1" smtClean="0">
                <a:solidFill>
                  <a:prstClr val="black"/>
                </a:solidFill>
                <a:latin typeface="Times New Roman" pitchFamily="18" charset="0"/>
                <a:cs typeface="Times New Roman" pitchFamily="18" charset="0"/>
              </a:rPr>
              <a:t>R</a:t>
            </a:r>
            <a:r>
              <a:rPr lang="en-US" i="1" baseline="-25000" dirty="0" err="1" smtClean="0">
                <a:solidFill>
                  <a:prstClr val="black"/>
                </a:solidFill>
                <a:latin typeface="Times New Roman" pitchFamily="18" charset="0"/>
                <a:cs typeface="Times New Roman" pitchFamily="18" charset="0"/>
              </a:rPr>
              <a:t>k</a:t>
            </a:r>
            <a:r>
              <a:rPr lang="en-US" i="1" dirty="0" smtClean="0">
                <a:solidFill>
                  <a:prstClr val="black"/>
                </a:solidFill>
                <a:latin typeface="Times New Roman" pitchFamily="18" charset="0"/>
                <a:cs typeface="Times New Roman" pitchFamily="18" charset="0"/>
              </a:rPr>
              <a:t>.</a:t>
            </a:r>
          </a:p>
          <a:p>
            <a:pPr marL="342900" indent="-342900">
              <a:buFont typeface="+mj-lt"/>
              <a:buAutoNum type="arabicPeriod" startAt="2"/>
            </a:pPr>
            <a:endParaRPr lang="en-US" dirty="0">
              <a:solidFill>
                <a:prstClr val="black"/>
              </a:solidFill>
              <a:latin typeface="Times New Roman" pitchFamily="18" charset="0"/>
              <a:cs typeface="Times New Roman" pitchFamily="18" charset="0"/>
            </a:endParaRPr>
          </a:p>
          <a:p>
            <a:pPr marL="342900" indent="-342900">
              <a:buFont typeface="+mj-lt"/>
              <a:buAutoNum type="arabicPeriod" startAt="2"/>
            </a:pPr>
            <a:endParaRPr lang="en-US" dirty="0" smtClean="0">
              <a:solidFill>
                <a:prstClr val="black"/>
              </a:solidFill>
              <a:latin typeface="Times New Roman" pitchFamily="18" charset="0"/>
              <a:cs typeface="Times New Roman" pitchFamily="18" charset="0"/>
            </a:endParaRPr>
          </a:p>
          <a:p>
            <a:endParaRPr lang="en-US" dirty="0" smtClean="0">
              <a:solidFill>
                <a:prstClr val="black"/>
              </a:solidFill>
              <a:latin typeface="Times New Roman" pitchFamily="18" charset="0"/>
              <a:cs typeface="Times New Roman" pitchFamily="18" charset="0"/>
            </a:endParaRPr>
          </a:p>
          <a:p>
            <a:pPr marL="342900" indent="-342900">
              <a:buFont typeface="+mj-lt"/>
              <a:buAutoNum type="arabicPeriod"/>
            </a:pPr>
            <a:endParaRPr lang="en-US" dirty="0" smtClean="0">
              <a:solidFill>
                <a:prstClr val="black"/>
              </a:solidFill>
              <a:latin typeface="Times New Roman" pitchFamily="18" charset="0"/>
              <a:cs typeface="Times New Roman" pitchFamily="18" charset="0"/>
            </a:endParaRPr>
          </a:p>
          <a:p>
            <a:endParaRPr lang="en-US" dirty="0" smtClean="0">
              <a:solidFill>
                <a:prstClr val="black"/>
              </a:solidFill>
              <a:latin typeface="Times New Roman" pitchFamily="18" charset="0"/>
              <a:cs typeface="Times New Roman" pitchFamily="18" charset="0"/>
            </a:endParaRPr>
          </a:p>
          <a:p>
            <a:r>
              <a:rPr lang="en-US" b="1" dirty="0" smtClean="0">
                <a:solidFill>
                  <a:schemeClr val="bg1"/>
                </a:solidFill>
                <a:latin typeface="Times New Roman" pitchFamily="18" charset="0"/>
                <a:cs typeface="Times New Roman" pitchFamily="18" charset="0"/>
              </a:rPr>
              <a:t>3.  </a:t>
            </a:r>
            <a:r>
              <a:rPr lang="en-US" b="1" u="sng" dirty="0" smtClean="0">
                <a:solidFill>
                  <a:schemeClr val="bg1"/>
                </a:solidFill>
                <a:latin typeface="Times New Roman" pitchFamily="18" charset="0"/>
                <a:cs typeface="Times New Roman" pitchFamily="18" charset="0"/>
              </a:rPr>
              <a:t>Find ‘hotspots’ of change</a:t>
            </a:r>
            <a:r>
              <a:rPr lang="en-US" dirty="0" smtClean="0">
                <a:solidFill>
                  <a:schemeClr val="bg1"/>
                </a:solidFill>
                <a:latin typeface="Times New Roman" pitchFamily="18" charset="0"/>
                <a:cs typeface="Times New Roman" pitchFamily="18" charset="0"/>
              </a:rPr>
              <a:t> </a:t>
            </a:r>
            <a:r>
              <a:rPr lang="en-US" dirty="0" smtClean="0">
                <a:solidFill>
                  <a:prstClr val="black"/>
                </a:solidFill>
                <a:latin typeface="Times New Roman" pitchFamily="18" charset="0"/>
                <a:cs typeface="Times New Roman" pitchFamily="18" charset="0"/>
              </a:rPr>
              <a:t>(links where a flux reduction would cause most drastic reduction at the shoreline)</a:t>
            </a:r>
          </a:p>
        </p:txBody>
      </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8769" y="1230951"/>
            <a:ext cx="1728788" cy="150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6612" y="1233332"/>
            <a:ext cx="172878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9169" y="2784024"/>
            <a:ext cx="172878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9169" y="2784024"/>
            <a:ext cx="172878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Object 11"/>
          <p:cNvGraphicFramePr>
            <a:graphicFrameLocks noChangeAspect="1"/>
          </p:cNvGraphicFramePr>
          <p:nvPr>
            <p:extLst>
              <p:ext uri="{D42A27DB-BD31-4B8C-83A1-F6EECF244321}">
                <p14:modId xmlns:p14="http://schemas.microsoft.com/office/powerpoint/2010/main" val="84161264"/>
              </p:ext>
            </p:extLst>
          </p:nvPr>
        </p:nvGraphicFramePr>
        <p:xfrm>
          <a:off x="914400" y="1805895"/>
          <a:ext cx="1385888" cy="347663"/>
        </p:xfrm>
        <a:graphic>
          <a:graphicData uri="http://schemas.openxmlformats.org/presentationml/2006/ole">
            <mc:AlternateContent xmlns:mc="http://schemas.openxmlformats.org/markup-compatibility/2006">
              <mc:Choice xmlns:v="urn:schemas-microsoft-com:vml" Requires="v">
                <p:oleObj spid="_x0000_s280581" name="Equation" r:id="rId9" imgW="914400" imgH="228600" progId="Equation.3">
                  <p:embed/>
                </p:oleObj>
              </mc:Choice>
              <mc:Fallback>
                <p:oleObj name="Equation" r:id="rId9" imgW="914400" imgH="22860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1805895"/>
                        <a:ext cx="1385888"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98040136"/>
              </p:ext>
            </p:extLst>
          </p:nvPr>
        </p:nvGraphicFramePr>
        <p:xfrm>
          <a:off x="923925" y="3222174"/>
          <a:ext cx="4562475" cy="387350"/>
        </p:xfrm>
        <a:graphic>
          <a:graphicData uri="http://schemas.openxmlformats.org/presentationml/2006/ole">
            <mc:AlternateContent xmlns:mc="http://schemas.openxmlformats.org/markup-compatibility/2006">
              <mc:Choice xmlns:v="urn:schemas-microsoft-com:vml" Requires="v">
                <p:oleObj spid="_x0000_s280582" name="Equation" r:id="rId11" imgW="3009600" imgH="253800" progId="Equation.3">
                  <p:embed/>
                </p:oleObj>
              </mc:Choice>
              <mc:Fallback>
                <p:oleObj name="Equation" r:id="rId11" imgW="3009600" imgH="25380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3925" y="3222174"/>
                        <a:ext cx="4562475"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609600" y="3859575"/>
            <a:ext cx="5257800" cy="276999"/>
          </a:xfrm>
          <a:prstGeom prst="rect">
            <a:avLst/>
          </a:prstGeom>
          <a:noFill/>
        </p:spPr>
        <p:txBody>
          <a:bodyPr wrap="square" rtlCol="0">
            <a:spAutoFit/>
          </a:bodyPr>
          <a:lstStyle/>
          <a:p>
            <a:r>
              <a:rPr lang="en-US" sz="1200" dirty="0" smtClean="0">
                <a:latin typeface="Times New Roman" pitchFamily="18" charset="0"/>
                <a:cs typeface="Times New Roman" pitchFamily="18" charset="0"/>
              </a:rPr>
              <a:t>(D-A) with first (k-1) columns and rows are set equal to zero </a:t>
            </a:r>
            <a:endParaRPr lang="en-US" sz="1200" dirty="0">
              <a:latin typeface="Times New Roman" pitchFamily="18" charset="0"/>
              <a:cs typeface="Times New Roman" pitchFamily="18" charset="0"/>
            </a:endParaRPr>
          </a:p>
        </p:txBody>
      </p:sp>
      <p:sp>
        <p:nvSpPr>
          <p:cNvPr id="15" name="TextBox 14"/>
          <p:cNvSpPr txBox="1"/>
          <p:nvPr/>
        </p:nvSpPr>
        <p:spPr>
          <a:xfrm>
            <a:off x="8229604" y="1251859"/>
            <a:ext cx="838200" cy="369332"/>
          </a:xfrm>
          <a:prstGeom prst="rect">
            <a:avLst/>
          </a:prstGeom>
          <a:noFill/>
        </p:spPr>
        <p:txBody>
          <a:bodyPr wrap="square" rtlCol="0">
            <a:spAutoFit/>
          </a:bodyPr>
          <a:lstStyle/>
          <a:p>
            <a:r>
              <a:rPr lang="en-US" dirty="0" smtClean="0">
                <a:solidFill>
                  <a:schemeClr val="bg1"/>
                </a:solidFill>
              </a:rPr>
              <a:t>Apex</a:t>
            </a:r>
            <a:endParaRPr lang="en-US" dirty="0">
              <a:solidFill>
                <a:schemeClr val="bg1"/>
              </a:solidFill>
            </a:endParaRPr>
          </a:p>
        </p:txBody>
      </p:sp>
      <p:sp>
        <p:nvSpPr>
          <p:cNvPr id="16" name="TextBox 15"/>
          <p:cNvSpPr txBox="1"/>
          <p:nvPr/>
        </p:nvSpPr>
        <p:spPr>
          <a:xfrm>
            <a:off x="299545" y="6120676"/>
            <a:ext cx="1143000" cy="646331"/>
          </a:xfrm>
          <a:prstGeom prst="rect">
            <a:avLst/>
          </a:prstGeom>
          <a:noFill/>
        </p:spPr>
        <p:txBody>
          <a:bodyPr wrap="square" rtlCol="0">
            <a:spAutoFit/>
          </a:bodyPr>
          <a:lstStyle/>
          <a:p>
            <a:pPr algn="ctr"/>
            <a:r>
              <a:rPr lang="en-US" dirty="0" smtClean="0">
                <a:solidFill>
                  <a:srgbClr val="FF0000"/>
                </a:solidFill>
              </a:rPr>
              <a:t>High reduction </a:t>
            </a:r>
            <a:endParaRPr lang="en-US" dirty="0">
              <a:solidFill>
                <a:srgbClr val="FF0000"/>
              </a:solidFill>
            </a:endParaRPr>
          </a:p>
        </p:txBody>
      </p:sp>
      <p:sp>
        <p:nvSpPr>
          <p:cNvPr id="17" name="TextBox 16"/>
          <p:cNvSpPr txBox="1"/>
          <p:nvPr/>
        </p:nvSpPr>
        <p:spPr>
          <a:xfrm>
            <a:off x="7086600" y="3155840"/>
            <a:ext cx="838200" cy="307777"/>
          </a:xfrm>
          <a:prstGeom prst="rect">
            <a:avLst/>
          </a:prstGeom>
          <a:noFill/>
        </p:spPr>
        <p:txBody>
          <a:bodyPr wrap="square" rtlCol="0">
            <a:spAutoFit/>
          </a:bodyPr>
          <a:lstStyle/>
          <a:p>
            <a:r>
              <a:rPr lang="en-US" sz="1400" i="1" dirty="0" smtClean="0"/>
              <a:t>k</a:t>
            </a:r>
            <a:endParaRPr lang="en-US" sz="1400" i="1" dirty="0"/>
          </a:p>
        </p:txBody>
      </p:sp>
      <p:sp>
        <p:nvSpPr>
          <p:cNvPr id="18" name="Right Brace 17"/>
          <p:cNvSpPr/>
          <p:nvPr/>
        </p:nvSpPr>
        <p:spPr>
          <a:xfrm rot="5400000">
            <a:off x="1219200" y="3298374"/>
            <a:ext cx="228600" cy="83820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9" name="Picture 5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3166" y="5050974"/>
            <a:ext cx="172878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43600" y="5064919"/>
            <a:ext cx="172878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73166" y="5050974"/>
            <a:ext cx="1728788"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p:nvPr/>
        </p:nvCxnSpPr>
        <p:spPr>
          <a:xfrm flipV="1">
            <a:off x="1447800" y="5889174"/>
            <a:ext cx="762000" cy="5758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848600" y="6120677"/>
            <a:ext cx="1219200" cy="646331"/>
          </a:xfrm>
          <a:prstGeom prst="rect">
            <a:avLst/>
          </a:prstGeom>
          <a:noFill/>
        </p:spPr>
        <p:txBody>
          <a:bodyPr wrap="square" rtlCol="0">
            <a:spAutoFit/>
          </a:bodyPr>
          <a:lstStyle/>
          <a:p>
            <a:pPr algn="ctr"/>
            <a:r>
              <a:rPr lang="en-US" dirty="0" smtClean="0">
                <a:solidFill>
                  <a:srgbClr val="0070C0"/>
                </a:solidFill>
              </a:rPr>
              <a:t>Low </a:t>
            </a:r>
            <a:r>
              <a:rPr lang="en-US" dirty="0">
                <a:solidFill>
                  <a:srgbClr val="0070C0"/>
                </a:solidFill>
              </a:rPr>
              <a:t>reduction </a:t>
            </a:r>
          </a:p>
        </p:txBody>
      </p:sp>
      <p:cxnSp>
        <p:nvCxnSpPr>
          <p:cNvPr id="24" name="Straight Arrow Connector 23"/>
          <p:cNvCxnSpPr/>
          <p:nvPr/>
        </p:nvCxnSpPr>
        <p:spPr>
          <a:xfrm flipH="1" flipV="1">
            <a:off x="6172200" y="5965374"/>
            <a:ext cx="1854994" cy="47846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497141" y="4727808"/>
            <a:ext cx="2454519" cy="646331"/>
          </a:xfrm>
          <a:prstGeom prst="rect">
            <a:avLst/>
          </a:prstGeom>
        </p:spPr>
        <p:txBody>
          <a:bodyPr wrap="none">
            <a:spAutoFit/>
          </a:bodyPr>
          <a:lstStyle/>
          <a:p>
            <a:pPr algn="ctr"/>
            <a:r>
              <a:rPr lang="en-US" dirty="0" smtClean="0">
                <a:solidFill>
                  <a:prstClr val="black"/>
                </a:solidFill>
                <a:latin typeface="Times New Roman" pitchFamily="18" charset="0"/>
                <a:cs typeface="Times New Roman" pitchFamily="18" charset="0"/>
              </a:rPr>
              <a:t>Same reduction applied</a:t>
            </a:r>
          </a:p>
          <a:p>
            <a:pPr algn="ctr"/>
            <a:r>
              <a:rPr lang="en-US" dirty="0" smtClean="0">
                <a:solidFill>
                  <a:prstClr val="black"/>
                </a:solidFill>
                <a:latin typeface="Times New Roman" pitchFamily="18" charset="0"/>
                <a:cs typeface="Times New Roman" pitchFamily="18" charset="0"/>
              </a:rPr>
              <a:t>to different links</a:t>
            </a:r>
          </a:p>
        </p:txBody>
      </p:sp>
      <p:sp>
        <p:nvSpPr>
          <p:cNvPr id="26" name="Rectangle 25"/>
          <p:cNvSpPr/>
          <p:nvPr/>
        </p:nvSpPr>
        <p:spPr>
          <a:xfrm>
            <a:off x="3936028" y="5623186"/>
            <a:ext cx="1745029" cy="923330"/>
          </a:xfrm>
          <a:prstGeom prst="rect">
            <a:avLst/>
          </a:prstGeom>
        </p:spPr>
        <p:txBody>
          <a:bodyPr wrap="none">
            <a:spAutoFit/>
          </a:bodyPr>
          <a:lstStyle/>
          <a:p>
            <a:pPr algn="ctr"/>
            <a:r>
              <a:rPr lang="en-US" dirty="0" smtClean="0">
                <a:solidFill>
                  <a:prstClr val="black"/>
                </a:solidFill>
                <a:latin typeface="Times New Roman" pitchFamily="18" charset="0"/>
                <a:cs typeface="Times New Roman" pitchFamily="18" charset="0"/>
              </a:rPr>
              <a:t>Causes </a:t>
            </a:r>
            <a:r>
              <a:rPr lang="en-US" dirty="0">
                <a:solidFill>
                  <a:prstClr val="black"/>
                </a:solidFill>
                <a:latin typeface="Times New Roman" pitchFamily="18" charset="0"/>
                <a:cs typeface="Times New Roman" pitchFamily="18" charset="0"/>
              </a:rPr>
              <a:t>different </a:t>
            </a:r>
            <a:endParaRPr lang="en-US" dirty="0" smtClean="0">
              <a:solidFill>
                <a:prstClr val="black"/>
              </a:solidFill>
              <a:latin typeface="Times New Roman" pitchFamily="18" charset="0"/>
              <a:cs typeface="Times New Roman" pitchFamily="18" charset="0"/>
            </a:endParaRPr>
          </a:p>
          <a:p>
            <a:pPr algn="ctr"/>
            <a:r>
              <a:rPr lang="en-US" dirty="0" smtClean="0">
                <a:solidFill>
                  <a:prstClr val="black"/>
                </a:solidFill>
                <a:latin typeface="Times New Roman" pitchFamily="18" charset="0"/>
                <a:cs typeface="Times New Roman" pitchFamily="18" charset="0"/>
              </a:rPr>
              <a:t>reductions </a:t>
            </a:r>
            <a:r>
              <a:rPr lang="en-US" dirty="0">
                <a:solidFill>
                  <a:prstClr val="black"/>
                </a:solidFill>
                <a:latin typeface="Times New Roman" pitchFamily="18" charset="0"/>
                <a:cs typeface="Times New Roman" pitchFamily="18" charset="0"/>
              </a:rPr>
              <a:t>at </a:t>
            </a:r>
            <a:r>
              <a:rPr lang="en-US" dirty="0" smtClean="0">
                <a:solidFill>
                  <a:prstClr val="black"/>
                </a:solidFill>
                <a:latin typeface="Times New Roman" pitchFamily="18" charset="0"/>
                <a:cs typeface="Times New Roman" pitchFamily="18" charset="0"/>
              </a:rPr>
              <a:t>the</a:t>
            </a:r>
          </a:p>
          <a:p>
            <a:pPr algn="ctr"/>
            <a:r>
              <a:rPr lang="en-US" dirty="0" smtClean="0">
                <a:solidFill>
                  <a:prstClr val="black"/>
                </a:solidFill>
                <a:latin typeface="Times New Roman" pitchFamily="18" charset="0"/>
                <a:cs typeface="Times New Roman" pitchFamily="18" charset="0"/>
              </a:rPr>
              <a:t> same outlet</a:t>
            </a:r>
            <a:endParaRPr lang="en-US" dirty="0"/>
          </a:p>
        </p:txBody>
      </p:sp>
      <p:cxnSp>
        <p:nvCxnSpPr>
          <p:cNvPr id="27" name="Straight Arrow Connector 26"/>
          <p:cNvCxnSpPr/>
          <p:nvPr/>
        </p:nvCxnSpPr>
        <p:spPr>
          <a:xfrm flipH="1">
            <a:off x="2937560" y="5127174"/>
            <a:ext cx="864394" cy="2469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681057" y="5127174"/>
            <a:ext cx="1253143" cy="2651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53200" y="1926774"/>
            <a:ext cx="838200" cy="369332"/>
          </a:xfrm>
          <a:prstGeom prst="rect">
            <a:avLst/>
          </a:prstGeom>
          <a:noFill/>
        </p:spPr>
        <p:txBody>
          <a:bodyPr wrap="square" rtlCol="0">
            <a:spAutoFit/>
          </a:bodyPr>
          <a:lstStyle/>
          <a:p>
            <a:r>
              <a:rPr lang="en-US" dirty="0" smtClean="0"/>
              <a:t>Outlet</a:t>
            </a:r>
            <a:endParaRPr lang="en-US" dirty="0"/>
          </a:p>
        </p:txBody>
      </p:sp>
      <p:sp>
        <p:nvSpPr>
          <p:cNvPr id="30" name="TextBox 29"/>
          <p:cNvSpPr txBox="1"/>
          <p:nvPr/>
        </p:nvSpPr>
        <p:spPr>
          <a:xfrm>
            <a:off x="2514600" y="3526974"/>
            <a:ext cx="5257800" cy="307777"/>
          </a:xfrm>
          <a:prstGeom prst="rect">
            <a:avLst/>
          </a:prstGeom>
          <a:noFill/>
        </p:spPr>
        <p:txBody>
          <a:bodyPr wrap="square" rtlCol="0">
            <a:spAutoFit/>
          </a:bodyPr>
          <a:lstStyle/>
          <a:p>
            <a:r>
              <a:rPr lang="en-US" sz="1400" dirty="0" smtClean="0">
                <a:solidFill>
                  <a:srgbClr val="3366FF"/>
                </a:solidFill>
                <a:latin typeface="Times New Roman" pitchFamily="18" charset="0"/>
                <a:cs typeface="Times New Roman" pitchFamily="18" charset="0"/>
              </a:rPr>
              <a:t>Union of all v vectors with non-zero entries at link k</a:t>
            </a:r>
            <a:endParaRPr lang="en-US" sz="1400" dirty="0">
              <a:solidFill>
                <a:srgbClr val="3366FF"/>
              </a:solidFill>
              <a:latin typeface="Times New Roman" pitchFamily="18" charset="0"/>
              <a:cs typeface="Times New Roman" pitchFamily="18" charset="0"/>
            </a:endParaRPr>
          </a:p>
        </p:txBody>
      </p:sp>
      <p:sp>
        <p:nvSpPr>
          <p:cNvPr id="31" name="Down Arrow 30"/>
          <p:cNvSpPr/>
          <p:nvPr/>
        </p:nvSpPr>
        <p:spPr>
          <a:xfrm>
            <a:off x="4648200" y="5355774"/>
            <a:ext cx="304800" cy="368808"/>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1775"/>
            <a:ext cx="8610600" cy="1143000"/>
          </a:xfrm>
        </p:spPr>
        <p:txBody>
          <a:bodyPr/>
          <a:lstStyle/>
          <a:p>
            <a:r>
              <a:rPr lang="en-US" dirty="0" smtClean="0"/>
              <a:t>Other Reduced Complexity Models</a:t>
            </a:r>
            <a:endParaRPr lang="en-US" dirty="0"/>
          </a:p>
        </p:txBody>
      </p:sp>
      <p:sp>
        <p:nvSpPr>
          <p:cNvPr id="3" name="Content Placeholder 2"/>
          <p:cNvSpPr>
            <a:spLocks noGrp="1"/>
          </p:cNvSpPr>
          <p:nvPr>
            <p:ph idx="1"/>
          </p:nvPr>
        </p:nvSpPr>
        <p:spPr>
          <a:xfrm>
            <a:off x="457200" y="1453238"/>
            <a:ext cx="8229600" cy="4525963"/>
          </a:xfrm>
        </p:spPr>
        <p:txBody>
          <a:bodyPr/>
          <a:lstStyle/>
          <a:p>
            <a:r>
              <a:rPr lang="en-US" sz="2800" dirty="0" smtClean="0"/>
              <a:t>A 1D delta restoration model</a:t>
            </a:r>
          </a:p>
          <a:p>
            <a:pPr lvl="1"/>
            <a:r>
              <a:rPr lang="en-US" sz="2400" dirty="0" smtClean="0"/>
              <a:t>Team: Matt Czapiga Gary Parker, </a:t>
            </a:r>
            <a:r>
              <a:rPr lang="en-US" sz="2400" dirty="0" err="1" smtClean="0"/>
              <a:t>Enrica</a:t>
            </a:r>
            <a:r>
              <a:rPr lang="en-US" sz="2400" dirty="0" smtClean="0"/>
              <a:t> </a:t>
            </a:r>
            <a:r>
              <a:rPr lang="en-US" sz="2400" dirty="0" err="1" smtClean="0"/>
              <a:t>Viparelli</a:t>
            </a:r>
            <a:endParaRPr lang="en-US" sz="2400" dirty="0" smtClean="0"/>
          </a:p>
          <a:p>
            <a:pPr lvl="1"/>
            <a:r>
              <a:rPr lang="en-US" dirty="0" smtClean="0"/>
              <a:t>Treatment of alluvial-bedrock and bedrock-alluvial transitions in low-slope sand-bed rivers</a:t>
            </a:r>
          </a:p>
        </p:txBody>
      </p:sp>
      <p:graphicFrame>
        <p:nvGraphicFramePr>
          <p:cNvPr id="4" name="Object 3"/>
          <p:cNvGraphicFramePr>
            <a:graphicFrameLocks noChangeAspect="1"/>
          </p:cNvGraphicFramePr>
          <p:nvPr>
            <p:extLst>
              <p:ext uri="{D42A27DB-BD31-4B8C-83A1-F6EECF244321}">
                <p14:modId xmlns:p14="http://schemas.microsoft.com/office/powerpoint/2010/main" val="694816912"/>
              </p:ext>
            </p:extLst>
          </p:nvPr>
        </p:nvGraphicFramePr>
        <p:xfrm>
          <a:off x="5189538" y="5902553"/>
          <a:ext cx="2954337" cy="819150"/>
        </p:xfrm>
        <a:graphic>
          <a:graphicData uri="http://schemas.openxmlformats.org/presentationml/2006/ole">
            <mc:AlternateContent xmlns:mc="http://schemas.openxmlformats.org/markup-compatibility/2006">
              <mc:Choice xmlns:v="urn:schemas-microsoft-com:vml" Requires="v">
                <p:oleObj spid="_x0000_s296963" name="Equation" r:id="rId3" imgW="1511280" imgH="419040" progId="Equation.DSMT4">
                  <p:embed/>
                </p:oleObj>
              </mc:Choice>
              <mc:Fallback>
                <p:oleObj name="Equation" r:id="rId3" imgW="1511280" imgH="41904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38" y="5902553"/>
                        <a:ext cx="29543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7500" y="4288271"/>
            <a:ext cx="2501900" cy="250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30630" y="6407686"/>
            <a:ext cx="1785253" cy="461665"/>
          </a:xfrm>
          <a:prstGeom prst="rect">
            <a:avLst/>
          </a:prstGeom>
          <a:noFill/>
        </p:spPr>
        <p:txBody>
          <a:bodyPr wrap="square" rtlCol="0">
            <a:spAutoFit/>
          </a:bodyPr>
          <a:lstStyle/>
          <a:p>
            <a:pPr algn="r"/>
            <a:r>
              <a:rPr lang="en-US" sz="1200" dirty="0" smtClean="0"/>
              <a:t>Shaw and Mohrig</a:t>
            </a:r>
          </a:p>
          <a:p>
            <a:pPr algn="r"/>
            <a:r>
              <a:rPr lang="en-US" sz="1200" dirty="0" smtClean="0"/>
              <a:t> 2014</a:t>
            </a:r>
          </a:p>
        </p:txBody>
      </p:sp>
      <p:cxnSp>
        <p:nvCxnSpPr>
          <p:cNvPr id="7" name="Straight Arrow Connector 6"/>
          <p:cNvCxnSpPr/>
          <p:nvPr/>
        </p:nvCxnSpPr>
        <p:spPr>
          <a:xfrm flipV="1">
            <a:off x="1502229" y="4627565"/>
            <a:ext cx="2079171" cy="859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556657" y="5268686"/>
            <a:ext cx="1260021" cy="526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06900" y="4044824"/>
            <a:ext cx="4519386" cy="2031325"/>
          </a:xfrm>
          <a:prstGeom prst="rect">
            <a:avLst/>
          </a:prstGeom>
          <a:noFill/>
        </p:spPr>
        <p:txBody>
          <a:bodyPr wrap="square" rtlCol="0">
            <a:spAutoFit/>
          </a:bodyPr>
          <a:lstStyle/>
          <a:p>
            <a:r>
              <a:rPr lang="en-US" dirty="0" err="1" smtClean="0"/>
              <a:t>Exner</a:t>
            </a:r>
            <a:r>
              <a:rPr lang="en-US" dirty="0"/>
              <a:t> </a:t>
            </a:r>
            <a:r>
              <a:rPr lang="en-US" dirty="0" smtClean="0"/>
              <a:t>equation for bedrock-alluvial and purely alluvial morphodynamics:</a:t>
            </a:r>
          </a:p>
          <a:p>
            <a:endParaRPr lang="en-US" dirty="0" smtClean="0"/>
          </a:p>
          <a:p>
            <a:pPr lvl="1"/>
            <a:r>
              <a:rPr lang="en-US" dirty="0" smtClean="0"/>
              <a:t>p</a:t>
            </a:r>
            <a:r>
              <a:rPr lang="en-US" baseline="-25000" dirty="0" smtClean="0"/>
              <a:t>c</a:t>
            </a:r>
            <a:r>
              <a:rPr lang="en-US" dirty="0" smtClean="0"/>
              <a:t> = areal fraction cover of alluvium</a:t>
            </a:r>
          </a:p>
          <a:p>
            <a:pPr lvl="1"/>
            <a:r>
              <a:rPr lang="en-US" dirty="0" err="1" smtClean="0"/>
              <a:t>q</a:t>
            </a:r>
            <a:r>
              <a:rPr lang="en-US" baseline="-25000" dirty="0" err="1"/>
              <a:t>t</a:t>
            </a:r>
            <a:r>
              <a:rPr lang="en-US" baseline="-25000" dirty="0" err="1" smtClean="0"/>
              <a:t>c</a:t>
            </a:r>
            <a:r>
              <a:rPr lang="en-US" dirty="0" smtClean="0"/>
              <a:t> = capacity sed. </a:t>
            </a:r>
            <a:r>
              <a:rPr lang="en-US" dirty="0"/>
              <a:t>t</a:t>
            </a:r>
            <a:r>
              <a:rPr lang="en-US" dirty="0" smtClean="0"/>
              <a:t>ransport rate/width</a:t>
            </a:r>
          </a:p>
          <a:p>
            <a:pPr lvl="1"/>
            <a:r>
              <a:rPr lang="en-US" dirty="0" smtClean="0">
                <a:sym typeface="Symbol"/>
              </a:rPr>
              <a:t> = bed elevation</a:t>
            </a:r>
          </a:p>
          <a:p>
            <a:pPr lvl="1"/>
            <a:r>
              <a:rPr lang="en-US" dirty="0" smtClean="0">
                <a:sym typeface="Symbol"/>
              </a:rPr>
              <a:t></a:t>
            </a:r>
            <a:r>
              <a:rPr lang="en-US" baseline="-25000" dirty="0" smtClean="0">
                <a:sym typeface="Symbol"/>
              </a:rPr>
              <a:t>p</a:t>
            </a:r>
            <a:r>
              <a:rPr lang="en-US" dirty="0" smtClean="0">
                <a:sym typeface="Symbol"/>
              </a:rPr>
              <a:t> = alluvial porosity</a:t>
            </a:r>
            <a:endParaRPr lang="en-US" dirty="0"/>
          </a:p>
        </p:txBody>
      </p:sp>
      <p:sp>
        <p:nvSpPr>
          <p:cNvPr id="10" name="TextBox 9"/>
          <p:cNvSpPr txBox="1"/>
          <p:nvPr/>
        </p:nvSpPr>
        <p:spPr>
          <a:xfrm>
            <a:off x="1981204" y="3995051"/>
            <a:ext cx="1804725" cy="369332"/>
          </a:xfrm>
          <a:prstGeom prst="rect">
            <a:avLst/>
          </a:prstGeom>
          <a:noFill/>
        </p:spPr>
        <p:txBody>
          <a:bodyPr wrap="none" rtlCol="0">
            <a:spAutoFit/>
          </a:bodyPr>
          <a:lstStyle/>
          <a:p>
            <a:r>
              <a:rPr lang="en-US" dirty="0" smtClean="0"/>
              <a:t>Wax Lake Delta</a:t>
            </a:r>
            <a:endParaRPr lang="en-US" dirty="0"/>
          </a:p>
        </p:txBody>
      </p:sp>
      <p:sp>
        <p:nvSpPr>
          <p:cNvPr id="11" name="TextBox 10"/>
          <p:cNvSpPr txBox="1"/>
          <p:nvPr/>
        </p:nvSpPr>
        <p:spPr>
          <a:xfrm>
            <a:off x="65316" y="4528458"/>
            <a:ext cx="1488549" cy="923330"/>
          </a:xfrm>
          <a:prstGeom prst="rect">
            <a:avLst/>
          </a:prstGeom>
          <a:noFill/>
        </p:spPr>
        <p:txBody>
          <a:bodyPr wrap="none" rtlCol="0">
            <a:spAutoFit/>
          </a:bodyPr>
          <a:lstStyle/>
          <a:p>
            <a:pPr algn="r"/>
            <a:r>
              <a:rPr lang="en-US" dirty="0" smtClean="0"/>
              <a:t>stiff bay mud</a:t>
            </a:r>
          </a:p>
          <a:p>
            <a:pPr algn="r"/>
            <a:endParaRPr lang="en-US" dirty="0" smtClean="0"/>
          </a:p>
          <a:p>
            <a:pPr algn="r"/>
            <a:r>
              <a:rPr lang="en-US" dirty="0" smtClean="0"/>
              <a:t>alluvium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1775"/>
            <a:ext cx="8610600" cy="1143000"/>
          </a:xfrm>
        </p:spPr>
        <p:txBody>
          <a:bodyPr/>
          <a:lstStyle/>
          <a:p>
            <a:r>
              <a:rPr lang="en-US" dirty="0" smtClean="0"/>
              <a:t>Other Reduced Complexity Models</a:t>
            </a:r>
            <a:endParaRPr lang="en-US" dirty="0"/>
          </a:p>
        </p:txBody>
      </p:sp>
      <p:sp>
        <p:nvSpPr>
          <p:cNvPr id="3" name="Content Placeholder 2"/>
          <p:cNvSpPr>
            <a:spLocks noGrp="1"/>
          </p:cNvSpPr>
          <p:nvPr>
            <p:ph idx="1"/>
          </p:nvPr>
        </p:nvSpPr>
        <p:spPr>
          <a:xfrm>
            <a:off x="457200" y="1464124"/>
            <a:ext cx="8229600" cy="4525963"/>
          </a:xfrm>
        </p:spPr>
        <p:txBody>
          <a:bodyPr/>
          <a:lstStyle/>
          <a:p>
            <a:r>
              <a:rPr lang="en-US" sz="2800" dirty="0" smtClean="0"/>
              <a:t>An Implicit 2D Delta Model: The Depositional Web</a:t>
            </a:r>
          </a:p>
          <a:p>
            <a:pPr lvl="1"/>
            <a:endParaRPr lang="en-US" sz="2300" dirty="0" smtClean="0"/>
          </a:p>
          <a:p>
            <a:pPr lvl="1"/>
            <a:endParaRPr lang="en-US" sz="2300" dirty="0" smtClean="0"/>
          </a:p>
        </p:txBody>
      </p:sp>
      <p:pic>
        <p:nvPicPr>
          <p:cNvPr id="1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943" y="2318558"/>
            <a:ext cx="3429425" cy="379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66314" y="5226884"/>
            <a:ext cx="805544" cy="805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7286974" y="4267204"/>
            <a:ext cx="201344" cy="400110"/>
          </a:xfrm>
          <a:prstGeom prst="rect">
            <a:avLst/>
          </a:prstGeom>
          <a:noFill/>
        </p:spPr>
        <p:txBody>
          <a:bodyPr wrap="square" rtlCol="0">
            <a:spAutoFit/>
          </a:bodyPr>
          <a:lstStyle/>
          <a:p>
            <a:r>
              <a:rPr lang="el-GR" sz="2000" dirty="0" smtClean="0">
                <a:solidFill>
                  <a:schemeClr val="accent1"/>
                </a:solidFill>
              </a:rPr>
              <a:t>θ</a:t>
            </a:r>
            <a:endParaRPr lang="en-US" sz="2000" dirty="0">
              <a:solidFill>
                <a:schemeClr val="accent1"/>
              </a:solidFill>
            </a:endParaRPr>
          </a:p>
        </p:txBody>
      </p:sp>
      <p:cxnSp>
        <p:nvCxnSpPr>
          <p:cNvPr id="18" name="Straight Arrow Connector 17"/>
          <p:cNvCxnSpPr/>
          <p:nvPr/>
        </p:nvCxnSpPr>
        <p:spPr>
          <a:xfrm>
            <a:off x="7425543" y="4598882"/>
            <a:ext cx="116704" cy="7858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9" name="Freeform 18"/>
          <p:cNvSpPr/>
          <p:nvPr/>
        </p:nvSpPr>
        <p:spPr>
          <a:xfrm>
            <a:off x="7024896" y="4541787"/>
            <a:ext cx="412663" cy="107783"/>
          </a:xfrm>
          <a:custGeom>
            <a:avLst/>
            <a:gdLst>
              <a:gd name="connsiteX0" fmla="*/ 0 w 657225"/>
              <a:gd name="connsiteY0" fmla="*/ 171660 h 171660"/>
              <a:gd name="connsiteX1" fmla="*/ 133350 w 657225"/>
              <a:gd name="connsiteY1" fmla="*/ 85935 h 171660"/>
              <a:gd name="connsiteX2" fmla="*/ 271463 w 657225"/>
              <a:gd name="connsiteY2" fmla="*/ 14498 h 171660"/>
              <a:gd name="connsiteX3" fmla="*/ 404813 w 657225"/>
              <a:gd name="connsiteY3" fmla="*/ 210 h 171660"/>
              <a:gd name="connsiteX4" fmla="*/ 528638 w 657225"/>
              <a:gd name="connsiteY4" fmla="*/ 19260 h 171660"/>
              <a:gd name="connsiteX5" fmla="*/ 657225 w 657225"/>
              <a:gd name="connsiteY5" fmla="*/ 85935 h 17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225" h="171660">
                <a:moveTo>
                  <a:pt x="0" y="171660"/>
                </a:moveTo>
                <a:cubicBezTo>
                  <a:pt x="44053" y="141894"/>
                  <a:pt x="88106" y="112129"/>
                  <a:pt x="133350" y="85935"/>
                </a:cubicBezTo>
                <a:cubicBezTo>
                  <a:pt x="178594" y="59741"/>
                  <a:pt x="226219" y="28785"/>
                  <a:pt x="271463" y="14498"/>
                </a:cubicBezTo>
                <a:cubicBezTo>
                  <a:pt x="316707" y="211"/>
                  <a:pt x="361951" y="-584"/>
                  <a:pt x="404813" y="210"/>
                </a:cubicBezTo>
                <a:cubicBezTo>
                  <a:pt x="447675" y="1004"/>
                  <a:pt x="486569" y="4973"/>
                  <a:pt x="528638" y="19260"/>
                </a:cubicBezTo>
                <a:cubicBezTo>
                  <a:pt x="570707" y="33547"/>
                  <a:pt x="613966" y="59741"/>
                  <a:pt x="657225" y="85935"/>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grpSp>
        <p:nvGrpSpPr>
          <p:cNvPr id="21" name="Group 20"/>
          <p:cNvGrpSpPr/>
          <p:nvPr/>
        </p:nvGrpSpPr>
        <p:grpSpPr>
          <a:xfrm>
            <a:off x="5467227" y="5146569"/>
            <a:ext cx="1808016" cy="925857"/>
            <a:chOff x="706584" y="5407820"/>
            <a:chExt cx="1808016" cy="925857"/>
          </a:xfrm>
        </p:grpSpPr>
        <p:sp>
          <p:nvSpPr>
            <p:cNvPr id="22" name="TextBox 21"/>
            <p:cNvSpPr txBox="1"/>
            <p:nvPr/>
          </p:nvSpPr>
          <p:spPr>
            <a:xfrm>
              <a:off x="706584" y="5543548"/>
              <a:ext cx="1066800" cy="338554"/>
            </a:xfrm>
            <a:prstGeom prst="rect">
              <a:avLst/>
            </a:prstGeom>
            <a:noFill/>
          </p:spPr>
          <p:txBody>
            <a:bodyPr wrap="square" rtlCol="0">
              <a:spAutoFit/>
            </a:bodyPr>
            <a:lstStyle/>
            <a:p>
              <a:r>
                <a:rPr lang="en-US" sz="1600" dirty="0" smtClean="0">
                  <a:solidFill>
                    <a:schemeClr val="bg1"/>
                  </a:solidFill>
                </a:rPr>
                <a:t>Channel</a:t>
              </a:r>
              <a:endParaRPr lang="en-US" sz="1600" dirty="0">
                <a:solidFill>
                  <a:schemeClr val="bg1"/>
                </a:solidFill>
              </a:endParaRPr>
            </a:p>
          </p:txBody>
        </p:sp>
        <p:sp>
          <p:nvSpPr>
            <p:cNvPr id="23" name="TextBox 22"/>
            <p:cNvSpPr txBox="1"/>
            <p:nvPr/>
          </p:nvSpPr>
          <p:spPr>
            <a:xfrm>
              <a:off x="744819" y="5995123"/>
              <a:ext cx="1209666" cy="338554"/>
            </a:xfrm>
            <a:prstGeom prst="rect">
              <a:avLst/>
            </a:prstGeom>
            <a:noFill/>
          </p:spPr>
          <p:txBody>
            <a:bodyPr wrap="square" rtlCol="0">
              <a:spAutoFit/>
            </a:bodyPr>
            <a:lstStyle/>
            <a:p>
              <a:r>
                <a:rPr lang="en-US" sz="1600" dirty="0" smtClean="0">
                  <a:solidFill>
                    <a:schemeClr val="bg1"/>
                  </a:solidFill>
                </a:rPr>
                <a:t>Floodplain</a:t>
              </a:r>
              <a:endParaRPr lang="en-US" sz="1600" dirty="0">
                <a:solidFill>
                  <a:schemeClr val="bg1"/>
                </a:solidFill>
              </a:endParaRPr>
            </a:p>
          </p:txBody>
        </p:sp>
        <p:cxnSp>
          <p:nvCxnSpPr>
            <p:cNvPr id="24" name="Straight Arrow Connector 23"/>
            <p:cNvCxnSpPr/>
            <p:nvPr/>
          </p:nvCxnSpPr>
          <p:spPr>
            <a:xfrm flipV="1">
              <a:off x="1524000" y="5407820"/>
              <a:ext cx="990600" cy="3071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V="1">
              <a:off x="1752600" y="6010515"/>
              <a:ext cx="457200" cy="1616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26" name="TextBox 25"/>
          <p:cNvSpPr txBox="1"/>
          <p:nvPr/>
        </p:nvSpPr>
        <p:spPr>
          <a:xfrm>
            <a:off x="1143020" y="2427445"/>
            <a:ext cx="4354266" cy="4524315"/>
          </a:xfrm>
          <a:prstGeom prst="rect">
            <a:avLst/>
          </a:prstGeom>
          <a:noFill/>
        </p:spPr>
        <p:txBody>
          <a:bodyPr wrap="square" rtlCol="0">
            <a:spAutoFit/>
          </a:bodyPr>
          <a:lstStyle/>
          <a:p>
            <a:r>
              <a:rPr lang="en-US" dirty="0" smtClean="0"/>
              <a:t>New self-formed channel closure:</a:t>
            </a:r>
          </a:p>
          <a:p>
            <a:r>
              <a:rPr lang="en-US" dirty="0" smtClean="0"/>
              <a:t>Each channel deposits a width L</a:t>
            </a:r>
            <a:r>
              <a:rPr lang="en-US" baseline="-25000" dirty="0" smtClean="0"/>
              <a:t>D</a:t>
            </a:r>
            <a:r>
              <a:rPr lang="en-US" dirty="0" smtClean="0"/>
              <a:t> to left and right,  L</a:t>
            </a:r>
            <a:r>
              <a:rPr lang="en-US" baseline="-25000" dirty="0" smtClean="0"/>
              <a:t>D</a:t>
            </a:r>
            <a:r>
              <a:rPr lang="en-US" dirty="0" smtClean="0"/>
              <a:t> = </a:t>
            </a:r>
            <a:r>
              <a:rPr lang="en-US" dirty="0" smtClean="0">
                <a:sym typeface="Symbol"/>
              </a:rPr>
              <a:t></a:t>
            </a:r>
            <a:r>
              <a:rPr lang="en-US" dirty="0" err="1" smtClean="0">
                <a:sym typeface="Symbol"/>
              </a:rPr>
              <a:t>B</a:t>
            </a:r>
            <a:r>
              <a:rPr lang="en-US" baseline="-25000" dirty="0" err="1" smtClean="0">
                <a:sym typeface="Symbol"/>
              </a:rPr>
              <a:t>bf</a:t>
            </a:r>
            <a:r>
              <a:rPr lang="en-US" dirty="0">
                <a:sym typeface="Symbol"/>
              </a:rPr>
              <a:t> </a:t>
            </a:r>
            <a:r>
              <a:rPr lang="en-US" dirty="0" smtClean="0">
                <a:sym typeface="Symbol"/>
              </a:rPr>
              <a:t>(hence the web); </a:t>
            </a:r>
            <a:r>
              <a:rPr lang="en-US" dirty="0" err="1" smtClean="0">
                <a:sym typeface="Symbol"/>
              </a:rPr>
              <a:t>B</a:t>
            </a:r>
            <a:r>
              <a:rPr lang="en-US" baseline="-25000" dirty="0" err="1" smtClean="0">
                <a:sym typeface="Symbol"/>
              </a:rPr>
              <a:t>bf</a:t>
            </a:r>
            <a:r>
              <a:rPr lang="en-US" dirty="0" smtClean="0">
                <a:sym typeface="Symbol"/>
              </a:rPr>
              <a:t> = </a:t>
            </a:r>
            <a:r>
              <a:rPr lang="en-US" dirty="0" err="1" smtClean="0">
                <a:sym typeface="Symbol"/>
              </a:rPr>
              <a:t>bankfull</a:t>
            </a:r>
            <a:r>
              <a:rPr lang="en-US" dirty="0" smtClean="0">
                <a:sym typeface="Symbol"/>
              </a:rPr>
              <a:t> width,  can be partitioned for sand and mud.</a:t>
            </a:r>
            <a:endParaRPr lang="en-US" dirty="0" smtClean="0"/>
          </a:p>
          <a:p>
            <a:endParaRPr lang="en-US" dirty="0"/>
          </a:p>
          <a:p>
            <a:r>
              <a:rPr lang="en-US" dirty="0" smtClean="0"/>
              <a:t>Number of channels </a:t>
            </a:r>
            <a:r>
              <a:rPr lang="en-US" dirty="0" smtClean="0">
                <a:sym typeface="Symbol"/>
              </a:rPr>
              <a:t> </a:t>
            </a:r>
            <a:r>
              <a:rPr lang="en-US" dirty="0" smtClean="0"/>
              <a:t>varies continuously, so channels are implicit:</a:t>
            </a:r>
          </a:p>
          <a:p>
            <a:endParaRPr lang="en-US" dirty="0"/>
          </a:p>
          <a:p>
            <a:endParaRPr lang="en-US" dirty="0" smtClean="0"/>
          </a:p>
          <a:p>
            <a:endParaRPr lang="en-US" dirty="0"/>
          </a:p>
          <a:p>
            <a:r>
              <a:rPr lang="en-US" dirty="0" smtClean="0"/>
              <a:t>Closure finished with bifurcation relation similar to Edmonds and Slingerland (2008)</a:t>
            </a:r>
          </a:p>
          <a:p>
            <a:endParaRPr lang="en-US" dirty="0"/>
          </a:p>
          <a:p>
            <a:endParaRPr lang="en-US" dirty="0" smtClean="0"/>
          </a:p>
        </p:txBody>
      </p:sp>
      <p:graphicFrame>
        <p:nvGraphicFramePr>
          <p:cNvPr id="27" name="Object 26"/>
          <p:cNvGraphicFramePr>
            <a:graphicFrameLocks noChangeAspect="1"/>
          </p:cNvGraphicFramePr>
          <p:nvPr>
            <p:extLst>
              <p:ext uri="{D42A27DB-BD31-4B8C-83A1-F6EECF244321}">
                <p14:modId xmlns:p14="http://schemas.microsoft.com/office/powerpoint/2010/main" val="4276555989"/>
              </p:ext>
            </p:extLst>
          </p:nvPr>
        </p:nvGraphicFramePr>
        <p:xfrm>
          <a:off x="2403475" y="4672013"/>
          <a:ext cx="1552575" cy="735012"/>
        </p:xfrm>
        <a:graphic>
          <a:graphicData uri="http://schemas.openxmlformats.org/presentationml/2006/ole">
            <mc:AlternateContent xmlns:mc="http://schemas.openxmlformats.org/markup-compatibility/2006">
              <mc:Choice xmlns:v="urn:schemas-microsoft-com:vml" Requires="v">
                <p:oleObj spid="_x0000_s315397" name="Equation" r:id="rId6" imgW="965160" imgH="457200" progId="Equation.DSMT4">
                  <p:embed/>
                </p:oleObj>
              </mc:Choice>
              <mc:Fallback>
                <p:oleObj name="Equation" r:id="rId6" imgW="965160" imgH="45720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475" y="4672013"/>
                        <a:ext cx="1552575" cy="735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68630139"/>
              </p:ext>
            </p:extLst>
          </p:nvPr>
        </p:nvGraphicFramePr>
        <p:xfrm>
          <a:off x="2244045" y="6102350"/>
          <a:ext cx="2303462" cy="755650"/>
        </p:xfrm>
        <a:graphic>
          <a:graphicData uri="http://schemas.openxmlformats.org/presentationml/2006/ole">
            <mc:AlternateContent xmlns:mc="http://schemas.openxmlformats.org/markup-compatibility/2006">
              <mc:Choice xmlns:v="urn:schemas-microsoft-com:vml" Requires="v">
                <p:oleObj spid="_x0000_s315398" name="Equation" r:id="rId8" imgW="1434960" imgH="469800" progId="Equation.DSMT4">
                  <p:embed/>
                </p:oleObj>
              </mc:Choice>
              <mc:Fallback>
                <p:oleObj name="Equation" r:id="rId8" imgW="1434960" imgH="46980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4045" y="6102350"/>
                        <a:ext cx="2303462"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7" name="TextBox 36"/>
          <p:cNvSpPr txBox="1"/>
          <p:nvPr/>
        </p:nvSpPr>
        <p:spPr>
          <a:xfrm>
            <a:off x="4495783" y="6270164"/>
            <a:ext cx="3704860" cy="646331"/>
          </a:xfrm>
          <a:prstGeom prst="rect">
            <a:avLst/>
          </a:prstGeom>
          <a:noFill/>
        </p:spPr>
        <p:txBody>
          <a:bodyPr wrap="none" rtlCol="0">
            <a:spAutoFit/>
          </a:bodyPr>
          <a:lstStyle/>
          <a:p>
            <a:r>
              <a:rPr lang="en-US" dirty="0" smtClean="0"/>
              <a:t>,  where L</a:t>
            </a:r>
            <a:r>
              <a:rPr lang="en-US" baseline="-25000" dirty="0" smtClean="0"/>
              <a:t>B</a:t>
            </a:r>
            <a:r>
              <a:rPr lang="en-US" dirty="0" smtClean="0"/>
              <a:t> = length to bifurcation</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1775"/>
            <a:ext cx="8610600" cy="1143000"/>
          </a:xfrm>
        </p:spPr>
        <p:txBody>
          <a:bodyPr/>
          <a:lstStyle/>
          <a:p>
            <a:r>
              <a:rPr lang="en-US" dirty="0" smtClean="0"/>
              <a:t>Multidimensional </a:t>
            </a:r>
            <a:r>
              <a:rPr lang="en-US" dirty="0" err="1" smtClean="0"/>
              <a:t>Ecomorphodynamic</a:t>
            </a:r>
            <a:r>
              <a:rPr lang="en-US" dirty="0" smtClean="0"/>
              <a:t> Models</a:t>
            </a:r>
            <a:endParaRPr lang="en-US" dirty="0"/>
          </a:p>
        </p:txBody>
      </p:sp>
      <p:sp>
        <p:nvSpPr>
          <p:cNvPr id="3" name="Content Placeholder 2"/>
          <p:cNvSpPr>
            <a:spLocks noGrp="1"/>
          </p:cNvSpPr>
          <p:nvPr>
            <p:ph idx="1"/>
          </p:nvPr>
        </p:nvSpPr>
        <p:spPr>
          <a:xfrm>
            <a:off x="457200" y="1638300"/>
            <a:ext cx="8229600" cy="4525963"/>
          </a:xfrm>
        </p:spPr>
        <p:txBody>
          <a:bodyPr/>
          <a:lstStyle/>
          <a:p>
            <a:pPr marL="342900" lvl="1" indent="-342900">
              <a:buClr>
                <a:schemeClr val="accent2"/>
              </a:buClr>
              <a:buSzPct val="75000"/>
            </a:pPr>
            <a:r>
              <a:rPr lang="en-US" sz="2800" dirty="0" smtClean="0"/>
              <a:t>Current open-source, state-of-the-art in 3D delta morphodynamic modeling:</a:t>
            </a:r>
          </a:p>
          <a:p>
            <a:pPr lvl="1"/>
            <a:r>
              <a:rPr lang="en-US" sz="2300" dirty="0" smtClean="0"/>
              <a:t>Delft3D-FLOW Version 6.00.00.2367 </a:t>
            </a:r>
            <a:r>
              <a:rPr lang="en-US" sz="2400" u="sng" dirty="0" smtClean="0">
                <a:hlinkClick r:id="rId2"/>
              </a:rPr>
              <a:t>http://www.deltares.nl/en</a:t>
            </a:r>
            <a:r>
              <a:rPr lang="en-US" sz="2400" dirty="0" smtClean="0"/>
              <a:t> or </a:t>
            </a:r>
            <a:r>
              <a:rPr lang="en-US" sz="2400" dirty="0" smtClean="0">
                <a:hlinkClick r:id="rId3"/>
              </a:rPr>
              <a:t>http://csdms.colorado.edu/wiki/Model:Delft3D</a:t>
            </a:r>
            <a:r>
              <a:rPr lang="en-US" sz="2400" dirty="0" smtClean="0"/>
              <a:t> </a:t>
            </a:r>
          </a:p>
          <a:p>
            <a:r>
              <a:rPr lang="en-US" sz="2800" dirty="0" smtClean="0"/>
              <a:t>Example: Caldwell Keynote earlier this morning</a:t>
            </a:r>
          </a:p>
          <a:p>
            <a:r>
              <a:rPr lang="en-US" sz="2800" dirty="0" smtClean="0"/>
              <a:t>Example: Flow and sediment routing through Wax Lake Delta</a:t>
            </a:r>
          </a:p>
          <a:p>
            <a:pPr lvl="1"/>
            <a:r>
              <a:rPr lang="en-US" sz="2400" dirty="0" smtClean="0"/>
              <a:t>Team: Ehab Meselhe, Ben Roth, Ashok </a:t>
            </a:r>
            <a:r>
              <a:rPr lang="en-US" sz="2400" dirty="0" err="1" smtClean="0"/>
              <a:t>Khadaka</a:t>
            </a:r>
            <a:endParaRPr lang="en-US" sz="2400" dirty="0" smtClean="0"/>
          </a:p>
          <a:p>
            <a:pPr lvl="1"/>
            <a:r>
              <a:rPr lang="en-US" sz="2400" dirty="0" smtClean="0"/>
              <a:t>Objective: Investigate the interaction and feedback among hydraulics, morphology, vegetation, and nutrient loading</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1775"/>
            <a:ext cx="8610600" cy="1143000"/>
          </a:xfrm>
        </p:spPr>
        <p:txBody>
          <a:bodyPr/>
          <a:lstStyle/>
          <a:p>
            <a:r>
              <a:rPr lang="en-US" dirty="0" smtClean="0"/>
              <a:t>Multidimensional </a:t>
            </a:r>
            <a:r>
              <a:rPr lang="en-US" dirty="0" err="1" smtClean="0"/>
              <a:t>Ecomorphodynamic</a:t>
            </a:r>
            <a:r>
              <a:rPr lang="en-US" dirty="0" smtClean="0"/>
              <a:t> Models</a:t>
            </a:r>
            <a:endParaRPr lang="en-US" dirty="0"/>
          </a:p>
        </p:txBody>
      </p:sp>
      <p:sp>
        <p:nvSpPr>
          <p:cNvPr id="4" name="Content Placeholder 2"/>
          <p:cNvSpPr>
            <a:spLocks noGrp="1"/>
          </p:cNvSpPr>
          <p:nvPr>
            <p:ph idx="1"/>
          </p:nvPr>
        </p:nvSpPr>
        <p:spPr>
          <a:xfrm>
            <a:off x="457200" y="1638301"/>
            <a:ext cx="4902200" cy="3429000"/>
          </a:xfrm>
        </p:spPr>
        <p:txBody>
          <a:bodyPr/>
          <a:lstStyle/>
          <a:p>
            <a:pPr marL="342900" lvl="1" indent="-342900">
              <a:buClr>
                <a:schemeClr val="accent2"/>
              </a:buClr>
              <a:buSzPct val="75000"/>
            </a:pPr>
            <a:r>
              <a:rPr lang="en-US" sz="2800" dirty="0" smtClean="0"/>
              <a:t>Model Setup</a:t>
            </a:r>
          </a:p>
          <a:p>
            <a:pPr marL="742950" lvl="2" indent="-342900">
              <a:buClr>
                <a:schemeClr val="accent2"/>
              </a:buClr>
              <a:buSzPct val="75000"/>
            </a:pPr>
            <a:r>
              <a:rPr lang="en-US" dirty="0" smtClean="0"/>
              <a:t>Discharge and Sediment Inflow at Calumet Bridge Station </a:t>
            </a:r>
          </a:p>
          <a:p>
            <a:pPr marL="742950" lvl="2" indent="-342900">
              <a:buClr>
                <a:schemeClr val="accent2"/>
              </a:buClr>
              <a:buSzPct val="75000"/>
            </a:pPr>
            <a:r>
              <a:rPr lang="en-US" dirty="0" smtClean="0"/>
              <a:t>Stage/Tide at Atchafalaya Bay near Eugene Island</a:t>
            </a:r>
          </a:p>
          <a:p>
            <a:pPr marL="742950" lvl="2" indent="-342900">
              <a:buClr>
                <a:schemeClr val="accent2"/>
              </a:buClr>
              <a:buSzPct val="75000"/>
            </a:pPr>
            <a:r>
              <a:rPr lang="en-US" dirty="0" smtClean="0"/>
              <a:t>Orthogonal curvilinear grid with resolution 25m by 25m to 100m by 100m</a:t>
            </a:r>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27"/>
          <a:stretch/>
        </p:blipFill>
        <p:spPr bwMode="auto">
          <a:xfrm>
            <a:off x="5636173" y="1689100"/>
            <a:ext cx="350782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482600" y="5270500"/>
            <a:ext cx="83185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2"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cs typeface="+mn-cs"/>
              </a:rPr>
              <a:t>10 sigma layers in vertical direction</a:t>
            </a:r>
          </a:p>
          <a:p>
            <a:pPr marL="742950" marR="0" lvl="2"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cs typeface="+mn-cs"/>
              </a:rPr>
              <a:t>Initial Bathymetry: USACE 1998 Hydrographic survey bathymetry &amp; DDC lidar</a:t>
            </a:r>
          </a:p>
          <a:p>
            <a:pPr marL="742950" marR="0" lvl="2"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mn-lt"/>
              <a:cs typeface="+mn-cs"/>
            </a:endParaRPr>
          </a:p>
          <a:p>
            <a:pPr marL="742950" marR="0" lvl="2"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mn-lt"/>
              <a:cs typeface="+mn-cs"/>
            </a:endParaRPr>
          </a:p>
          <a:p>
            <a:pPr marL="742950" marR="0" lvl="2"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mn-l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231775"/>
            <a:ext cx="8610600" cy="1143000"/>
          </a:xfrm>
        </p:spPr>
        <p:txBody>
          <a:bodyPr/>
          <a:lstStyle/>
          <a:p>
            <a:r>
              <a:rPr lang="en-US" dirty="0" smtClean="0"/>
              <a:t>Multidimensional </a:t>
            </a:r>
            <a:r>
              <a:rPr lang="en-US" dirty="0" err="1" smtClean="0"/>
              <a:t>Ecomorphodynamic</a:t>
            </a:r>
            <a:r>
              <a:rPr lang="en-US" dirty="0" smtClean="0"/>
              <a:t> Models</a:t>
            </a:r>
            <a:endParaRPr lang="en-US" dirty="0"/>
          </a:p>
        </p:txBody>
      </p:sp>
      <p:sp>
        <p:nvSpPr>
          <p:cNvPr id="8" name="Content Placeholder 2"/>
          <p:cNvSpPr txBox="1">
            <a:spLocks/>
          </p:cNvSpPr>
          <p:nvPr/>
        </p:nvSpPr>
        <p:spPr bwMode="auto">
          <a:xfrm>
            <a:off x="38100" y="1460500"/>
            <a:ext cx="91059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2" indent="-342900" eaLnBrk="0" hangingPunct="0">
              <a:spcBef>
                <a:spcPct val="20000"/>
              </a:spcBef>
              <a:buClr>
                <a:schemeClr val="accent2"/>
              </a:buClr>
              <a:buSzPct val="75000"/>
            </a:pPr>
            <a:r>
              <a:rPr lang="en-US" sz="2400" kern="0" dirty="0" smtClean="0">
                <a:latin typeface="+mn-lt"/>
                <a:cs typeface="+mn-cs"/>
              </a:rPr>
              <a:t>Vertical velocity profiles                Suspended sediment profiles</a:t>
            </a:r>
          </a:p>
          <a:p>
            <a:pPr marL="742950" marR="0" lvl="2"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mn-lt"/>
              <a:cs typeface="+mn-cs"/>
            </a:endParaRPr>
          </a:p>
          <a:p>
            <a:pPr marL="742950" marR="0" lvl="2"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endParaRPr kumimoji="0" lang="en-US" sz="2400" b="0" i="0" u="none" strike="noStrike" kern="0" cap="none" spc="0" normalizeH="0" baseline="0" noProof="0" dirty="0" smtClean="0">
              <a:ln>
                <a:noFill/>
              </a:ln>
              <a:solidFill>
                <a:schemeClr val="tx1"/>
              </a:solidFill>
              <a:effectLst/>
              <a:uLnTx/>
              <a:uFillTx/>
              <a:latin typeface="+mn-lt"/>
              <a:cs typeface="+mn-cs"/>
            </a:endParaRPr>
          </a:p>
        </p:txBody>
      </p:sp>
      <p:pic>
        <p:nvPicPr>
          <p:cNvPr id="18" name="Picture 17"/>
          <p:cNvPicPr>
            <a:picLocks noChangeAspect="1"/>
          </p:cNvPicPr>
          <p:nvPr/>
        </p:nvPicPr>
        <p:blipFill>
          <a:blip r:embed="rId3" cstate="print"/>
          <a:stretch>
            <a:fillRect/>
          </a:stretch>
        </p:blipFill>
        <p:spPr>
          <a:xfrm>
            <a:off x="25401" y="2006599"/>
            <a:ext cx="2273299" cy="3276409"/>
          </a:xfrm>
          <a:prstGeom prst="rect">
            <a:avLst/>
          </a:prstGeom>
        </p:spPr>
      </p:pic>
      <p:pic>
        <p:nvPicPr>
          <p:cNvPr id="19" name="Picture 18"/>
          <p:cNvPicPr>
            <a:picLocks noChangeAspect="1"/>
          </p:cNvPicPr>
          <p:nvPr/>
        </p:nvPicPr>
        <p:blipFill>
          <a:blip r:embed="rId4" cstate="print"/>
          <a:stretch>
            <a:fillRect/>
          </a:stretch>
        </p:blipFill>
        <p:spPr>
          <a:xfrm>
            <a:off x="4559300" y="2019299"/>
            <a:ext cx="2248014" cy="3243503"/>
          </a:xfrm>
          <a:prstGeom prst="rect">
            <a:avLst/>
          </a:prstGeom>
        </p:spPr>
      </p:pic>
      <p:pic>
        <p:nvPicPr>
          <p:cNvPr id="20" name="Picture 19"/>
          <p:cNvPicPr>
            <a:picLocks noChangeAspect="1"/>
          </p:cNvPicPr>
          <p:nvPr/>
        </p:nvPicPr>
        <p:blipFill>
          <a:blip r:embed="rId5" cstate="print"/>
          <a:stretch>
            <a:fillRect/>
          </a:stretch>
        </p:blipFill>
        <p:spPr>
          <a:xfrm>
            <a:off x="6426201" y="3276599"/>
            <a:ext cx="2262810" cy="3277787"/>
          </a:xfrm>
          <a:prstGeom prst="rect">
            <a:avLst/>
          </a:prstGeom>
        </p:spPr>
      </p:pic>
      <p:pic>
        <p:nvPicPr>
          <p:cNvPr id="21" name="Picture 20"/>
          <p:cNvPicPr>
            <a:picLocks noChangeAspect="1"/>
          </p:cNvPicPr>
          <p:nvPr/>
        </p:nvPicPr>
        <p:blipFill>
          <a:blip r:embed="rId6" cstate="print"/>
          <a:stretch>
            <a:fillRect/>
          </a:stretch>
        </p:blipFill>
        <p:spPr>
          <a:xfrm>
            <a:off x="1778001" y="3340099"/>
            <a:ext cx="2235199" cy="3251197"/>
          </a:xfrm>
          <a:prstGeom prst="rect">
            <a:avLst/>
          </a:prstGeom>
        </p:spPr>
      </p:pic>
      <p:pic>
        <p:nvPicPr>
          <p:cNvPr id="247809" name="Picture 1" descr="C:\Users\Rudy Slingerland\Desktop\WLEhab-1.tif"/>
          <p:cNvPicPr>
            <a:picLocks noChangeAspect="1" noChangeArrowheads="1"/>
          </p:cNvPicPr>
          <p:nvPr/>
        </p:nvPicPr>
        <p:blipFill>
          <a:blip r:embed="rId7" cstate="print"/>
          <a:srcRect/>
          <a:stretch>
            <a:fillRect/>
          </a:stretch>
        </p:blipFill>
        <p:spPr bwMode="auto">
          <a:xfrm>
            <a:off x="7657158" y="228599"/>
            <a:ext cx="1214700" cy="119629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473075"/>
            <a:ext cx="8153400" cy="1143000"/>
          </a:xfrm>
        </p:spPr>
        <p:txBody>
          <a:bodyPr/>
          <a:lstStyle/>
          <a:p>
            <a:pPr eaLnBrk="1" hangingPunct="1"/>
            <a:endParaRPr lang="en-US" smtClean="0"/>
          </a:p>
        </p:txBody>
      </p:sp>
      <p:pic>
        <p:nvPicPr>
          <p:cNvPr id="10243" name="Picture 5" descr="lenafeathered"/>
          <p:cNvPicPr>
            <a:picLocks noChangeAspect="1" noChangeArrowheads="1"/>
          </p:cNvPicPr>
          <p:nvPr/>
        </p:nvPicPr>
        <p:blipFill>
          <a:blip r:embed="rId3" cstate="print"/>
          <a:srcRect/>
          <a:stretch>
            <a:fillRect/>
          </a:stretch>
        </p:blipFill>
        <p:spPr bwMode="auto">
          <a:xfrm>
            <a:off x="152400" y="0"/>
            <a:ext cx="8839200" cy="6869113"/>
          </a:xfrm>
          <a:prstGeom prst="rect">
            <a:avLst/>
          </a:prstGeom>
          <a:noFill/>
          <a:ln w="9525">
            <a:noFill/>
            <a:miter lim="800000"/>
            <a:headEnd/>
            <a:tailEnd/>
          </a:ln>
        </p:spPr>
      </p:pic>
      <p:sp>
        <p:nvSpPr>
          <p:cNvPr id="10244" name="Line 6"/>
          <p:cNvSpPr>
            <a:spLocks noChangeShapeType="1"/>
          </p:cNvSpPr>
          <p:nvPr/>
        </p:nvSpPr>
        <p:spPr bwMode="auto">
          <a:xfrm rot="3176006" flipV="1">
            <a:off x="7962900" y="5981700"/>
            <a:ext cx="228600" cy="304800"/>
          </a:xfrm>
          <a:prstGeom prst="line">
            <a:avLst/>
          </a:prstGeom>
          <a:noFill/>
          <a:ln w="76200">
            <a:solidFill>
              <a:schemeClr val="tx1"/>
            </a:solidFill>
            <a:round/>
            <a:headEnd/>
            <a:tailEnd/>
          </a:ln>
        </p:spPr>
        <p:txBody>
          <a:bodyPr/>
          <a:lstStyle/>
          <a:p>
            <a:endParaRPr lang="en-US"/>
          </a:p>
        </p:txBody>
      </p:sp>
      <p:sp>
        <p:nvSpPr>
          <p:cNvPr id="10245" name="Text Box 7"/>
          <p:cNvSpPr txBox="1">
            <a:spLocks noChangeArrowheads="1"/>
          </p:cNvSpPr>
          <p:nvPr/>
        </p:nvSpPr>
        <p:spPr bwMode="auto">
          <a:xfrm>
            <a:off x="7651750" y="6132513"/>
            <a:ext cx="806450" cy="366712"/>
          </a:xfrm>
          <a:prstGeom prst="rect">
            <a:avLst/>
          </a:prstGeom>
          <a:noFill/>
          <a:ln w="9525">
            <a:noFill/>
            <a:miter lim="800000"/>
            <a:headEnd/>
            <a:tailEnd/>
          </a:ln>
        </p:spPr>
        <p:txBody>
          <a:bodyPr wrap="none">
            <a:spAutoFit/>
          </a:bodyPr>
          <a:lstStyle/>
          <a:p>
            <a:r>
              <a:rPr lang="en-US"/>
              <a:t>10 km</a:t>
            </a:r>
          </a:p>
        </p:txBody>
      </p:sp>
      <p:sp>
        <p:nvSpPr>
          <p:cNvPr id="10246" name="Text Box 8"/>
          <p:cNvSpPr txBox="1">
            <a:spLocks noChangeArrowheads="1"/>
          </p:cNvSpPr>
          <p:nvPr/>
        </p:nvSpPr>
        <p:spPr bwMode="auto">
          <a:xfrm>
            <a:off x="7391400" y="5454650"/>
            <a:ext cx="1289050" cy="641350"/>
          </a:xfrm>
          <a:prstGeom prst="rect">
            <a:avLst/>
          </a:prstGeom>
          <a:noFill/>
          <a:ln w="9525">
            <a:noFill/>
            <a:miter lim="800000"/>
            <a:headEnd/>
            <a:tailEnd/>
          </a:ln>
        </p:spPr>
        <p:txBody>
          <a:bodyPr wrap="none">
            <a:spAutoFit/>
          </a:bodyPr>
          <a:lstStyle/>
          <a:p>
            <a:pPr algn="ctr"/>
            <a:r>
              <a:rPr lang="en-US" dirty="0"/>
              <a:t>Lena Delta</a:t>
            </a:r>
          </a:p>
          <a:p>
            <a:pPr algn="ctr"/>
            <a:r>
              <a:rPr lang="en-US" dirty="0"/>
              <a:t>Siberia</a:t>
            </a:r>
          </a:p>
        </p:txBody>
      </p:sp>
      <p:sp>
        <p:nvSpPr>
          <p:cNvPr id="9" name="Rounded Rectangle 8"/>
          <p:cNvSpPr/>
          <p:nvPr/>
        </p:nvSpPr>
        <p:spPr>
          <a:xfrm>
            <a:off x="330200" y="0"/>
            <a:ext cx="8737600" cy="952500"/>
          </a:xfrm>
          <a:prstGeom prst="roundRect">
            <a:avLst/>
          </a:prstGeom>
          <a:solidFill>
            <a:schemeClr val="tx2">
              <a:lumMod val="6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bwMode="auto">
          <a:xfrm>
            <a:off x="-38100" y="-317500"/>
            <a:ext cx="9385300" cy="1143001"/>
          </a:xfrm>
          <a:prstGeom prst="rect">
            <a:avLst/>
          </a:prstGeom>
          <a:noFill/>
          <a:ln w="9525">
            <a:noFill/>
            <a:miter lim="800000"/>
            <a:headEnd/>
            <a:tailEnd/>
          </a:ln>
        </p:spPr>
        <p:txBody>
          <a:bodyPr vert="horz" wrap="square" lIns="91440" tIns="45720" rIns="91440" bIns="45720" numCol="1" anchor="b" anchorCtr="1"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4000" b="0" i="0" u="none" strike="noStrike" kern="0" cap="none" spc="0" normalizeH="0" baseline="0" noProof="0" dirty="0" smtClean="0">
                <a:ln>
                  <a:noFill/>
                </a:ln>
                <a:effectLst/>
                <a:uLnTx/>
                <a:uFillTx/>
                <a:latin typeface="+mj-lt"/>
                <a:ea typeface="+mj-ea"/>
                <a:cs typeface="+mj-cs"/>
              </a:rPr>
              <a:t>Deltas as a Morphodynamic System</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35101"/>
            <a:ext cx="8229600" cy="762000"/>
          </a:xfrm>
        </p:spPr>
        <p:txBody>
          <a:bodyPr/>
          <a:lstStyle/>
          <a:p>
            <a:r>
              <a:rPr lang="en-US" dirty="0" smtClean="0"/>
              <a:t>But there are problems……</a:t>
            </a:r>
            <a:endParaRPr lang="en-US" dirty="0"/>
          </a:p>
        </p:txBody>
      </p:sp>
      <p:sp>
        <p:nvSpPr>
          <p:cNvPr id="2" name="Title 1"/>
          <p:cNvSpPr>
            <a:spLocks noGrp="1"/>
          </p:cNvSpPr>
          <p:nvPr>
            <p:ph type="title"/>
          </p:nvPr>
        </p:nvSpPr>
        <p:spPr>
          <a:xfrm>
            <a:off x="533400" y="244475"/>
            <a:ext cx="8153400" cy="1143000"/>
          </a:xfrm>
        </p:spPr>
        <p:txBody>
          <a:bodyPr/>
          <a:lstStyle/>
          <a:p>
            <a:r>
              <a:rPr lang="en-US" dirty="0" smtClean="0"/>
              <a:t>Multidimensional </a:t>
            </a:r>
            <a:r>
              <a:rPr lang="en-US" dirty="0" err="1" smtClean="0"/>
              <a:t>Ecomorphodynamic</a:t>
            </a:r>
            <a:r>
              <a:rPr lang="en-US" dirty="0" smtClean="0"/>
              <a:t> Models</a:t>
            </a:r>
            <a:endParaRPr lang="en-US" dirty="0"/>
          </a:p>
        </p:txBody>
      </p:sp>
      <p:pic>
        <p:nvPicPr>
          <p:cNvPr id="30" name="Picture 2"/>
          <p:cNvPicPr>
            <a:picLocks noChangeAspect="1" noChangeArrowheads="1"/>
          </p:cNvPicPr>
          <p:nvPr/>
        </p:nvPicPr>
        <p:blipFill>
          <a:blip r:embed="rId2" cstate="print"/>
          <a:srcRect/>
          <a:stretch>
            <a:fillRect/>
          </a:stretch>
        </p:blipFill>
        <p:spPr bwMode="auto">
          <a:xfrm>
            <a:off x="221171" y="3123146"/>
            <a:ext cx="3563429" cy="3621392"/>
          </a:xfrm>
          <a:prstGeom prst="rect">
            <a:avLst/>
          </a:prstGeom>
          <a:noFill/>
          <a:ln w="9525">
            <a:noFill/>
            <a:miter lim="800000"/>
            <a:headEnd/>
            <a:tailEnd/>
          </a:ln>
        </p:spPr>
      </p:pic>
      <p:sp>
        <p:nvSpPr>
          <p:cNvPr id="31" name="Slide Number Placeholder 3"/>
          <p:cNvSpPr txBox="1">
            <a:spLocks/>
          </p:cNvSpPr>
          <p:nvPr/>
        </p:nvSpPr>
        <p:spPr>
          <a:xfrm>
            <a:off x="8336398" y="5257035"/>
            <a:ext cx="1597741" cy="273423"/>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A49D92EE-C392-4395-B0E8-566196705968}" type="slidenum">
              <a:rPr kumimoji="0" lang="en-US" sz="1800" b="0" i="0" u="none" strike="noStrike" kern="1200" cap="none" spc="0" normalizeH="0" baseline="0" noProof="0" smtClean="0">
                <a:ln>
                  <a:noFill/>
                </a:ln>
                <a:solidFill>
                  <a:schemeClr val="tx1"/>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a:ln>
                <a:noFill/>
              </a:ln>
              <a:solidFill>
                <a:schemeClr val="tx1"/>
              </a:solidFill>
              <a:effectLst/>
              <a:uLnTx/>
              <a:uFillTx/>
              <a:latin typeface="Arial" charset="0"/>
              <a:ea typeface="+mn-ea"/>
              <a:cs typeface="Arial" charset="0"/>
            </a:endParaRPr>
          </a:p>
        </p:txBody>
      </p:sp>
      <p:sp>
        <p:nvSpPr>
          <p:cNvPr id="36" name="Rectangle 35"/>
          <p:cNvSpPr/>
          <p:nvPr/>
        </p:nvSpPr>
        <p:spPr>
          <a:xfrm>
            <a:off x="7736441" y="3113254"/>
            <a:ext cx="782564" cy="1084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433976" y="3655204"/>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2117804"/>
            <a:ext cx="4584700" cy="1323439"/>
          </a:xfrm>
          <a:prstGeom prst="rect">
            <a:avLst/>
          </a:prstGeom>
          <a:noFill/>
        </p:spPr>
        <p:txBody>
          <a:bodyPr wrap="square" rtlCol="0">
            <a:spAutoFit/>
          </a:bodyPr>
          <a:lstStyle/>
          <a:p>
            <a:pPr lvl="1" indent="-457200">
              <a:buAutoNum type="arabicParenR"/>
            </a:pPr>
            <a:r>
              <a:rPr lang="en-US" sz="2000" dirty="0" smtClean="0"/>
              <a:t>morphodynamic simulations of deltas are an artifact of the underlying orthogonal grid structure</a:t>
            </a:r>
            <a:endParaRPr lang="en-US" sz="2000" dirty="0"/>
          </a:p>
        </p:txBody>
      </p:sp>
      <p:sp>
        <p:nvSpPr>
          <p:cNvPr id="29" name="TextBox 28"/>
          <p:cNvSpPr txBox="1"/>
          <p:nvPr/>
        </p:nvSpPr>
        <p:spPr>
          <a:xfrm>
            <a:off x="5041900" y="2143204"/>
            <a:ext cx="4864100" cy="984885"/>
          </a:xfrm>
          <a:prstGeom prst="rect">
            <a:avLst/>
          </a:prstGeom>
          <a:noFill/>
        </p:spPr>
        <p:txBody>
          <a:bodyPr wrap="square" rtlCol="0">
            <a:spAutoFit/>
          </a:bodyPr>
          <a:lstStyle/>
          <a:p>
            <a:pPr marL="0" lvl="1"/>
            <a:r>
              <a:rPr lang="en-US" sz="2000" kern="0" dirty="0" smtClean="0"/>
              <a:t>2) self-formed channel hydraulic </a:t>
            </a:r>
          </a:p>
          <a:p>
            <a:pPr marL="0" lvl="1"/>
            <a:r>
              <a:rPr lang="en-US" sz="2000" kern="0" dirty="0" smtClean="0"/>
              <a:t>    geometries are inaccurate </a:t>
            </a:r>
          </a:p>
          <a:p>
            <a:endParaRPr lang="en-US" dirty="0"/>
          </a:p>
        </p:txBody>
      </p:sp>
      <p:pic>
        <p:nvPicPr>
          <p:cNvPr id="283651" name="Picture 3" descr="C:\Users\Rudy Slingerland\Desktop\Capture.JPG"/>
          <p:cNvPicPr>
            <a:picLocks noChangeAspect="1" noChangeArrowheads="1"/>
          </p:cNvPicPr>
          <p:nvPr/>
        </p:nvPicPr>
        <p:blipFill>
          <a:blip r:embed="rId3" cstate="print"/>
          <a:srcRect/>
          <a:stretch>
            <a:fillRect/>
          </a:stretch>
        </p:blipFill>
        <p:spPr bwMode="auto">
          <a:xfrm>
            <a:off x="3862569" y="3069771"/>
            <a:ext cx="5114601" cy="3788229"/>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35101"/>
            <a:ext cx="8229600" cy="762000"/>
          </a:xfrm>
        </p:spPr>
        <p:txBody>
          <a:bodyPr/>
          <a:lstStyle/>
          <a:p>
            <a:r>
              <a:rPr lang="en-US" dirty="0" smtClean="0"/>
              <a:t>Problems with current models (cont.)</a:t>
            </a:r>
            <a:endParaRPr lang="en-US" dirty="0"/>
          </a:p>
        </p:txBody>
      </p:sp>
      <p:sp>
        <p:nvSpPr>
          <p:cNvPr id="2" name="Title 1"/>
          <p:cNvSpPr>
            <a:spLocks noGrp="1"/>
          </p:cNvSpPr>
          <p:nvPr>
            <p:ph type="title"/>
          </p:nvPr>
        </p:nvSpPr>
        <p:spPr>
          <a:xfrm>
            <a:off x="533400" y="244475"/>
            <a:ext cx="8153400" cy="1143000"/>
          </a:xfrm>
        </p:spPr>
        <p:txBody>
          <a:bodyPr/>
          <a:lstStyle/>
          <a:p>
            <a:r>
              <a:rPr lang="en-US" dirty="0" smtClean="0"/>
              <a:t>Multidimensional </a:t>
            </a:r>
            <a:r>
              <a:rPr lang="en-US" dirty="0" err="1" smtClean="0"/>
              <a:t>Ecomorphodynamic</a:t>
            </a:r>
            <a:r>
              <a:rPr lang="en-US" dirty="0" smtClean="0"/>
              <a:t> Models</a:t>
            </a:r>
            <a:endParaRPr lang="en-US" dirty="0"/>
          </a:p>
        </p:txBody>
      </p:sp>
      <p:sp>
        <p:nvSpPr>
          <p:cNvPr id="36" name="Rectangle 35"/>
          <p:cNvSpPr/>
          <p:nvPr/>
        </p:nvSpPr>
        <p:spPr>
          <a:xfrm>
            <a:off x="7736441" y="3113254"/>
            <a:ext cx="782564" cy="1084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433976" y="3655204"/>
            <a:ext cx="2286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2117804"/>
            <a:ext cx="4584700" cy="830997"/>
          </a:xfrm>
          <a:prstGeom prst="rect">
            <a:avLst/>
          </a:prstGeom>
          <a:noFill/>
        </p:spPr>
        <p:txBody>
          <a:bodyPr wrap="square" rtlCol="0">
            <a:spAutoFit/>
          </a:bodyPr>
          <a:lstStyle/>
          <a:p>
            <a:pPr lvl="1" indent="-457200"/>
            <a:r>
              <a:rPr lang="en-US" sz="2400" kern="0" dirty="0" smtClean="0"/>
              <a:t>3) the algorithms for eroding channel banks are </a:t>
            </a:r>
            <a:r>
              <a:rPr lang="en-US" sz="2400" i="1" kern="0" dirty="0" smtClean="0"/>
              <a:t>ad hoc</a:t>
            </a:r>
            <a:endParaRPr lang="en-US" i="1" dirty="0"/>
          </a:p>
        </p:txBody>
      </p:sp>
      <p:sp>
        <p:nvSpPr>
          <p:cNvPr id="29" name="TextBox 28"/>
          <p:cNvSpPr txBox="1"/>
          <p:nvPr/>
        </p:nvSpPr>
        <p:spPr>
          <a:xfrm>
            <a:off x="4495800" y="2143204"/>
            <a:ext cx="4864100" cy="830997"/>
          </a:xfrm>
          <a:prstGeom prst="rect">
            <a:avLst/>
          </a:prstGeom>
          <a:noFill/>
        </p:spPr>
        <p:txBody>
          <a:bodyPr wrap="square" rtlCol="0">
            <a:spAutoFit/>
          </a:bodyPr>
          <a:lstStyle/>
          <a:p>
            <a:pPr marL="0" lvl="1"/>
            <a:r>
              <a:rPr lang="en-US" sz="2400" kern="0" dirty="0" smtClean="0"/>
              <a:t>4)</a:t>
            </a:r>
            <a:r>
              <a:rPr lang="en-US" sz="2400" dirty="0" smtClean="0"/>
              <a:t> the </a:t>
            </a:r>
            <a:r>
              <a:rPr lang="en-US" sz="2400" dirty="0" err="1" smtClean="0"/>
              <a:t>ecogeomorphic</a:t>
            </a:r>
            <a:r>
              <a:rPr lang="en-US" sz="2400" dirty="0" smtClean="0"/>
              <a:t> interactions are primitive</a:t>
            </a:r>
            <a:endParaRPr lang="en-US" dirty="0"/>
          </a:p>
        </p:txBody>
      </p:sp>
      <p:grpSp>
        <p:nvGrpSpPr>
          <p:cNvPr id="11" name="Group 367"/>
          <p:cNvGrpSpPr/>
          <p:nvPr/>
        </p:nvGrpSpPr>
        <p:grpSpPr>
          <a:xfrm>
            <a:off x="127000" y="3502855"/>
            <a:ext cx="3873501" cy="2658986"/>
            <a:chOff x="1903560" y="2209800"/>
            <a:chExt cx="4944340" cy="3169527"/>
          </a:xfrm>
        </p:grpSpPr>
        <p:grpSp>
          <p:nvGrpSpPr>
            <p:cNvPr id="12" name="Group 471"/>
            <p:cNvGrpSpPr/>
            <p:nvPr/>
          </p:nvGrpSpPr>
          <p:grpSpPr>
            <a:xfrm>
              <a:off x="2059743" y="2209800"/>
              <a:ext cx="4788157" cy="3169527"/>
              <a:chOff x="2059743" y="2209800"/>
              <a:chExt cx="4788157" cy="3169527"/>
            </a:xfrm>
          </p:grpSpPr>
          <p:sp>
            <p:nvSpPr>
              <p:cNvPr id="15" name="Freeform 14"/>
              <p:cNvSpPr/>
              <p:nvPr/>
            </p:nvSpPr>
            <p:spPr>
              <a:xfrm>
                <a:off x="2395540" y="2474913"/>
                <a:ext cx="4452360" cy="1970087"/>
              </a:xfrm>
              <a:custGeom>
                <a:avLst/>
                <a:gdLst>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84200 w 4343400"/>
                  <a:gd name="connsiteY6" fmla="*/ 114300 h 1993900"/>
                  <a:gd name="connsiteX7" fmla="*/ 622300 w 4343400"/>
                  <a:gd name="connsiteY7" fmla="*/ 127000 h 1993900"/>
                  <a:gd name="connsiteX8" fmla="*/ 698500 w 4343400"/>
                  <a:gd name="connsiteY8" fmla="*/ 177800 h 1993900"/>
                  <a:gd name="connsiteX9" fmla="*/ 736600 w 4343400"/>
                  <a:gd name="connsiteY9" fmla="*/ 203200 h 1993900"/>
                  <a:gd name="connsiteX10" fmla="*/ 774700 w 4343400"/>
                  <a:gd name="connsiteY10" fmla="*/ 2286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84200 w 4343400"/>
                  <a:gd name="connsiteY6" fmla="*/ 114300 h 1993900"/>
                  <a:gd name="connsiteX7" fmla="*/ 622300 w 4343400"/>
                  <a:gd name="connsiteY7" fmla="*/ 127000 h 1993900"/>
                  <a:gd name="connsiteX8" fmla="*/ 698500 w 4343400"/>
                  <a:gd name="connsiteY8" fmla="*/ 1778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84200 w 4343400"/>
                  <a:gd name="connsiteY6" fmla="*/ 114300 h 1993900"/>
                  <a:gd name="connsiteX7" fmla="*/ 622300 w 4343400"/>
                  <a:gd name="connsiteY7" fmla="*/ 1270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84200 w 4343400"/>
                  <a:gd name="connsiteY6" fmla="*/ 114300 h 1993900"/>
                  <a:gd name="connsiteX7" fmla="*/ 749300 w 4343400"/>
                  <a:gd name="connsiteY7" fmla="*/ 889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96900 w 4343400"/>
                  <a:gd name="connsiteY6" fmla="*/ 88900 h 1993900"/>
                  <a:gd name="connsiteX7" fmla="*/ 749300 w 4343400"/>
                  <a:gd name="connsiteY7" fmla="*/ 889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96900 w 4343400"/>
                  <a:gd name="connsiteY5" fmla="*/ 12700 h 1993900"/>
                  <a:gd name="connsiteX6" fmla="*/ 596900 w 4343400"/>
                  <a:gd name="connsiteY6" fmla="*/ 88900 h 1993900"/>
                  <a:gd name="connsiteX7" fmla="*/ 749300 w 4343400"/>
                  <a:gd name="connsiteY7" fmla="*/ 889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96900 w 4343400"/>
                  <a:gd name="connsiteY5" fmla="*/ 12700 h 1993900"/>
                  <a:gd name="connsiteX6" fmla="*/ 685006 w 4343400"/>
                  <a:gd name="connsiteY6" fmla="*/ 53181 h 1993900"/>
                  <a:gd name="connsiteX7" fmla="*/ 749300 w 4343400"/>
                  <a:gd name="connsiteY7" fmla="*/ 889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96900 w 4343400"/>
                  <a:gd name="connsiteY5" fmla="*/ 12700 h 1993900"/>
                  <a:gd name="connsiteX6" fmla="*/ 685006 w 4343400"/>
                  <a:gd name="connsiteY6" fmla="*/ 53181 h 1993900"/>
                  <a:gd name="connsiteX7" fmla="*/ 749300 w 4343400"/>
                  <a:gd name="connsiteY7" fmla="*/ 88900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615950 w 4343400"/>
                  <a:gd name="connsiteY5" fmla="*/ 60325 h 1993900"/>
                  <a:gd name="connsiteX6" fmla="*/ 685006 w 4343400"/>
                  <a:gd name="connsiteY6" fmla="*/ 53181 h 1993900"/>
                  <a:gd name="connsiteX7" fmla="*/ 749300 w 4343400"/>
                  <a:gd name="connsiteY7" fmla="*/ 88900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85006 w 4343400"/>
                  <a:gd name="connsiteY6" fmla="*/ 53181 h 1993900"/>
                  <a:gd name="connsiteX7" fmla="*/ 749300 w 4343400"/>
                  <a:gd name="connsiteY7" fmla="*/ 88900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49300 w 4343400"/>
                  <a:gd name="connsiteY7" fmla="*/ 88900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77900 w 4343400"/>
                  <a:gd name="connsiteY13" fmla="*/ 3937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65200 w 4343400"/>
                  <a:gd name="connsiteY13" fmla="*/ 444500 h 1993900"/>
                  <a:gd name="connsiteX14" fmla="*/ 990600 w 4343400"/>
                  <a:gd name="connsiteY14" fmla="*/ 520700 h 1993900"/>
                  <a:gd name="connsiteX15" fmla="*/ 1003300 w 4343400"/>
                  <a:gd name="connsiteY15" fmla="*/ 558800 h 1993900"/>
                  <a:gd name="connsiteX16" fmla="*/ 1016000 w 4343400"/>
                  <a:gd name="connsiteY16" fmla="*/ 622300 h 1993900"/>
                  <a:gd name="connsiteX17" fmla="*/ 1041400 w 4343400"/>
                  <a:gd name="connsiteY17" fmla="*/ 876300 h 1993900"/>
                  <a:gd name="connsiteX18" fmla="*/ 1054100 w 4343400"/>
                  <a:gd name="connsiteY18" fmla="*/ 914400 h 1993900"/>
                  <a:gd name="connsiteX19" fmla="*/ 1066800 w 4343400"/>
                  <a:gd name="connsiteY19" fmla="*/ 965200 h 1993900"/>
                  <a:gd name="connsiteX20" fmla="*/ 1092200 w 4343400"/>
                  <a:gd name="connsiteY20" fmla="*/ 1079500 h 1993900"/>
                  <a:gd name="connsiteX21" fmla="*/ 1143000 w 4343400"/>
                  <a:gd name="connsiteY21" fmla="*/ 1193800 h 1993900"/>
                  <a:gd name="connsiteX22" fmla="*/ 1181100 w 4343400"/>
                  <a:gd name="connsiteY22" fmla="*/ 1219200 h 1993900"/>
                  <a:gd name="connsiteX23" fmla="*/ 1193800 w 4343400"/>
                  <a:gd name="connsiteY23" fmla="*/ 1257300 h 1993900"/>
                  <a:gd name="connsiteX24" fmla="*/ 1231900 w 4343400"/>
                  <a:gd name="connsiteY24" fmla="*/ 1270000 h 1993900"/>
                  <a:gd name="connsiteX25" fmla="*/ 1270000 w 4343400"/>
                  <a:gd name="connsiteY25" fmla="*/ 1295400 h 1993900"/>
                  <a:gd name="connsiteX26" fmla="*/ 1308100 w 4343400"/>
                  <a:gd name="connsiteY26" fmla="*/ 1308100 h 1993900"/>
                  <a:gd name="connsiteX27" fmla="*/ 1384300 w 4343400"/>
                  <a:gd name="connsiteY27" fmla="*/ 1358900 h 1993900"/>
                  <a:gd name="connsiteX28" fmla="*/ 1460500 w 4343400"/>
                  <a:gd name="connsiteY28" fmla="*/ 1397000 h 1993900"/>
                  <a:gd name="connsiteX29" fmla="*/ 1498600 w 4343400"/>
                  <a:gd name="connsiteY29" fmla="*/ 1409700 h 1993900"/>
                  <a:gd name="connsiteX30" fmla="*/ 1536700 w 4343400"/>
                  <a:gd name="connsiteY30" fmla="*/ 1435100 h 1993900"/>
                  <a:gd name="connsiteX31" fmla="*/ 1612900 w 4343400"/>
                  <a:gd name="connsiteY31" fmla="*/ 1460500 h 1993900"/>
                  <a:gd name="connsiteX32" fmla="*/ 1727200 w 4343400"/>
                  <a:gd name="connsiteY32" fmla="*/ 1524000 h 1993900"/>
                  <a:gd name="connsiteX33" fmla="*/ 1765300 w 4343400"/>
                  <a:gd name="connsiteY33" fmla="*/ 1574800 h 1993900"/>
                  <a:gd name="connsiteX34" fmla="*/ 1803400 w 4343400"/>
                  <a:gd name="connsiteY34" fmla="*/ 1600200 h 1993900"/>
                  <a:gd name="connsiteX35" fmla="*/ 1854200 w 4343400"/>
                  <a:gd name="connsiteY35" fmla="*/ 1663700 h 1993900"/>
                  <a:gd name="connsiteX36" fmla="*/ 1917700 w 4343400"/>
                  <a:gd name="connsiteY36" fmla="*/ 1727200 h 1993900"/>
                  <a:gd name="connsiteX37" fmla="*/ 1955800 w 4343400"/>
                  <a:gd name="connsiteY37" fmla="*/ 1765300 h 1993900"/>
                  <a:gd name="connsiteX38" fmla="*/ 2070100 w 4343400"/>
                  <a:gd name="connsiteY38" fmla="*/ 1841500 h 1993900"/>
                  <a:gd name="connsiteX39" fmla="*/ 2108200 w 4343400"/>
                  <a:gd name="connsiteY39" fmla="*/ 1866900 h 1993900"/>
                  <a:gd name="connsiteX40" fmla="*/ 2260600 w 4343400"/>
                  <a:gd name="connsiteY40" fmla="*/ 1892300 h 1993900"/>
                  <a:gd name="connsiteX41" fmla="*/ 2349500 w 4343400"/>
                  <a:gd name="connsiteY41" fmla="*/ 1905000 h 1993900"/>
                  <a:gd name="connsiteX42" fmla="*/ 2654300 w 4343400"/>
                  <a:gd name="connsiteY42" fmla="*/ 1930400 h 1993900"/>
                  <a:gd name="connsiteX43" fmla="*/ 2755900 w 4343400"/>
                  <a:gd name="connsiteY43" fmla="*/ 1943100 h 1993900"/>
                  <a:gd name="connsiteX44" fmla="*/ 2895600 w 4343400"/>
                  <a:gd name="connsiteY44" fmla="*/ 1955800 h 1993900"/>
                  <a:gd name="connsiteX45" fmla="*/ 3505200 w 4343400"/>
                  <a:gd name="connsiteY45" fmla="*/ 1993900 h 1993900"/>
                  <a:gd name="connsiteX46" fmla="*/ 4241800 w 4343400"/>
                  <a:gd name="connsiteY46" fmla="*/ 1981200 h 1993900"/>
                  <a:gd name="connsiteX47" fmla="*/ 4343400 w 4343400"/>
                  <a:gd name="connsiteY47"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77900 w 4343400"/>
                  <a:gd name="connsiteY13" fmla="*/ 393700 h 1993900"/>
                  <a:gd name="connsiteX14" fmla="*/ 990600 w 4343400"/>
                  <a:gd name="connsiteY14" fmla="*/ 520700 h 1993900"/>
                  <a:gd name="connsiteX15" fmla="*/ 1003300 w 4343400"/>
                  <a:gd name="connsiteY15" fmla="*/ 558800 h 1993900"/>
                  <a:gd name="connsiteX16" fmla="*/ 1016000 w 4343400"/>
                  <a:gd name="connsiteY16" fmla="*/ 622300 h 1993900"/>
                  <a:gd name="connsiteX17" fmla="*/ 1041400 w 4343400"/>
                  <a:gd name="connsiteY17" fmla="*/ 876300 h 1993900"/>
                  <a:gd name="connsiteX18" fmla="*/ 1054100 w 4343400"/>
                  <a:gd name="connsiteY18" fmla="*/ 914400 h 1993900"/>
                  <a:gd name="connsiteX19" fmla="*/ 1066800 w 4343400"/>
                  <a:gd name="connsiteY19" fmla="*/ 965200 h 1993900"/>
                  <a:gd name="connsiteX20" fmla="*/ 1092200 w 4343400"/>
                  <a:gd name="connsiteY20" fmla="*/ 1079500 h 1993900"/>
                  <a:gd name="connsiteX21" fmla="*/ 1143000 w 4343400"/>
                  <a:gd name="connsiteY21" fmla="*/ 1193800 h 1993900"/>
                  <a:gd name="connsiteX22" fmla="*/ 1181100 w 4343400"/>
                  <a:gd name="connsiteY22" fmla="*/ 1219200 h 1993900"/>
                  <a:gd name="connsiteX23" fmla="*/ 1193800 w 4343400"/>
                  <a:gd name="connsiteY23" fmla="*/ 1257300 h 1993900"/>
                  <a:gd name="connsiteX24" fmla="*/ 1231900 w 4343400"/>
                  <a:gd name="connsiteY24" fmla="*/ 1270000 h 1993900"/>
                  <a:gd name="connsiteX25" fmla="*/ 1270000 w 4343400"/>
                  <a:gd name="connsiteY25" fmla="*/ 1295400 h 1993900"/>
                  <a:gd name="connsiteX26" fmla="*/ 1308100 w 4343400"/>
                  <a:gd name="connsiteY26" fmla="*/ 1308100 h 1993900"/>
                  <a:gd name="connsiteX27" fmla="*/ 1384300 w 4343400"/>
                  <a:gd name="connsiteY27" fmla="*/ 1358900 h 1993900"/>
                  <a:gd name="connsiteX28" fmla="*/ 1460500 w 4343400"/>
                  <a:gd name="connsiteY28" fmla="*/ 1397000 h 1993900"/>
                  <a:gd name="connsiteX29" fmla="*/ 1498600 w 4343400"/>
                  <a:gd name="connsiteY29" fmla="*/ 1409700 h 1993900"/>
                  <a:gd name="connsiteX30" fmla="*/ 1536700 w 4343400"/>
                  <a:gd name="connsiteY30" fmla="*/ 1435100 h 1993900"/>
                  <a:gd name="connsiteX31" fmla="*/ 1612900 w 4343400"/>
                  <a:gd name="connsiteY31" fmla="*/ 1460500 h 1993900"/>
                  <a:gd name="connsiteX32" fmla="*/ 1727200 w 4343400"/>
                  <a:gd name="connsiteY32" fmla="*/ 1524000 h 1993900"/>
                  <a:gd name="connsiteX33" fmla="*/ 1765300 w 4343400"/>
                  <a:gd name="connsiteY33" fmla="*/ 1574800 h 1993900"/>
                  <a:gd name="connsiteX34" fmla="*/ 1803400 w 4343400"/>
                  <a:gd name="connsiteY34" fmla="*/ 1600200 h 1993900"/>
                  <a:gd name="connsiteX35" fmla="*/ 1854200 w 4343400"/>
                  <a:gd name="connsiteY35" fmla="*/ 1663700 h 1993900"/>
                  <a:gd name="connsiteX36" fmla="*/ 1917700 w 4343400"/>
                  <a:gd name="connsiteY36" fmla="*/ 1727200 h 1993900"/>
                  <a:gd name="connsiteX37" fmla="*/ 1955800 w 4343400"/>
                  <a:gd name="connsiteY37" fmla="*/ 1765300 h 1993900"/>
                  <a:gd name="connsiteX38" fmla="*/ 2070100 w 4343400"/>
                  <a:gd name="connsiteY38" fmla="*/ 1841500 h 1993900"/>
                  <a:gd name="connsiteX39" fmla="*/ 2108200 w 4343400"/>
                  <a:gd name="connsiteY39" fmla="*/ 1866900 h 1993900"/>
                  <a:gd name="connsiteX40" fmla="*/ 2260600 w 4343400"/>
                  <a:gd name="connsiteY40" fmla="*/ 1892300 h 1993900"/>
                  <a:gd name="connsiteX41" fmla="*/ 2349500 w 4343400"/>
                  <a:gd name="connsiteY41" fmla="*/ 1905000 h 1993900"/>
                  <a:gd name="connsiteX42" fmla="*/ 2654300 w 4343400"/>
                  <a:gd name="connsiteY42" fmla="*/ 1930400 h 1993900"/>
                  <a:gd name="connsiteX43" fmla="*/ 2755900 w 4343400"/>
                  <a:gd name="connsiteY43" fmla="*/ 1943100 h 1993900"/>
                  <a:gd name="connsiteX44" fmla="*/ 2895600 w 4343400"/>
                  <a:gd name="connsiteY44" fmla="*/ 1955800 h 1993900"/>
                  <a:gd name="connsiteX45" fmla="*/ 3505200 w 4343400"/>
                  <a:gd name="connsiteY45" fmla="*/ 1993900 h 1993900"/>
                  <a:gd name="connsiteX46" fmla="*/ 4241800 w 4343400"/>
                  <a:gd name="connsiteY46" fmla="*/ 1981200 h 1993900"/>
                  <a:gd name="connsiteX47" fmla="*/ 4343400 w 4343400"/>
                  <a:gd name="connsiteY47" fmla="*/ 1943100 h 1993900"/>
                  <a:gd name="connsiteX0" fmla="*/ 0 w 4343400"/>
                  <a:gd name="connsiteY0" fmla="*/ 0 h 1993900"/>
                  <a:gd name="connsiteX1" fmla="*/ 215900 w 4343400"/>
                  <a:gd name="connsiteY1" fmla="*/ 889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77900 w 4343400"/>
                  <a:gd name="connsiteY13" fmla="*/ 393700 h 1993900"/>
                  <a:gd name="connsiteX14" fmla="*/ 990600 w 4343400"/>
                  <a:gd name="connsiteY14" fmla="*/ 520700 h 1993900"/>
                  <a:gd name="connsiteX15" fmla="*/ 1003300 w 4343400"/>
                  <a:gd name="connsiteY15" fmla="*/ 558800 h 1993900"/>
                  <a:gd name="connsiteX16" fmla="*/ 1016000 w 4343400"/>
                  <a:gd name="connsiteY16" fmla="*/ 622300 h 1993900"/>
                  <a:gd name="connsiteX17" fmla="*/ 1041400 w 4343400"/>
                  <a:gd name="connsiteY17" fmla="*/ 876300 h 1993900"/>
                  <a:gd name="connsiteX18" fmla="*/ 1054100 w 4343400"/>
                  <a:gd name="connsiteY18" fmla="*/ 914400 h 1993900"/>
                  <a:gd name="connsiteX19" fmla="*/ 1066800 w 4343400"/>
                  <a:gd name="connsiteY19" fmla="*/ 965200 h 1993900"/>
                  <a:gd name="connsiteX20" fmla="*/ 1092200 w 4343400"/>
                  <a:gd name="connsiteY20" fmla="*/ 1079500 h 1993900"/>
                  <a:gd name="connsiteX21" fmla="*/ 1143000 w 4343400"/>
                  <a:gd name="connsiteY21" fmla="*/ 1193800 h 1993900"/>
                  <a:gd name="connsiteX22" fmla="*/ 1181100 w 4343400"/>
                  <a:gd name="connsiteY22" fmla="*/ 1219200 h 1993900"/>
                  <a:gd name="connsiteX23" fmla="*/ 1193800 w 4343400"/>
                  <a:gd name="connsiteY23" fmla="*/ 1257300 h 1993900"/>
                  <a:gd name="connsiteX24" fmla="*/ 1231900 w 4343400"/>
                  <a:gd name="connsiteY24" fmla="*/ 1270000 h 1993900"/>
                  <a:gd name="connsiteX25" fmla="*/ 1270000 w 4343400"/>
                  <a:gd name="connsiteY25" fmla="*/ 1295400 h 1993900"/>
                  <a:gd name="connsiteX26" fmla="*/ 1308100 w 4343400"/>
                  <a:gd name="connsiteY26" fmla="*/ 1308100 h 1993900"/>
                  <a:gd name="connsiteX27" fmla="*/ 1384300 w 4343400"/>
                  <a:gd name="connsiteY27" fmla="*/ 1358900 h 1993900"/>
                  <a:gd name="connsiteX28" fmla="*/ 1460500 w 4343400"/>
                  <a:gd name="connsiteY28" fmla="*/ 1397000 h 1993900"/>
                  <a:gd name="connsiteX29" fmla="*/ 1498600 w 4343400"/>
                  <a:gd name="connsiteY29" fmla="*/ 1409700 h 1993900"/>
                  <a:gd name="connsiteX30" fmla="*/ 1536700 w 4343400"/>
                  <a:gd name="connsiteY30" fmla="*/ 1435100 h 1993900"/>
                  <a:gd name="connsiteX31" fmla="*/ 1612900 w 4343400"/>
                  <a:gd name="connsiteY31" fmla="*/ 1460500 h 1993900"/>
                  <a:gd name="connsiteX32" fmla="*/ 1727200 w 4343400"/>
                  <a:gd name="connsiteY32" fmla="*/ 1524000 h 1993900"/>
                  <a:gd name="connsiteX33" fmla="*/ 1765300 w 4343400"/>
                  <a:gd name="connsiteY33" fmla="*/ 1574800 h 1993900"/>
                  <a:gd name="connsiteX34" fmla="*/ 1803400 w 4343400"/>
                  <a:gd name="connsiteY34" fmla="*/ 1600200 h 1993900"/>
                  <a:gd name="connsiteX35" fmla="*/ 1854200 w 4343400"/>
                  <a:gd name="connsiteY35" fmla="*/ 1663700 h 1993900"/>
                  <a:gd name="connsiteX36" fmla="*/ 1917700 w 4343400"/>
                  <a:gd name="connsiteY36" fmla="*/ 1727200 h 1993900"/>
                  <a:gd name="connsiteX37" fmla="*/ 1955800 w 4343400"/>
                  <a:gd name="connsiteY37" fmla="*/ 1765300 h 1993900"/>
                  <a:gd name="connsiteX38" fmla="*/ 2070100 w 4343400"/>
                  <a:gd name="connsiteY38" fmla="*/ 1841500 h 1993900"/>
                  <a:gd name="connsiteX39" fmla="*/ 2108200 w 4343400"/>
                  <a:gd name="connsiteY39" fmla="*/ 1866900 h 1993900"/>
                  <a:gd name="connsiteX40" fmla="*/ 2260600 w 4343400"/>
                  <a:gd name="connsiteY40" fmla="*/ 1892300 h 1993900"/>
                  <a:gd name="connsiteX41" fmla="*/ 2349500 w 4343400"/>
                  <a:gd name="connsiteY41" fmla="*/ 1905000 h 1993900"/>
                  <a:gd name="connsiteX42" fmla="*/ 2654300 w 4343400"/>
                  <a:gd name="connsiteY42" fmla="*/ 1930400 h 1993900"/>
                  <a:gd name="connsiteX43" fmla="*/ 2755900 w 4343400"/>
                  <a:gd name="connsiteY43" fmla="*/ 1943100 h 1993900"/>
                  <a:gd name="connsiteX44" fmla="*/ 2895600 w 4343400"/>
                  <a:gd name="connsiteY44" fmla="*/ 1955800 h 1993900"/>
                  <a:gd name="connsiteX45" fmla="*/ 3505200 w 4343400"/>
                  <a:gd name="connsiteY45" fmla="*/ 1993900 h 1993900"/>
                  <a:gd name="connsiteX46" fmla="*/ 4241800 w 4343400"/>
                  <a:gd name="connsiteY46" fmla="*/ 1981200 h 1993900"/>
                  <a:gd name="connsiteX47" fmla="*/ 4343400 w 4343400"/>
                  <a:gd name="connsiteY47" fmla="*/ 1943100 h 1993900"/>
                  <a:gd name="connsiteX0" fmla="*/ 0 w 4343400"/>
                  <a:gd name="connsiteY0" fmla="*/ 0 h 1993900"/>
                  <a:gd name="connsiteX1" fmla="*/ 182563 w 4343400"/>
                  <a:gd name="connsiteY1" fmla="*/ 36513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77900 w 4343400"/>
                  <a:gd name="connsiteY13" fmla="*/ 393700 h 1993900"/>
                  <a:gd name="connsiteX14" fmla="*/ 990600 w 4343400"/>
                  <a:gd name="connsiteY14" fmla="*/ 520700 h 1993900"/>
                  <a:gd name="connsiteX15" fmla="*/ 1003300 w 4343400"/>
                  <a:gd name="connsiteY15" fmla="*/ 558800 h 1993900"/>
                  <a:gd name="connsiteX16" fmla="*/ 1016000 w 4343400"/>
                  <a:gd name="connsiteY16" fmla="*/ 622300 h 1993900"/>
                  <a:gd name="connsiteX17" fmla="*/ 1041400 w 4343400"/>
                  <a:gd name="connsiteY17" fmla="*/ 876300 h 1993900"/>
                  <a:gd name="connsiteX18" fmla="*/ 1054100 w 4343400"/>
                  <a:gd name="connsiteY18" fmla="*/ 914400 h 1993900"/>
                  <a:gd name="connsiteX19" fmla="*/ 1066800 w 4343400"/>
                  <a:gd name="connsiteY19" fmla="*/ 965200 h 1993900"/>
                  <a:gd name="connsiteX20" fmla="*/ 1092200 w 4343400"/>
                  <a:gd name="connsiteY20" fmla="*/ 1079500 h 1993900"/>
                  <a:gd name="connsiteX21" fmla="*/ 1143000 w 4343400"/>
                  <a:gd name="connsiteY21" fmla="*/ 1193800 h 1993900"/>
                  <a:gd name="connsiteX22" fmla="*/ 1181100 w 4343400"/>
                  <a:gd name="connsiteY22" fmla="*/ 1219200 h 1993900"/>
                  <a:gd name="connsiteX23" fmla="*/ 1193800 w 4343400"/>
                  <a:gd name="connsiteY23" fmla="*/ 1257300 h 1993900"/>
                  <a:gd name="connsiteX24" fmla="*/ 1231900 w 4343400"/>
                  <a:gd name="connsiteY24" fmla="*/ 1270000 h 1993900"/>
                  <a:gd name="connsiteX25" fmla="*/ 1270000 w 4343400"/>
                  <a:gd name="connsiteY25" fmla="*/ 1295400 h 1993900"/>
                  <a:gd name="connsiteX26" fmla="*/ 1308100 w 4343400"/>
                  <a:gd name="connsiteY26" fmla="*/ 1308100 h 1993900"/>
                  <a:gd name="connsiteX27" fmla="*/ 1384300 w 4343400"/>
                  <a:gd name="connsiteY27" fmla="*/ 1358900 h 1993900"/>
                  <a:gd name="connsiteX28" fmla="*/ 1460500 w 4343400"/>
                  <a:gd name="connsiteY28" fmla="*/ 1397000 h 1993900"/>
                  <a:gd name="connsiteX29" fmla="*/ 1498600 w 4343400"/>
                  <a:gd name="connsiteY29" fmla="*/ 1409700 h 1993900"/>
                  <a:gd name="connsiteX30" fmla="*/ 1536700 w 4343400"/>
                  <a:gd name="connsiteY30" fmla="*/ 1435100 h 1993900"/>
                  <a:gd name="connsiteX31" fmla="*/ 1612900 w 4343400"/>
                  <a:gd name="connsiteY31" fmla="*/ 1460500 h 1993900"/>
                  <a:gd name="connsiteX32" fmla="*/ 1727200 w 4343400"/>
                  <a:gd name="connsiteY32" fmla="*/ 1524000 h 1993900"/>
                  <a:gd name="connsiteX33" fmla="*/ 1765300 w 4343400"/>
                  <a:gd name="connsiteY33" fmla="*/ 1574800 h 1993900"/>
                  <a:gd name="connsiteX34" fmla="*/ 1803400 w 4343400"/>
                  <a:gd name="connsiteY34" fmla="*/ 1600200 h 1993900"/>
                  <a:gd name="connsiteX35" fmla="*/ 1854200 w 4343400"/>
                  <a:gd name="connsiteY35" fmla="*/ 1663700 h 1993900"/>
                  <a:gd name="connsiteX36" fmla="*/ 1917700 w 4343400"/>
                  <a:gd name="connsiteY36" fmla="*/ 1727200 h 1993900"/>
                  <a:gd name="connsiteX37" fmla="*/ 1955800 w 4343400"/>
                  <a:gd name="connsiteY37" fmla="*/ 1765300 h 1993900"/>
                  <a:gd name="connsiteX38" fmla="*/ 2070100 w 4343400"/>
                  <a:gd name="connsiteY38" fmla="*/ 1841500 h 1993900"/>
                  <a:gd name="connsiteX39" fmla="*/ 2108200 w 4343400"/>
                  <a:gd name="connsiteY39" fmla="*/ 1866900 h 1993900"/>
                  <a:gd name="connsiteX40" fmla="*/ 2260600 w 4343400"/>
                  <a:gd name="connsiteY40" fmla="*/ 1892300 h 1993900"/>
                  <a:gd name="connsiteX41" fmla="*/ 2349500 w 4343400"/>
                  <a:gd name="connsiteY41" fmla="*/ 1905000 h 1993900"/>
                  <a:gd name="connsiteX42" fmla="*/ 2654300 w 4343400"/>
                  <a:gd name="connsiteY42" fmla="*/ 1930400 h 1993900"/>
                  <a:gd name="connsiteX43" fmla="*/ 2755900 w 4343400"/>
                  <a:gd name="connsiteY43" fmla="*/ 1943100 h 1993900"/>
                  <a:gd name="connsiteX44" fmla="*/ 2895600 w 4343400"/>
                  <a:gd name="connsiteY44" fmla="*/ 1955800 h 1993900"/>
                  <a:gd name="connsiteX45" fmla="*/ 3505200 w 4343400"/>
                  <a:gd name="connsiteY45" fmla="*/ 1993900 h 1993900"/>
                  <a:gd name="connsiteX46" fmla="*/ 4241800 w 4343400"/>
                  <a:gd name="connsiteY46" fmla="*/ 1981200 h 1993900"/>
                  <a:gd name="connsiteX47" fmla="*/ 4343400 w 4343400"/>
                  <a:gd name="connsiteY47" fmla="*/ 1943100 h 1993900"/>
                  <a:gd name="connsiteX0" fmla="*/ 43126 w 4386526"/>
                  <a:gd name="connsiteY0" fmla="*/ 0 h 1993900"/>
                  <a:gd name="connsiteX1" fmla="*/ 30427 w 4386526"/>
                  <a:gd name="connsiteY1" fmla="*/ 31750 h 1993900"/>
                  <a:gd name="connsiteX2" fmla="*/ 225689 w 4386526"/>
                  <a:gd name="connsiteY2" fmla="*/ 36513 h 1993900"/>
                  <a:gd name="connsiteX3" fmla="*/ 386026 w 4386526"/>
                  <a:gd name="connsiteY3" fmla="*/ 38100 h 1993900"/>
                  <a:gd name="connsiteX4" fmla="*/ 462226 w 4386526"/>
                  <a:gd name="connsiteY4" fmla="*/ 50800 h 1993900"/>
                  <a:gd name="connsiteX5" fmla="*/ 514614 w 4386526"/>
                  <a:gd name="connsiteY5" fmla="*/ 42863 h 1993900"/>
                  <a:gd name="connsiteX6" fmla="*/ 659076 w 4386526"/>
                  <a:gd name="connsiteY6" fmla="*/ 60325 h 1993900"/>
                  <a:gd name="connsiteX7" fmla="*/ 742420 w 4386526"/>
                  <a:gd name="connsiteY7" fmla="*/ 67469 h 1993900"/>
                  <a:gd name="connsiteX8" fmla="*/ 818620 w 4386526"/>
                  <a:gd name="connsiteY8" fmla="*/ 67469 h 1993900"/>
                  <a:gd name="connsiteX9" fmla="*/ 944826 w 4386526"/>
                  <a:gd name="connsiteY9" fmla="*/ 65088 h 1993900"/>
                  <a:gd name="connsiteX10" fmla="*/ 1022614 w 4386526"/>
                  <a:gd name="connsiteY10" fmla="*/ 67469 h 1993900"/>
                  <a:gd name="connsiteX11" fmla="*/ 1021026 w 4386526"/>
                  <a:gd name="connsiteY11" fmla="*/ 165100 h 1993900"/>
                  <a:gd name="connsiteX12" fmla="*/ 1021026 w 4386526"/>
                  <a:gd name="connsiteY12" fmla="*/ 241300 h 1993900"/>
                  <a:gd name="connsiteX13" fmla="*/ 1021026 w 4386526"/>
                  <a:gd name="connsiteY13" fmla="*/ 317500 h 1993900"/>
                  <a:gd name="connsiteX14" fmla="*/ 1021026 w 4386526"/>
                  <a:gd name="connsiteY14" fmla="*/ 393700 h 1993900"/>
                  <a:gd name="connsiteX15" fmla="*/ 1033726 w 4386526"/>
                  <a:gd name="connsiteY15" fmla="*/ 520700 h 1993900"/>
                  <a:gd name="connsiteX16" fmla="*/ 1046426 w 4386526"/>
                  <a:gd name="connsiteY16" fmla="*/ 558800 h 1993900"/>
                  <a:gd name="connsiteX17" fmla="*/ 1059126 w 4386526"/>
                  <a:gd name="connsiteY17" fmla="*/ 622300 h 1993900"/>
                  <a:gd name="connsiteX18" fmla="*/ 1084526 w 4386526"/>
                  <a:gd name="connsiteY18" fmla="*/ 876300 h 1993900"/>
                  <a:gd name="connsiteX19" fmla="*/ 1097226 w 4386526"/>
                  <a:gd name="connsiteY19" fmla="*/ 914400 h 1993900"/>
                  <a:gd name="connsiteX20" fmla="*/ 1109926 w 4386526"/>
                  <a:gd name="connsiteY20" fmla="*/ 965200 h 1993900"/>
                  <a:gd name="connsiteX21" fmla="*/ 1135326 w 4386526"/>
                  <a:gd name="connsiteY21" fmla="*/ 1079500 h 1993900"/>
                  <a:gd name="connsiteX22" fmla="*/ 1186126 w 4386526"/>
                  <a:gd name="connsiteY22" fmla="*/ 1193800 h 1993900"/>
                  <a:gd name="connsiteX23" fmla="*/ 1224226 w 4386526"/>
                  <a:gd name="connsiteY23" fmla="*/ 1219200 h 1993900"/>
                  <a:gd name="connsiteX24" fmla="*/ 1236926 w 4386526"/>
                  <a:gd name="connsiteY24" fmla="*/ 1257300 h 1993900"/>
                  <a:gd name="connsiteX25" fmla="*/ 1275026 w 4386526"/>
                  <a:gd name="connsiteY25" fmla="*/ 1270000 h 1993900"/>
                  <a:gd name="connsiteX26" fmla="*/ 1313126 w 4386526"/>
                  <a:gd name="connsiteY26" fmla="*/ 1295400 h 1993900"/>
                  <a:gd name="connsiteX27" fmla="*/ 1351226 w 4386526"/>
                  <a:gd name="connsiteY27" fmla="*/ 1308100 h 1993900"/>
                  <a:gd name="connsiteX28" fmla="*/ 1427426 w 4386526"/>
                  <a:gd name="connsiteY28" fmla="*/ 1358900 h 1993900"/>
                  <a:gd name="connsiteX29" fmla="*/ 1503626 w 4386526"/>
                  <a:gd name="connsiteY29" fmla="*/ 1397000 h 1993900"/>
                  <a:gd name="connsiteX30" fmla="*/ 1541726 w 4386526"/>
                  <a:gd name="connsiteY30" fmla="*/ 1409700 h 1993900"/>
                  <a:gd name="connsiteX31" fmla="*/ 1579826 w 4386526"/>
                  <a:gd name="connsiteY31" fmla="*/ 1435100 h 1993900"/>
                  <a:gd name="connsiteX32" fmla="*/ 1656026 w 4386526"/>
                  <a:gd name="connsiteY32" fmla="*/ 1460500 h 1993900"/>
                  <a:gd name="connsiteX33" fmla="*/ 1770326 w 4386526"/>
                  <a:gd name="connsiteY33" fmla="*/ 1524000 h 1993900"/>
                  <a:gd name="connsiteX34" fmla="*/ 1808426 w 4386526"/>
                  <a:gd name="connsiteY34" fmla="*/ 1574800 h 1993900"/>
                  <a:gd name="connsiteX35" fmla="*/ 1846526 w 4386526"/>
                  <a:gd name="connsiteY35" fmla="*/ 1600200 h 1993900"/>
                  <a:gd name="connsiteX36" fmla="*/ 1897326 w 4386526"/>
                  <a:gd name="connsiteY36" fmla="*/ 1663700 h 1993900"/>
                  <a:gd name="connsiteX37" fmla="*/ 1960826 w 4386526"/>
                  <a:gd name="connsiteY37" fmla="*/ 1727200 h 1993900"/>
                  <a:gd name="connsiteX38" fmla="*/ 1998926 w 4386526"/>
                  <a:gd name="connsiteY38" fmla="*/ 1765300 h 1993900"/>
                  <a:gd name="connsiteX39" fmla="*/ 2113226 w 4386526"/>
                  <a:gd name="connsiteY39" fmla="*/ 1841500 h 1993900"/>
                  <a:gd name="connsiteX40" fmla="*/ 2151326 w 4386526"/>
                  <a:gd name="connsiteY40" fmla="*/ 1866900 h 1993900"/>
                  <a:gd name="connsiteX41" fmla="*/ 2303726 w 4386526"/>
                  <a:gd name="connsiteY41" fmla="*/ 1892300 h 1993900"/>
                  <a:gd name="connsiteX42" fmla="*/ 2392626 w 4386526"/>
                  <a:gd name="connsiteY42" fmla="*/ 1905000 h 1993900"/>
                  <a:gd name="connsiteX43" fmla="*/ 2697426 w 4386526"/>
                  <a:gd name="connsiteY43" fmla="*/ 1930400 h 1993900"/>
                  <a:gd name="connsiteX44" fmla="*/ 2799026 w 4386526"/>
                  <a:gd name="connsiteY44" fmla="*/ 1943100 h 1993900"/>
                  <a:gd name="connsiteX45" fmla="*/ 2938726 w 4386526"/>
                  <a:gd name="connsiteY45" fmla="*/ 1955800 h 1993900"/>
                  <a:gd name="connsiteX46" fmla="*/ 3548326 w 4386526"/>
                  <a:gd name="connsiteY46" fmla="*/ 1993900 h 1993900"/>
                  <a:gd name="connsiteX47" fmla="*/ 4284926 w 4386526"/>
                  <a:gd name="connsiteY47" fmla="*/ 1981200 h 1993900"/>
                  <a:gd name="connsiteX48" fmla="*/ 4386526 w 4386526"/>
                  <a:gd name="connsiteY48" fmla="*/ 1943100 h 1993900"/>
                  <a:gd name="connsiteX0" fmla="*/ 0 w 4424362"/>
                  <a:gd name="connsiteY0" fmla="*/ 0 h 1970087"/>
                  <a:gd name="connsiteX1" fmla="*/ 68263 w 4424362"/>
                  <a:gd name="connsiteY1" fmla="*/ 7937 h 1970087"/>
                  <a:gd name="connsiteX2" fmla="*/ 263525 w 4424362"/>
                  <a:gd name="connsiteY2" fmla="*/ 12700 h 1970087"/>
                  <a:gd name="connsiteX3" fmla="*/ 423862 w 4424362"/>
                  <a:gd name="connsiteY3" fmla="*/ 14287 h 1970087"/>
                  <a:gd name="connsiteX4" fmla="*/ 500062 w 4424362"/>
                  <a:gd name="connsiteY4" fmla="*/ 26987 h 1970087"/>
                  <a:gd name="connsiteX5" fmla="*/ 552450 w 4424362"/>
                  <a:gd name="connsiteY5" fmla="*/ 19050 h 1970087"/>
                  <a:gd name="connsiteX6" fmla="*/ 696912 w 4424362"/>
                  <a:gd name="connsiteY6" fmla="*/ 36512 h 1970087"/>
                  <a:gd name="connsiteX7" fmla="*/ 780256 w 4424362"/>
                  <a:gd name="connsiteY7" fmla="*/ 43656 h 1970087"/>
                  <a:gd name="connsiteX8" fmla="*/ 856456 w 4424362"/>
                  <a:gd name="connsiteY8" fmla="*/ 43656 h 1970087"/>
                  <a:gd name="connsiteX9" fmla="*/ 982662 w 4424362"/>
                  <a:gd name="connsiteY9" fmla="*/ 41275 h 1970087"/>
                  <a:gd name="connsiteX10" fmla="*/ 1060450 w 4424362"/>
                  <a:gd name="connsiteY10" fmla="*/ 43656 h 1970087"/>
                  <a:gd name="connsiteX11" fmla="*/ 1058862 w 4424362"/>
                  <a:gd name="connsiteY11" fmla="*/ 141287 h 1970087"/>
                  <a:gd name="connsiteX12" fmla="*/ 1058862 w 4424362"/>
                  <a:gd name="connsiteY12" fmla="*/ 217487 h 1970087"/>
                  <a:gd name="connsiteX13" fmla="*/ 1058862 w 4424362"/>
                  <a:gd name="connsiteY13" fmla="*/ 293687 h 1970087"/>
                  <a:gd name="connsiteX14" fmla="*/ 1058862 w 4424362"/>
                  <a:gd name="connsiteY14" fmla="*/ 369887 h 1970087"/>
                  <a:gd name="connsiteX15" fmla="*/ 1071562 w 4424362"/>
                  <a:gd name="connsiteY15" fmla="*/ 496887 h 1970087"/>
                  <a:gd name="connsiteX16" fmla="*/ 1084262 w 4424362"/>
                  <a:gd name="connsiteY16" fmla="*/ 534987 h 1970087"/>
                  <a:gd name="connsiteX17" fmla="*/ 1096962 w 4424362"/>
                  <a:gd name="connsiteY17" fmla="*/ 598487 h 1970087"/>
                  <a:gd name="connsiteX18" fmla="*/ 1122362 w 4424362"/>
                  <a:gd name="connsiteY18" fmla="*/ 852487 h 1970087"/>
                  <a:gd name="connsiteX19" fmla="*/ 1135062 w 4424362"/>
                  <a:gd name="connsiteY19" fmla="*/ 890587 h 1970087"/>
                  <a:gd name="connsiteX20" fmla="*/ 1147762 w 4424362"/>
                  <a:gd name="connsiteY20" fmla="*/ 941387 h 1970087"/>
                  <a:gd name="connsiteX21" fmla="*/ 1173162 w 4424362"/>
                  <a:gd name="connsiteY21" fmla="*/ 1055687 h 1970087"/>
                  <a:gd name="connsiteX22" fmla="*/ 1223962 w 4424362"/>
                  <a:gd name="connsiteY22" fmla="*/ 1169987 h 1970087"/>
                  <a:gd name="connsiteX23" fmla="*/ 1262062 w 4424362"/>
                  <a:gd name="connsiteY23" fmla="*/ 1195387 h 1970087"/>
                  <a:gd name="connsiteX24" fmla="*/ 1274762 w 4424362"/>
                  <a:gd name="connsiteY24" fmla="*/ 1233487 h 1970087"/>
                  <a:gd name="connsiteX25" fmla="*/ 1312862 w 4424362"/>
                  <a:gd name="connsiteY25" fmla="*/ 1246187 h 1970087"/>
                  <a:gd name="connsiteX26" fmla="*/ 1350962 w 4424362"/>
                  <a:gd name="connsiteY26" fmla="*/ 1271587 h 1970087"/>
                  <a:gd name="connsiteX27" fmla="*/ 1389062 w 4424362"/>
                  <a:gd name="connsiteY27" fmla="*/ 1284287 h 1970087"/>
                  <a:gd name="connsiteX28" fmla="*/ 1465262 w 4424362"/>
                  <a:gd name="connsiteY28" fmla="*/ 1335087 h 1970087"/>
                  <a:gd name="connsiteX29" fmla="*/ 1541462 w 4424362"/>
                  <a:gd name="connsiteY29" fmla="*/ 1373187 h 1970087"/>
                  <a:gd name="connsiteX30" fmla="*/ 1579562 w 4424362"/>
                  <a:gd name="connsiteY30" fmla="*/ 1385887 h 1970087"/>
                  <a:gd name="connsiteX31" fmla="*/ 1617662 w 4424362"/>
                  <a:gd name="connsiteY31" fmla="*/ 1411287 h 1970087"/>
                  <a:gd name="connsiteX32" fmla="*/ 1693862 w 4424362"/>
                  <a:gd name="connsiteY32" fmla="*/ 1436687 h 1970087"/>
                  <a:gd name="connsiteX33" fmla="*/ 1808162 w 4424362"/>
                  <a:gd name="connsiteY33" fmla="*/ 1500187 h 1970087"/>
                  <a:gd name="connsiteX34" fmla="*/ 1846262 w 4424362"/>
                  <a:gd name="connsiteY34" fmla="*/ 1550987 h 1970087"/>
                  <a:gd name="connsiteX35" fmla="*/ 1884362 w 4424362"/>
                  <a:gd name="connsiteY35" fmla="*/ 1576387 h 1970087"/>
                  <a:gd name="connsiteX36" fmla="*/ 1935162 w 4424362"/>
                  <a:gd name="connsiteY36" fmla="*/ 1639887 h 1970087"/>
                  <a:gd name="connsiteX37" fmla="*/ 1998662 w 4424362"/>
                  <a:gd name="connsiteY37" fmla="*/ 1703387 h 1970087"/>
                  <a:gd name="connsiteX38" fmla="*/ 2036762 w 4424362"/>
                  <a:gd name="connsiteY38" fmla="*/ 1741487 h 1970087"/>
                  <a:gd name="connsiteX39" fmla="*/ 2151062 w 4424362"/>
                  <a:gd name="connsiteY39" fmla="*/ 1817687 h 1970087"/>
                  <a:gd name="connsiteX40" fmla="*/ 2189162 w 4424362"/>
                  <a:gd name="connsiteY40" fmla="*/ 1843087 h 1970087"/>
                  <a:gd name="connsiteX41" fmla="*/ 2341562 w 4424362"/>
                  <a:gd name="connsiteY41" fmla="*/ 1868487 h 1970087"/>
                  <a:gd name="connsiteX42" fmla="*/ 2430462 w 4424362"/>
                  <a:gd name="connsiteY42" fmla="*/ 1881187 h 1970087"/>
                  <a:gd name="connsiteX43" fmla="*/ 2735262 w 4424362"/>
                  <a:gd name="connsiteY43" fmla="*/ 1906587 h 1970087"/>
                  <a:gd name="connsiteX44" fmla="*/ 2836862 w 4424362"/>
                  <a:gd name="connsiteY44" fmla="*/ 1919287 h 1970087"/>
                  <a:gd name="connsiteX45" fmla="*/ 2976562 w 4424362"/>
                  <a:gd name="connsiteY45" fmla="*/ 1931987 h 1970087"/>
                  <a:gd name="connsiteX46" fmla="*/ 3586162 w 4424362"/>
                  <a:gd name="connsiteY46" fmla="*/ 1970087 h 1970087"/>
                  <a:gd name="connsiteX47" fmla="*/ 4322762 w 4424362"/>
                  <a:gd name="connsiteY47" fmla="*/ 1957387 h 1970087"/>
                  <a:gd name="connsiteX48" fmla="*/ 4424362 w 4424362"/>
                  <a:gd name="connsiteY48" fmla="*/ 1919287 h 197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424362" h="1970087">
                    <a:moveTo>
                      <a:pt x="0" y="0"/>
                    </a:moveTo>
                    <a:cubicBezTo>
                      <a:pt x="1852" y="2117"/>
                      <a:pt x="24342" y="5820"/>
                      <a:pt x="68263" y="7937"/>
                    </a:cubicBezTo>
                    <a:cubicBezTo>
                      <a:pt x="112184" y="10054"/>
                      <a:pt x="208227" y="8467"/>
                      <a:pt x="263525" y="12700"/>
                    </a:cubicBezTo>
                    <a:cubicBezTo>
                      <a:pt x="306433" y="17468"/>
                      <a:pt x="381278" y="7190"/>
                      <a:pt x="423862" y="14287"/>
                    </a:cubicBezTo>
                    <a:cubicBezTo>
                      <a:pt x="449262" y="18520"/>
                      <a:pt x="475080" y="20742"/>
                      <a:pt x="500062" y="26987"/>
                    </a:cubicBezTo>
                    <a:cubicBezTo>
                      <a:pt x="526037" y="33481"/>
                      <a:pt x="526475" y="12556"/>
                      <a:pt x="552450" y="19050"/>
                    </a:cubicBezTo>
                    <a:lnTo>
                      <a:pt x="696912" y="36512"/>
                    </a:lnTo>
                    <a:cubicBezTo>
                      <a:pt x="709612" y="44979"/>
                      <a:pt x="766604" y="36830"/>
                      <a:pt x="780256" y="43656"/>
                    </a:cubicBezTo>
                    <a:cubicBezTo>
                      <a:pt x="792230" y="49643"/>
                      <a:pt x="844754" y="37155"/>
                      <a:pt x="856456" y="43656"/>
                    </a:cubicBezTo>
                    <a:cubicBezTo>
                      <a:pt x="883141" y="58481"/>
                      <a:pt x="957262" y="24342"/>
                      <a:pt x="982662" y="41275"/>
                    </a:cubicBezTo>
                    <a:cubicBezTo>
                      <a:pt x="995362" y="49742"/>
                      <a:pt x="1047750" y="26987"/>
                      <a:pt x="1060450" y="43656"/>
                    </a:cubicBezTo>
                    <a:cubicBezTo>
                      <a:pt x="1073150" y="60325"/>
                      <a:pt x="1057010" y="98425"/>
                      <a:pt x="1058862" y="141287"/>
                    </a:cubicBezTo>
                    <a:cubicBezTo>
                      <a:pt x="1050395" y="292893"/>
                      <a:pt x="1062301" y="168539"/>
                      <a:pt x="1058862" y="217487"/>
                    </a:cubicBezTo>
                    <a:cubicBezTo>
                      <a:pt x="1060130" y="275905"/>
                      <a:pt x="1049091" y="281961"/>
                      <a:pt x="1058862" y="293687"/>
                    </a:cubicBezTo>
                    <a:cubicBezTo>
                      <a:pt x="1056745" y="327554"/>
                      <a:pt x="1056745" y="336020"/>
                      <a:pt x="1058862" y="369887"/>
                    </a:cubicBezTo>
                    <a:lnTo>
                      <a:pt x="1071562" y="496887"/>
                    </a:lnTo>
                    <a:cubicBezTo>
                      <a:pt x="1075795" y="509587"/>
                      <a:pt x="1081637" y="521860"/>
                      <a:pt x="1084262" y="534987"/>
                    </a:cubicBezTo>
                    <a:cubicBezTo>
                      <a:pt x="1088495" y="556154"/>
                      <a:pt x="1093680" y="577152"/>
                      <a:pt x="1096962" y="598487"/>
                    </a:cubicBezTo>
                    <a:cubicBezTo>
                      <a:pt x="1134254" y="840886"/>
                      <a:pt x="1079541" y="531330"/>
                      <a:pt x="1122362" y="852487"/>
                    </a:cubicBezTo>
                    <a:cubicBezTo>
                      <a:pt x="1124131" y="865757"/>
                      <a:pt x="1131384" y="877715"/>
                      <a:pt x="1135062" y="890587"/>
                    </a:cubicBezTo>
                    <a:cubicBezTo>
                      <a:pt x="1139857" y="907370"/>
                      <a:pt x="1143976" y="924348"/>
                      <a:pt x="1147762" y="941387"/>
                    </a:cubicBezTo>
                    <a:cubicBezTo>
                      <a:pt x="1158120" y="988000"/>
                      <a:pt x="1159888" y="1011440"/>
                      <a:pt x="1173162" y="1055687"/>
                    </a:cubicBezTo>
                    <a:cubicBezTo>
                      <a:pt x="1183941" y="1091616"/>
                      <a:pt x="1194798" y="1140823"/>
                      <a:pt x="1223962" y="1169987"/>
                    </a:cubicBezTo>
                    <a:cubicBezTo>
                      <a:pt x="1234755" y="1180780"/>
                      <a:pt x="1249362" y="1186920"/>
                      <a:pt x="1262062" y="1195387"/>
                    </a:cubicBezTo>
                    <a:cubicBezTo>
                      <a:pt x="1266295" y="1208087"/>
                      <a:pt x="1265296" y="1224021"/>
                      <a:pt x="1274762" y="1233487"/>
                    </a:cubicBezTo>
                    <a:cubicBezTo>
                      <a:pt x="1284228" y="1242953"/>
                      <a:pt x="1300888" y="1240200"/>
                      <a:pt x="1312862" y="1246187"/>
                    </a:cubicBezTo>
                    <a:cubicBezTo>
                      <a:pt x="1326514" y="1253013"/>
                      <a:pt x="1337310" y="1264761"/>
                      <a:pt x="1350962" y="1271587"/>
                    </a:cubicBezTo>
                    <a:cubicBezTo>
                      <a:pt x="1362936" y="1277574"/>
                      <a:pt x="1377360" y="1277786"/>
                      <a:pt x="1389062" y="1284287"/>
                    </a:cubicBezTo>
                    <a:cubicBezTo>
                      <a:pt x="1415747" y="1299112"/>
                      <a:pt x="1436302" y="1325434"/>
                      <a:pt x="1465262" y="1335087"/>
                    </a:cubicBezTo>
                    <a:cubicBezTo>
                      <a:pt x="1561027" y="1367009"/>
                      <a:pt x="1442985" y="1323948"/>
                      <a:pt x="1541462" y="1373187"/>
                    </a:cubicBezTo>
                    <a:cubicBezTo>
                      <a:pt x="1553436" y="1379174"/>
                      <a:pt x="1567588" y="1379900"/>
                      <a:pt x="1579562" y="1385887"/>
                    </a:cubicBezTo>
                    <a:cubicBezTo>
                      <a:pt x="1593214" y="1392713"/>
                      <a:pt x="1603714" y="1405088"/>
                      <a:pt x="1617662" y="1411287"/>
                    </a:cubicBezTo>
                    <a:cubicBezTo>
                      <a:pt x="1642128" y="1422161"/>
                      <a:pt x="1671585" y="1421835"/>
                      <a:pt x="1693862" y="1436687"/>
                    </a:cubicBezTo>
                    <a:cubicBezTo>
                      <a:pt x="1781201" y="1494913"/>
                      <a:pt x="1741102" y="1477834"/>
                      <a:pt x="1808162" y="1500187"/>
                    </a:cubicBezTo>
                    <a:cubicBezTo>
                      <a:pt x="1820862" y="1517120"/>
                      <a:pt x="1831295" y="1536020"/>
                      <a:pt x="1846262" y="1550987"/>
                    </a:cubicBezTo>
                    <a:cubicBezTo>
                      <a:pt x="1857055" y="1561780"/>
                      <a:pt x="1874827" y="1564468"/>
                      <a:pt x="1884362" y="1576387"/>
                    </a:cubicBezTo>
                    <a:cubicBezTo>
                      <a:pt x="1954469" y="1664021"/>
                      <a:pt x="1825973" y="1567094"/>
                      <a:pt x="1935162" y="1639887"/>
                    </a:cubicBezTo>
                    <a:cubicBezTo>
                      <a:pt x="1981729" y="1709737"/>
                      <a:pt x="1935162" y="1650470"/>
                      <a:pt x="1998662" y="1703387"/>
                    </a:cubicBezTo>
                    <a:cubicBezTo>
                      <a:pt x="2012460" y="1714885"/>
                      <a:pt x="2022585" y="1730460"/>
                      <a:pt x="2036762" y="1741487"/>
                    </a:cubicBezTo>
                    <a:lnTo>
                      <a:pt x="2151062" y="1817687"/>
                    </a:lnTo>
                    <a:cubicBezTo>
                      <a:pt x="2163762" y="1826154"/>
                      <a:pt x="2174354" y="1839385"/>
                      <a:pt x="2189162" y="1843087"/>
                    </a:cubicBezTo>
                    <a:cubicBezTo>
                      <a:pt x="2277417" y="1865151"/>
                      <a:pt x="2214148" y="1851498"/>
                      <a:pt x="2341562" y="1868487"/>
                    </a:cubicBezTo>
                    <a:cubicBezTo>
                      <a:pt x="2371234" y="1872443"/>
                      <a:pt x="2400667" y="1878304"/>
                      <a:pt x="2430462" y="1881187"/>
                    </a:cubicBezTo>
                    <a:cubicBezTo>
                      <a:pt x="2531940" y="1891007"/>
                      <a:pt x="2634097" y="1893941"/>
                      <a:pt x="2735262" y="1906587"/>
                    </a:cubicBezTo>
                    <a:lnTo>
                      <a:pt x="2836862" y="1919287"/>
                    </a:lnTo>
                    <a:cubicBezTo>
                      <a:pt x="2883364" y="1924182"/>
                      <a:pt x="2929941" y="1928401"/>
                      <a:pt x="2976562" y="1931987"/>
                    </a:cubicBezTo>
                    <a:cubicBezTo>
                      <a:pt x="3326891" y="1958935"/>
                      <a:pt x="3277555" y="1954657"/>
                      <a:pt x="3586162" y="1970087"/>
                    </a:cubicBezTo>
                    <a:lnTo>
                      <a:pt x="4322762" y="1957387"/>
                    </a:lnTo>
                    <a:cubicBezTo>
                      <a:pt x="4415439" y="1954535"/>
                      <a:pt x="4400044" y="1967923"/>
                      <a:pt x="4424362" y="1919287"/>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8" name="Group 136"/>
              <p:cNvGrpSpPr/>
              <p:nvPr/>
            </p:nvGrpSpPr>
            <p:grpSpPr>
              <a:xfrm>
                <a:off x="2430463" y="2540000"/>
                <a:ext cx="1007770" cy="305058"/>
                <a:chOff x="1795463" y="3276600"/>
                <a:chExt cx="1007770" cy="305058"/>
              </a:xfrm>
            </p:grpSpPr>
            <p:sp>
              <p:nvSpPr>
                <p:cNvPr id="299" name="Freeform 298"/>
                <p:cNvSpPr/>
                <p:nvPr/>
              </p:nvSpPr>
              <p:spPr>
                <a:xfrm>
                  <a:off x="1862138" y="32931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0" name="Freeform 25"/>
                <p:cNvSpPr/>
                <p:nvPr/>
              </p:nvSpPr>
              <p:spPr>
                <a:xfrm>
                  <a:off x="1905000" y="33528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1" name="Freeform 300"/>
                <p:cNvSpPr/>
                <p:nvPr/>
              </p:nvSpPr>
              <p:spPr>
                <a:xfrm>
                  <a:off x="1957388" y="32907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2" name="Freeform 301"/>
                <p:cNvSpPr/>
                <p:nvPr/>
              </p:nvSpPr>
              <p:spPr>
                <a:xfrm>
                  <a:off x="2002631" y="33289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3" name="Freeform 302"/>
                <p:cNvSpPr/>
                <p:nvPr/>
              </p:nvSpPr>
              <p:spPr>
                <a:xfrm>
                  <a:off x="1974056" y="33861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4" name="Freeform 33"/>
                <p:cNvSpPr/>
                <p:nvPr/>
              </p:nvSpPr>
              <p:spPr>
                <a:xfrm>
                  <a:off x="1921669" y="34004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5" name="Freeform 34"/>
                <p:cNvSpPr/>
                <p:nvPr/>
              </p:nvSpPr>
              <p:spPr>
                <a:xfrm>
                  <a:off x="1845469"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6" name="Group 42"/>
                <p:cNvGrpSpPr/>
                <p:nvPr/>
              </p:nvGrpSpPr>
              <p:grpSpPr>
                <a:xfrm>
                  <a:off x="1997869" y="3443159"/>
                  <a:ext cx="160045" cy="119320"/>
                  <a:chOff x="1997869" y="3443159"/>
                  <a:chExt cx="160045" cy="119320"/>
                </a:xfrm>
              </p:grpSpPr>
              <p:sp>
                <p:nvSpPr>
                  <p:cNvPr id="370" name="Freeform 35"/>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1" name="Freeform 36"/>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2" name="Freeform 371"/>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3" name="Freeform 372"/>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4" name="Freeform 373"/>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5" name="Freeform 374"/>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6" name="Freeform 375"/>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7" name="Group 43"/>
                <p:cNvGrpSpPr/>
                <p:nvPr/>
              </p:nvGrpSpPr>
              <p:grpSpPr>
                <a:xfrm>
                  <a:off x="2057400" y="3276600"/>
                  <a:ext cx="160045" cy="119320"/>
                  <a:chOff x="1997869" y="3443159"/>
                  <a:chExt cx="160045" cy="119320"/>
                </a:xfrm>
              </p:grpSpPr>
              <p:sp>
                <p:nvSpPr>
                  <p:cNvPr id="363" name="Freeform 362"/>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4" name="Freeform 4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5" name="Freeform 4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6" name="Freeform 4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7" name="Freeform 4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8" name="Freeform 367"/>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9" name="Freeform 368"/>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8" name="Group 51"/>
                <p:cNvGrpSpPr/>
                <p:nvPr/>
              </p:nvGrpSpPr>
              <p:grpSpPr>
                <a:xfrm>
                  <a:off x="1795463" y="3443288"/>
                  <a:ext cx="160045" cy="119320"/>
                  <a:chOff x="1997869" y="3443159"/>
                  <a:chExt cx="160045" cy="119320"/>
                </a:xfrm>
              </p:grpSpPr>
              <p:sp>
                <p:nvSpPr>
                  <p:cNvPr id="356" name="Freeform 355"/>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7" name="Freeform 356"/>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8" name="Freeform 357"/>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9" name="Freeform 358"/>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0" name="Freeform 359"/>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1" name="Freeform 360"/>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2" name="Freeform 361"/>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9" name="Freeform 308"/>
                <p:cNvSpPr/>
                <p:nvPr/>
              </p:nvSpPr>
              <p:spPr>
                <a:xfrm>
                  <a:off x="2274094" y="331219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0" name="Freeform 309"/>
                <p:cNvSpPr/>
                <p:nvPr/>
              </p:nvSpPr>
              <p:spPr>
                <a:xfrm>
                  <a:off x="2316956"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1" name="Freeform 310"/>
                <p:cNvSpPr/>
                <p:nvPr/>
              </p:nvSpPr>
              <p:spPr>
                <a:xfrm>
                  <a:off x="2369344" y="330980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2" name="Freeform 311"/>
                <p:cNvSpPr/>
                <p:nvPr/>
              </p:nvSpPr>
              <p:spPr>
                <a:xfrm>
                  <a:off x="2414587" y="33480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Freeform 312"/>
                <p:cNvSpPr/>
                <p:nvPr/>
              </p:nvSpPr>
              <p:spPr>
                <a:xfrm>
                  <a:off x="2386012" y="34051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4" name="Freeform 313"/>
                <p:cNvSpPr/>
                <p:nvPr/>
              </p:nvSpPr>
              <p:spPr>
                <a:xfrm>
                  <a:off x="2333625" y="341947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5" name="Freeform 314"/>
                <p:cNvSpPr/>
                <p:nvPr/>
              </p:nvSpPr>
              <p:spPr>
                <a:xfrm>
                  <a:off x="2257425" y="33909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6" name="Group 66"/>
                <p:cNvGrpSpPr/>
                <p:nvPr/>
              </p:nvGrpSpPr>
              <p:grpSpPr>
                <a:xfrm>
                  <a:off x="2409825" y="3462209"/>
                  <a:ext cx="160045" cy="119320"/>
                  <a:chOff x="1997869" y="3443159"/>
                  <a:chExt cx="160045" cy="119320"/>
                </a:xfrm>
              </p:grpSpPr>
              <p:sp>
                <p:nvSpPr>
                  <p:cNvPr id="349" name="Freeform 348"/>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0" name="Freeform 349"/>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1" name="Freeform 350"/>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2" name="Freeform 351"/>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3" name="Freeform 352"/>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4" name="Freeform 353"/>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5" name="Freeform 354"/>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7" name="Group 74"/>
                <p:cNvGrpSpPr/>
                <p:nvPr/>
              </p:nvGrpSpPr>
              <p:grpSpPr>
                <a:xfrm>
                  <a:off x="2469356" y="3295650"/>
                  <a:ext cx="160045" cy="119320"/>
                  <a:chOff x="1997869" y="3443159"/>
                  <a:chExt cx="160045" cy="119320"/>
                </a:xfrm>
              </p:grpSpPr>
              <p:sp>
                <p:nvSpPr>
                  <p:cNvPr id="342" name="Freeform 341"/>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3" name="Freeform 342"/>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4" name="Freeform 343"/>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Freeform 344"/>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6" name="Freeform 345"/>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7" name="Freeform 346"/>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8" name="Freeform 347"/>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8" name="Group 82"/>
                <p:cNvGrpSpPr/>
                <p:nvPr/>
              </p:nvGrpSpPr>
              <p:grpSpPr>
                <a:xfrm>
                  <a:off x="2207419" y="3462338"/>
                  <a:ext cx="160045" cy="119320"/>
                  <a:chOff x="1997869" y="3443159"/>
                  <a:chExt cx="160045" cy="119320"/>
                </a:xfrm>
              </p:grpSpPr>
              <p:sp>
                <p:nvSpPr>
                  <p:cNvPr id="335" name="Freeform 334"/>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6" name="Freeform 33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Freeform 33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8" name="Freeform 33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Freeform 33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Freeform 339"/>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1" name="Freeform 340"/>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19" name="Group 90"/>
                <p:cNvGrpSpPr/>
                <p:nvPr/>
              </p:nvGrpSpPr>
              <p:grpSpPr>
                <a:xfrm>
                  <a:off x="2633663" y="3447922"/>
                  <a:ext cx="160045" cy="119320"/>
                  <a:chOff x="1997869" y="3443159"/>
                  <a:chExt cx="160045" cy="119320"/>
                </a:xfrm>
              </p:grpSpPr>
              <p:sp>
                <p:nvSpPr>
                  <p:cNvPr id="328" name="Freeform 327"/>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9" name="Freeform 328"/>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0" name="Freeform 329"/>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1" name="Freeform 330"/>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Freeform 331"/>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3" name="Freeform 332"/>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4" name="Freeform 333"/>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0" name="Group 98"/>
                <p:cNvGrpSpPr/>
                <p:nvPr/>
              </p:nvGrpSpPr>
              <p:grpSpPr>
                <a:xfrm>
                  <a:off x="2643188" y="3295522"/>
                  <a:ext cx="160045" cy="119320"/>
                  <a:chOff x="1997869" y="3443159"/>
                  <a:chExt cx="160045" cy="119320"/>
                </a:xfrm>
              </p:grpSpPr>
              <p:sp>
                <p:nvSpPr>
                  <p:cNvPr id="321" name="Freeform 320"/>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2" name="Freeform 321"/>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3" name="Freeform 322"/>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4" name="Freeform 323"/>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5" name="Freeform 324"/>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6" name="Freeform 325"/>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7" name="Freeform 326"/>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9" name="TextBox 18"/>
              <p:cNvSpPr txBox="1"/>
              <p:nvPr/>
            </p:nvSpPr>
            <p:spPr>
              <a:xfrm>
                <a:off x="2059743" y="4939081"/>
                <a:ext cx="3510091" cy="440246"/>
              </a:xfrm>
              <a:prstGeom prst="rect">
                <a:avLst/>
              </a:prstGeom>
              <a:noFill/>
            </p:spPr>
            <p:txBody>
              <a:bodyPr wrap="square" rtlCol="0">
                <a:spAutoFit/>
              </a:bodyPr>
              <a:lstStyle/>
              <a:p>
                <a:r>
                  <a:rPr lang="it-IT" dirty="0" smtClean="0"/>
                  <a:t>cohesive   non-cohesive</a:t>
                </a:r>
                <a:endParaRPr lang="en-US" dirty="0"/>
              </a:p>
            </p:txBody>
          </p:sp>
          <p:cxnSp>
            <p:nvCxnSpPr>
              <p:cNvPr id="20" name="Straight Connector 19"/>
              <p:cNvCxnSpPr/>
              <p:nvPr/>
            </p:nvCxnSpPr>
            <p:spPr>
              <a:xfrm>
                <a:off x="3454401" y="2930525"/>
                <a:ext cx="331469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63800" y="4597400"/>
                <a:ext cx="990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63925" y="4597400"/>
                <a:ext cx="9048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717800" y="4267200"/>
                <a:ext cx="2133600" cy="369332"/>
              </a:xfrm>
              <a:prstGeom prst="rect">
                <a:avLst/>
              </a:prstGeom>
              <a:noFill/>
            </p:spPr>
            <p:txBody>
              <a:bodyPr wrap="square" rtlCol="0">
                <a:spAutoFit/>
              </a:bodyPr>
              <a:lstStyle/>
              <a:p>
                <a:r>
                  <a:rPr lang="it-IT" dirty="0" smtClean="0"/>
                  <a:t>dx</a:t>
                </a:r>
                <a:endParaRPr lang="en-US" dirty="0"/>
              </a:p>
            </p:txBody>
          </p:sp>
          <p:sp>
            <p:nvSpPr>
              <p:cNvPr id="24" name="TextBox 23"/>
              <p:cNvSpPr txBox="1"/>
              <p:nvPr/>
            </p:nvSpPr>
            <p:spPr>
              <a:xfrm>
                <a:off x="3676650" y="4273550"/>
                <a:ext cx="2133600" cy="369332"/>
              </a:xfrm>
              <a:prstGeom prst="rect">
                <a:avLst/>
              </a:prstGeom>
              <a:noFill/>
            </p:spPr>
            <p:txBody>
              <a:bodyPr wrap="square" rtlCol="0">
                <a:spAutoFit/>
              </a:bodyPr>
              <a:lstStyle/>
              <a:p>
                <a:r>
                  <a:rPr lang="it-IT" dirty="0" smtClean="0"/>
                  <a:t>dx</a:t>
                </a:r>
                <a:endParaRPr lang="en-US" dirty="0"/>
              </a:p>
            </p:txBody>
          </p:sp>
          <p:cxnSp>
            <p:nvCxnSpPr>
              <p:cNvPr id="25" name="Straight Connector 24"/>
              <p:cNvCxnSpPr/>
              <p:nvPr/>
            </p:nvCxnSpPr>
            <p:spPr>
              <a:xfrm flipV="1">
                <a:off x="3409950" y="4511675"/>
                <a:ext cx="101600" cy="174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318000" y="4511675"/>
                <a:ext cx="101600" cy="174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432050" y="4511675"/>
                <a:ext cx="101600" cy="174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137"/>
              <p:cNvGrpSpPr/>
              <p:nvPr/>
            </p:nvGrpSpPr>
            <p:grpSpPr>
              <a:xfrm>
                <a:off x="2446338" y="2835275"/>
                <a:ext cx="1007770" cy="305058"/>
                <a:chOff x="1795463" y="3276600"/>
                <a:chExt cx="1007770" cy="305058"/>
              </a:xfrm>
            </p:grpSpPr>
            <p:sp>
              <p:nvSpPr>
                <p:cNvPr id="221" name="Freeform 138"/>
                <p:cNvSpPr/>
                <p:nvPr/>
              </p:nvSpPr>
              <p:spPr>
                <a:xfrm>
                  <a:off x="1862138" y="32931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Freeform 139"/>
                <p:cNvSpPr/>
                <p:nvPr/>
              </p:nvSpPr>
              <p:spPr>
                <a:xfrm>
                  <a:off x="1905000" y="33528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Freeform 140"/>
                <p:cNvSpPr/>
                <p:nvPr/>
              </p:nvSpPr>
              <p:spPr>
                <a:xfrm>
                  <a:off x="1957388" y="32907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Freeform 223"/>
                <p:cNvSpPr/>
                <p:nvPr/>
              </p:nvSpPr>
              <p:spPr>
                <a:xfrm>
                  <a:off x="2002631" y="33289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Freeform 224"/>
                <p:cNvSpPr/>
                <p:nvPr/>
              </p:nvSpPr>
              <p:spPr>
                <a:xfrm>
                  <a:off x="1974056" y="33861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Freeform 225"/>
                <p:cNvSpPr/>
                <p:nvPr/>
              </p:nvSpPr>
              <p:spPr>
                <a:xfrm>
                  <a:off x="1921669" y="34004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7" name="Freeform 226"/>
                <p:cNvSpPr/>
                <p:nvPr/>
              </p:nvSpPr>
              <p:spPr>
                <a:xfrm>
                  <a:off x="1845469"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8" name="Group 42"/>
                <p:cNvGrpSpPr/>
                <p:nvPr/>
              </p:nvGrpSpPr>
              <p:grpSpPr>
                <a:xfrm>
                  <a:off x="1997869" y="3443159"/>
                  <a:ext cx="160045" cy="119320"/>
                  <a:chOff x="1997869" y="3443159"/>
                  <a:chExt cx="160045" cy="119320"/>
                </a:xfrm>
              </p:grpSpPr>
              <p:sp>
                <p:nvSpPr>
                  <p:cNvPr id="292" name="Freeform 291"/>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3" name="Freeform 292"/>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4" name="Freeform 293"/>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5" name="Freeform 294"/>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Freeform 295"/>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Freeform 296"/>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8" name="Freeform 297"/>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9" name="Group 43"/>
                <p:cNvGrpSpPr/>
                <p:nvPr/>
              </p:nvGrpSpPr>
              <p:grpSpPr>
                <a:xfrm>
                  <a:off x="2057400" y="3276600"/>
                  <a:ext cx="160045" cy="119320"/>
                  <a:chOff x="1997869" y="3443159"/>
                  <a:chExt cx="160045" cy="119320"/>
                </a:xfrm>
              </p:grpSpPr>
              <p:sp>
                <p:nvSpPr>
                  <p:cNvPr id="285" name="Freeform 284"/>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6" name="Freeform 28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7" name="Freeform 28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8" name="Freeform 28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9" name="Freeform 28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0" name="Freeform 289"/>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1" name="Freeform 290"/>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0" name="Group 51"/>
                <p:cNvGrpSpPr/>
                <p:nvPr/>
              </p:nvGrpSpPr>
              <p:grpSpPr>
                <a:xfrm>
                  <a:off x="1795463" y="3443288"/>
                  <a:ext cx="160045" cy="119320"/>
                  <a:chOff x="1997869" y="3443159"/>
                  <a:chExt cx="160045" cy="119320"/>
                </a:xfrm>
              </p:grpSpPr>
              <p:sp>
                <p:nvSpPr>
                  <p:cNvPr id="278" name="Freeform 277"/>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9" name="Freeform 278"/>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0" name="Freeform 279"/>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1" name="Freeform 280"/>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2" name="Freeform 281"/>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3" name="Freeform 282"/>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4" name="Freeform 283"/>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1" name="Freeform 148"/>
                <p:cNvSpPr/>
                <p:nvPr/>
              </p:nvSpPr>
              <p:spPr>
                <a:xfrm>
                  <a:off x="2274094" y="331219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Freeform 149"/>
                <p:cNvSpPr/>
                <p:nvPr/>
              </p:nvSpPr>
              <p:spPr>
                <a:xfrm>
                  <a:off x="2316956"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Freeform 150"/>
                <p:cNvSpPr/>
                <p:nvPr/>
              </p:nvSpPr>
              <p:spPr>
                <a:xfrm>
                  <a:off x="2369344" y="330980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Freeform 151"/>
                <p:cNvSpPr/>
                <p:nvPr/>
              </p:nvSpPr>
              <p:spPr>
                <a:xfrm>
                  <a:off x="2414587" y="33480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Freeform 152"/>
                <p:cNvSpPr/>
                <p:nvPr/>
              </p:nvSpPr>
              <p:spPr>
                <a:xfrm>
                  <a:off x="2386012" y="34051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Freeform 235"/>
                <p:cNvSpPr/>
                <p:nvPr/>
              </p:nvSpPr>
              <p:spPr>
                <a:xfrm>
                  <a:off x="2333625" y="341947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Freeform 236"/>
                <p:cNvSpPr/>
                <p:nvPr/>
              </p:nvSpPr>
              <p:spPr>
                <a:xfrm>
                  <a:off x="2257425" y="33909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38" name="Group 66"/>
                <p:cNvGrpSpPr/>
                <p:nvPr/>
              </p:nvGrpSpPr>
              <p:grpSpPr>
                <a:xfrm>
                  <a:off x="2409825" y="3462209"/>
                  <a:ext cx="160045" cy="119320"/>
                  <a:chOff x="1997869" y="3443159"/>
                  <a:chExt cx="160045" cy="119320"/>
                </a:xfrm>
              </p:grpSpPr>
              <p:sp>
                <p:nvSpPr>
                  <p:cNvPr id="271" name="Freeform 270"/>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2" name="Freeform 271"/>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3" name="Freeform 272"/>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4" name="Freeform 273"/>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5" name="Freeform 274"/>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6" name="Freeform 275"/>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7" name="Freeform 276"/>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9" name="Group 74"/>
                <p:cNvGrpSpPr/>
                <p:nvPr/>
              </p:nvGrpSpPr>
              <p:grpSpPr>
                <a:xfrm>
                  <a:off x="2469356" y="3295650"/>
                  <a:ext cx="160045" cy="119320"/>
                  <a:chOff x="1997869" y="3443159"/>
                  <a:chExt cx="160045" cy="119320"/>
                </a:xfrm>
              </p:grpSpPr>
              <p:sp>
                <p:nvSpPr>
                  <p:cNvPr id="264" name="Freeform 263"/>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5" name="Freeform 264"/>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6" name="Freeform 265"/>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7" name="Freeform 266"/>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8" name="Freeform 267"/>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9" name="Freeform 268"/>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0" name="Freeform 269"/>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0" name="Group 82"/>
                <p:cNvGrpSpPr/>
                <p:nvPr/>
              </p:nvGrpSpPr>
              <p:grpSpPr>
                <a:xfrm>
                  <a:off x="2207419" y="3462338"/>
                  <a:ext cx="160045" cy="119320"/>
                  <a:chOff x="1997869" y="3443159"/>
                  <a:chExt cx="160045" cy="119320"/>
                </a:xfrm>
              </p:grpSpPr>
              <p:sp>
                <p:nvSpPr>
                  <p:cNvPr id="257" name="Freeform 256"/>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8" name="Freeform 257"/>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9" name="Freeform 258"/>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0" name="Freeform 259"/>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Freeform 260"/>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Freeform 261"/>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3" name="Freeform 262"/>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1" name="Group 90"/>
                <p:cNvGrpSpPr/>
                <p:nvPr/>
              </p:nvGrpSpPr>
              <p:grpSpPr>
                <a:xfrm>
                  <a:off x="2633663" y="3447922"/>
                  <a:ext cx="160045" cy="119320"/>
                  <a:chOff x="1997869" y="3443159"/>
                  <a:chExt cx="160045" cy="119320"/>
                </a:xfrm>
              </p:grpSpPr>
              <p:sp>
                <p:nvSpPr>
                  <p:cNvPr id="250" name="Freeform 249"/>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1" name="Freeform 250"/>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2" name="Freeform 251"/>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Freeform 252"/>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4" name="Freeform 253"/>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Freeform 254"/>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Freeform 255"/>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2" name="Group 98"/>
                <p:cNvGrpSpPr/>
                <p:nvPr/>
              </p:nvGrpSpPr>
              <p:grpSpPr>
                <a:xfrm>
                  <a:off x="2643188" y="3295522"/>
                  <a:ext cx="160045" cy="119320"/>
                  <a:chOff x="1997869" y="3443159"/>
                  <a:chExt cx="160045" cy="119320"/>
                </a:xfrm>
              </p:grpSpPr>
              <p:sp>
                <p:nvSpPr>
                  <p:cNvPr id="243" name="Freeform 242"/>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Freeform 243"/>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Freeform 244"/>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Freeform 245"/>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Freeform 246"/>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8" name="Freeform 247"/>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Freeform 248"/>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32" name="Straight Connector 31"/>
              <p:cNvCxnSpPr/>
              <p:nvPr/>
            </p:nvCxnSpPr>
            <p:spPr>
              <a:xfrm>
                <a:off x="5162550" y="2752725"/>
                <a:ext cx="120650" cy="1682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178907" y="2752725"/>
                <a:ext cx="23495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283200" y="2749550"/>
                <a:ext cx="104775" cy="17145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5" name="Group 231"/>
              <p:cNvGrpSpPr/>
              <p:nvPr/>
            </p:nvGrpSpPr>
            <p:grpSpPr>
              <a:xfrm>
                <a:off x="2439988" y="3159125"/>
                <a:ext cx="1007770" cy="305058"/>
                <a:chOff x="1795463" y="3276600"/>
                <a:chExt cx="1007770" cy="305058"/>
              </a:xfrm>
            </p:grpSpPr>
            <p:sp>
              <p:nvSpPr>
                <p:cNvPr id="143" name="Freeform 142"/>
                <p:cNvSpPr/>
                <p:nvPr/>
              </p:nvSpPr>
              <p:spPr>
                <a:xfrm>
                  <a:off x="1862138" y="32931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Freeform 143"/>
                <p:cNvSpPr/>
                <p:nvPr/>
              </p:nvSpPr>
              <p:spPr>
                <a:xfrm>
                  <a:off x="1905000" y="33528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Freeform 144"/>
                <p:cNvSpPr/>
                <p:nvPr/>
              </p:nvSpPr>
              <p:spPr>
                <a:xfrm>
                  <a:off x="1957388" y="32907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Freeform 145"/>
                <p:cNvSpPr/>
                <p:nvPr/>
              </p:nvSpPr>
              <p:spPr>
                <a:xfrm>
                  <a:off x="2002631" y="33289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7" name="Freeform 146"/>
                <p:cNvSpPr/>
                <p:nvPr/>
              </p:nvSpPr>
              <p:spPr>
                <a:xfrm>
                  <a:off x="1974056" y="33861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8" name="Freeform 147"/>
                <p:cNvSpPr/>
                <p:nvPr/>
              </p:nvSpPr>
              <p:spPr>
                <a:xfrm>
                  <a:off x="1921669" y="34004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9" name="Freeform 148"/>
                <p:cNvSpPr/>
                <p:nvPr/>
              </p:nvSpPr>
              <p:spPr>
                <a:xfrm>
                  <a:off x="1845469"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0" name="Group 42"/>
                <p:cNvGrpSpPr/>
                <p:nvPr/>
              </p:nvGrpSpPr>
              <p:grpSpPr>
                <a:xfrm>
                  <a:off x="1997869" y="3443159"/>
                  <a:ext cx="160045" cy="119320"/>
                  <a:chOff x="1997869" y="3443159"/>
                  <a:chExt cx="160045" cy="119320"/>
                </a:xfrm>
              </p:grpSpPr>
              <p:sp>
                <p:nvSpPr>
                  <p:cNvPr id="214" name="Freeform 213"/>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5" name="Freeform 214"/>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6" name="Freeform 215"/>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7" name="Freeform 216"/>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8" name="Freeform 217"/>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Freeform 218"/>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Freeform 219"/>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1" name="Group 43"/>
                <p:cNvGrpSpPr/>
                <p:nvPr/>
              </p:nvGrpSpPr>
              <p:grpSpPr>
                <a:xfrm>
                  <a:off x="2057400" y="3276600"/>
                  <a:ext cx="160045" cy="119320"/>
                  <a:chOff x="1997869" y="3443159"/>
                  <a:chExt cx="160045" cy="119320"/>
                </a:xfrm>
              </p:grpSpPr>
              <p:sp>
                <p:nvSpPr>
                  <p:cNvPr id="207" name="Freeform 206"/>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8" name="Freeform 207"/>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Freeform 208"/>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Freeform 209"/>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Freeform 210"/>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Freeform 211"/>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Freeform 212"/>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2" name="Group 51"/>
                <p:cNvGrpSpPr/>
                <p:nvPr/>
              </p:nvGrpSpPr>
              <p:grpSpPr>
                <a:xfrm>
                  <a:off x="1795463" y="3443288"/>
                  <a:ext cx="160045" cy="119320"/>
                  <a:chOff x="1997869" y="3443159"/>
                  <a:chExt cx="160045" cy="119320"/>
                </a:xfrm>
              </p:grpSpPr>
              <p:sp>
                <p:nvSpPr>
                  <p:cNvPr id="200" name="Freeform 199"/>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1" name="Freeform 200"/>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Freeform 201"/>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Freeform 202"/>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Freeform 203"/>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Freeform 204"/>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Freeform 205"/>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3" name="Freeform 152"/>
                <p:cNvSpPr/>
                <p:nvPr/>
              </p:nvSpPr>
              <p:spPr>
                <a:xfrm>
                  <a:off x="2274094" y="331219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Freeform 153"/>
                <p:cNvSpPr/>
                <p:nvPr/>
              </p:nvSpPr>
              <p:spPr>
                <a:xfrm>
                  <a:off x="2316956"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Freeform 154"/>
                <p:cNvSpPr/>
                <p:nvPr/>
              </p:nvSpPr>
              <p:spPr>
                <a:xfrm>
                  <a:off x="2369344" y="330980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Freeform 155"/>
                <p:cNvSpPr/>
                <p:nvPr/>
              </p:nvSpPr>
              <p:spPr>
                <a:xfrm>
                  <a:off x="2414587" y="33480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Freeform 156"/>
                <p:cNvSpPr/>
                <p:nvPr/>
              </p:nvSpPr>
              <p:spPr>
                <a:xfrm>
                  <a:off x="2386012" y="34051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Freeform 157"/>
                <p:cNvSpPr/>
                <p:nvPr/>
              </p:nvSpPr>
              <p:spPr>
                <a:xfrm>
                  <a:off x="2333625" y="341947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9" name="Freeform 158"/>
                <p:cNvSpPr/>
                <p:nvPr/>
              </p:nvSpPr>
              <p:spPr>
                <a:xfrm>
                  <a:off x="2257425" y="33909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0" name="Group 66"/>
                <p:cNvGrpSpPr/>
                <p:nvPr/>
              </p:nvGrpSpPr>
              <p:grpSpPr>
                <a:xfrm>
                  <a:off x="2409825" y="3462209"/>
                  <a:ext cx="160045" cy="119320"/>
                  <a:chOff x="1997869" y="3443159"/>
                  <a:chExt cx="160045" cy="119320"/>
                </a:xfrm>
              </p:grpSpPr>
              <p:sp>
                <p:nvSpPr>
                  <p:cNvPr id="193" name="Freeform 192"/>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4" name="Freeform 193"/>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Freeform 194"/>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Freeform 195"/>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Freeform 196"/>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Freeform 197"/>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Freeform 198"/>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1" name="Group 74"/>
                <p:cNvGrpSpPr/>
                <p:nvPr/>
              </p:nvGrpSpPr>
              <p:grpSpPr>
                <a:xfrm>
                  <a:off x="2469356" y="3295650"/>
                  <a:ext cx="160045" cy="119320"/>
                  <a:chOff x="1997869" y="3443159"/>
                  <a:chExt cx="160045" cy="119320"/>
                </a:xfrm>
              </p:grpSpPr>
              <p:sp>
                <p:nvSpPr>
                  <p:cNvPr id="186" name="Freeform 185"/>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7" name="Freeform 186"/>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Freeform 187"/>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Freeform 188"/>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Freeform 189"/>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Freeform 190"/>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Freeform 191"/>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2" name="Group 82"/>
                <p:cNvGrpSpPr/>
                <p:nvPr/>
              </p:nvGrpSpPr>
              <p:grpSpPr>
                <a:xfrm>
                  <a:off x="2207419" y="3462338"/>
                  <a:ext cx="160045" cy="119320"/>
                  <a:chOff x="1997869" y="3443159"/>
                  <a:chExt cx="160045" cy="119320"/>
                </a:xfrm>
              </p:grpSpPr>
              <p:sp>
                <p:nvSpPr>
                  <p:cNvPr id="179" name="Freeform 178"/>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Freeform 179"/>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Freeform 180"/>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Freeform 181"/>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Freeform 182"/>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Freeform 183"/>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Freeform 184"/>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3" name="Group 90"/>
                <p:cNvGrpSpPr/>
                <p:nvPr/>
              </p:nvGrpSpPr>
              <p:grpSpPr>
                <a:xfrm>
                  <a:off x="2633663" y="3447922"/>
                  <a:ext cx="160045" cy="119320"/>
                  <a:chOff x="1997869" y="3443159"/>
                  <a:chExt cx="160045" cy="119320"/>
                </a:xfrm>
              </p:grpSpPr>
              <p:sp>
                <p:nvSpPr>
                  <p:cNvPr id="172" name="Freeform 171"/>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Freeform 172"/>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Freeform 173"/>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Freeform 174"/>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Freeform 175"/>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Freeform 176"/>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Freeform 177"/>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4" name="Group 98"/>
                <p:cNvGrpSpPr/>
                <p:nvPr/>
              </p:nvGrpSpPr>
              <p:grpSpPr>
                <a:xfrm>
                  <a:off x="2643188" y="3295522"/>
                  <a:ext cx="160045" cy="119320"/>
                  <a:chOff x="1997869" y="3443159"/>
                  <a:chExt cx="160045" cy="119320"/>
                </a:xfrm>
              </p:grpSpPr>
              <p:sp>
                <p:nvSpPr>
                  <p:cNvPr id="165" name="Freeform 164"/>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6" name="Freeform 16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Freeform 16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Freeform 16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Freeform 16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Freeform 169"/>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Freeform 170"/>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7" name="Freeform 36"/>
              <p:cNvSpPr/>
              <p:nvPr/>
            </p:nvSpPr>
            <p:spPr>
              <a:xfrm>
                <a:off x="2639149" y="355778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2767180" y="3735989"/>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2923666" y="3550669"/>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3058810" y="366486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2973455" y="383557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816972" y="3878247"/>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2589358" y="37928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42"/>
              <p:cNvGrpSpPr/>
              <p:nvPr/>
            </p:nvGrpSpPr>
            <p:grpSpPr>
              <a:xfrm>
                <a:off x="3044585" y="4005896"/>
                <a:ext cx="478064" cy="356416"/>
                <a:chOff x="1997869" y="3443159"/>
                <a:chExt cx="160045" cy="119320"/>
              </a:xfrm>
            </p:grpSpPr>
            <p:sp>
              <p:nvSpPr>
                <p:cNvPr id="136" name="Freeform 135"/>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7" name="Freeform 136"/>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Freeform 137"/>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9" name="Freeform 138"/>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Freeform 139"/>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Freeform 140"/>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Freeform 141"/>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6" name="Group 43"/>
              <p:cNvGrpSpPr/>
              <p:nvPr/>
            </p:nvGrpSpPr>
            <p:grpSpPr>
              <a:xfrm>
                <a:off x="3124200" y="3505200"/>
                <a:ext cx="478064" cy="356416"/>
                <a:chOff x="1997869" y="3443159"/>
                <a:chExt cx="160045" cy="119320"/>
              </a:xfrm>
            </p:grpSpPr>
            <p:sp>
              <p:nvSpPr>
                <p:cNvPr id="129" name="Freeform 128"/>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0" name="Freeform 129"/>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Freeform 130"/>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Freeform 131"/>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Freeform 132"/>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Freeform 133"/>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51"/>
              <p:cNvGrpSpPr/>
              <p:nvPr/>
            </p:nvGrpSpPr>
            <p:grpSpPr>
              <a:xfrm>
                <a:off x="2439987" y="4006282"/>
                <a:ext cx="478064" cy="356416"/>
                <a:chOff x="1997869" y="3443159"/>
                <a:chExt cx="160045" cy="119320"/>
              </a:xfrm>
            </p:grpSpPr>
            <p:sp>
              <p:nvSpPr>
                <p:cNvPr id="122" name="Freeform 121"/>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Freeform 122"/>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Freeform 123"/>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Freeform 124"/>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Freeform 125"/>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Freeform 126"/>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Freeform 127"/>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2"/>
              <p:cNvGrpSpPr/>
              <p:nvPr/>
            </p:nvGrpSpPr>
            <p:grpSpPr>
              <a:xfrm>
                <a:off x="3657600" y="3962400"/>
                <a:ext cx="478064" cy="356416"/>
                <a:chOff x="1997869" y="3443159"/>
                <a:chExt cx="160045" cy="119320"/>
              </a:xfrm>
            </p:grpSpPr>
            <p:sp>
              <p:nvSpPr>
                <p:cNvPr id="115" name="Freeform 114"/>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Freeform 11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Freeform 11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Freeform 11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Freeform 11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Freeform 119"/>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Freeform 120"/>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Freeform 48"/>
              <p:cNvSpPr/>
              <p:nvPr/>
            </p:nvSpPr>
            <p:spPr>
              <a:xfrm>
                <a:off x="2462358" y="35769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791549" y="363398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919580" y="3812189"/>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3076066" y="3626869"/>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211210" y="374106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3125855" y="391177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2969372" y="3954447"/>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reeform 55"/>
              <p:cNvSpPr/>
              <p:nvPr/>
            </p:nvSpPr>
            <p:spPr>
              <a:xfrm>
                <a:off x="2741758" y="38690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7" name="Group 42"/>
              <p:cNvGrpSpPr/>
              <p:nvPr/>
            </p:nvGrpSpPr>
            <p:grpSpPr>
              <a:xfrm>
                <a:off x="3196985" y="4082096"/>
                <a:ext cx="478064" cy="356416"/>
                <a:chOff x="1997869" y="3443159"/>
                <a:chExt cx="160045" cy="119320"/>
              </a:xfrm>
            </p:grpSpPr>
            <p:sp>
              <p:nvSpPr>
                <p:cNvPr id="108" name="Freeform 107"/>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Freeform 108"/>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Freeform 109"/>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Freeform 110"/>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111"/>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Freeform 113"/>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8" name="Group 43"/>
              <p:cNvGrpSpPr/>
              <p:nvPr/>
            </p:nvGrpSpPr>
            <p:grpSpPr>
              <a:xfrm>
                <a:off x="3200400" y="3657600"/>
                <a:ext cx="478064" cy="356416"/>
                <a:chOff x="1997869" y="3443159"/>
                <a:chExt cx="160045" cy="119320"/>
              </a:xfrm>
            </p:grpSpPr>
            <p:sp>
              <p:nvSpPr>
                <p:cNvPr id="101" name="Freeform 100"/>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Freeform 101"/>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Freeform 103"/>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Freeform 104"/>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Freeform 105"/>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Freeform 106"/>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9" name="Group 51"/>
              <p:cNvGrpSpPr/>
              <p:nvPr/>
            </p:nvGrpSpPr>
            <p:grpSpPr>
              <a:xfrm>
                <a:off x="2592387" y="4082482"/>
                <a:ext cx="478064" cy="356416"/>
                <a:chOff x="1997869" y="3443159"/>
                <a:chExt cx="160045" cy="119320"/>
              </a:xfrm>
            </p:grpSpPr>
            <p:sp>
              <p:nvSpPr>
                <p:cNvPr id="94" name="Freeform 93"/>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Freeform 97"/>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Freeform 98"/>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Group 42"/>
              <p:cNvGrpSpPr/>
              <p:nvPr/>
            </p:nvGrpSpPr>
            <p:grpSpPr>
              <a:xfrm>
                <a:off x="3810000" y="4038600"/>
                <a:ext cx="478064" cy="356416"/>
                <a:chOff x="1997869" y="3443159"/>
                <a:chExt cx="160045" cy="119320"/>
              </a:xfrm>
            </p:grpSpPr>
            <p:sp>
              <p:nvSpPr>
                <p:cNvPr id="87" name="Freeform 86"/>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Freeform 91"/>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1" name="Freeform 60"/>
              <p:cNvSpPr/>
              <p:nvPr/>
            </p:nvSpPr>
            <p:spPr>
              <a:xfrm>
                <a:off x="2614758" y="36531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2621108" y="39325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2500458" y="38436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2659208" y="41992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2786208" y="414214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3402158" y="41357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3733551" y="3811984"/>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885951" y="3964384"/>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038351" y="4116784"/>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810000" y="388620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4352925" y="424815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4191000" y="419100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3590925" y="3876675"/>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663950" y="409575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3938588" y="4162425"/>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3683001" y="434340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524250" y="4262438"/>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3271838" y="4062413"/>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2870200" y="4010025"/>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2933700" y="426720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2600326" y="2209801"/>
                <a:ext cx="142874" cy="262418"/>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2813686" y="2209800"/>
                <a:ext cx="81914" cy="292900"/>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2491740" y="2293620"/>
                <a:ext cx="91440" cy="186220"/>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2956560" y="2308860"/>
                <a:ext cx="91440" cy="186220"/>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3080386" y="2232661"/>
                <a:ext cx="142874" cy="262418"/>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263266" y="2247901"/>
                <a:ext cx="142874" cy="262418"/>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1903560" y="4655516"/>
              <a:ext cx="1745117" cy="403558"/>
            </a:xfrm>
            <a:prstGeom prst="rect">
              <a:avLst/>
            </a:prstGeom>
            <a:noFill/>
          </p:spPr>
          <p:txBody>
            <a:bodyPr wrap="square" rtlCol="0">
              <a:spAutoFit/>
            </a:bodyPr>
            <a:lstStyle/>
            <a:p>
              <a:pPr algn="ctr"/>
              <a:r>
                <a:rPr lang="en-US" sz="1600" b="1" dirty="0" smtClean="0"/>
                <a:t>dry cells</a:t>
              </a:r>
              <a:endParaRPr lang="en-US" sz="1600" b="1" dirty="0"/>
            </a:p>
          </p:txBody>
        </p:sp>
        <p:sp>
          <p:nvSpPr>
            <p:cNvPr id="14" name="TextBox 13"/>
            <p:cNvSpPr txBox="1"/>
            <p:nvPr/>
          </p:nvSpPr>
          <p:spPr>
            <a:xfrm>
              <a:off x="3383057" y="4640378"/>
              <a:ext cx="1354603" cy="403560"/>
            </a:xfrm>
            <a:prstGeom prst="rect">
              <a:avLst/>
            </a:prstGeom>
            <a:noFill/>
          </p:spPr>
          <p:txBody>
            <a:bodyPr wrap="square" rtlCol="0">
              <a:spAutoFit/>
            </a:bodyPr>
            <a:lstStyle/>
            <a:p>
              <a:pPr algn="ctr"/>
              <a:r>
                <a:rPr lang="en-US" sz="1600" b="1" dirty="0" smtClean="0"/>
                <a:t>wet cells</a:t>
              </a:r>
              <a:endParaRPr lang="en-US" sz="1600" b="1" dirty="0"/>
            </a:p>
          </p:txBody>
        </p:sp>
      </p:grpSp>
      <p:cxnSp>
        <p:nvCxnSpPr>
          <p:cNvPr id="378" name="Straight Connector 377"/>
          <p:cNvCxnSpPr/>
          <p:nvPr/>
        </p:nvCxnSpPr>
        <p:spPr>
          <a:xfrm flipH="1" flipV="1">
            <a:off x="1333500" y="3124200"/>
            <a:ext cx="25400" cy="3136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81" name="Picture 380" descr="Vegetation.jpg"/>
          <p:cNvPicPr>
            <a:picLocks noChangeAspect="1"/>
          </p:cNvPicPr>
          <p:nvPr/>
        </p:nvPicPr>
        <p:blipFill>
          <a:blip r:embed="rId2" cstate="print"/>
          <a:stretch>
            <a:fillRect/>
          </a:stretch>
        </p:blipFill>
        <p:spPr>
          <a:xfrm>
            <a:off x="4847156" y="4533900"/>
            <a:ext cx="4070648" cy="1574800"/>
          </a:xfrm>
          <a:prstGeom prst="rect">
            <a:avLst/>
          </a:prstGeom>
        </p:spPr>
      </p:pic>
      <p:sp>
        <p:nvSpPr>
          <p:cNvPr id="382" name="Rectangle 381"/>
          <p:cNvSpPr/>
          <p:nvPr/>
        </p:nvSpPr>
        <p:spPr>
          <a:xfrm>
            <a:off x="4800600" y="3005434"/>
            <a:ext cx="4343400" cy="923330"/>
          </a:xfrm>
          <a:prstGeom prst="rect">
            <a:avLst/>
          </a:prstGeom>
        </p:spPr>
        <p:txBody>
          <a:bodyPr wrap="square">
            <a:spAutoFit/>
          </a:bodyPr>
          <a:lstStyle/>
          <a:p>
            <a:r>
              <a:rPr lang="en-US" dirty="0" smtClean="0">
                <a:latin typeface="Arial" pitchFamily="34" charset="0"/>
                <a:cs typeface="Arial" pitchFamily="34" charset="0"/>
              </a:rPr>
              <a:t>No dynamic vegetation with its effects on sediment trapping, turbulence generation, nutrient uptake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35101"/>
            <a:ext cx="8686800" cy="762000"/>
          </a:xfrm>
        </p:spPr>
        <p:txBody>
          <a:bodyPr/>
          <a:lstStyle/>
          <a:p>
            <a:r>
              <a:rPr lang="en-US" sz="2800" dirty="0" smtClean="0"/>
              <a:t>A mass-conservative, staggered, three-dimensional, shallow water model</a:t>
            </a:r>
          </a:p>
          <a:p>
            <a:endParaRPr lang="en-US" sz="2800" dirty="0" smtClean="0"/>
          </a:p>
          <a:p>
            <a:r>
              <a:rPr lang="en-US" sz="2800" dirty="0" smtClean="0"/>
              <a:t>Includes:</a:t>
            </a:r>
          </a:p>
          <a:p>
            <a:pPr lvl="1"/>
            <a:r>
              <a:rPr lang="en-US" sz="2400" dirty="0" smtClean="0"/>
              <a:t>ghost-cell immersed boundary method for land/water boundaries</a:t>
            </a:r>
            <a:endParaRPr lang="en-US" sz="2300" dirty="0" smtClean="0"/>
          </a:p>
          <a:p>
            <a:pPr lvl="1"/>
            <a:r>
              <a:rPr lang="en-US" sz="2400" dirty="0" smtClean="0"/>
              <a:t>a sub-grid vegetation-flow interaction module</a:t>
            </a:r>
          </a:p>
          <a:p>
            <a:endParaRPr lang="en-US" sz="2800" dirty="0" smtClean="0"/>
          </a:p>
          <a:p>
            <a:r>
              <a:rPr lang="en-US" sz="2800" dirty="0" smtClean="0"/>
              <a:t>Team: Alberto Canestrelli, Aukje Spruyt, Bert Jagers, Rudy Slingerland, Fei Xing, James Syvitski, Doug Edmonds, William Nardin</a:t>
            </a:r>
          </a:p>
          <a:p>
            <a:endParaRPr lang="en-US" sz="2800" dirty="0"/>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22401"/>
            <a:ext cx="8686800" cy="762000"/>
          </a:xfrm>
        </p:spPr>
        <p:txBody>
          <a:bodyPr/>
          <a:lstStyle/>
          <a:p>
            <a:r>
              <a:rPr lang="en-US" sz="2800" dirty="0" smtClean="0"/>
              <a:t>Ghost cell immersed boundary method for land/water boundaries</a:t>
            </a:r>
          </a:p>
          <a:p>
            <a:pPr lvl="1"/>
            <a:r>
              <a:rPr lang="en-US" sz="2400" dirty="0" smtClean="0"/>
              <a:t>A hybrid cut-cell/ghost-cell method: ghost cells are used for the momentum equations</a:t>
            </a:r>
          </a:p>
          <a:p>
            <a:pPr lvl="1"/>
            <a:r>
              <a:rPr lang="en-US" sz="2400" dirty="0" smtClean="0"/>
              <a:t>Cut-cells are used in the continuity equation in order to conserve mass</a:t>
            </a:r>
            <a:endParaRPr lang="en-US" sz="2300" dirty="0" smtClean="0"/>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pic>
        <p:nvPicPr>
          <p:cNvPr id="4" name="Picture 3" descr="C:\UNIVERSITY\Delft3D_user_manual\BankErosion\paper\paper_hydro\FIGURE 4\Figure1ab.jpg"/>
          <p:cNvPicPr/>
          <p:nvPr/>
        </p:nvPicPr>
        <p:blipFill>
          <a:blip r:embed="rId3" cstate="print"/>
          <a:srcRect/>
          <a:stretch>
            <a:fillRect/>
          </a:stretch>
        </p:blipFill>
        <p:spPr bwMode="auto">
          <a:xfrm>
            <a:off x="800100" y="3949700"/>
            <a:ext cx="7556500" cy="28067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22401"/>
            <a:ext cx="8686800" cy="762000"/>
          </a:xfrm>
        </p:spPr>
        <p:txBody>
          <a:bodyPr/>
          <a:lstStyle/>
          <a:p>
            <a:r>
              <a:rPr lang="en-US" sz="2800" dirty="0" smtClean="0"/>
              <a:t>Test Case: Flow in channel not oriented with grid</a:t>
            </a:r>
            <a:endParaRPr lang="en-US" sz="2300" dirty="0" smtClean="0"/>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sp>
        <p:nvSpPr>
          <p:cNvPr id="7" name="Arc 6"/>
          <p:cNvSpPr/>
          <p:nvPr/>
        </p:nvSpPr>
        <p:spPr>
          <a:xfrm>
            <a:off x="939800" y="2413000"/>
            <a:ext cx="1905000" cy="1819275"/>
          </a:xfrm>
          <a:prstGeom prst="arc">
            <a:avLst>
              <a:gd name="adj1" fmla="val 17161556"/>
              <a:gd name="adj2" fmla="val 19438524"/>
            </a:avLst>
          </a:prstGeom>
          <a:ln w="158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descr="C:\UNIVERSITY\Delft3D_user_manual\DELFT3D_DAY_2012\Delft3D_Open_Source_Workshop2012\textcasesAUKJE\chan45_disch_shorterer_exact\Hprofile_45deg.jpg"/>
          <p:cNvPicPr/>
          <p:nvPr/>
        </p:nvPicPr>
        <p:blipFill>
          <a:blip r:embed="rId3" cstate="print"/>
          <a:srcRect/>
          <a:stretch>
            <a:fillRect/>
          </a:stretch>
        </p:blipFill>
        <p:spPr bwMode="auto">
          <a:xfrm>
            <a:off x="5550414" y="2298701"/>
            <a:ext cx="3241449" cy="2108200"/>
          </a:xfrm>
          <a:prstGeom prst="rect">
            <a:avLst/>
          </a:prstGeom>
          <a:noFill/>
          <a:ln w="9525">
            <a:noFill/>
            <a:miter lim="800000"/>
            <a:headEnd/>
            <a:tailEnd/>
          </a:ln>
        </p:spPr>
      </p:pic>
      <p:sp>
        <p:nvSpPr>
          <p:cNvPr id="11" name="TextBox 10"/>
          <p:cNvSpPr txBox="1"/>
          <p:nvPr/>
        </p:nvSpPr>
        <p:spPr>
          <a:xfrm>
            <a:off x="5932054" y="1906154"/>
            <a:ext cx="2971800" cy="369332"/>
          </a:xfrm>
          <a:prstGeom prst="rect">
            <a:avLst/>
          </a:prstGeom>
          <a:noFill/>
        </p:spPr>
        <p:txBody>
          <a:bodyPr wrap="square" rtlCol="0">
            <a:spAutoFit/>
          </a:bodyPr>
          <a:lstStyle/>
          <a:p>
            <a:r>
              <a:rPr lang="en-US" dirty="0" smtClean="0"/>
              <a:t>Longitudinal water level</a:t>
            </a:r>
            <a:endParaRPr lang="en-US" dirty="0"/>
          </a:p>
        </p:txBody>
      </p:sp>
      <p:sp>
        <p:nvSpPr>
          <p:cNvPr id="12" name="TextBox 11"/>
          <p:cNvSpPr txBox="1"/>
          <p:nvPr/>
        </p:nvSpPr>
        <p:spPr>
          <a:xfrm>
            <a:off x="6093690" y="4485409"/>
            <a:ext cx="2389910" cy="369332"/>
          </a:xfrm>
          <a:prstGeom prst="rect">
            <a:avLst/>
          </a:prstGeom>
          <a:noFill/>
        </p:spPr>
        <p:txBody>
          <a:bodyPr wrap="square" rtlCol="0">
            <a:spAutoFit/>
          </a:bodyPr>
          <a:lstStyle/>
          <a:p>
            <a:r>
              <a:rPr lang="en-US" dirty="0" smtClean="0"/>
              <a:t>Longitudinal velocity</a:t>
            </a:r>
            <a:endParaRPr lang="en-US" dirty="0"/>
          </a:p>
        </p:txBody>
      </p:sp>
      <p:pic>
        <p:nvPicPr>
          <p:cNvPr id="13" name="Picture 12" descr="C:\UNIVERSITY\Delft3D_user_manual\DELFT3D_DAY_2012\Delft3D_Open_Source_Workshop2012\textcasesAUKJE\chan45_disch_shorterer_exact\Uprofile_45deg.jpg"/>
          <p:cNvPicPr/>
          <p:nvPr/>
        </p:nvPicPr>
        <p:blipFill>
          <a:blip r:embed="rId4" cstate="print"/>
          <a:srcRect/>
          <a:stretch>
            <a:fillRect/>
          </a:stretch>
        </p:blipFill>
        <p:spPr bwMode="auto">
          <a:xfrm>
            <a:off x="5557606" y="4876799"/>
            <a:ext cx="3179993" cy="1828801"/>
          </a:xfrm>
          <a:prstGeom prst="rect">
            <a:avLst/>
          </a:prstGeom>
          <a:noFill/>
          <a:ln w="9525">
            <a:noFill/>
            <a:miter lim="800000"/>
            <a:headEnd/>
            <a:tailEnd/>
          </a:ln>
        </p:spPr>
      </p:pic>
      <p:pic>
        <p:nvPicPr>
          <p:cNvPr id="14" name="Picture 13" descr="C:\UNIVERSITY\Delft3D_user_manual\BankErosion\paper\paper_hydro\figure2\figure2.jpg"/>
          <p:cNvPicPr/>
          <p:nvPr/>
        </p:nvPicPr>
        <p:blipFill>
          <a:blip r:embed="rId5" cstate="print"/>
          <a:srcRect b="3016"/>
          <a:stretch>
            <a:fillRect/>
          </a:stretch>
        </p:blipFill>
        <p:spPr bwMode="auto">
          <a:xfrm>
            <a:off x="76200" y="1950725"/>
            <a:ext cx="5245100" cy="4791820"/>
          </a:xfrm>
          <a:prstGeom prst="rect">
            <a:avLst/>
          </a:prstGeom>
          <a:noFill/>
          <a:ln w="9525">
            <a:noFill/>
            <a:miter lim="800000"/>
            <a:headEnd/>
            <a:tailEnd/>
          </a:ln>
        </p:spPr>
      </p:pic>
      <p:sp>
        <p:nvSpPr>
          <p:cNvPr id="10" name="Right Arrow 9"/>
          <p:cNvSpPr/>
          <p:nvPr/>
        </p:nvSpPr>
        <p:spPr>
          <a:xfrm rot="18958263">
            <a:off x="979714" y="2971800"/>
            <a:ext cx="576943" cy="54429"/>
          </a:xfrm>
          <a:prstGeom prst="rightArrow">
            <a:avLst/>
          </a:prstGeom>
          <a:solidFill>
            <a:srgbClr val="FFC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18897286">
            <a:off x="859972" y="2721428"/>
            <a:ext cx="595035" cy="369332"/>
          </a:xfrm>
          <a:prstGeom prst="rect">
            <a:avLst/>
          </a:prstGeom>
          <a:noFill/>
        </p:spPr>
        <p:txBody>
          <a:bodyPr wrap="none" rtlCol="0">
            <a:spAutoFit/>
          </a:bodyPr>
          <a:lstStyle/>
          <a:p>
            <a:r>
              <a:rPr lang="en-US" dirty="0" smtClean="0">
                <a:solidFill>
                  <a:schemeClr val="bg1"/>
                </a:solidFill>
              </a:rPr>
              <a:t>flow</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279400" y="2075389"/>
            <a:ext cx="8509000" cy="4668311"/>
          </a:xfrm>
          <a:prstGeom prst="rect">
            <a:avLst/>
          </a:prstGeom>
          <a:noFill/>
          <a:ln w="9525">
            <a:noFill/>
            <a:miter lim="800000"/>
            <a:headEnd/>
            <a:tailEnd/>
          </a:ln>
          <a:effectLst/>
        </p:spPr>
      </p:pic>
      <p:sp>
        <p:nvSpPr>
          <p:cNvPr id="17" name="Content Placeholder 16"/>
          <p:cNvSpPr>
            <a:spLocks noGrp="1"/>
          </p:cNvSpPr>
          <p:nvPr>
            <p:ph idx="1"/>
          </p:nvPr>
        </p:nvSpPr>
        <p:spPr>
          <a:xfrm>
            <a:off x="457200" y="1422401"/>
            <a:ext cx="8686800" cy="762000"/>
          </a:xfrm>
        </p:spPr>
        <p:txBody>
          <a:bodyPr/>
          <a:lstStyle/>
          <a:p>
            <a:r>
              <a:rPr lang="en-US" sz="2800" dirty="0" smtClean="0"/>
              <a:t>Test Case: Flow in an infinite river bend</a:t>
            </a:r>
            <a:endParaRPr lang="en-US" sz="2300" dirty="0" smtClean="0"/>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cxnSp>
        <p:nvCxnSpPr>
          <p:cNvPr id="6" name="Straight Connector 5"/>
          <p:cNvCxnSpPr/>
          <p:nvPr/>
        </p:nvCxnSpPr>
        <p:spPr>
          <a:xfrm flipV="1">
            <a:off x="1825625" y="2555875"/>
            <a:ext cx="0" cy="28575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a:off x="939800" y="2413000"/>
            <a:ext cx="1905000" cy="1819275"/>
          </a:xfrm>
          <a:prstGeom prst="arc">
            <a:avLst>
              <a:gd name="adj1" fmla="val 17161556"/>
              <a:gd name="adj2" fmla="val 19438524"/>
            </a:avLst>
          </a:prstGeom>
          <a:ln w="158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78460" y="2286000"/>
            <a:ext cx="990600" cy="276999"/>
          </a:xfrm>
          <a:prstGeom prst="rect">
            <a:avLst/>
          </a:prstGeom>
          <a:noFill/>
        </p:spPr>
        <p:txBody>
          <a:bodyPr wrap="square" rtlCol="0">
            <a:spAutoFit/>
          </a:bodyPr>
          <a:lstStyle/>
          <a:p>
            <a:r>
              <a:rPr lang="en-US" sz="1200" dirty="0" smtClean="0">
                <a:solidFill>
                  <a:schemeClr val="bg1"/>
                </a:solidFill>
              </a:rPr>
              <a:t>Periodic BC</a:t>
            </a:r>
            <a:endParaRPr lang="en-US" sz="1200" dirty="0">
              <a:solidFill>
                <a:schemeClr val="bg1"/>
              </a:solidFill>
            </a:endParaRPr>
          </a:p>
        </p:txBody>
      </p:sp>
      <p:cxnSp>
        <p:nvCxnSpPr>
          <p:cNvPr id="10" name="Elbow Connector 9"/>
          <p:cNvCxnSpPr/>
          <p:nvPr/>
        </p:nvCxnSpPr>
        <p:spPr>
          <a:xfrm>
            <a:off x="1308100" y="2425700"/>
            <a:ext cx="431800" cy="292100"/>
          </a:xfrm>
          <a:prstGeom prst="bentConnector3">
            <a:avLst>
              <a:gd name="adj1" fmla="val 50000"/>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050062" y="3244334"/>
            <a:ext cx="1043876" cy="369332"/>
          </a:xfrm>
          <a:prstGeom prst="rect">
            <a:avLst/>
          </a:prstGeom>
        </p:spPr>
        <p:txBody>
          <a:bodyPr wrap="none">
            <a:spAutoFit/>
          </a:bodyPr>
          <a:lstStyle/>
          <a:p>
            <a:r>
              <a:rPr lang="en-US" dirty="0" err="1" smtClean="0"/>
              <a:t>Deltares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35101"/>
            <a:ext cx="8686800" cy="762000"/>
          </a:xfrm>
        </p:spPr>
        <p:txBody>
          <a:bodyPr/>
          <a:lstStyle/>
          <a:p>
            <a:r>
              <a:rPr lang="en-US" sz="2800" dirty="0" smtClean="0"/>
              <a:t>A mass-conservative, staggered, three-dimensional, shallow water model</a:t>
            </a:r>
          </a:p>
          <a:p>
            <a:pPr lvl="1"/>
            <a:r>
              <a:rPr lang="en-US" sz="2300" dirty="0" smtClean="0"/>
              <a:t>Can now treat lateral bank erosion….. </a:t>
            </a:r>
          </a:p>
          <a:p>
            <a:pPr lvl="2"/>
            <a:r>
              <a:rPr lang="en-US" sz="2100" dirty="0" smtClean="0"/>
              <a:t>Use wall shear stress to predict particle-by-particle bank erosion (e.g. Darby &amp; Thorne formulation)</a:t>
            </a:r>
          </a:p>
          <a:p>
            <a:pPr lvl="2"/>
            <a:endParaRPr lang="en-US" sz="2100" dirty="0" smtClean="0"/>
          </a:p>
          <a:p>
            <a:pPr lvl="2"/>
            <a:endParaRPr lang="en-US" sz="2100" dirty="0" smtClean="0"/>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grpSp>
        <p:nvGrpSpPr>
          <p:cNvPr id="4" name="Group 367"/>
          <p:cNvGrpSpPr/>
          <p:nvPr/>
        </p:nvGrpSpPr>
        <p:grpSpPr>
          <a:xfrm>
            <a:off x="2010278" y="3927409"/>
            <a:ext cx="3873501" cy="2658986"/>
            <a:chOff x="1903560" y="2209800"/>
            <a:chExt cx="4944340" cy="3169527"/>
          </a:xfrm>
        </p:grpSpPr>
        <p:grpSp>
          <p:nvGrpSpPr>
            <p:cNvPr id="5" name="Group 471"/>
            <p:cNvGrpSpPr/>
            <p:nvPr/>
          </p:nvGrpSpPr>
          <p:grpSpPr>
            <a:xfrm>
              <a:off x="2059743" y="2209800"/>
              <a:ext cx="4788157" cy="3169527"/>
              <a:chOff x="2059743" y="2209800"/>
              <a:chExt cx="4788157" cy="3169527"/>
            </a:xfrm>
          </p:grpSpPr>
          <p:sp>
            <p:nvSpPr>
              <p:cNvPr id="8" name="Freeform 7"/>
              <p:cNvSpPr/>
              <p:nvPr/>
            </p:nvSpPr>
            <p:spPr>
              <a:xfrm>
                <a:off x="2395540" y="2474913"/>
                <a:ext cx="4452360" cy="1970087"/>
              </a:xfrm>
              <a:custGeom>
                <a:avLst/>
                <a:gdLst>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84200 w 4343400"/>
                  <a:gd name="connsiteY6" fmla="*/ 114300 h 1993900"/>
                  <a:gd name="connsiteX7" fmla="*/ 622300 w 4343400"/>
                  <a:gd name="connsiteY7" fmla="*/ 127000 h 1993900"/>
                  <a:gd name="connsiteX8" fmla="*/ 698500 w 4343400"/>
                  <a:gd name="connsiteY8" fmla="*/ 177800 h 1993900"/>
                  <a:gd name="connsiteX9" fmla="*/ 736600 w 4343400"/>
                  <a:gd name="connsiteY9" fmla="*/ 203200 h 1993900"/>
                  <a:gd name="connsiteX10" fmla="*/ 774700 w 4343400"/>
                  <a:gd name="connsiteY10" fmla="*/ 2286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84200 w 4343400"/>
                  <a:gd name="connsiteY6" fmla="*/ 114300 h 1993900"/>
                  <a:gd name="connsiteX7" fmla="*/ 622300 w 4343400"/>
                  <a:gd name="connsiteY7" fmla="*/ 127000 h 1993900"/>
                  <a:gd name="connsiteX8" fmla="*/ 698500 w 4343400"/>
                  <a:gd name="connsiteY8" fmla="*/ 1778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84200 w 4343400"/>
                  <a:gd name="connsiteY6" fmla="*/ 114300 h 1993900"/>
                  <a:gd name="connsiteX7" fmla="*/ 622300 w 4343400"/>
                  <a:gd name="connsiteY7" fmla="*/ 1270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84200 w 4343400"/>
                  <a:gd name="connsiteY6" fmla="*/ 114300 h 1993900"/>
                  <a:gd name="connsiteX7" fmla="*/ 749300 w 4343400"/>
                  <a:gd name="connsiteY7" fmla="*/ 889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46100 w 4343400"/>
                  <a:gd name="connsiteY5" fmla="*/ 88900 h 1993900"/>
                  <a:gd name="connsiteX6" fmla="*/ 596900 w 4343400"/>
                  <a:gd name="connsiteY6" fmla="*/ 88900 h 1993900"/>
                  <a:gd name="connsiteX7" fmla="*/ 749300 w 4343400"/>
                  <a:gd name="connsiteY7" fmla="*/ 889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96900 w 4343400"/>
                  <a:gd name="connsiteY5" fmla="*/ 12700 h 1993900"/>
                  <a:gd name="connsiteX6" fmla="*/ 596900 w 4343400"/>
                  <a:gd name="connsiteY6" fmla="*/ 88900 h 1993900"/>
                  <a:gd name="connsiteX7" fmla="*/ 749300 w 4343400"/>
                  <a:gd name="connsiteY7" fmla="*/ 889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96900 w 4343400"/>
                  <a:gd name="connsiteY5" fmla="*/ 12700 h 1993900"/>
                  <a:gd name="connsiteX6" fmla="*/ 685006 w 4343400"/>
                  <a:gd name="connsiteY6" fmla="*/ 53181 h 1993900"/>
                  <a:gd name="connsiteX7" fmla="*/ 749300 w 4343400"/>
                  <a:gd name="connsiteY7" fmla="*/ 88900 h 1993900"/>
                  <a:gd name="connsiteX8" fmla="*/ 825500 w 4343400"/>
                  <a:gd name="connsiteY8" fmla="*/ 88900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596900 w 4343400"/>
                  <a:gd name="connsiteY5" fmla="*/ 12700 h 1993900"/>
                  <a:gd name="connsiteX6" fmla="*/ 685006 w 4343400"/>
                  <a:gd name="connsiteY6" fmla="*/ 53181 h 1993900"/>
                  <a:gd name="connsiteX7" fmla="*/ 749300 w 4343400"/>
                  <a:gd name="connsiteY7" fmla="*/ 88900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95300 w 4343400"/>
                  <a:gd name="connsiteY4" fmla="*/ 76200 h 1993900"/>
                  <a:gd name="connsiteX5" fmla="*/ 615950 w 4343400"/>
                  <a:gd name="connsiteY5" fmla="*/ 60325 h 1993900"/>
                  <a:gd name="connsiteX6" fmla="*/ 685006 w 4343400"/>
                  <a:gd name="connsiteY6" fmla="*/ 53181 h 1993900"/>
                  <a:gd name="connsiteX7" fmla="*/ 749300 w 4343400"/>
                  <a:gd name="connsiteY7" fmla="*/ 88900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85006 w 4343400"/>
                  <a:gd name="connsiteY6" fmla="*/ 53181 h 1993900"/>
                  <a:gd name="connsiteX7" fmla="*/ 749300 w 4343400"/>
                  <a:gd name="connsiteY7" fmla="*/ 88900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49300 w 4343400"/>
                  <a:gd name="connsiteY7" fmla="*/ 88900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736600 w 4343400"/>
                  <a:gd name="connsiteY9" fmla="*/ 203200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88900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838200 w 4343400"/>
                  <a:gd name="connsiteY11" fmla="*/ 2921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1032669 w 4343400"/>
                  <a:gd name="connsiteY10" fmla="*/ 110331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1021556 w 4343400"/>
                  <a:gd name="connsiteY11" fmla="*/ 284956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863600 w 4343400"/>
                  <a:gd name="connsiteY12" fmla="*/ 3302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01700 w 4343400"/>
                  <a:gd name="connsiteY13" fmla="*/ 3683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77900 w 4343400"/>
                  <a:gd name="connsiteY13" fmla="*/ 393700 h 1993900"/>
                  <a:gd name="connsiteX14" fmla="*/ 965200 w 4343400"/>
                  <a:gd name="connsiteY14" fmla="*/ 444500 h 1993900"/>
                  <a:gd name="connsiteX15" fmla="*/ 990600 w 4343400"/>
                  <a:gd name="connsiteY15" fmla="*/ 520700 h 1993900"/>
                  <a:gd name="connsiteX16" fmla="*/ 1003300 w 4343400"/>
                  <a:gd name="connsiteY16" fmla="*/ 558800 h 1993900"/>
                  <a:gd name="connsiteX17" fmla="*/ 1016000 w 4343400"/>
                  <a:gd name="connsiteY17" fmla="*/ 622300 h 1993900"/>
                  <a:gd name="connsiteX18" fmla="*/ 1041400 w 4343400"/>
                  <a:gd name="connsiteY18" fmla="*/ 876300 h 1993900"/>
                  <a:gd name="connsiteX19" fmla="*/ 1054100 w 4343400"/>
                  <a:gd name="connsiteY19" fmla="*/ 914400 h 1993900"/>
                  <a:gd name="connsiteX20" fmla="*/ 1066800 w 4343400"/>
                  <a:gd name="connsiteY20" fmla="*/ 965200 h 1993900"/>
                  <a:gd name="connsiteX21" fmla="*/ 1092200 w 4343400"/>
                  <a:gd name="connsiteY21" fmla="*/ 1079500 h 1993900"/>
                  <a:gd name="connsiteX22" fmla="*/ 1143000 w 4343400"/>
                  <a:gd name="connsiteY22" fmla="*/ 1193800 h 1993900"/>
                  <a:gd name="connsiteX23" fmla="*/ 1181100 w 4343400"/>
                  <a:gd name="connsiteY23" fmla="*/ 1219200 h 1993900"/>
                  <a:gd name="connsiteX24" fmla="*/ 1193800 w 4343400"/>
                  <a:gd name="connsiteY24" fmla="*/ 1257300 h 1993900"/>
                  <a:gd name="connsiteX25" fmla="*/ 1231900 w 4343400"/>
                  <a:gd name="connsiteY25" fmla="*/ 1270000 h 1993900"/>
                  <a:gd name="connsiteX26" fmla="*/ 1270000 w 4343400"/>
                  <a:gd name="connsiteY26" fmla="*/ 1295400 h 1993900"/>
                  <a:gd name="connsiteX27" fmla="*/ 1308100 w 4343400"/>
                  <a:gd name="connsiteY27" fmla="*/ 1308100 h 1993900"/>
                  <a:gd name="connsiteX28" fmla="*/ 1384300 w 4343400"/>
                  <a:gd name="connsiteY28" fmla="*/ 1358900 h 1993900"/>
                  <a:gd name="connsiteX29" fmla="*/ 1460500 w 4343400"/>
                  <a:gd name="connsiteY29" fmla="*/ 1397000 h 1993900"/>
                  <a:gd name="connsiteX30" fmla="*/ 1498600 w 4343400"/>
                  <a:gd name="connsiteY30" fmla="*/ 1409700 h 1993900"/>
                  <a:gd name="connsiteX31" fmla="*/ 1536700 w 4343400"/>
                  <a:gd name="connsiteY31" fmla="*/ 1435100 h 1993900"/>
                  <a:gd name="connsiteX32" fmla="*/ 1612900 w 4343400"/>
                  <a:gd name="connsiteY32" fmla="*/ 1460500 h 1993900"/>
                  <a:gd name="connsiteX33" fmla="*/ 1727200 w 4343400"/>
                  <a:gd name="connsiteY33" fmla="*/ 1524000 h 1993900"/>
                  <a:gd name="connsiteX34" fmla="*/ 1765300 w 4343400"/>
                  <a:gd name="connsiteY34" fmla="*/ 1574800 h 1993900"/>
                  <a:gd name="connsiteX35" fmla="*/ 1803400 w 4343400"/>
                  <a:gd name="connsiteY35" fmla="*/ 1600200 h 1993900"/>
                  <a:gd name="connsiteX36" fmla="*/ 1854200 w 4343400"/>
                  <a:gd name="connsiteY36" fmla="*/ 1663700 h 1993900"/>
                  <a:gd name="connsiteX37" fmla="*/ 1917700 w 4343400"/>
                  <a:gd name="connsiteY37" fmla="*/ 1727200 h 1993900"/>
                  <a:gd name="connsiteX38" fmla="*/ 1955800 w 4343400"/>
                  <a:gd name="connsiteY38" fmla="*/ 1765300 h 1993900"/>
                  <a:gd name="connsiteX39" fmla="*/ 2070100 w 4343400"/>
                  <a:gd name="connsiteY39" fmla="*/ 1841500 h 1993900"/>
                  <a:gd name="connsiteX40" fmla="*/ 2108200 w 4343400"/>
                  <a:gd name="connsiteY40" fmla="*/ 1866900 h 1993900"/>
                  <a:gd name="connsiteX41" fmla="*/ 2260600 w 4343400"/>
                  <a:gd name="connsiteY41" fmla="*/ 1892300 h 1993900"/>
                  <a:gd name="connsiteX42" fmla="*/ 2349500 w 4343400"/>
                  <a:gd name="connsiteY42" fmla="*/ 1905000 h 1993900"/>
                  <a:gd name="connsiteX43" fmla="*/ 2654300 w 4343400"/>
                  <a:gd name="connsiteY43" fmla="*/ 1930400 h 1993900"/>
                  <a:gd name="connsiteX44" fmla="*/ 2755900 w 4343400"/>
                  <a:gd name="connsiteY44" fmla="*/ 1943100 h 1993900"/>
                  <a:gd name="connsiteX45" fmla="*/ 2895600 w 4343400"/>
                  <a:gd name="connsiteY45" fmla="*/ 1955800 h 1993900"/>
                  <a:gd name="connsiteX46" fmla="*/ 3505200 w 4343400"/>
                  <a:gd name="connsiteY46" fmla="*/ 1993900 h 1993900"/>
                  <a:gd name="connsiteX47" fmla="*/ 4241800 w 4343400"/>
                  <a:gd name="connsiteY47" fmla="*/ 1981200 h 1993900"/>
                  <a:gd name="connsiteX48" fmla="*/ 4343400 w 4343400"/>
                  <a:gd name="connsiteY48"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65200 w 4343400"/>
                  <a:gd name="connsiteY13" fmla="*/ 444500 h 1993900"/>
                  <a:gd name="connsiteX14" fmla="*/ 990600 w 4343400"/>
                  <a:gd name="connsiteY14" fmla="*/ 520700 h 1993900"/>
                  <a:gd name="connsiteX15" fmla="*/ 1003300 w 4343400"/>
                  <a:gd name="connsiteY15" fmla="*/ 558800 h 1993900"/>
                  <a:gd name="connsiteX16" fmla="*/ 1016000 w 4343400"/>
                  <a:gd name="connsiteY16" fmla="*/ 622300 h 1993900"/>
                  <a:gd name="connsiteX17" fmla="*/ 1041400 w 4343400"/>
                  <a:gd name="connsiteY17" fmla="*/ 876300 h 1993900"/>
                  <a:gd name="connsiteX18" fmla="*/ 1054100 w 4343400"/>
                  <a:gd name="connsiteY18" fmla="*/ 914400 h 1993900"/>
                  <a:gd name="connsiteX19" fmla="*/ 1066800 w 4343400"/>
                  <a:gd name="connsiteY19" fmla="*/ 965200 h 1993900"/>
                  <a:gd name="connsiteX20" fmla="*/ 1092200 w 4343400"/>
                  <a:gd name="connsiteY20" fmla="*/ 1079500 h 1993900"/>
                  <a:gd name="connsiteX21" fmla="*/ 1143000 w 4343400"/>
                  <a:gd name="connsiteY21" fmla="*/ 1193800 h 1993900"/>
                  <a:gd name="connsiteX22" fmla="*/ 1181100 w 4343400"/>
                  <a:gd name="connsiteY22" fmla="*/ 1219200 h 1993900"/>
                  <a:gd name="connsiteX23" fmla="*/ 1193800 w 4343400"/>
                  <a:gd name="connsiteY23" fmla="*/ 1257300 h 1993900"/>
                  <a:gd name="connsiteX24" fmla="*/ 1231900 w 4343400"/>
                  <a:gd name="connsiteY24" fmla="*/ 1270000 h 1993900"/>
                  <a:gd name="connsiteX25" fmla="*/ 1270000 w 4343400"/>
                  <a:gd name="connsiteY25" fmla="*/ 1295400 h 1993900"/>
                  <a:gd name="connsiteX26" fmla="*/ 1308100 w 4343400"/>
                  <a:gd name="connsiteY26" fmla="*/ 1308100 h 1993900"/>
                  <a:gd name="connsiteX27" fmla="*/ 1384300 w 4343400"/>
                  <a:gd name="connsiteY27" fmla="*/ 1358900 h 1993900"/>
                  <a:gd name="connsiteX28" fmla="*/ 1460500 w 4343400"/>
                  <a:gd name="connsiteY28" fmla="*/ 1397000 h 1993900"/>
                  <a:gd name="connsiteX29" fmla="*/ 1498600 w 4343400"/>
                  <a:gd name="connsiteY29" fmla="*/ 1409700 h 1993900"/>
                  <a:gd name="connsiteX30" fmla="*/ 1536700 w 4343400"/>
                  <a:gd name="connsiteY30" fmla="*/ 1435100 h 1993900"/>
                  <a:gd name="connsiteX31" fmla="*/ 1612900 w 4343400"/>
                  <a:gd name="connsiteY31" fmla="*/ 1460500 h 1993900"/>
                  <a:gd name="connsiteX32" fmla="*/ 1727200 w 4343400"/>
                  <a:gd name="connsiteY32" fmla="*/ 1524000 h 1993900"/>
                  <a:gd name="connsiteX33" fmla="*/ 1765300 w 4343400"/>
                  <a:gd name="connsiteY33" fmla="*/ 1574800 h 1993900"/>
                  <a:gd name="connsiteX34" fmla="*/ 1803400 w 4343400"/>
                  <a:gd name="connsiteY34" fmla="*/ 1600200 h 1993900"/>
                  <a:gd name="connsiteX35" fmla="*/ 1854200 w 4343400"/>
                  <a:gd name="connsiteY35" fmla="*/ 1663700 h 1993900"/>
                  <a:gd name="connsiteX36" fmla="*/ 1917700 w 4343400"/>
                  <a:gd name="connsiteY36" fmla="*/ 1727200 h 1993900"/>
                  <a:gd name="connsiteX37" fmla="*/ 1955800 w 4343400"/>
                  <a:gd name="connsiteY37" fmla="*/ 1765300 h 1993900"/>
                  <a:gd name="connsiteX38" fmla="*/ 2070100 w 4343400"/>
                  <a:gd name="connsiteY38" fmla="*/ 1841500 h 1993900"/>
                  <a:gd name="connsiteX39" fmla="*/ 2108200 w 4343400"/>
                  <a:gd name="connsiteY39" fmla="*/ 1866900 h 1993900"/>
                  <a:gd name="connsiteX40" fmla="*/ 2260600 w 4343400"/>
                  <a:gd name="connsiteY40" fmla="*/ 1892300 h 1993900"/>
                  <a:gd name="connsiteX41" fmla="*/ 2349500 w 4343400"/>
                  <a:gd name="connsiteY41" fmla="*/ 1905000 h 1993900"/>
                  <a:gd name="connsiteX42" fmla="*/ 2654300 w 4343400"/>
                  <a:gd name="connsiteY42" fmla="*/ 1930400 h 1993900"/>
                  <a:gd name="connsiteX43" fmla="*/ 2755900 w 4343400"/>
                  <a:gd name="connsiteY43" fmla="*/ 1943100 h 1993900"/>
                  <a:gd name="connsiteX44" fmla="*/ 2895600 w 4343400"/>
                  <a:gd name="connsiteY44" fmla="*/ 1955800 h 1993900"/>
                  <a:gd name="connsiteX45" fmla="*/ 3505200 w 4343400"/>
                  <a:gd name="connsiteY45" fmla="*/ 1993900 h 1993900"/>
                  <a:gd name="connsiteX46" fmla="*/ 4241800 w 4343400"/>
                  <a:gd name="connsiteY46" fmla="*/ 1981200 h 1993900"/>
                  <a:gd name="connsiteX47" fmla="*/ 4343400 w 4343400"/>
                  <a:gd name="connsiteY47" fmla="*/ 1943100 h 1993900"/>
                  <a:gd name="connsiteX0" fmla="*/ 0 w 4343400"/>
                  <a:gd name="connsiteY0" fmla="*/ 0 h 1993900"/>
                  <a:gd name="connsiteX1" fmla="*/ 215900 w 4343400"/>
                  <a:gd name="connsiteY1" fmla="*/ 127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77900 w 4343400"/>
                  <a:gd name="connsiteY13" fmla="*/ 393700 h 1993900"/>
                  <a:gd name="connsiteX14" fmla="*/ 990600 w 4343400"/>
                  <a:gd name="connsiteY14" fmla="*/ 520700 h 1993900"/>
                  <a:gd name="connsiteX15" fmla="*/ 1003300 w 4343400"/>
                  <a:gd name="connsiteY15" fmla="*/ 558800 h 1993900"/>
                  <a:gd name="connsiteX16" fmla="*/ 1016000 w 4343400"/>
                  <a:gd name="connsiteY16" fmla="*/ 622300 h 1993900"/>
                  <a:gd name="connsiteX17" fmla="*/ 1041400 w 4343400"/>
                  <a:gd name="connsiteY17" fmla="*/ 876300 h 1993900"/>
                  <a:gd name="connsiteX18" fmla="*/ 1054100 w 4343400"/>
                  <a:gd name="connsiteY18" fmla="*/ 914400 h 1993900"/>
                  <a:gd name="connsiteX19" fmla="*/ 1066800 w 4343400"/>
                  <a:gd name="connsiteY19" fmla="*/ 965200 h 1993900"/>
                  <a:gd name="connsiteX20" fmla="*/ 1092200 w 4343400"/>
                  <a:gd name="connsiteY20" fmla="*/ 1079500 h 1993900"/>
                  <a:gd name="connsiteX21" fmla="*/ 1143000 w 4343400"/>
                  <a:gd name="connsiteY21" fmla="*/ 1193800 h 1993900"/>
                  <a:gd name="connsiteX22" fmla="*/ 1181100 w 4343400"/>
                  <a:gd name="connsiteY22" fmla="*/ 1219200 h 1993900"/>
                  <a:gd name="connsiteX23" fmla="*/ 1193800 w 4343400"/>
                  <a:gd name="connsiteY23" fmla="*/ 1257300 h 1993900"/>
                  <a:gd name="connsiteX24" fmla="*/ 1231900 w 4343400"/>
                  <a:gd name="connsiteY24" fmla="*/ 1270000 h 1993900"/>
                  <a:gd name="connsiteX25" fmla="*/ 1270000 w 4343400"/>
                  <a:gd name="connsiteY25" fmla="*/ 1295400 h 1993900"/>
                  <a:gd name="connsiteX26" fmla="*/ 1308100 w 4343400"/>
                  <a:gd name="connsiteY26" fmla="*/ 1308100 h 1993900"/>
                  <a:gd name="connsiteX27" fmla="*/ 1384300 w 4343400"/>
                  <a:gd name="connsiteY27" fmla="*/ 1358900 h 1993900"/>
                  <a:gd name="connsiteX28" fmla="*/ 1460500 w 4343400"/>
                  <a:gd name="connsiteY28" fmla="*/ 1397000 h 1993900"/>
                  <a:gd name="connsiteX29" fmla="*/ 1498600 w 4343400"/>
                  <a:gd name="connsiteY29" fmla="*/ 1409700 h 1993900"/>
                  <a:gd name="connsiteX30" fmla="*/ 1536700 w 4343400"/>
                  <a:gd name="connsiteY30" fmla="*/ 1435100 h 1993900"/>
                  <a:gd name="connsiteX31" fmla="*/ 1612900 w 4343400"/>
                  <a:gd name="connsiteY31" fmla="*/ 1460500 h 1993900"/>
                  <a:gd name="connsiteX32" fmla="*/ 1727200 w 4343400"/>
                  <a:gd name="connsiteY32" fmla="*/ 1524000 h 1993900"/>
                  <a:gd name="connsiteX33" fmla="*/ 1765300 w 4343400"/>
                  <a:gd name="connsiteY33" fmla="*/ 1574800 h 1993900"/>
                  <a:gd name="connsiteX34" fmla="*/ 1803400 w 4343400"/>
                  <a:gd name="connsiteY34" fmla="*/ 1600200 h 1993900"/>
                  <a:gd name="connsiteX35" fmla="*/ 1854200 w 4343400"/>
                  <a:gd name="connsiteY35" fmla="*/ 1663700 h 1993900"/>
                  <a:gd name="connsiteX36" fmla="*/ 1917700 w 4343400"/>
                  <a:gd name="connsiteY36" fmla="*/ 1727200 h 1993900"/>
                  <a:gd name="connsiteX37" fmla="*/ 1955800 w 4343400"/>
                  <a:gd name="connsiteY37" fmla="*/ 1765300 h 1993900"/>
                  <a:gd name="connsiteX38" fmla="*/ 2070100 w 4343400"/>
                  <a:gd name="connsiteY38" fmla="*/ 1841500 h 1993900"/>
                  <a:gd name="connsiteX39" fmla="*/ 2108200 w 4343400"/>
                  <a:gd name="connsiteY39" fmla="*/ 1866900 h 1993900"/>
                  <a:gd name="connsiteX40" fmla="*/ 2260600 w 4343400"/>
                  <a:gd name="connsiteY40" fmla="*/ 1892300 h 1993900"/>
                  <a:gd name="connsiteX41" fmla="*/ 2349500 w 4343400"/>
                  <a:gd name="connsiteY41" fmla="*/ 1905000 h 1993900"/>
                  <a:gd name="connsiteX42" fmla="*/ 2654300 w 4343400"/>
                  <a:gd name="connsiteY42" fmla="*/ 1930400 h 1993900"/>
                  <a:gd name="connsiteX43" fmla="*/ 2755900 w 4343400"/>
                  <a:gd name="connsiteY43" fmla="*/ 1943100 h 1993900"/>
                  <a:gd name="connsiteX44" fmla="*/ 2895600 w 4343400"/>
                  <a:gd name="connsiteY44" fmla="*/ 1955800 h 1993900"/>
                  <a:gd name="connsiteX45" fmla="*/ 3505200 w 4343400"/>
                  <a:gd name="connsiteY45" fmla="*/ 1993900 h 1993900"/>
                  <a:gd name="connsiteX46" fmla="*/ 4241800 w 4343400"/>
                  <a:gd name="connsiteY46" fmla="*/ 1981200 h 1993900"/>
                  <a:gd name="connsiteX47" fmla="*/ 4343400 w 4343400"/>
                  <a:gd name="connsiteY47" fmla="*/ 1943100 h 1993900"/>
                  <a:gd name="connsiteX0" fmla="*/ 0 w 4343400"/>
                  <a:gd name="connsiteY0" fmla="*/ 0 h 1993900"/>
                  <a:gd name="connsiteX1" fmla="*/ 215900 w 4343400"/>
                  <a:gd name="connsiteY1" fmla="*/ 88900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77900 w 4343400"/>
                  <a:gd name="connsiteY13" fmla="*/ 393700 h 1993900"/>
                  <a:gd name="connsiteX14" fmla="*/ 990600 w 4343400"/>
                  <a:gd name="connsiteY14" fmla="*/ 520700 h 1993900"/>
                  <a:gd name="connsiteX15" fmla="*/ 1003300 w 4343400"/>
                  <a:gd name="connsiteY15" fmla="*/ 558800 h 1993900"/>
                  <a:gd name="connsiteX16" fmla="*/ 1016000 w 4343400"/>
                  <a:gd name="connsiteY16" fmla="*/ 622300 h 1993900"/>
                  <a:gd name="connsiteX17" fmla="*/ 1041400 w 4343400"/>
                  <a:gd name="connsiteY17" fmla="*/ 876300 h 1993900"/>
                  <a:gd name="connsiteX18" fmla="*/ 1054100 w 4343400"/>
                  <a:gd name="connsiteY18" fmla="*/ 914400 h 1993900"/>
                  <a:gd name="connsiteX19" fmla="*/ 1066800 w 4343400"/>
                  <a:gd name="connsiteY19" fmla="*/ 965200 h 1993900"/>
                  <a:gd name="connsiteX20" fmla="*/ 1092200 w 4343400"/>
                  <a:gd name="connsiteY20" fmla="*/ 1079500 h 1993900"/>
                  <a:gd name="connsiteX21" fmla="*/ 1143000 w 4343400"/>
                  <a:gd name="connsiteY21" fmla="*/ 1193800 h 1993900"/>
                  <a:gd name="connsiteX22" fmla="*/ 1181100 w 4343400"/>
                  <a:gd name="connsiteY22" fmla="*/ 1219200 h 1993900"/>
                  <a:gd name="connsiteX23" fmla="*/ 1193800 w 4343400"/>
                  <a:gd name="connsiteY23" fmla="*/ 1257300 h 1993900"/>
                  <a:gd name="connsiteX24" fmla="*/ 1231900 w 4343400"/>
                  <a:gd name="connsiteY24" fmla="*/ 1270000 h 1993900"/>
                  <a:gd name="connsiteX25" fmla="*/ 1270000 w 4343400"/>
                  <a:gd name="connsiteY25" fmla="*/ 1295400 h 1993900"/>
                  <a:gd name="connsiteX26" fmla="*/ 1308100 w 4343400"/>
                  <a:gd name="connsiteY26" fmla="*/ 1308100 h 1993900"/>
                  <a:gd name="connsiteX27" fmla="*/ 1384300 w 4343400"/>
                  <a:gd name="connsiteY27" fmla="*/ 1358900 h 1993900"/>
                  <a:gd name="connsiteX28" fmla="*/ 1460500 w 4343400"/>
                  <a:gd name="connsiteY28" fmla="*/ 1397000 h 1993900"/>
                  <a:gd name="connsiteX29" fmla="*/ 1498600 w 4343400"/>
                  <a:gd name="connsiteY29" fmla="*/ 1409700 h 1993900"/>
                  <a:gd name="connsiteX30" fmla="*/ 1536700 w 4343400"/>
                  <a:gd name="connsiteY30" fmla="*/ 1435100 h 1993900"/>
                  <a:gd name="connsiteX31" fmla="*/ 1612900 w 4343400"/>
                  <a:gd name="connsiteY31" fmla="*/ 1460500 h 1993900"/>
                  <a:gd name="connsiteX32" fmla="*/ 1727200 w 4343400"/>
                  <a:gd name="connsiteY32" fmla="*/ 1524000 h 1993900"/>
                  <a:gd name="connsiteX33" fmla="*/ 1765300 w 4343400"/>
                  <a:gd name="connsiteY33" fmla="*/ 1574800 h 1993900"/>
                  <a:gd name="connsiteX34" fmla="*/ 1803400 w 4343400"/>
                  <a:gd name="connsiteY34" fmla="*/ 1600200 h 1993900"/>
                  <a:gd name="connsiteX35" fmla="*/ 1854200 w 4343400"/>
                  <a:gd name="connsiteY35" fmla="*/ 1663700 h 1993900"/>
                  <a:gd name="connsiteX36" fmla="*/ 1917700 w 4343400"/>
                  <a:gd name="connsiteY36" fmla="*/ 1727200 h 1993900"/>
                  <a:gd name="connsiteX37" fmla="*/ 1955800 w 4343400"/>
                  <a:gd name="connsiteY37" fmla="*/ 1765300 h 1993900"/>
                  <a:gd name="connsiteX38" fmla="*/ 2070100 w 4343400"/>
                  <a:gd name="connsiteY38" fmla="*/ 1841500 h 1993900"/>
                  <a:gd name="connsiteX39" fmla="*/ 2108200 w 4343400"/>
                  <a:gd name="connsiteY39" fmla="*/ 1866900 h 1993900"/>
                  <a:gd name="connsiteX40" fmla="*/ 2260600 w 4343400"/>
                  <a:gd name="connsiteY40" fmla="*/ 1892300 h 1993900"/>
                  <a:gd name="connsiteX41" fmla="*/ 2349500 w 4343400"/>
                  <a:gd name="connsiteY41" fmla="*/ 1905000 h 1993900"/>
                  <a:gd name="connsiteX42" fmla="*/ 2654300 w 4343400"/>
                  <a:gd name="connsiteY42" fmla="*/ 1930400 h 1993900"/>
                  <a:gd name="connsiteX43" fmla="*/ 2755900 w 4343400"/>
                  <a:gd name="connsiteY43" fmla="*/ 1943100 h 1993900"/>
                  <a:gd name="connsiteX44" fmla="*/ 2895600 w 4343400"/>
                  <a:gd name="connsiteY44" fmla="*/ 1955800 h 1993900"/>
                  <a:gd name="connsiteX45" fmla="*/ 3505200 w 4343400"/>
                  <a:gd name="connsiteY45" fmla="*/ 1993900 h 1993900"/>
                  <a:gd name="connsiteX46" fmla="*/ 4241800 w 4343400"/>
                  <a:gd name="connsiteY46" fmla="*/ 1981200 h 1993900"/>
                  <a:gd name="connsiteX47" fmla="*/ 4343400 w 4343400"/>
                  <a:gd name="connsiteY47" fmla="*/ 1943100 h 1993900"/>
                  <a:gd name="connsiteX0" fmla="*/ 0 w 4343400"/>
                  <a:gd name="connsiteY0" fmla="*/ 0 h 1993900"/>
                  <a:gd name="connsiteX1" fmla="*/ 182563 w 4343400"/>
                  <a:gd name="connsiteY1" fmla="*/ 36513 h 1993900"/>
                  <a:gd name="connsiteX2" fmla="*/ 342900 w 4343400"/>
                  <a:gd name="connsiteY2" fmla="*/ 38100 h 1993900"/>
                  <a:gd name="connsiteX3" fmla="*/ 419100 w 4343400"/>
                  <a:gd name="connsiteY3" fmla="*/ 50800 h 1993900"/>
                  <a:gd name="connsiteX4" fmla="*/ 471488 w 4343400"/>
                  <a:gd name="connsiteY4" fmla="*/ 42863 h 1993900"/>
                  <a:gd name="connsiteX5" fmla="*/ 615950 w 4343400"/>
                  <a:gd name="connsiteY5" fmla="*/ 60325 h 1993900"/>
                  <a:gd name="connsiteX6" fmla="*/ 699294 w 4343400"/>
                  <a:gd name="connsiteY6" fmla="*/ 67469 h 1993900"/>
                  <a:gd name="connsiteX7" fmla="*/ 775494 w 4343400"/>
                  <a:gd name="connsiteY7" fmla="*/ 67469 h 1993900"/>
                  <a:gd name="connsiteX8" fmla="*/ 901700 w 4343400"/>
                  <a:gd name="connsiteY8" fmla="*/ 65088 h 1993900"/>
                  <a:gd name="connsiteX9" fmla="*/ 979488 w 4343400"/>
                  <a:gd name="connsiteY9" fmla="*/ 67469 h 1993900"/>
                  <a:gd name="connsiteX10" fmla="*/ 977900 w 4343400"/>
                  <a:gd name="connsiteY10" fmla="*/ 165100 h 1993900"/>
                  <a:gd name="connsiteX11" fmla="*/ 977900 w 4343400"/>
                  <a:gd name="connsiteY11" fmla="*/ 241300 h 1993900"/>
                  <a:gd name="connsiteX12" fmla="*/ 977900 w 4343400"/>
                  <a:gd name="connsiteY12" fmla="*/ 317500 h 1993900"/>
                  <a:gd name="connsiteX13" fmla="*/ 977900 w 4343400"/>
                  <a:gd name="connsiteY13" fmla="*/ 393700 h 1993900"/>
                  <a:gd name="connsiteX14" fmla="*/ 990600 w 4343400"/>
                  <a:gd name="connsiteY14" fmla="*/ 520700 h 1993900"/>
                  <a:gd name="connsiteX15" fmla="*/ 1003300 w 4343400"/>
                  <a:gd name="connsiteY15" fmla="*/ 558800 h 1993900"/>
                  <a:gd name="connsiteX16" fmla="*/ 1016000 w 4343400"/>
                  <a:gd name="connsiteY16" fmla="*/ 622300 h 1993900"/>
                  <a:gd name="connsiteX17" fmla="*/ 1041400 w 4343400"/>
                  <a:gd name="connsiteY17" fmla="*/ 876300 h 1993900"/>
                  <a:gd name="connsiteX18" fmla="*/ 1054100 w 4343400"/>
                  <a:gd name="connsiteY18" fmla="*/ 914400 h 1993900"/>
                  <a:gd name="connsiteX19" fmla="*/ 1066800 w 4343400"/>
                  <a:gd name="connsiteY19" fmla="*/ 965200 h 1993900"/>
                  <a:gd name="connsiteX20" fmla="*/ 1092200 w 4343400"/>
                  <a:gd name="connsiteY20" fmla="*/ 1079500 h 1993900"/>
                  <a:gd name="connsiteX21" fmla="*/ 1143000 w 4343400"/>
                  <a:gd name="connsiteY21" fmla="*/ 1193800 h 1993900"/>
                  <a:gd name="connsiteX22" fmla="*/ 1181100 w 4343400"/>
                  <a:gd name="connsiteY22" fmla="*/ 1219200 h 1993900"/>
                  <a:gd name="connsiteX23" fmla="*/ 1193800 w 4343400"/>
                  <a:gd name="connsiteY23" fmla="*/ 1257300 h 1993900"/>
                  <a:gd name="connsiteX24" fmla="*/ 1231900 w 4343400"/>
                  <a:gd name="connsiteY24" fmla="*/ 1270000 h 1993900"/>
                  <a:gd name="connsiteX25" fmla="*/ 1270000 w 4343400"/>
                  <a:gd name="connsiteY25" fmla="*/ 1295400 h 1993900"/>
                  <a:gd name="connsiteX26" fmla="*/ 1308100 w 4343400"/>
                  <a:gd name="connsiteY26" fmla="*/ 1308100 h 1993900"/>
                  <a:gd name="connsiteX27" fmla="*/ 1384300 w 4343400"/>
                  <a:gd name="connsiteY27" fmla="*/ 1358900 h 1993900"/>
                  <a:gd name="connsiteX28" fmla="*/ 1460500 w 4343400"/>
                  <a:gd name="connsiteY28" fmla="*/ 1397000 h 1993900"/>
                  <a:gd name="connsiteX29" fmla="*/ 1498600 w 4343400"/>
                  <a:gd name="connsiteY29" fmla="*/ 1409700 h 1993900"/>
                  <a:gd name="connsiteX30" fmla="*/ 1536700 w 4343400"/>
                  <a:gd name="connsiteY30" fmla="*/ 1435100 h 1993900"/>
                  <a:gd name="connsiteX31" fmla="*/ 1612900 w 4343400"/>
                  <a:gd name="connsiteY31" fmla="*/ 1460500 h 1993900"/>
                  <a:gd name="connsiteX32" fmla="*/ 1727200 w 4343400"/>
                  <a:gd name="connsiteY32" fmla="*/ 1524000 h 1993900"/>
                  <a:gd name="connsiteX33" fmla="*/ 1765300 w 4343400"/>
                  <a:gd name="connsiteY33" fmla="*/ 1574800 h 1993900"/>
                  <a:gd name="connsiteX34" fmla="*/ 1803400 w 4343400"/>
                  <a:gd name="connsiteY34" fmla="*/ 1600200 h 1993900"/>
                  <a:gd name="connsiteX35" fmla="*/ 1854200 w 4343400"/>
                  <a:gd name="connsiteY35" fmla="*/ 1663700 h 1993900"/>
                  <a:gd name="connsiteX36" fmla="*/ 1917700 w 4343400"/>
                  <a:gd name="connsiteY36" fmla="*/ 1727200 h 1993900"/>
                  <a:gd name="connsiteX37" fmla="*/ 1955800 w 4343400"/>
                  <a:gd name="connsiteY37" fmla="*/ 1765300 h 1993900"/>
                  <a:gd name="connsiteX38" fmla="*/ 2070100 w 4343400"/>
                  <a:gd name="connsiteY38" fmla="*/ 1841500 h 1993900"/>
                  <a:gd name="connsiteX39" fmla="*/ 2108200 w 4343400"/>
                  <a:gd name="connsiteY39" fmla="*/ 1866900 h 1993900"/>
                  <a:gd name="connsiteX40" fmla="*/ 2260600 w 4343400"/>
                  <a:gd name="connsiteY40" fmla="*/ 1892300 h 1993900"/>
                  <a:gd name="connsiteX41" fmla="*/ 2349500 w 4343400"/>
                  <a:gd name="connsiteY41" fmla="*/ 1905000 h 1993900"/>
                  <a:gd name="connsiteX42" fmla="*/ 2654300 w 4343400"/>
                  <a:gd name="connsiteY42" fmla="*/ 1930400 h 1993900"/>
                  <a:gd name="connsiteX43" fmla="*/ 2755900 w 4343400"/>
                  <a:gd name="connsiteY43" fmla="*/ 1943100 h 1993900"/>
                  <a:gd name="connsiteX44" fmla="*/ 2895600 w 4343400"/>
                  <a:gd name="connsiteY44" fmla="*/ 1955800 h 1993900"/>
                  <a:gd name="connsiteX45" fmla="*/ 3505200 w 4343400"/>
                  <a:gd name="connsiteY45" fmla="*/ 1993900 h 1993900"/>
                  <a:gd name="connsiteX46" fmla="*/ 4241800 w 4343400"/>
                  <a:gd name="connsiteY46" fmla="*/ 1981200 h 1993900"/>
                  <a:gd name="connsiteX47" fmla="*/ 4343400 w 4343400"/>
                  <a:gd name="connsiteY47" fmla="*/ 1943100 h 1993900"/>
                  <a:gd name="connsiteX0" fmla="*/ 43126 w 4386526"/>
                  <a:gd name="connsiteY0" fmla="*/ 0 h 1993900"/>
                  <a:gd name="connsiteX1" fmla="*/ 30427 w 4386526"/>
                  <a:gd name="connsiteY1" fmla="*/ 31750 h 1993900"/>
                  <a:gd name="connsiteX2" fmla="*/ 225689 w 4386526"/>
                  <a:gd name="connsiteY2" fmla="*/ 36513 h 1993900"/>
                  <a:gd name="connsiteX3" fmla="*/ 386026 w 4386526"/>
                  <a:gd name="connsiteY3" fmla="*/ 38100 h 1993900"/>
                  <a:gd name="connsiteX4" fmla="*/ 462226 w 4386526"/>
                  <a:gd name="connsiteY4" fmla="*/ 50800 h 1993900"/>
                  <a:gd name="connsiteX5" fmla="*/ 514614 w 4386526"/>
                  <a:gd name="connsiteY5" fmla="*/ 42863 h 1993900"/>
                  <a:gd name="connsiteX6" fmla="*/ 659076 w 4386526"/>
                  <a:gd name="connsiteY6" fmla="*/ 60325 h 1993900"/>
                  <a:gd name="connsiteX7" fmla="*/ 742420 w 4386526"/>
                  <a:gd name="connsiteY7" fmla="*/ 67469 h 1993900"/>
                  <a:gd name="connsiteX8" fmla="*/ 818620 w 4386526"/>
                  <a:gd name="connsiteY8" fmla="*/ 67469 h 1993900"/>
                  <a:gd name="connsiteX9" fmla="*/ 944826 w 4386526"/>
                  <a:gd name="connsiteY9" fmla="*/ 65088 h 1993900"/>
                  <a:gd name="connsiteX10" fmla="*/ 1022614 w 4386526"/>
                  <a:gd name="connsiteY10" fmla="*/ 67469 h 1993900"/>
                  <a:gd name="connsiteX11" fmla="*/ 1021026 w 4386526"/>
                  <a:gd name="connsiteY11" fmla="*/ 165100 h 1993900"/>
                  <a:gd name="connsiteX12" fmla="*/ 1021026 w 4386526"/>
                  <a:gd name="connsiteY12" fmla="*/ 241300 h 1993900"/>
                  <a:gd name="connsiteX13" fmla="*/ 1021026 w 4386526"/>
                  <a:gd name="connsiteY13" fmla="*/ 317500 h 1993900"/>
                  <a:gd name="connsiteX14" fmla="*/ 1021026 w 4386526"/>
                  <a:gd name="connsiteY14" fmla="*/ 393700 h 1993900"/>
                  <a:gd name="connsiteX15" fmla="*/ 1033726 w 4386526"/>
                  <a:gd name="connsiteY15" fmla="*/ 520700 h 1993900"/>
                  <a:gd name="connsiteX16" fmla="*/ 1046426 w 4386526"/>
                  <a:gd name="connsiteY16" fmla="*/ 558800 h 1993900"/>
                  <a:gd name="connsiteX17" fmla="*/ 1059126 w 4386526"/>
                  <a:gd name="connsiteY17" fmla="*/ 622300 h 1993900"/>
                  <a:gd name="connsiteX18" fmla="*/ 1084526 w 4386526"/>
                  <a:gd name="connsiteY18" fmla="*/ 876300 h 1993900"/>
                  <a:gd name="connsiteX19" fmla="*/ 1097226 w 4386526"/>
                  <a:gd name="connsiteY19" fmla="*/ 914400 h 1993900"/>
                  <a:gd name="connsiteX20" fmla="*/ 1109926 w 4386526"/>
                  <a:gd name="connsiteY20" fmla="*/ 965200 h 1993900"/>
                  <a:gd name="connsiteX21" fmla="*/ 1135326 w 4386526"/>
                  <a:gd name="connsiteY21" fmla="*/ 1079500 h 1993900"/>
                  <a:gd name="connsiteX22" fmla="*/ 1186126 w 4386526"/>
                  <a:gd name="connsiteY22" fmla="*/ 1193800 h 1993900"/>
                  <a:gd name="connsiteX23" fmla="*/ 1224226 w 4386526"/>
                  <a:gd name="connsiteY23" fmla="*/ 1219200 h 1993900"/>
                  <a:gd name="connsiteX24" fmla="*/ 1236926 w 4386526"/>
                  <a:gd name="connsiteY24" fmla="*/ 1257300 h 1993900"/>
                  <a:gd name="connsiteX25" fmla="*/ 1275026 w 4386526"/>
                  <a:gd name="connsiteY25" fmla="*/ 1270000 h 1993900"/>
                  <a:gd name="connsiteX26" fmla="*/ 1313126 w 4386526"/>
                  <a:gd name="connsiteY26" fmla="*/ 1295400 h 1993900"/>
                  <a:gd name="connsiteX27" fmla="*/ 1351226 w 4386526"/>
                  <a:gd name="connsiteY27" fmla="*/ 1308100 h 1993900"/>
                  <a:gd name="connsiteX28" fmla="*/ 1427426 w 4386526"/>
                  <a:gd name="connsiteY28" fmla="*/ 1358900 h 1993900"/>
                  <a:gd name="connsiteX29" fmla="*/ 1503626 w 4386526"/>
                  <a:gd name="connsiteY29" fmla="*/ 1397000 h 1993900"/>
                  <a:gd name="connsiteX30" fmla="*/ 1541726 w 4386526"/>
                  <a:gd name="connsiteY30" fmla="*/ 1409700 h 1993900"/>
                  <a:gd name="connsiteX31" fmla="*/ 1579826 w 4386526"/>
                  <a:gd name="connsiteY31" fmla="*/ 1435100 h 1993900"/>
                  <a:gd name="connsiteX32" fmla="*/ 1656026 w 4386526"/>
                  <a:gd name="connsiteY32" fmla="*/ 1460500 h 1993900"/>
                  <a:gd name="connsiteX33" fmla="*/ 1770326 w 4386526"/>
                  <a:gd name="connsiteY33" fmla="*/ 1524000 h 1993900"/>
                  <a:gd name="connsiteX34" fmla="*/ 1808426 w 4386526"/>
                  <a:gd name="connsiteY34" fmla="*/ 1574800 h 1993900"/>
                  <a:gd name="connsiteX35" fmla="*/ 1846526 w 4386526"/>
                  <a:gd name="connsiteY35" fmla="*/ 1600200 h 1993900"/>
                  <a:gd name="connsiteX36" fmla="*/ 1897326 w 4386526"/>
                  <a:gd name="connsiteY36" fmla="*/ 1663700 h 1993900"/>
                  <a:gd name="connsiteX37" fmla="*/ 1960826 w 4386526"/>
                  <a:gd name="connsiteY37" fmla="*/ 1727200 h 1993900"/>
                  <a:gd name="connsiteX38" fmla="*/ 1998926 w 4386526"/>
                  <a:gd name="connsiteY38" fmla="*/ 1765300 h 1993900"/>
                  <a:gd name="connsiteX39" fmla="*/ 2113226 w 4386526"/>
                  <a:gd name="connsiteY39" fmla="*/ 1841500 h 1993900"/>
                  <a:gd name="connsiteX40" fmla="*/ 2151326 w 4386526"/>
                  <a:gd name="connsiteY40" fmla="*/ 1866900 h 1993900"/>
                  <a:gd name="connsiteX41" fmla="*/ 2303726 w 4386526"/>
                  <a:gd name="connsiteY41" fmla="*/ 1892300 h 1993900"/>
                  <a:gd name="connsiteX42" fmla="*/ 2392626 w 4386526"/>
                  <a:gd name="connsiteY42" fmla="*/ 1905000 h 1993900"/>
                  <a:gd name="connsiteX43" fmla="*/ 2697426 w 4386526"/>
                  <a:gd name="connsiteY43" fmla="*/ 1930400 h 1993900"/>
                  <a:gd name="connsiteX44" fmla="*/ 2799026 w 4386526"/>
                  <a:gd name="connsiteY44" fmla="*/ 1943100 h 1993900"/>
                  <a:gd name="connsiteX45" fmla="*/ 2938726 w 4386526"/>
                  <a:gd name="connsiteY45" fmla="*/ 1955800 h 1993900"/>
                  <a:gd name="connsiteX46" fmla="*/ 3548326 w 4386526"/>
                  <a:gd name="connsiteY46" fmla="*/ 1993900 h 1993900"/>
                  <a:gd name="connsiteX47" fmla="*/ 4284926 w 4386526"/>
                  <a:gd name="connsiteY47" fmla="*/ 1981200 h 1993900"/>
                  <a:gd name="connsiteX48" fmla="*/ 4386526 w 4386526"/>
                  <a:gd name="connsiteY48" fmla="*/ 1943100 h 1993900"/>
                  <a:gd name="connsiteX0" fmla="*/ 0 w 4424362"/>
                  <a:gd name="connsiteY0" fmla="*/ 0 h 1970087"/>
                  <a:gd name="connsiteX1" fmla="*/ 68263 w 4424362"/>
                  <a:gd name="connsiteY1" fmla="*/ 7937 h 1970087"/>
                  <a:gd name="connsiteX2" fmla="*/ 263525 w 4424362"/>
                  <a:gd name="connsiteY2" fmla="*/ 12700 h 1970087"/>
                  <a:gd name="connsiteX3" fmla="*/ 423862 w 4424362"/>
                  <a:gd name="connsiteY3" fmla="*/ 14287 h 1970087"/>
                  <a:gd name="connsiteX4" fmla="*/ 500062 w 4424362"/>
                  <a:gd name="connsiteY4" fmla="*/ 26987 h 1970087"/>
                  <a:gd name="connsiteX5" fmla="*/ 552450 w 4424362"/>
                  <a:gd name="connsiteY5" fmla="*/ 19050 h 1970087"/>
                  <a:gd name="connsiteX6" fmla="*/ 696912 w 4424362"/>
                  <a:gd name="connsiteY6" fmla="*/ 36512 h 1970087"/>
                  <a:gd name="connsiteX7" fmla="*/ 780256 w 4424362"/>
                  <a:gd name="connsiteY7" fmla="*/ 43656 h 1970087"/>
                  <a:gd name="connsiteX8" fmla="*/ 856456 w 4424362"/>
                  <a:gd name="connsiteY8" fmla="*/ 43656 h 1970087"/>
                  <a:gd name="connsiteX9" fmla="*/ 982662 w 4424362"/>
                  <a:gd name="connsiteY9" fmla="*/ 41275 h 1970087"/>
                  <a:gd name="connsiteX10" fmla="*/ 1060450 w 4424362"/>
                  <a:gd name="connsiteY10" fmla="*/ 43656 h 1970087"/>
                  <a:gd name="connsiteX11" fmla="*/ 1058862 w 4424362"/>
                  <a:gd name="connsiteY11" fmla="*/ 141287 h 1970087"/>
                  <a:gd name="connsiteX12" fmla="*/ 1058862 w 4424362"/>
                  <a:gd name="connsiteY12" fmla="*/ 217487 h 1970087"/>
                  <a:gd name="connsiteX13" fmla="*/ 1058862 w 4424362"/>
                  <a:gd name="connsiteY13" fmla="*/ 293687 h 1970087"/>
                  <a:gd name="connsiteX14" fmla="*/ 1058862 w 4424362"/>
                  <a:gd name="connsiteY14" fmla="*/ 369887 h 1970087"/>
                  <a:gd name="connsiteX15" fmla="*/ 1071562 w 4424362"/>
                  <a:gd name="connsiteY15" fmla="*/ 496887 h 1970087"/>
                  <a:gd name="connsiteX16" fmla="*/ 1084262 w 4424362"/>
                  <a:gd name="connsiteY16" fmla="*/ 534987 h 1970087"/>
                  <a:gd name="connsiteX17" fmla="*/ 1096962 w 4424362"/>
                  <a:gd name="connsiteY17" fmla="*/ 598487 h 1970087"/>
                  <a:gd name="connsiteX18" fmla="*/ 1122362 w 4424362"/>
                  <a:gd name="connsiteY18" fmla="*/ 852487 h 1970087"/>
                  <a:gd name="connsiteX19" fmla="*/ 1135062 w 4424362"/>
                  <a:gd name="connsiteY19" fmla="*/ 890587 h 1970087"/>
                  <a:gd name="connsiteX20" fmla="*/ 1147762 w 4424362"/>
                  <a:gd name="connsiteY20" fmla="*/ 941387 h 1970087"/>
                  <a:gd name="connsiteX21" fmla="*/ 1173162 w 4424362"/>
                  <a:gd name="connsiteY21" fmla="*/ 1055687 h 1970087"/>
                  <a:gd name="connsiteX22" fmla="*/ 1223962 w 4424362"/>
                  <a:gd name="connsiteY22" fmla="*/ 1169987 h 1970087"/>
                  <a:gd name="connsiteX23" fmla="*/ 1262062 w 4424362"/>
                  <a:gd name="connsiteY23" fmla="*/ 1195387 h 1970087"/>
                  <a:gd name="connsiteX24" fmla="*/ 1274762 w 4424362"/>
                  <a:gd name="connsiteY24" fmla="*/ 1233487 h 1970087"/>
                  <a:gd name="connsiteX25" fmla="*/ 1312862 w 4424362"/>
                  <a:gd name="connsiteY25" fmla="*/ 1246187 h 1970087"/>
                  <a:gd name="connsiteX26" fmla="*/ 1350962 w 4424362"/>
                  <a:gd name="connsiteY26" fmla="*/ 1271587 h 1970087"/>
                  <a:gd name="connsiteX27" fmla="*/ 1389062 w 4424362"/>
                  <a:gd name="connsiteY27" fmla="*/ 1284287 h 1970087"/>
                  <a:gd name="connsiteX28" fmla="*/ 1465262 w 4424362"/>
                  <a:gd name="connsiteY28" fmla="*/ 1335087 h 1970087"/>
                  <a:gd name="connsiteX29" fmla="*/ 1541462 w 4424362"/>
                  <a:gd name="connsiteY29" fmla="*/ 1373187 h 1970087"/>
                  <a:gd name="connsiteX30" fmla="*/ 1579562 w 4424362"/>
                  <a:gd name="connsiteY30" fmla="*/ 1385887 h 1970087"/>
                  <a:gd name="connsiteX31" fmla="*/ 1617662 w 4424362"/>
                  <a:gd name="connsiteY31" fmla="*/ 1411287 h 1970087"/>
                  <a:gd name="connsiteX32" fmla="*/ 1693862 w 4424362"/>
                  <a:gd name="connsiteY32" fmla="*/ 1436687 h 1970087"/>
                  <a:gd name="connsiteX33" fmla="*/ 1808162 w 4424362"/>
                  <a:gd name="connsiteY33" fmla="*/ 1500187 h 1970087"/>
                  <a:gd name="connsiteX34" fmla="*/ 1846262 w 4424362"/>
                  <a:gd name="connsiteY34" fmla="*/ 1550987 h 1970087"/>
                  <a:gd name="connsiteX35" fmla="*/ 1884362 w 4424362"/>
                  <a:gd name="connsiteY35" fmla="*/ 1576387 h 1970087"/>
                  <a:gd name="connsiteX36" fmla="*/ 1935162 w 4424362"/>
                  <a:gd name="connsiteY36" fmla="*/ 1639887 h 1970087"/>
                  <a:gd name="connsiteX37" fmla="*/ 1998662 w 4424362"/>
                  <a:gd name="connsiteY37" fmla="*/ 1703387 h 1970087"/>
                  <a:gd name="connsiteX38" fmla="*/ 2036762 w 4424362"/>
                  <a:gd name="connsiteY38" fmla="*/ 1741487 h 1970087"/>
                  <a:gd name="connsiteX39" fmla="*/ 2151062 w 4424362"/>
                  <a:gd name="connsiteY39" fmla="*/ 1817687 h 1970087"/>
                  <a:gd name="connsiteX40" fmla="*/ 2189162 w 4424362"/>
                  <a:gd name="connsiteY40" fmla="*/ 1843087 h 1970087"/>
                  <a:gd name="connsiteX41" fmla="*/ 2341562 w 4424362"/>
                  <a:gd name="connsiteY41" fmla="*/ 1868487 h 1970087"/>
                  <a:gd name="connsiteX42" fmla="*/ 2430462 w 4424362"/>
                  <a:gd name="connsiteY42" fmla="*/ 1881187 h 1970087"/>
                  <a:gd name="connsiteX43" fmla="*/ 2735262 w 4424362"/>
                  <a:gd name="connsiteY43" fmla="*/ 1906587 h 1970087"/>
                  <a:gd name="connsiteX44" fmla="*/ 2836862 w 4424362"/>
                  <a:gd name="connsiteY44" fmla="*/ 1919287 h 1970087"/>
                  <a:gd name="connsiteX45" fmla="*/ 2976562 w 4424362"/>
                  <a:gd name="connsiteY45" fmla="*/ 1931987 h 1970087"/>
                  <a:gd name="connsiteX46" fmla="*/ 3586162 w 4424362"/>
                  <a:gd name="connsiteY46" fmla="*/ 1970087 h 1970087"/>
                  <a:gd name="connsiteX47" fmla="*/ 4322762 w 4424362"/>
                  <a:gd name="connsiteY47" fmla="*/ 1957387 h 1970087"/>
                  <a:gd name="connsiteX48" fmla="*/ 4424362 w 4424362"/>
                  <a:gd name="connsiteY48" fmla="*/ 1919287 h 197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424362" h="1970087">
                    <a:moveTo>
                      <a:pt x="0" y="0"/>
                    </a:moveTo>
                    <a:cubicBezTo>
                      <a:pt x="1852" y="2117"/>
                      <a:pt x="24342" y="5820"/>
                      <a:pt x="68263" y="7937"/>
                    </a:cubicBezTo>
                    <a:cubicBezTo>
                      <a:pt x="112184" y="10054"/>
                      <a:pt x="208227" y="8467"/>
                      <a:pt x="263525" y="12700"/>
                    </a:cubicBezTo>
                    <a:cubicBezTo>
                      <a:pt x="306433" y="17468"/>
                      <a:pt x="381278" y="7190"/>
                      <a:pt x="423862" y="14287"/>
                    </a:cubicBezTo>
                    <a:cubicBezTo>
                      <a:pt x="449262" y="18520"/>
                      <a:pt x="475080" y="20742"/>
                      <a:pt x="500062" y="26987"/>
                    </a:cubicBezTo>
                    <a:cubicBezTo>
                      <a:pt x="526037" y="33481"/>
                      <a:pt x="526475" y="12556"/>
                      <a:pt x="552450" y="19050"/>
                    </a:cubicBezTo>
                    <a:lnTo>
                      <a:pt x="696912" y="36512"/>
                    </a:lnTo>
                    <a:cubicBezTo>
                      <a:pt x="709612" y="44979"/>
                      <a:pt x="766604" y="36830"/>
                      <a:pt x="780256" y="43656"/>
                    </a:cubicBezTo>
                    <a:cubicBezTo>
                      <a:pt x="792230" y="49643"/>
                      <a:pt x="844754" y="37155"/>
                      <a:pt x="856456" y="43656"/>
                    </a:cubicBezTo>
                    <a:cubicBezTo>
                      <a:pt x="883141" y="58481"/>
                      <a:pt x="957262" y="24342"/>
                      <a:pt x="982662" y="41275"/>
                    </a:cubicBezTo>
                    <a:cubicBezTo>
                      <a:pt x="995362" y="49742"/>
                      <a:pt x="1047750" y="26987"/>
                      <a:pt x="1060450" y="43656"/>
                    </a:cubicBezTo>
                    <a:cubicBezTo>
                      <a:pt x="1073150" y="60325"/>
                      <a:pt x="1057010" y="98425"/>
                      <a:pt x="1058862" y="141287"/>
                    </a:cubicBezTo>
                    <a:cubicBezTo>
                      <a:pt x="1050395" y="292893"/>
                      <a:pt x="1062301" y="168539"/>
                      <a:pt x="1058862" y="217487"/>
                    </a:cubicBezTo>
                    <a:cubicBezTo>
                      <a:pt x="1060130" y="275905"/>
                      <a:pt x="1049091" y="281961"/>
                      <a:pt x="1058862" y="293687"/>
                    </a:cubicBezTo>
                    <a:cubicBezTo>
                      <a:pt x="1056745" y="327554"/>
                      <a:pt x="1056745" y="336020"/>
                      <a:pt x="1058862" y="369887"/>
                    </a:cubicBezTo>
                    <a:lnTo>
                      <a:pt x="1071562" y="496887"/>
                    </a:lnTo>
                    <a:cubicBezTo>
                      <a:pt x="1075795" y="509587"/>
                      <a:pt x="1081637" y="521860"/>
                      <a:pt x="1084262" y="534987"/>
                    </a:cubicBezTo>
                    <a:cubicBezTo>
                      <a:pt x="1088495" y="556154"/>
                      <a:pt x="1093680" y="577152"/>
                      <a:pt x="1096962" y="598487"/>
                    </a:cubicBezTo>
                    <a:cubicBezTo>
                      <a:pt x="1134254" y="840886"/>
                      <a:pt x="1079541" y="531330"/>
                      <a:pt x="1122362" y="852487"/>
                    </a:cubicBezTo>
                    <a:cubicBezTo>
                      <a:pt x="1124131" y="865757"/>
                      <a:pt x="1131384" y="877715"/>
                      <a:pt x="1135062" y="890587"/>
                    </a:cubicBezTo>
                    <a:cubicBezTo>
                      <a:pt x="1139857" y="907370"/>
                      <a:pt x="1143976" y="924348"/>
                      <a:pt x="1147762" y="941387"/>
                    </a:cubicBezTo>
                    <a:cubicBezTo>
                      <a:pt x="1158120" y="988000"/>
                      <a:pt x="1159888" y="1011440"/>
                      <a:pt x="1173162" y="1055687"/>
                    </a:cubicBezTo>
                    <a:cubicBezTo>
                      <a:pt x="1183941" y="1091616"/>
                      <a:pt x="1194798" y="1140823"/>
                      <a:pt x="1223962" y="1169987"/>
                    </a:cubicBezTo>
                    <a:cubicBezTo>
                      <a:pt x="1234755" y="1180780"/>
                      <a:pt x="1249362" y="1186920"/>
                      <a:pt x="1262062" y="1195387"/>
                    </a:cubicBezTo>
                    <a:cubicBezTo>
                      <a:pt x="1266295" y="1208087"/>
                      <a:pt x="1265296" y="1224021"/>
                      <a:pt x="1274762" y="1233487"/>
                    </a:cubicBezTo>
                    <a:cubicBezTo>
                      <a:pt x="1284228" y="1242953"/>
                      <a:pt x="1300888" y="1240200"/>
                      <a:pt x="1312862" y="1246187"/>
                    </a:cubicBezTo>
                    <a:cubicBezTo>
                      <a:pt x="1326514" y="1253013"/>
                      <a:pt x="1337310" y="1264761"/>
                      <a:pt x="1350962" y="1271587"/>
                    </a:cubicBezTo>
                    <a:cubicBezTo>
                      <a:pt x="1362936" y="1277574"/>
                      <a:pt x="1377360" y="1277786"/>
                      <a:pt x="1389062" y="1284287"/>
                    </a:cubicBezTo>
                    <a:cubicBezTo>
                      <a:pt x="1415747" y="1299112"/>
                      <a:pt x="1436302" y="1325434"/>
                      <a:pt x="1465262" y="1335087"/>
                    </a:cubicBezTo>
                    <a:cubicBezTo>
                      <a:pt x="1561027" y="1367009"/>
                      <a:pt x="1442985" y="1323948"/>
                      <a:pt x="1541462" y="1373187"/>
                    </a:cubicBezTo>
                    <a:cubicBezTo>
                      <a:pt x="1553436" y="1379174"/>
                      <a:pt x="1567588" y="1379900"/>
                      <a:pt x="1579562" y="1385887"/>
                    </a:cubicBezTo>
                    <a:cubicBezTo>
                      <a:pt x="1593214" y="1392713"/>
                      <a:pt x="1603714" y="1405088"/>
                      <a:pt x="1617662" y="1411287"/>
                    </a:cubicBezTo>
                    <a:cubicBezTo>
                      <a:pt x="1642128" y="1422161"/>
                      <a:pt x="1671585" y="1421835"/>
                      <a:pt x="1693862" y="1436687"/>
                    </a:cubicBezTo>
                    <a:cubicBezTo>
                      <a:pt x="1781201" y="1494913"/>
                      <a:pt x="1741102" y="1477834"/>
                      <a:pt x="1808162" y="1500187"/>
                    </a:cubicBezTo>
                    <a:cubicBezTo>
                      <a:pt x="1820862" y="1517120"/>
                      <a:pt x="1831295" y="1536020"/>
                      <a:pt x="1846262" y="1550987"/>
                    </a:cubicBezTo>
                    <a:cubicBezTo>
                      <a:pt x="1857055" y="1561780"/>
                      <a:pt x="1874827" y="1564468"/>
                      <a:pt x="1884362" y="1576387"/>
                    </a:cubicBezTo>
                    <a:cubicBezTo>
                      <a:pt x="1954469" y="1664021"/>
                      <a:pt x="1825973" y="1567094"/>
                      <a:pt x="1935162" y="1639887"/>
                    </a:cubicBezTo>
                    <a:cubicBezTo>
                      <a:pt x="1981729" y="1709737"/>
                      <a:pt x="1935162" y="1650470"/>
                      <a:pt x="1998662" y="1703387"/>
                    </a:cubicBezTo>
                    <a:cubicBezTo>
                      <a:pt x="2012460" y="1714885"/>
                      <a:pt x="2022585" y="1730460"/>
                      <a:pt x="2036762" y="1741487"/>
                    </a:cubicBezTo>
                    <a:lnTo>
                      <a:pt x="2151062" y="1817687"/>
                    </a:lnTo>
                    <a:cubicBezTo>
                      <a:pt x="2163762" y="1826154"/>
                      <a:pt x="2174354" y="1839385"/>
                      <a:pt x="2189162" y="1843087"/>
                    </a:cubicBezTo>
                    <a:cubicBezTo>
                      <a:pt x="2277417" y="1865151"/>
                      <a:pt x="2214148" y="1851498"/>
                      <a:pt x="2341562" y="1868487"/>
                    </a:cubicBezTo>
                    <a:cubicBezTo>
                      <a:pt x="2371234" y="1872443"/>
                      <a:pt x="2400667" y="1878304"/>
                      <a:pt x="2430462" y="1881187"/>
                    </a:cubicBezTo>
                    <a:cubicBezTo>
                      <a:pt x="2531940" y="1891007"/>
                      <a:pt x="2634097" y="1893941"/>
                      <a:pt x="2735262" y="1906587"/>
                    </a:cubicBezTo>
                    <a:lnTo>
                      <a:pt x="2836862" y="1919287"/>
                    </a:lnTo>
                    <a:cubicBezTo>
                      <a:pt x="2883364" y="1924182"/>
                      <a:pt x="2929941" y="1928401"/>
                      <a:pt x="2976562" y="1931987"/>
                    </a:cubicBezTo>
                    <a:cubicBezTo>
                      <a:pt x="3326891" y="1958935"/>
                      <a:pt x="3277555" y="1954657"/>
                      <a:pt x="3586162" y="1970087"/>
                    </a:cubicBezTo>
                    <a:lnTo>
                      <a:pt x="4322762" y="1957387"/>
                    </a:lnTo>
                    <a:cubicBezTo>
                      <a:pt x="4415439" y="1954535"/>
                      <a:pt x="4400044" y="1967923"/>
                      <a:pt x="4424362" y="1919287"/>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 name="Group 136"/>
              <p:cNvGrpSpPr/>
              <p:nvPr/>
            </p:nvGrpSpPr>
            <p:grpSpPr>
              <a:xfrm>
                <a:off x="2430463" y="2540000"/>
                <a:ext cx="1007770" cy="305058"/>
                <a:chOff x="1795463" y="3276600"/>
                <a:chExt cx="1007770" cy="305058"/>
              </a:xfrm>
            </p:grpSpPr>
            <p:sp>
              <p:nvSpPr>
                <p:cNvPr id="286" name="Freeform 285"/>
                <p:cNvSpPr/>
                <p:nvPr/>
              </p:nvSpPr>
              <p:spPr>
                <a:xfrm>
                  <a:off x="1862138" y="32931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7" name="Freeform 25"/>
                <p:cNvSpPr/>
                <p:nvPr/>
              </p:nvSpPr>
              <p:spPr>
                <a:xfrm>
                  <a:off x="1905000" y="33528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8" name="Freeform 287"/>
                <p:cNvSpPr/>
                <p:nvPr/>
              </p:nvSpPr>
              <p:spPr>
                <a:xfrm>
                  <a:off x="1957388" y="32907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9" name="Freeform 288"/>
                <p:cNvSpPr/>
                <p:nvPr/>
              </p:nvSpPr>
              <p:spPr>
                <a:xfrm>
                  <a:off x="2002631" y="33289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0" name="Freeform 289"/>
                <p:cNvSpPr/>
                <p:nvPr/>
              </p:nvSpPr>
              <p:spPr>
                <a:xfrm>
                  <a:off x="1974056" y="33861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1" name="Freeform 33"/>
                <p:cNvSpPr/>
                <p:nvPr/>
              </p:nvSpPr>
              <p:spPr>
                <a:xfrm>
                  <a:off x="1921669" y="34004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2" name="Freeform 34"/>
                <p:cNvSpPr/>
                <p:nvPr/>
              </p:nvSpPr>
              <p:spPr>
                <a:xfrm>
                  <a:off x="1845469"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3" name="Group 42"/>
                <p:cNvGrpSpPr/>
                <p:nvPr/>
              </p:nvGrpSpPr>
              <p:grpSpPr>
                <a:xfrm>
                  <a:off x="1997869" y="3443159"/>
                  <a:ext cx="160045" cy="119320"/>
                  <a:chOff x="1997869" y="3443159"/>
                  <a:chExt cx="160045" cy="119320"/>
                </a:xfrm>
              </p:grpSpPr>
              <p:sp>
                <p:nvSpPr>
                  <p:cNvPr id="357" name="Freeform 35"/>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8" name="Freeform 36"/>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9" name="Freeform 358"/>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0" name="Freeform 359"/>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1" name="Freeform 360"/>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2" name="Freeform 361"/>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3" name="Freeform 362"/>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4" name="Group 43"/>
                <p:cNvGrpSpPr/>
                <p:nvPr/>
              </p:nvGrpSpPr>
              <p:grpSpPr>
                <a:xfrm>
                  <a:off x="2057400" y="3276600"/>
                  <a:ext cx="160045" cy="119320"/>
                  <a:chOff x="1997869" y="3443159"/>
                  <a:chExt cx="160045" cy="119320"/>
                </a:xfrm>
              </p:grpSpPr>
              <p:sp>
                <p:nvSpPr>
                  <p:cNvPr id="350" name="Freeform 349"/>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1" name="Freeform 4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2" name="Freeform 4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3" name="Freeform 4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4" name="Freeform 4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5" name="Freeform 354"/>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6" name="Freeform 355"/>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5" name="Group 51"/>
                <p:cNvGrpSpPr/>
                <p:nvPr/>
              </p:nvGrpSpPr>
              <p:grpSpPr>
                <a:xfrm>
                  <a:off x="1795463" y="3443288"/>
                  <a:ext cx="160045" cy="119320"/>
                  <a:chOff x="1997869" y="3443159"/>
                  <a:chExt cx="160045" cy="119320"/>
                </a:xfrm>
              </p:grpSpPr>
              <p:sp>
                <p:nvSpPr>
                  <p:cNvPr id="343" name="Freeform 342"/>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4" name="Freeform 343"/>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Freeform 344"/>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6" name="Freeform 345"/>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7" name="Freeform 346"/>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8" name="Freeform 347"/>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9" name="Freeform 348"/>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6" name="Freeform 295"/>
                <p:cNvSpPr/>
                <p:nvPr/>
              </p:nvSpPr>
              <p:spPr>
                <a:xfrm>
                  <a:off x="2274094" y="331219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Freeform 296"/>
                <p:cNvSpPr/>
                <p:nvPr/>
              </p:nvSpPr>
              <p:spPr>
                <a:xfrm>
                  <a:off x="2316956"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8" name="Freeform 297"/>
                <p:cNvSpPr/>
                <p:nvPr/>
              </p:nvSpPr>
              <p:spPr>
                <a:xfrm>
                  <a:off x="2369344" y="330980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9" name="Freeform 298"/>
                <p:cNvSpPr/>
                <p:nvPr/>
              </p:nvSpPr>
              <p:spPr>
                <a:xfrm>
                  <a:off x="2414587" y="33480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0" name="Freeform 299"/>
                <p:cNvSpPr/>
                <p:nvPr/>
              </p:nvSpPr>
              <p:spPr>
                <a:xfrm>
                  <a:off x="2386012" y="34051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1" name="Freeform 300"/>
                <p:cNvSpPr/>
                <p:nvPr/>
              </p:nvSpPr>
              <p:spPr>
                <a:xfrm>
                  <a:off x="2333625" y="341947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2" name="Freeform 301"/>
                <p:cNvSpPr/>
                <p:nvPr/>
              </p:nvSpPr>
              <p:spPr>
                <a:xfrm>
                  <a:off x="2257425" y="33909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03" name="Group 66"/>
                <p:cNvGrpSpPr/>
                <p:nvPr/>
              </p:nvGrpSpPr>
              <p:grpSpPr>
                <a:xfrm>
                  <a:off x="2409825" y="3462209"/>
                  <a:ext cx="160045" cy="119320"/>
                  <a:chOff x="1997869" y="3443159"/>
                  <a:chExt cx="160045" cy="119320"/>
                </a:xfrm>
              </p:grpSpPr>
              <p:sp>
                <p:nvSpPr>
                  <p:cNvPr id="336" name="Freeform 335"/>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7" name="Freeform 336"/>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8" name="Freeform 337"/>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Freeform 338"/>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Freeform 339"/>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1" name="Freeform 340"/>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2" name="Freeform 341"/>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4" name="Group 74"/>
                <p:cNvGrpSpPr/>
                <p:nvPr/>
              </p:nvGrpSpPr>
              <p:grpSpPr>
                <a:xfrm>
                  <a:off x="2469356" y="3295650"/>
                  <a:ext cx="160045" cy="119320"/>
                  <a:chOff x="1997869" y="3443159"/>
                  <a:chExt cx="160045" cy="119320"/>
                </a:xfrm>
              </p:grpSpPr>
              <p:sp>
                <p:nvSpPr>
                  <p:cNvPr id="329" name="Freeform 328"/>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0" name="Freeform 329"/>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1" name="Freeform 330"/>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Freeform 331"/>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3" name="Freeform 332"/>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4" name="Freeform 333"/>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5" name="Freeform 334"/>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5" name="Group 82"/>
                <p:cNvGrpSpPr/>
                <p:nvPr/>
              </p:nvGrpSpPr>
              <p:grpSpPr>
                <a:xfrm>
                  <a:off x="2207419" y="3462338"/>
                  <a:ext cx="160045" cy="119320"/>
                  <a:chOff x="1997869" y="3443159"/>
                  <a:chExt cx="160045" cy="119320"/>
                </a:xfrm>
              </p:grpSpPr>
              <p:sp>
                <p:nvSpPr>
                  <p:cNvPr id="322" name="Freeform 321"/>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3" name="Freeform 322"/>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4" name="Freeform 323"/>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5" name="Freeform 324"/>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6" name="Freeform 325"/>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7" name="Freeform 326"/>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8" name="Freeform 327"/>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6" name="Group 90"/>
                <p:cNvGrpSpPr/>
                <p:nvPr/>
              </p:nvGrpSpPr>
              <p:grpSpPr>
                <a:xfrm>
                  <a:off x="2633663" y="3447922"/>
                  <a:ext cx="160045" cy="119320"/>
                  <a:chOff x="1997869" y="3443159"/>
                  <a:chExt cx="160045" cy="119320"/>
                </a:xfrm>
              </p:grpSpPr>
              <p:sp>
                <p:nvSpPr>
                  <p:cNvPr id="315" name="Freeform 314"/>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6" name="Freeform 31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7" name="Freeform 31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8" name="Freeform 31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9" name="Freeform 31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0" name="Freeform 319"/>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1" name="Freeform 320"/>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7" name="Group 98"/>
                <p:cNvGrpSpPr/>
                <p:nvPr/>
              </p:nvGrpSpPr>
              <p:grpSpPr>
                <a:xfrm>
                  <a:off x="2643188" y="3295522"/>
                  <a:ext cx="160045" cy="119320"/>
                  <a:chOff x="1997869" y="3443159"/>
                  <a:chExt cx="160045" cy="119320"/>
                </a:xfrm>
              </p:grpSpPr>
              <p:sp>
                <p:nvSpPr>
                  <p:cNvPr id="308" name="Freeform 307"/>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9" name="Freeform 308"/>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0" name="Freeform 309"/>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1" name="Freeform 310"/>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2" name="Freeform 311"/>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Freeform 312"/>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4" name="Freeform 313"/>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0" name="TextBox 9"/>
              <p:cNvSpPr txBox="1"/>
              <p:nvPr/>
            </p:nvSpPr>
            <p:spPr>
              <a:xfrm>
                <a:off x="2059743" y="4939081"/>
                <a:ext cx="3510091" cy="440246"/>
              </a:xfrm>
              <a:prstGeom prst="rect">
                <a:avLst/>
              </a:prstGeom>
              <a:noFill/>
            </p:spPr>
            <p:txBody>
              <a:bodyPr wrap="square" rtlCol="0">
                <a:spAutoFit/>
              </a:bodyPr>
              <a:lstStyle/>
              <a:p>
                <a:r>
                  <a:rPr lang="it-IT" dirty="0" smtClean="0"/>
                  <a:t>cohesive   non-cohesive</a:t>
                </a:r>
                <a:endParaRPr lang="en-US" dirty="0"/>
              </a:p>
            </p:txBody>
          </p:sp>
          <p:cxnSp>
            <p:nvCxnSpPr>
              <p:cNvPr id="11" name="Straight Connector 10"/>
              <p:cNvCxnSpPr/>
              <p:nvPr/>
            </p:nvCxnSpPr>
            <p:spPr>
              <a:xfrm>
                <a:off x="3454401" y="2930525"/>
                <a:ext cx="331469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63800" y="4597400"/>
                <a:ext cx="990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63925" y="4597400"/>
                <a:ext cx="9048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17800" y="4267200"/>
                <a:ext cx="2133600" cy="369332"/>
              </a:xfrm>
              <a:prstGeom prst="rect">
                <a:avLst/>
              </a:prstGeom>
              <a:noFill/>
            </p:spPr>
            <p:txBody>
              <a:bodyPr wrap="square" rtlCol="0">
                <a:spAutoFit/>
              </a:bodyPr>
              <a:lstStyle/>
              <a:p>
                <a:r>
                  <a:rPr lang="it-IT" dirty="0" smtClean="0"/>
                  <a:t>dx</a:t>
                </a:r>
                <a:endParaRPr lang="en-US" dirty="0"/>
              </a:p>
            </p:txBody>
          </p:sp>
          <p:sp>
            <p:nvSpPr>
              <p:cNvPr id="15" name="TextBox 14"/>
              <p:cNvSpPr txBox="1"/>
              <p:nvPr/>
            </p:nvSpPr>
            <p:spPr>
              <a:xfrm>
                <a:off x="3676650" y="4273550"/>
                <a:ext cx="2133600" cy="369332"/>
              </a:xfrm>
              <a:prstGeom prst="rect">
                <a:avLst/>
              </a:prstGeom>
              <a:noFill/>
            </p:spPr>
            <p:txBody>
              <a:bodyPr wrap="square" rtlCol="0">
                <a:spAutoFit/>
              </a:bodyPr>
              <a:lstStyle/>
              <a:p>
                <a:r>
                  <a:rPr lang="it-IT" dirty="0" smtClean="0"/>
                  <a:t>dx</a:t>
                </a:r>
                <a:endParaRPr lang="en-US" dirty="0"/>
              </a:p>
            </p:txBody>
          </p:sp>
          <p:cxnSp>
            <p:nvCxnSpPr>
              <p:cNvPr id="16" name="Straight Connector 15"/>
              <p:cNvCxnSpPr/>
              <p:nvPr/>
            </p:nvCxnSpPr>
            <p:spPr>
              <a:xfrm flipV="1">
                <a:off x="3409950" y="4511675"/>
                <a:ext cx="101600" cy="174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318000" y="4511675"/>
                <a:ext cx="101600" cy="174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432050" y="4511675"/>
                <a:ext cx="101600" cy="1746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37"/>
              <p:cNvGrpSpPr/>
              <p:nvPr/>
            </p:nvGrpSpPr>
            <p:grpSpPr>
              <a:xfrm>
                <a:off x="2446338" y="2835275"/>
                <a:ext cx="1007770" cy="305058"/>
                <a:chOff x="1795463" y="3276600"/>
                <a:chExt cx="1007770" cy="305058"/>
              </a:xfrm>
            </p:grpSpPr>
            <p:sp>
              <p:nvSpPr>
                <p:cNvPr id="208" name="Freeform 138"/>
                <p:cNvSpPr/>
                <p:nvPr/>
              </p:nvSpPr>
              <p:spPr>
                <a:xfrm>
                  <a:off x="1862138" y="32931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9" name="Freeform 139"/>
                <p:cNvSpPr/>
                <p:nvPr/>
              </p:nvSpPr>
              <p:spPr>
                <a:xfrm>
                  <a:off x="1905000" y="33528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0" name="Freeform 140"/>
                <p:cNvSpPr/>
                <p:nvPr/>
              </p:nvSpPr>
              <p:spPr>
                <a:xfrm>
                  <a:off x="1957388" y="32907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1" name="Freeform 210"/>
                <p:cNvSpPr/>
                <p:nvPr/>
              </p:nvSpPr>
              <p:spPr>
                <a:xfrm>
                  <a:off x="2002631" y="33289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Freeform 211"/>
                <p:cNvSpPr/>
                <p:nvPr/>
              </p:nvSpPr>
              <p:spPr>
                <a:xfrm>
                  <a:off x="1974056" y="33861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3" name="Freeform 212"/>
                <p:cNvSpPr/>
                <p:nvPr/>
              </p:nvSpPr>
              <p:spPr>
                <a:xfrm>
                  <a:off x="1921669" y="34004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Freeform 213"/>
                <p:cNvSpPr/>
                <p:nvPr/>
              </p:nvSpPr>
              <p:spPr>
                <a:xfrm>
                  <a:off x="1845469"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5" name="Group 42"/>
                <p:cNvGrpSpPr/>
                <p:nvPr/>
              </p:nvGrpSpPr>
              <p:grpSpPr>
                <a:xfrm>
                  <a:off x="1997869" y="3443159"/>
                  <a:ext cx="160045" cy="119320"/>
                  <a:chOff x="1997869" y="3443159"/>
                  <a:chExt cx="160045" cy="119320"/>
                </a:xfrm>
              </p:grpSpPr>
              <p:sp>
                <p:nvSpPr>
                  <p:cNvPr id="279" name="Freeform 278"/>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0" name="Freeform 279"/>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1" name="Freeform 280"/>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2" name="Freeform 281"/>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3" name="Freeform 282"/>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4" name="Freeform 283"/>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5" name="Freeform 284"/>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6" name="Group 43"/>
                <p:cNvGrpSpPr/>
                <p:nvPr/>
              </p:nvGrpSpPr>
              <p:grpSpPr>
                <a:xfrm>
                  <a:off x="2057400" y="3276600"/>
                  <a:ext cx="160045" cy="119320"/>
                  <a:chOff x="1997869" y="3443159"/>
                  <a:chExt cx="160045" cy="119320"/>
                </a:xfrm>
              </p:grpSpPr>
              <p:sp>
                <p:nvSpPr>
                  <p:cNvPr id="272" name="Freeform 271"/>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3" name="Freeform 272"/>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4" name="Freeform 273"/>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5" name="Freeform 274"/>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6" name="Freeform 275"/>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7" name="Freeform 276"/>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8" name="Freeform 277"/>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7" name="Group 51"/>
                <p:cNvGrpSpPr/>
                <p:nvPr/>
              </p:nvGrpSpPr>
              <p:grpSpPr>
                <a:xfrm>
                  <a:off x="1795463" y="3443288"/>
                  <a:ext cx="160045" cy="119320"/>
                  <a:chOff x="1997869" y="3443159"/>
                  <a:chExt cx="160045" cy="119320"/>
                </a:xfrm>
              </p:grpSpPr>
              <p:sp>
                <p:nvSpPr>
                  <p:cNvPr id="265" name="Freeform 264"/>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6" name="Freeform 26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7" name="Freeform 26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8" name="Freeform 26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9" name="Freeform 26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0" name="Freeform 269"/>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1" name="Freeform 270"/>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8" name="Freeform 148"/>
                <p:cNvSpPr/>
                <p:nvPr/>
              </p:nvSpPr>
              <p:spPr>
                <a:xfrm>
                  <a:off x="2274094" y="331219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Freeform 149"/>
                <p:cNvSpPr/>
                <p:nvPr/>
              </p:nvSpPr>
              <p:spPr>
                <a:xfrm>
                  <a:off x="2316956"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Freeform 150"/>
                <p:cNvSpPr/>
                <p:nvPr/>
              </p:nvSpPr>
              <p:spPr>
                <a:xfrm>
                  <a:off x="2369344" y="330980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1" name="Freeform 151"/>
                <p:cNvSpPr/>
                <p:nvPr/>
              </p:nvSpPr>
              <p:spPr>
                <a:xfrm>
                  <a:off x="2414587" y="33480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2" name="Freeform 152"/>
                <p:cNvSpPr/>
                <p:nvPr/>
              </p:nvSpPr>
              <p:spPr>
                <a:xfrm>
                  <a:off x="2386012" y="34051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3" name="Freeform 222"/>
                <p:cNvSpPr/>
                <p:nvPr/>
              </p:nvSpPr>
              <p:spPr>
                <a:xfrm>
                  <a:off x="2333625" y="341947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4" name="Freeform 223"/>
                <p:cNvSpPr/>
                <p:nvPr/>
              </p:nvSpPr>
              <p:spPr>
                <a:xfrm>
                  <a:off x="2257425" y="33909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25" name="Group 66"/>
                <p:cNvGrpSpPr/>
                <p:nvPr/>
              </p:nvGrpSpPr>
              <p:grpSpPr>
                <a:xfrm>
                  <a:off x="2409825" y="3462209"/>
                  <a:ext cx="160045" cy="119320"/>
                  <a:chOff x="1997869" y="3443159"/>
                  <a:chExt cx="160045" cy="119320"/>
                </a:xfrm>
              </p:grpSpPr>
              <p:sp>
                <p:nvSpPr>
                  <p:cNvPr id="258" name="Freeform 257"/>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9" name="Freeform 258"/>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0" name="Freeform 259"/>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1" name="Freeform 260"/>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2" name="Freeform 261"/>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3" name="Freeform 262"/>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4" name="Freeform 263"/>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6" name="Group 74"/>
                <p:cNvGrpSpPr/>
                <p:nvPr/>
              </p:nvGrpSpPr>
              <p:grpSpPr>
                <a:xfrm>
                  <a:off x="2469356" y="3295650"/>
                  <a:ext cx="160045" cy="119320"/>
                  <a:chOff x="1997869" y="3443159"/>
                  <a:chExt cx="160045" cy="119320"/>
                </a:xfrm>
              </p:grpSpPr>
              <p:sp>
                <p:nvSpPr>
                  <p:cNvPr id="251" name="Freeform 250"/>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2" name="Freeform 251"/>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Freeform 252"/>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4" name="Freeform 253"/>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5" name="Freeform 254"/>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6" name="Freeform 255"/>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7" name="Freeform 256"/>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7" name="Group 82"/>
                <p:cNvGrpSpPr/>
                <p:nvPr/>
              </p:nvGrpSpPr>
              <p:grpSpPr>
                <a:xfrm>
                  <a:off x="2207419" y="3462338"/>
                  <a:ext cx="160045" cy="119320"/>
                  <a:chOff x="1997869" y="3443159"/>
                  <a:chExt cx="160045" cy="119320"/>
                </a:xfrm>
              </p:grpSpPr>
              <p:sp>
                <p:nvSpPr>
                  <p:cNvPr id="244" name="Freeform 243"/>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5" name="Freeform 244"/>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6" name="Freeform 245"/>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Freeform 246"/>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8" name="Freeform 247"/>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Freeform 248"/>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0" name="Freeform 249"/>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8" name="Group 90"/>
                <p:cNvGrpSpPr/>
                <p:nvPr/>
              </p:nvGrpSpPr>
              <p:grpSpPr>
                <a:xfrm>
                  <a:off x="2633663" y="3447922"/>
                  <a:ext cx="160045" cy="119320"/>
                  <a:chOff x="1997869" y="3443159"/>
                  <a:chExt cx="160045" cy="119320"/>
                </a:xfrm>
              </p:grpSpPr>
              <p:sp>
                <p:nvSpPr>
                  <p:cNvPr id="237" name="Freeform 236"/>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Freeform 237"/>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9" name="Freeform 238"/>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0" name="Freeform 239"/>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1" name="Freeform 240"/>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2" name="Freeform 241"/>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Freeform 242"/>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29" name="Group 98"/>
                <p:cNvGrpSpPr/>
                <p:nvPr/>
              </p:nvGrpSpPr>
              <p:grpSpPr>
                <a:xfrm>
                  <a:off x="2643188" y="3295522"/>
                  <a:ext cx="160045" cy="119320"/>
                  <a:chOff x="1997869" y="3443159"/>
                  <a:chExt cx="160045" cy="119320"/>
                </a:xfrm>
              </p:grpSpPr>
              <p:sp>
                <p:nvSpPr>
                  <p:cNvPr id="230" name="Freeform 229"/>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Freeform 230"/>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Freeform 231"/>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3" name="Freeform 232"/>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4" name="Freeform 233"/>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5" name="Freeform 234"/>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6" name="Freeform 235"/>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21" name="Straight Connector 20"/>
              <p:cNvCxnSpPr/>
              <p:nvPr/>
            </p:nvCxnSpPr>
            <p:spPr>
              <a:xfrm>
                <a:off x="5162550" y="2752725"/>
                <a:ext cx="120650" cy="16827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78907" y="2752725"/>
                <a:ext cx="23495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283200" y="2749550"/>
                <a:ext cx="104775" cy="17145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4" name="Group 231"/>
              <p:cNvGrpSpPr/>
              <p:nvPr/>
            </p:nvGrpSpPr>
            <p:grpSpPr>
              <a:xfrm>
                <a:off x="2439988" y="3159125"/>
                <a:ext cx="1007770" cy="305058"/>
                <a:chOff x="1795463" y="3276600"/>
                <a:chExt cx="1007770" cy="305058"/>
              </a:xfrm>
            </p:grpSpPr>
            <p:sp>
              <p:nvSpPr>
                <p:cNvPr id="130" name="Freeform 129"/>
                <p:cNvSpPr/>
                <p:nvPr/>
              </p:nvSpPr>
              <p:spPr>
                <a:xfrm>
                  <a:off x="1862138" y="32931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1" name="Freeform 130"/>
                <p:cNvSpPr/>
                <p:nvPr/>
              </p:nvSpPr>
              <p:spPr>
                <a:xfrm>
                  <a:off x="1905000" y="33528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2" name="Freeform 131"/>
                <p:cNvSpPr/>
                <p:nvPr/>
              </p:nvSpPr>
              <p:spPr>
                <a:xfrm>
                  <a:off x="1957388" y="32907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Freeform 132"/>
                <p:cNvSpPr/>
                <p:nvPr/>
              </p:nvSpPr>
              <p:spPr>
                <a:xfrm>
                  <a:off x="2002631" y="33289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Freeform 133"/>
                <p:cNvSpPr/>
                <p:nvPr/>
              </p:nvSpPr>
              <p:spPr>
                <a:xfrm>
                  <a:off x="1974056" y="33861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p:cNvSpPr/>
                <p:nvPr/>
              </p:nvSpPr>
              <p:spPr>
                <a:xfrm>
                  <a:off x="1921669" y="34004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6" name="Freeform 135"/>
                <p:cNvSpPr/>
                <p:nvPr/>
              </p:nvSpPr>
              <p:spPr>
                <a:xfrm>
                  <a:off x="1845469"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7" name="Group 42"/>
                <p:cNvGrpSpPr/>
                <p:nvPr/>
              </p:nvGrpSpPr>
              <p:grpSpPr>
                <a:xfrm>
                  <a:off x="1997869" y="3443159"/>
                  <a:ext cx="160045" cy="119320"/>
                  <a:chOff x="1997869" y="3443159"/>
                  <a:chExt cx="160045" cy="119320"/>
                </a:xfrm>
              </p:grpSpPr>
              <p:sp>
                <p:nvSpPr>
                  <p:cNvPr id="201" name="Freeform 200"/>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2" name="Freeform 201"/>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3" name="Freeform 202"/>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4" name="Freeform 203"/>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5" name="Freeform 204"/>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6" name="Freeform 205"/>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7" name="Freeform 206"/>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8" name="Group 43"/>
                <p:cNvGrpSpPr/>
                <p:nvPr/>
              </p:nvGrpSpPr>
              <p:grpSpPr>
                <a:xfrm>
                  <a:off x="2057400" y="3276600"/>
                  <a:ext cx="160045" cy="119320"/>
                  <a:chOff x="1997869" y="3443159"/>
                  <a:chExt cx="160045" cy="119320"/>
                </a:xfrm>
              </p:grpSpPr>
              <p:sp>
                <p:nvSpPr>
                  <p:cNvPr id="194" name="Freeform 193"/>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5" name="Freeform 194"/>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6" name="Freeform 195"/>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7" name="Freeform 196"/>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8" name="Freeform 197"/>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9" name="Freeform 198"/>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0" name="Freeform 199"/>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9" name="Group 51"/>
                <p:cNvGrpSpPr/>
                <p:nvPr/>
              </p:nvGrpSpPr>
              <p:grpSpPr>
                <a:xfrm>
                  <a:off x="1795463" y="3443288"/>
                  <a:ext cx="160045" cy="119320"/>
                  <a:chOff x="1997869" y="3443159"/>
                  <a:chExt cx="160045" cy="119320"/>
                </a:xfrm>
              </p:grpSpPr>
              <p:sp>
                <p:nvSpPr>
                  <p:cNvPr id="187" name="Freeform 186"/>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Freeform 187"/>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Freeform 188"/>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0" name="Freeform 189"/>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1" name="Freeform 190"/>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Freeform 191"/>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Freeform 192"/>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0" name="Freeform 139"/>
                <p:cNvSpPr/>
                <p:nvPr/>
              </p:nvSpPr>
              <p:spPr>
                <a:xfrm>
                  <a:off x="2274094" y="331219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1" name="Freeform 140"/>
                <p:cNvSpPr/>
                <p:nvPr/>
              </p:nvSpPr>
              <p:spPr>
                <a:xfrm>
                  <a:off x="2316956" y="33718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2" name="Freeform 141"/>
                <p:cNvSpPr/>
                <p:nvPr/>
              </p:nvSpPr>
              <p:spPr>
                <a:xfrm>
                  <a:off x="2369344" y="330980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Freeform 142"/>
                <p:cNvSpPr/>
                <p:nvPr/>
              </p:nvSpPr>
              <p:spPr>
                <a:xfrm>
                  <a:off x="2414587" y="33480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Freeform 143"/>
                <p:cNvSpPr/>
                <p:nvPr/>
              </p:nvSpPr>
              <p:spPr>
                <a:xfrm>
                  <a:off x="2386012" y="34051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Freeform 144"/>
                <p:cNvSpPr/>
                <p:nvPr/>
              </p:nvSpPr>
              <p:spPr>
                <a:xfrm>
                  <a:off x="2333625" y="341947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6" name="Freeform 145"/>
                <p:cNvSpPr/>
                <p:nvPr/>
              </p:nvSpPr>
              <p:spPr>
                <a:xfrm>
                  <a:off x="2257425" y="33909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7" name="Group 66"/>
                <p:cNvGrpSpPr/>
                <p:nvPr/>
              </p:nvGrpSpPr>
              <p:grpSpPr>
                <a:xfrm>
                  <a:off x="2409825" y="3462209"/>
                  <a:ext cx="160045" cy="119320"/>
                  <a:chOff x="1997869" y="3443159"/>
                  <a:chExt cx="160045" cy="119320"/>
                </a:xfrm>
              </p:grpSpPr>
              <p:sp>
                <p:nvSpPr>
                  <p:cNvPr id="180" name="Freeform 179"/>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Freeform 180"/>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2" name="Freeform 181"/>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3" name="Freeform 182"/>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Freeform 183"/>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Freeform 184"/>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6" name="Freeform 185"/>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8" name="Group 74"/>
                <p:cNvGrpSpPr/>
                <p:nvPr/>
              </p:nvGrpSpPr>
              <p:grpSpPr>
                <a:xfrm>
                  <a:off x="2469356" y="3295650"/>
                  <a:ext cx="160045" cy="119320"/>
                  <a:chOff x="1997869" y="3443159"/>
                  <a:chExt cx="160045" cy="119320"/>
                </a:xfrm>
              </p:grpSpPr>
              <p:sp>
                <p:nvSpPr>
                  <p:cNvPr id="173" name="Freeform 172"/>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4" name="Freeform 173"/>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Freeform 174"/>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Freeform 175"/>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Freeform 176"/>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Freeform 177"/>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Freeform 178"/>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49" name="Group 82"/>
                <p:cNvGrpSpPr/>
                <p:nvPr/>
              </p:nvGrpSpPr>
              <p:grpSpPr>
                <a:xfrm>
                  <a:off x="2207419" y="3462338"/>
                  <a:ext cx="160045" cy="119320"/>
                  <a:chOff x="1997869" y="3443159"/>
                  <a:chExt cx="160045" cy="119320"/>
                </a:xfrm>
              </p:grpSpPr>
              <p:sp>
                <p:nvSpPr>
                  <p:cNvPr id="166" name="Freeform 165"/>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7" name="Freeform 166"/>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8" name="Freeform 167"/>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Freeform 168"/>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0" name="Freeform 169"/>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1" name="Freeform 170"/>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Freeform 171"/>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0" name="Group 90"/>
                <p:cNvGrpSpPr/>
                <p:nvPr/>
              </p:nvGrpSpPr>
              <p:grpSpPr>
                <a:xfrm>
                  <a:off x="2633663" y="3447922"/>
                  <a:ext cx="160045" cy="119320"/>
                  <a:chOff x="1997869" y="3443159"/>
                  <a:chExt cx="160045" cy="119320"/>
                </a:xfrm>
              </p:grpSpPr>
              <p:sp>
                <p:nvSpPr>
                  <p:cNvPr id="159" name="Freeform 158"/>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0" name="Freeform 159"/>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1" name="Freeform 160"/>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Freeform 161"/>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Freeform 162"/>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Freeform 163"/>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5" name="Freeform 164"/>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1" name="Group 98"/>
                <p:cNvGrpSpPr/>
                <p:nvPr/>
              </p:nvGrpSpPr>
              <p:grpSpPr>
                <a:xfrm>
                  <a:off x="2643188" y="3295522"/>
                  <a:ext cx="160045" cy="119320"/>
                  <a:chOff x="1997869" y="3443159"/>
                  <a:chExt cx="160045" cy="119320"/>
                </a:xfrm>
              </p:grpSpPr>
              <p:sp>
                <p:nvSpPr>
                  <p:cNvPr id="152" name="Freeform 151"/>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3" name="Freeform 152"/>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4" name="Freeform 153"/>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5" name="Freeform 154"/>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Freeform 155"/>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7" name="Freeform 156"/>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8" name="Freeform 157"/>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5" name="Freeform 24"/>
              <p:cNvSpPr/>
              <p:nvPr/>
            </p:nvSpPr>
            <p:spPr>
              <a:xfrm>
                <a:off x="2639149" y="355778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767180" y="3735989"/>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923666" y="3550669"/>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3058810" y="366486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2973455" y="383557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816972" y="3878247"/>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589358" y="37928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42"/>
              <p:cNvGrpSpPr/>
              <p:nvPr/>
            </p:nvGrpSpPr>
            <p:grpSpPr>
              <a:xfrm>
                <a:off x="3044585" y="4005896"/>
                <a:ext cx="478064" cy="356416"/>
                <a:chOff x="1997869" y="3443159"/>
                <a:chExt cx="160045" cy="119320"/>
              </a:xfrm>
            </p:grpSpPr>
            <p:sp>
              <p:nvSpPr>
                <p:cNvPr id="123" name="Freeform 122"/>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Freeform 123"/>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Freeform 124"/>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Freeform 125"/>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Freeform 126"/>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8" name="Freeform 127"/>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9" name="Freeform 128"/>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3" name="Group 43"/>
              <p:cNvGrpSpPr/>
              <p:nvPr/>
            </p:nvGrpSpPr>
            <p:grpSpPr>
              <a:xfrm>
                <a:off x="3124200" y="3505200"/>
                <a:ext cx="478064" cy="356416"/>
                <a:chOff x="1997869" y="3443159"/>
                <a:chExt cx="160045" cy="119320"/>
              </a:xfrm>
            </p:grpSpPr>
            <p:sp>
              <p:nvSpPr>
                <p:cNvPr id="116" name="Freeform 115"/>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Freeform 116"/>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8" name="Freeform 117"/>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Freeform 118"/>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Freeform 119"/>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Freeform 120"/>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2" name="Freeform 121"/>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4" name="Group 51"/>
              <p:cNvGrpSpPr/>
              <p:nvPr/>
            </p:nvGrpSpPr>
            <p:grpSpPr>
              <a:xfrm>
                <a:off x="2439987" y="4006282"/>
                <a:ext cx="478064" cy="356416"/>
                <a:chOff x="1997869" y="3443159"/>
                <a:chExt cx="160045" cy="119320"/>
              </a:xfrm>
            </p:grpSpPr>
            <p:sp>
              <p:nvSpPr>
                <p:cNvPr id="109" name="Freeform 108"/>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Freeform 109"/>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Freeform 110"/>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111"/>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Freeform 113"/>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Freeform 114"/>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42"/>
              <p:cNvGrpSpPr/>
              <p:nvPr/>
            </p:nvGrpSpPr>
            <p:grpSpPr>
              <a:xfrm>
                <a:off x="3657600" y="3962400"/>
                <a:ext cx="478064" cy="356416"/>
                <a:chOff x="1997869" y="3443159"/>
                <a:chExt cx="160045" cy="119320"/>
              </a:xfrm>
            </p:grpSpPr>
            <p:sp>
              <p:nvSpPr>
                <p:cNvPr id="102" name="Freeform 101"/>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Freeform 102"/>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Freeform 103"/>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Freeform 104"/>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Freeform 105"/>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Freeform 106"/>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Freeform 107"/>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Freeform 35"/>
              <p:cNvSpPr/>
              <p:nvPr/>
            </p:nvSpPr>
            <p:spPr>
              <a:xfrm>
                <a:off x="2462358" y="35769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791549" y="363398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2919580" y="3812189"/>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3076066" y="3626869"/>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3211210" y="374106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3125855" y="3911771"/>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2969372" y="3954447"/>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2741758" y="38690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4" name="Group 42"/>
              <p:cNvGrpSpPr/>
              <p:nvPr/>
            </p:nvGrpSpPr>
            <p:grpSpPr>
              <a:xfrm>
                <a:off x="3196985" y="4082096"/>
                <a:ext cx="478064" cy="356416"/>
                <a:chOff x="1997869" y="3443159"/>
                <a:chExt cx="160045" cy="119320"/>
              </a:xfrm>
            </p:grpSpPr>
            <p:sp>
              <p:nvSpPr>
                <p:cNvPr id="95" name="Freeform 94"/>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Freeform 97"/>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Freeform 98"/>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Freeform 100"/>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5" name="Group 43"/>
              <p:cNvGrpSpPr/>
              <p:nvPr/>
            </p:nvGrpSpPr>
            <p:grpSpPr>
              <a:xfrm>
                <a:off x="3200400" y="3657600"/>
                <a:ext cx="478064" cy="356416"/>
                <a:chOff x="1997869" y="3443159"/>
                <a:chExt cx="160045" cy="119320"/>
              </a:xfrm>
            </p:grpSpPr>
            <p:sp>
              <p:nvSpPr>
                <p:cNvPr id="88" name="Freeform 87"/>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Freeform 91"/>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Freeform 93"/>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6" name="Group 51"/>
              <p:cNvGrpSpPr/>
              <p:nvPr/>
            </p:nvGrpSpPr>
            <p:grpSpPr>
              <a:xfrm>
                <a:off x="2592387" y="4082482"/>
                <a:ext cx="478064" cy="356416"/>
                <a:chOff x="1997869" y="3443159"/>
                <a:chExt cx="160045" cy="119320"/>
              </a:xfrm>
            </p:grpSpPr>
            <p:sp>
              <p:nvSpPr>
                <p:cNvPr id="81" name="Freeform 80"/>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2"/>
              <p:cNvGrpSpPr/>
              <p:nvPr/>
            </p:nvGrpSpPr>
            <p:grpSpPr>
              <a:xfrm>
                <a:off x="3810000" y="4038600"/>
                <a:ext cx="478064" cy="356416"/>
                <a:chOff x="1997869" y="3443159"/>
                <a:chExt cx="160045" cy="119320"/>
              </a:xfrm>
            </p:grpSpPr>
            <p:sp>
              <p:nvSpPr>
                <p:cNvPr id="74" name="Freeform 73"/>
                <p:cNvSpPr/>
                <p:nvPr/>
              </p:nvSpPr>
              <p:spPr>
                <a:xfrm>
                  <a:off x="2014538" y="344554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Freeform 74"/>
                <p:cNvSpPr/>
                <p:nvPr/>
              </p:nvSpPr>
              <p:spPr>
                <a:xfrm>
                  <a:off x="2057400" y="350520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2109788" y="3443159"/>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2155031" y="348138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Freeform 77"/>
                <p:cNvSpPr/>
                <p:nvPr/>
              </p:nvSpPr>
              <p:spPr>
                <a:xfrm>
                  <a:off x="2126456" y="3538538"/>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2074069" y="3552825"/>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Freeform 79"/>
                <p:cNvSpPr/>
                <p:nvPr/>
              </p:nvSpPr>
              <p:spPr>
                <a:xfrm>
                  <a:off x="1997869" y="3524250"/>
                  <a:ext cx="2883" cy="9654"/>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2614758" y="36531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621108" y="39325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500458" y="38436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659208" y="41992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786208" y="414214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3402158" y="4135792"/>
                <a:ext cx="8612" cy="28837"/>
              </a:xfrm>
              <a:custGeom>
                <a:avLst/>
                <a:gdLst>
                  <a:gd name="connsiteX0" fmla="*/ 0 w 2883"/>
                  <a:gd name="connsiteY0" fmla="*/ 9654 h 9654"/>
                  <a:gd name="connsiteX1" fmla="*/ 2381 w 2883"/>
                  <a:gd name="connsiteY1" fmla="*/ 7273 h 9654"/>
                </a:gdLst>
                <a:ahLst/>
                <a:cxnLst>
                  <a:cxn ang="0">
                    <a:pos x="connsiteX0" y="connsiteY0"/>
                  </a:cxn>
                  <a:cxn ang="0">
                    <a:pos x="connsiteX1" y="connsiteY1"/>
                  </a:cxn>
                </a:cxnLst>
                <a:rect l="l" t="t" r="r" b="b"/>
                <a:pathLst>
                  <a:path w="2883" h="9654">
                    <a:moveTo>
                      <a:pt x="0" y="9654"/>
                    </a:moveTo>
                    <a:cubicBezTo>
                      <a:pt x="2883" y="1004"/>
                      <a:pt x="2381" y="0"/>
                      <a:pt x="2381" y="727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3733551" y="3811984"/>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885951" y="3964384"/>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038351" y="4116784"/>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810000" y="388620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4352925" y="424815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4191000" y="419100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3590925" y="3876675"/>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3663950" y="409575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3938588" y="4162425"/>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3683001" y="434340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3524250" y="4262438"/>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271838" y="4062413"/>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2870200" y="4010025"/>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2933700" y="4267200"/>
                <a:ext cx="17479" cy="15808"/>
              </a:xfrm>
              <a:custGeom>
                <a:avLst/>
                <a:gdLst>
                  <a:gd name="connsiteX0" fmla="*/ 9774 w 17479"/>
                  <a:gd name="connsiteY0" fmla="*/ 397 h 15808"/>
                  <a:gd name="connsiteX1" fmla="*/ 7393 w 17479"/>
                  <a:gd name="connsiteY1" fmla="*/ 14685 h 15808"/>
                  <a:gd name="connsiteX2" fmla="*/ 14537 w 17479"/>
                  <a:gd name="connsiteY2" fmla="*/ 12304 h 15808"/>
                  <a:gd name="connsiteX3" fmla="*/ 9774 w 17479"/>
                  <a:gd name="connsiteY3" fmla="*/ 397 h 15808"/>
                </a:gdLst>
                <a:ahLst/>
                <a:cxnLst>
                  <a:cxn ang="0">
                    <a:pos x="connsiteX0" y="connsiteY0"/>
                  </a:cxn>
                  <a:cxn ang="0">
                    <a:pos x="connsiteX1" y="connsiteY1"/>
                  </a:cxn>
                  <a:cxn ang="0">
                    <a:pos x="connsiteX2" y="connsiteY2"/>
                  </a:cxn>
                  <a:cxn ang="0">
                    <a:pos x="connsiteX3" y="connsiteY3"/>
                  </a:cxn>
                </a:cxnLst>
                <a:rect l="l" t="t" r="r" b="b"/>
                <a:pathLst>
                  <a:path w="17479" h="15808">
                    <a:moveTo>
                      <a:pt x="9774" y="397"/>
                    </a:moveTo>
                    <a:cubicBezTo>
                      <a:pt x="8583" y="794"/>
                      <a:pt x="0" y="10988"/>
                      <a:pt x="7393" y="14685"/>
                    </a:cubicBezTo>
                    <a:cubicBezTo>
                      <a:pt x="9638" y="15808"/>
                      <a:pt x="12156" y="13098"/>
                      <a:pt x="14537" y="12304"/>
                    </a:cubicBezTo>
                    <a:cubicBezTo>
                      <a:pt x="17479" y="3476"/>
                      <a:pt x="10965" y="0"/>
                      <a:pt x="9774" y="397"/>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2600326" y="2209801"/>
                <a:ext cx="142874" cy="262418"/>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2813686" y="2209800"/>
                <a:ext cx="81914" cy="292900"/>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2491740" y="2293620"/>
                <a:ext cx="91440" cy="186220"/>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2956560" y="2308860"/>
                <a:ext cx="91440" cy="186220"/>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3080386" y="2232661"/>
                <a:ext cx="142874" cy="262418"/>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3263266" y="2247901"/>
                <a:ext cx="142874" cy="262418"/>
              </a:xfrm>
              <a:custGeom>
                <a:avLst/>
                <a:gdLst>
                  <a:gd name="connsiteX0" fmla="*/ 54768 w 190500"/>
                  <a:gd name="connsiteY0" fmla="*/ 306769 h 313981"/>
                  <a:gd name="connsiteX1" fmla="*/ 52387 w 190500"/>
                  <a:gd name="connsiteY1" fmla="*/ 287719 h 313981"/>
                  <a:gd name="connsiteX2" fmla="*/ 47625 w 190500"/>
                  <a:gd name="connsiteY2" fmla="*/ 271050 h 313981"/>
                  <a:gd name="connsiteX3" fmla="*/ 40481 w 190500"/>
                  <a:gd name="connsiteY3" fmla="*/ 240094 h 313981"/>
                  <a:gd name="connsiteX4" fmla="*/ 30956 w 190500"/>
                  <a:gd name="connsiteY4" fmla="*/ 206756 h 313981"/>
                  <a:gd name="connsiteX5" fmla="*/ 21431 w 190500"/>
                  <a:gd name="connsiteY5" fmla="*/ 190087 h 313981"/>
                  <a:gd name="connsiteX6" fmla="*/ 16668 w 190500"/>
                  <a:gd name="connsiteY6" fmla="*/ 180562 h 313981"/>
                  <a:gd name="connsiteX7" fmla="*/ 14287 w 190500"/>
                  <a:gd name="connsiteY7" fmla="*/ 173419 h 313981"/>
                  <a:gd name="connsiteX8" fmla="*/ 0 w 190500"/>
                  <a:gd name="connsiteY8" fmla="*/ 159131 h 313981"/>
                  <a:gd name="connsiteX9" fmla="*/ 4762 w 190500"/>
                  <a:gd name="connsiteY9" fmla="*/ 166275 h 313981"/>
                  <a:gd name="connsiteX10" fmla="*/ 7143 w 190500"/>
                  <a:gd name="connsiteY10" fmla="*/ 173419 h 313981"/>
                  <a:gd name="connsiteX11" fmla="*/ 14287 w 190500"/>
                  <a:gd name="connsiteY11" fmla="*/ 180562 h 313981"/>
                  <a:gd name="connsiteX12" fmla="*/ 19050 w 190500"/>
                  <a:gd name="connsiteY12" fmla="*/ 187706 h 313981"/>
                  <a:gd name="connsiteX13" fmla="*/ 28575 w 190500"/>
                  <a:gd name="connsiteY13" fmla="*/ 201994 h 313981"/>
                  <a:gd name="connsiteX14" fmla="*/ 33337 w 190500"/>
                  <a:gd name="connsiteY14" fmla="*/ 211519 h 313981"/>
                  <a:gd name="connsiteX15" fmla="*/ 40481 w 190500"/>
                  <a:gd name="connsiteY15" fmla="*/ 230569 h 313981"/>
                  <a:gd name="connsiteX16" fmla="*/ 42862 w 190500"/>
                  <a:gd name="connsiteY16" fmla="*/ 240094 h 313981"/>
                  <a:gd name="connsiteX17" fmla="*/ 50006 w 190500"/>
                  <a:gd name="connsiteY17" fmla="*/ 261525 h 313981"/>
                  <a:gd name="connsiteX18" fmla="*/ 52387 w 190500"/>
                  <a:gd name="connsiteY18" fmla="*/ 268669 h 313981"/>
                  <a:gd name="connsiteX19" fmla="*/ 47625 w 190500"/>
                  <a:gd name="connsiteY19" fmla="*/ 216281 h 313981"/>
                  <a:gd name="connsiteX20" fmla="*/ 45243 w 190500"/>
                  <a:gd name="connsiteY20" fmla="*/ 209137 h 313981"/>
                  <a:gd name="connsiteX21" fmla="*/ 40481 w 190500"/>
                  <a:gd name="connsiteY21" fmla="*/ 201994 h 313981"/>
                  <a:gd name="connsiteX22" fmla="*/ 38100 w 190500"/>
                  <a:gd name="connsiteY22" fmla="*/ 194850 h 313981"/>
                  <a:gd name="connsiteX23" fmla="*/ 28575 w 190500"/>
                  <a:gd name="connsiteY23" fmla="*/ 180562 h 313981"/>
                  <a:gd name="connsiteX24" fmla="*/ 16668 w 190500"/>
                  <a:gd name="connsiteY24" fmla="*/ 166275 h 313981"/>
                  <a:gd name="connsiteX25" fmla="*/ 14287 w 190500"/>
                  <a:gd name="connsiteY25" fmla="*/ 159131 h 313981"/>
                  <a:gd name="connsiteX26" fmla="*/ 19050 w 190500"/>
                  <a:gd name="connsiteY26" fmla="*/ 166275 h 313981"/>
                  <a:gd name="connsiteX27" fmla="*/ 30956 w 190500"/>
                  <a:gd name="connsiteY27" fmla="*/ 185325 h 313981"/>
                  <a:gd name="connsiteX28" fmla="*/ 33337 w 190500"/>
                  <a:gd name="connsiteY28" fmla="*/ 192469 h 313981"/>
                  <a:gd name="connsiteX29" fmla="*/ 42862 w 190500"/>
                  <a:gd name="connsiteY29" fmla="*/ 211519 h 313981"/>
                  <a:gd name="connsiteX30" fmla="*/ 50006 w 190500"/>
                  <a:gd name="connsiteY30" fmla="*/ 225806 h 313981"/>
                  <a:gd name="connsiteX31" fmla="*/ 54768 w 190500"/>
                  <a:gd name="connsiteY31" fmla="*/ 240094 h 313981"/>
                  <a:gd name="connsiteX32" fmla="*/ 57150 w 190500"/>
                  <a:gd name="connsiteY32" fmla="*/ 252000 h 313981"/>
                  <a:gd name="connsiteX33" fmla="*/ 61912 w 190500"/>
                  <a:gd name="connsiteY33" fmla="*/ 263906 h 313981"/>
                  <a:gd name="connsiteX34" fmla="*/ 64293 w 190500"/>
                  <a:gd name="connsiteY34" fmla="*/ 273431 h 313981"/>
                  <a:gd name="connsiteX35" fmla="*/ 71437 w 190500"/>
                  <a:gd name="connsiteY35" fmla="*/ 297244 h 313981"/>
                  <a:gd name="connsiteX36" fmla="*/ 73818 w 190500"/>
                  <a:gd name="connsiteY36" fmla="*/ 287719 h 313981"/>
                  <a:gd name="connsiteX37" fmla="*/ 78581 w 190500"/>
                  <a:gd name="connsiteY37" fmla="*/ 254381 h 313981"/>
                  <a:gd name="connsiteX38" fmla="*/ 76200 w 190500"/>
                  <a:gd name="connsiteY38" fmla="*/ 151987 h 313981"/>
                  <a:gd name="connsiteX39" fmla="*/ 71437 w 190500"/>
                  <a:gd name="connsiteY39" fmla="*/ 125794 h 313981"/>
                  <a:gd name="connsiteX40" fmla="*/ 64293 w 190500"/>
                  <a:gd name="connsiteY40" fmla="*/ 104362 h 313981"/>
                  <a:gd name="connsiteX41" fmla="*/ 61912 w 190500"/>
                  <a:gd name="connsiteY41" fmla="*/ 92456 h 313981"/>
                  <a:gd name="connsiteX42" fmla="*/ 59531 w 190500"/>
                  <a:gd name="connsiteY42" fmla="*/ 73406 h 313981"/>
                  <a:gd name="connsiteX43" fmla="*/ 54768 w 190500"/>
                  <a:gd name="connsiteY43" fmla="*/ 63881 h 313981"/>
                  <a:gd name="connsiteX44" fmla="*/ 52387 w 190500"/>
                  <a:gd name="connsiteY44" fmla="*/ 51975 h 313981"/>
                  <a:gd name="connsiteX45" fmla="*/ 50006 w 190500"/>
                  <a:gd name="connsiteY45" fmla="*/ 37687 h 313981"/>
                  <a:gd name="connsiteX46" fmla="*/ 45243 w 190500"/>
                  <a:gd name="connsiteY46" fmla="*/ 25781 h 313981"/>
                  <a:gd name="connsiteX47" fmla="*/ 42862 w 190500"/>
                  <a:gd name="connsiteY47" fmla="*/ 16256 h 313981"/>
                  <a:gd name="connsiteX48" fmla="*/ 45243 w 190500"/>
                  <a:gd name="connsiteY48" fmla="*/ 1969 h 313981"/>
                  <a:gd name="connsiteX49" fmla="*/ 50006 w 190500"/>
                  <a:gd name="connsiteY49" fmla="*/ 11494 h 313981"/>
                  <a:gd name="connsiteX50" fmla="*/ 57150 w 190500"/>
                  <a:gd name="connsiteY50" fmla="*/ 25781 h 313981"/>
                  <a:gd name="connsiteX51" fmla="*/ 64293 w 190500"/>
                  <a:gd name="connsiteY51" fmla="*/ 44831 h 313981"/>
                  <a:gd name="connsiteX52" fmla="*/ 69056 w 190500"/>
                  <a:gd name="connsiteY52" fmla="*/ 51975 h 313981"/>
                  <a:gd name="connsiteX53" fmla="*/ 71437 w 190500"/>
                  <a:gd name="connsiteY53" fmla="*/ 63881 h 313981"/>
                  <a:gd name="connsiteX54" fmla="*/ 80962 w 190500"/>
                  <a:gd name="connsiteY54" fmla="*/ 85312 h 313981"/>
                  <a:gd name="connsiteX55" fmla="*/ 83343 w 190500"/>
                  <a:gd name="connsiteY55" fmla="*/ 94837 h 313981"/>
                  <a:gd name="connsiteX56" fmla="*/ 85725 w 190500"/>
                  <a:gd name="connsiteY56" fmla="*/ 106744 h 313981"/>
                  <a:gd name="connsiteX57" fmla="*/ 88106 w 190500"/>
                  <a:gd name="connsiteY57" fmla="*/ 121031 h 313981"/>
                  <a:gd name="connsiteX58" fmla="*/ 92868 w 190500"/>
                  <a:gd name="connsiteY58" fmla="*/ 135319 h 313981"/>
                  <a:gd name="connsiteX59" fmla="*/ 95250 w 190500"/>
                  <a:gd name="connsiteY59" fmla="*/ 166275 h 313981"/>
                  <a:gd name="connsiteX60" fmla="*/ 97631 w 190500"/>
                  <a:gd name="connsiteY60" fmla="*/ 180562 h 313981"/>
                  <a:gd name="connsiteX61" fmla="*/ 100012 w 190500"/>
                  <a:gd name="connsiteY61" fmla="*/ 211519 h 313981"/>
                  <a:gd name="connsiteX62" fmla="*/ 97631 w 190500"/>
                  <a:gd name="connsiteY62" fmla="*/ 294862 h 313981"/>
                  <a:gd name="connsiteX63" fmla="*/ 95250 w 190500"/>
                  <a:gd name="connsiteY63" fmla="*/ 302006 h 313981"/>
                  <a:gd name="connsiteX64" fmla="*/ 102393 w 190500"/>
                  <a:gd name="connsiteY64" fmla="*/ 261525 h 313981"/>
                  <a:gd name="connsiteX65" fmla="*/ 107156 w 190500"/>
                  <a:gd name="connsiteY65" fmla="*/ 242475 h 313981"/>
                  <a:gd name="connsiteX66" fmla="*/ 111918 w 190500"/>
                  <a:gd name="connsiteY66" fmla="*/ 230569 h 313981"/>
                  <a:gd name="connsiteX67" fmla="*/ 114300 w 190500"/>
                  <a:gd name="connsiteY67" fmla="*/ 221044 h 313981"/>
                  <a:gd name="connsiteX68" fmla="*/ 119062 w 190500"/>
                  <a:gd name="connsiteY68" fmla="*/ 211519 h 313981"/>
                  <a:gd name="connsiteX69" fmla="*/ 123825 w 190500"/>
                  <a:gd name="connsiteY69" fmla="*/ 197231 h 313981"/>
                  <a:gd name="connsiteX70" fmla="*/ 135731 w 190500"/>
                  <a:gd name="connsiteY70" fmla="*/ 182944 h 313981"/>
                  <a:gd name="connsiteX71" fmla="*/ 140493 w 190500"/>
                  <a:gd name="connsiteY71" fmla="*/ 175800 h 313981"/>
                  <a:gd name="connsiteX72" fmla="*/ 147637 w 190500"/>
                  <a:gd name="connsiteY72" fmla="*/ 171037 h 313981"/>
                  <a:gd name="connsiteX73" fmla="*/ 154781 w 190500"/>
                  <a:gd name="connsiteY73" fmla="*/ 163894 h 313981"/>
                  <a:gd name="connsiteX74" fmla="*/ 164306 w 190500"/>
                  <a:gd name="connsiteY74" fmla="*/ 156750 h 313981"/>
                  <a:gd name="connsiteX75" fmla="*/ 176212 w 190500"/>
                  <a:gd name="connsiteY75" fmla="*/ 144844 h 313981"/>
                  <a:gd name="connsiteX76" fmla="*/ 171450 w 190500"/>
                  <a:gd name="connsiteY76" fmla="*/ 151987 h 313981"/>
                  <a:gd name="connsiteX77" fmla="*/ 164306 w 190500"/>
                  <a:gd name="connsiteY77" fmla="*/ 159131 h 313981"/>
                  <a:gd name="connsiteX78" fmla="*/ 152400 w 190500"/>
                  <a:gd name="connsiteY78" fmla="*/ 166275 h 313981"/>
                  <a:gd name="connsiteX79" fmla="*/ 138112 w 190500"/>
                  <a:gd name="connsiteY79" fmla="*/ 178181 h 313981"/>
                  <a:gd name="connsiteX80" fmla="*/ 133350 w 190500"/>
                  <a:gd name="connsiteY80" fmla="*/ 185325 h 313981"/>
                  <a:gd name="connsiteX81" fmla="*/ 116681 w 190500"/>
                  <a:gd name="connsiteY81" fmla="*/ 204375 h 313981"/>
                  <a:gd name="connsiteX82" fmla="*/ 95250 w 190500"/>
                  <a:gd name="connsiteY82" fmla="*/ 242475 h 313981"/>
                  <a:gd name="connsiteX83" fmla="*/ 83343 w 190500"/>
                  <a:gd name="connsiteY83" fmla="*/ 271050 h 313981"/>
                  <a:gd name="connsiteX84" fmla="*/ 80962 w 190500"/>
                  <a:gd name="connsiteY84" fmla="*/ 282956 h 313981"/>
                  <a:gd name="connsiteX85" fmla="*/ 78581 w 190500"/>
                  <a:gd name="connsiteY85" fmla="*/ 311531 h 313981"/>
                  <a:gd name="connsiteX86" fmla="*/ 76200 w 190500"/>
                  <a:gd name="connsiteY86" fmla="*/ 304387 h 313981"/>
                  <a:gd name="connsiteX87" fmla="*/ 80962 w 190500"/>
                  <a:gd name="connsiteY87" fmla="*/ 280575 h 313981"/>
                  <a:gd name="connsiteX88" fmla="*/ 88106 w 190500"/>
                  <a:gd name="connsiteY88" fmla="*/ 271050 h 313981"/>
                  <a:gd name="connsiteX89" fmla="*/ 90487 w 190500"/>
                  <a:gd name="connsiteY89" fmla="*/ 263906 h 313981"/>
                  <a:gd name="connsiteX90" fmla="*/ 107156 w 190500"/>
                  <a:gd name="connsiteY90" fmla="*/ 244856 h 313981"/>
                  <a:gd name="connsiteX91" fmla="*/ 123825 w 190500"/>
                  <a:gd name="connsiteY91" fmla="*/ 225806 h 313981"/>
                  <a:gd name="connsiteX92" fmla="*/ 130968 w 190500"/>
                  <a:gd name="connsiteY92" fmla="*/ 223425 h 313981"/>
                  <a:gd name="connsiteX93" fmla="*/ 145256 w 190500"/>
                  <a:gd name="connsiteY93" fmla="*/ 216281 h 313981"/>
                  <a:gd name="connsiteX94" fmla="*/ 152400 w 190500"/>
                  <a:gd name="connsiteY94" fmla="*/ 211519 h 313981"/>
                  <a:gd name="connsiteX95" fmla="*/ 161925 w 190500"/>
                  <a:gd name="connsiteY95" fmla="*/ 209137 h 313981"/>
                  <a:gd name="connsiteX96" fmla="*/ 183356 w 190500"/>
                  <a:gd name="connsiteY96" fmla="*/ 201994 h 313981"/>
                  <a:gd name="connsiteX97" fmla="*/ 190500 w 190500"/>
                  <a:gd name="connsiteY97" fmla="*/ 199612 h 313981"/>
                  <a:gd name="connsiteX98" fmla="*/ 185737 w 190500"/>
                  <a:gd name="connsiteY98" fmla="*/ 206756 h 313981"/>
                  <a:gd name="connsiteX99" fmla="*/ 176212 w 190500"/>
                  <a:gd name="connsiteY99" fmla="*/ 211519 h 313981"/>
                  <a:gd name="connsiteX100" fmla="*/ 169068 w 190500"/>
                  <a:gd name="connsiteY100" fmla="*/ 216281 h 313981"/>
                  <a:gd name="connsiteX101" fmla="*/ 126206 w 190500"/>
                  <a:gd name="connsiteY101" fmla="*/ 244856 h 313981"/>
                  <a:gd name="connsiteX102" fmla="*/ 126206 w 190500"/>
                  <a:gd name="connsiteY102" fmla="*/ 244856 h 313981"/>
                  <a:gd name="connsiteX103" fmla="*/ 111918 w 190500"/>
                  <a:gd name="connsiteY103" fmla="*/ 254381 h 313981"/>
                  <a:gd name="connsiteX104" fmla="*/ 102393 w 190500"/>
                  <a:gd name="connsiteY104" fmla="*/ 275812 h 313981"/>
                  <a:gd name="connsiteX105" fmla="*/ 100012 w 190500"/>
                  <a:gd name="connsiteY105" fmla="*/ 282956 h 313981"/>
                  <a:gd name="connsiteX106" fmla="*/ 54768 w 190500"/>
                  <a:gd name="connsiteY106" fmla="*/ 306769 h 3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90500" h="313981">
                    <a:moveTo>
                      <a:pt x="54768" y="306769"/>
                    </a:moveTo>
                    <a:cubicBezTo>
                      <a:pt x="53974" y="300419"/>
                      <a:pt x="53439" y="294031"/>
                      <a:pt x="52387" y="287719"/>
                    </a:cubicBezTo>
                    <a:cubicBezTo>
                      <a:pt x="51390" y="281739"/>
                      <a:pt x="49512" y="276712"/>
                      <a:pt x="47625" y="271050"/>
                    </a:cubicBezTo>
                    <a:cubicBezTo>
                      <a:pt x="43025" y="234260"/>
                      <a:pt x="48747" y="266958"/>
                      <a:pt x="40481" y="240094"/>
                    </a:cubicBezTo>
                    <a:cubicBezTo>
                      <a:pt x="38043" y="232172"/>
                      <a:pt x="35070" y="214983"/>
                      <a:pt x="30956" y="206756"/>
                    </a:cubicBezTo>
                    <a:cubicBezTo>
                      <a:pt x="16562" y="177972"/>
                      <a:pt x="34894" y="213648"/>
                      <a:pt x="21431" y="190087"/>
                    </a:cubicBezTo>
                    <a:cubicBezTo>
                      <a:pt x="19670" y="187005"/>
                      <a:pt x="18066" y="183825"/>
                      <a:pt x="16668" y="180562"/>
                    </a:cubicBezTo>
                    <a:cubicBezTo>
                      <a:pt x="15679" y="178255"/>
                      <a:pt x="15532" y="175598"/>
                      <a:pt x="14287" y="173419"/>
                    </a:cubicBezTo>
                    <a:cubicBezTo>
                      <a:pt x="8834" y="163877"/>
                      <a:pt x="7987" y="164457"/>
                      <a:pt x="0" y="159131"/>
                    </a:cubicBezTo>
                    <a:cubicBezTo>
                      <a:pt x="1587" y="161512"/>
                      <a:pt x="3482" y="163715"/>
                      <a:pt x="4762" y="166275"/>
                    </a:cubicBezTo>
                    <a:cubicBezTo>
                      <a:pt x="5884" y="168520"/>
                      <a:pt x="5751" y="171330"/>
                      <a:pt x="7143" y="173419"/>
                    </a:cubicBezTo>
                    <a:cubicBezTo>
                      <a:pt x="9011" y="176221"/>
                      <a:pt x="12131" y="177975"/>
                      <a:pt x="14287" y="180562"/>
                    </a:cubicBezTo>
                    <a:cubicBezTo>
                      <a:pt x="16119" y="182761"/>
                      <a:pt x="17462" y="185325"/>
                      <a:pt x="19050" y="187706"/>
                    </a:cubicBezTo>
                    <a:cubicBezTo>
                      <a:pt x="24158" y="203031"/>
                      <a:pt x="17427" y="186386"/>
                      <a:pt x="28575" y="201994"/>
                    </a:cubicBezTo>
                    <a:cubicBezTo>
                      <a:pt x="30638" y="204883"/>
                      <a:pt x="31895" y="208275"/>
                      <a:pt x="33337" y="211519"/>
                    </a:cubicBezTo>
                    <a:cubicBezTo>
                      <a:pt x="35353" y="216056"/>
                      <a:pt x="38909" y="225066"/>
                      <a:pt x="40481" y="230569"/>
                    </a:cubicBezTo>
                    <a:cubicBezTo>
                      <a:pt x="41380" y="233716"/>
                      <a:pt x="41922" y="236959"/>
                      <a:pt x="42862" y="240094"/>
                    </a:cubicBezTo>
                    <a:cubicBezTo>
                      <a:pt x="45026" y="247307"/>
                      <a:pt x="47625" y="254381"/>
                      <a:pt x="50006" y="261525"/>
                    </a:cubicBezTo>
                    <a:lnTo>
                      <a:pt x="52387" y="268669"/>
                    </a:lnTo>
                    <a:cubicBezTo>
                      <a:pt x="51062" y="246140"/>
                      <a:pt x="52269" y="234857"/>
                      <a:pt x="47625" y="216281"/>
                    </a:cubicBezTo>
                    <a:cubicBezTo>
                      <a:pt x="47016" y="213846"/>
                      <a:pt x="46366" y="211382"/>
                      <a:pt x="45243" y="209137"/>
                    </a:cubicBezTo>
                    <a:cubicBezTo>
                      <a:pt x="43963" y="206578"/>
                      <a:pt x="42068" y="204375"/>
                      <a:pt x="40481" y="201994"/>
                    </a:cubicBezTo>
                    <a:cubicBezTo>
                      <a:pt x="39687" y="199613"/>
                      <a:pt x="39319" y="197044"/>
                      <a:pt x="38100" y="194850"/>
                    </a:cubicBezTo>
                    <a:cubicBezTo>
                      <a:pt x="35320" y="189846"/>
                      <a:pt x="32623" y="184609"/>
                      <a:pt x="28575" y="180562"/>
                    </a:cubicBezTo>
                    <a:cubicBezTo>
                      <a:pt x="19407" y="171395"/>
                      <a:pt x="23299" y="176221"/>
                      <a:pt x="16668" y="166275"/>
                    </a:cubicBezTo>
                    <a:cubicBezTo>
                      <a:pt x="15874" y="163894"/>
                      <a:pt x="11777" y="159131"/>
                      <a:pt x="14287" y="159131"/>
                    </a:cubicBezTo>
                    <a:cubicBezTo>
                      <a:pt x="17149" y="159131"/>
                      <a:pt x="17770" y="163715"/>
                      <a:pt x="19050" y="166275"/>
                    </a:cubicBezTo>
                    <a:cubicBezTo>
                      <a:pt x="28070" y="184315"/>
                      <a:pt x="18420" y="172789"/>
                      <a:pt x="30956" y="185325"/>
                    </a:cubicBezTo>
                    <a:cubicBezTo>
                      <a:pt x="31750" y="187706"/>
                      <a:pt x="32298" y="190184"/>
                      <a:pt x="33337" y="192469"/>
                    </a:cubicBezTo>
                    <a:cubicBezTo>
                      <a:pt x="36275" y="198932"/>
                      <a:pt x="40617" y="204784"/>
                      <a:pt x="42862" y="211519"/>
                    </a:cubicBezTo>
                    <a:cubicBezTo>
                      <a:pt x="46148" y="221377"/>
                      <a:pt x="43851" y="216574"/>
                      <a:pt x="50006" y="225806"/>
                    </a:cubicBezTo>
                    <a:cubicBezTo>
                      <a:pt x="51593" y="230569"/>
                      <a:pt x="53783" y="235171"/>
                      <a:pt x="54768" y="240094"/>
                    </a:cubicBezTo>
                    <a:cubicBezTo>
                      <a:pt x="55562" y="244063"/>
                      <a:pt x="55987" y="248123"/>
                      <a:pt x="57150" y="252000"/>
                    </a:cubicBezTo>
                    <a:cubicBezTo>
                      <a:pt x="58378" y="256094"/>
                      <a:pt x="60560" y="259851"/>
                      <a:pt x="61912" y="263906"/>
                    </a:cubicBezTo>
                    <a:cubicBezTo>
                      <a:pt x="62947" y="267011"/>
                      <a:pt x="63353" y="270296"/>
                      <a:pt x="64293" y="273431"/>
                    </a:cubicBezTo>
                    <a:cubicBezTo>
                      <a:pt x="72989" y="302418"/>
                      <a:pt x="65949" y="275290"/>
                      <a:pt x="71437" y="297244"/>
                    </a:cubicBezTo>
                    <a:cubicBezTo>
                      <a:pt x="72231" y="294069"/>
                      <a:pt x="73280" y="290947"/>
                      <a:pt x="73818" y="287719"/>
                    </a:cubicBezTo>
                    <a:cubicBezTo>
                      <a:pt x="75664" y="276646"/>
                      <a:pt x="78581" y="254381"/>
                      <a:pt x="78581" y="254381"/>
                    </a:cubicBezTo>
                    <a:cubicBezTo>
                      <a:pt x="77787" y="220250"/>
                      <a:pt x="77565" y="186100"/>
                      <a:pt x="76200" y="151987"/>
                    </a:cubicBezTo>
                    <a:cubicBezTo>
                      <a:pt x="75931" y="145267"/>
                      <a:pt x="73677" y="133074"/>
                      <a:pt x="71437" y="125794"/>
                    </a:cubicBezTo>
                    <a:cubicBezTo>
                      <a:pt x="69222" y="118597"/>
                      <a:pt x="65770" y="111746"/>
                      <a:pt x="64293" y="104362"/>
                    </a:cubicBezTo>
                    <a:cubicBezTo>
                      <a:pt x="63499" y="100393"/>
                      <a:pt x="62527" y="96456"/>
                      <a:pt x="61912" y="92456"/>
                    </a:cubicBezTo>
                    <a:cubicBezTo>
                      <a:pt x="60939" y="86131"/>
                      <a:pt x="61083" y="79614"/>
                      <a:pt x="59531" y="73406"/>
                    </a:cubicBezTo>
                    <a:cubicBezTo>
                      <a:pt x="58670" y="69962"/>
                      <a:pt x="56356" y="67056"/>
                      <a:pt x="54768" y="63881"/>
                    </a:cubicBezTo>
                    <a:cubicBezTo>
                      <a:pt x="53974" y="59912"/>
                      <a:pt x="53111" y="55957"/>
                      <a:pt x="52387" y="51975"/>
                    </a:cubicBezTo>
                    <a:cubicBezTo>
                      <a:pt x="51523" y="47225"/>
                      <a:pt x="51276" y="42345"/>
                      <a:pt x="50006" y="37687"/>
                    </a:cubicBezTo>
                    <a:cubicBezTo>
                      <a:pt x="48881" y="33563"/>
                      <a:pt x="46595" y="29836"/>
                      <a:pt x="45243" y="25781"/>
                    </a:cubicBezTo>
                    <a:cubicBezTo>
                      <a:pt x="44208" y="22676"/>
                      <a:pt x="43656" y="19431"/>
                      <a:pt x="42862" y="16256"/>
                    </a:cubicBezTo>
                    <a:cubicBezTo>
                      <a:pt x="43656" y="11494"/>
                      <a:pt x="41226" y="4647"/>
                      <a:pt x="45243" y="1969"/>
                    </a:cubicBezTo>
                    <a:cubicBezTo>
                      <a:pt x="48197" y="0"/>
                      <a:pt x="48608" y="8231"/>
                      <a:pt x="50006" y="11494"/>
                    </a:cubicBezTo>
                    <a:cubicBezTo>
                      <a:pt x="55922" y="25297"/>
                      <a:pt x="47996" y="12051"/>
                      <a:pt x="57150" y="25781"/>
                    </a:cubicBezTo>
                    <a:cubicBezTo>
                      <a:pt x="59211" y="31963"/>
                      <a:pt x="61446" y="39137"/>
                      <a:pt x="64293" y="44831"/>
                    </a:cubicBezTo>
                    <a:cubicBezTo>
                      <a:pt x="65573" y="47391"/>
                      <a:pt x="67468" y="49594"/>
                      <a:pt x="69056" y="51975"/>
                    </a:cubicBezTo>
                    <a:cubicBezTo>
                      <a:pt x="69850" y="55944"/>
                      <a:pt x="70274" y="60004"/>
                      <a:pt x="71437" y="63881"/>
                    </a:cubicBezTo>
                    <a:cubicBezTo>
                      <a:pt x="77953" y="85599"/>
                      <a:pt x="73928" y="66553"/>
                      <a:pt x="80962" y="85312"/>
                    </a:cubicBezTo>
                    <a:cubicBezTo>
                      <a:pt x="82111" y="88376"/>
                      <a:pt x="82633" y="91642"/>
                      <a:pt x="83343" y="94837"/>
                    </a:cubicBezTo>
                    <a:cubicBezTo>
                      <a:pt x="84221" y="98788"/>
                      <a:pt x="85001" y="102762"/>
                      <a:pt x="85725" y="106744"/>
                    </a:cubicBezTo>
                    <a:cubicBezTo>
                      <a:pt x="86589" y="111494"/>
                      <a:pt x="86935" y="116347"/>
                      <a:pt x="88106" y="121031"/>
                    </a:cubicBezTo>
                    <a:cubicBezTo>
                      <a:pt x="89323" y="125901"/>
                      <a:pt x="91281" y="130556"/>
                      <a:pt x="92868" y="135319"/>
                    </a:cubicBezTo>
                    <a:cubicBezTo>
                      <a:pt x="93662" y="145638"/>
                      <a:pt x="94166" y="155983"/>
                      <a:pt x="95250" y="166275"/>
                    </a:cubicBezTo>
                    <a:cubicBezTo>
                      <a:pt x="95755" y="171076"/>
                      <a:pt x="97126" y="175761"/>
                      <a:pt x="97631" y="180562"/>
                    </a:cubicBezTo>
                    <a:cubicBezTo>
                      <a:pt x="98714" y="190855"/>
                      <a:pt x="99218" y="201200"/>
                      <a:pt x="100012" y="211519"/>
                    </a:cubicBezTo>
                    <a:cubicBezTo>
                      <a:pt x="99218" y="239300"/>
                      <a:pt x="99092" y="267108"/>
                      <a:pt x="97631" y="294862"/>
                    </a:cubicBezTo>
                    <a:cubicBezTo>
                      <a:pt x="97499" y="297369"/>
                      <a:pt x="95250" y="304516"/>
                      <a:pt x="95250" y="302006"/>
                    </a:cubicBezTo>
                    <a:cubicBezTo>
                      <a:pt x="95250" y="248100"/>
                      <a:pt x="93913" y="286965"/>
                      <a:pt x="102393" y="261525"/>
                    </a:cubicBezTo>
                    <a:cubicBezTo>
                      <a:pt x="104463" y="255315"/>
                      <a:pt x="104725" y="248552"/>
                      <a:pt x="107156" y="242475"/>
                    </a:cubicBezTo>
                    <a:cubicBezTo>
                      <a:pt x="108743" y="238506"/>
                      <a:pt x="110566" y="234624"/>
                      <a:pt x="111918" y="230569"/>
                    </a:cubicBezTo>
                    <a:cubicBezTo>
                      <a:pt x="112953" y="227464"/>
                      <a:pt x="113151" y="224108"/>
                      <a:pt x="114300" y="221044"/>
                    </a:cubicBezTo>
                    <a:cubicBezTo>
                      <a:pt x="115546" y="217720"/>
                      <a:pt x="117744" y="214815"/>
                      <a:pt x="119062" y="211519"/>
                    </a:cubicBezTo>
                    <a:cubicBezTo>
                      <a:pt x="120926" y="206858"/>
                      <a:pt x="121040" y="201408"/>
                      <a:pt x="123825" y="197231"/>
                    </a:cubicBezTo>
                    <a:cubicBezTo>
                      <a:pt x="135648" y="179494"/>
                      <a:pt x="120452" y="201278"/>
                      <a:pt x="135731" y="182944"/>
                    </a:cubicBezTo>
                    <a:cubicBezTo>
                      <a:pt x="137563" y="180745"/>
                      <a:pt x="138469" y="177824"/>
                      <a:pt x="140493" y="175800"/>
                    </a:cubicBezTo>
                    <a:cubicBezTo>
                      <a:pt x="142517" y="173776"/>
                      <a:pt x="145438" y="172869"/>
                      <a:pt x="147637" y="171037"/>
                    </a:cubicBezTo>
                    <a:cubicBezTo>
                      <a:pt x="150224" y="168881"/>
                      <a:pt x="152224" y="166085"/>
                      <a:pt x="154781" y="163894"/>
                    </a:cubicBezTo>
                    <a:cubicBezTo>
                      <a:pt x="157794" y="161311"/>
                      <a:pt x="161340" y="159387"/>
                      <a:pt x="164306" y="156750"/>
                    </a:cubicBezTo>
                    <a:cubicBezTo>
                      <a:pt x="168501" y="153021"/>
                      <a:pt x="171542" y="147957"/>
                      <a:pt x="176212" y="144844"/>
                    </a:cubicBezTo>
                    <a:cubicBezTo>
                      <a:pt x="178593" y="143257"/>
                      <a:pt x="173282" y="149789"/>
                      <a:pt x="171450" y="151987"/>
                    </a:cubicBezTo>
                    <a:cubicBezTo>
                      <a:pt x="169294" y="154574"/>
                      <a:pt x="167000" y="157110"/>
                      <a:pt x="164306" y="159131"/>
                    </a:cubicBezTo>
                    <a:cubicBezTo>
                      <a:pt x="160603" y="161908"/>
                      <a:pt x="156103" y="163498"/>
                      <a:pt x="152400" y="166275"/>
                    </a:cubicBezTo>
                    <a:cubicBezTo>
                      <a:pt x="115772" y="193747"/>
                      <a:pt x="171394" y="155996"/>
                      <a:pt x="138112" y="178181"/>
                    </a:cubicBezTo>
                    <a:cubicBezTo>
                      <a:pt x="136525" y="180562"/>
                      <a:pt x="135182" y="183126"/>
                      <a:pt x="133350" y="185325"/>
                    </a:cubicBezTo>
                    <a:cubicBezTo>
                      <a:pt x="115836" y="206344"/>
                      <a:pt x="138537" y="174324"/>
                      <a:pt x="116681" y="204375"/>
                    </a:cubicBezTo>
                    <a:cubicBezTo>
                      <a:pt x="106094" y="218932"/>
                      <a:pt x="103730" y="224572"/>
                      <a:pt x="95250" y="242475"/>
                    </a:cubicBezTo>
                    <a:cubicBezTo>
                      <a:pt x="93490" y="246191"/>
                      <a:pt x="85377" y="262915"/>
                      <a:pt x="83343" y="271050"/>
                    </a:cubicBezTo>
                    <a:cubicBezTo>
                      <a:pt x="82361" y="274976"/>
                      <a:pt x="81756" y="278987"/>
                      <a:pt x="80962" y="282956"/>
                    </a:cubicBezTo>
                    <a:cubicBezTo>
                      <a:pt x="80168" y="292481"/>
                      <a:pt x="80654" y="302201"/>
                      <a:pt x="78581" y="311531"/>
                    </a:cubicBezTo>
                    <a:cubicBezTo>
                      <a:pt x="78037" y="313981"/>
                      <a:pt x="76008" y="306890"/>
                      <a:pt x="76200" y="304387"/>
                    </a:cubicBezTo>
                    <a:cubicBezTo>
                      <a:pt x="76821" y="296316"/>
                      <a:pt x="76105" y="287051"/>
                      <a:pt x="80962" y="280575"/>
                    </a:cubicBezTo>
                    <a:lnTo>
                      <a:pt x="88106" y="271050"/>
                    </a:lnTo>
                    <a:cubicBezTo>
                      <a:pt x="88900" y="268669"/>
                      <a:pt x="89242" y="266085"/>
                      <a:pt x="90487" y="263906"/>
                    </a:cubicBezTo>
                    <a:cubicBezTo>
                      <a:pt x="95945" y="254354"/>
                      <a:pt x="99780" y="253154"/>
                      <a:pt x="107156" y="244856"/>
                    </a:cubicBezTo>
                    <a:cubicBezTo>
                      <a:pt x="110171" y="241465"/>
                      <a:pt x="118795" y="229159"/>
                      <a:pt x="123825" y="225806"/>
                    </a:cubicBezTo>
                    <a:cubicBezTo>
                      <a:pt x="125913" y="224414"/>
                      <a:pt x="128587" y="224219"/>
                      <a:pt x="130968" y="223425"/>
                    </a:cubicBezTo>
                    <a:cubicBezTo>
                      <a:pt x="151433" y="209781"/>
                      <a:pt x="125546" y="226135"/>
                      <a:pt x="145256" y="216281"/>
                    </a:cubicBezTo>
                    <a:cubicBezTo>
                      <a:pt x="147816" y="215001"/>
                      <a:pt x="149770" y="212646"/>
                      <a:pt x="152400" y="211519"/>
                    </a:cubicBezTo>
                    <a:cubicBezTo>
                      <a:pt x="155408" y="210230"/>
                      <a:pt x="158797" y="210099"/>
                      <a:pt x="161925" y="209137"/>
                    </a:cubicBezTo>
                    <a:cubicBezTo>
                      <a:pt x="169122" y="206923"/>
                      <a:pt x="176212" y="204375"/>
                      <a:pt x="183356" y="201994"/>
                    </a:cubicBezTo>
                    <a:lnTo>
                      <a:pt x="190500" y="199612"/>
                    </a:lnTo>
                    <a:cubicBezTo>
                      <a:pt x="188912" y="201993"/>
                      <a:pt x="187936" y="204924"/>
                      <a:pt x="185737" y="206756"/>
                    </a:cubicBezTo>
                    <a:cubicBezTo>
                      <a:pt x="183010" y="209029"/>
                      <a:pt x="179294" y="209758"/>
                      <a:pt x="176212" y="211519"/>
                    </a:cubicBezTo>
                    <a:cubicBezTo>
                      <a:pt x="173727" y="212939"/>
                      <a:pt x="171241" y="214419"/>
                      <a:pt x="169068" y="216281"/>
                    </a:cubicBezTo>
                    <a:cubicBezTo>
                      <a:pt x="141201" y="240166"/>
                      <a:pt x="189927" y="208443"/>
                      <a:pt x="126206" y="244856"/>
                    </a:cubicBezTo>
                    <a:lnTo>
                      <a:pt x="126206" y="244856"/>
                    </a:lnTo>
                    <a:lnTo>
                      <a:pt x="111918" y="254381"/>
                    </a:lnTo>
                    <a:cubicBezTo>
                      <a:pt x="104372" y="265701"/>
                      <a:pt x="108060" y="258812"/>
                      <a:pt x="102393" y="275812"/>
                    </a:cubicBezTo>
                    <a:cubicBezTo>
                      <a:pt x="101599" y="278193"/>
                      <a:pt x="100012" y="280446"/>
                      <a:pt x="100012" y="282956"/>
                    </a:cubicBezTo>
                    <a:lnTo>
                      <a:pt x="54768" y="306769"/>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903560" y="4655516"/>
              <a:ext cx="1745117" cy="403558"/>
            </a:xfrm>
            <a:prstGeom prst="rect">
              <a:avLst/>
            </a:prstGeom>
            <a:noFill/>
          </p:spPr>
          <p:txBody>
            <a:bodyPr wrap="square" rtlCol="0">
              <a:spAutoFit/>
            </a:bodyPr>
            <a:lstStyle/>
            <a:p>
              <a:pPr algn="ctr"/>
              <a:r>
                <a:rPr lang="en-US" sz="1600" b="1" dirty="0" smtClean="0"/>
                <a:t>dry cells</a:t>
              </a:r>
              <a:endParaRPr lang="en-US" sz="1600" b="1" dirty="0"/>
            </a:p>
          </p:txBody>
        </p:sp>
        <p:sp>
          <p:nvSpPr>
            <p:cNvPr id="7" name="TextBox 6"/>
            <p:cNvSpPr txBox="1"/>
            <p:nvPr/>
          </p:nvSpPr>
          <p:spPr>
            <a:xfrm>
              <a:off x="3383057" y="4640378"/>
              <a:ext cx="1354603" cy="403560"/>
            </a:xfrm>
            <a:prstGeom prst="rect">
              <a:avLst/>
            </a:prstGeom>
            <a:noFill/>
          </p:spPr>
          <p:txBody>
            <a:bodyPr wrap="square" rtlCol="0">
              <a:spAutoFit/>
            </a:bodyPr>
            <a:lstStyle/>
            <a:p>
              <a:pPr algn="ctr"/>
              <a:r>
                <a:rPr lang="en-US" sz="1600" b="1" dirty="0" smtClean="0"/>
                <a:t>wet cells</a:t>
              </a:r>
              <a:endParaRPr lang="en-US" sz="1600" b="1" dirty="0"/>
            </a:p>
          </p:txBody>
        </p:sp>
      </p:grpSp>
      <p:cxnSp>
        <p:nvCxnSpPr>
          <p:cNvPr id="364" name="Straight Connector 363"/>
          <p:cNvCxnSpPr/>
          <p:nvPr/>
        </p:nvCxnSpPr>
        <p:spPr>
          <a:xfrm flipH="1" flipV="1">
            <a:off x="3216778" y="3548754"/>
            <a:ext cx="25400" cy="31369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65" name="Object 364"/>
          <p:cNvGraphicFramePr>
            <a:graphicFrameLocks noChangeAspect="1"/>
          </p:cNvGraphicFramePr>
          <p:nvPr/>
        </p:nvGraphicFramePr>
        <p:xfrm>
          <a:off x="6179456" y="3907970"/>
          <a:ext cx="2292088" cy="588509"/>
        </p:xfrm>
        <a:graphic>
          <a:graphicData uri="http://schemas.openxmlformats.org/presentationml/2006/ole">
            <mc:AlternateContent xmlns:mc="http://schemas.openxmlformats.org/markup-compatibility/2006">
              <mc:Choice xmlns:v="urn:schemas-microsoft-com:vml" Requires="v">
                <p:oleObj spid="_x0000_s257028" name="Equation" r:id="rId3" imgW="939600" imgH="241200" progId="Equation.DSMT4">
                  <p:embed/>
                </p:oleObj>
              </mc:Choice>
              <mc:Fallback>
                <p:oleObj name="Equation" r:id="rId3" imgW="939600" imgH="241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9456" y="3907970"/>
                        <a:ext cx="2292088" cy="5885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67" name="Straight Arrow Connector 366"/>
          <p:cNvCxnSpPr/>
          <p:nvPr/>
        </p:nvCxnSpPr>
        <p:spPr>
          <a:xfrm>
            <a:off x="3352800" y="4996546"/>
            <a:ext cx="1066800"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8" name="TextBox 367"/>
          <p:cNvSpPr txBox="1"/>
          <p:nvPr/>
        </p:nvSpPr>
        <p:spPr>
          <a:xfrm>
            <a:off x="3450763" y="4517566"/>
            <a:ext cx="423514" cy="523220"/>
          </a:xfrm>
          <a:prstGeom prst="rect">
            <a:avLst/>
          </a:prstGeom>
          <a:noFill/>
        </p:spPr>
        <p:txBody>
          <a:bodyPr wrap="none" rtlCol="0">
            <a:spAutoFit/>
          </a:bodyPr>
          <a:lstStyle/>
          <a:p>
            <a:r>
              <a:rPr lang="en-US" sz="2800" dirty="0" smtClean="0"/>
              <a:t>E</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22401"/>
            <a:ext cx="8686800" cy="762000"/>
          </a:xfrm>
        </p:spPr>
        <p:txBody>
          <a:bodyPr/>
          <a:lstStyle/>
          <a:p>
            <a:pPr marL="342900" lvl="1" indent="-342900">
              <a:buClr>
                <a:schemeClr val="accent2"/>
              </a:buClr>
              <a:buSzPct val="75000"/>
            </a:pPr>
            <a:r>
              <a:rPr lang="en-US" sz="2800" dirty="0" smtClean="0"/>
              <a:t>A sub-grid vegetation-flow interaction module</a:t>
            </a:r>
          </a:p>
          <a:p>
            <a:pPr marL="742950" lvl="2" indent="-342900">
              <a:buClr>
                <a:schemeClr val="accent2"/>
              </a:buClr>
              <a:buSzPct val="75000"/>
            </a:pPr>
            <a:r>
              <a:rPr lang="en-US" dirty="0" smtClean="0"/>
              <a:t>based upon the Baptist et al. (2005) equations</a:t>
            </a:r>
          </a:p>
          <a:p>
            <a:pPr marL="1200150" lvl="3" indent="-342900">
              <a:buSzPct val="75000"/>
            </a:pPr>
            <a:r>
              <a:rPr lang="en-US" dirty="0" smtClean="0"/>
              <a:t>Vegetation modeled as rigid cylinders characterized by plant height, density, stem diameter, and drag coefficient in the model.</a:t>
            </a:r>
          </a:p>
          <a:p>
            <a:pPr marL="1200150" lvl="3" indent="-342900">
              <a:buSzPct val="75000"/>
            </a:pPr>
            <a:r>
              <a:rPr lang="en-US" dirty="0" smtClean="0"/>
              <a:t>Vertical flow velocity profile is divided into a constant zone of flow velocity inside the vegetated part and a logarithmic velocity profile above for submerged vegetation</a:t>
            </a:r>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pic>
        <p:nvPicPr>
          <p:cNvPr id="5" name="Immagine 3" descr="fig1_suppl.jpg"/>
          <p:cNvPicPr/>
          <p:nvPr/>
        </p:nvPicPr>
        <p:blipFill rotWithShape="1">
          <a:blip r:embed="rId3" cstate="print"/>
          <a:srcRect b="18809"/>
          <a:stretch/>
        </p:blipFill>
        <p:spPr bwMode="auto">
          <a:xfrm>
            <a:off x="1206500" y="4271488"/>
            <a:ext cx="6759575" cy="2411888"/>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22401"/>
            <a:ext cx="8686800" cy="762000"/>
          </a:xfrm>
        </p:spPr>
        <p:txBody>
          <a:bodyPr/>
          <a:lstStyle/>
          <a:p>
            <a:pPr marL="342900" lvl="1" indent="-342900">
              <a:buClr>
                <a:schemeClr val="accent2"/>
              </a:buClr>
              <a:buSzPct val="75000"/>
            </a:pPr>
            <a:r>
              <a:rPr lang="en-US" sz="2800" dirty="0" smtClean="0"/>
              <a:t>A sub-grid vegetation-flow interaction module</a:t>
            </a:r>
          </a:p>
          <a:p>
            <a:pPr marL="742950" lvl="2" indent="-342900">
              <a:buClr>
                <a:schemeClr val="accent2"/>
              </a:buClr>
              <a:buSzPct val="75000"/>
            </a:pPr>
            <a:r>
              <a:rPr lang="en-US" dirty="0" smtClean="0"/>
              <a:t>Results</a:t>
            </a:r>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pic>
        <p:nvPicPr>
          <p:cNvPr id="423938" name="Picture 2" descr="C:\Users\Rudy Slingerland\Desktop\DAECropped.tif"/>
          <p:cNvPicPr>
            <a:picLocks noChangeAspect="1" noChangeArrowheads="1"/>
          </p:cNvPicPr>
          <p:nvPr/>
        </p:nvPicPr>
        <p:blipFill>
          <a:blip r:embed="rId3" cstate="print"/>
          <a:srcRect/>
          <a:stretch>
            <a:fillRect/>
          </a:stretch>
        </p:blipFill>
        <p:spPr bwMode="auto">
          <a:xfrm>
            <a:off x="4299438" y="2133600"/>
            <a:ext cx="4615962" cy="3714750"/>
          </a:xfrm>
          <a:prstGeom prst="rect">
            <a:avLst/>
          </a:prstGeom>
          <a:noFill/>
        </p:spPr>
      </p:pic>
      <p:sp>
        <p:nvSpPr>
          <p:cNvPr id="5" name="Content Placeholder 16"/>
          <p:cNvSpPr txBox="1">
            <a:spLocks/>
          </p:cNvSpPr>
          <p:nvPr/>
        </p:nvSpPr>
        <p:spPr bwMode="auto">
          <a:xfrm>
            <a:off x="-76200" y="2489200"/>
            <a:ext cx="4324350" cy="34543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257300" lvl="3" indent="-342900" eaLnBrk="0" hangingPunct="0">
              <a:spcBef>
                <a:spcPct val="20000"/>
              </a:spcBef>
              <a:buClr>
                <a:schemeClr val="accent2"/>
              </a:buClr>
              <a:buSzPct val="75000"/>
              <a:buFont typeface="Wingdings" pitchFamily="2" charset="2"/>
              <a:buChar char="n"/>
            </a:pPr>
            <a:r>
              <a:rPr kumimoji="0" lang="en-US" sz="2000" b="0" i="0" u="none" strike="noStrike" kern="0" cap="none" spc="0" normalizeH="0" baseline="0" noProof="0" dirty="0" smtClean="0">
                <a:ln>
                  <a:noFill/>
                </a:ln>
                <a:solidFill>
                  <a:schemeClr val="tx1"/>
                </a:solidFill>
                <a:effectLst/>
                <a:uLnTx/>
                <a:uFillTx/>
                <a:latin typeface="+mn-lt"/>
                <a:cs typeface="+mn-cs"/>
              </a:rPr>
              <a:t>Adding vegetation increases the </a:t>
            </a:r>
            <a:r>
              <a:rPr kumimoji="0" lang="en-US" sz="2000" b="0" i="1" u="none" strike="noStrike" kern="0" cap="none" spc="0" normalizeH="0" baseline="0" noProof="0" dirty="0" smtClean="0">
                <a:ln>
                  <a:noFill/>
                </a:ln>
                <a:solidFill>
                  <a:schemeClr val="tx1"/>
                </a:solidFill>
                <a:effectLst/>
                <a:uLnTx/>
                <a:uFillTx/>
                <a:latin typeface="+mn-lt"/>
                <a:cs typeface="+mn-cs"/>
              </a:rPr>
              <a:t>local</a:t>
            </a:r>
            <a:r>
              <a:rPr kumimoji="0" lang="en-US" sz="2000" b="0" i="0" u="none" strike="noStrike" kern="0" cap="none" spc="0" normalizeH="0" baseline="0" noProof="0" dirty="0" smtClean="0">
                <a:ln>
                  <a:noFill/>
                </a:ln>
                <a:solidFill>
                  <a:schemeClr val="tx1"/>
                </a:solidFill>
                <a:effectLst/>
                <a:uLnTx/>
                <a:uFillTx/>
                <a:latin typeface="+mn-lt"/>
                <a:cs typeface="+mn-cs"/>
              </a:rPr>
              <a:t> </a:t>
            </a:r>
            <a:r>
              <a:rPr kumimoji="0" lang="en-US" sz="2000" b="0" i="1" u="none" strike="noStrike" kern="0" cap="none" spc="0" normalizeH="0" baseline="0" noProof="0" dirty="0" smtClean="0">
                <a:ln>
                  <a:noFill/>
                </a:ln>
                <a:solidFill>
                  <a:schemeClr val="tx1"/>
                </a:solidFill>
                <a:effectLst/>
                <a:uLnTx/>
                <a:uFillTx/>
                <a:latin typeface="+mn-lt"/>
                <a:cs typeface="+mn-cs"/>
              </a:rPr>
              <a:t>fraction</a:t>
            </a:r>
            <a:r>
              <a:rPr kumimoji="0" lang="en-US" sz="2000" b="0" i="0" u="none" strike="noStrike" kern="0" cap="none" spc="0" normalizeH="0" baseline="0" noProof="0" dirty="0" smtClean="0">
                <a:ln>
                  <a:noFill/>
                </a:ln>
                <a:solidFill>
                  <a:schemeClr val="tx1"/>
                </a:solidFill>
                <a:effectLst/>
                <a:uLnTx/>
                <a:uFillTx/>
                <a:latin typeface="+mn-lt"/>
                <a:cs typeface="+mn-cs"/>
              </a:rPr>
              <a:t> of sediment deposited inside a marsh but…..</a:t>
            </a:r>
          </a:p>
          <a:p>
            <a:pPr marL="1200150" marR="0" lvl="3"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
              <a:tabLst/>
              <a:defRPr/>
            </a:pPr>
            <a:r>
              <a:rPr kumimoji="0" lang="en-US" sz="2000" b="0" i="0" u="none" strike="noStrike" kern="0" cap="none" spc="0" normalizeH="0" baseline="0" noProof="0" dirty="0" smtClean="0">
                <a:ln>
                  <a:noFill/>
                </a:ln>
                <a:solidFill>
                  <a:schemeClr val="tx1"/>
                </a:solidFill>
                <a:effectLst/>
                <a:uLnTx/>
                <a:uFillTx/>
                <a:latin typeface="+mn-lt"/>
                <a:cs typeface="+mn-cs"/>
              </a:rPr>
              <a:t>the vegetative roughness also forces more water into the channels, leading to more erosion in the channels and more water by-passing the marsh surface</a:t>
            </a:r>
          </a:p>
        </p:txBody>
      </p:sp>
      <p:sp>
        <p:nvSpPr>
          <p:cNvPr id="6" name="TextBox 5"/>
          <p:cNvSpPr txBox="1"/>
          <p:nvPr/>
        </p:nvSpPr>
        <p:spPr>
          <a:xfrm>
            <a:off x="4171950" y="5867400"/>
            <a:ext cx="4802918" cy="646331"/>
          </a:xfrm>
          <a:prstGeom prst="rect">
            <a:avLst/>
          </a:prstGeom>
          <a:noFill/>
        </p:spPr>
        <p:txBody>
          <a:bodyPr wrap="none" rtlCol="0">
            <a:spAutoFit/>
          </a:bodyPr>
          <a:lstStyle/>
          <a:p>
            <a:r>
              <a:rPr lang="en-US" i="1" dirty="0" smtClean="0"/>
              <a:t>R</a:t>
            </a:r>
            <a:r>
              <a:rPr lang="en-US" i="1" baseline="-25000" dirty="0" smtClean="0"/>
              <a:t>S(</a:t>
            </a:r>
            <a:r>
              <a:rPr lang="en-US" i="1" baseline="-25000" dirty="0" err="1" smtClean="0"/>
              <a:t>nc</a:t>
            </a:r>
            <a:r>
              <a:rPr lang="en-US" i="1" baseline="-25000" dirty="0" smtClean="0"/>
              <a:t>)</a:t>
            </a:r>
            <a:r>
              <a:rPr lang="en-US" dirty="0" smtClean="0"/>
              <a:t> = the ratio between vegetated and non-</a:t>
            </a:r>
          </a:p>
          <a:p>
            <a:r>
              <a:rPr lang="en-US" dirty="0" smtClean="0"/>
              <a:t>vegetated sand deposition</a:t>
            </a:r>
            <a:endParaRPr lang="en-US" dirty="0"/>
          </a:p>
        </p:txBody>
      </p:sp>
      <p:sp>
        <p:nvSpPr>
          <p:cNvPr id="7" name="TextBox 6"/>
          <p:cNvSpPr txBox="1"/>
          <p:nvPr/>
        </p:nvSpPr>
        <p:spPr>
          <a:xfrm>
            <a:off x="6038850" y="2476500"/>
            <a:ext cx="2646878" cy="923330"/>
          </a:xfrm>
          <a:prstGeom prst="rect">
            <a:avLst/>
          </a:prstGeom>
          <a:noFill/>
        </p:spPr>
        <p:txBody>
          <a:bodyPr wrap="none" rtlCol="0">
            <a:spAutoFit/>
          </a:bodyPr>
          <a:lstStyle/>
          <a:p>
            <a:r>
              <a:rPr lang="en-US" dirty="0" smtClean="0">
                <a:solidFill>
                  <a:schemeClr val="bg1"/>
                </a:solidFill>
              </a:rPr>
              <a:t>intermediate vegetation</a:t>
            </a:r>
          </a:p>
          <a:p>
            <a:r>
              <a:rPr lang="en-US" dirty="0" smtClean="0">
                <a:solidFill>
                  <a:schemeClr val="bg1"/>
                </a:solidFill>
              </a:rPr>
              <a:t>height maximizes</a:t>
            </a:r>
          </a:p>
          <a:p>
            <a:r>
              <a:rPr lang="en-US" dirty="0" smtClean="0">
                <a:solidFill>
                  <a:schemeClr val="bg1"/>
                </a:solidFill>
              </a:rPr>
              <a:t>sedimentation on bars</a:t>
            </a:r>
            <a:endParaRPr lang="en-US" dirty="0">
              <a:solidFill>
                <a:schemeClr val="bg1"/>
              </a:solidFill>
            </a:endParaRPr>
          </a:p>
        </p:txBody>
      </p:sp>
      <p:cxnSp>
        <p:nvCxnSpPr>
          <p:cNvPr id="9" name="Straight Arrow Connector 8"/>
          <p:cNvCxnSpPr/>
          <p:nvPr/>
        </p:nvCxnSpPr>
        <p:spPr>
          <a:xfrm flipH="1" flipV="1">
            <a:off x="5464629" y="2667000"/>
            <a:ext cx="674914" cy="108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22401"/>
            <a:ext cx="8686800" cy="762000"/>
          </a:xfrm>
        </p:spPr>
        <p:txBody>
          <a:bodyPr/>
          <a:lstStyle/>
          <a:p>
            <a:pPr marL="342900" lvl="1" indent="-342900">
              <a:buClr>
                <a:schemeClr val="accent2"/>
              </a:buClr>
              <a:buSzPct val="75000"/>
            </a:pPr>
            <a:r>
              <a:rPr lang="en-US" sz="2800" dirty="0" smtClean="0"/>
              <a:t>A sub-grid vegetation-flow interaction module</a:t>
            </a:r>
          </a:p>
          <a:p>
            <a:pPr marL="742950" lvl="2" indent="-342900">
              <a:buClr>
                <a:schemeClr val="accent2"/>
              </a:buClr>
              <a:buSzPct val="75000"/>
            </a:pPr>
            <a:r>
              <a:rPr lang="en-US" dirty="0" smtClean="0"/>
              <a:t>Turf Erosion Module</a:t>
            </a:r>
          </a:p>
          <a:p>
            <a:pPr marL="1200150" lvl="3" indent="-342900">
              <a:buSzPct val="75000"/>
            </a:pPr>
            <a:r>
              <a:rPr lang="en-US" dirty="0" smtClean="0"/>
              <a:t>A new module calculates the critical shear stress needed to rip up turf</a:t>
            </a:r>
          </a:p>
          <a:p>
            <a:pPr marL="1200150" lvl="3" indent="-342900">
              <a:buSzPct val="75000"/>
            </a:pPr>
            <a:r>
              <a:rPr lang="en-US" dirty="0" smtClean="0"/>
              <a:t> </a:t>
            </a:r>
          </a:p>
          <a:p>
            <a:pPr marL="1200150" lvl="3" indent="-342900">
              <a:buSzPct val="75000"/>
            </a:pPr>
            <a:endParaRPr lang="en-US" dirty="0" smtClean="0"/>
          </a:p>
          <a:p>
            <a:pPr marL="1200150" lvl="3" indent="-342900">
              <a:buSzPct val="75000"/>
            </a:pPr>
            <a:endParaRPr lang="en-US" dirty="0" smtClean="0"/>
          </a:p>
          <a:p>
            <a:pPr marL="1200150" lvl="3" indent="-342900">
              <a:buSzPct val="75000"/>
            </a:pPr>
            <a:endParaRPr lang="en-US" dirty="0" smtClean="0"/>
          </a:p>
          <a:p>
            <a:pPr marL="1200150" lvl="3" indent="-342900">
              <a:buSzPct val="75000"/>
            </a:pPr>
            <a:endParaRPr lang="en-US" dirty="0" smtClean="0"/>
          </a:p>
          <a:p>
            <a:pPr marL="1200150" lvl="3" indent="-342900">
              <a:buSzPct val="75000"/>
            </a:pPr>
            <a:endParaRPr lang="en-US" dirty="0" smtClean="0"/>
          </a:p>
          <a:p>
            <a:pPr marL="1200150" lvl="3" indent="-342900">
              <a:buSzPct val="75000"/>
              <a:buNone/>
            </a:pPr>
            <a:endParaRPr lang="en-US" dirty="0" smtClean="0"/>
          </a:p>
          <a:p>
            <a:pPr marL="1200150" lvl="3" indent="-342900">
              <a:buSzPct val="75000"/>
            </a:pPr>
            <a:r>
              <a:rPr lang="en-US" dirty="0" smtClean="0"/>
              <a:t>turf parameters are a 3D function</a:t>
            </a:r>
            <a:endParaRPr lang="en-US" sz="2300" dirty="0" smtClean="0"/>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352917706"/>
              </p:ext>
            </p:extLst>
          </p:nvPr>
        </p:nvGraphicFramePr>
        <p:xfrm>
          <a:off x="1787979" y="3388632"/>
          <a:ext cx="3751263" cy="715963"/>
        </p:xfrm>
        <a:graphic>
          <a:graphicData uri="http://schemas.openxmlformats.org/presentationml/2006/ole">
            <mc:AlternateContent xmlns:mc="http://schemas.openxmlformats.org/markup-compatibility/2006">
              <mc:Choice xmlns:v="urn:schemas-microsoft-com:vml" Requires="v">
                <p:oleObj spid="_x0000_s232456" name="Equation" r:id="rId4" imgW="1257120" imgH="228600" progId="Equation.DSMT4">
                  <p:embed/>
                </p:oleObj>
              </mc:Choice>
              <mc:Fallback>
                <p:oleObj name="Equation" r:id="rId4" imgW="125712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979" y="3388632"/>
                        <a:ext cx="3751263" cy="715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654636" y="3000538"/>
            <a:ext cx="4196983" cy="2431435"/>
          </a:xfrm>
          <a:prstGeom prst="rect">
            <a:avLst/>
          </a:prstGeom>
          <a:noFill/>
        </p:spPr>
        <p:txBody>
          <a:bodyPr wrap="square" rtlCol="0">
            <a:spAutoFit/>
          </a:bodyPr>
          <a:lstStyle/>
          <a:p>
            <a:r>
              <a:rPr lang="en-US" sz="2000" dirty="0" smtClean="0"/>
              <a:t>Stress balance on a cube of turf…..</a:t>
            </a:r>
          </a:p>
          <a:p>
            <a:endParaRPr lang="en-US" dirty="0" smtClean="0"/>
          </a:p>
          <a:p>
            <a:endParaRPr lang="en-US" dirty="0" smtClean="0"/>
          </a:p>
          <a:p>
            <a:r>
              <a:rPr lang="en-US" dirty="0" smtClean="0"/>
              <a:t>where:	</a:t>
            </a:r>
            <a:r>
              <a:rPr lang="en-US" sz="3200" dirty="0" err="1" smtClean="0">
                <a:latin typeface="Symbol" pitchFamily="18" charset="2"/>
              </a:rPr>
              <a:t>t</a:t>
            </a:r>
            <a:r>
              <a:rPr lang="en-US" baseline="-25000" dirty="0" err="1" smtClean="0"/>
              <a:t>wc</a:t>
            </a:r>
            <a:r>
              <a:rPr lang="en-US" dirty="0" smtClean="0"/>
              <a:t> = wave-current shear</a:t>
            </a:r>
          </a:p>
          <a:p>
            <a:r>
              <a:rPr lang="en-US" dirty="0" smtClean="0"/>
              <a:t>	</a:t>
            </a:r>
            <a:r>
              <a:rPr lang="en-US" sz="3200" dirty="0" err="1" smtClean="0">
                <a:latin typeface="Symbol" pitchFamily="18" charset="2"/>
              </a:rPr>
              <a:t>t</a:t>
            </a:r>
            <a:r>
              <a:rPr lang="en-US" baseline="-25000" dirty="0" err="1" smtClean="0"/>
              <a:t>root</a:t>
            </a:r>
            <a:r>
              <a:rPr lang="en-US" dirty="0" smtClean="0"/>
              <a:t> = root strength</a:t>
            </a:r>
          </a:p>
          <a:p>
            <a:r>
              <a:rPr lang="en-US" dirty="0" smtClean="0"/>
              <a:t>	</a:t>
            </a:r>
            <a:r>
              <a:rPr lang="en-US" sz="3200" dirty="0" smtClean="0">
                <a:latin typeface="Symbol" pitchFamily="18" charset="2"/>
              </a:rPr>
              <a:t> </a:t>
            </a:r>
            <a:r>
              <a:rPr lang="en-US" sz="3200" dirty="0" err="1" smtClean="0">
                <a:latin typeface="Symbol" pitchFamily="18" charset="2"/>
              </a:rPr>
              <a:t>t</a:t>
            </a:r>
            <a:r>
              <a:rPr lang="en-US" baseline="-25000" dirty="0" err="1" smtClean="0"/>
              <a:t>cohesion</a:t>
            </a:r>
            <a:r>
              <a:rPr lang="en-US" dirty="0" smtClean="0"/>
              <a:t> = sediment strength</a:t>
            </a:r>
            <a:endParaRPr lang="en-US" dirty="0"/>
          </a:p>
        </p:txBody>
      </p:sp>
      <p:pic>
        <p:nvPicPr>
          <p:cNvPr id="232452" name="Picture 4" descr="C:\Users\Rudy Slingerland\Desktop\rootblock.tif"/>
          <p:cNvPicPr>
            <a:picLocks noChangeAspect="1" noChangeArrowheads="1"/>
          </p:cNvPicPr>
          <p:nvPr/>
        </p:nvPicPr>
        <p:blipFill>
          <a:blip r:embed="rId6" cstate="print"/>
          <a:srcRect/>
          <a:stretch>
            <a:fillRect/>
          </a:stretch>
        </p:blipFill>
        <p:spPr bwMode="auto">
          <a:xfrm>
            <a:off x="6303222" y="4223658"/>
            <a:ext cx="2452969" cy="1799998"/>
          </a:xfrm>
          <a:prstGeom prst="rect">
            <a:avLst/>
          </a:prstGeom>
          <a:noFill/>
        </p:spPr>
      </p:pic>
      <p:sp>
        <p:nvSpPr>
          <p:cNvPr id="29" name="Right Arrow 28"/>
          <p:cNvSpPr/>
          <p:nvPr/>
        </p:nvSpPr>
        <p:spPr>
          <a:xfrm rot="12100220">
            <a:off x="7685314" y="4582894"/>
            <a:ext cx="587829" cy="239485"/>
          </a:xfrm>
          <a:prstGeom prst="rightArrow">
            <a:avLst/>
          </a:prstGeom>
          <a:solidFill>
            <a:schemeClr val="bg1"/>
          </a:solidFill>
          <a:ln>
            <a:solidFill>
              <a:schemeClr val="bg1"/>
            </a:solidFill>
          </a:ln>
          <a:scene3d>
            <a:camera prst="orthographicFront">
              <a:rot lat="4200000" lon="10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1824821">
            <a:off x="6923317" y="5323114"/>
            <a:ext cx="587829" cy="239485"/>
          </a:xfrm>
          <a:prstGeom prst="rightArrow">
            <a:avLst/>
          </a:prstGeom>
          <a:solidFill>
            <a:schemeClr val="bg1"/>
          </a:solidFill>
          <a:ln>
            <a:solidFill>
              <a:schemeClr val="bg1"/>
            </a:solidFill>
          </a:ln>
          <a:scene3d>
            <a:camera prst="orthographicFront">
              <a:rot lat="4200000" lon="10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1" name="Object 30"/>
          <p:cNvGraphicFramePr>
            <a:graphicFrameLocks noChangeAspect="1"/>
          </p:cNvGraphicFramePr>
          <p:nvPr/>
        </p:nvGraphicFramePr>
        <p:xfrm>
          <a:off x="7942036" y="4119909"/>
          <a:ext cx="603250" cy="638735"/>
        </p:xfrm>
        <a:graphic>
          <a:graphicData uri="http://schemas.openxmlformats.org/presentationml/2006/ole">
            <mc:AlternateContent xmlns:mc="http://schemas.openxmlformats.org/markup-compatibility/2006">
              <mc:Choice xmlns:v="urn:schemas-microsoft-com:vml" Requires="v">
                <p:oleObj spid="_x0000_s232457" name="Equation" r:id="rId7" imgW="215640" imgH="228600" progId="Equation.DSMT4">
                  <p:embed/>
                </p:oleObj>
              </mc:Choice>
              <mc:Fallback>
                <p:oleObj name="Equation" r:id="rId7" imgW="215640" imgH="22860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42036" y="4119909"/>
                        <a:ext cx="603250" cy="6387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p:cNvGraphicFramePr>
            <a:graphicFrameLocks noChangeAspect="1"/>
          </p:cNvGraphicFramePr>
          <p:nvPr/>
        </p:nvGraphicFramePr>
        <p:xfrm>
          <a:off x="6289218" y="5562601"/>
          <a:ext cx="1796260" cy="513217"/>
        </p:xfrm>
        <a:graphic>
          <a:graphicData uri="http://schemas.openxmlformats.org/presentationml/2006/ole">
            <mc:AlternateContent xmlns:mc="http://schemas.openxmlformats.org/markup-compatibility/2006">
              <mc:Choice xmlns:v="urn:schemas-microsoft-com:vml" Requires="v">
                <p:oleObj spid="_x0000_s232458" name="Equation" r:id="rId9" imgW="799920" imgH="228600" progId="Equation.DSMT4">
                  <p:embed/>
                </p:oleObj>
              </mc:Choice>
              <mc:Fallback>
                <p:oleObj name="Equation" r:id="rId9" imgW="799920" imgH="22860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9218" y="5562601"/>
                        <a:ext cx="1796260" cy="5132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8002" name="Picture 2" descr="E:\SLINGFILES\Dropbox\DELTAHERBARIUM\GilgalAbeyLakeTana11dg50m37p93sN  37dg7m46p10sE.jpg"/>
          <p:cNvPicPr>
            <a:picLocks noChangeAspect="1" noChangeArrowheads="1"/>
          </p:cNvPicPr>
          <p:nvPr/>
        </p:nvPicPr>
        <p:blipFill>
          <a:blip r:embed="rId2" cstate="print"/>
          <a:srcRect/>
          <a:stretch>
            <a:fillRect/>
          </a:stretch>
        </p:blipFill>
        <p:spPr bwMode="auto">
          <a:xfrm>
            <a:off x="0" y="-1"/>
            <a:ext cx="10121900" cy="6861919"/>
          </a:xfrm>
          <a:prstGeom prst="rect">
            <a:avLst/>
          </a:prstGeom>
          <a:noFill/>
        </p:spPr>
      </p:pic>
      <p:sp>
        <p:nvSpPr>
          <p:cNvPr id="6" name="Title 1"/>
          <p:cNvSpPr txBox="1">
            <a:spLocks/>
          </p:cNvSpPr>
          <p:nvPr/>
        </p:nvSpPr>
        <p:spPr bwMode="auto">
          <a:xfrm>
            <a:off x="-38100" y="-317500"/>
            <a:ext cx="9385300" cy="1143001"/>
          </a:xfrm>
          <a:prstGeom prst="rect">
            <a:avLst/>
          </a:prstGeom>
          <a:noFill/>
          <a:ln w="9525">
            <a:noFill/>
            <a:miter lim="800000"/>
            <a:headEnd/>
            <a:tailEnd/>
          </a:ln>
        </p:spPr>
        <p:txBody>
          <a:bodyPr vert="horz" wrap="square" lIns="91440" tIns="45720" rIns="91440" bIns="45720" numCol="1" anchor="b" anchorCtr="1" compatLnSpc="1">
            <a:prstTxWarp prst="textNoShape">
              <a:avLst/>
            </a:prstTxWarp>
          </a:body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4000" b="0" i="0" u="none" strike="noStrike" kern="0" cap="none" spc="0" normalizeH="0" baseline="0" noProof="0" dirty="0" smtClean="0">
                <a:ln>
                  <a:noFill/>
                </a:ln>
                <a:effectLst/>
                <a:uLnTx/>
                <a:uFillTx/>
                <a:latin typeface="+mj-lt"/>
                <a:ea typeface="+mj-ea"/>
                <a:cs typeface="+mj-cs"/>
              </a:rPr>
              <a:t>Deltas as a Morphodynamic System</a:t>
            </a:r>
          </a:p>
        </p:txBody>
      </p:sp>
      <p:sp>
        <p:nvSpPr>
          <p:cNvPr id="7" name="Text Box 8"/>
          <p:cNvSpPr txBox="1">
            <a:spLocks noChangeArrowheads="1"/>
          </p:cNvSpPr>
          <p:nvPr/>
        </p:nvSpPr>
        <p:spPr bwMode="auto">
          <a:xfrm>
            <a:off x="5218758" y="5685064"/>
            <a:ext cx="3925242" cy="646331"/>
          </a:xfrm>
          <a:prstGeom prst="rect">
            <a:avLst/>
          </a:prstGeom>
          <a:noFill/>
          <a:ln w="9525">
            <a:noFill/>
            <a:miter lim="800000"/>
            <a:headEnd/>
            <a:tailEnd/>
          </a:ln>
        </p:spPr>
        <p:txBody>
          <a:bodyPr wrap="none">
            <a:spAutoFit/>
          </a:bodyPr>
          <a:lstStyle/>
          <a:p>
            <a:pPr algn="ctr"/>
            <a:r>
              <a:rPr lang="en-US" dirty="0" err="1" smtClean="0"/>
              <a:t>Gilgel</a:t>
            </a:r>
            <a:r>
              <a:rPr lang="en-US" dirty="0" smtClean="0"/>
              <a:t> </a:t>
            </a:r>
            <a:r>
              <a:rPr lang="en-US" dirty="0" err="1" smtClean="0"/>
              <a:t>Abay</a:t>
            </a:r>
            <a:r>
              <a:rPr lang="en-US" dirty="0" smtClean="0"/>
              <a:t> River Delta in </a:t>
            </a:r>
            <a:r>
              <a:rPr lang="en-US" dirty="0" err="1" smtClean="0"/>
              <a:t>Tana</a:t>
            </a:r>
            <a:r>
              <a:rPr lang="en-US" dirty="0" smtClean="0"/>
              <a:t> Lake</a:t>
            </a:r>
          </a:p>
          <a:p>
            <a:pPr algn="ctr"/>
            <a:r>
              <a:rPr lang="en-US" dirty="0" smtClean="0"/>
              <a:t>Ethiopia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275" y="107576"/>
            <a:ext cx="8848725" cy="1336956"/>
          </a:xfrm>
        </p:spPr>
        <p:txBody>
          <a:bodyPr>
            <a:noAutofit/>
          </a:bodyPr>
          <a:lstStyle/>
          <a:p>
            <a:r>
              <a:rPr lang="en-US" sz="4000" dirty="0" smtClean="0"/>
              <a:t>Numerical Scheme: Add a vegetation root routine in Delft3D model</a:t>
            </a:r>
            <a:endParaRPr lang="en-US" sz="4000" dirty="0"/>
          </a:p>
        </p:txBody>
      </p:sp>
      <p:sp>
        <p:nvSpPr>
          <p:cNvPr id="7" name="Content Placeholder 6"/>
          <p:cNvSpPr>
            <a:spLocks noGrp="1"/>
          </p:cNvSpPr>
          <p:nvPr>
            <p:ph idx="1"/>
          </p:nvPr>
        </p:nvSpPr>
        <p:spPr>
          <a:xfrm>
            <a:off x="457200" y="1473500"/>
            <a:ext cx="8141954" cy="616557"/>
          </a:xfrm>
        </p:spPr>
        <p:txBody>
          <a:bodyPr>
            <a:normAutofit/>
          </a:bodyPr>
          <a:lstStyle/>
          <a:p>
            <a:r>
              <a:rPr lang="en-US" sz="2800" dirty="0" smtClean="0">
                <a:solidFill>
                  <a:srgbClr val="FFFFFF"/>
                </a:solidFill>
              </a:rPr>
              <a:t>Turf Erosion Module</a:t>
            </a:r>
          </a:p>
          <a:p>
            <a:endParaRPr lang="en-US" dirty="0" smtClean="0">
              <a:solidFill>
                <a:srgbClr val="FFFFFF"/>
              </a:solidFill>
            </a:endParaRPr>
          </a:p>
          <a:p>
            <a:endParaRPr lang="en-US" sz="2800" dirty="0" smtClean="0">
              <a:solidFill>
                <a:srgbClr val="FFFFFF"/>
              </a:solidFill>
            </a:endParaRPr>
          </a:p>
          <a:p>
            <a:endParaRPr lang="en-US" dirty="0">
              <a:solidFill>
                <a:srgbClr val="FFFFFF"/>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752265403"/>
              </p:ext>
            </p:extLst>
          </p:nvPr>
        </p:nvGraphicFramePr>
        <p:xfrm>
          <a:off x="8716735" y="3194050"/>
          <a:ext cx="114300" cy="165100"/>
        </p:xfrm>
        <a:graphic>
          <a:graphicData uri="http://schemas.openxmlformats.org/presentationml/2006/ole">
            <mc:AlternateContent xmlns:mc="http://schemas.openxmlformats.org/markup-compatibility/2006">
              <mc:Choice xmlns:v="urn:schemas-microsoft-com:vml" Requires="v">
                <p:oleObj spid="_x0000_s254980" name="Equation" r:id="rId4" imgW="100440" imgH="155160" progId="Equation.3">
                  <p:embed/>
                </p:oleObj>
              </mc:Choice>
              <mc:Fallback>
                <p:oleObj name="Equation" r:id="rId4" imgW="100440" imgH="15516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6735" y="319405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Content Placeholder 2"/>
          <p:cNvSpPr txBox="1">
            <a:spLocks/>
          </p:cNvSpPr>
          <p:nvPr/>
        </p:nvSpPr>
        <p:spPr bwMode="auto">
          <a:xfrm>
            <a:off x="862475" y="1930205"/>
            <a:ext cx="4525953" cy="45685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lnSpcReduction="10000"/>
          </a:bodyPr>
          <a:lstStyle/>
          <a:p>
            <a:pPr marL="342900" marR="0" lvl="3"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r>
              <a:rPr kumimoji="0" lang="en-US" sz="2000" b="0" i="0" u="none" strike="noStrike" kern="0" cap="none" spc="0" normalizeH="0" baseline="0" noProof="0" dirty="0" smtClean="0">
                <a:ln>
                  <a:noFill/>
                </a:ln>
                <a:solidFill>
                  <a:schemeClr val="tx1"/>
                </a:solidFill>
                <a:effectLst/>
                <a:uLnTx/>
                <a:uFillTx/>
                <a:latin typeface="+mn-lt"/>
                <a:cs typeface="+mn-cs"/>
              </a:rPr>
              <a:t>Application: Wax Lake Delta during Hurricane Rita in 2005</a:t>
            </a:r>
          </a:p>
          <a:p>
            <a:pPr marL="342900" lvl="3" indent="-342900" eaLnBrk="0" hangingPunct="0">
              <a:spcBef>
                <a:spcPct val="20000"/>
              </a:spcBef>
              <a:buClr>
                <a:schemeClr val="accent2"/>
              </a:buClr>
              <a:buSzPct val="75000"/>
              <a:buFont typeface="Wingdings" pitchFamily="2" charset="2"/>
              <a:buChar char="n"/>
              <a:defRPr/>
            </a:pPr>
            <a:endParaRPr lang="en-US" sz="2000" dirty="0" smtClean="0"/>
          </a:p>
          <a:p>
            <a:pPr marL="342900" lvl="3" indent="-342900" eaLnBrk="0" hangingPunct="0">
              <a:spcBef>
                <a:spcPct val="20000"/>
              </a:spcBef>
              <a:buClr>
                <a:schemeClr val="accent2"/>
              </a:buClr>
              <a:buSzPct val="75000"/>
              <a:buFont typeface="Wingdings" pitchFamily="2" charset="2"/>
              <a:buChar char="n"/>
              <a:defRPr/>
            </a:pPr>
            <a:r>
              <a:rPr lang="en-US" sz="2000" dirty="0" smtClean="0"/>
              <a:t>Delft3d Flow + SWAN wave model yields wave-current shear stresses</a:t>
            </a:r>
            <a:endParaRPr kumimoji="0" lang="en-US" sz="2000" b="0" i="0" u="none" strike="noStrike" kern="0" cap="none" spc="0" normalizeH="0" baseline="0" noProof="0" dirty="0" smtClean="0">
              <a:ln>
                <a:noFill/>
              </a:ln>
              <a:solidFill>
                <a:schemeClr val="tx1"/>
              </a:solidFill>
              <a:effectLst/>
              <a:uLnTx/>
              <a:uFillTx/>
              <a:latin typeface="+mn-lt"/>
              <a:cs typeface="+mn-cs"/>
            </a:endParaRPr>
          </a:p>
          <a:p>
            <a:pPr marL="342900" marR="0" lvl="3"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endParaRPr kumimoji="0" lang="en-US" sz="2000" b="0" i="0" u="none" strike="noStrike" kern="0" cap="none" spc="0" normalizeH="0" baseline="0" noProof="0" dirty="0" smtClean="0">
              <a:ln>
                <a:noFill/>
              </a:ln>
              <a:solidFill>
                <a:schemeClr val="tx1"/>
              </a:solidFill>
              <a:effectLst/>
              <a:uLnTx/>
              <a:uFillTx/>
              <a:latin typeface="+mn-lt"/>
              <a:cs typeface="+mn-cs"/>
            </a:endParaRPr>
          </a:p>
          <a:p>
            <a:pPr marL="342900" lvl="3" indent="-342900" eaLnBrk="0" hangingPunct="0">
              <a:spcBef>
                <a:spcPct val="20000"/>
              </a:spcBef>
              <a:buClr>
                <a:schemeClr val="accent2"/>
              </a:buClr>
              <a:buSzPct val="75000"/>
              <a:buFont typeface="Wingdings" pitchFamily="2" charset="2"/>
              <a:buChar char="n"/>
              <a:defRPr/>
            </a:pPr>
            <a:r>
              <a:rPr kumimoji="0" lang="en-US" sz="2000" b="0" i="0" u="none" strike="noStrike" kern="0" cap="none" spc="0" normalizeH="0" baseline="0" noProof="0" dirty="0" smtClean="0">
                <a:ln>
                  <a:noFill/>
                </a:ln>
                <a:solidFill>
                  <a:schemeClr val="tx1"/>
                </a:solidFill>
                <a:effectLst/>
                <a:uLnTx/>
                <a:uFillTx/>
                <a:latin typeface="+mn-lt"/>
                <a:cs typeface="+mn-cs"/>
              </a:rPr>
              <a:t>Figure: Predicted bed elevations</a:t>
            </a:r>
            <a:r>
              <a:rPr kumimoji="0" lang="en-US" sz="2000" b="0" i="0" u="none" strike="noStrike" kern="0" cap="none" spc="0" normalizeH="0" noProof="0" dirty="0" smtClean="0">
                <a:ln>
                  <a:noFill/>
                </a:ln>
                <a:solidFill>
                  <a:schemeClr val="tx1"/>
                </a:solidFill>
                <a:effectLst/>
                <a:uLnTx/>
                <a:uFillTx/>
                <a:latin typeface="+mn-lt"/>
                <a:cs typeface="+mn-cs"/>
              </a:rPr>
              <a:t> at end of storm from original Delft3D - </a:t>
            </a:r>
            <a:r>
              <a:rPr kumimoji="0" lang="en-US" sz="2000" b="0" i="0" u="none" strike="noStrike" kern="0" cap="none" spc="0" normalizeH="0" baseline="0" noProof="0" dirty="0" smtClean="0">
                <a:ln>
                  <a:noFill/>
                </a:ln>
                <a:solidFill>
                  <a:schemeClr val="tx1"/>
                </a:solidFill>
                <a:effectLst/>
                <a:uLnTx/>
                <a:uFillTx/>
                <a:latin typeface="+mn-lt"/>
                <a:cs typeface="+mn-cs"/>
              </a:rPr>
              <a:t> </a:t>
            </a:r>
            <a:r>
              <a:rPr lang="en-US" sz="2000" kern="0" dirty="0" smtClean="0"/>
              <a:t>predicted bed elevations from Delft3D with root module</a:t>
            </a:r>
            <a:endParaRPr kumimoji="0" lang="en-US" sz="2000" b="0" i="0" u="none" strike="noStrike" kern="0" cap="none" spc="0" normalizeH="0" baseline="0" noProof="0" dirty="0" smtClean="0">
              <a:ln>
                <a:noFill/>
              </a:ln>
              <a:solidFill>
                <a:schemeClr val="tx1"/>
              </a:solidFill>
              <a:effectLst/>
              <a:uLnTx/>
              <a:uFillTx/>
              <a:latin typeface="+mn-lt"/>
              <a:cs typeface="+mn-cs"/>
            </a:endParaRPr>
          </a:p>
          <a:p>
            <a:pPr marL="342900" marR="0" lvl="3"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endParaRPr kumimoji="0" lang="en-US" sz="2000" b="0" i="0" u="none" strike="noStrike" kern="0" cap="none" spc="0" normalizeH="0" baseline="0" noProof="0" dirty="0" smtClean="0">
              <a:ln>
                <a:noFill/>
              </a:ln>
              <a:solidFill>
                <a:schemeClr val="tx1"/>
              </a:solidFill>
              <a:effectLst/>
              <a:uLnTx/>
              <a:uFillTx/>
              <a:latin typeface="+mn-lt"/>
              <a:cs typeface="+mn-cs"/>
            </a:endParaRPr>
          </a:p>
          <a:p>
            <a:pPr marL="342900" marR="0" lvl="3"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r>
              <a:rPr kumimoji="0" lang="en-US" sz="2000" b="0" i="0" u="none" strike="noStrike" kern="0" cap="none" spc="0" normalizeH="0" baseline="0" noProof="0" dirty="0" smtClean="0">
                <a:ln>
                  <a:noFill/>
                </a:ln>
                <a:solidFill>
                  <a:schemeClr val="tx1"/>
                </a:solidFill>
                <a:effectLst/>
                <a:uLnTx/>
                <a:uFillTx/>
                <a:latin typeface="+mn-lt"/>
                <a:cs typeface="+mn-cs"/>
              </a:rPr>
              <a:t>Conclusion: can now quantify the amount that roots protect vegetated marshes from erosion</a:t>
            </a:r>
            <a:endParaRPr kumimoji="0" lang="en-US" sz="2000" b="0" i="0" u="none" strike="noStrike" kern="0" cap="none" spc="0" normalizeH="0" noProof="0" dirty="0" smtClean="0">
              <a:ln>
                <a:noFill/>
              </a:ln>
              <a:solidFill>
                <a:schemeClr val="tx1"/>
              </a:solidFill>
              <a:effectLst/>
              <a:uLnTx/>
              <a:uFillTx/>
              <a:latin typeface="+mn-lt"/>
              <a:cs typeface="+mn-cs"/>
            </a:endParaRPr>
          </a:p>
        </p:txBody>
      </p:sp>
      <p:pic>
        <p:nvPicPr>
          <p:cNvPr id="10" name="Picture 9"/>
          <p:cNvPicPr>
            <a:picLocks noChangeAspect="1"/>
          </p:cNvPicPr>
          <p:nvPr/>
        </p:nvPicPr>
        <p:blipFill rotWithShape="1">
          <a:blip r:embed="rId6" cstate="print"/>
          <a:srcRect l="23176" t="8311" r="26603" b="11867"/>
          <a:stretch/>
        </p:blipFill>
        <p:spPr>
          <a:xfrm>
            <a:off x="5573469" y="2002971"/>
            <a:ext cx="3439042" cy="3682653"/>
          </a:xfrm>
          <a:prstGeom prst="rect">
            <a:avLst/>
          </a:prstGeom>
        </p:spPr>
      </p:pic>
      <p:pic>
        <p:nvPicPr>
          <p:cNvPr id="11" name="Picture 10"/>
          <p:cNvPicPr>
            <a:picLocks noChangeAspect="1"/>
          </p:cNvPicPr>
          <p:nvPr/>
        </p:nvPicPr>
        <p:blipFill rotWithShape="1">
          <a:blip r:embed="rId6" cstate="print"/>
          <a:srcRect l="78811" t="3977" r="4175" b="9124"/>
          <a:stretch/>
        </p:blipFill>
        <p:spPr>
          <a:xfrm>
            <a:off x="5429888" y="2934990"/>
            <a:ext cx="1098892" cy="3781492"/>
          </a:xfrm>
          <a:prstGeom prst="rect">
            <a:avLst/>
          </a:prstGeom>
        </p:spPr>
      </p:pic>
      <p:sp>
        <p:nvSpPr>
          <p:cNvPr id="13" name="TextBox 12"/>
          <p:cNvSpPr txBox="1"/>
          <p:nvPr/>
        </p:nvSpPr>
        <p:spPr>
          <a:xfrm rot="16200000">
            <a:off x="4156259" y="4599565"/>
            <a:ext cx="2791149" cy="400110"/>
          </a:xfrm>
          <a:prstGeom prst="rect">
            <a:avLst/>
          </a:prstGeom>
          <a:noFill/>
        </p:spPr>
        <p:txBody>
          <a:bodyPr wrap="none" rtlCol="0">
            <a:spAutoFit/>
          </a:bodyPr>
          <a:lstStyle/>
          <a:p>
            <a:r>
              <a:rPr lang="en-US" sz="2000" dirty="0" smtClean="0">
                <a:solidFill>
                  <a:schemeClr val="bg1"/>
                </a:solidFill>
                <a:latin typeface="+mj-lt"/>
              </a:rPr>
              <a:t>elevation difference(m)</a:t>
            </a:r>
            <a:endParaRPr lang="en-US" sz="2000" dirty="0">
              <a:solidFill>
                <a:schemeClr val="bg1"/>
              </a:solidFill>
              <a:latin typeface="+mj-lt"/>
            </a:endParaRPr>
          </a:p>
        </p:txBody>
      </p:sp>
    </p:spTree>
    <p:extLst>
      <p:ext uri="{BB962C8B-B14F-4D97-AF65-F5344CB8AC3E}">
        <p14:creationId xmlns:p14="http://schemas.microsoft.com/office/powerpoint/2010/main" val="391399979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22401"/>
            <a:ext cx="8686800" cy="762000"/>
          </a:xfrm>
        </p:spPr>
        <p:txBody>
          <a:bodyPr/>
          <a:lstStyle/>
          <a:p>
            <a:r>
              <a:rPr lang="en-US" sz="2800" dirty="0" smtClean="0"/>
              <a:t>An individual-based community model for predicting fish productivity on an evolving coastal delta</a:t>
            </a:r>
          </a:p>
          <a:p>
            <a:pPr lvl="1"/>
            <a:r>
              <a:rPr lang="en-US" sz="2300" dirty="0" smtClean="0"/>
              <a:t>Team: </a:t>
            </a:r>
            <a:r>
              <a:rPr lang="en-US" sz="2400" dirty="0" smtClean="0"/>
              <a:t>Paul Venturelli, Manuel Garcia-</a:t>
            </a:r>
            <a:r>
              <a:rPr lang="en-US" sz="2400" dirty="0" err="1" smtClean="0"/>
              <a:t>Quismondo</a:t>
            </a:r>
            <a:r>
              <a:rPr lang="en-US" sz="2400" dirty="0" smtClean="0"/>
              <a:t> </a:t>
            </a:r>
          </a:p>
          <a:p>
            <a:pPr lvl="1"/>
            <a:r>
              <a:rPr lang="en-US" sz="2300" dirty="0" smtClean="0"/>
              <a:t>Objectives</a:t>
            </a:r>
          </a:p>
          <a:p>
            <a:pPr lvl="2"/>
            <a:r>
              <a:rPr lang="en-US" sz="2000" dirty="0" smtClean="0"/>
              <a:t>develop an individual-based community model to predict fish productivity on an evolving delta</a:t>
            </a:r>
          </a:p>
          <a:p>
            <a:pPr lvl="2"/>
            <a:r>
              <a:rPr lang="en-US" sz="2000" dirty="0" smtClean="0"/>
              <a:t>determine the structural features of a delta that are highly correlated to fish productivity</a:t>
            </a:r>
          </a:p>
          <a:p>
            <a:pPr lvl="2"/>
            <a:r>
              <a:rPr lang="en-US" sz="2000" dirty="0" smtClean="0"/>
              <a:t>develop a mechanism for evaluating alternative restoration scenarios in terms of fish productivity</a:t>
            </a:r>
          </a:p>
          <a:p>
            <a:pPr lvl="1"/>
            <a:endParaRPr lang="en-US" sz="2000" dirty="0" smtClean="0"/>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1.jpg"/>
          <p:cNvPicPr>
            <a:picLocks/>
          </p:cNvPicPr>
          <p:nvPr/>
        </p:nvPicPr>
        <p:blipFill>
          <a:blip r:embed="rId3" cstate="print"/>
          <a:stretch>
            <a:fillRect/>
          </a:stretch>
        </p:blipFill>
        <p:spPr>
          <a:xfrm flipH="1">
            <a:off x="1149872" y="1932196"/>
            <a:ext cx="1920240" cy="183307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0625" y="3132932"/>
            <a:ext cx="1829280" cy="1810703"/>
          </a:xfrm>
          <a:prstGeom prst="rect">
            <a:avLst/>
          </a:prstGeom>
        </p:spPr>
      </p:pic>
      <p:sp>
        <p:nvSpPr>
          <p:cNvPr id="38" name="Rectangle 37"/>
          <p:cNvSpPr/>
          <p:nvPr/>
        </p:nvSpPr>
        <p:spPr>
          <a:xfrm>
            <a:off x="3592286" y="4539343"/>
            <a:ext cx="2743200" cy="21009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6"/>
          <p:cNvSpPr>
            <a:spLocks noGrp="1"/>
          </p:cNvSpPr>
          <p:nvPr>
            <p:ph idx="1"/>
          </p:nvPr>
        </p:nvSpPr>
        <p:spPr>
          <a:xfrm>
            <a:off x="457200" y="1422401"/>
            <a:ext cx="8686800" cy="762000"/>
          </a:xfrm>
        </p:spPr>
        <p:txBody>
          <a:bodyPr/>
          <a:lstStyle/>
          <a:p>
            <a:r>
              <a:rPr lang="en-US" sz="2800" dirty="0" smtClean="0"/>
              <a:t>An individual-based fish productivity cellular model</a:t>
            </a:r>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sp>
        <p:nvSpPr>
          <p:cNvPr id="16" name="Rectangle 15"/>
          <p:cNvSpPr/>
          <p:nvPr/>
        </p:nvSpPr>
        <p:spPr>
          <a:xfrm>
            <a:off x="1045029" y="1872343"/>
            <a:ext cx="217714" cy="2068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4"/>
          <p:cNvGrpSpPr/>
          <p:nvPr/>
        </p:nvGrpSpPr>
        <p:grpSpPr>
          <a:xfrm>
            <a:off x="3661934" y="4653590"/>
            <a:ext cx="2597390" cy="1957005"/>
            <a:chOff x="1158220" y="4631819"/>
            <a:chExt cx="2597390" cy="1957005"/>
          </a:xfrm>
          <a:solidFill>
            <a:schemeClr val="tx1"/>
          </a:solidFill>
        </p:grpSpPr>
        <p:pic>
          <p:nvPicPr>
            <p:cNvPr id="19" name="Picture 3"/>
            <p:cNvPicPr>
              <a:picLocks noChangeAspect="1" noChangeArrowheads="1"/>
            </p:cNvPicPr>
            <p:nvPr/>
          </p:nvPicPr>
          <p:blipFill>
            <a:blip r:embed="rId5" cstate="print"/>
            <a:srcRect/>
            <a:stretch>
              <a:fillRect/>
            </a:stretch>
          </p:blipFill>
          <p:spPr bwMode="auto">
            <a:xfrm rot="10800000">
              <a:off x="2454314" y="6204262"/>
              <a:ext cx="1301296" cy="287205"/>
            </a:xfrm>
            <a:prstGeom prst="rect">
              <a:avLst/>
            </a:prstGeom>
            <a:grpFill/>
            <a:ln w="9525">
              <a:noFill/>
              <a:miter lim="800000"/>
              <a:headEnd/>
              <a:tailEnd/>
            </a:ln>
            <a:effectLst/>
          </p:spPr>
        </p:pic>
        <p:pic>
          <p:nvPicPr>
            <p:cNvPr id="20" name="Picture 3"/>
            <p:cNvPicPr>
              <a:picLocks noChangeAspect="1" noChangeArrowheads="1"/>
            </p:cNvPicPr>
            <p:nvPr/>
          </p:nvPicPr>
          <p:blipFill>
            <a:blip r:embed="rId5" cstate="print"/>
            <a:srcRect/>
            <a:stretch>
              <a:fillRect/>
            </a:stretch>
          </p:blipFill>
          <p:spPr bwMode="auto">
            <a:xfrm>
              <a:off x="1165323" y="6118802"/>
              <a:ext cx="1301296" cy="287205"/>
            </a:xfrm>
            <a:prstGeom prst="rect">
              <a:avLst/>
            </a:prstGeom>
            <a:grpFill/>
            <a:ln w="9525">
              <a:noFill/>
              <a:miter lim="800000"/>
              <a:headEnd/>
              <a:tailEnd/>
            </a:ln>
            <a:effectLst/>
          </p:spPr>
        </p:pic>
        <p:pic>
          <p:nvPicPr>
            <p:cNvPr id="21" name="Picture 4"/>
            <p:cNvPicPr>
              <a:picLocks noChangeAspect="1" noChangeArrowheads="1"/>
            </p:cNvPicPr>
            <p:nvPr/>
          </p:nvPicPr>
          <p:blipFill>
            <a:blip r:embed="rId6" cstate="print">
              <a:clrChange>
                <a:clrFrom>
                  <a:srgbClr val="FDFDFD"/>
                </a:clrFrom>
                <a:clrTo>
                  <a:srgbClr val="FDFDFD">
                    <a:alpha val="0"/>
                  </a:srgbClr>
                </a:clrTo>
              </a:clrChange>
            </a:blip>
            <a:srcRect/>
            <a:stretch>
              <a:fillRect/>
            </a:stretch>
          </p:blipFill>
          <p:spPr bwMode="auto">
            <a:xfrm rot="10410820">
              <a:off x="1232127" y="5483765"/>
              <a:ext cx="724302" cy="600012"/>
            </a:xfrm>
            <a:prstGeom prst="rect">
              <a:avLst/>
            </a:prstGeom>
            <a:grpFill/>
            <a:ln w="9525">
              <a:noFill/>
              <a:miter lim="800000"/>
              <a:headEnd/>
              <a:tailEnd/>
            </a:ln>
          </p:spPr>
        </p:pic>
        <p:pic>
          <p:nvPicPr>
            <p:cNvPr id="22" name="Picture 19" descr="INLAND SILVERSIDE.jpg"/>
            <p:cNvPicPr>
              <a:picLocks noChangeAspect="1"/>
            </p:cNvPicPr>
            <p:nvPr/>
          </p:nvPicPr>
          <p:blipFill>
            <a:blip r:embed="rId7" cstate="print"/>
            <a:srcRect/>
            <a:stretch>
              <a:fillRect/>
            </a:stretch>
          </p:blipFill>
          <p:spPr bwMode="auto">
            <a:xfrm>
              <a:off x="2699437" y="5264223"/>
              <a:ext cx="556559" cy="136732"/>
            </a:xfrm>
            <a:prstGeom prst="rect">
              <a:avLst/>
            </a:prstGeom>
            <a:grpFill/>
            <a:ln w="9525">
              <a:noFill/>
              <a:miter lim="800000"/>
              <a:headEnd/>
              <a:tailEnd/>
            </a:ln>
          </p:spPr>
        </p:pic>
        <p:pic>
          <p:nvPicPr>
            <p:cNvPr id="23" name="Picture 21" descr="shrimp.jpg"/>
            <p:cNvPicPr>
              <a:picLocks noChangeAspect="1"/>
            </p:cNvPicPr>
            <p:nvPr/>
          </p:nvPicPr>
          <p:blipFill>
            <a:blip r:embed="rId8" cstate="print"/>
            <a:srcRect/>
            <a:stretch>
              <a:fillRect/>
            </a:stretch>
          </p:blipFill>
          <p:spPr bwMode="auto">
            <a:xfrm rot="21315673">
              <a:off x="2047435" y="5855921"/>
              <a:ext cx="375931" cy="225345"/>
            </a:xfrm>
            <a:prstGeom prst="rect">
              <a:avLst/>
            </a:prstGeom>
            <a:grpFill/>
            <a:ln w="9525">
              <a:noFill/>
              <a:miter lim="800000"/>
              <a:headEnd/>
              <a:tailEnd/>
            </a:ln>
          </p:spPr>
        </p:pic>
        <p:pic>
          <p:nvPicPr>
            <p:cNvPr id="24" name="Picture 6"/>
            <p:cNvPicPr>
              <a:picLocks noChangeArrowheads="1"/>
            </p:cNvPicPr>
            <p:nvPr/>
          </p:nvPicPr>
          <p:blipFill>
            <a:blip r:embed="rId9" cstate="print"/>
            <a:srcRect/>
            <a:stretch>
              <a:fillRect/>
            </a:stretch>
          </p:blipFill>
          <p:spPr bwMode="auto">
            <a:xfrm>
              <a:off x="2741920" y="5479414"/>
              <a:ext cx="526517" cy="201849"/>
            </a:xfrm>
            <a:prstGeom prst="rect">
              <a:avLst/>
            </a:prstGeom>
            <a:grpFill/>
            <a:ln w="9525">
              <a:noFill/>
              <a:miter lim="800000"/>
              <a:headEnd/>
              <a:tailEnd/>
            </a:ln>
          </p:spPr>
        </p:pic>
        <p:grpSp>
          <p:nvGrpSpPr>
            <p:cNvPr id="25" name="Group 23"/>
            <p:cNvGrpSpPr>
              <a:grpSpLocks/>
            </p:cNvGrpSpPr>
            <p:nvPr/>
          </p:nvGrpSpPr>
          <p:grpSpPr bwMode="auto">
            <a:xfrm>
              <a:off x="1839600" y="4631819"/>
              <a:ext cx="1208148" cy="461488"/>
              <a:chOff x="3316288" y="190500"/>
              <a:chExt cx="2501900" cy="955675"/>
            </a:xfrm>
            <a:grpFill/>
          </p:grpSpPr>
          <p:pic>
            <p:nvPicPr>
              <p:cNvPr id="36" name="Picture 7"/>
              <p:cNvPicPr>
                <a:picLocks noChangeArrowheads="1"/>
              </p:cNvPicPr>
              <p:nvPr/>
            </p:nvPicPr>
            <p:blipFill>
              <a:blip r:embed="rId10" cstate="print"/>
              <a:srcRect b="32556"/>
              <a:stretch>
                <a:fillRect/>
              </a:stretch>
            </p:blipFill>
            <p:spPr bwMode="auto">
              <a:xfrm>
                <a:off x="3316288" y="190500"/>
                <a:ext cx="2501900" cy="955675"/>
              </a:xfrm>
              <a:prstGeom prst="rect">
                <a:avLst/>
              </a:prstGeom>
              <a:grpFill/>
              <a:ln w="9525">
                <a:noFill/>
                <a:miter lim="800000"/>
                <a:headEnd/>
                <a:tailEnd/>
              </a:ln>
            </p:spPr>
          </p:pic>
          <p:sp>
            <p:nvSpPr>
              <p:cNvPr id="37" name="Rectangle 7"/>
              <p:cNvSpPr>
                <a:spLocks noChangeArrowheads="1"/>
              </p:cNvSpPr>
              <p:nvPr/>
            </p:nvSpPr>
            <p:spPr bwMode="auto">
              <a:xfrm>
                <a:off x="3727795" y="1014183"/>
                <a:ext cx="203073" cy="120934"/>
              </a:xfrm>
              <a:prstGeom prst="rect">
                <a:avLst/>
              </a:prstGeom>
              <a:grpFill/>
              <a:ln w="9525" algn="ctr">
                <a:noFill/>
                <a:round/>
                <a:headEnd/>
                <a:tailEnd/>
              </a:ln>
            </p:spPr>
            <p:txBody>
              <a:bodyPr/>
              <a:lstStyle/>
              <a:p>
                <a:endParaRPr lang="en-US"/>
              </a:p>
            </p:txBody>
          </p:sp>
        </p:grpSp>
        <p:pic>
          <p:nvPicPr>
            <p:cNvPr id="26" name="Picture 2"/>
            <p:cNvPicPr>
              <a:picLocks noChangeAspect="1" noChangeArrowheads="1"/>
            </p:cNvPicPr>
            <p:nvPr/>
          </p:nvPicPr>
          <p:blipFill>
            <a:blip r:embed="rId11" cstate="print"/>
            <a:srcRect b="24459"/>
            <a:stretch>
              <a:fillRect/>
            </a:stretch>
          </p:blipFill>
          <p:spPr bwMode="auto">
            <a:xfrm>
              <a:off x="1158220" y="6361633"/>
              <a:ext cx="1392519" cy="227191"/>
            </a:xfrm>
            <a:prstGeom prst="rect">
              <a:avLst/>
            </a:prstGeom>
            <a:grpFill/>
            <a:ln w="9525">
              <a:noFill/>
              <a:miter lim="800000"/>
              <a:headEnd/>
              <a:tailEnd/>
            </a:ln>
            <a:effectLst/>
          </p:spPr>
        </p:pic>
        <p:pic>
          <p:nvPicPr>
            <p:cNvPr id="27" name="Picture 2"/>
            <p:cNvPicPr>
              <a:picLocks noChangeAspect="1" noChangeArrowheads="1"/>
            </p:cNvPicPr>
            <p:nvPr/>
          </p:nvPicPr>
          <p:blipFill>
            <a:blip r:embed="rId11" cstate="print"/>
            <a:srcRect t="24459"/>
            <a:stretch>
              <a:fillRect/>
            </a:stretch>
          </p:blipFill>
          <p:spPr bwMode="auto">
            <a:xfrm rot="10800000">
              <a:off x="2455758" y="6353087"/>
              <a:ext cx="1299420" cy="227191"/>
            </a:xfrm>
            <a:prstGeom prst="rect">
              <a:avLst/>
            </a:prstGeom>
            <a:grpFill/>
            <a:ln w="9525">
              <a:noFill/>
              <a:miter lim="800000"/>
              <a:headEnd/>
              <a:tailEnd/>
            </a:ln>
            <a:effectLst/>
          </p:spPr>
        </p:pic>
        <p:pic>
          <p:nvPicPr>
            <p:cNvPr id="28" name="Picture 21" descr="shrimp.jpg"/>
            <p:cNvPicPr>
              <a:picLocks noChangeAspect="1"/>
            </p:cNvPicPr>
            <p:nvPr/>
          </p:nvPicPr>
          <p:blipFill>
            <a:blip r:embed="rId12" cstate="print"/>
            <a:srcRect/>
            <a:stretch>
              <a:fillRect/>
            </a:stretch>
          </p:blipFill>
          <p:spPr bwMode="auto">
            <a:xfrm rot="20762401" flipH="1">
              <a:off x="2712389" y="5925527"/>
              <a:ext cx="321723" cy="225345"/>
            </a:xfrm>
            <a:prstGeom prst="rect">
              <a:avLst/>
            </a:prstGeom>
            <a:grpFill/>
            <a:ln w="9525">
              <a:noFill/>
              <a:miter lim="800000"/>
              <a:headEnd/>
              <a:tailEnd/>
            </a:ln>
          </p:spPr>
        </p:pic>
        <p:pic>
          <p:nvPicPr>
            <p:cNvPr id="29" name="Picture 4"/>
            <p:cNvPicPr>
              <a:picLocks noChangeAspect="1" noChangeArrowheads="1"/>
            </p:cNvPicPr>
            <p:nvPr/>
          </p:nvPicPr>
          <p:blipFill>
            <a:blip r:embed="rId13" cstate="print">
              <a:clrChange>
                <a:clrFrom>
                  <a:srgbClr val="FDFDFD"/>
                </a:clrFrom>
                <a:clrTo>
                  <a:srgbClr val="FDFDFD">
                    <a:alpha val="0"/>
                  </a:srgbClr>
                </a:clrTo>
              </a:clrChange>
            </a:blip>
            <a:srcRect/>
            <a:stretch>
              <a:fillRect/>
            </a:stretch>
          </p:blipFill>
          <p:spPr bwMode="auto">
            <a:xfrm rot="12771507">
              <a:off x="3178862" y="5731154"/>
              <a:ext cx="442384" cy="366471"/>
            </a:xfrm>
            <a:prstGeom prst="rect">
              <a:avLst/>
            </a:prstGeom>
            <a:grpFill/>
            <a:ln w="9525">
              <a:noFill/>
              <a:miter lim="800000"/>
              <a:headEnd/>
              <a:tailEnd/>
            </a:ln>
          </p:spPr>
        </p:pic>
        <p:pic>
          <p:nvPicPr>
            <p:cNvPr id="30" name="Picture 6"/>
            <p:cNvPicPr>
              <a:picLocks noChangeArrowheads="1"/>
            </p:cNvPicPr>
            <p:nvPr/>
          </p:nvPicPr>
          <p:blipFill>
            <a:blip r:embed="rId9" cstate="print"/>
            <a:srcRect/>
            <a:stretch>
              <a:fillRect/>
            </a:stretch>
          </p:blipFill>
          <p:spPr bwMode="auto">
            <a:xfrm>
              <a:off x="2108106" y="5486536"/>
              <a:ext cx="526517" cy="201849"/>
            </a:xfrm>
            <a:prstGeom prst="rect">
              <a:avLst/>
            </a:prstGeom>
            <a:grpFill/>
            <a:ln w="9525">
              <a:noFill/>
              <a:miter lim="800000"/>
              <a:headEnd/>
              <a:tailEnd/>
            </a:ln>
          </p:spPr>
        </p:pic>
        <p:pic>
          <p:nvPicPr>
            <p:cNvPr id="31" name="Picture 6"/>
            <p:cNvPicPr>
              <a:picLocks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2492669" y="5597509"/>
              <a:ext cx="437670" cy="167788"/>
            </a:xfrm>
            <a:prstGeom prst="rect">
              <a:avLst/>
            </a:prstGeom>
            <a:grpFill/>
            <a:ln w="9525">
              <a:noFill/>
              <a:miter lim="800000"/>
              <a:headEnd/>
              <a:tailEnd/>
            </a:ln>
          </p:spPr>
        </p:pic>
        <p:pic>
          <p:nvPicPr>
            <p:cNvPr id="32" name="Picture 19" descr="INLAND SILVERSIDE.jpg"/>
            <p:cNvPicPr>
              <a:picLocks noChangeAspect="1"/>
            </p:cNvPicPr>
            <p:nvPr/>
          </p:nvPicPr>
          <p:blipFill>
            <a:blip r:embed="rId15" cstate="print"/>
            <a:srcRect/>
            <a:stretch>
              <a:fillRect/>
            </a:stretch>
          </p:blipFill>
          <p:spPr bwMode="auto">
            <a:xfrm flipH="1">
              <a:off x="2995120" y="5102073"/>
              <a:ext cx="660021" cy="162150"/>
            </a:xfrm>
            <a:prstGeom prst="rect">
              <a:avLst/>
            </a:prstGeom>
            <a:grpFill/>
            <a:ln w="9525">
              <a:noFill/>
              <a:miter lim="800000"/>
              <a:headEnd/>
              <a:tailEnd/>
            </a:ln>
          </p:spPr>
        </p:pic>
        <p:pic>
          <p:nvPicPr>
            <p:cNvPr id="33" name="Picture 19" descr="INLAND SILVERSIDE.jpg"/>
            <p:cNvPicPr>
              <a:picLocks noChangeAspect="1"/>
            </p:cNvPicPr>
            <p:nvPr/>
          </p:nvPicPr>
          <p:blipFill>
            <a:blip r:embed="rId16" cstate="print"/>
            <a:srcRect/>
            <a:stretch>
              <a:fillRect/>
            </a:stretch>
          </p:blipFill>
          <p:spPr bwMode="auto">
            <a:xfrm>
              <a:off x="2064199" y="5118945"/>
              <a:ext cx="718888" cy="176612"/>
            </a:xfrm>
            <a:prstGeom prst="rect">
              <a:avLst/>
            </a:prstGeom>
            <a:grpFill/>
            <a:ln w="9525">
              <a:noFill/>
              <a:miter lim="800000"/>
              <a:headEnd/>
              <a:tailEnd/>
            </a:ln>
          </p:spPr>
        </p:pic>
        <p:pic>
          <p:nvPicPr>
            <p:cNvPr id="34" name="Picture 19" descr="INLAND SILVERSIDE.jpg"/>
            <p:cNvPicPr>
              <a:picLocks noChangeAspect="1"/>
            </p:cNvPicPr>
            <p:nvPr/>
          </p:nvPicPr>
          <p:blipFill>
            <a:blip r:embed="rId17" cstate="print"/>
            <a:srcRect/>
            <a:stretch>
              <a:fillRect/>
            </a:stretch>
          </p:blipFill>
          <p:spPr bwMode="auto">
            <a:xfrm>
              <a:off x="1344928" y="5198529"/>
              <a:ext cx="667427" cy="163969"/>
            </a:xfrm>
            <a:prstGeom prst="rect">
              <a:avLst/>
            </a:prstGeom>
            <a:grpFill/>
            <a:ln w="9525">
              <a:noFill/>
              <a:miter lim="800000"/>
              <a:headEnd/>
              <a:tailEnd/>
            </a:ln>
          </p:spPr>
        </p:pic>
        <p:pic>
          <p:nvPicPr>
            <p:cNvPr id="35" name="Picture 21" descr="shrimp.jpg"/>
            <p:cNvPicPr>
              <a:picLocks noChangeAspect="1"/>
            </p:cNvPicPr>
            <p:nvPr/>
          </p:nvPicPr>
          <p:blipFill>
            <a:blip r:embed="rId18" cstate="print">
              <a:clrChange>
                <a:clrFrom>
                  <a:srgbClr val="FFFFFF"/>
                </a:clrFrom>
                <a:clrTo>
                  <a:srgbClr val="FFFFFF">
                    <a:alpha val="0"/>
                  </a:srgbClr>
                </a:clrTo>
              </a:clrChange>
            </a:blip>
            <a:srcRect/>
            <a:stretch>
              <a:fillRect/>
            </a:stretch>
          </p:blipFill>
          <p:spPr bwMode="auto">
            <a:xfrm rot="904130" flipH="1">
              <a:off x="2495881" y="5862497"/>
              <a:ext cx="250136" cy="175203"/>
            </a:xfrm>
            <a:prstGeom prst="rect">
              <a:avLst/>
            </a:prstGeom>
            <a:grpFill/>
            <a:ln w="9525">
              <a:noFill/>
              <a:miter lim="800000"/>
              <a:headEnd/>
              <a:tailEnd/>
            </a:ln>
          </p:spPr>
        </p:pic>
      </p:grpSp>
      <p:sp>
        <p:nvSpPr>
          <p:cNvPr id="39" name="TextBox 38"/>
          <p:cNvSpPr txBox="1"/>
          <p:nvPr/>
        </p:nvSpPr>
        <p:spPr>
          <a:xfrm>
            <a:off x="3067754" y="1832563"/>
            <a:ext cx="3152145" cy="861774"/>
          </a:xfrm>
          <a:prstGeom prst="rect">
            <a:avLst/>
          </a:prstGeom>
          <a:noFill/>
        </p:spPr>
        <p:txBody>
          <a:bodyPr wrap="none" rtlCol="0">
            <a:spAutoFit/>
          </a:bodyPr>
          <a:lstStyle/>
          <a:p>
            <a:r>
              <a:rPr lang="en-US" u="sng" dirty="0" smtClean="0"/>
              <a:t>Layer 1: bathymetry</a:t>
            </a:r>
          </a:p>
          <a:p>
            <a:pPr marL="182880">
              <a:buFontTx/>
              <a:buChar char="-"/>
            </a:pPr>
            <a:r>
              <a:rPr lang="en-US" sz="1600" dirty="0" smtClean="0"/>
              <a:t>1.8 x 10</a:t>
            </a:r>
            <a:r>
              <a:rPr lang="en-US" sz="1600" baseline="30000" dirty="0" smtClean="0"/>
              <a:t>6</a:t>
            </a:r>
            <a:r>
              <a:rPr lang="en-US" sz="1600" dirty="0" smtClean="0"/>
              <a:t> cells, each 2 x 2 m</a:t>
            </a:r>
          </a:p>
          <a:p>
            <a:pPr marL="182880">
              <a:buFontTx/>
              <a:buChar char="-"/>
            </a:pPr>
            <a:r>
              <a:rPr lang="en-US" sz="1600" dirty="0" smtClean="0"/>
              <a:t> DELFT3D output (Edmonds) </a:t>
            </a:r>
            <a:endParaRPr lang="en-US" sz="1600" dirty="0"/>
          </a:p>
        </p:txBody>
      </p:sp>
      <p:sp>
        <p:nvSpPr>
          <p:cNvPr id="40" name="TextBox 39"/>
          <p:cNvSpPr txBox="1"/>
          <p:nvPr/>
        </p:nvSpPr>
        <p:spPr>
          <a:xfrm>
            <a:off x="4384929" y="3115348"/>
            <a:ext cx="4538294" cy="1107996"/>
          </a:xfrm>
          <a:prstGeom prst="rect">
            <a:avLst/>
          </a:prstGeom>
          <a:noFill/>
        </p:spPr>
        <p:txBody>
          <a:bodyPr wrap="none" rtlCol="0">
            <a:spAutoFit/>
          </a:bodyPr>
          <a:lstStyle/>
          <a:p>
            <a:r>
              <a:rPr lang="en-US" u="sng" dirty="0" smtClean="0"/>
              <a:t>Layers 2 and 3: water and vegetation</a:t>
            </a:r>
          </a:p>
          <a:p>
            <a:pPr marL="182880">
              <a:buFontTx/>
              <a:buChar char="-"/>
            </a:pPr>
            <a:r>
              <a:rPr lang="en-US" sz="1600" dirty="0" smtClean="0"/>
              <a:t> hourly water levels (from station data)</a:t>
            </a:r>
          </a:p>
          <a:p>
            <a:pPr marL="182880">
              <a:buFontTx/>
              <a:buChar char="-"/>
            </a:pPr>
            <a:r>
              <a:rPr lang="en-US" sz="1600" dirty="0" smtClean="0"/>
              <a:t> </a:t>
            </a:r>
            <a:r>
              <a:rPr lang="en-US" sz="1600" dirty="0"/>
              <a:t>v</a:t>
            </a:r>
            <a:r>
              <a:rPr lang="en-US" sz="1600" dirty="0" smtClean="0"/>
              <a:t>egetation (empirically-derived inundation rules)</a:t>
            </a:r>
          </a:p>
          <a:p>
            <a:pPr marL="182880">
              <a:buFontTx/>
              <a:buChar char="-"/>
            </a:pPr>
            <a:r>
              <a:rPr lang="en-US" sz="1600" dirty="0"/>
              <a:t> </a:t>
            </a:r>
            <a:r>
              <a:rPr lang="en-US" sz="1600" dirty="0" smtClean="0"/>
              <a:t>also temperature</a:t>
            </a:r>
          </a:p>
        </p:txBody>
      </p:sp>
      <p:sp>
        <p:nvSpPr>
          <p:cNvPr id="41" name="TextBox 40"/>
          <p:cNvSpPr txBox="1"/>
          <p:nvPr/>
        </p:nvSpPr>
        <p:spPr>
          <a:xfrm>
            <a:off x="6333473" y="4492235"/>
            <a:ext cx="2810527" cy="2369880"/>
          </a:xfrm>
          <a:prstGeom prst="rect">
            <a:avLst/>
          </a:prstGeom>
          <a:noFill/>
        </p:spPr>
        <p:txBody>
          <a:bodyPr wrap="square" rtlCol="0">
            <a:spAutoFit/>
          </a:bodyPr>
          <a:lstStyle/>
          <a:p>
            <a:r>
              <a:rPr lang="en-US" u="sng" dirty="0" smtClean="0"/>
              <a:t>Layer 4: individual-based fish model</a:t>
            </a:r>
            <a:endParaRPr lang="en-US" sz="1600" dirty="0" smtClean="0"/>
          </a:p>
          <a:p>
            <a:pPr marL="182880">
              <a:buFontTx/>
              <a:buChar char="-"/>
            </a:pPr>
            <a:r>
              <a:rPr lang="en-US" sz="1600" dirty="0" smtClean="0"/>
              <a:t> 400 x 400 m sub-grid</a:t>
            </a:r>
          </a:p>
          <a:p>
            <a:pPr marL="182880">
              <a:buFontTx/>
              <a:buChar char="-"/>
            </a:pPr>
            <a:r>
              <a:rPr lang="en-US" sz="1600" dirty="0" smtClean="0"/>
              <a:t> 5 species</a:t>
            </a:r>
          </a:p>
          <a:p>
            <a:pPr marL="182880"/>
            <a:r>
              <a:rPr lang="en-US" sz="1600" dirty="0" smtClean="0"/>
              <a:t>- </a:t>
            </a:r>
            <a:r>
              <a:rPr lang="en-US" sz="1600" dirty="0" err="1" smtClean="0">
                <a:latin typeface="Symbol" pitchFamily="18" charset="2"/>
              </a:rPr>
              <a:t>D</a:t>
            </a:r>
            <a:r>
              <a:rPr lang="en-US" sz="1600" dirty="0" err="1" smtClean="0"/>
              <a:t>t</a:t>
            </a:r>
            <a:r>
              <a:rPr lang="en-US" sz="1600" dirty="0" smtClean="0"/>
              <a:t> = 1 hour</a:t>
            </a:r>
          </a:p>
          <a:p>
            <a:pPr marL="182880">
              <a:buFontTx/>
              <a:buChar char="-"/>
            </a:pPr>
            <a:r>
              <a:rPr lang="en-US" sz="1600" dirty="0" smtClean="0"/>
              <a:t> feed and grow</a:t>
            </a:r>
          </a:p>
          <a:p>
            <a:pPr marL="182880">
              <a:buFontTx/>
              <a:buChar char="-"/>
            </a:pPr>
            <a:r>
              <a:rPr lang="en-US" sz="1600" dirty="0" smtClean="0"/>
              <a:t>  swim about</a:t>
            </a:r>
          </a:p>
          <a:p>
            <a:pPr marL="182880">
              <a:buFontTx/>
              <a:buChar char="-"/>
            </a:pPr>
            <a:r>
              <a:rPr lang="en-US" sz="1600" dirty="0" smtClean="0"/>
              <a:t> reproduce</a:t>
            </a:r>
          </a:p>
          <a:p>
            <a:pPr marL="182880">
              <a:buFontTx/>
              <a:buChar char="-"/>
            </a:pPr>
            <a:r>
              <a:rPr lang="en-US" sz="1600" smtClean="0"/>
              <a:t> die</a:t>
            </a:r>
            <a:endParaRPr lang="en-US" sz="1600" dirty="0" smtClean="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idx="1"/>
          </p:nvPr>
        </p:nvSpPr>
        <p:spPr>
          <a:xfrm>
            <a:off x="457200" y="1422401"/>
            <a:ext cx="8686800" cy="762000"/>
          </a:xfrm>
        </p:spPr>
        <p:txBody>
          <a:bodyPr/>
          <a:lstStyle/>
          <a:p>
            <a:r>
              <a:rPr lang="en-US" sz="2800" dirty="0" smtClean="0"/>
              <a:t>An individual-based fish productivity cellular model</a:t>
            </a:r>
          </a:p>
          <a:p>
            <a:pPr lvl="1"/>
            <a:r>
              <a:rPr lang="en-US" sz="2000" dirty="0" smtClean="0"/>
              <a:t>Results: snapshot of biomass distribution showing habitat associations</a:t>
            </a:r>
            <a:endParaRPr lang="en-US" sz="2300" dirty="0" smtClean="0"/>
          </a:p>
        </p:txBody>
      </p:sp>
      <p:sp>
        <p:nvSpPr>
          <p:cNvPr id="2" name="Title 1"/>
          <p:cNvSpPr>
            <a:spLocks noGrp="1"/>
          </p:cNvSpPr>
          <p:nvPr>
            <p:ph type="title"/>
          </p:nvPr>
        </p:nvSpPr>
        <p:spPr>
          <a:xfrm>
            <a:off x="533400" y="257175"/>
            <a:ext cx="8610600" cy="1143000"/>
          </a:xfrm>
        </p:spPr>
        <p:txBody>
          <a:bodyPr/>
          <a:lstStyle/>
          <a:p>
            <a:r>
              <a:rPr lang="en-US" dirty="0" smtClean="0"/>
              <a:t>A New Multidimensional </a:t>
            </a:r>
            <a:r>
              <a:rPr lang="en-US" dirty="0" err="1" smtClean="0"/>
              <a:t>Ecomorphodynamic</a:t>
            </a:r>
            <a:r>
              <a:rPr lang="en-US" dirty="0" smtClean="0"/>
              <a:t> Model: D3D+</a:t>
            </a:r>
            <a:endParaRPr lang="en-US" dirty="0"/>
          </a:p>
        </p:txBody>
      </p:sp>
      <p:pic>
        <p:nvPicPr>
          <p:cNvPr id="42" name="Picture 2"/>
          <p:cNvPicPr>
            <a:picLocks noChangeAspect="1" noChangeArrowheads="1"/>
          </p:cNvPicPr>
          <p:nvPr/>
        </p:nvPicPr>
        <p:blipFill rotWithShape="1">
          <a:blip r:embed="rId3" cstate="print"/>
          <a:srcRect t="11570"/>
          <a:stretch/>
        </p:blipFill>
        <p:spPr bwMode="auto">
          <a:xfrm>
            <a:off x="1171535" y="4386919"/>
            <a:ext cx="2687615" cy="2373107"/>
          </a:xfrm>
          <a:prstGeom prst="rect">
            <a:avLst/>
          </a:prstGeom>
          <a:noFill/>
          <a:ln w="9525">
            <a:solidFill>
              <a:schemeClr val="tx1"/>
            </a:solidFill>
            <a:miter lim="800000"/>
            <a:headEnd/>
            <a:tailEnd/>
          </a:ln>
          <a:effectLst/>
        </p:spPr>
      </p:pic>
      <p:sp>
        <p:nvSpPr>
          <p:cNvPr id="43" name="Rectangle 42"/>
          <p:cNvSpPr/>
          <p:nvPr/>
        </p:nvSpPr>
        <p:spPr>
          <a:xfrm>
            <a:off x="3856548" y="2464530"/>
            <a:ext cx="1924571" cy="400110"/>
          </a:xfrm>
          <a:prstGeom prst="rect">
            <a:avLst/>
          </a:prstGeom>
        </p:spPr>
        <p:txBody>
          <a:bodyPr wrap="square">
            <a:spAutoFit/>
          </a:bodyPr>
          <a:lstStyle/>
          <a:p>
            <a:pPr algn="ctr"/>
            <a:r>
              <a:rPr lang="en-US" sz="2000" dirty="0" smtClean="0"/>
              <a:t>habitat</a:t>
            </a:r>
            <a:endParaRPr lang="en-US" sz="2000" dirty="0"/>
          </a:p>
        </p:txBody>
      </p:sp>
      <p:sp>
        <p:nvSpPr>
          <p:cNvPr id="44" name="Rectangle 43"/>
          <p:cNvSpPr/>
          <p:nvPr/>
        </p:nvSpPr>
        <p:spPr>
          <a:xfrm>
            <a:off x="6054097" y="4039705"/>
            <a:ext cx="1984076" cy="400110"/>
          </a:xfrm>
          <a:prstGeom prst="rect">
            <a:avLst/>
          </a:prstGeom>
        </p:spPr>
        <p:txBody>
          <a:bodyPr wrap="square">
            <a:spAutoFit/>
          </a:bodyPr>
          <a:lstStyle/>
          <a:p>
            <a:pPr algn="ctr"/>
            <a:r>
              <a:rPr lang="en-US" sz="2000" dirty="0" smtClean="0"/>
              <a:t>marsh species</a:t>
            </a:r>
          </a:p>
        </p:txBody>
      </p:sp>
      <p:pic>
        <p:nvPicPr>
          <p:cNvPr id="45" name="Picture 2"/>
          <p:cNvPicPr>
            <a:picLocks noChangeAspect="1" noChangeArrowheads="1"/>
          </p:cNvPicPr>
          <p:nvPr/>
        </p:nvPicPr>
        <p:blipFill rotWithShape="1">
          <a:blip r:embed="rId4" cstate="print"/>
          <a:srcRect t="11176"/>
          <a:stretch/>
        </p:blipFill>
        <p:spPr bwMode="auto">
          <a:xfrm>
            <a:off x="5693222" y="4371647"/>
            <a:ext cx="2631539" cy="2333954"/>
          </a:xfrm>
          <a:prstGeom prst="rect">
            <a:avLst/>
          </a:prstGeom>
          <a:noFill/>
          <a:ln w="9525">
            <a:solidFill>
              <a:schemeClr val="tx1"/>
            </a:solidFill>
            <a:miter lim="800000"/>
            <a:headEnd/>
            <a:tailEnd/>
          </a:ln>
          <a:effectLst/>
        </p:spPr>
      </p:pic>
      <p:pic>
        <p:nvPicPr>
          <p:cNvPr id="46" name="Picture 45" descr="Untitled-1.jpg"/>
          <p:cNvPicPr>
            <a:picLocks noChangeAspect="1"/>
          </p:cNvPicPr>
          <p:nvPr/>
        </p:nvPicPr>
        <p:blipFill>
          <a:blip r:embed="rId5" cstate="print">
            <a:clrChange>
              <a:clrFrom>
                <a:srgbClr val="006A9E"/>
              </a:clrFrom>
              <a:clrTo>
                <a:srgbClr val="006A9E">
                  <a:alpha val="0"/>
                </a:srgbClr>
              </a:clrTo>
            </a:clrChange>
          </a:blip>
          <a:stretch>
            <a:fillRect/>
          </a:stretch>
        </p:blipFill>
        <p:spPr>
          <a:xfrm>
            <a:off x="6766030" y="3773920"/>
            <a:ext cx="538272" cy="291729"/>
          </a:xfrm>
          <a:prstGeom prst="rect">
            <a:avLst/>
          </a:prstGeom>
        </p:spPr>
      </p:pic>
      <p:pic>
        <p:nvPicPr>
          <p:cNvPr id="47" name="Picture 46" descr="Untitled-1.jpg"/>
          <p:cNvPicPr>
            <a:picLocks noChangeAspect="1"/>
          </p:cNvPicPr>
          <p:nvPr/>
        </p:nvPicPr>
        <p:blipFill>
          <a:blip r:embed="rId6" cstate="print">
            <a:clrChange>
              <a:clrFrom>
                <a:srgbClr val="006A9E"/>
              </a:clrFrom>
              <a:clrTo>
                <a:srgbClr val="006A9E">
                  <a:alpha val="0"/>
                </a:srgbClr>
              </a:clrTo>
            </a:clrChange>
          </a:blip>
          <a:stretch>
            <a:fillRect/>
          </a:stretch>
        </p:blipFill>
        <p:spPr>
          <a:xfrm>
            <a:off x="1892009" y="3737258"/>
            <a:ext cx="1180056" cy="290836"/>
          </a:xfrm>
          <a:prstGeom prst="rect">
            <a:avLst/>
          </a:prstGeom>
        </p:spPr>
      </p:pic>
      <p:sp>
        <p:nvSpPr>
          <p:cNvPr id="48" name="Rectangle 47"/>
          <p:cNvSpPr/>
          <p:nvPr/>
        </p:nvSpPr>
        <p:spPr>
          <a:xfrm>
            <a:off x="1045036" y="4016446"/>
            <a:ext cx="2784077" cy="400110"/>
          </a:xfrm>
          <a:prstGeom prst="rect">
            <a:avLst/>
          </a:prstGeom>
        </p:spPr>
        <p:txBody>
          <a:bodyPr wrap="square">
            <a:spAutoFit/>
          </a:bodyPr>
          <a:lstStyle/>
          <a:p>
            <a:pPr algn="ctr"/>
            <a:r>
              <a:rPr lang="en-US" sz="2000" dirty="0" smtClean="0"/>
              <a:t>open-water species</a:t>
            </a:r>
          </a:p>
        </p:txBody>
      </p:sp>
      <p:pic>
        <p:nvPicPr>
          <p:cNvPr id="50" name="Picture 49" descr="Untitled-1.jpg"/>
          <p:cNvPicPr>
            <a:picLocks/>
          </p:cNvPicPr>
          <p:nvPr/>
        </p:nvPicPr>
        <p:blipFill>
          <a:blip r:embed="rId7" cstate="print"/>
          <a:stretch>
            <a:fillRect/>
          </a:stretch>
        </p:blipFill>
        <p:spPr>
          <a:xfrm rot="16200000" flipV="1">
            <a:off x="4002489" y="2694714"/>
            <a:ext cx="1589149" cy="1770057"/>
          </a:xfrm>
          <a:prstGeom prst="rect">
            <a:avLst/>
          </a:prstGeom>
        </p:spPr>
      </p:pic>
      <p:sp>
        <p:nvSpPr>
          <p:cNvPr id="54" name="Down Arrow 53"/>
          <p:cNvSpPr/>
          <p:nvPr/>
        </p:nvSpPr>
        <p:spPr>
          <a:xfrm rot="2990679">
            <a:off x="3689369" y="4229759"/>
            <a:ext cx="478564" cy="2905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wn Arrow 54"/>
          <p:cNvSpPr/>
          <p:nvPr/>
        </p:nvSpPr>
        <p:spPr>
          <a:xfrm rot="19306805">
            <a:off x="5452855" y="4207988"/>
            <a:ext cx="478564" cy="29055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onclusionsbackground2"/>
          <p:cNvPicPr>
            <a:picLocks noChangeAspect="1" noChangeArrowheads="1"/>
          </p:cNvPicPr>
          <p:nvPr/>
        </p:nvPicPr>
        <p:blipFill>
          <a:blip r:embed="rId2" cstate="print"/>
          <a:srcRect/>
          <a:stretch>
            <a:fillRect/>
          </a:stretch>
        </p:blipFill>
        <p:spPr bwMode="auto">
          <a:xfrm>
            <a:off x="0" y="-10886"/>
            <a:ext cx="9144000" cy="6858000"/>
          </a:xfrm>
          <a:prstGeom prst="rect">
            <a:avLst/>
          </a:prstGeom>
          <a:noFill/>
          <a:ln w="9525">
            <a:noFill/>
            <a:miter lim="800000"/>
            <a:headEnd/>
            <a:tailEnd/>
          </a:ln>
        </p:spPr>
      </p:pic>
      <p:sp>
        <p:nvSpPr>
          <p:cNvPr id="27651" name="Rectangle 4"/>
          <p:cNvSpPr>
            <a:spLocks noGrp="1" noChangeArrowheads="1"/>
          </p:cNvSpPr>
          <p:nvPr>
            <p:ph type="body" idx="1"/>
          </p:nvPr>
        </p:nvSpPr>
        <p:spPr>
          <a:xfrm>
            <a:off x="457200" y="2157413"/>
            <a:ext cx="8229600" cy="1374775"/>
          </a:xfrm>
        </p:spPr>
        <p:txBody>
          <a:bodyPr/>
          <a:lstStyle/>
          <a:p>
            <a:pPr eaLnBrk="1" hangingPunct="1">
              <a:lnSpc>
                <a:spcPct val="80000"/>
              </a:lnSpc>
            </a:pPr>
            <a:endParaRPr lang="en-US" sz="1600" dirty="0" smtClean="0"/>
          </a:p>
          <a:p>
            <a:pPr eaLnBrk="1" hangingPunct="1">
              <a:lnSpc>
                <a:spcPct val="80000"/>
              </a:lnSpc>
            </a:pPr>
            <a:endParaRPr lang="en-US" sz="1600" dirty="0" smtClean="0"/>
          </a:p>
        </p:txBody>
      </p:sp>
      <p:sp>
        <p:nvSpPr>
          <p:cNvPr id="8" name="Rectangle 7"/>
          <p:cNvSpPr/>
          <p:nvPr/>
        </p:nvSpPr>
        <p:spPr>
          <a:xfrm>
            <a:off x="0" y="1981200"/>
            <a:ext cx="9144000" cy="48768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5" name="Picture 2" descr="C:\Users\Rudy Slingerland\Desktop\Look1.tif"/>
          <p:cNvPicPr>
            <a:picLocks noChangeAspect="1" noChangeArrowheads="1"/>
          </p:cNvPicPr>
          <p:nvPr/>
        </p:nvPicPr>
        <p:blipFill>
          <a:blip r:embed="rId3" cstate="print"/>
          <a:srcRect/>
          <a:stretch>
            <a:fillRect/>
          </a:stretch>
        </p:blipFill>
        <p:spPr bwMode="auto">
          <a:xfrm>
            <a:off x="173718" y="3905024"/>
            <a:ext cx="8785225" cy="2811462"/>
          </a:xfrm>
          <a:prstGeom prst="rect">
            <a:avLst/>
          </a:prstGeom>
          <a:noFill/>
          <a:ln w="9525">
            <a:noFill/>
            <a:miter lim="800000"/>
            <a:headEnd/>
            <a:tailEnd/>
          </a:ln>
        </p:spPr>
      </p:pic>
      <p:sp>
        <p:nvSpPr>
          <p:cNvPr id="6" name="Content Placeholder 2"/>
          <p:cNvSpPr txBox="1">
            <a:spLocks/>
          </p:cNvSpPr>
          <p:nvPr/>
        </p:nvSpPr>
        <p:spPr bwMode="auto">
          <a:xfrm>
            <a:off x="435424" y="2002979"/>
            <a:ext cx="8501747" cy="30044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accent2"/>
              </a:buClr>
              <a:buSzPct val="75000"/>
              <a:buFont typeface="Wingdings" pitchFamily="2" charset="2"/>
              <a:buChar char="n"/>
            </a:pPr>
            <a:endParaRPr lang="en-US" sz="2000" kern="0" dirty="0" smtClean="0">
              <a:latin typeface="+mn-lt"/>
              <a:cs typeface="+mn-cs"/>
            </a:endParaRPr>
          </a:p>
          <a:p>
            <a:pPr marL="342900" marR="0" lvl="0" indent="-342900" algn="l" defTabSz="914400" rtl="0" eaLnBrk="0" fontAlgn="base" latinLnBrk="0" hangingPunct="0">
              <a:lnSpc>
                <a:spcPct val="100000"/>
              </a:lnSpc>
              <a:spcBef>
                <a:spcPct val="20000"/>
              </a:spcBef>
              <a:spcAft>
                <a:spcPct val="0"/>
              </a:spcAft>
              <a:buClr>
                <a:schemeClr val="accent2"/>
              </a:buClr>
              <a:buSzPct val="75000"/>
              <a:buFont typeface="Wingdings" pitchFamily="2" charset="2"/>
              <a:buChar char="n"/>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7" name="Rectangle 3"/>
          <p:cNvSpPr>
            <a:spLocks noGrp="1" noChangeArrowheads="1"/>
          </p:cNvSpPr>
          <p:nvPr>
            <p:ph type="title"/>
          </p:nvPr>
        </p:nvSpPr>
        <p:spPr>
          <a:xfrm>
            <a:off x="447220" y="-289606"/>
            <a:ext cx="8153400" cy="1143000"/>
          </a:xfrm>
        </p:spPr>
        <p:txBody>
          <a:bodyPr/>
          <a:lstStyle/>
          <a:p>
            <a:pPr eaLnBrk="1" hangingPunct="1"/>
            <a:r>
              <a:rPr lang="en-US" dirty="0" smtClean="0"/>
              <a:t>Summary Remarks</a:t>
            </a:r>
          </a:p>
        </p:txBody>
      </p:sp>
      <p:sp>
        <p:nvSpPr>
          <p:cNvPr id="10" name="Content Placeholder 2"/>
          <p:cNvSpPr txBox="1">
            <a:spLocks/>
          </p:cNvSpPr>
          <p:nvPr/>
        </p:nvSpPr>
        <p:spPr bwMode="auto">
          <a:xfrm>
            <a:off x="468098" y="1885232"/>
            <a:ext cx="8675902" cy="2273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eaLnBrk="0" hangingPunct="0">
              <a:spcBef>
                <a:spcPct val="20000"/>
              </a:spcBef>
              <a:buClr>
                <a:schemeClr val="accent2"/>
              </a:buClr>
              <a:buSzPct val="75000"/>
              <a:buFont typeface="Wingdings" pitchFamily="2" charset="2"/>
              <a:buChar char="n"/>
            </a:pPr>
            <a:r>
              <a:rPr lang="en-US" sz="2000" kern="0" dirty="0" smtClean="0">
                <a:latin typeface="+mn-lt"/>
                <a:cs typeface="+mn-cs"/>
              </a:rPr>
              <a:t>As these models reach maturity in the next two years they will be further tested against Wax Lake data and incorporated into the CSDMS architecture and framework  </a:t>
            </a:r>
          </a:p>
          <a:p>
            <a:pPr marL="342900" lvl="0" indent="-342900" eaLnBrk="0" hangingPunct="0">
              <a:spcBef>
                <a:spcPct val="20000"/>
              </a:spcBef>
              <a:buClr>
                <a:schemeClr val="accent2"/>
              </a:buClr>
              <a:buSzPct val="75000"/>
              <a:buFont typeface="Wingdings" pitchFamily="2" charset="2"/>
              <a:buChar char="n"/>
            </a:pPr>
            <a:r>
              <a:rPr lang="en-US" sz="2000" kern="0" dirty="0" smtClean="0">
                <a:latin typeface="+mn-lt"/>
                <a:cs typeface="+mn-cs"/>
              </a:rPr>
              <a:t>All models will be open source and made freely available via the CSDMS Repository </a:t>
            </a:r>
          </a:p>
          <a:p>
            <a:pPr marL="342900" lvl="0" indent="-342900" eaLnBrk="0" hangingPunct="0">
              <a:spcBef>
                <a:spcPct val="20000"/>
              </a:spcBef>
              <a:buClr>
                <a:schemeClr val="accent2"/>
              </a:buClr>
              <a:buSzPct val="75000"/>
              <a:buFont typeface="Wingdings" pitchFamily="2" charset="2"/>
              <a:buChar char="n"/>
            </a:pPr>
            <a:r>
              <a:rPr lang="en-US" sz="2000" kern="0" dirty="0" smtClean="0">
                <a:latin typeface="+mn-lt"/>
                <a:cs typeface="+mn-cs"/>
              </a:rPr>
              <a:t>If you have a specific immediate request please email sling@psu.edu.</a:t>
            </a:r>
            <a:endParaRPr kumimoji="0" lang="en-US" sz="31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33400" y="-290513"/>
            <a:ext cx="8153400" cy="1143001"/>
          </a:xfrm>
        </p:spPr>
        <p:txBody>
          <a:bodyPr/>
          <a:lstStyle/>
          <a:p>
            <a:r>
              <a:rPr lang="en-US" sz="4000" dirty="0" smtClean="0"/>
              <a:t>Questions</a:t>
            </a:r>
          </a:p>
        </p:txBody>
      </p:sp>
      <p:sp>
        <p:nvSpPr>
          <p:cNvPr id="20483" name="Content Placeholder 2"/>
          <p:cNvSpPr>
            <a:spLocks noGrp="1"/>
          </p:cNvSpPr>
          <p:nvPr>
            <p:ph idx="1"/>
          </p:nvPr>
        </p:nvSpPr>
        <p:spPr>
          <a:xfrm>
            <a:off x="431800" y="835928"/>
            <a:ext cx="6286500" cy="5635626"/>
          </a:xfrm>
        </p:spPr>
        <p:txBody>
          <a:bodyPr/>
          <a:lstStyle/>
          <a:p>
            <a:r>
              <a:rPr lang="en-US" sz="2800" dirty="0" smtClean="0"/>
              <a:t>How do deltas self-organize into such diverse natural geomorphic forms?</a:t>
            </a:r>
          </a:p>
          <a:p>
            <a:pPr>
              <a:buNone/>
            </a:pPr>
            <a:r>
              <a:rPr lang="en-US" sz="2800" dirty="0" smtClean="0"/>
              <a:t> </a:t>
            </a:r>
          </a:p>
          <a:p>
            <a:r>
              <a:rPr lang="en-US" sz="2800" dirty="0" smtClean="0"/>
              <a:t>What are their feedback loops and parameters governing the length scales and response times?</a:t>
            </a:r>
          </a:p>
          <a:p>
            <a:endParaRPr lang="en-US" sz="2800" dirty="0" smtClean="0"/>
          </a:p>
          <a:p>
            <a:r>
              <a:rPr lang="en-US" sz="2800" dirty="0" smtClean="0"/>
              <a:t>How will deltas respond to perturbations in sediment fluxes and types, sea level rise, changes in salt/nutrient fluxes, and climate change?</a:t>
            </a:r>
          </a:p>
          <a:p>
            <a:endParaRPr lang="en-US" sz="2300" dirty="0" smtClean="0"/>
          </a:p>
        </p:txBody>
      </p:sp>
      <p:pic>
        <p:nvPicPr>
          <p:cNvPr id="214017" name="Picture 1" descr="C:\Users\Rudy Slingerland\Desktop\Untitled-4.tif"/>
          <p:cNvPicPr>
            <a:picLocks noChangeAspect="1" noChangeArrowheads="1"/>
          </p:cNvPicPr>
          <p:nvPr/>
        </p:nvPicPr>
        <p:blipFill>
          <a:blip r:embed="rId3" cstate="print"/>
          <a:srcRect/>
          <a:stretch>
            <a:fillRect/>
          </a:stretch>
        </p:blipFill>
        <p:spPr bwMode="auto">
          <a:xfrm>
            <a:off x="4578350" y="609600"/>
            <a:ext cx="4743450" cy="57023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33400" y="188471"/>
            <a:ext cx="8153400" cy="1143001"/>
          </a:xfrm>
        </p:spPr>
        <p:txBody>
          <a:bodyPr/>
          <a:lstStyle/>
          <a:p>
            <a:r>
              <a:rPr lang="en-US" sz="4000" dirty="0" smtClean="0"/>
              <a:t>FESD Delta Dynamics Collaboratory (DDC) </a:t>
            </a:r>
          </a:p>
        </p:txBody>
      </p:sp>
      <p:sp>
        <p:nvSpPr>
          <p:cNvPr id="20483" name="Content Placeholder 2"/>
          <p:cNvSpPr>
            <a:spLocks noGrp="1"/>
          </p:cNvSpPr>
          <p:nvPr>
            <p:ph idx="1"/>
          </p:nvPr>
        </p:nvSpPr>
        <p:spPr>
          <a:xfrm>
            <a:off x="431800" y="1472751"/>
            <a:ext cx="8712200" cy="2374900"/>
          </a:xfrm>
        </p:spPr>
        <p:txBody>
          <a:bodyPr/>
          <a:lstStyle/>
          <a:p>
            <a:r>
              <a:rPr lang="en-US" sz="2800" dirty="0" smtClean="0"/>
              <a:t>Five-year effort to develop tested, high-resolution, quantitative models incorporating morphodynamics, ecology, and stratigraphy to predict river delta dynamics over engineering to geologic time-scales </a:t>
            </a:r>
          </a:p>
          <a:p>
            <a:r>
              <a:rPr lang="en-US" sz="2800" dirty="0" smtClean="0"/>
              <a:t>Funded through the National Science Foundation’s “Frontiers in Earth System Dynamics” (FESD) Program</a:t>
            </a:r>
          </a:p>
          <a:p>
            <a:r>
              <a:rPr lang="en-US" sz="2800" dirty="0" smtClean="0"/>
              <a:t>Specifically address questions of delta system dynamics, resilience, and sustainability</a:t>
            </a:r>
          </a:p>
          <a:p>
            <a:endParaRPr lang="en-US" sz="2300" dirty="0" smtClean="0"/>
          </a:p>
        </p:txBody>
      </p:sp>
      <p:pic>
        <p:nvPicPr>
          <p:cNvPr id="340995" name="Picture 3" descr="C:\Users\Rudy Slingerland\Desktop\Untitled-2.tif"/>
          <p:cNvPicPr>
            <a:picLocks noChangeAspect="1" noChangeArrowheads="1"/>
          </p:cNvPicPr>
          <p:nvPr/>
        </p:nvPicPr>
        <p:blipFill>
          <a:blip r:embed="rId3" cstate="print"/>
          <a:stretch>
            <a:fillRect/>
          </a:stretch>
        </p:blipFill>
        <p:spPr bwMode="auto">
          <a:xfrm>
            <a:off x="1435100" y="6045200"/>
            <a:ext cx="6604000" cy="11176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796"/>
            <a:ext cx="8229600" cy="2166261"/>
          </a:xfrm>
        </p:spPr>
        <p:txBody>
          <a:bodyPr/>
          <a:lstStyle/>
          <a:p>
            <a:r>
              <a:rPr lang="en-US" sz="2800" dirty="0" smtClean="0"/>
              <a:t>Two laboratories </a:t>
            </a:r>
          </a:p>
          <a:p>
            <a:pPr lvl="1"/>
            <a:r>
              <a:rPr lang="en-US" sz="2400" dirty="0" smtClean="0"/>
              <a:t>Wax Lake Delta—a field laboratory for discovering process-interactions and testing model predictions</a:t>
            </a:r>
          </a:p>
          <a:p>
            <a:pPr lvl="1">
              <a:buNone/>
            </a:pPr>
            <a:r>
              <a:rPr lang="en-US" sz="2400" dirty="0" smtClean="0"/>
              <a:t>	(contact Dave Mohrig--</a:t>
            </a:r>
            <a:r>
              <a:rPr lang="en-US" sz="2400" dirty="0" smtClean="0">
                <a:hlinkClick r:id="rId3"/>
              </a:rPr>
              <a:t>mohrig@jsg.utexas.edu</a:t>
            </a:r>
            <a:r>
              <a:rPr lang="en-US" sz="2400" dirty="0" smtClean="0"/>
              <a:t>--for more information)</a:t>
            </a:r>
          </a:p>
          <a:p>
            <a:pPr lvl="1"/>
            <a:r>
              <a:rPr lang="en-US" sz="2400" dirty="0" smtClean="0"/>
              <a:t>Virtual Modeling Laboratory in CSDMS for model</a:t>
            </a:r>
          </a:p>
          <a:p>
            <a:pPr lvl="1">
              <a:buNone/>
            </a:pPr>
            <a:r>
              <a:rPr lang="en-US" sz="2400" dirty="0" smtClean="0"/>
              <a:t>                   development and hypothesis testing</a:t>
            </a:r>
          </a:p>
        </p:txBody>
      </p:sp>
      <p:sp>
        <p:nvSpPr>
          <p:cNvPr id="3" name="Title 2"/>
          <p:cNvSpPr>
            <a:spLocks noGrp="1"/>
          </p:cNvSpPr>
          <p:nvPr>
            <p:ph type="title"/>
          </p:nvPr>
        </p:nvSpPr>
        <p:spPr>
          <a:xfrm>
            <a:off x="533400" y="233583"/>
            <a:ext cx="8153400" cy="1143000"/>
          </a:xfrm>
        </p:spPr>
        <p:txBody>
          <a:bodyPr/>
          <a:lstStyle/>
          <a:p>
            <a:r>
              <a:rPr lang="en-US" dirty="0" smtClean="0"/>
              <a:t>FESD Delta Dynamics Collaboratory</a:t>
            </a:r>
            <a:endParaRPr lang="en-US" dirty="0"/>
          </a:p>
        </p:txBody>
      </p:sp>
      <p:pic>
        <p:nvPicPr>
          <p:cNvPr id="330755" name="Picture 3" descr="C:\Users\Rudy Slingerland\Desktop\WaxLakeFeathered copy.tif"/>
          <p:cNvPicPr>
            <a:picLocks noChangeAspect="1" noChangeArrowheads="1"/>
          </p:cNvPicPr>
          <p:nvPr/>
        </p:nvPicPr>
        <p:blipFill>
          <a:blip r:embed="rId4" cstate="print"/>
          <a:srcRect/>
          <a:stretch>
            <a:fillRect/>
          </a:stretch>
        </p:blipFill>
        <p:spPr bwMode="auto">
          <a:xfrm>
            <a:off x="0" y="2569268"/>
            <a:ext cx="6013450" cy="4381500"/>
          </a:xfrm>
          <a:prstGeom prst="rect">
            <a:avLst/>
          </a:prstGeom>
          <a:noFill/>
        </p:spPr>
      </p:pic>
      <p:sp>
        <p:nvSpPr>
          <p:cNvPr id="11" name="Content Placeholder 1"/>
          <p:cNvSpPr txBox="1">
            <a:spLocks/>
          </p:cNvSpPr>
          <p:nvPr/>
        </p:nvSpPr>
        <p:spPr bwMode="auto">
          <a:xfrm>
            <a:off x="3924300" y="4513939"/>
            <a:ext cx="8229600" cy="21662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r>
              <a:rPr kumimoji="0" lang="en-US" sz="2400" b="0" i="0" u="none" strike="noStrike" kern="0" cap="none" spc="0" normalizeH="0" baseline="0" noProof="0" dirty="0" smtClean="0">
                <a:ln>
                  <a:noFill/>
                </a:ln>
                <a:solidFill>
                  <a:schemeClr val="tx1"/>
                </a:solidFill>
                <a:effectLst/>
                <a:uLnTx/>
                <a:uFillTx/>
                <a:latin typeface="+mn-lt"/>
                <a:cs typeface="+mn-cs"/>
              </a:rPr>
              <a:t>Three types of models</a:t>
            </a:r>
          </a:p>
          <a:p>
            <a:pPr marL="1200150" lvl="2" indent="-285750" eaLnBrk="0" hangingPunct="0">
              <a:spcBef>
                <a:spcPct val="20000"/>
              </a:spcBef>
              <a:buClr>
                <a:schemeClr val="accent1"/>
              </a:buClr>
              <a:buSzPct val="65000"/>
              <a:buFont typeface="Wingdings" pitchFamily="2" charset="2"/>
              <a:buChar char="n"/>
            </a:pPr>
            <a:r>
              <a:rPr kumimoji="0" lang="en-US" sz="2000" b="0" i="0" u="none" strike="noStrike" kern="0" cap="none" spc="0" normalizeH="0" baseline="0" noProof="0" dirty="0" smtClean="0">
                <a:ln>
                  <a:noFill/>
                </a:ln>
                <a:solidFill>
                  <a:schemeClr val="tx1"/>
                </a:solidFill>
                <a:effectLst/>
                <a:uLnTx/>
                <a:uFillTx/>
                <a:latin typeface="+mn-lt"/>
                <a:cs typeface="+mn-cs"/>
              </a:rPr>
              <a:t>reduced complexity</a:t>
            </a:r>
          </a:p>
          <a:p>
            <a:pPr marL="1200150" lvl="2" indent="-285750" eaLnBrk="0" hangingPunct="0">
              <a:spcBef>
                <a:spcPct val="20000"/>
              </a:spcBef>
              <a:buClr>
                <a:schemeClr val="accent1"/>
              </a:buClr>
              <a:buSzPct val="65000"/>
              <a:buFont typeface="Wingdings" pitchFamily="2" charset="2"/>
              <a:buChar char="n"/>
            </a:pPr>
            <a:r>
              <a:rPr lang="en-US" sz="2000" kern="0" dirty="0" smtClean="0">
                <a:latin typeface="+mn-lt"/>
                <a:cs typeface="+mn-cs"/>
              </a:rPr>
              <a:t>m</a:t>
            </a:r>
            <a:r>
              <a:rPr kumimoji="0" lang="en-US" sz="2000" b="0" i="0" u="none" strike="noStrike" kern="0" cap="none" spc="0" normalizeH="0" baseline="0" noProof="0" dirty="0" err="1" smtClean="0">
                <a:ln>
                  <a:noFill/>
                </a:ln>
                <a:solidFill>
                  <a:schemeClr val="tx1"/>
                </a:solidFill>
                <a:effectLst/>
                <a:uLnTx/>
                <a:uFillTx/>
                <a:latin typeface="+mn-lt"/>
                <a:cs typeface="+mn-cs"/>
              </a:rPr>
              <a:t>ultidimensional</a:t>
            </a:r>
            <a:r>
              <a:rPr kumimoji="0" lang="en-US" sz="2000" b="0" i="0" u="none" strike="noStrike" kern="0" cap="none" spc="0" normalizeH="0" baseline="0" noProof="0" dirty="0" smtClean="0">
                <a:ln>
                  <a:noFill/>
                </a:ln>
                <a:solidFill>
                  <a:schemeClr val="tx1"/>
                </a:solidFill>
                <a:effectLst/>
                <a:uLnTx/>
                <a:uFillTx/>
                <a:latin typeface="+mn-lt"/>
                <a:cs typeface="+mn-cs"/>
              </a:rPr>
              <a:t> </a:t>
            </a:r>
          </a:p>
          <a:p>
            <a:pPr marL="1200150" lvl="2" indent="-285750" eaLnBrk="0" hangingPunct="0">
              <a:spcBef>
                <a:spcPct val="20000"/>
              </a:spcBef>
              <a:buClr>
                <a:schemeClr val="accent1"/>
              </a:buClr>
              <a:buSzPct val="65000"/>
            </a:pPr>
            <a:r>
              <a:rPr lang="en-US" sz="2000" kern="0" dirty="0" smtClean="0">
                <a:latin typeface="+mn-lt"/>
                <a:cs typeface="+mn-cs"/>
              </a:rPr>
              <a:t>         eco</a:t>
            </a:r>
            <a:r>
              <a:rPr kumimoji="0" lang="en-US" sz="2000" b="0" i="0" u="none" strike="noStrike" kern="0" cap="none" spc="0" normalizeH="0" baseline="0" noProof="0" dirty="0" smtClean="0">
                <a:ln>
                  <a:noFill/>
                </a:ln>
                <a:solidFill>
                  <a:schemeClr val="tx1"/>
                </a:solidFill>
                <a:effectLst/>
                <a:uLnTx/>
                <a:uFillTx/>
                <a:latin typeface="+mn-lt"/>
                <a:cs typeface="+mn-cs"/>
              </a:rPr>
              <a:t>morphodynamic </a:t>
            </a:r>
          </a:p>
          <a:p>
            <a:pPr marL="1200150" lvl="2" indent="-285750" eaLnBrk="0" hangingPunct="0">
              <a:spcBef>
                <a:spcPct val="20000"/>
              </a:spcBef>
              <a:buClr>
                <a:schemeClr val="accent1"/>
              </a:buClr>
              <a:buSzPct val="65000"/>
              <a:buFont typeface="Wingdings" pitchFamily="2" charset="2"/>
              <a:buChar char="n"/>
            </a:pPr>
            <a:r>
              <a:rPr kumimoji="0" lang="en-US" sz="2000" b="0" i="0" u="none" strike="noStrike" kern="0" cap="none" spc="0" normalizeH="0" baseline="0" noProof="0" dirty="0" smtClean="0">
                <a:ln>
                  <a:noFill/>
                </a:ln>
                <a:solidFill>
                  <a:schemeClr val="tx1"/>
                </a:solidFill>
                <a:effectLst/>
                <a:uLnTx/>
                <a:uFillTx/>
                <a:latin typeface="+mn-lt"/>
                <a:cs typeface="+mn-cs"/>
              </a:rPr>
              <a:t>ecologic</a:t>
            </a:r>
          </a:p>
          <a:p>
            <a:pPr marL="742950" marR="0" lvl="1" indent="-28575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600" b="0" i="0" u="none" strike="noStrike" kern="0" cap="none" spc="0" normalizeH="0" baseline="0" noProof="0" dirty="0" smtClean="0">
              <a:ln>
                <a:noFill/>
              </a:ln>
              <a:solidFill>
                <a:schemeClr val="tx1"/>
              </a:solidFill>
              <a:effectLst/>
              <a:uLnTx/>
              <a:uFillTx/>
              <a:latin typeface="+mn-lt"/>
              <a:cs typeface="+mn-cs"/>
            </a:endParaRPr>
          </a:p>
          <a:p>
            <a:pPr marL="742950" marR="0" lvl="1" indent="-285750" algn="l" defTabSz="914400" rtl="0" eaLnBrk="0" fontAlgn="base" latinLnBrk="0" hangingPunct="0">
              <a:lnSpc>
                <a:spcPct val="100000"/>
              </a:lnSpc>
              <a:spcBef>
                <a:spcPct val="20000"/>
              </a:spcBef>
              <a:spcAft>
                <a:spcPct val="0"/>
              </a:spcAft>
              <a:buClr>
                <a:schemeClr val="accent1"/>
              </a:buClr>
              <a:buSzPct val="65000"/>
              <a:buFont typeface="Wingdings" pitchFamily="2" charset="2"/>
              <a:buChar char="n"/>
              <a:tabLst/>
              <a:defRPr/>
            </a:pPr>
            <a:endParaRPr kumimoji="0" lang="en-US" sz="2600" b="0" i="0" u="none" strike="noStrike" kern="0" cap="none" spc="0" normalizeH="0" baseline="0" noProof="0" dirty="0" smtClean="0">
              <a:ln>
                <a:noFill/>
              </a:ln>
              <a:solidFill>
                <a:schemeClr val="tx1"/>
              </a:solidFill>
              <a:effectLst/>
              <a:uLnTx/>
              <a:uFillTx/>
              <a:latin typeface="+mn-l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480454"/>
            <a:ext cx="8229600" cy="4525963"/>
          </a:xfrm>
        </p:spPr>
        <p:txBody>
          <a:bodyPr/>
          <a:lstStyle/>
          <a:p>
            <a:r>
              <a:rPr lang="en-US" sz="2800" i="1" dirty="0" err="1" smtClean="0"/>
              <a:t>DeltaRCM</a:t>
            </a:r>
            <a:r>
              <a:rPr lang="en-US" sz="2800" dirty="0" smtClean="0"/>
              <a:t> a “2.5-D” cellular delta formation model</a:t>
            </a:r>
          </a:p>
          <a:p>
            <a:pPr lvl="1"/>
            <a:r>
              <a:rPr lang="it-IT" sz="2400" dirty="0" smtClean="0"/>
              <a:t>Team: Man Liang, Paola Passalacqua, Corey Van Dyk w/ collaborators Doug Edmonds, Nathanael Geleynse, Vaughan Voller, Chris Paola</a:t>
            </a:r>
          </a:p>
          <a:p>
            <a:pPr lvl="1"/>
            <a:r>
              <a:rPr lang="en-US" sz="2400" dirty="0" smtClean="0"/>
              <a:t>Focus on large-scale system dynamics</a:t>
            </a:r>
          </a:p>
          <a:p>
            <a:pPr lvl="1"/>
            <a:endParaRPr lang="en-US" sz="2400" dirty="0" smtClean="0"/>
          </a:p>
        </p:txBody>
      </p:sp>
      <p:sp>
        <p:nvSpPr>
          <p:cNvPr id="1028" name="Rectangle 2"/>
          <p:cNvSpPr>
            <a:spLocks noGrp="1" noChangeArrowheads="1"/>
          </p:cNvSpPr>
          <p:nvPr>
            <p:ph type="title"/>
          </p:nvPr>
        </p:nvSpPr>
        <p:spPr>
          <a:xfrm>
            <a:off x="533400" y="168275"/>
            <a:ext cx="8153400" cy="1143000"/>
          </a:xfrm>
        </p:spPr>
        <p:txBody>
          <a:bodyPr/>
          <a:lstStyle/>
          <a:p>
            <a:r>
              <a:rPr lang="en-US" sz="4000" dirty="0" smtClean="0"/>
              <a:t>Reduced Complexity Delta Models (RCDM)</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Rectangle 327"/>
          <p:cNvSpPr/>
          <p:nvPr/>
        </p:nvSpPr>
        <p:spPr>
          <a:xfrm>
            <a:off x="6273800" y="1130300"/>
            <a:ext cx="2717800" cy="37973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60417" y="5040174"/>
            <a:ext cx="7870783" cy="1754326"/>
          </a:xfrm>
          <a:prstGeom prst="rect">
            <a:avLst/>
          </a:prstGeom>
          <a:noFill/>
        </p:spPr>
        <p:txBody>
          <a:bodyPr wrap="square" rtlCol="0">
            <a:spAutoFit/>
          </a:bodyPr>
          <a:lstStyle/>
          <a:p>
            <a:r>
              <a:rPr lang="en-US" sz="2800" b="1" dirty="0" smtClean="0"/>
              <a:t>At each time step</a:t>
            </a:r>
          </a:p>
          <a:p>
            <a:pPr marL="285750" indent="-285750">
              <a:buFontTx/>
              <a:buChar char="-"/>
            </a:pPr>
            <a:r>
              <a:rPr lang="en-US" sz="2000" dirty="0" smtClean="0"/>
              <a:t>Calculate routing probabilities for water parcels</a:t>
            </a:r>
          </a:p>
          <a:p>
            <a:pPr marL="285750" indent="-285750">
              <a:buFontTx/>
              <a:buChar char="-"/>
            </a:pPr>
            <a:r>
              <a:rPr lang="en-US" sz="2000" dirty="0" smtClean="0"/>
              <a:t>Route water and update flow field and water surface elevation</a:t>
            </a:r>
          </a:p>
          <a:p>
            <a:pPr marL="285750" indent="-285750">
              <a:buFontTx/>
              <a:buChar char="-"/>
            </a:pPr>
            <a:r>
              <a:rPr lang="en-US" sz="2000" dirty="0" smtClean="0"/>
              <a:t>Calculate routing probabilities for sediment parcels</a:t>
            </a:r>
          </a:p>
          <a:p>
            <a:pPr marL="285750" indent="-285750">
              <a:buFontTx/>
              <a:buChar char="-"/>
            </a:pPr>
            <a:r>
              <a:rPr lang="en-US" sz="2000" dirty="0" smtClean="0"/>
              <a:t>Route sediment and update bed elevation</a:t>
            </a:r>
            <a:endParaRPr lang="en-US" sz="2000" dirty="0"/>
          </a:p>
        </p:txBody>
      </p:sp>
      <p:sp>
        <p:nvSpPr>
          <p:cNvPr id="6" name="TextBox 5"/>
          <p:cNvSpPr txBox="1"/>
          <p:nvPr/>
        </p:nvSpPr>
        <p:spPr>
          <a:xfrm>
            <a:off x="435670" y="1196670"/>
            <a:ext cx="5755225" cy="3724096"/>
          </a:xfrm>
          <a:prstGeom prst="rect">
            <a:avLst/>
          </a:prstGeom>
          <a:noFill/>
        </p:spPr>
        <p:txBody>
          <a:bodyPr wrap="square" rtlCol="0">
            <a:spAutoFit/>
          </a:bodyPr>
          <a:lstStyle/>
          <a:p>
            <a:r>
              <a:rPr lang="en-US" sz="2800" b="1" dirty="0" smtClean="0"/>
              <a:t>Cellular routing framework</a:t>
            </a:r>
            <a:r>
              <a:rPr lang="en-US" sz="2800" dirty="0" smtClean="0"/>
              <a:t> </a:t>
            </a:r>
          </a:p>
          <a:p>
            <a:pPr marL="285750" indent="-285750">
              <a:buFontTx/>
              <a:buChar char="-"/>
            </a:pPr>
            <a:r>
              <a:rPr lang="en-US" sz="2000" dirty="0" smtClean="0"/>
              <a:t>Lattice domain of square cells</a:t>
            </a:r>
          </a:p>
          <a:p>
            <a:pPr marL="285750" indent="-285750">
              <a:buFontTx/>
              <a:buChar char="-"/>
            </a:pPr>
            <a:r>
              <a:rPr lang="en-US" sz="2000" dirty="0" smtClean="0"/>
              <a:t>Calculates unit discharge vector, bed elevation and water surface elevation at each cell</a:t>
            </a:r>
          </a:p>
          <a:p>
            <a:pPr marL="285750" indent="-285750"/>
            <a:endParaRPr lang="en-US" sz="2000" dirty="0" smtClean="0"/>
          </a:p>
          <a:p>
            <a:r>
              <a:rPr lang="en-US" sz="2800" b="1" dirty="0" smtClean="0"/>
              <a:t>Weighted random walk</a:t>
            </a:r>
          </a:p>
          <a:p>
            <a:pPr marL="285750" indent="-285750">
              <a:buFontTx/>
              <a:buChar char="-"/>
            </a:pPr>
            <a:r>
              <a:rPr lang="en-US" sz="2000" dirty="0" smtClean="0"/>
              <a:t>Water and sediment flux are treated as “parcels” in a </a:t>
            </a:r>
            <a:r>
              <a:rPr lang="en-US" sz="2000" dirty="0" err="1" smtClean="0"/>
              <a:t>Lagrangian</a:t>
            </a:r>
            <a:r>
              <a:rPr lang="en-US" sz="2000" dirty="0" smtClean="0"/>
              <a:t> view</a:t>
            </a:r>
          </a:p>
          <a:p>
            <a:pPr marL="285750" indent="-285750">
              <a:buFontTx/>
              <a:buChar char="-"/>
            </a:pPr>
            <a:r>
              <a:rPr lang="en-US" sz="2000" dirty="0" smtClean="0"/>
              <a:t>Parcels are routed stochastically based on a probability field calculated from simplified physics</a:t>
            </a:r>
          </a:p>
        </p:txBody>
      </p:sp>
      <p:grpSp>
        <p:nvGrpSpPr>
          <p:cNvPr id="3" name="Group 12295"/>
          <p:cNvGrpSpPr/>
          <p:nvPr/>
        </p:nvGrpSpPr>
        <p:grpSpPr>
          <a:xfrm>
            <a:off x="6152602" y="1420973"/>
            <a:ext cx="3940768" cy="3498953"/>
            <a:chOff x="6178507" y="1110387"/>
            <a:chExt cx="3940768" cy="3498953"/>
          </a:xfrm>
        </p:grpSpPr>
        <p:pic>
          <p:nvPicPr>
            <p:cNvPr id="2" name="Picture 1"/>
            <p:cNvPicPr>
              <a:picLocks noChangeAspect="1"/>
            </p:cNvPicPr>
            <p:nvPr/>
          </p:nvPicPr>
          <p:blipFill>
            <a:blip r:embed="rId3" cstate="print"/>
            <a:stretch>
              <a:fillRect/>
            </a:stretch>
          </p:blipFill>
          <p:spPr>
            <a:xfrm>
              <a:off x="6178507" y="1110387"/>
              <a:ext cx="2748566" cy="2222884"/>
            </a:xfrm>
            <a:prstGeom prst="rect">
              <a:avLst/>
            </a:prstGeom>
          </p:spPr>
        </p:pic>
        <p:grpSp>
          <p:nvGrpSpPr>
            <p:cNvPr id="4" name="Group 43"/>
            <p:cNvGrpSpPr/>
            <p:nvPr/>
          </p:nvGrpSpPr>
          <p:grpSpPr>
            <a:xfrm>
              <a:off x="6354302" y="3439789"/>
              <a:ext cx="3764973" cy="1169551"/>
              <a:chOff x="952003" y="4606059"/>
              <a:chExt cx="3764973" cy="1169551"/>
            </a:xfrm>
          </p:grpSpPr>
          <p:sp>
            <p:nvSpPr>
              <p:cNvPr id="45" name="TextBox 44"/>
              <p:cNvSpPr txBox="1"/>
              <p:nvPr/>
            </p:nvSpPr>
            <p:spPr>
              <a:xfrm>
                <a:off x="952003" y="4606059"/>
                <a:ext cx="3764973" cy="1169551"/>
              </a:xfrm>
              <a:prstGeom prst="rect">
                <a:avLst/>
              </a:prstGeom>
              <a:noFill/>
            </p:spPr>
            <p:txBody>
              <a:bodyPr wrap="square" rtlCol="0">
                <a:spAutoFit/>
              </a:bodyPr>
              <a:lstStyle/>
              <a:p>
                <a:r>
                  <a:rPr lang="en-US" sz="1400" b="1" dirty="0" smtClean="0">
                    <a:solidFill>
                      <a:schemeClr val="bg1"/>
                    </a:solidFill>
                  </a:rPr>
                  <a:t>H - water surface elevation</a:t>
                </a:r>
              </a:p>
              <a:p>
                <a:r>
                  <a:rPr lang="en-US" sz="1400" b="1" dirty="0" smtClean="0">
                    <a:solidFill>
                      <a:schemeClr val="bg1"/>
                    </a:solidFill>
                  </a:rPr>
                  <a:t>η - bed elevation</a:t>
                </a:r>
              </a:p>
              <a:p>
                <a:r>
                  <a:rPr lang="en-US" sz="1400" b="1" dirty="0" smtClean="0">
                    <a:solidFill>
                      <a:schemeClr val="bg1"/>
                    </a:solidFill>
                  </a:rPr>
                  <a:t>                 - water unit </a:t>
                </a:r>
              </a:p>
              <a:p>
                <a:r>
                  <a:rPr lang="en-US" sz="1400" b="1" dirty="0" smtClean="0">
                    <a:solidFill>
                      <a:schemeClr val="bg1"/>
                    </a:solidFill>
                  </a:rPr>
                  <a:t>                   discharge</a:t>
                </a:r>
              </a:p>
              <a:p>
                <a:endParaRPr lang="en-US" sz="1400" b="1" dirty="0">
                  <a:solidFill>
                    <a:schemeClr val="bg1"/>
                  </a:solidFill>
                </a:endParaRPr>
              </a:p>
            </p:txBody>
          </p:sp>
          <p:pic>
            <p:nvPicPr>
              <p:cNvPr id="6146"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1043" y="5045396"/>
                <a:ext cx="872364" cy="29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30" name="Rectangle 2"/>
          <p:cNvSpPr txBox="1">
            <a:spLocks noChangeArrowheads="1"/>
          </p:cNvSpPr>
          <p:nvPr/>
        </p:nvSpPr>
        <p:spPr>
          <a:xfrm>
            <a:off x="533400" y="244475"/>
            <a:ext cx="8153400" cy="1143000"/>
          </a:xfrm>
          <a:prstGeom prst="rect">
            <a:avLst/>
          </a:prstGeom>
        </p:spPr>
        <p: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lang="en-US" sz="4000" kern="0" dirty="0" err="1" smtClean="0">
                <a:solidFill>
                  <a:schemeClr val="tx2"/>
                </a:solidFill>
                <a:latin typeface="+mj-lt"/>
                <a:ea typeface="+mj-ea"/>
                <a:cs typeface="+mj-cs"/>
              </a:rPr>
              <a:t>DeltaRCM</a:t>
            </a:r>
            <a:endParaRPr kumimoji="0" lang="en-US" sz="4000" b="0" i="0" u="none" strike="noStrike" kern="0" cap="none" spc="0" normalizeH="0" baseline="0" noProof="0" dirty="0" smtClean="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7310747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35577" y="976448"/>
            <a:ext cx="4882555" cy="523220"/>
          </a:xfrm>
          <a:prstGeom prst="rect">
            <a:avLst/>
          </a:prstGeom>
          <a:noFill/>
        </p:spPr>
        <p:txBody>
          <a:bodyPr wrap="none" rtlCol="0">
            <a:spAutoFit/>
          </a:bodyPr>
          <a:lstStyle/>
          <a:p>
            <a:r>
              <a:rPr lang="en-US" sz="2800" b="1" dirty="0" smtClean="0"/>
              <a:t>Water Routing Probabilities</a:t>
            </a:r>
            <a:endParaRPr lang="en-US" sz="2800" b="1" dirty="0"/>
          </a:p>
        </p:txBody>
      </p:sp>
      <p:sp>
        <p:nvSpPr>
          <p:cNvPr id="30" name="Rectangle 2"/>
          <p:cNvSpPr txBox="1">
            <a:spLocks noChangeArrowheads="1"/>
          </p:cNvSpPr>
          <p:nvPr/>
        </p:nvSpPr>
        <p:spPr>
          <a:xfrm>
            <a:off x="533400" y="244475"/>
            <a:ext cx="8153400" cy="1143000"/>
          </a:xfrm>
          <a:prstGeom prst="rect">
            <a:avLst/>
          </a:prstGeom>
        </p:spPr>
        <p: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lang="en-US" sz="4000" kern="0" dirty="0" err="1" smtClean="0">
                <a:solidFill>
                  <a:schemeClr val="tx2"/>
                </a:solidFill>
                <a:latin typeface="+mj-lt"/>
                <a:ea typeface="+mj-ea"/>
                <a:cs typeface="+mj-cs"/>
              </a:rPr>
              <a:t>DeltaRCM</a:t>
            </a:r>
            <a:endParaRPr kumimoji="0" lang="en-US" sz="40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31" name="Rectangle 30"/>
          <p:cNvSpPr/>
          <p:nvPr/>
        </p:nvSpPr>
        <p:spPr>
          <a:xfrm>
            <a:off x="381000" y="1587500"/>
            <a:ext cx="6126480" cy="37973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594314" y="2466384"/>
            <a:ext cx="3138561" cy="2689818"/>
            <a:chOff x="4046255" y="3589015"/>
            <a:chExt cx="3138561" cy="2126434"/>
          </a:xfrm>
          <a:noFill/>
        </p:grpSpPr>
        <p:pic>
          <p:nvPicPr>
            <p:cNvPr id="34" name="Picture 33"/>
            <p:cNvPicPr>
              <a:picLocks noChangeAspect="1"/>
            </p:cNvPicPr>
            <p:nvPr/>
          </p:nvPicPr>
          <p:blipFill>
            <a:blip r:embed="rId4" cstate="print"/>
            <a:stretch>
              <a:fillRect/>
            </a:stretch>
          </p:blipFill>
          <p:spPr>
            <a:xfrm>
              <a:off x="4805198" y="4925588"/>
              <a:ext cx="2240626" cy="789861"/>
            </a:xfrm>
            <a:prstGeom prst="rect">
              <a:avLst/>
            </a:prstGeom>
            <a:grpFill/>
          </p:spPr>
        </p:pic>
        <p:sp>
          <p:nvSpPr>
            <p:cNvPr id="38" name="Rounded Rectangle 37"/>
            <p:cNvSpPr/>
            <p:nvPr/>
          </p:nvSpPr>
          <p:spPr>
            <a:xfrm>
              <a:off x="4676861" y="4860757"/>
              <a:ext cx="2507955" cy="806566"/>
            </a:xfrm>
            <a:prstGeom prst="roundRect">
              <a:avLst/>
            </a:prstGeom>
            <a:gr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5288137" y="4974464"/>
              <a:ext cx="320503" cy="320503"/>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280579" y="4925588"/>
              <a:ext cx="320503" cy="320503"/>
            </a:xfrm>
            <a:prstGeom prst="ellipse">
              <a:avLst/>
            </a:prstGeom>
            <a:grp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4046255" y="3589015"/>
              <a:ext cx="1238096" cy="1544458"/>
            </a:xfrm>
            <a:custGeom>
              <a:avLst/>
              <a:gdLst>
                <a:gd name="connsiteX0" fmla="*/ 1860884 w 1860884"/>
                <a:gd name="connsiteY0" fmla="*/ 2005263 h 2005263"/>
                <a:gd name="connsiteX1" fmla="*/ 0 w 1860884"/>
                <a:gd name="connsiteY1" fmla="*/ 2005263 h 2005263"/>
                <a:gd name="connsiteX2" fmla="*/ 0 w 1860884"/>
                <a:gd name="connsiteY2" fmla="*/ 0 h 2005263"/>
                <a:gd name="connsiteX3" fmla="*/ 673769 w 1860884"/>
                <a:gd name="connsiteY3" fmla="*/ 0 h 2005263"/>
              </a:gdLst>
              <a:ahLst/>
              <a:cxnLst>
                <a:cxn ang="0">
                  <a:pos x="connsiteX0" y="connsiteY0"/>
                </a:cxn>
                <a:cxn ang="0">
                  <a:pos x="connsiteX1" y="connsiteY1"/>
                </a:cxn>
                <a:cxn ang="0">
                  <a:pos x="connsiteX2" y="connsiteY2"/>
                </a:cxn>
                <a:cxn ang="0">
                  <a:pos x="connsiteX3" y="connsiteY3"/>
                </a:cxn>
              </a:cxnLst>
              <a:rect l="l" t="t" r="r" b="b"/>
              <a:pathLst>
                <a:path w="1860884" h="2005263">
                  <a:moveTo>
                    <a:pt x="1860884" y="2005263"/>
                  </a:moveTo>
                  <a:lnTo>
                    <a:pt x="0" y="2005263"/>
                  </a:lnTo>
                  <a:lnTo>
                    <a:pt x="0" y="0"/>
                  </a:lnTo>
                  <a:lnTo>
                    <a:pt x="673769" y="0"/>
                  </a:lnTo>
                </a:path>
              </a:pathLst>
            </a:custGeom>
            <a:grp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flipH="1">
              <a:off x="6391253" y="4682556"/>
              <a:ext cx="45719" cy="226327"/>
            </a:xfrm>
            <a:custGeom>
              <a:avLst/>
              <a:gdLst>
                <a:gd name="connsiteX0" fmla="*/ 0 w 0"/>
                <a:gd name="connsiteY0" fmla="*/ 561474 h 561474"/>
                <a:gd name="connsiteX1" fmla="*/ 0 w 0"/>
                <a:gd name="connsiteY1" fmla="*/ 0 h 561474"/>
              </a:gdLst>
              <a:ahLst/>
              <a:cxnLst>
                <a:cxn ang="0">
                  <a:pos x="connsiteX0" y="connsiteY0"/>
                </a:cxn>
                <a:cxn ang="0">
                  <a:pos x="connsiteX1" y="connsiteY1"/>
                </a:cxn>
              </a:cxnLst>
              <a:rect l="l" t="t" r="r" b="b"/>
              <a:pathLst>
                <a:path h="561474">
                  <a:moveTo>
                    <a:pt x="0" y="561474"/>
                  </a:moveTo>
                  <a:lnTo>
                    <a:pt x="0" y="0"/>
                  </a:lnTo>
                </a:path>
              </a:pathLst>
            </a:custGeom>
            <a:grpFill/>
            <a:ln w="1905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a:off x="1030289" y="1664732"/>
            <a:ext cx="5385751" cy="2031325"/>
          </a:xfrm>
          <a:prstGeom prst="rect">
            <a:avLst/>
          </a:prstGeom>
          <a:noFill/>
        </p:spPr>
        <p:txBody>
          <a:bodyPr wrap="square" rtlCol="0">
            <a:spAutoFit/>
          </a:bodyPr>
          <a:lstStyle/>
          <a:p>
            <a:r>
              <a:rPr lang="en-US" b="1" dirty="0" smtClean="0">
                <a:solidFill>
                  <a:schemeClr val="bg1"/>
                </a:solidFill>
              </a:rPr>
              <a:t>Key elements in deciding the routing weight (probability) of flow to a neighbor cell</a:t>
            </a:r>
            <a:endParaRPr lang="en-US" dirty="0" smtClean="0">
              <a:solidFill>
                <a:schemeClr val="bg1"/>
              </a:solidFill>
            </a:endParaRPr>
          </a:p>
          <a:p>
            <a:pPr marL="285750" indent="-285750">
              <a:buFontTx/>
              <a:buChar char="-"/>
            </a:pPr>
            <a:r>
              <a:rPr lang="en-US" dirty="0" smtClean="0">
                <a:solidFill>
                  <a:schemeClr val="bg1"/>
                </a:solidFill>
              </a:rPr>
              <a:t>Water depth in that cell (an approximation of conductivity, or the </a:t>
            </a:r>
            <a:r>
              <a:rPr lang="en-US" u="sng" dirty="0" smtClean="0">
                <a:solidFill>
                  <a:schemeClr val="bg1"/>
                </a:solidFill>
              </a:rPr>
              <a:t>inverse of flow resistance</a:t>
            </a:r>
            <a:r>
              <a:rPr lang="en-US" dirty="0" smtClean="0">
                <a:solidFill>
                  <a:schemeClr val="bg1"/>
                </a:solidFill>
              </a:rPr>
              <a:t>)</a:t>
            </a:r>
          </a:p>
          <a:p>
            <a:pPr marL="285750" indent="-285750">
              <a:buFontTx/>
              <a:buChar char="-"/>
            </a:pPr>
            <a:r>
              <a:rPr lang="en-US" dirty="0" smtClean="0">
                <a:solidFill>
                  <a:schemeClr val="bg1"/>
                </a:solidFill>
              </a:rPr>
              <a:t>Whether the cell is in the “downstream” direction (determined by a combination of </a:t>
            </a:r>
            <a:r>
              <a:rPr lang="en-US" u="sng" dirty="0" smtClean="0">
                <a:solidFill>
                  <a:schemeClr val="bg1"/>
                </a:solidFill>
              </a:rPr>
              <a:t>flow inertia </a:t>
            </a:r>
            <a:r>
              <a:rPr lang="en-US" dirty="0" smtClean="0">
                <a:solidFill>
                  <a:schemeClr val="bg1"/>
                </a:solidFill>
              </a:rPr>
              <a:t>and </a:t>
            </a:r>
            <a:r>
              <a:rPr lang="en-US" u="sng" dirty="0" smtClean="0">
                <a:solidFill>
                  <a:schemeClr val="bg1"/>
                </a:solidFill>
              </a:rPr>
              <a:t>water surface gradient</a:t>
            </a:r>
            <a:r>
              <a:rPr lang="en-US" dirty="0" smtClean="0">
                <a:solidFill>
                  <a:schemeClr val="bg1"/>
                </a:solidFill>
              </a:rPr>
              <a:t>)</a:t>
            </a:r>
          </a:p>
        </p:txBody>
      </p:sp>
      <p:sp>
        <p:nvSpPr>
          <p:cNvPr id="47" name="Rectangle 46"/>
          <p:cNvSpPr/>
          <p:nvPr/>
        </p:nvSpPr>
        <p:spPr>
          <a:xfrm>
            <a:off x="4165600" y="3962400"/>
            <a:ext cx="4241800" cy="2667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5"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4675" y="4894565"/>
            <a:ext cx="3895725" cy="1747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p:cNvSpPr txBox="1"/>
          <p:nvPr/>
        </p:nvSpPr>
        <p:spPr>
          <a:xfrm>
            <a:off x="4223283" y="3939955"/>
            <a:ext cx="4095217" cy="923330"/>
          </a:xfrm>
          <a:prstGeom prst="rect">
            <a:avLst/>
          </a:prstGeom>
          <a:noFill/>
        </p:spPr>
        <p:txBody>
          <a:bodyPr wrap="square" rtlCol="0">
            <a:spAutoFit/>
          </a:bodyPr>
          <a:lstStyle/>
          <a:p>
            <a:r>
              <a:rPr lang="en-US" dirty="0" smtClean="0">
                <a:solidFill>
                  <a:schemeClr val="bg1"/>
                </a:solidFill>
              </a:rPr>
              <a:t>Water surface is updated along the paths of water parcels assuming a 1-D profile (finite difference scheme)</a:t>
            </a:r>
            <a:endParaRPr lang="en-US" dirty="0">
              <a:solidFill>
                <a:schemeClr val="bg1"/>
              </a:solidFill>
            </a:endParaRPr>
          </a:p>
        </p:txBody>
      </p:sp>
      <p:sp>
        <p:nvSpPr>
          <p:cNvPr id="17" name="Rectangle 16"/>
          <p:cNvSpPr/>
          <p:nvPr/>
        </p:nvSpPr>
        <p:spPr>
          <a:xfrm>
            <a:off x="1132114" y="3918857"/>
            <a:ext cx="2743200" cy="12300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nvGraphicFramePr>
        <p:xfrm>
          <a:off x="1070535" y="4183973"/>
          <a:ext cx="2626871" cy="964973"/>
        </p:xfrm>
        <a:graphic>
          <a:graphicData uri="http://schemas.openxmlformats.org/presentationml/2006/ole">
            <mc:AlternateContent xmlns:mc="http://schemas.openxmlformats.org/markup-compatibility/2006">
              <mc:Choice xmlns:v="urn:schemas-microsoft-com:vml" Requires="v">
                <p:oleObj spid="_x0000_s191491" name="Equation" r:id="rId6" imgW="1244520" imgH="457200" progId="Equation.DSMT4">
                  <p:embed/>
                </p:oleObj>
              </mc:Choice>
              <mc:Fallback>
                <p:oleObj name="Equation" r:id="rId6" imgW="1244520" imgH="457200" progId="Equation.DSMT4">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535" y="4183973"/>
                        <a:ext cx="2626871" cy="9649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2" name="Straight Connector 21"/>
          <p:cNvCxnSpPr>
            <a:stCxn id="42" idx="1"/>
          </p:cNvCxnSpPr>
          <p:nvPr/>
        </p:nvCxnSpPr>
        <p:spPr>
          <a:xfrm>
            <a:off x="594314" y="4420035"/>
            <a:ext cx="1082086" cy="104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83771" y="3243943"/>
            <a:ext cx="20682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72886" y="3233057"/>
            <a:ext cx="10886" cy="8817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83771" y="4093029"/>
            <a:ext cx="1458686" cy="217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242457" y="4125686"/>
            <a:ext cx="0" cy="19594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94597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Arial Unicode MS"/>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Gilbert_Ver1</Template>
  <TotalTime>10625</TotalTime>
  <Words>3169</Words>
  <Application>Microsoft Macintosh PowerPoint</Application>
  <PresentationFormat>On-screen Show (4:3)</PresentationFormat>
  <Paragraphs>395</Paragraphs>
  <Slides>34</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Refined</vt:lpstr>
      <vt:lpstr>Equation</vt:lpstr>
      <vt:lpstr>PowerPoint Presentation</vt:lpstr>
      <vt:lpstr>PowerPoint Presentation</vt:lpstr>
      <vt:lpstr>PowerPoint Presentation</vt:lpstr>
      <vt:lpstr>Questions</vt:lpstr>
      <vt:lpstr>FESD Delta Dynamics Collaboratory (DDC) </vt:lpstr>
      <vt:lpstr>FESD Delta Dynamics Collaboratory</vt:lpstr>
      <vt:lpstr>Reduced Complexity Delta Models (RCDM)</vt:lpstr>
      <vt:lpstr>PowerPoint Presentation</vt:lpstr>
      <vt:lpstr>PowerPoint Presentation</vt:lpstr>
      <vt:lpstr>PowerPoint Presentation</vt:lpstr>
      <vt:lpstr>PowerPoint Presentation</vt:lpstr>
      <vt:lpstr>Other Reduced Complexity Models</vt:lpstr>
      <vt:lpstr>Other Reduced Complexity Models</vt:lpstr>
      <vt:lpstr>PowerPoint Presentation</vt:lpstr>
      <vt:lpstr>Other Reduced Complexity Models</vt:lpstr>
      <vt:lpstr>Other Reduced Complexity Models</vt:lpstr>
      <vt:lpstr>Multidimensional Ecomorphodynamic Models</vt:lpstr>
      <vt:lpstr>Multidimensional Ecomorphodynamic Models</vt:lpstr>
      <vt:lpstr>Multidimensional Ecomorphodynamic Models</vt:lpstr>
      <vt:lpstr>Multidimensional Ecomorphodynamic Models</vt:lpstr>
      <vt:lpstr>Multidimensional Ecomorphodynamic Models</vt:lpstr>
      <vt:lpstr>A New Multidimensional Ecomorphodynamic Model: D3D+</vt:lpstr>
      <vt:lpstr>A New Multidimensional Ecomorphodynamic Model: D3D+</vt:lpstr>
      <vt:lpstr>A New Multidimensional Ecomorphodynamic Model: D3D+</vt:lpstr>
      <vt:lpstr>A New Multidimensional Ecomorphodynamic Model: D3D+</vt:lpstr>
      <vt:lpstr>A New Multidimensional Ecomorphodynamic Model: D3D+</vt:lpstr>
      <vt:lpstr>A New Multidimensional Ecomorphodynamic Model: D3D+</vt:lpstr>
      <vt:lpstr>A New Multidimensional Ecomorphodynamic Model: D3D+</vt:lpstr>
      <vt:lpstr>A New Multidimensional Ecomorphodynamic Model: D3D+</vt:lpstr>
      <vt:lpstr>Numerical Scheme: Add a vegetation root routine in Delft3D model</vt:lpstr>
      <vt:lpstr>A New Multidimensional Ecomorphodynamic Model: D3D+</vt:lpstr>
      <vt:lpstr>A New Multidimensional Ecomorphodynamic Model: D3D+</vt:lpstr>
      <vt:lpstr>A New Multidimensional Ecomorphodynamic Model: D3D+</vt:lpstr>
      <vt:lpstr>Summary Remarks</vt:lpstr>
    </vt:vector>
  </TitlesOfParts>
  <Company>Geoscience Department - PSU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Rudy Slingerland</dc:creator>
  <cp:lastModifiedBy>Albert Kettner</cp:lastModifiedBy>
  <cp:revision>960</cp:revision>
  <dcterms:created xsi:type="dcterms:W3CDTF">2007-11-07T19:17:40Z</dcterms:created>
  <dcterms:modified xsi:type="dcterms:W3CDTF">2014-05-27T22:09:12Z</dcterms:modified>
</cp:coreProperties>
</file>