
<file path=[Content_Types].xml><?xml version="1.0" encoding="utf-8"?>
<Types xmlns="http://schemas.openxmlformats.org/package/2006/content-types">
  <Default Extension="xml" ContentType="application/xml"/>
  <Default Extension="wmv" ContentType="video/unknown"/>
  <Default Extension="jpeg" ContentType="image/jpeg"/>
  <Default Extension="jpg" ContentType="image/jpeg"/>
  <Default Extension="m4v" ContentType="video/unknown"/>
  <Default Extension="rels" ContentType="application/vnd.openxmlformats-package.relationships+xml"/>
  <Default Extension="wdp" ContentType="image/vnd.ms-photo"/>
  <Default Extension="avi"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0"/>
  </p:notesMasterIdLst>
  <p:sldIdLst>
    <p:sldId id="256" r:id="rId2"/>
    <p:sldId id="257" r:id="rId3"/>
    <p:sldId id="277" r:id="rId4"/>
    <p:sldId id="278" r:id="rId5"/>
    <p:sldId id="258" r:id="rId6"/>
    <p:sldId id="271" r:id="rId7"/>
    <p:sldId id="304" r:id="rId8"/>
    <p:sldId id="306" r:id="rId9"/>
    <p:sldId id="259" r:id="rId10"/>
    <p:sldId id="290" r:id="rId11"/>
    <p:sldId id="279" r:id="rId12"/>
    <p:sldId id="260" r:id="rId13"/>
    <p:sldId id="309" r:id="rId14"/>
    <p:sldId id="300" r:id="rId15"/>
    <p:sldId id="301" r:id="rId16"/>
    <p:sldId id="322" r:id="rId17"/>
    <p:sldId id="326" r:id="rId18"/>
    <p:sldId id="283" r:id="rId19"/>
    <p:sldId id="334" r:id="rId20"/>
    <p:sldId id="336" r:id="rId21"/>
    <p:sldId id="337" r:id="rId22"/>
    <p:sldId id="297" r:id="rId23"/>
    <p:sldId id="286" r:id="rId24"/>
    <p:sldId id="328" r:id="rId25"/>
    <p:sldId id="310" r:id="rId26"/>
    <p:sldId id="311" r:id="rId27"/>
    <p:sldId id="312" r:id="rId28"/>
    <p:sldId id="295" r:id="rId29"/>
    <p:sldId id="314" r:id="rId30"/>
    <p:sldId id="317" r:id="rId31"/>
    <p:sldId id="329" r:id="rId32"/>
    <p:sldId id="330" r:id="rId33"/>
    <p:sldId id="316" r:id="rId34"/>
    <p:sldId id="332" r:id="rId35"/>
    <p:sldId id="315" r:id="rId36"/>
    <p:sldId id="319" r:id="rId37"/>
    <p:sldId id="333" r:id="rId38"/>
    <p:sldId id="338" r:id="rId39"/>
  </p:sldIdLst>
  <p:sldSz cx="9144000" cy="6858000" type="screen4x3"/>
  <p:notesSz cx="6858000" cy="9144000"/>
  <p:defaultTextStyle>
    <a:defPPr>
      <a:defRPr lang="en-NZ"/>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4B4B"/>
    <a:srgbClr val="A719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autoAdjust="0"/>
    <p:restoredTop sz="79613" autoAdjust="0"/>
  </p:normalViewPr>
  <p:slideViewPr>
    <p:cSldViewPr snapToGrid="0">
      <p:cViewPr varScale="1">
        <p:scale>
          <a:sx n="109" d="100"/>
          <a:sy n="109" d="100"/>
        </p:scale>
        <p:origin x="-1664"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NZ"/>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NZ"/>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NZ" noProof="0" smtClean="0"/>
              <a:t>Click to edit Master text styles</a:t>
            </a:r>
          </a:p>
          <a:p>
            <a:pPr lvl="1"/>
            <a:r>
              <a:rPr lang="en-NZ" noProof="0" smtClean="0"/>
              <a:t>Second level</a:t>
            </a:r>
          </a:p>
          <a:p>
            <a:pPr lvl="2"/>
            <a:r>
              <a:rPr lang="en-NZ" noProof="0" smtClean="0"/>
              <a:t>Third level</a:t>
            </a:r>
          </a:p>
          <a:p>
            <a:pPr lvl="3"/>
            <a:r>
              <a:rPr lang="en-NZ" noProof="0" smtClean="0"/>
              <a:t>Fourth level</a:t>
            </a:r>
          </a:p>
          <a:p>
            <a:pPr lvl="4"/>
            <a:r>
              <a:rPr lang="en-NZ" noProof="0" smtClean="0"/>
              <a:t>Fifth level</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NZ"/>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vl1pPr>
          </a:lstStyle>
          <a:p>
            <a:pPr>
              <a:defRPr/>
            </a:pPr>
            <a:fld id="{0F5A09D1-71D9-451A-A509-780661E70C89}" type="slidenum">
              <a:rPr lang="en-NZ"/>
              <a:pPr>
                <a:defRPr/>
              </a:pPr>
              <a:t>‹#›</a:t>
            </a:fld>
            <a:endParaRPr lang="en-NZ"/>
          </a:p>
        </p:txBody>
      </p:sp>
    </p:spTree>
    <p:extLst>
      <p:ext uri="{BB962C8B-B14F-4D97-AF65-F5344CB8AC3E}">
        <p14:creationId xmlns:p14="http://schemas.microsoft.com/office/powerpoint/2010/main" val="11966174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6538926-5B9B-4F9D-BB24-56D3B71A8215}" type="slidenum">
              <a:rPr lang="en-NZ"/>
              <a:pPr eaLnBrk="1" hangingPunct="1"/>
              <a:t>1</a:t>
            </a:fld>
            <a:endParaRPr lang="en-NZ"/>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Model parameters</a:t>
            </a:r>
            <a:r>
              <a:rPr lang="en-US" baseline="0" dirty="0" smtClean="0"/>
              <a:t> constrained by the field data….</a:t>
            </a:r>
          </a:p>
          <a:p>
            <a:endParaRPr lang="en-US" baseline="0" dirty="0" smtClean="0"/>
          </a:p>
          <a:p>
            <a:r>
              <a:rPr lang="en-US" baseline="0" dirty="0" smtClean="0"/>
              <a:t>This figure illustrates the relative strengths of these different rock types.  Intact bedrock has a cohesion of 25 </a:t>
            </a:r>
            <a:r>
              <a:rPr lang="en-US" baseline="0" dirty="0" err="1" smtClean="0"/>
              <a:t>Mpa</a:t>
            </a:r>
            <a:r>
              <a:rPr lang="en-US" baseline="0" dirty="0" smtClean="0"/>
              <a:t> or more depending on rock type.  And a friction angle &gt;30deg, so considerable stresses are required to break that rock – compared with fault gouge, which is weak enough that it is easily broken up and eroded by fluvial stresses</a:t>
            </a:r>
          </a:p>
          <a:p>
            <a:endParaRPr lang="en-US" baseline="0" dirty="0" smtClean="0"/>
          </a:p>
          <a:p>
            <a:r>
              <a:rPr lang="en-US" baseline="0" dirty="0" smtClean="0"/>
              <a:t>Which is why, while we were walking up the fault zone, we were also walking up the river and only saw the fault gouge in a couple of places – go back to previous slide – elsewhere it had been eroded away.</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10</a:t>
            </a:fld>
            <a:endParaRPr lang="en-NZ"/>
          </a:p>
        </p:txBody>
      </p:sp>
    </p:spTree>
    <p:extLst>
      <p:ext uri="{BB962C8B-B14F-4D97-AF65-F5344CB8AC3E}">
        <p14:creationId xmlns:p14="http://schemas.microsoft.com/office/powerpoint/2010/main" val="2025435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Thus we can produce a model for </a:t>
            </a:r>
            <a:r>
              <a:rPr lang="en-US" dirty="0" err="1" smtClean="0"/>
              <a:t>erodibility</a:t>
            </a:r>
            <a:r>
              <a:rPr lang="en-US" dirty="0" smtClean="0"/>
              <a:t> constrained by field data</a:t>
            </a:r>
          </a:p>
          <a:p>
            <a:endParaRPr lang="en-US" dirty="0" smtClean="0"/>
          </a:p>
          <a:p>
            <a:r>
              <a:rPr lang="en-US" dirty="0" smtClean="0"/>
              <a:t>This model also includes</a:t>
            </a:r>
            <a:r>
              <a:rPr lang="en-US" baseline="0" dirty="0" smtClean="0"/>
              <a:t> a sand/gravel ratio – erosion of the weak rock produces almost all sand, and the intact rock largely gravel</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11</a:t>
            </a:fld>
            <a:endParaRPr lang="en-NZ"/>
          </a:p>
        </p:txBody>
      </p:sp>
    </p:spTree>
    <p:extLst>
      <p:ext uri="{BB962C8B-B14F-4D97-AF65-F5344CB8AC3E}">
        <p14:creationId xmlns:p14="http://schemas.microsoft.com/office/powerpoint/2010/main" val="1616481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two movies illustrate some of the results</a:t>
            </a:r>
          </a:p>
          <a:p>
            <a:endParaRPr lang="en-US" baseline="0" dirty="0" smtClean="0"/>
          </a:p>
          <a:p>
            <a:r>
              <a:rPr lang="en-US" baseline="0" dirty="0" smtClean="0"/>
              <a:t>Depth of sediment – sediment pulses through the system, building up I the main channel and along the tributaries until it is flushed out by a storm event</a:t>
            </a:r>
          </a:p>
          <a:p>
            <a:endParaRPr lang="en-US" baseline="0" dirty="0" smtClean="0"/>
          </a:p>
          <a:p>
            <a:r>
              <a:rPr lang="en-US" baseline="0" dirty="0" smtClean="0"/>
              <a:t>Gravel – Sand ratio.  The gravel is mostly derived from the bedrock while the sand comes from the fault zone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12</a:t>
            </a:fld>
            <a:endParaRPr lang="en-NZ"/>
          </a:p>
        </p:txBody>
      </p:sp>
    </p:spTree>
    <p:extLst>
      <p:ext uri="{BB962C8B-B14F-4D97-AF65-F5344CB8AC3E}">
        <p14:creationId xmlns:p14="http://schemas.microsoft.com/office/powerpoint/2010/main" val="2932084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Coupling</a:t>
            </a:r>
            <a:r>
              <a:rPr lang="en-US" baseline="0" dirty="0" smtClean="0"/>
              <a:t> two pre-existing codes </a:t>
            </a:r>
          </a:p>
          <a:p>
            <a:endParaRPr lang="en-US" baseline="0" dirty="0" smtClean="0"/>
          </a:p>
          <a:p>
            <a:endParaRPr lang="en-US" baseline="0" dirty="0" smtClean="0"/>
          </a:p>
          <a:p>
            <a:r>
              <a:rPr lang="en-US" baseline="0" dirty="0" smtClean="0"/>
              <a:t>There are challenges – </a:t>
            </a:r>
            <a:r>
              <a:rPr lang="en-US" baseline="0" dirty="0" err="1" smtClean="0"/>
              <a:t>regriding</a:t>
            </a:r>
            <a:r>
              <a:rPr lang="en-US" baseline="0" dirty="0" smtClean="0"/>
              <a:t>, how to implement erosion/sedimentation in the geodynamic code, how to implement tectonic displacements in the LEM</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13</a:t>
            </a:fld>
            <a:endParaRPr lang="en-NZ"/>
          </a:p>
        </p:txBody>
      </p:sp>
    </p:spTree>
    <p:extLst>
      <p:ext uri="{BB962C8B-B14F-4D97-AF65-F5344CB8AC3E}">
        <p14:creationId xmlns:p14="http://schemas.microsoft.com/office/powerpoint/2010/main" val="3038964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Parallel code development</a:t>
            </a:r>
            <a:r>
              <a:rPr lang="en-AU" baseline="0" dirty="0" smtClean="0"/>
              <a:t> can eliminate some of these issues.</a:t>
            </a:r>
          </a:p>
          <a:p>
            <a:pPr marL="0" marR="0" indent="0" algn="l" defTabSz="914400" rtl="0" eaLnBrk="1" fontAlgn="auto" latinLnBrk="0" hangingPunct="1">
              <a:lnSpc>
                <a:spcPct val="100000"/>
              </a:lnSpc>
              <a:spcBef>
                <a:spcPts val="0"/>
              </a:spcBef>
              <a:spcAft>
                <a:spcPts val="0"/>
              </a:spcAft>
              <a:buClrTx/>
              <a:buSzTx/>
              <a:buFontTx/>
              <a:buNone/>
              <a:tabLst/>
              <a:defRPr/>
            </a:pPr>
            <a:endParaRPr lang="en-A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Underworld is a </a:t>
            </a:r>
            <a:r>
              <a:rPr lang="en-AU" baseline="0" dirty="0" err="1" smtClean="0"/>
              <a:t>geodyanmics</a:t>
            </a:r>
            <a:r>
              <a:rPr lang="en-AU" baseline="0" dirty="0" smtClean="0"/>
              <a:t> code, some of you will have hear Louis </a:t>
            </a:r>
            <a:r>
              <a:rPr lang="en-AU" baseline="0" dirty="0" err="1" smtClean="0"/>
              <a:t>Moresi</a:t>
            </a:r>
            <a:r>
              <a:rPr lang="en-AU" baseline="0" dirty="0" smtClean="0"/>
              <a:t> talk about Underworld at this meeting two years ago.  It is ….</a:t>
            </a:r>
          </a:p>
          <a:p>
            <a:pPr marL="0" marR="0" indent="0" algn="l" defTabSz="914400" rtl="0" eaLnBrk="1" fontAlgn="auto" latinLnBrk="0" hangingPunct="1">
              <a:lnSpc>
                <a:spcPct val="100000"/>
              </a:lnSpc>
              <a:spcBef>
                <a:spcPts val="0"/>
              </a:spcBef>
              <a:spcAft>
                <a:spcPts val="0"/>
              </a:spcAft>
              <a:buClrTx/>
              <a:buSzTx/>
              <a:buFontTx/>
              <a:buNone/>
              <a:tabLst/>
              <a:defRPr/>
            </a:pPr>
            <a:endParaRPr lang="en-A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The images show an example model…</a:t>
            </a:r>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Top</a:t>
            </a:r>
            <a:r>
              <a:rPr lang="en-AU" baseline="0" dirty="0" smtClean="0"/>
              <a:t> image: </a:t>
            </a:r>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	Left: Cross-section of the model, with initial rheologies, </a:t>
            </a:r>
            <a:r>
              <a:rPr lang="en-AU" baseline="0" dirty="0" err="1" smtClean="0"/>
              <a:t>geotherm</a:t>
            </a:r>
            <a:r>
              <a:rPr lang="en-AU" baseline="0" dirty="0" smtClean="0"/>
              <a:t>, and strength profile. </a:t>
            </a:r>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	Right: Map view of the model, showing the velocity boundary conditions (to model rotation around a pole)</a:t>
            </a:r>
          </a:p>
          <a:p>
            <a:pPr marL="0" marR="0" indent="0" algn="l" defTabSz="914400" rtl="0" eaLnBrk="1" fontAlgn="auto" latinLnBrk="0" hangingPunct="1">
              <a:lnSpc>
                <a:spcPct val="100000"/>
              </a:lnSpc>
              <a:spcBef>
                <a:spcPts val="0"/>
              </a:spcBef>
              <a:spcAft>
                <a:spcPts val="0"/>
              </a:spcAft>
              <a:buClrTx/>
              <a:buSzTx/>
              <a:buFontTx/>
              <a:buNone/>
              <a:tabLst/>
              <a:defRPr/>
            </a:pPr>
            <a:endParaRPr lang="en-A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Middle image:</a:t>
            </a:r>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	Surface topography through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A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Bottom image: </a:t>
            </a:r>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	Left: The crustal structure of the rift, showing strain-rate, with the 1300 C isotherm shown underneath</a:t>
            </a:r>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	Right: An unobstructed view of the 1300 isotherm, showing it’s evolution through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A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	</a:t>
            </a:r>
            <a:endParaRPr lang="en-AU" dirty="0" smtClean="0"/>
          </a:p>
        </p:txBody>
      </p:sp>
      <p:sp>
        <p:nvSpPr>
          <p:cNvPr id="4" name="Slide Number Placeholder 3"/>
          <p:cNvSpPr>
            <a:spLocks noGrp="1"/>
          </p:cNvSpPr>
          <p:nvPr>
            <p:ph type="sldNum" sz="quarter" idx="10"/>
          </p:nvPr>
        </p:nvSpPr>
        <p:spPr/>
        <p:txBody>
          <a:bodyPr/>
          <a:lstStyle/>
          <a:p>
            <a:fld id="{BE156C03-A195-4108-8FF3-DFAABED0CF86}" type="slidenum">
              <a:rPr lang="en-AU" smtClean="0"/>
              <a:t>14</a:t>
            </a:fld>
            <a:endParaRPr lang="en-AU"/>
          </a:p>
        </p:txBody>
      </p:sp>
    </p:spTree>
    <p:extLst>
      <p:ext uri="{BB962C8B-B14F-4D97-AF65-F5344CB8AC3E}">
        <p14:creationId xmlns:p14="http://schemas.microsoft.com/office/powerpoint/2010/main" val="9804441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dirty="0" err="1" smtClean="0"/>
              <a:t>BadLands</a:t>
            </a:r>
            <a:r>
              <a:rPr lang="en-AU" sz="1200" baseline="0" dirty="0" smtClean="0"/>
              <a:t> is a new surface process code being built as a stand alone system by </a:t>
            </a:r>
            <a:r>
              <a:rPr lang="en-AU" sz="1200" baseline="0" dirty="0" err="1" smtClean="0"/>
              <a:t>Tristen</a:t>
            </a:r>
            <a:r>
              <a:rPr lang="en-AU" sz="1200" baseline="0" dirty="0" smtClean="0"/>
              <a:t> </a:t>
            </a:r>
            <a:r>
              <a:rPr lang="en-AU" sz="1200" baseline="0" dirty="0" err="1" smtClean="0"/>
              <a:t>Salles</a:t>
            </a:r>
            <a:r>
              <a:rPr lang="en-AU" sz="1200" baseline="0" dirty="0" smtClean="0"/>
              <a:t> a the University of Sydney but he is working with Louis and the Underworld team so that it can be coupled directly to Underworld. </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t>It is an open-source code</a:t>
            </a:r>
          </a:p>
          <a:p>
            <a:pPr marL="0" marR="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t>It </a:t>
            </a:r>
            <a:r>
              <a:rPr lang="en-AU" sz="1200" baseline="0" dirty="0" err="1" smtClean="0"/>
              <a:t>advects</a:t>
            </a:r>
            <a:r>
              <a:rPr lang="en-AU" sz="1200" baseline="0" dirty="0" smtClean="0"/>
              <a:t> surface notes based on the velocity field from Underworld</a:t>
            </a:r>
          </a:p>
          <a:p>
            <a:pPr marL="0" marR="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t>It models the surface processes, erosion/sedimentation </a:t>
            </a:r>
            <a:r>
              <a:rPr lang="en-AU" sz="1200" baseline="0" dirty="0" err="1" smtClean="0"/>
              <a:t>etc</a:t>
            </a:r>
            <a:r>
              <a:rPr lang="en-AU" sz="1200" baseline="0" dirty="0" smtClean="0"/>
              <a:t> and this information can be feed back into Underworld </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t>The pictures show…</a:t>
            </a:r>
            <a:endParaRPr lang="en-AU"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sz="1200" dirty="0" smtClean="0"/>
              <a:t>For a pull-apart basin, lateral tectonic advection of surface features is critical for modelling SP.</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sz="1200" dirty="0" smtClean="0"/>
              <a:t>Bottom left image shows BadLands</a:t>
            </a:r>
            <a:r>
              <a:rPr lang="en-AU" sz="1200" baseline="0" dirty="0" smtClean="0"/>
              <a:t> output after 6.5 </a:t>
            </a:r>
            <a:r>
              <a:rPr lang="en-AU" sz="1200" baseline="0" dirty="0" err="1" smtClean="0"/>
              <a:t>Myr</a:t>
            </a:r>
            <a:r>
              <a:rPr lang="en-AU" sz="1200" baseline="0" dirty="0" smtClean="0"/>
              <a:t>.</a:t>
            </a:r>
            <a:endParaRPr lang="en-AU"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dirty="0" smtClean="0"/>
          </a:p>
          <a:p>
            <a:endParaRPr lang="en-AU" dirty="0"/>
          </a:p>
        </p:txBody>
      </p:sp>
      <p:sp>
        <p:nvSpPr>
          <p:cNvPr id="4" name="Slide Number Placeholder 3"/>
          <p:cNvSpPr>
            <a:spLocks noGrp="1"/>
          </p:cNvSpPr>
          <p:nvPr>
            <p:ph type="sldNum" sz="quarter" idx="10"/>
          </p:nvPr>
        </p:nvSpPr>
        <p:spPr/>
        <p:txBody>
          <a:bodyPr/>
          <a:lstStyle/>
          <a:p>
            <a:fld id="{BE156C03-A195-4108-8FF3-DFAABED0CF86}" type="slidenum">
              <a:rPr lang="en-AU" smtClean="0"/>
              <a:t>15</a:t>
            </a:fld>
            <a:endParaRPr lang="en-AU"/>
          </a:p>
        </p:txBody>
      </p:sp>
    </p:spTree>
    <p:extLst>
      <p:ext uri="{BB962C8B-B14F-4D97-AF65-F5344CB8AC3E}">
        <p14:creationId xmlns:p14="http://schemas.microsoft.com/office/powerpoint/2010/main" val="23859605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Available here…</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16</a:t>
            </a:fld>
            <a:endParaRPr lang="en-NZ"/>
          </a:p>
        </p:txBody>
      </p:sp>
    </p:spTree>
    <p:extLst>
      <p:ext uri="{BB962C8B-B14F-4D97-AF65-F5344CB8AC3E}">
        <p14:creationId xmlns:p14="http://schemas.microsoft.com/office/powerpoint/2010/main" val="27661961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t>
            </a:r>
            <a:r>
              <a:rPr lang="en-US" baseline="0" dirty="0" smtClean="0"/>
              <a:t> going to mostly use the Southern Alps, a regime of rapid uplift and exhumation and fairly extreme surface processes to illustrate the components of this conceptual </a:t>
            </a:r>
            <a:r>
              <a:rPr lang="en-US" baseline="0" dirty="0" smtClean="0"/>
              <a:t>model</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This is a photo of the </a:t>
            </a:r>
            <a:r>
              <a:rPr lang="en-US" baseline="0" dirty="0" err="1" smtClean="0"/>
              <a:t>Whataroa</a:t>
            </a:r>
            <a:r>
              <a:rPr lang="en-US" baseline="0" dirty="0" smtClean="0"/>
              <a:t> River valley and the Deep Fault Drilling Project which aimed to intersect the Alpine Fault at 1 km depth.  We didn’t quite get there but we got some very interesting results and I’m going to use those to firstly show how important the topography you see is to processes beneath the surface.  The mountains on either side of the valley are on the order of 1.5 </a:t>
            </a:r>
            <a:r>
              <a:rPr lang="en-US" baseline="0" dirty="0" err="1" smtClean="0"/>
              <a:t>kms</a:t>
            </a:r>
            <a:r>
              <a:rPr lang="en-US" baseline="0" dirty="0" smtClean="0"/>
              <a:t> high and those up the valley and on the main divide are 2-3 km high.</a:t>
            </a:r>
            <a:endParaRPr lang="en-US" baseline="0" dirty="0" smtClean="0"/>
          </a:p>
          <a:p>
            <a:endParaRPr lang="en-US" baseline="0" dirty="0" smtClean="0"/>
          </a:p>
          <a:p>
            <a:r>
              <a:rPr lang="en-US" baseline="0" dirty="0" smtClean="0"/>
              <a:t>Then we’ll look at </a:t>
            </a:r>
            <a:r>
              <a:rPr lang="en-US" baseline="0" dirty="0" err="1" smtClean="0"/>
              <a:t>topograhy</a:t>
            </a:r>
            <a:r>
              <a:rPr lang="en-US" baseline="0" dirty="0" smtClean="0"/>
              <a:t> </a:t>
            </a:r>
            <a:r>
              <a:rPr lang="en-US" baseline="0" dirty="0" smtClean="0"/>
              <a:t>and strain partitioning </a:t>
            </a:r>
            <a:r>
              <a:rPr lang="en-US" baseline="0" dirty="0" smtClean="0"/>
              <a:t>along the Alpine Fault, the the </a:t>
            </a:r>
            <a:r>
              <a:rPr lang="en-US" baseline="0" dirty="0" smtClean="0"/>
              <a:t>total stress state</a:t>
            </a:r>
          </a:p>
          <a:p>
            <a:endParaRPr lang="en-US" baseline="0" dirty="0" smtClean="0"/>
          </a:p>
          <a:p>
            <a:r>
              <a:rPr lang="en-US" baseline="0" dirty="0" smtClean="0"/>
              <a:t>And then FERM – the Failure Earth Response </a:t>
            </a:r>
            <a:r>
              <a:rPr lang="en-US" baseline="0" dirty="0" smtClean="0"/>
              <a:t>Model</a:t>
            </a:r>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17</a:t>
            </a:fld>
            <a:endParaRPr lang="en-NZ"/>
          </a:p>
        </p:txBody>
      </p:sp>
    </p:spTree>
    <p:extLst>
      <p:ext uri="{BB962C8B-B14F-4D97-AF65-F5344CB8AC3E}">
        <p14:creationId xmlns:p14="http://schemas.microsoft.com/office/powerpoint/2010/main" val="2334709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Alpine</a:t>
            </a:r>
            <a:r>
              <a:rPr lang="en-US" baseline="0" dirty="0" smtClean="0"/>
              <a:t> Fault at different scales</a:t>
            </a:r>
          </a:p>
          <a:p>
            <a:endParaRPr lang="en-US" baseline="0" dirty="0" smtClean="0"/>
          </a:p>
          <a:p>
            <a:r>
              <a:rPr lang="en-US" baseline="0" dirty="0" smtClean="0"/>
              <a:t>100s </a:t>
            </a:r>
            <a:r>
              <a:rPr lang="en-US" baseline="0" dirty="0" err="1" smtClean="0"/>
              <a:t>kms</a:t>
            </a:r>
            <a:r>
              <a:rPr lang="en-US" baseline="0" dirty="0" smtClean="0"/>
              <a:t>, the Alpine Fault is a remarkably straight line for nearly 400 </a:t>
            </a:r>
            <a:r>
              <a:rPr lang="en-US" baseline="0" dirty="0" err="1" smtClean="0"/>
              <a:t>kms</a:t>
            </a:r>
            <a:endParaRPr lang="en-US" baseline="0" dirty="0" smtClean="0"/>
          </a:p>
          <a:p>
            <a:endParaRPr lang="en-US" baseline="0" dirty="0" smtClean="0"/>
          </a:p>
          <a:p>
            <a:r>
              <a:rPr lang="en-US" baseline="0" dirty="0" smtClean="0"/>
              <a:t>If we zoom in on this box – we see that the fault is actually partitioned in places, with the strike slip and reverse motion being taken up on parallel structures.  The segments appear to have some relationship to the major river valleys</a:t>
            </a:r>
          </a:p>
          <a:p>
            <a:endParaRPr lang="en-US" baseline="0" dirty="0" smtClean="0"/>
          </a:p>
          <a:p>
            <a:r>
              <a:rPr lang="en-US" baseline="0" dirty="0" smtClean="0"/>
              <a:t>And at a scale revealed by </a:t>
            </a:r>
            <a:r>
              <a:rPr lang="en-US" baseline="0" dirty="0" err="1" smtClean="0"/>
              <a:t>lidar</a:t>
            </a:r>
            <a:r>
              <a:rPr lang="en-US" baseline="0" dirty="0" smtClean="0"/>
              <a:t>, these apparent segments consist of several shorter fault traces.</a:t>
            </a:r>
          </a:p>
          <a:p>
            <a:endParaRPr lang="en-US" baseline="0" dirty="0" smtClean="0"/>
          </a:p>
          <a:p>
            <a:r>
              <a:rPr lang="en-US" baseline="0" dirty="0" smtClean="0"/>
              <a:t>If we look for a moment at B – the partitioned segments, we can model this in three dimensions, solving for the stresses – tectonic and topographic</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22</a:t>
            </a:fld>
            <a:endParaRPr lang="en-NZ"/>
          </a:p>
        </p:txBody>
      </p:sp>
    </p:spTree>
    <p:extLst>
      <p:ext uri="{BB962C8B-B14F-4D97-AF65-F5344CB8AC3E}">
        <p14:creationId xmlns:p14="http://schemas.microsoft.com/office/powerpoint/2010/main" val="4264744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3D mechanical</a:t>
            </a:r>
            <a:r>
              <a:rPr lang="en-US" baseline="0" dirty="0" smtClean="0"/>
              <a:t> model.  I’m just showing the region of interest – the model extended out both horizontally and </a:t>
            </a:r>
            <a:r>
              <a:rPr lang="en-US" baseline="0" dirty="0" err="1" smtClean="0"/>
              <a:t>vectically</a:t>
            </a:r>
            <a:r>
              <a:rPr lang="en-US" baseline="0" dirty="0" smtClean="0"/>
              <a:t> to 25 </a:t>
            </a:r>
            <a:r>
              <a:rPr lang="en-US" baseline="0" dirty="0" err="1" smtClean="0"/>
              <a:t>kms</a:t>
            </a:r>
            <a:r>
              <a:rPr lang="en-US" baseline="0" dirty="0" smtClean="0"/>
              <a:t> depth.</a:t>
            </a:r>
          </a:p>
          <a:p>
            <a:r>
              <a:rPr lang="en-US" baseline="0" dirty="0" smtClean="0"/>
              <a:t>The Alpine Fault is imposed on the model at depth, with the top 2 </a:t>
            </a:r>
            <a:r>
              <a:rPr lang="en-US" baseline="0" dirty="0" err="1" smtClean="0"/>
              <a:t>kms</a:t>
            </a:r>
            <a:r>
              <a:rPr lang="en-US" baseline="0" dirty="0" smtClean="0"/>
              <a:t> left to deform as they will.  The Alpine Fault is weak and the material around it is allowed to strain soften.</a:t>
            </a:r>
          </a:p>
          <a:p>
            <a:endParaRPr lang="en-US" baseline="0" dirty="0" smtClean="0"/>
          </a:p>
          <a:p>
            <a:r>
              <a:rPr lang="en-US" baseline="0" dirty="0" smtClean="0"/>
              <a:t>The topography is pre-existing and then the model is deformed under the current tectonic boundary conditions.  </a:t>
            </a:r>
          </a:p>
          <a:p>
            <a:endParaRPr lang="en-US" baseline="0" dirty="0" smtClean="0"/>
          </a:p>
          <a:p>
            <a:r>
              <a:rPr lang="en-US" baseline="0" dirty="0" smtClean="0"/>
              <a:t>This block shows the regions of high strain rate that  develop – and we see a very strong relationship between the topography and the strain.  </a:t>
            </a:r>
          </a:p>
          <a:p>
            <a:endParaRPr lang="en-US" baseline="0" dirty="0" smtClean="0"/>
          </a:p>
          <a:p>
            <a:r>
              <a:rPr lang="en-US" baseline="0" dirty="0" smtClean="0"/>
              <a:t>These two blocks show the plate normal or reverse component, which is located at the base of the ridges and set back in the valleys</a:t>
            </a:r>
          </a:p>
          <a:p>
            <a:r>
              <a:rPr lang="en-US" baseline="0" dirty="0" smtClean="0"/>
              <a:t>The plate parallel or strike slip </a:t>
            </a:r>
            <a:r>
              <a:rPr lang="en-US" baseline="0" dirty="0" err="1" smtClean="0"/>
              <a:t>modtion</a:t>
            </a:r>
            <a:r>
              <a:rPr lang="en-US" baseline="0" dirty="0" smtClean="0"/>
              <a:t> is taken up on a vertical structure and is set back from the range front.  </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23</a:t>
            </a:fld>
            <a:endParaRPr lang="en-NZ"/>
          </a:p>
        </p:txBody>
      </p:sp>
    </p:spTree>
    <p:extLst>
      <p:ext uri="{BB962C8B-B14F-4D97-AF65-F5344CB8AC3E}">
        <p14:creationId xmlns:p14="http://schemas.microsoft.com/office/powerpoint/2010/main" val="2556711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Focusing</a:t>
            </a:r>
            <a:r>
              <a:rPr lang="en-US" baseline="0" dirty="0" smtClean="0"/>
              <a:t> on Geodynamics and Earth Surface processes</a:t>
            </a:r>
          </a:p>
          <a:p>
            <a:r>
              <a:rPr lang="en-US" baseline="0" dirty="0" smtClean="0"/>
              <a:t>But always keeping in mind that climate powers erosion and responds to topography so that a fully integrated model of the Earth Surface depends on </a:t>
            </a:r>
            <a:r>
              <a:rPr lang="en-US" baseline="0" dirty="0" err="1" smtClean="0"/>
              <a:t>modelling</a:t>
            </a:r>
            <a:r>
              <a:rPr lang="en-US" baseline="0" dirty="0" smtClean="0"/>
              <a:t> the climate system as well as these other two components.</a:t>
            </a:r>
            <a:endParaRPr lang="en-US" dirty="0" smtClean="0"/>
          </a:p>
          <a:p>
            <a:endParaRPr lang="en-US" dirty="0" smtClean="0"/>
          </a:p>
          <a:p>
            <a:r>
              <a:rPr lang="en-US" dirty="0" smtClean="0"/>
              <a:t>Here we see </a:t>
            </a:r>
            <a:r>
              <a:rPr lang="en-US" dirty="0" err="1" smtClean="0"/>
              <a:t>Aoraki</a:t>
            </a:r>
            <a:r>
              <a:rPr lang="en-US" dirty="0" smtClean="0"/>
              <a:t>, the highest mountain in New</a:t>
            </a:r>
            <a:r>
              <a:rPr lang="en-US" baseline="0" dirty="0" smtClean="0"/>
              <a:t> Zealand – part of an orographic rainfall system</a:t>
            </a:r>
          </a:p>
          <a:p>
            <a:endParaRPr lang="en-US" dirty="0" smtClean="0"/>
          </a:p>
          <a:p>
            <a:r>
              <a:rPr lang="en-US" dirty="0" smtClean="0"/>
              <a:t>And</a:t>
            </a:r>
            <a:r>
              <a:rPr lang="en-US" baseline="0" dirty="0" smtClean="0"/>
              <a:t> the </a:t>
            </a:r>
            <a:r>
              <a:rPr lang="en-US" baseline="0" dirty="0" err="1" smtClean="0"/>
              <a:t>Chosui</a:t>
            </a:r>
            <a:r>
              <a:rPr lang="en-US" baseline="0" dirty="0" smtClean="0"/>
              <a:t> River in Taiwan a few years after the </a:t>
            </a:r>
            <a:r>
              <a:rPr lang="en-US" baseline="0" dirty="0" err="1" smtClean="0"/>
              <a:t>ChiChi</a:t>
            </a:r>
            <a:r>
              <a:rPr lang="en-US" baseline="0" dirty="0" smtClean="0"/>
              <a:t> EQ and following a large typhoon – carrying a huge amount of material out of the mountains to the ocean</a:t>
            </a:r>
            <a:endParaRPr lang="en-US" dirty="0" smtClean="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2</a:t>
            </a:fld>
            <a:endParaRPr lang="en-NZ"/>
          </a:p>
        </p:txBody>
      </p:sp>
    </p:spTree>
    <p:extLst>
      <p:ext uri="{BB962C8B-B14F-4D97-AF65-F5344CB8AC3E}">
        <p14:creationId xmlns:p14="http://schemas.microsoft.com/office/powerpoint/2010/main" val="10819897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FERM is our conceptual</a:t>
            </a:r>
            <a:r>
              <a:rPr lang="en-US" baseline="0" dirty="0" smtClean="0"/>
              <a:t> model – the Failure earth response model</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24</a:t>
            </a:fld>
            <a:endParaRPr lang="en-NZ"/>
          </a:p>
        </p:txBody>
      </p:sp>
    </p:spTree>
    <p:extLst>
      <p:ext uri="{BB962C8B-B14F-4D97-AF65-F5344CB8AC3E}">
        <p14:creationId xmlns:p14="http://schemas.microsoft.com/office/powerpoint/2010/main" val="1562990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order to model rock behavior – we need to know the total stress state</a:t>
            </a:r>
          </a:p>
          <a:p>
            <a:endParaRPr lang="en-US" baseline="0" dirty="0" smtClean="0"/>
          </a:p>
          <a:p>
            <a:r>
              <a:rPr lang="en-US" baseline="0" dirty="0" smtClean="0"/>
              <a:t>Fluvial</a:t>
            </a:r>
          </a:p>
          <a:p>
            <a:r>
              <a:rPr lang="en-US" baseline="0" dirty="0" smtClean="0"/>
              <a:t>Glacial</a:t>
            </a:r>
          </a:p>
          <a:p>
            <a:r>
              <a:rPr lang="en-US" baseline="0" dirty="0" smtClean="0"/>
              <a:t>Slope – we saw in the previous slide how the slope can affect the stress state </a:t>
            </a:r>
          </a:p>
          <a:p>
            <a:endParaRPr lang="en-US" baseline="0" dirty="0" smtClean="0"/>
          </a:p>
          <a:p>
            <a:r>
              <a:rPr lang="en-US" baseline="0" dirty="0" smtClean="0"/>
              <a:t>And any dynamic stresses from earthquakes</a:t>
            </a:r>
          </a:p>
          <a:p>
            <a:endParaRPr lang="en-US" baseline="0" dirty="0" smtClean="0"/>
          </a:p>
          <a:p>
            <a:r>
              <a:rPr lang="en-US" baseline="0" dirty="0" smtClean="0"/>
              <a:t>Also – temporal variations</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25</a:t>
            </a:fld>
            <a:endParaRPr lang="en-NZ"/>
          </a:p>
        </p:txBody>
      </p:sp>
    </p:spTree>
    <p:extLst>
      <p:ext uri="{BB962C8B-B14F-4D97-AF65-F5344CB8AC3E}">
        <p14:creationId xmlns:p14="http://schemas.microsoft.com/office/powerpoint/2010/main" val="20197498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Loading and unloading</a:t>
            </a:r>
            <a:r>
              <a:rPr lang="en-US" baseline="0" dirty="0" smtClean="0"/>
              <a:t> due to time-dependent glacial fluctuations</a:t>
            </a:r>
          </a:p>
          <a:p>
            <a:endParaRPr lang="en-US" baseline="0" dirty="0" smtClean="0"/>
          </a:p>
          <a:p>
            <a:r>
              <a:rPr lang="en-US" baseline="0" dirty="0" smtClean="0"/>
              <a:t>This brings us to FERM</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26</a:t>
            </a:fld>
            <a:endParaRPr lang="en-NZ"/>
          </a:p>
        </p:txBody>
      </p:sp>
    </p:spTree>
    <p:extLst>
      <p:ext uri="{BB962C8B-B14F-4D97-AF65-F5344CB8AC3E}">
        <p14:creationId xmlns:p14="http://schemas.microsoft.com/office/powerpoint/2010/main" val="2045392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FERM is our conceptual</a:t>
            </a:r>
            <a:r>
              <a:rPr lang="en-US" baseline="0" dirty="0" smtClean="0"/>
              <a:t> model – the Failure earth response model</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27</a:t>
            </a:fld>
            <a:endParaRPr lang="en-NZ"/>
          </a:p>
        </p:txBody>
      </p:sp>
    </p:spTree>
    <p:extLst>
      <p:ext uri="{BB962C8B-B14F-4D97-AF65-F5344CB8AC3E}">
        <p14:creationId xmlns:p14="http://schemas.microsoft.com/office/powerpoint/2010/main" val="15629906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Shear failure – overcoming friction angle and cohesion</a:t>
            </a:r>
          </a:p>
          <a:p>
            <a:r>
              <a:rPr lang="en-US" dirty="0" smtClean="0"/>
              <a:t>Tensile</a:t>
            </a:r>
            <a:r>
              <a:rPr lang="en-US" baseline="0" dirty="0" smtClean="0"/>
              <a:t> failure – overcoming tensile strength</a:t>
            </a:r>
          </a:p>
          <a:p>
            <a:endParaRPr lang="en-US" baseline="0" dirty="0" smtClean="0"/>
          </a:p>
          <a:p>
            <a:r>
              <a:rPr lang="en-US" baseline="0" dirty="0" smtClean="0"/>
              <a:t>This slope is steep enough to fail in shear</a:t>
            </a:r>
          </a:p>
          <a:p>
            <a:r>
              <a:rPr lang="en-US" baseline="0" dirty="0" smtClean="0"/>
              <a:t>And the weak zone fails in shear, particularly at the base and on the ridge</a:t>
            </a:r>
          </a:p>
          <a:p>
            <a:endParaRPr lang="en-US" baseline="0" dirty="0" smtClean="0"/>
          </a:p>
          <a:p>
            <a:r>
              <a:rPr lang="en-US" baseline="0" dirty="0" smtClean="0"/>
              <a:t>As this steep slope fails in shear, this part of the slope fails in tension – the downward pull of this face, causes this material to crack</a:t>
            </a:r>
          </a:p>
          <a:p>
            <a:r>
              <a:rPr lang="en-US" baseline="0" dirty="0" smtClean="0"/>
              <a:t>These points on the ridge are also cracking as the material in the fault zone is deforming and moving, the ridge next to it is pulled into the shear zone</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28</a:t>
            </a:fld>
            <a:endParaRPr lang="en-NZ"/>
          </a:p>
        </p:txBody>
      </p:sp>
    </p:spTree>
    <p:extLst>
      <p:ext uri="{BB962C8B-B14F-4D97-AF65-F5344CB8AC3E}">
        <p14:creationId xmlns:p14="http://schemas.microsoft.com/office/powerpoint/2010/main" val="38486239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FERM has fun for some time, material is removed where</a:t>
            </a:r>
            <a:r>
              <a:rPr lang="en-US" baseline="0" dirty="0" smtClean="0"/>
              <a:t> it has failed and has a downward path – we don’t model transport yet but we test to check that material could move downslope</a:t>
            </a:r>
          </a:p>
          <a:p>
            <a:r>
              <a:rPr lang="en-US" baseline="0" dirty="0" smtClean="0"/>
              <a:t>This slope has steeped back, and the top of the ridge has also steeped back</a:t>
            </a:r>
          </a:p>
          <a:p>
            <a:endParaRPr lang="en-US" baseline="0" dirty="0" smtClean="0"/>
          </a:p>
          <a:p>
            <a:r>
              <a:rPr lang="en-US" baseline="0" dirty="0" smtClean="0"/>
              <a:t>The shear zone here is failing but has no where to go</a:t>
            </a:r>
          </a:p>
          <a:p>
            <a:endParaRPr lang="en-US" baseline="0" dirty="0" smtClean="0"/>
          </a:p>
          <a:p>
            <a:r>
              <a:rPr lang="en-US" baseline="0" dirty="0" smtClean="0"/>
              <a:t>The shear zone here can erode out</a:t>
            </a:r>
          </a:p>
          <a:p>
            <a:endParaRPr lang="en-US" baseline="0" dirty="0" smtClean="0"/>
          </a:p>
          <a:p>
            <a:r>
              <a:rPr lang="en-US" baseline="0" dirty="0" smtClean="0"/>
              <a:t>We see the ridge failing in tension next to this weak zone</a:t>
            </a:r>
          </a:p>
          <a:p>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29</a:t>
            </a:fld>
            <a:endParaRPr lang="en-NZ"/>
          </a:p>
        </p:txBody>
      </p:sp>
    </p:spTree>
    <p:extLst>
      <p:ext uri="{BB962C8B-B14F-4D97-AF65-F5344CB8AC3E}">
        <p14:creationId xmlns:p14="http://schemas.microsoft.com/office/powerpoint/2010/main" val="25567649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29699"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29700" name="Slide Number Placeholder 3"/>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fld id="{C8699A8F-8117-4789-AC55-E29326A19313}" type="slidenum">
              <a:rPr lang="en-NZ" sz="1200"/>
              <a:pPr eaLnBrk="1" hangingPunct="1"/>
              <a:t>36</a:t>
            </a:fld>
            <a:endParaRPr lang="en-NZ"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Firstly,</a:t>
            </a:r>
            <a:r>
              <a:rPr lang="en-US" baseline="0" dirty="0" smtClean="0"/>
              <a:t> there isn’t a code or formulation that can model all these features </a:t>
            </a:r>
          </a:p>
          <a:p>
            <a:r>
              <a:rPr lang="en-US" baseline="0" dirty="0" smtClean="0"/>
              <a:t>But there are many useful codes, as we see in the CSDMS repository that models one or more of them</a:t>
            </a:r>
          </a:p>
          <a:p>
            <a:endParaRPr lang="en-US" baseline="0" dirty="0" smtClean="0"/>
          </a:p>
          <a:p>
            <a:r>
              <a:rPr lang="en-US" baseline="0" dirty="0" smtClean="0"/>
              <a:t>In general – </a:t>
            </a:r>
            <a:r>
              <a:rPr lang="en-US" baseline="0" dirty="0" err="1" smtClean="0"/>
              <a:t>w.r.t</a:t>
            </a:r>
            <a:r>
              <a:rPr lang="en-US" baseline="0" dirty="0" smtClean="0"/>
              <a:t>. linking geodynamics and surface processes, three approaches cover most current attempts – as on slide…</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So</a:t>
            </a:r>
            <a:r>
              <a:rPr lang="en-US" baseline="0" dirty="0" smtClean="0"/>
              <a:t> my talk today will explore these different approaches and finish with a conceptual model which unifies Earth deformation and Earth surface processes in a consistent way.</a:t>
            </a:r>
          </a:p>
          <a:p>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37</a:t>
            </a:fld>
            <a:endParaRPr lang="en-NZ"/>
          </a:p>
        </p:txBody>
      </p:sp>
    </p:spTree>
    <p:extLst>
      <p:ext uri="{BB962C8B-B14F-4D97-AF65-F5344CB8AC3E}">
        <p14:creationId xmlns:p14="http://schemas.microsoft.com/office/powerpoint/2010/main" val="3296066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I’ll be focusing</a:t>
            </a:r>
            <a:r>
              <a:rPr lang="en-US" baseline="0" dirty="0" smtClean="0"/>
              <a:t> largely on the interaction between rock deformation or </a:t>
            </a:r>
            <a:r>
              <a:rPr lang="en-US" baseline="0" dirty="0" err="1" smtClean="0"/>
              <a:t>geodynamcis</a:t>
            </a:r>
            <a:r>
              <a:rPr lang="en-US" baseline="0" dirty="0" smtClean="0"/>
              <a:t> and surface processes</a:t>
            </a:r>
          </a:p>
          <a:p>
            <a:r>
              <a:rPr lang="en-US" baseline="0" dirty="0" smtClean="0"/>
              <a:t>And touching on </a:t>
            </a:r>
            <a:r>
              <a:rPr lang="en-US" baseline="0" dirty="0" err="1" smtClean="0"/>
              <a:t>modelling</a:t>
            </a:r>
            <a:r>
              <a:rPr lang="en-US" baseline="0" dirty="0" smtClean="0"/>
              <a:t> most of these processes</a:t>
            </a:r>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3</a:t>
            </a:fld>
            <a:endParaRPr lang="en-NZ"/>
          </a:p>
        </p:txBody>
      </p:sp>
    </p:spTree>
    <p:extLst>
      <p:ext uri="{BB962C8B-B14F-4D97-AF65-F5344CB8AC3E}">
        <p14:creationId xmlns:p14="http://schemas.microsoft.com/office/powerpoint/2010/main" val="3991754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Firstly,</a:t>
            </a:r>
            <a:r>
              <a:rPr lang="en-US" baseline="0" dirty="0" smtClean="0"/>
              <a:t> there isn’t a code or formulation that can model all these features </a:t>
            </a:r>
          </a:p>
          <a:p>
            <a:r>
              <a:rPr lang="en-US" baseline="0" dirty="0" smtClean="0"/>
              <a:t>But there are many useful codes, as we see in the CSDMS repository that models one or more of them</a:t>
            </a:r>
          </a:p>
          <a:p>
            <a:endParaRPr lang="en-US" baseline="0" dirty="0" smtClean="0"/>
          </a:p>
          <a:p>
            <a:r>
              <a:rPr lang="en-US" baseline="0" dirty="0" smtClean="0"/>
              <a:t>In general – </a:t>
            </a:r>
            <a:r>
              <a:rPr lang="en-US" baseline="0" dirty="0" err="1" smtClean="0"/>
              <a:t>w.r.t</a:t>
            </a:r>
            <a:r>
              <a:rPr lang="en-US" baseline="0" dirty="0" smtClean="0"/>
              <a:t>. linking geodynamics and surface processes, three approaches cover most current attempts – as on slide…</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So</a:t>
            </a:r>
            <a:r>
              <a:rPr lang="en-US" baseline="0" dirty="0" smtClean="0"/>
              <a:t> my talk today will explore these different approaches and finish with a conceptual model which unifies Earth deformation and Earth surface processes in a consistent way.</a:t>
            </a:r>
          </a:p>
          <a:p>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4</a:t>
            </a:fld>
            <a:endParaRPr lang="en-NZ"/>
          </a:p>
        </p:txBody>
      </p:sp>
    </p:spTree>
    <p:extLst>
      <p:ext uri="{BB962C8B-B14F-4D97-AF65-F5344CB8AC3E}">
        <p14:creationId xmlns:p14="http://schemas.microsoft.com/office/powerpoint/2010/main" val="3296066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Consideration</a:t>
            </a:r>
            <a:r>
              <a:rPr lang="en-US" baseline="0" dirty="0" smtClean="0"/>
              <a:t> of surface processes </a:t>
            </a:r>
            <a:r>
              <a:rPr lang="en-US" baseline="0" dirty="0" err="1" smtClean="0"/>
              <a:t>w.r.t</a:t>
            </a:r>
            <a:r>
              <a:rPr lang="en-US" baseline="0" dirty="0" smtClean="0"/>
              <a:t>. geodynamics began with critical wedge theory, the realization that the slope of a critical taper depended on the friction angle of the material in the wedge and along the base</a:t>
            </a:r>
            <a:endParaRPr lang="en-US" dirty="0" smtClean="0"/>
          </a:p>
          <a:p>
            <a:endParaRPr lang="en-US" dirty="0" smtClean="0"/>
          </a:p>
          <a:p>
            <a:r>
              <a:rPr lang="en-US" dirty="0" err="1" smtClean="0"/>
              <a:t>Koons</a:t>
            </a:r>
            <a:r>
              <a:rPr lang="en-US" dirty="0" smtClean="0"/>
              <a:t> (1990) looked</a:t>
            </a:r>
            <a:r>
              <a:rPr lang="en-US" baseline="0" dirty="0" smtClean="0"/>
              <a:t> at the influence of focused erosion against a limited height </a:t>
            </a:r>
            <a:r>
              <a:rPr lang="en-US" baseline="0" dirty="0" err="1" smtClean="0"/>
              <a:t>indentor</a:t>
            </a:r>
            <a:r>
              <a:rPr lang="en-US" baseline="0" dirty="0" smtClean="0"/>
              <a:t> which resulted in a two-sided wedge.</a:t>
            </a:r>
          </a:p>
          <a:p>
            <a:r>
              <a:rPr lang="en-US" baseline="0" dirty="0" smtClean="0"/>
              <a:t>The sandbox also produced a nice two-sided wedge, sand thrusts up on the outboard side here, over </a:t>
            </a:r>
            <a:r>
              <a:rPr lang="en-US" baseline="0" dirty="0" err="1" smtClean="0"/>
              <a:t>undeformed</a:t>
            </a:r>
            <a:r>
              <a:rPr lang="en-US" baseline="0" dirty="0" smtClean="0"/>
              <a:t> material, while on the inboard side, sand erodes over the edge of the </a:t>
            </a:r>
            <a:r>
              <a:rPr lang="en-US" baseline="0" dirty="0" err="1" smtClean="0"/>
              <a:t>indentor</a:t>
            </a:r>
            <a:r>
              <a:rPr lang="en-US" baseline="0" dirty="0" smtClean="0"/>
              <a:t>, producing a steep slope here</a:t>
            </a:r>
            <a:endParaRPr lang="en-US" baseline="0" dirty="0" smtClean="0"/>
          </a:p>
          <a:p>
            <a:endParaRPr lang="en-US" baseline="0" dirty="0" smtClean="0"/>
          </a:p>
          <a:p>
            <a:r>
              <a:rPr lang="en-US" baseline="0" dirty="0" smtClean="0"/>
              <a:t>Consideration of the thermal effects of </a:t>
            </a:r>
            <a:r>
              <a:rPr lang="en-US" baseline="0" dirty="0" err="1" smtClean="0"/>
              <a:t>focussed</a:t>
            </a:r>
            <a:r>
              <a:rPr lang="en-US" baseline="0" dirty="0" smtClean="0"/>
              <a:t> exhumation by large rivers in the Himalayan Syntaxes led to the development of the tectonic aneurysm – rapid erosion by a large river focused deformation into this zone, which brings up hot and hence weak rocks, weakening the crust and further </a:t>
            </a:r>
            <a:r>
              <a:rPr lang="en-US" baseline="0" dirty="0" err="1" smtClean="0"/>
              <a:t>focussing</a:t>
            </a:r>
            <a:r>
              <a:rPr lang="en-US" baseline="0" dirty="0" smtClean="0"/>
              <a:t> deformation into that zone</a:t>
            </a:r>
          </a:p>
          <a:p>
            <a:endParaRPr lang="en-US" dirty="0" smtClean="0"/>
          </a:p>
          <a:p>
            <a:r>
              <a:rPr lang="en-US" dirty="0" smtClean="0"/>
              <a:t>We</a:t>
            </a:r>
            <a:r>
              <a:rPr lang="en-US" baseline="0" dirty="0" smtClean="0"/>
              <a:t> saw another example yesterday in the student talk, where Jean-Arthur added erosion and sedimentation to his rift models</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5</a:t>
            </a:fld>
            <a:endParaRPr lang="en-NZ"/>
          </a:p>
        </p:txBody>
      </p:sp>
    </p:spTree>
    <p:extLst>
      <p:ext uri="{BB962C8B-B14F-4D97-AF65-F5344CB8AC3E}">
        <p14:creationId xmlns:p14="http://schemas.microsoft.com/office/powerpoint/2010/main" val="1385194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example</a:t>
            </a:r>
            <a:r>
              <a:rPr lang="en-US" baseline="0" dirty="0" smtClean="0"/>
              <a:t> of adding surface processes to a </a:t>
            </a:r>
            <a:r>
              <a:rPr lang="en-US" baseline="0" dirty="0" err="1" smtClean="0"/>
              <a:t>geodyanmic</a:t>
            </a:r>
            <a:r>
              <a:rPr lang="en-US" baseline="0" dirty="0" smtClean="0"/>
              <a:t> code is  to explore how glacial loading and unloading affects the stress state of the upper crust</a:t>
            </a:r>
          </a:p>
          <a:p>
            <a:endParaRPr lang="en-US" baseline="0" dirty="0" smtClean="0"/>
          </a:p>
          <a:p>
            <a:r>
              <a:rPr lang="en-US" baseline="0" dirty="0" smtClean="0"/>
              <a:t>In these models, Lauren has taken </a:t>
            </a:r>
            <a:r>
              <a:rPr lang="en-US" baseline="0" dirty="0" err="1" smtClean="0"/>
              <a:t>modelled</a:t>
            </a:r>
            <a:r>
              <a:rPr lang="en-US" baseline="0" dirty="0" smtClean="0"/>
              <a:t> ice thickness from the University of Maine’s </a:t>
            </a:r>
            <a:r>
              <a:rPr lang="en-US" baseline="0" dirty="0" err="1" smtClean="0"/>
              <a:t>glaciar</a:t>
            </a:r>
            <a:r>
              <a:rPr lang="en-US" baseline="0" dirty="0" smtClean="0"/>
              <a:t> model – UMISM and imposed the load as a vertical stress on a topographic geodynamic model of the central Southern Alps of New Zealand</a:t>
            </a:r>
          </a:p>
          <a:p>
            <a:r>
              <a:rPr lang="en-US" baseline="0" dirty="0" smtClean="0"/>
              <a:t>In particular, she was </a:t>
            </a:r>
            <a:r>
              <a:rPr lang="en-US" baseline="0" dirty="0" err="1" smtClean="0"/>
              <a:t>intersted</a:t>
            </a:r>
            <a:r>
              <a:rPr lang="en-US" baseline="0" dirty="0" smtClean="0"/>
              <a:t> in how the glacial loading and unloading might affect the stresses around the </a:t>
            </a:r>
            <a:r>
              <a:rPr lang="en-US" baseline="0" dirty="0" err="1" smtClean="0"/>
              <a:t>Ostler</a:t>
            </a:r>
            <a:r>
              <a:rPr lang="en-US" baseline="0" dirty="0" smtClean="0"/>
              <a:t> fault shown here..</a:t>
            </a:r>
          </a:p>
          <a:p>
            <a:endParaRPr lang="en-US" baseline="0" dirty="0" smtClean="0"/>
          </a:p>
          <a:p>
            <a:r>
              <a:rPr lang="en-US" baseline="0" dirty="0" smtClean="0"/>
              <a:t>Loading </a:t>
            </a:r>
            <a:r>
              <a:rPr lang="en-US" baseline="0" dirty="0" err="1" smtClean="0"/>
              <a:t>focusses</a:t>
            </a:r>
            <a:r>
              <a:rPr lang="en-US" baseline="0" dirty="0" smtClean="0"/>
              <a:t> shear strain around the edges of the ice, </a:t>
            </a:r>
            <a:endParaRPr lang="en-US" dirty="0" smtClean="0"/>
          </a:p>
        </p:txBody>
      </p:sp>
      <p:sp>
        <p:nvSpPr>
          <p:cNvPr id="4" name="Slide Number Placeholder 3"/>
          <p:cNvSpPr>
            <a:spLocks noGrp="1"/>
          </p:cNvSpPr>
          <p:nvPr>
            <p:ph type="sldNum" sz="quarter" idx="10"/>
          </p:nvPr>
        </p:nvSpPr>
        <p:spPr/>
        <p:txBody>
          <a:bodyPr/>
          <a:lstStyle/>
          <a:p>
            <a:fld id="{514CFAAF-6A89-024B-9BC2-4CAB936C662E}" type="slidenum">
              <a:rPr lang="en-US" smtClean="0"/>
              <a:t>6</a:t>
            </a:fld>
            <a:endParaRPr lang="en-US"/>
          </a:p>
        </p:txBody>
      </p:sp>
    </p:spTree>
    <p:extLst>
      <p:ext uri="{BB962C8B-B14F-4D97-AF65-F5344CB8AC3E}">
        <p14:creationId xmlns:p14="http://schemas.microsoft.com/office/powerpoint/2010/main" val="1064421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Alternatively,</a:t>
            </a:r>
            <a:r>
              <a:rPr lang="en-US" baseline="0" dirty="0" smtClean="0"/>
              <a:t> we can start with a surface process code and add geodynamic features to it</a:t>
            </a:r>
          </a:p>
          <a:p>
            <a:endParaRPr lang="en-US" baseline="0" dirty="0" smtClean="0"/>
          </a:p>
          <a:p>
            <a:r>
              <a:rPr lang="en-US" baseline="0" dirty="0" smtClean="0"/>
              <a:t>These can include lateral motion as shown here.  This is a CHILD model run by Sarah </a:t>
            </a:r>
            <a:r>
              <a:rPr lang="en-US" baseline="0" dirty="0" err="1" smtClean="0"/>
              <a:t>Harbert</a:t>
            </a:r>
            <a:r>
              <a:rPr lang="en-US" baseline="0" dirty="0" smtClean="0"/>
              <a:t> which she is using to explore stream capture and ridge migration along a strike slip fault.  Mention her poster…</a:t>
            </a:r>
          </a:p>
          <a:p>
            <a:endParaRPr lang="en-US" baseline="0" dirty="0" smtClean="0"/>
          </a:p>
          <a:p>
            <a:r>
              <a:rPr lang="en-US" baseline="0" dirty="0" smtClean="0"/>
              <a:t>This is the Clarence Fault, South Island, NZ.  The fault is a striking feature in the landscape, particularly from the air as we see here…  In the field, we found it to be a much more subdued feature</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7</a:t>
            </a:fld>
            <a:endParaRPr lang="en-NZ"/>
          </a:p>
        </p:txBody>
      </p:sp>
    </p:spTree>
    <p:extLst>
      <p:ext uri="{BB962C8B-B14F-4D97-AF65-F5344CB8AC3E}">
        <p14:creationId xmlns:p14="http://schemas.microsoft.com/office/powerpoint/2010/main" val="1994051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t>
            </a:r>
            <a:r>
              <a:rPr lang="en-US" baseline="0" dirty="0" smtClean="0"/>
              <a:t> Roy has created input into CHILD that defines the three dimensional </a:t>
            </a:r>
            <a:r>
              <a:rPr lang="en-US" baseline="0" dirty="0" err="1" smtClean="0"/>
              <a:t>erodibility</a:t>
            </a:r>
            <a:r>
              <a:rPr lang="en-US" baseline="0" dirty="0" smtClean="0"/>
              <a:t> structure – some of you will have seen this in the clinic yesterday</a:t>
            </a:r>
          </a:p>
          <a:p>
            <a:endParaRPr lang="en-US" baseline="0" dirty="0" smtClean="0"/>
          </a:p>
          <a:p>
            <a:r>
              <a:rPr lang="en-US" baseline="0" dirty="0" smtClean="0"/>
              <a:t>We related </a:t>
            </a:r>
            <a:r>
              <a:rPr lang="en-US" baseline="0" dirty="0" err="1" smtClean="0"/>
              <a:t>erodibility</a:t>
            </a:r>
            <a:r>
              <a:rPr lang="en-US" baseline="0" dirty="0" smtClean="0"/>
              <a:t> to cohesion.  </a:t>
            </a:r>
          </a:p>
          <a:p>
            <a:endParaRPr lang="en-US" baseline="0" dirty="0" smtClean="0"/>
          </a:p>
          <a:p>
            <a:r>
              <a:rPr lang="en-US" baseline="0" dirty="0" smtClean="0"/>
              <a:t>Intact bedrock – high cohesion and low </a:t>
            </a:r>
            <a:r>
              <a:rPr lang="en-US" baseline="0" dirty="0" err="1" smtClean="0"/>
              <a:t>erodibiilty</a:t>
            </a:r>
            <a:endParaRPr lang="en-US" baseline="0" dirty="0" smtClean="0"/>
          </a:p>
          <a:p>
            <a:r>
              <a:rPr lang="en-US" baseline="0" dirty="0" err="1" smtClean="0"/>
              <a:t>Cataclasite</a:t>
            </a:r>
            <a:r>
              <a:rPr lang="en-US" baseline="0" dirty="0" smtClean="0"/>
              <a:t> – much lower cohesion and more erodible</a:t>
            </a:r>
          </a:p>
          <a:p>
            <a:r>
              <a:rPr lang="en-US" baseline="0" dirty="0" smtClean="0"/>
              <a:t>Fault gouge, very low cohesion and very erodible.</a:t>
            </a:r>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8</a:t>
            </a:fld>
            <a:endParaRPr lang="en-NZ"/>
          </a:p>
        </p:txBody>
      </p:sp>
    </p:spTree>
    <p:extLst>
      <p:ext uri="{BB962C8B-B14F-4D97-AF65-F5344CB8AC3E}">
        <p14:creationId xmlns:p14="http://schemas.microsoft.com/office/powerpoint/2010/main" val="1492987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t>
            </a:r>
            <a:r>
              <a:rPr lang="en-US" baseline="0" dirty="0" smtClean="0"/>
              <a:t> used the Alpine fault as seen the last slide and a smaller, less evolved fault, in Henry Saddle to </a:t>
            </a:r>
            <a:r>
              <a:rPr lang="en-US" baseline="0" dirty="0" err="1" smtClean="0"/>
              <a:t>characterise</a:t>
            </a:r>
            <a:r>
              <a:rPr lang="en-US" baseline="0" dirty="0" smtClean="0"/>
              <a:t> rock strength and from that </a:t>
            </a:r>
            <a:r>
              <a:rPr lang="en-US" baseline="0" dirty="0" err="1" smtClean="0"/>
              <a:t>erodibility</a:t>
            </a:r>
            <a:r>
              <a:rPr lang="en-US" baseline="0" dirty="0" smtClean="0"/>
              <a:t> for his models.</a:t>
            </a:r>
          </a:p>
          <a:p>
            <a:endParaRPr lang="en-US" baseline="0" dirty="0" smtClean="0"/>
          </a:p>
          <a:p>
            <a:r>
              <a:rPr lang="en-US" baseline="0" dirty="0" smtClean="0"/>
              <a:t>Go thru pictures</a:t>
            </a:r>
            <a:endParaRPr lang="en-US" dirty="0"/>
          </a:p>
        </p:txBody>
      </p:sp>
      <p:sp>
        <p:nvSpPr>
          <p:cNvPr id="4" name="Slide Number Placeholder 3"/>
          <p:cNvSpPr>
            <a:spLocks noGrp="1"/>
          </p:cNvSpPr>
          <p:nvPr>
            <p:ph type="sldNum" sz="quarter" idx="10"/>
          </p:nvPr>
        </p:nvSpPr>
        <p:spPr/>
        <p:txBody>
          <a:bodyPr/>
          <a:lstStyle/>
          <a:p>
            <a:pPr>
              <a:defRPr/>
            </a:pPr>
            <a:fld id="{0F5A09D1-71D9-451A-A509-780661E70C89}" type="slidenum">
              <a:rPr lang="en-NZ" smtClean="0"/>
              <a:pPr>
                <a:defRPr/>
              </a:pPr>
              <a:t>9</a:t>
            </a:fld>
            <a:endParaRPr lang="en-NZ"/>
          </a:p>
        </p:txBody>
      </p:sp>
    </p:spTree>
    <p:extLst>
      <p:ext uri="{BB962C8B-B14F-4D97-AF65-F5344CB8AC3E}">
        <p14:creationId xmlns:p14="http://schemas.microsoft.com/office/powerpoint/2010/main" val="4275629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4"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782824"/>
            <a:ext cx="9144000" cy="2164080"/>
          </a:xfrm>
          <a:prstGeom prst="rect">
            <a:avLst/>
          </a:prstGeom>
        </p:spPr>
      </p:pic>
      <p:grpSp>
        <p:nvGrpSpPr>
          <p:cNvPr id="4" name="Group 3"/>
          <p:cNvGrpSpPr/>
          <p:nvPr userDrawn="1"/>
        </p:nvGrpSpPr>
        <p:grpSpPr>
          <a:xfrm>
            <a:off x="0" y="0"/>
            <a:ext cx="9144000" cy="6858000"/>
            <a:chOff x="0" y="0"/>
            <a:chExt cx="9144000" cy="6858000"/>
          </a:xfrm>
        </p:grpSpPr>
        <p:grpSp>
          <p:nvGrpSpPr>
            <p:cNvPr id="6" name="Group 10"/>
            <p:cNvGrpSpPr>
              <a:grpSpLocks/>
            </p:cNvGrpSpPr>
            <p:nvPr userDrawn="1"/>
          </p:nvGrpSpPr>
          <p:grpSpPr bwMode="auto">
            <a:xfrm>
              <a:off x="0" y="0"/>
              <a:ext cx="9144000" cy="6858000"/>
              <a:chOff x="0" y="0"/>
              <a:chExt cx="5760" cy="4320"/>
            </a:xfrm>
          </p:grpSpPr>
          <p:sp>
            <p:nvSpPr>
              <p:cNvPr id="8" name="Rectangle 11"/>
              <p:cNvSpPr>
                <a:spLocks noChangeArrowheads="1"/>
              </p:cNvSpPr>
              <p:nvPr/>
            </p:nvSpPr>
            <p:spPr bwMode="auto">
              <a:xfrm>
                <a:off x="0" y="0"/>
                <a:ext cx="5760" cy="1756"/>
              </a:xfrm>
              <a:prstGeom prst="rect">
                <a:avLst/>
              </a:prstGeom>
              <a:solidFill>
                <a:srgbClr val="4B4B4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Rectangle 12"/>
              <p:cNvSpPr>
                <a:spLocks noChangeArrowheads="1"/>
              </p:cNvSpPr>
              <p:nvPr userDrawn="1"/>
            </p:nvSpPr>
            <p:spPr bwMode="auto">
              <a:xfrm>
                <a:off x="0" y="3116"/>
                <a:ext cx="5760" cy="1204"/>
              </a:xfrm>
              <a:prstGeom prst="rect">
                <a:avLst/>
              </a:prstGeom>
              <a:solidFill>
                <a:srgbClr val="4B4B4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13" name="Picture 2" descr="I:\Graphics Team\reference\Logos\GNS Science LOGOs\GNS Science\For Screen\GNS_logo_RGB.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687472" y="4645736"/>
              <a:ext cx="1159313" cy="1908699"/>
            </a:xfrm>
            <a:prstGeom prst="rect">
              <a:avLst/>
            </a:prstGeom>
            <a:noFill/>
            <a:extLst>
              <a:ext uri="{909E8E84-426E-40dd-AFC4-6F175D3DCCD1}">
                <a14:hiddenFill xmlns:a14="http://schemas.microsoft.com/office/drawing/2010/main">
                  <a:solidFill>
                    <a:srgbClr val="FFFFFF"/>
                  </a:solidFill>
                </a14:hiddenFill>
              </a:ext>
            </a:extLst>
          </p:spPr>
        </p:pic>
      </p:grpSp>
      <p:sp>
        <p:nvSpPr>
          <p:cNvPr id="5123" name="Rectangle 3"/>
          <p:cNvSpPr>
            <a:spLocks noGrp="1" noChangeArrowheads="1"/>
          </p:cNvSpPr>
          <p:nvPr>
            <p:ph type="ctrTitle"/>
          </p:nvPr>
        </p:nvSpPr>
        <p:spPr>
          <a:xfrm>
            <a:off x="252413" y="1166813"/>
            <a:ext cx="7772400" cy="1470025"/>
          </a:xfrm>
        </p:spPr>
        <p:txBody>
          <a:bodyPr anchor="b"/>
          <a:lstStyle>
            <a:lvl1pPr>
              <a:defRPr lang="en-NZ" sz="2800" b="1" noProof="0" dirty="0" smtClean="0">
                <a:ln>
                  <a:noFill/>
                </a:ln>
                <a:solidFill>
                  <a:schemeClr val="bg1"/>
                </a:solidFill>
                <a:effectLst>
                  <a:outerShdw blurRad="50800" dist="50800" dir="2700000" algn="ctr" rotWithShape="0">
                    <a:schemeClr val="tx2"/>
                  </a:outerShdw>
                </a:effectLst>
                <a:latin typeface="+mj-lt"/>
                <a:ea typeface="+mj-ea"/>
                <a:cs typeface="+mj-cs"/>
              </a:defRPr>
            </a:lvl1pPr>
          </a:lstStyle>
          <a:p>
            <a:pPr lvl="0" algn="l" rtl="0" eaLnBrk="1" fontAlgn="base" hangingPunct="1">
              <a:spcBef>
                <a:spcPct val="0"/>
              </a:spcBef>
              <a:spcAft>
                <a:spcPct val="0"/>
              </a:spcAft>
            </a:pPr>
            <a:r>
              <a:rPr lang="en-US" noProof="0" dirty="0" smtClean="0"/>
              <a:t>Click to edit Master title style</a:t>
            </a:r>
            <a:endParaRPr lang="en-NZ" noProof="0" dirty="0" smtClean="0"/>
          </a:p>
        </p:txBody>
      </p:sp>
      <p:sp>
        <p:nvSpPr>
          <p:cNvPr id="5124" name="Rectangle 4"/>
          <p:cNvSpPr>
            <a:spLocks noGrp="1" noChangeArrowheads="1"/>
          </p:cNvSpPr>
          <p:nvPr>
            <p:ph type="subTitle" idx="1"/>
          </p:nvPr>
        </p:nvSpPr>
        <p:spPr>
          <a:xfrm>
            <a:off x="250825" y="5157788"/>
            <a:ext cx="7088188" cy="1295400"/>
          </a:xfrm>
        </p:spPr>
        <p:txBody>
          <a:bodyPr/>
          <a:lstStyle>
            <a:lvl1pPr marL="0" indent="0">
              <a:buFontTx/>
              <a:buNone/>
              <a:defRPr lang="en-NZ" sz="1700" b="1" noProof="0" dirty="0" smtClean="0">
                <a:solidFill>
                  <a:schemeClr val="bg1"/>
                </a:solidFill>
                <a:effectLst>
                  <a:outerShdw blurRad="38100" dist="38100" dir="2700000" algn="tl">
                    <a:srgbClr val="000000">
                      <a:alpha val="43137"/>
                    </a:srgbClr>
                  </a:outerShdw>
                </a:effectLst>
                <a:latin typeface="+mn-lt"/>
                <a:ea typeface="+mn-ea"/>
                <a:cs typeface="+mn-cs"/>
              </a:defRPr>
            </a:lvl1pPr>
          </a:lstStyle>
          <a:p>
            <a:pPr marL="0" lvl="0" indent="0" algn="l" rtl="0" eaLnBrk="1" fontAlgn="base" hangingPunct="1">
              <a:spcBef>
                <a:spcPct val="20000"/>
              </a:spcBef>
              <a:spcAft>
                <a:spcPct val="0"/>
              </a:spcAft>
              <a:buFontTx/>
              <a:buNone/>
            </a:pPr>
            <a:r>
              <a:rPr lang="en-US" noProof="0" dirty="0" smtClean="0"/>
              <a:t>Click to edit Master subtitle style</a:t>
            </a:r>
            <a:endParaRPr lang="en-NZ" noProof="0" dirty="0" smtClean="0"/>
          </a:p>
        </p:txBody>
      </p:sp>
      <p:sp>
        <p:nvSpPr>
          <p:cNvPr id="10" name="Rectangle 5"/>
          <p:cNvSpPr>
            <a:spLocks noGrp="1" noChangeArrowheads="1"/>
          </p:cNvSpPr>
          <p:nvPr>
            <p:ph type="dt" sz="half" idx="10"/>
          </p:nvPr>
        </p:nvSpPr>
        <p:spPr>
          <a:xfrm>
            <a:off x="250825" y="6138863"/>
            <a:ext cx="4321175" cy="287337"/>
          </a:xfrm>
        </p:spPr>
        <p:txBody>
          <a:bodyPr/>
          <a:lstStyle>
            <a:lvl1pPr>
              <a:defRPr smtClean="0">
                <a:solidFill>
                  <a:srgbClr val="DDDDDD"/>
                </a:solidFill>
              </a:defRPr>
            </a:lvl1pPr>
          </a:lstStyle>
          <a:p>
            <a:pPr>
              <a:defRPr/>
            </a:pPr>
            <a:fld id="{C7194D0B-1659-469C-82F1-D588E3AAB3D9}" type="datetime1">
              <a:rPr lang="en-NZ"/>
              <a:pPr>
                <a:defRPr/>
              </a:pPr>
              <a:t>26/05/15</a:t>
            </a:fld>
            <a:endParaRPr lang="en-NZ"/>
          </a:p>
        </p:txBody>
      </p:sp>
      <p:sp>
        <p:nvSpPr>
          <p:cNvPr id="11" name="Rectangle 6"/>
          <p:cNvSpPr>
            <a:spLocks noGrp="1" noChangeArrowheads="1"/>
          </p:cNvSpPr>
          <p:nvPr>
            <p:ph type="ftr" sz="quarter" idx="11"/>
          </p:nvPr>
        </p:nvSpPr>
        <p:spPr>
          <a:xfrm>
            <a:off x="250825" y="6453188"/>
            <a:ext cx="5768975" cy="268287"/>
          </a:xfrm>
        </p:spPr>
        <p:txBody>
          <a:bodyPr/>
          <a:lstStyle>
            <a:lvl1pPr algn="l">
              <a:defRPr smtClean="0"/>
            </a:lvl1pPr>
          </a:lstStyle>
          <a:p>
            <a:pPr>
              <a:defRPr/>
            </a:pPr>
            <a:endParaRPr lang="en-NZ"/>
          </a:p>
        </p:txBody>
      </p:sp>
      <p:sp>
        <p:nvSpPr>
          <p:cNvPr id="12" name="Rectangle 7"/>
          <p:cNvSpPr>
            <a:spLocks noGrp="1" noChangeArrowheads="1"/>
          </p:cNvSpPr>
          <p:nvPr>
            <p:ph type="sldNum" sz="quarter" idx="12"/>
          </p:nvPr>
        </p:nvSpPr>
        <p:spPr>
          <a:extLst>
            <a:ext uri="{91240B29-F687-4f45-9708-019B960494DF}">
              <a14:hiddenLine xmlns:a14="http://schemas.microsoft.com/office/drawing/2010/main" w="9525" algn="ctr">
                <a:solidFill>
                  <a:schemeClr val="tx1"/>
                </a:solidFill>
                <a:miter lim="800000"/>
                <a:headEnd/>
                <a:tailEnd/>
              </a14:hiddenLine>
            </a:ext>
          </a:extLst>
        </p:spPr>
        <p:txBody>
          <a:bodyPr/>
          <a:lstStyle>
            <a:lvl1pPr>
              <a:defRPr smtClean="0"/>
            </a:lvl1pPr>
          </a:lstStyle>
          <a:p>
            <a:pPr>
              <a:defRPr/>
            </a:pPr>
            <a:fld id="{14CA2629-4E20-4224-B692-8B562116F4B4}" type="slidenum">
              <a:rPr lang="en-NZ"/>
              <a:pPr>
                <a:defRPr/>
              </a:pPr>
              <a:t>‹#›</a:t>
            </a:fld>
            <a:endParaRPr lang="en-NZ"/>
          </a:p>
        </p:txBody>
      </p:sp>
    </p:spTree>
    <p:extLst>
      <p:ext uri="{BB962C8B-B14F-4D97-AF65-F5344CB8AC3E}">
        <p14:creationId xmlns:p14="http://schemas.microsoft.com/office/powerpoint/2010/main" val="1926951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lvl1pPr marL="342900" indent="-342900">
              <a:defRPr lang="en-US" sz="2600" b="1" dirty="0" smtClean="0">
                <a:solidFill>
                  <a:schemeClr val="bg1"/>
                </a:solidFill>
                <a:effectLst>
                  <a:outerShdw blurRad="38100" dist="38100" dir="2700000" algn="tl">
                    <a:srgbClr val="000000">
                      <a:alpha val="43137"/>
                    </a:srgbClr>
                  </a:outerShdw>
                </a:effectLst>
                <a:latin typeface="+mn-lt"/>
                <a:ea typeface="+mn-ea"/>
                <a:cs typeface="+mn-cs"/>
              </a:defRPr>
            </a:lvl1pPr>
          </a:lstStyle>
          <a:p>
            <a:pPr marL="342900" lvl="0" indent="-342900" algn="l" rtl="0" eaLnBrk="1" fontAlgn="base" hangingPunct="1">
              <a:spcBef>
                <a:spcPct val="20000"/>
              </a:spcBef>
              <a:spcAft>
                <a:spcPct val="0"/>
              </a:spcAft>
              <a:buChar char="•"/>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a:p>
        </p:txBody>
      </p:sp>
      <p:sp>
        <p:nvSpPr>
          <p:cNvPr id="4" name="Rectangle 4"/>
          <p:cNvSpPr>
            <a:spLocks noGrp="1" noChangeArrowheads="1"/>
          </p:cNvSpPr>
          <p:nvPr>
            <p:ph type="dt" sz="half" idx="10"/>
          </p:nvPr>
        </p:nvSpPr>
        <p:spPr>
          <a:ln/>
        </p:spPr>
        <p:txBody>
          <a:bodyPr/>
          <a:lstStyle>
            <a:lvl1pPr>
              <a:defRPr/>
            </a:lvl1pPr>
          </a:lstStyle>
          <a:p>
            <a:pPr>
              <a:defRPr/>
            </a:pPr>
            <a:fld id="{36468564-CD44-4924-9AA4-82EAE191E93C}" type="datetime1">
              <a:rPr lang="en-NZ"/>
              <a:pPr>
                <a:defRPr/>
              </a:pPr>
              <a:t>26/05/15</a:t>
            </a:fld>
            <a:endParaRPr lang="en-NZ"/>
          </a:p>
        </p:txBody>
      </p:sp>
      <p:sp>
        <p:nvSpPr>
          <p:cNvPr id="5" name="Rectangle 5"/>
          <p:cNvSpPr>
            <a:spLocks noGrp="1" noChangeArrowheads="1"/>
          </p:cNvSpPr>
          <p:nvPr>
            <p:ph type="ftr" sz="quarter" idx="11"/>
          </p:nvPr>
        </p:nvSpPr>
        <p:spPr>
          <a:ln/>
        </p:spPr>
        <p:txBody>
          <a:bodyPr/>
          <a:lstStyle>
            <a:lvl1pPr>
              <a:defRPr/>
            </a:lvl1pPr>
          </a:lstStyle>
          <a:p>
            <a:pPr>
              <a:defRPr/>
            </a:pPr>
            <a:endParaRPr lang="en-NZ"/>
          </a:p>
        </p:txBody>
      </p:sp>
      <p:sp>
        <p:nvSpPr>
          <p:cNvPr id="6" name="Rectangle 6"/>
          <p:cNvSpPr>
            <a:spLocks noGrp="1" noChangeArrowheads="1"/>
          </p:cNvSpPr>
          <p:nvPr>
            <p:ph type="sldNum" sz="quarter" idx="12"/>
          </p:nvPr>
        </p:nvSpPr>
        <p:spPr>
          <a:ln/>
        </p:spPr>
        <p:txBody>
          <a:bodyPr/>
          <a:lstStyle>
            <a:lvl1pPr>
              <a:defRPr/>
            </a:lvl1pPr>
          </a:lstStyle>
          <a:p>
            <a:pPr>
              <a:defRPr/>
            </a:pPr>
            <a:fld id="{AE175FC3-9AA1-4086-95CD-9A025EE555C0}" type="slidenum">
              <a:rPr lang="en-NZ"/>
              <a:pPr>
                <a:defRPr/>
              </a:pPr>
              <a:t>‹#›</a:t>
            </a:fld>
            <a:endParaRPr lang="en-NZ"/>
          </a:p>
        </p:txBody>
      </p:sp>
    </p:spTree>
    <p:extLst>
      <p:ext uri="{BB962C8B-B14F-4D97-AF65-F5344CB8AC3E}">
        <p14:creationId xmlns:p14="http://schemas.microsoft.com/office/powerpoint/2010/main" val="3949885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fld id="{4792C5AF-26D7-4D12-B73E-380F4DC7FAE9}" type="datetime1">
              <a:rPr lang="en-NZ"/>
              <a:pPr>
                <a:defRPr/>
              </a:pPr>
              <a:t>26/05/15</a:t>
            </a:fld>
            <a:endParaRPr lang="en-NZ"/>
          </a:p>
        </p:txBody>
      </p:sp>
      <p:sp>
        <p:nvSpPr>
          <p:cNvPr id="5" name="Rectangle 5"/>
          <p:cNvSpPr>
            <a:spLocks noGrp="1" noChangeArrowheads="1"/>
          </p:cNvSpPr>
          <p:nvPr>
            <p:ph type="ftr" sz="quarter" idx="11"/>
          </p:nvPr>
        </p:nvSpPr>
        <p:spPr>
          <a:ln/>
        </p:spPr>
        <p:txBody>
          <a:bodyPr/>
          <a:lstStyle>
            <a:lvl1pPr>
              <a:defRPr/>
            </a:lvl1pPr>
          </a:lstStyle>
          <a:p>
            <a:pPr>
              <a:defRPr/>
            </a:pPr>
            <a:endParaRPr lang="en-NZ"/>
          </a:p>
        </p:txBody>
      </p:sp>
      <p:sp>
        <p:nvSpPr>
          <p:cNvPr id="6" name="Rectangle 6"/>
          <p:cNvSpPr>
            <a:spLocks noGrp="1" noChangeArrowheads="1"/>
          </p:cNvSpPr>
          <p:nvPr>
            <p:ph type="sldNum" sz="quarter" idx="12"/>
          </p:nvPr>
        </p:nvSpPr>
        <p:spPr>
          <a:ln/>
        </p:spPr>
        <p:txBody>
          <a:bodyPr/>
          <a:lstStyle>
            <a:lvl1pPr>
              <a:defRPr/>
            </a:lvl1pPr>
          </a:lstStyle>
          <a:p>
            <a:pPr>
              <a:defRPr/>
            </a:pPr>
            <a:fld id="{E2F10DE3-22F3-4374-B9B6-A1EF2E99F4AA}" type="slidenum">
              <a:rPr lang="en-NZ"/>
              <a:pPr>
                <a:defRPr/>
              </a:pPr>
              <a:t>‹#›</a:t>
            </a:fld>
            <a:endParaRPr lang="en-NZ"/>
          </a:p>
        </p:txBody>
      </p:sp>
    </p:spTree>
    <p:extLst>
      <p:ext uri="{BB962C8B-B14F-4D97-AF65-F5344CB8AC3E}">
        <p14:creationId xmlns:p14="http://schemas.microsoft.com/office/powerpoint/2010/main" val="3956664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lvl1pPr marL="342900" indent="-342900">
              <a:defRPr lang="en-US" sz="2600" b="1" dirty="0" smtClean="0">
                <a:solidFill>
                  <a:schemeClr val="bg1"/>
                </a:solidFill>
                <a:effectLst>
                  <a:outerShdw blurRad="38100" dist="38100" dir="2700000" algn="tl">
                    <a:srgbClr val="000000">
                      <a:alpha val="43137"/>
                    </a:srgbClr>
                  </a:outerShdw>
                </a:effectLst>
                <a:latin typeface="+mn-lt"/>
                <a:ea typeface="+mn-ea"/>
                <a:cs typeface="+mn-cs"/>
              </a:defRPr>
            </a:lvl1pPr>
          </a:lstStyle>
          <a:p>
            <a:pPr marL="342900" lvl="0" indent="-342900" algn="l" rtl="0" eaLnBrk="1" fontAlgn="base" hangingPunct="1">
              <a:spcBef>
                <a:spcPct val="20000"/>
              </a:spcBef>
              <a:spcAft>
                <a:spcPct val="0"/>
              </a:spcAft>
              <a:buChar char="•"/>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a:p>
        </p:txBody>
      </p:sp>
      <p:sp>
        <p:nvSpPr>
          <p:cNvPr id="4" name="Rectangle 4"/>
          <p:cNvSpPr>
            <a:spLocks noGrp="1" noChangeArrowheads="1"/>
          </p:cNvSpPr>
          <p:nvPr>
            <p:ph type="dt" sz="half" idx="10"/>
          </p:nvPr>
        </p:nvSpPr>
        <p:spPr>
          <a:ln/>
        </p:spPr>
        <p:txBody>
          <a:bodyPr/>
          <a:lstStyle>
            <a:lvl1pPr>
              <a:defRPr/>
            </a:lvl1pPr>
          </a:lstStyle>
          <a:p>
            <a:pPr>
              <a:defRPr/>
            </a:pPr>
            <a:fld id="{2ED619E7-81D7-4BDC-A433-7B362226578D}" type="datetime1">
              <a:rPr lang="en-NZ"/>
              <a:pPr>
                <a:defRPr/>
              </a:pPr>
              <a:t>26/05/15</a:t>
            </a:fld>
            <a:endParaRPr lang="en-NZ"/>
          </a:p>
        </p:txBody>
      </p:sp>
      <p:sp>
        <p:nvSpPr>
          <p:cNvPr id="5" name="Rectangle 5"/>
          <p:cNvSpPr>
            <a:spLocks noGrp="1" noChangeArrowheads="1"/>
          </p:cNvSpPr>
          <p:nvPr>
            <p:ph type="ftr" sz="quarter" idx="11"/>
          </p:nvPr>
        </p:nvSpPr>
        <p:spPr>
          <a:ln/>
        </p:spPr>
        <p:txBody>
          <a:bodyPr/>
          <a:lstStyle>
            <a:lvl1pPr>
              <a:defRPr/>
            </a:lvl1pPr>
          </a:lstStyle>
          <a:p>
            <a:pPr>
              <a:defRPr/>
            </a:pPr>
            <a:endParaRPr lang="en-NZ"/>
          </a:p>
        </p:txBody>
      </p:sp>
      <p:sp>
        <p:nvSpPr>
          <p:cNvPr id="6" name="Rectangle 6"/>
          <p:cNvSpPr>
            <a:spLocks noGrp="1" noChangeArrowheads="1"/>
          </p:cNvSpPr>
          <p:nvPr>
            <p:ph type="sldNum" sz="quarter" idx="12"/>
          </p:nvPr>
        </p:nvSpPr>
        <p:spPr>
          <a:ln/>
        </p:spPr>
        <p:txBody>
          <a:bodyPr/>
          <a:lstStyle>
            <a:lvl1pPr>
              <a:defRPr/>
            </a:lvl1pPr>
          </a:lstStyle>
          <a:p>
            <a:pPr>
              <a:defRPr/>
            </a:pPr>
            <a:fld id="{407443AD-C1EC-40B9-AE7B-263E2F6E05EB}" type="slidenum">
              <a:rPr lang="en-NZ"/>
              <a:pPr>
                <a:defRPr/>
              </a:pPr>
              <a:t>‹#›</a:t>
            </a:fld>
            <a:endParaRPr lang="en-NZ"/>
          </a:p>
        </p:txBody>
      </p:sp>
    </p:spTree>
    <p:extLst>
      <p:ext uri="{BB962C8B-B14F-4D97-AF65-F5344CB8AC3E}">
        <p14:creationId xmlns:p14="http://schemas.microsoft.com/office/powerpoint/2010/main" val="2307658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lang="en-NZ" sz="2800" b="1" dirty="0">
                <a:ln>
                  <a:noFill/>
                </a:ln>
                <a:solidFill>
                  <a:schemeClr val="bg1"/>
                </a:solidFill>
                <a:effectLst>
                  <a:outerShdw blurRad="50800" dist="50800" dir="2700000" algn="ctr" rotWithShape="0">
                    <a:schemeClr val="tx2"/>
                  </a:outerShdw>
                </a:effectLst>
                <a:latin typeface="+mj-lt"/>
                <a:ea typeface="+mj-ea"/>
                <a:cs typeface="+mj-cs"/>
              </a:defRPr>
            </a:lvl1pPr>
          </a:lstStyle>
          <a:p>
            <a:pPr lvl="0" algn="l" rtl="0" eaLnBrk="1" fontAlgn="base" hangingPunct="1">
              <a:spcBef>
                <a:spcPct val="0"/>
              </a:spcBef>
              <a:spcAft>
                <a:spcPct val="0"/>
              </a:spcAft>
            </a:pPr>
            <a:r>
              <a:rPr lang="en-US" dirty="0" smtClean="0"/>
              <a:t>Click to edit Master title style</a:t>
            </a:r>
            <a:endParaRPr lang="en-NZ"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E6F5089-92A9-4694-87E5-2B80BF01A913}" type="datetime1">
              <a:rPr lang="en-NZ"/>
              <a:pPr>
                <a:defRPr/>
              </a:pPr>
              <a:t>26/05/15</a:t>
            </a:fld>
            <a:endParaRPr lang="en-NZ"/>
          </a:p>
        </p:txBody>
      </p:sp>
      <p:sp>
        <p:nvSpPr>
          <p:cNvPr id="5" name="Rectangle 5"/>
          <p:cNvSpPr>
            <a:spLocks noGrp="1" noChangeArrowheads="1"/>
          </p:cNvSpPr>
          <p:nvPr>
            <p:ph type="ftr" sz="quarter" idx="11"/>
          </p:nvPr>
        </p:nvSpPr>
        <p:spPr>
          <a:ln/>
        </p:spPr>
        <p:txBody>
          <a:bodyPr/>
          <a:lstStyle>
            <a:lvl1pPr>
              <a:defRPr/>
            </a:lvl1pPr>
          </a:lstStyle>
          <a:p>
            <a:pPr>
              <a:defRPr/>
            </a:pPr>
            <a:endParaRPr lang="en-NZ"/>
          </a:p>
        </p:txBody>
      </p:sp>
      <p:sp>
        <p:nvSpPr>
          <p:cNvPr id="6" name="Rectangle 6"/>
          <p:cNvSpPr>
            <a:spLocks noGrp="1" noChangeArrowheads="1"/>
          </p:cNvSpPr>
          <p:nvPr>
            <p:ph type="sldNum" sz="quarter" idx="12"/>
          </p:nvPr>
        </p:nvSpPr>
        <p:spPr>
          <a:ln/>
        </p:spPr>
        <p:txBody>
          <a:bodyPr/>
          <a:lstStyle>
            <a:lvl1pPr>
              <a:defRPr/>
            </a:lvl1pPr>
          </a:lstStyle>
          <a:p>
            <a:pPr>
              <a:defRPr/>
            </a:pPr>
            <a:fld id="{591D10DE-807A-4971-BC34-B90E47BEBBD4}" type="slidenum">
              <a:rPr lang="en-NZ"/>
              <a:pPr>
                <a:defRPr/>
              </a:pPr>
              <a:t>‹#›</a:t>
            </a:fld>
            <a:endParaRPr lang="en-NZ"/>
          </a:p>
        </p:txBody>
      </p:sp>
    </p:spTree>
    <p:extLst>
      <p:ext uri="{BB962C8B-B14F-4D97-AF65-F5344CB8AC3E}">
        <p14:creationId xmlns:p14="http://schemas.microsoft.com/office/powerpoint/2010/main" val="1249610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marL="342900" indent="-342900">
              <a:defRPr lang="en-US" sz="2600" b="1" dirty="0" smtClean="0">
                <a:solidFill>
                  <a:schemeClr val="bg1"/>
                </a:solidFill>
                <a:effectLst>
                  <a:outerShdw blurRad="38100" dist="38100" dir="2700000" algn="tl">
                    <a:srgbClr val="000000">
                      <a:alpha val="43137"/>
                    </a:srgbClr>
                  </a:outerShdw>
                </a:effectLst>
                <a:latin typeface="+mn-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342900" lvl="0" indent="-342900" algn="l" rtl="0" eaLnBrk="1" fontAlgn="base" hangingPunct="1">
              <a:spcBef>
                <a:spcPct val="20000"/>
              </a:spcBef>
              <a:spcAft>
                <a:spcPct val="0"/>
              </a:spcAft>
              <a:buChar char="•"/>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a:p>
        </p:txBody>
      </p:sp>
      <p:sp>
        <p:nvSpPr>
          <p:cNvPr id="4" name="Content Placeholder 3"/>
          <p:cNvSpPr>
            <a:spLocks noGrp="1"/>
          </p:cNvSpPr>
          <p:nvPr>
            <p:ph sz="half" idx="2"/>
          </p:nvPr>
        </p:nvSpPr>
        <p:spPr>
          <a:xfrm>
            <a:off x="4648200" y="1600200"/>
            <a:ext cx="4038600" cy="4525963"/>
          </a:xfrm>
        </p:spPr>
        <p:txBody>
          <a:bodyPr/>
          <a:lstStyle>
            <a:lvl1pPr marL="342900" indent="-342900">
              <a:defRPr lang="en-US" sz="2600" b="1" dirty="0" smtClean="0">
                <a:solidFill>
                  <a:schemeClr val="bg1"/>
                </a:solidFill>
                <a:effectLst>
                  <a:outerShdw blurRad="38100" dist="38100" dir="2700000" algn="tl">
                    <a:srgbClr val="000000">
                      <a:alpha val="43137"/>
                    </a:srgbClr>
                  </a:outerShdw>
                </a:effectLst>
                <a:latin typeface="+mn-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342900" lvl="0" indent="-342900" algn="l" rtl="0" eaLnBrk="1" fontAlgn="base" hangingPunct="1">
              <a:spcBef>
                <a:spcPct val="20000"/>
              </a:spcBef>
              <a:spcAft>
                <a:spcPct val="0"/>
              </a:spcAft>
              <a:buChar char="•"/>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a:p>
        </p:txBody>
      </p:sp>
      <p:sp>
        <p:nvSpPr>
          <p:cNvPr id="5" name="Rectangle 4"/>
          <p:cNvSpPr>
            <a:spLocks noGrp="1" noChangeArrowheads="1"/>
          </p:cNvSpPr>
          <p:nvPr>
            <p:ph type="dt" sz="half" idx="10"/>
          </p:nvPr>
        </p:nvSpPr>
        <p:spPr>
          <a:ln/>
        </p:spPr>
        <p:txBody>
          <a:bodyPr/>
          <a:lstStyle>
            <a:lvl1pPr>
              <a:defRPr/>
            </a:lvl1pPr>
          </a:lstStyle>
          <a:p>
            <a:pPr>
              <a:defRPr/>
            </a:pPr>
            <a:fld id="{4BE082F3-86CD-43F2-BE4C-919D4B6EBA7B}" type="datetime1">
              <a:rPr lang="en-NZ"/>
              <a:pPr>
                <a:defRPr/>
              </a:pPr>
              <a:t>26/05/15</a:t>
            </a:fld>
            <a:endParaRPr lang="en-NZ"/>
          </a:p>
        </p:txBody>
      </p:sp>
      <p:sp>
        <p:nvSpPr>
          <p:cNvPr id="6" name="Rectangle 5"/>
          <p:cNvSpPr>
            <a:spLocks noGrp="1" noChangeArrowheads="1"/>
          </p:cNvSpPr>
          <p:nvPr>
            <p:ph type="ftr" sz="quarter" idx="11"/>
          </p:nvPr>
        </p:nvSpPr>
        <p:spPr>
          <a:ln/>
        </p:spPr>
        <p:txBody>
          <a:bodyPr/>
          <a:lstStyle>
            <a:lvl1pPr>
              <a:defRPr/>
            </a:lvl1pPr>
          </a:lstStyle>
          <a:p>
            <a:pPr>
              <a:defRPr/>
            </a:pPr>
            <a:endParaRPr lang="en-NZ"/>
          </a:p>
        </p:txBody>
      </p:sp>
      <p:sp>
        <p:nvSpPr>
          <p:cNvPr id="7" name="Rectangle 6"/>
          <p:cNvSpPr>
            <a:spLocks noGrp="1" noChangeArrowheads="1"/>
          </p:cNvSpPr>
          <p:nvPr>
            <p:ph type="sldNum" sz="quarter" idx="12"/>
          </p:nvPr>
        </p:nvSpPr>
        <p:spPr>
          <a:ln/>
        </p:spPr>
        <p:txBody>
          <a:bodyPr/>
          <a:lstStyle>
            <a:lvl1pPr>
              <a:defRPr/>
            </a:lvl1pPr>
          </a:lstStyle>
          <a:p>
            <a:pPr>
              <a:defRPr/>
            </a:pPr>
            <a:fld id="{0403791F-7D88-45B5-BCC1-0D939B1C99C7}" type="slidenum">
              <a:rPr lang="en-NZ"/>
              <a:pPr>
                <a:defRPr/>
              </a:pPr>
              <a:t>‹#›</a:t>
            </a:fld>
            <a:endParaRPr lang="en-NZ"/>
          </a:p>
        </p:txBody>
      </p:sp>
    </p:spTree>
    <p:extLst>
      <p:ext uri="{BB962C8B-B14F-4D97-AF65-F5344CB8AC3E}">
        <p14:creationId xmlns:p14="http://schemas.microsoft.com/office/powerpoint/2010/main" val="2068335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pPr>
              <a:defRPr/>
            </a:pPr>
            <a:fld id="{49F6093B-9609-4ED5-B105-39975D26C351}" type="datetime1">
              <a:rPr lang="en-NZ"/>
              <a:pPr>
                <a:defRPr/>
              </a:pPr>
              <a:t>26/05/15</a:t>
            </a:fld>
            <a:endParaRPr lang="en-NZ"/>
          </a:p>
        </p:txBody>
      </p:sp>
      <p:sp>
        <p:nvSpPr>
          <p:cNvPr id="8" name="Rectangle 5"/>
          <p:cNvSpPr>
            <a:spLocks noGrp="1" noChangeArrowheads="1"/>
          </p:cNvSpPr>
          <p:nvPr>
            <p:ph type="ftr" sz="quarter" idx="11"/>
          </p:nvPr>
        </p:nvSpPr>
        <p:spPr>
          <a:ln/>
        </p:spPr>
        <p:txBody>
          <a:bodyPr/>
          <a:lstStyle>
            <a:lvl1pPr>
              <a:defRPr/>
            </a:lvl1pPr>
          </a:lstStyle>
          <a:p>
            <a:pPr>
              <a:defRPr/>
            </a:pPr>
            <a:endParaRPr lang="en-NZ"/>
          </a:p>
        </p:txBody>
      </p:sp>
      <p:sp>
        <p:nvSpPr>
          <p:cNvPr id="9" name="Rectangle 6"/>
          <p:cNvSpPr>
            <a:spLocks noGrp="1" noChangeArrowheads="1"/>
          </p:cNvSpPr>
          <p:nvPr>
            <p:ph type="sldNum" sz="quarter" idx="12"/>
          </p:nvPr>
        </p:nvSpPr>
        <p:spPr>
          <a:ln/>
        </p:spPr>
        <p:txBody>
          <a:bodyPr/>
          <a:lstStyle>
            <a:lvl1pPr>
              <a:defRPr/>
            </a:lvl1pPr>
          </a:lstStyle>
          <a:p>
            <a:pPr>
              <a:defRPr/>
            </a:pPr>
            <a:fld id="{EB1AB482-1F4F-420C-BA1E-CE26B2E37CED}" type="slidenum">
              <a:rPr lang="en-NZ"/>
              <a:pPr>
                <a:defRPr/>
              </a:pPr>
              <a:t>‹#›</a:t>
            </a:fld>
            <a:endParaRPr lang="en-NZ"/>
          </a:p>
        </p:txBody>
      </p:sp>
    </p:spTree>
    <p:extLst>
      <p:ext uri="{BB962C8B-B14F-4D97-AF65-F5344CB8AC3E}">
        <p14:creationId xmlns:p14="http://schemas.microsoft.com/office/powerpoint/2010/main" val="231433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pPr>
              <a:defRPr/>
            </a:pPr>
            <a:fld id="{7AC1A279-9E2C-4BCA-9D28-25AA5921F350}" type="datetime1">
              <a:rPr lang="en-NZ"/>
              <a:pPr>
                <a:defRPr/>
              </a:pPr>
              <a:t>26/05/15</a:t>
            </a:fld>
            <a:endParaRPr lang="en-NZ"/>
          </a:p>
        </p:txBody>
      </p:sp>
      <p:sp>
        <p:nvSpPr>
          <p:cNvPr id="4" name="Rectangle 5"/>
          <p:cNvSpPr>
            <a:spLocks noGrp="1" noChangeArrowheads="1"/>
          </p:cNvSpPr>
          <p:nvPr>
            <p:ph type="ftr" sz="quarter" idx="11"/>
          </p:nvPr>
        </p:nvSpPr>
        <p:spPr>
          <a:ln/>
        </p:spPr>
        <p:txBody>
          <a:bodyPr/>
          <a:lstStyle>
            <a:lvl1pPr>
              <a:defRPr/>
            </a:lvl1pPr>
          </a:lstStyle>
          <a:p>
            <a:pPr>
              <a:defRPr/>
            </a:pPr>
            <a:endParaRPr lang="en-NZ"/>
          </a:p>
        </p:txBody>
      </p:sp>
      <p:sp>
        <p:nvSpPr>
          <p:cNvPr id="5" name="Rectangle 6"/>
          <p:cNvSpPr>
            <a:spLocks noGrp="1" noChangeArrowheads="1"/>
          </p:cNvSpPr>
          <p:nvPr>
            <p:ph type="sldNum" sz="quarter" idx="12"/>
          </p:nvPr>
        </p:nvSpPr>
        <p:spPr>
          <a:ln/>
        </p:spPr>
        <p:txBody>
          <a:bodyPr/>
          <a:lstStyle>
            <a:lvl1pPr>
              <a:defRPr/>
            </a:lvl1pPr>
          </a:lstStyle>
          <a:p>
            <a:pPr>
              <a:defRPr/>
            </a:pPr>
            <a:fld id="{69C18CF2-9C01-49C5-B69E-8A4A964D59C9}" type="slidenum">
              <a:rPr lang="en-NZ"/>
              <a:pPr>
                <a:defRPr/>
              </a:pPr>
              <a:t>‹#›</a:t>
            </a:fld>
            <a:endParaRPr lang="en-NZ"/>
          </a:p>
        </p:txBody>
      </p:sp>
    </p:spTree>
    <p:extLst>
      <p:ext uri="{BB962C8B-B14F-4D97-AF65-F5344CB8AC3E}">
        <p14:creationId xmlns:p14="http://schemas.microsoft.com/office/powerpoint/2010/main" val="3305722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2A13EC19-BA5E-4D33-912B-11E622F919C4}" type="datetime1">
              <a:rPr lang="en-NZ"/>
              <a:pPr>
                <a:defRPr/>
              </a:pPr>
              <a:t>26/05/15</a:t>
            </a:fld>
            <a:endParaRPr lang="en-NZ"/>
          </a:p>
        </p:txBody>
      </p:sp>
      <p:sp>
        <p:nvSpPr>
          <p:cNvPr id="3" name="Rectangle 5"/>
          <p:cNvSpPr>
            <a:spLocks noGrp="1" noChangeArrowheads="1"/>
          </p:cNvSpPr>
          <p:nvPr>
            <p:ph type="ftr" sz="quarter" idx="11"/>
          </p:nvPr>
        </p:nvSpPr>
        <p:spPr>
          <a:ln/>
        </p:spPr>
        <p:txBody>
          <a:bodyPr/>
          <a:lstStyle>
            <a:lvl1pPr>
              <a:defRPr/>
            </a:lvl1pPr>
          </a:lstStyle>
          <a:p>
            <a:pPr>
              <a:defRPr/>
            </a:pPr>
            <a:endParaRPr lang="en-NZ"/>
          </a:p>
        </p:txBody>
      </p:sp>
      <p:sp>
        <p:nvSpPr>
          <p:cNvPr id="4" name="Rectangle 6"/>
          <p:cNvSpPr>
            <a:spLocks noGrp="1" noChangeArrowheads="1"/>
          </p:cNvSpPr>
          <p:nvPr>
            <p:ph type="sldNum" sz="quarter" idx="12"/>
          </p:nvPr>
        </p:nvSpPr>
        <p:spPr>
          <a:ln/>
        </p:spPr>
        <p:txBody>
          <a:bodyPr/>
          <a:lstStyle>
            <a:lvl1pPr>
              <a:defRPr/>
            </a:lvl1pPr>
          </a:lstStyle>
          <a:p>
            <a:pPr>
              <a:defRPr/>
            </a:pPr>
            <a:fld id="{C1D33DE7-4550-4D0B-B80C-7ECCD9190EC1}" type="slidenum">
              <a:rPr lang="en-NZ"/>
              <a:pPr>
                <a:defRPr/>
              </a:pPr>
              <a:t>‹#›</a:t>
            </a:fld>
            <a:endParaRPr lang="en-NZ"/>
          </a:p>
        </p:txBody>
      </p:sp>
    </p:spTree>
    <p:extLst>
      <p:ext uri="{BB962C8B-B14F-4D97-AF65-F5344CB8AC3E}">
        <p14:creationId xmlns:p14="http://schemas.microsoft.com/office/powerpoint/2010/main" val="2668309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marL="342900" indent="-342900">
              <a:defRPr lang="en-US" sz="2600" b="1" dirty="0" smtClean="0">
                <a:solidFill>
                  <a:schemeClr val="bg1"/>
                </a:solidFill>
                <a:effectLst>
                  <a:outerShdw blurRad="38100" dist="38100" dir="2700000" algn="tl">
                    <a:srgbClr val="000000">
                      <a:alpha val="43137"/>
                    </a:srgbClr>
                  </a:outerShdw>
                </a:effectLst>
                <a:latin typeface="+mn-lt"/>
                <a:ea typeface="+mn-ea"/>
                <a:cs typeface="+mn-cs"/>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marL="342900" lvl="0" indent="-342900" algn="l" rtl="0" eaLnBrk="1" fontAlgn="base" hangingPunct="1">
              <a:spcBef>
                <a:spcPct val="20000"/>
              </a:spcBef>
              <a:spcAft>
                <a:spcPct val="0"/>
              </a:spcAft>
              <a:buChar char="•"/>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5CE4CD5-D9A7-45DC-82D6-4244F6F8F737}" type="datetime1">
              <a:rPr lang="en-NZ"/>
              <a:pPr>
                <a:defRPr/>
              </a:pPr>
              <a:t>26/05/15</a:t>
            </a:fld>
            <a:endParaRPr lang="en-NZ"/>
          </a:p>
        </p:txBody>
      </p:sp>
      <p:sp>
        <p:nvSpPr>
          <p:cNvPr id="6" name="Rectangle 5"/>
          <p:cNvSpPr>
            <a:spLocks noGrp="1" noChangeArrowheads="1"/>
          </p:cNvSpPr>
          <p:nvPr>
            <p:ph type="ftr" sz="quarter" idx="11"/>
          </p:nvPr>
        </p:nvSpPr>
        <p:spPr>
          <a:ln/>
        </p:spPr>
        <p:txBody>
          <a:bodyPr/>
          <a:lstStyle>
            <a:lvl1pPr>
              <a:defRPr/>
            </a:lvl1pPr>
          </a:lstStyle>
          <a:p>
            <a:pPr>
              <a:defRPr/>
            </a:pPr>
            <a:endParaRPr lang="en-NZ"/>
          </a:p>
        </p:txBody>
      </p:sp>
      <p:sp>
        <p:nvSpPr>
          <p:cNvPr id="7" name="Rectangle 6"/>
          <p:cNvSpPr>
            <a:spLocks noGrp="1" noChangeArrowheads="1"/>
          </p:cNvSpPr>
          <p:nvPr>
            <p:ph type="sldNum" sz="quarter" idx="12"/>
          </p:nvPr>
        </p:nvSpPr>
        <p:spPr>
          <a:ln/>
        </p:spPr>
        <p:txBody>
          <a:bodyPr/>
          <a:lstStyle>
            <a:lvl1pPr>
              <a:defRPr/>
            </a:lvl1pPr>
          </a:lstStyle>
          <a:p>
            <a:pPr>
              <a:defRPr/>
            </a:pPr>
            <a:fld id="{7889ED5A-6B07-42CE-AA60-BA738542D899}" type="slidenum">
              <a:rPr lang="en-NZ"/>
              <a:pPr>
                <a:defRPr/>
              </a:pPr>
              <a:t>‹#›</a:t>
            </a:fld>
            <a:endParaRPr lang="en-NZ"/>
          </a:p>
        </p:txBody>
      </p:sp>
    </p:spTree>
    <p:extLst>
      <p:ext uri="{BB962C8B-B14F-4D97-AF65-F5344CB8AC3E}">
        <p14:creationId xmlns:p14="http://schemas.microsoft.com/office/powerpoint/2010/main" val="291033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C3C3BF6-095C-4DAC-8525-DAB0D1C363A3}" type="datetime1">
              <a:rPr lang="en-NZ"/>
              <a:pPr>
                <a:defRPr/>
              </a:pPr>
              <a:t>26/05/15</a:t>
            </a:fld>
            <a:endParaRPr lang="en-NZ"/>
          </a:p>
        </p:txBody>
      </p:sp>
      <p:sp>
        <p:nvSpPr>
          <p:cNvPr id="6" name="Rectangle 5"/>
          <p:cNvSpPr>
            <a:spLocks noGrp="1" noChangeArrowheads="1"/>
          </p:cNvSpPr>
          <p:nvPr>
            <p:ph type="ftr" sz="quarter" idx="11"/>
          </p:nvPr>
        </p:nvSpPr>
        <p:spPr>
          <a:ln/>
        </p:spPr>
        <p:txBody>
          <a:bodyPr/>
          <a:lstStyle>
            <a:lvl1pPr>
              <a:defRPr/>
            </a:lvl1pPr>
          </a:lstStyle>
          <a:p>
            <a:pPr>
              <a:defRPr/>
            </a:pPr>
            <a:endParaRPr lang="en-NZ"/>
          </a:p>
        </p:txBody>
      </p:sp>
      <p:sp>
        <p:nvSpPr>
          <p:cNvPr id="7" name="Rectangle 6"/>
          <p:cNvSpPr>
            <a:spLocks noGrp="1" noChangeArrowheads="1"/>
          </p:cNvSpPr>
          <p:nvPr>
            <p:ph type="sldNum" sz="quarter" idx="12"/>
          </p:nvPr>
        </p:nvSpPr>
        <p:spPr>
          <a:ln/>
        </p:spPr>
        <p:txBody>
          <a:bodyPr/>
          <a:lstStyle>
            <a:lvl1pPr>
              <a:defRPr/>
            </a:lvl1pPr>
          </a:lstStyle>
          <a:p>
            <a:pPr>
              <a:defRPr/>
            </a:pPr>
            <a:fld id="{CAD86B4F-4697-422A-8508-9E06D22F6200}" type="slidenum">
              <a:rPr lang="en-NZ"/>
              <a:pPr>
                <a:defRPr/>
              </a:pPr>
              <a:t>‹#›</a:t>
            </a:fld>
            <a:endParaRPr lang="en-NZ"/>
          </a:p>
        </p:txBody>
      </p:sp>
    </p:spTree>
    <p:extLst>
      <p:ext uri="{BB962C8B-B14F-4D97-AF65-F5344CB8AC3E}">
        <p14:creationId xmlns:p14="http://schemas.microsoft.com/office/powerpoint/2010/main" val="123375509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B4B4B"/>
        </a:solidFill>
        <a:effectLst/>
      </p:bgPr>
    </p:bg>
    <p:spTree>
      <p:nvGrpSpPr>
        <p:cNvPr id="1" name=""/>
        <p:cNvGrpSpPr/>
        <p:nvPr/>
      </p:nvGrpSpPr>
      <p:grpSpPr>
        <a:xfrm>
          <a:off x="0" y="0"/>
          <a:ext cx="0" cy="0"/>
          <a:chOff x="0" y="0"/>
          <a:chExt cx="0" cy="0"/>
        </a:xfrm>
      </p:grpSpPr>
      <p:sp>
        <p:nvSpPr>
          <p:cNvPr id="1026" name="Rectangle 7"/>
          <p:cNvSpPr>
            <a:spLocks noChangeArrowheads="1"/>
          </p:cNvSpPr>
          <p:nvPr/>
        </p:nvSpPr>
        <p:spPr bwMode="auto">
          <a:xfrm>
            <a:off x="0" y="6597650"/>
            <a:ext cx="9144000" cy="260350"/>
          </a:xfrm>
          <a:prstGeom prst="rect">
            <a:avLst/>
          </a:prstGeom>
          <a:solidFill>
            <a:srgbClr val="A71930"/>
          </a:solidFill>
          <a:ln>
            <a:noFill/>
          </a:ln>
          <a:effectLst/>
          <a:extLst/>
        </p:spPr>
        <p:txBody>
          <a:bodyPr wrap="none" anchor="ctr"/>
          <a:lstStyle/>
          <a:p>
            <a:endParaRPr lang="en-US"/>
          </a:p>
        </p:txBody>
      </p:sp>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lgn="l" rtl="0" eaLnBrk="1" fontAlgn="base" hangingPunct="1">
              <a:spcBef>
                <a:spcPct val="0"/>
              </a:spcBef>
              <a:spcAft>
                <a:spcPct val="0"/>
              </a:spcAft>
            </a:pPr>
            <a:r>
              <a:rPr lang="en-US" dirty="0" smtClean="0"/>
              <a:t>Click to edit Master title style</a:t>
            </a:r>
            <a:endParaRPr lang="en-NZ" dirty="0" smtClean="0"/>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lvl="0" indent="-342900" algn="l" rtl="0" eaLnBrk="1" fontAlgn="base" hangingPunct="1">
              <a:spcBef>
                <a:spcPct val="20000"/>
              </a:spcBef>
              <a:spcAft>
                <a:spcPct val="0"/>
              </a:spcAft>
              <a:buChar char="•"/>
            </a:pPr>
            <a:r>
              <a:rPr lang="en-US" dirty="0" smtClean="0"/>
              <a:t>Click to edit Master text styles</a:t>
            </a:r>
          </a:p>
          <a:p>
            <a:pPr marL="720000" lvl="1" indent="-285750" algn="l" rtl="0" eaLnBrk="1" fontAlgn="base" hangingPunct="1">
              <a:spcBef>
                <a:spcPts val="0"/>
              </a:spcBef>
              <a:spcAft>
                <a:spcPct val="0"/>
              </a:spcAft>
              <a:buChar char="–"/>
            </a:pPr>
            <a:r>
              <a:rPr lang="en-US" dirty="0" smtClean="0"/>
              <a:t>Second level</a:t>
            </a:r>
          </a:p>
          <a:p>
            <a:pPr marL="1143000" lvl="2" indent="-228600" algn="l" rtl="0" eaLnBrk="1" fontAlgn="base" hangingPunct="1">
              <a:spcBef>
                <a:spcPts val="0"/>
              </a:spcBef>
              <a:spcAft>
                <a:spcPct val="0"/>
              </a:spcAft>
              <a:buChar char="•"/>
            </a:pPr>
            <a:r>
              <a:rPr lang="en-US" dirty="0" smtClean="0"/>
              <a:t>Third level</a:t>
            </a:r>
          </a:p>
          <a:p>
            <a:pPr marL="1600200" lvl="3" indent="-228600" algn="l" rtl="0" eaLnBrk="1" fontAlgn="base" hangingPunct="1">
              <a:spcBef>
                <a:spcPts val="0"/>
              </a:spcBef>
              <a:spcAft>
                <a:spcPct val="0"/>
              </a:spcAft>
              <a:buChar char="–"/>
            </a:pPr>
            <a:r>
              <a:rPr lang="en-US" dirty="0" smtClean="0"/>
              <a:t>Fourth level</a:t>
            </a:r>
          </a:p>
          <a:p>
            <a:pPr marL="2057400" lvl="4" indent="-228600" algn="l" rtl="0" eaLnBrk="1" fontAlgn="base" hangingPunct="1">
              <a:spcBef>
                <a:spcPts val="0"/>
              </a:spcBef>
              <a:spcAft>
                <a:spcPct val="0"/>
              </a:spcAft>
              <a:buChar char="»"/>
            </a:pPr>
            <a:r>
              <a:rPr lang="en-US" dirty="0" smtClean="0"/>
              <a:t>Fifth level</a:t>
            </a:r>
            <a:endParaRPr lang="en-NZ" dirty="0" smtClean="0"/>
          </a:p>
        </p:txBody>
      </p:sp>
      <p:sp>
        <p:nvSpPr>
          <p:cNvPr id="4100" name="Rectangle 4"/>
          <p:cNvSpPr>
            <a:spLocks noGrp="1" noChangeArrowheads="1"/>
          </p:cNvSpPr>
          <p:nvPr>
            <p:ph type="dt" sz="half" idx="2"/>
          </p:nvPr>
        </p:nvSpPr>
        <p:spPr bwMode="auto">
          <a:xfrm>
            <a:off x="157163" y="6580188"/>
            <a:ext cx="203835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1" smtClean="0">
                <a:solidFill>
                  <a:schemeClr val="bg1"/>
                </a:solidFill>
              </a:defRPr>
            </a:lvl1pPr>
          </a:lstStyle>
          <a:p>
            <a:pPr>
              <a:defRPr/>
            </a:pPr>
            <a:fld id="{846994AC-8C3A-40B4-BD05-CC76D58CC37B}" type="datetime1">
              <a:rPr lang="en-NZ"/>
              <a:pPr>
                <a:defRPr/>
              </a:pPr>
              <a:t>26/05/15</a:t>
            </a:fld>
            <a:endParaRPr lang="en-NZ"/>
          </a:p>
        </p:txBody>
      </p:sp>
      <p:sp>
        <p:nvSpPr>
          <p:cNvPr id="4101" name="Rectangle 5"/>
          <p:cNvSpPr>
            <a:spLocks noGrp="1" noChangeArrowheads="1"/>
          </p:cNvSpPr>
          <p:nvPr>
            <p:ph type="ftr" sz="quarter" idx="3"/>
          </p:nvPr>
        </p:nvSpPr>
        <p:spPr bwMode="auto">
          <a:xfrm>
            <a:off x="2297113" y="6597650"/>
            <a:ext cx="4537075"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smtClean="0">
                <a:solidFill>
                  <a:schemeClr val="bg1"/>
                </a:solidFill>
              </a:defRPr>
            </a:lvl1pPr>
          </a:lstStyle>
          <a:p>
            <a:pPr>
              <a:defRPr/>
            </a:pPr>
            <a:endParaRPr lang="en-NZ"/>
          </a:p>
        </p:txBody>
      </p:sp>
      <p:sp>
        <p:nvSpPr>
          <p:cNvPr id="4102" name="Rectangle 6"/>
          <p:cNvSpPr>
            <a:spLocks noGrp="1" noChangeArrowheads="1"/>
          </p:cNvSpPr>
          <p:nvPr>
            <p:ph type="sldNum" sz="quarter" idx="4"/>
          </p:nvPr>
        </p:nvSpPr>
        <p:spPr bwMode="auto">
          <a:xfrm>
            <a:off x="7885113" y="188913"/>
            <a:ext cx="112553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600" b="1" smtClean="0">
                <a:solidFill>
                  <a:srgbClr val="DDDDDD"/>
                </a:solidFill>
              </a:defRPr>
            </a:lvl1pPr>
          </a:lstStyle>
          <a:p>
            <a:pPr>
              <a:defRPr/>
            </a:pPr>
            <a:fld id="{E5031CD2-BA7F-4570-8296-D42F9BAA49DF}" type="slidenum">
              <a:rPr lang="en-NZ"/>
              <a:pPr>
                <a:defRPr/>
              </a:pPr>
              <a:t>‹#›</a:t>
            </a:fld>
            <a:endParaRPr lang="en-NZ"/>
          </a:p>
        </p:txBody>
      </p:sp>
      <p:sp>
        <p:nvSpPr>
          <p:cNvPr id="1032" name="Text Box 8"/>
          <p:cNvSpPr txBox="1">
            <a:spLocks noChangeArrowheads="1"/>
          </p:cNvSpPr>
          <p:nvPr/>
        </p:nvSpPr>
        <p:spPr bwMode="auto">
          <a:xfrm>
            <a:off x="7848600" y="6583363"/>
            <a:ext cx="1295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200" b="1">
                <a:solidFill>
                  <a:schemeClr val="bg1"/>
                </a:solidFill>
              </a:rPr>
              <a:t>GNS Science</a:t>
            </a:r>
            <a:endParaRPr lang="en-NZ" sz="1200" b="1">
              <a:solidFill>
                <a:schemeClr val="bg1"/>
              </a:solidFill>
            </a:endParaRPr>
          </a:p>
        </p:txBody>
      </p:sp>
    </p:spTree>
  </p:cSld>
  <p:clrMap bg1="lt1" tx1="dk1" bg2="lt2" tx2="dk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lang="en-NZ" sz="2800" b="1" dirty="0" smtClean="0">
          <a:ln>
            <a:noFill/>
          </a:ln>
          <a:solidFill>
            <a:schemeClr val="bg1"/>
          </a:solidFill>
          <a:effectLst>
            <a:outerShdw blurRad="50800" dist="50800" dir="2700000" algn="ctr" rotWithShape="0">
              <a:schemeClr val="tx2"/>
            </a:outerShdw>
          </a:effectLst>
          <a:latin typeface="+mj-lt"/>
          <a:ea typeface="+mj-ea"/>
          <a:cs typeface="+mj-cs"/>
        </a:defRPr>
      </a:lvl1pPr>
      <a:lvl2pPr algn="l" rtl="0" eaLnBrk="1" fontAlgn="base" hangingPunct="1">
        <a:spcBef>
          <a:spcPct val="0"/>
        </a:spcBef>
        <a:spcAft>
          <a:spcPct val="0"/>
        </a:spcAft>
        <a:defRPr sz="2800" b="1">
          <a:solidFill>
            <a:srgbClr val="FC9200"/>
          </a:solidFill>
          <a:latin typeface="Arial" charset="0"/>
        </a:defRPr>
      </a:lvl2pPr>
      <a:lvl3pPr algn="l" rtl="0" eaLnBrk="1" fontAlgn="base" hangingPunct="1">
        <a:spcBef>
          <a:spcPct val="0"/>
        </a:spcBef>
        <a:spcAft>
          <a:spcPct val="0"/>
        </a:spcAft>
        <a:defRPr sz="2800" b="1">
          <a:solidFill>
            <a:srgbClr val="FC9200"/>
          </a:solidFill>
          <a:latin typeface="Arial" charset="0"/>
        </a:defRPr>
      </a:lvl3pPr>
      <a:lvl4pPr algn="l" rtl="0" eaLnBrk="1" fontAlgn="base" hangingPunct="1">
        <a:spcBef>
          <a:spcPct val="0"/>
        </a:spcBef>
        <a:spcAft>
          <a:spcPct val="0"/>
        </a:spcAft>
        <a:defRPr sz="2800" b="1">
          <a:solidFill>
            <a:srgbClr val="FC9200"/>
          </a:solidFill>
          <a:latin typeface="Arial" charset="0"/>
        </a:defRPr>
      </a:lvl4pPr>
      <a:lvl5pPr algn="l" rtl="0" eaLnBrk="1" fontAlgn="base" hangingPunct="1">
        <a:spcBef>
          <a:spcPct val="0"/>
        </a:spcBef>
        <a:spcAft>
          <a:spcPct val="0"/>
        </a:spcAft>
        <a:defRPr sz="2800" b="1">
          <a:solidFill>
            <a:srgbClr val="FC9200"/>
          </a:solidFill>
          <a:latin typeface="Arial" charset="0"/>
        </a:defRPr>
      </a:lvl5pPr>
      <a:lvl6pPr marL="457200" algn="l" rtl="0" eaLnBrk="1" fontAlgn="base" hangingPunct="1">
        <a:spcBef>
          <a:spcPct val="0"/>
        </a:spcBef>
        <a:spcAft>
          <a:spcPct val="0"/>
        </a:spcAft>
        <a:defRPr sz="2800" b="1">
          <a:solidFill>
            <a:srgbClr val="FC9200"/>
          </a:solidFill>
          <a:latin typeface="Arial" charset="0"/>
        </a:defRPr>
      </a:lvl6pPr>
      <a:lvl7pPr marL="914400" algn="l" rtl="0" eaLnBrk="1" fontAlgn="base" hangingPunct="1">
        <a:spcBef>
          <a:spcPct val="0"/>
        </a:spcBef>
        <a:spcAft>
          <a:spcPct val="0"/>
        </a:spcAft>
        <a:defRPr sz="2800" b="1">
          <a:solidFill>
            <a:srgbClr val="FC9200"/>
          </a:solidFill>
          <a:latin typeface="Arial" charset="0"/>
        </a:defRPr>
      </a:lvl7pPr>
      <a:lvl8pPr marL="1371600" algn="l" rtl="0" eaLnBrk="1" fontAlgn="base" hangingPunct="1">
        <a:spcBef>
          <a:spcPct val="0"/>
        </a:spcBef>
        <a:spcAft>
          <a:spcPct val="0"/>
        </a:spcAft>
        <a:defRPr sz="2800" b="1">
          <a:solidFill>
            <a:srgbClr val="FC9200"/>
          </a:solidFill>
          <a:latin typeface="Arial" charset="0"/>
        </a:defRPr>
      </a:lvl8pPr>
      <a:lvl9pPr marL="1828800" algn="l" rtl="0" eaLnBrk="1" fontAlgn="base" hangingPunct="1">
        <a:spcBef>
          <a:spcPct val="0"/>
        </a:spcBef>
        <a:spcAft>
          <a:spcPct val="0"/>
        </a:spcAft>
        <a:defRPr sz="2800" b="1">
          <a:solidFill>
            <a:srgbClr val="FC9200"/>
          </a:solidFill>
          <a:latin typeface="Arial" charset="0"/>
        </a:defRPr>
      </a:lvl9pPr>
    </p:titleStyle>
    <p:bodyStyle>
      <a:lvl1pPr marL="342900" indent="-342900" algn="l" rtl="0" eaLnBrk="1" fontAlgn="base" hangingPunct="1">
        <a:spcBef>
          <a:spcPct val="20000"/>
        </a:spcBef>
        <a:spcAft>
          <a:spcPct val="0"/>
        </a:spcAft>
        <a:buChar char="•"/>
        <a:defRPr lang="en-US" sz="2600" b="1" dirty="0" smtClean="0">
          <a:solidFill>
            <a:schemeClr val="bg1"/>
          </a:solidFill>
          <a:effectLst>
            <a:outerShdw blurRad="38100" dist="38100" dir="2700000" algn="tl">
              <a:srgbClr val="000000">
                <a:alpha val="43137"/>
              </a:srgbClr>
            </a:outerShdw>
          </a:effectLst>
          <a:latin typeface="+mn-lt"/>
          <a:ea typeface="+mn-ea"/>
          <a:cs typeface="+mn-cs"/>
        </a:defRPr>
      </a:lvl1pPr>
      <a:lvl2pPr marL="891450" indent="-457200" algn="l" rtl="0" eaLnBrk="1" fontAlgn="base" hangingPunct="1">
        <a:spcBef>
          <a:spcPct val="20000"/>
        </a:spcBef>
        <a:spcAft>
          <a:spcPct val="0"/>
        </a:spcAft>
        <a:buChar char="–"/>
        <a:defRPr lang="en-US" sz="2400" b="0" dirty="0" smtClean="0">
          <a:solidFill>
            <a:schemeClr val="bg1"/>
          </a:solidFill>
          <a:effectLst>
            <a:outerShdw blurRad="38100" dist="38100" dir="2700000" algn="tl">
              <a:srgbClr val="000000">
                <a:alpha val="43137"/>
              </a:srgbClr>
            </a:outerShdw>
          </a:effectLst>
          <a:latin typeface="+mn-lt"/>
        </a:defRPr>
      </a:lvl2pPr>
      <a:lvl3pPr marL="1143000" indent="-228600" algn="l" rtl="0" eaLnBrk="1" fontAlgn="base" hangingPunct="1">
        <a:spcBef>
          <a:spcPct val="20000"/>
        </a:spcBef>
        <a:spcAft>
          <a:spcPct val="0"/>
        </a:spcAft>
        <a:buChar char="•"/>
        <a:defRPr lang="en-US" sz="2400" b="0" dirty="0" smtClean="0">
          <a:solidFill>
            <a:schemeClr val="bg1"/>
          </a:solidFill>
          <a:effectLst>
            <a:outerShdw blurRad="38100" dist="38100" dir="2700000" algn="tl">
              <a:srgbClr val="000000">
                <a:alpha val="43137"/>
              </a:srgbClr>
            </a:outerShdw>
          </a:effectLst>
          <a:latin typeface="+mn-lt"/>
        </a:defRPr>
      </a:lvl3pPr>
      <a:lvl4pPr marL="1600200" indent="-228600" algn="l" rtl="0" eaLnBrk="1" fontAlgn="base" hangingPunct="1">
        <a:spcBef>
          <a:spcPct val="20000"/>
        </a:spcBef>
        <a:spcAft>
          <a:spcPct val="0"/>
        </a:spcAft>
        <a:buChar char="–"/>
        <a:defRPr lang="en-US" sz="2000" b="0" dirty="0" smtClean="0">
          <a:solidFill>
            <a:schemeClr val="bg1"/>
          </a:solidFill>
          <a:effectLst>
            <a:outerShdw blurRad="38100" dist="38100" dir="2700000" algn="tl">
              <a:srgbClr val="000000">
                <a:alpha val="43137"/>
              </a:srgbClr>
            </a:outerShdw>
          </a:effectLst>
          <a:latin typeface="+mn-lt"/>
        </a:defRPr>
      </a:lvl4pPr>
      <a:lvl5pPr marL="2057400" indent="-228600" algn="l" rtl="0" eaLnBrk="1" fontAlgn="base" hangingPunct="1">
        <a:spcBef>
          <a:spcPct val="20000"/>
        </a:spcBef>
        <a:spcAft>
          <a:spcPct val="0"/>
        </a:spcAft>
        <a:buChar char="»"/>
        <a:defRPr lang="en-NZ" sz="2000" b="0" dirty="0" smtClean="0">
          <a:solidFill>
            <a:schemeClr val="bg1"/>
          </a:solidFill>
          <a:effectLst>
            <a:outerShdw blurRad="38100" dist="38100" dir="2700000" algn="tl">
              <a:srgbClr val="000000">
                <a:alpha val="43137"/>
              </a:srgbClr>
            </a:outerShdw>
          </a:effectLst>
          <a:latin typeface="+mn-lt"/>
        </a:defRPr>
      </a:lvl5pPr>
      <a:lvl6pPr marL="2514600" indent="-228600" algn="l" rtl="0" eaLnBrk="1" fontAlgn="base" hangingPunct="1">
        <a:spcBef>
          <a:spcPct val="20000"/>
        </a:spcBef>
        <a:spcAft>
          <a:spcPct val="0"/>
        </a:spcAft>
        <a:buChar char="»"/>
        <a:defRPr sz="2000" b="1">
          <a:solidFill>
            <a:schemeClr val="bg1"/>
          </a:solidFill>
          <a:latin typeface="+mn-lt"/>
        </a:defRPr>
      </a:lvl6pPr>
      <a:lvl7pPr marL="2971800" indent="-228600" algn="l" rtl="0" eaLnBrk="1" fontAlgn="base" hangingPunct="1">
        <a:spcBef>
          <a:spcPct val="20000"/>
        </a:spcBef>
        <a:spcAft>
          <a:spcPct val="0"/>
        </a:spcAft>
        <a:buChar char="»"/>
        <a:defRPr sz="2000" b="1">
          <a:solidFill>
            <a:schemeClr val="bg1"/>
          </a:solidFill>
          <a:latin typeface="+mn-lt"/>
        </a:defRPr>
      </a:lvl7pPr>
      <a:lvl8pPr marL="3429000" indent="-228600" algn="l" rtl="0" eaLnBrk="1" fontAlgn="base" hangingPunct="1">
        <a:spcBef>
          <a:spcPct val="20000"/>
        </a:spcBef>
        <a:spcAft>
          <a:spcPct val="0"/>
        </a:spcAft>
        <a:buChar char="»"/>
        <a:defRPr sz="2000" b="1">
          <a:solidFill>
            <a:schemeClr val="bg1"/>
          </a:solidFill>
          <a:latin typeface="+mn-lt"/>
        </a:defRPr>
      </a:lvl8pPr>
      <a:lvl9pPr marL="3886200" indent="-228600" algn="l" rtl="0" eaLnBrk="1" fontAlgn="base" hangingPunct="1">
        <a:spcBef>
          <a:spcPct val="20000"/>
        </a:spcBef>
        <a:spcAft>
          <a:spcPct val="0"/>
        </a:spcAft>
        <a:buChar char="»"/>
        <a:defRPr sz="2000"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microsoft.com/office/2007/relationships/media" Target="../media/media3.avi"/><Relationship Id="rId4" Type="http://schemas.openxmlformats.org/officeDocument/2006/relationships/video" Target="../media/media3.avi"/><Relationship Id="rId5" Type="http://schemas.openxmlformats.org/officeDocument/2006/relationships/slideLayout" Target="../slideLayouts/slideLayout2.xml"/><Relationship Id="rId6" Type="http://schemas.openxmlformats.org/officeDocument/2006/relationships/notesSlide" Target="../notesSlides/notesSlide12.xml"/><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image" Target="../media/image34.png"/><Relationship Id="rId10" Type="http://schemas.openxmlformats.org/officeDocument/2006/relationships/image" Target="../media/image35.png"/><Relationship Id="rId1" Type="http://schemas.microsoft.com/office/2007/relationships/media" Target="../media/media2.avi"/><Relationship Id="rId2" Type="http://schemas.openxmlformats.org/officeDocument/2006/relationships/video" Target="../media/media2.avi"/></Relationships>
</file>

<file path=ppt/slides/_rels/slide13.xml.rels><?xml version="1.0" encoding="UTF-8" standalone="yes"?>
<Relationships xmlns="http://schemas.openxmlformats.org/package/2006/relationships"><Relationship Id="rId3" Type="http://schemas.microsoft.com/office/2007/relationships/media" Target="../media/media5.m4v"/><Relationship Id="rId4" Type="http://schemas.openxmlformats.org/officeDocument/2006/relationships/video" Target="../media/media5.m4v"/><Relationship Id="rId5" Type="http://schemas.openxmlformats.org/officeDocument/2006/relationships/slideLayout" Target="../slideLayouts/slideLayout2.xml"/><Relationship Id="rId6" Type="http://schemas.openxmlformats.org/officeDocument/2006/relationships/notesSlide" Target="../notesSlides/notesSlide13.xml"/><Relationship Id="rId7" Type="http://schemas.openxmlformats.org/officeDocument/2006/relationships/image" Target="../media/image36.png"/><Relationship Id="rId8" Type="http://schemas.openxmlformats.org/officeDocument/2006/relationships/image" Target="../media/image37.png"/><Relationship Id="rId1" Type="http://schemas.microsoft.com/office/2007/relationships/media" Target="../media/media4.m4v"/><Relationship Id="rId2" Type="http://schemas.openxmlformats.org/officeDocument/2006/relationships/video" Target="../media/media4.m4v"/></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4.xml"/><Relationship Id="rId5" Type="http://schemas.openxmlformats.org/officeDocument/2006/relationships/image" Target="../media/image38.png"/><Relationship Id="rId6" Type="http://schemas.openxmlformats.org/officeDocument/2006/relationships/image" Target="../media/image39.png"/><Relationship Id="rId7" Type="http://schemas.openxmlformats.org/officeDocument/2006/relationships/image" Target="../media/image40.png"/><Relationship Id="rId1" Type="http://schemas.microsoft.com/office/2007/relationships/media" Target="../media/media6.wmv"/><Relationship Id="rId2" Type="http://schemas.openxmlformats.org/officeDocument/2006/relationships/video" Target="../media/media6.wmv"/></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microsoft.com/office/2007/relationships/hdphoto" Target="../media/hdphoto1.wdp"/><Relationship Id="rId6"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e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png"/><Relationship Id="rId5" Type="http://schemas.openxmlformats.org/officeDocument/2006/relationships/image" Target="../media/image7.jpg"/><Relationship Id="rId6" Type="http://schemas.openxmlformats.org/officeDocument/2006/relationships/image" Target="../media/image8.jpeg"/><Relationship Id="rId7" Type="http://schemas.openxmlformats.org/officeDocument/2006/relationships/image" Target="../media/image9.png"/><Relationship Id="rId8"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eg"/><Relationship Id="rId3" Type="http://schemas.openxmlformats.org/officeDocument/2006/relationships/image" Target="../media/image4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eg"/><Relationship Id="rId3" Type="http://schemas.openxmlformats.org/officeDocument/2006/relationships/image" Target="../media/image4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54.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55.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56.jpg"/></Relationships>
</file>

<file path=ppt/slides/_rels/slide28.xml.rels><?xml version="1.0" encoding="UTF-8" standalone="yes"?>
<Relationships xmlns="http://schemas.openxmlformats.org/package/2006/relationships"><Relationship Id="rId3" Type="http://schemas.openxmlformats.org/officeDocument/2006/relationships/image" Target="../media/image56.jpg"/><Relationship Id="rId4" Type="http://schemas.openxmlformats.org/officeDocument/2006/relationships/image" Target="../media/image57.jpg"/><Relationship Id="rId5" Type="http://schemas.openxmlformats.org/officeDocument/2006/relationships/image" Target="../media/image58.jpg"/><Relationship Id="rId6" Type="http://schemas.openxmlformats.org/officeDocument/2006/relationships/image" Target="../media/image59.png"/><Relationship Id="rId7" Type="http://schemas.openxmlformats.org/officeDocument/2006/relationships/image" Target="../media/image60.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9.xml.rels><?xml version="1.0" encoding="UTF-8" standalone="yes"?>
<Relationships xmlns="http://schemas.openxmlformats.org/package/2006/relationships"><Relationship Id="rId3" Type="http://schemas.openxmlformats.org/officeDocument/2006/relationships/image" Target="../media/image56.jpg"/><Relationship Id="rId4" Type="http://schemas.openxmlformats.org/officeDocument/2006/relationships/image" Target="../media/image61.jpg"/><Relationship Id="rId5" Type="http://schemas.openxmlformats.org/officeDocument/2006/relationships/image" Target="../media/image62.jp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png"/><Relationship Id="rId5" Type="http://schemas.openxmlformats.org/officeDocument/2006/relationships/image" Target="../media/image7.jpg"/><Relationship Id="rId6" Type="http://schemas.openxmlformats.org/officeDocument/2006/relationships/image" Target="../media/image8.jpeg"/><Relationship Id="rId7" Type="http://schemas.openxmlformats.org/officeDocument/2006/relationships/image" Target="../media/image9.png"/><Relationship Id="rId8"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jpg"/><Relationship Id="rId3" Type="http://schemas.openxmlformats.org/officeDocument/2006/relationships/image" Target="../media/image64.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jpeg"/><Relationship Id="rId3" Type="http://schemas.microsoft.com/office/2007/relationships/hdphoto" Target="../media/hdphoto2.wdp"/></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jpeg"/><Relationship Id="rId3" Type="http://schemas.microsoft.com/office/2007/relationships/hdphoto" Target="../media/hdphoto3.wdp"/></Relationships>
</file>

<file path=ppt/slides/_rels/slide33.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69.jpg"/><Relationship Id="rId1" Type="http://schemas.openxmlformats.org/officeDocument/2006/relationships/slideLayout" Target="../slideLayouts/slideLayout2.xml"/><Relationship Id="rId2" Type="http://schemas.openxmlformats.org/officeDocument/2006/relationships/image" Target="../media/image6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jpg"/><Relationship Id="rId3" Type="http://schemas.openxmlformats.org/officeDocument/2006/relationships/image" Target="../media/image71.jpg"/></Relationships>
</file>

<file path=ppt/slides/_rels/slide35.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72.jpg"/><Relationship Id="rId1" Type="http://schemas.openxmlformats.org/officeDocument/2006/relationships/slideLayout" Target="../slideLayouts/slideLayout2.xml"/><Relationship Id="rId2" Type="http://schemas.openxmlformats.org/officeDocument/2006/relationships/image" Target="../media/image67.jpg"/></Relationships>
</file>

<file path=ppt/slides/_rels/slide36.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jpg"/><Relationship Id="rId3" Type="http://schemas.openxmlformats.org/officeDocument/2006/relationships/image" Target="../media/image76.jp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jpeg"/><Relationship Id="rId7"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xml"/><Relationship Id="rId5" Type="http://schemas.openxmlformats.org/officeDocument/2006/relationships/image" Target="../media/image21.png"/><Relationship Id="rId6" Type="http://schemas.openxmlformats.org/officeDocument/2006/relationships/image" Target="../media/image22.jpg"/><Relationship Id="rId7" Type="http://schemas.openxmlformats.org/officeDocument/2006/relationships/image" Target="../media/image23.png"/><Relationship Id="rId1" Type="http://schemas.microsoft.com/office/2007/relationships/media" Target="../media/media1.avi"/><Relationship Id="rId2" Type="http://schemas.openxmlformats.org/officeDocument/2006/relationships/video" Target="../media/media1.avi"/></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5"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r>
              <a:rPr lang="en-US" dirty="0" smtClean="0"/>
              <a:t>Models meet Data, Earth Surface meet Geodynamics</a:t>
            </a:r>
            <a:br>
              <a:rPr lang="en-US" dirty="0" smtClean="0"/>
            </a:br>
            <a:r>
              <a:rPr lang="en-US" dirty="0"/>
              <a:t/>
            </a:r>
            <a:br>
              <a:rPr lang="en-US" dirty="0"/>
            </a:br>
            <a:endParaRPr lang="en-US" dirty="0" smtClean="0"/>
          </a:p>
        </p:txBody>
      </p:sp>
      <p:sp>
        <p:nvSpPr>
          <p:cNvPr id="3075" name="Rectangle 3"/>
          <p:cNvSpPr>
            <a:spLocks noGrp="1" noChangeArrowheads="1"/>
          </p:cNvSpPr>
          <p:nvPr>
            <p:ph type="subTitle" idx="1"/>
          </p:nvPr>
        </p:nvSpPr>
        <p:spPr/>
        <p:txBody>
          <a:bodyPr/>
          <a:lstStyle/>
          <a:p>
            <a:r>
              <a:rPr lang="en-NZ" dirty="0">
                <a:effectLst>
                  <a:outerShdw blurRad="38100" dist="38100" dir="2700000" algn="tl">
                    <a:srgbClr val="000000"/>
                  </a:outerShdw>
                </a:effectLst>
                <a:latin typeface="Arial" charset="0"/>
                <a:ea typeface="ＭＳ Ｐゴシック" charset="0"/>
                <a:cs typeface="ＭＳ Ｐゴシック" charset="0"/>
              </a:rPr>
              <a:t>Phaedra Upton</a:t>
            </a:r>
            <a:r>
              <a:rPr lang="en-NZ" baseline="30000" dirty="0">
                <a:effectLst>
                  <a:outerShdw blurRad="38100" dist="38100" dir="2700000" algn="tl">
                    <a:srgbClr val="000000"/>
                  </a:outerShdw>
                </a:effectLst>
                <a:latin typeface="Arial" charset="0"/>
                <a:ea typeface="ＭＳ Ｐゴシック" charset="0"/>
                <a:cs typeface="ＭＳ Ｐゴシック" charset="0"/>
              </a:rPr>
              <a:t>1</a:t>
            </a:r>
            <a:r>
              <a:rPr lang="en-NZ" dirty="0">
                <a:effectLst>
                  <a:outerShdw blurRad="38100" dist="38100" dir="2700000" algn="tl">
                    <a:srgbClr val="000000"/>
                  </a:outerShdw>
                </a:effectLst>
                <a:latin typeface="Arial" charset="0"/>
                <a:ea typeface="ＭＳ Ｐゴシック" charset="0"/>
                <a:cs typeface="ＭＳ Ｐゴシック" charset="0"/>
              </a:rPr>
              <a:t>, </a:t>
            </a:r>
          </a:p>
          <a:p>
            <a:r>
              <a:rPr lang="en-NZ" dirty="0">
                <a:effectLst>
                  <a:outerShdw blurRad="38100" dist="38100" dir="2700000" algn="tl">
                    <a:srgbClr val="000000"/>
                  </a:outerShdw>
                </a:effectLst>
                <a:latin typeface="Arial" charset="0"/>
                <a:ea typeface="ＭＳ Ｐゴシック" charset="0"/>
                <a:cs typeface="ＭＳ Ｐゴシック" charset="0"/>
              </a:rPr>
              <a:t>Peter Koons</a:t>
            </a:r>
            <a:r>
              <a:rPr lang="en-NZ" baseline="30000" dirty="0">
                <a:effectLst>
                  <a:outerShdw blurRad="38100" dist="38100" dir="2700000" algn="tl">
                    <a:srgbClr val="000000"/>
                  </a:outerShdw>
                </a:effectLst>
                <a:latin typeface="Arial" charset="0"/>
                <a:ea typeface="ＭＳ Ｐゴシック" charset="0"/>
                <a:cs typeface="ＭＳ Ｐゴシック" charset="0"/>
              </a:rPr>
              <a:t>2</a:t>
            </a:r>
            <a:r>
              <a:rPr lang="en-NZ" dirty="0">
                <a:effectLst>
                  <a:outerShdw blurRad="38100" dist="38100" dir="2700000" algn="tl">
                    <a:srgbClr val="000000"/>
                  </a:outerShdw>
                </a:effectLst>
                <a:latin typeface="Arial" charset="0"/>
                <a:ea typeface="ＭＳ Ｐゴシック" charset="0"/>
                <a:cs typeface="ＭＳ Ｐゴシック" charset="0"/>
              </a:rPr>
              <a:t>, Sam </a:t>
            </a:r>
            <a:r>
              <a:rPr lang="en-NZ" dirty="0" smtClean="0">
                <a:effectLst>
                  <a:outerShdw blurRad="38100" dist="38100" dir="2700000" algn="tl">
                    <a:srgbClr val="000000"/>
                  </a:outerShdw>
                </a:effectLst>
                <a:latin typeface="Arial" charset="0"/>
                <a:ea typeface="ＭＳ Ｐゴシック" charset="0"/>
                <a:cs typeface="ＭＳ Ｐゴシック" charset="0"/>
              </a:rPr>
              <a:t>Roy</a:t>
            </a:r>
            <a:r>
              <a:rPr lang="en-NZ" baseline="30000" dirty="0" smtClean="0">
                <a:effectLst>
                  <a:outerShdw blurRad="38100" dist="38100" dir="2700000" algn="tl">
                    <a:srgbClr val="000000"/>
                  </a:outerShdw>
                </a:effectLst>
                <a:latin typeface="Arial" charset="0"/>
                <a:ea typeface="ＭＳ Ｐゴシック" charset="0"/>
                <a:cs typeface="ＭＳ Ｐゴシック" charset="0"/>
              </a:rPr>
              <a:t>2</a:t>
            </a:r>
            <a:endParaRPr lang="en-NZ" dirty="0">
              <a:effectLst>
                <a:outerShdw blurRad="38100" dist="38100" dir="2700000" algn="tl">
                  <a:srgbClr val="000000"/>
                </a:outerShdw>
              </a:effectLst>
              <a:latin typeface="Arial" charset="0"/>
              <a:ea typeface="ＭＳ Ｐゴシック" charset="0"/>
              <a:cs typeface="ＭＳ Ｐゴシック" charset="0"/>
            </a:endParaRPr>
          </a:p>
          <a:p>
            <a:endParaRPr lang="en-NZ" baseline="30000" dirty="0">
              <a:effectLst>
                <a:outerShdw blurRad="38100" dist="38100" dir="2700000" algn="tl">
                  <a:srgbClr val="000000"/>
                </a:outerShdw>
              </a:effectLst>
              <a:latin typeface="Arial" charset="0"/>
              <a:ea typeface="ＭＳ Ｐゴシック" charset="0"/>
              <a:cs typeface="ＭＳ Ｐゴシック" charset="0"/>
            </a:endParaRPr>
          </a:p>
          <a:p>
            <a:r>
              <a:rPr lang="en-NZ" sz="1400" baseline="30000" dirty="0">
                <a:effectLst>
                  <a:outerShdw blurRad="38100" dist="38100" dir="2700000" algn="tl">
                    <a:srgbClr val="000000"/>
                  </a:outerShdw>
                </a:effectLst>
                <a:latin typeface="Arial" charset="0"/>
                <a:ea typeface="ＭＳ Ｐゴシック" charset="0"/>
                <a:cs typeface="ＭＳ Ｐゴシック" charset="0"/>
              </a:rPr>
              <a:t>1</a:t>
            </a:r>
            <a:r>
              <a:rPr lang="en-NZ" sz="1400" dirty="0">
                <a:effectLst>
                  <a:outerShdw blurRad="38100" dist="38100" dir="2700000" algn="tl">
                    <a:srgbClr val="000000"/>
                  </a:outerShdw>
                </a:effectLst>
                <a:latin typeface="Arial" charset="0"/>
                <a:ea typeface="ＭＳ Ｐゴシック" charset="0"/>
                <a:cs typeface="ＭＳ Ｐゴシック" charset="0"/>
              </a:rPr>
              <a:t>GNS Science, </a:t>
            </a:r>
            <a:r>
              <a:rPr lang="en-NZ" sz="1400" baseline="30000" dirty="0">
                <a:effectLst>
                  <a:outerShdw blurRad="38100" dist="38100" dir="2700000" algn="tl">
                    <a:srgbClr val="000000"/>
                  </a:outerShdw>
                </a:effectLst>
                <a:latin typeface="Arial" charset="0"/>
                <a:ea typeface="ＭＳ Ｐゴシック" charset="0"/>
                <a:cs typeface="ＭＳ Ｐゴシック" charset="0"/>
              </a:rPr>
              <a:t>2</a:t>
            </a:r>
            <a:r>
              <a:rPr lang="en-NZ" sz="1400" dirty="0">
                <a:effectLst>
                  <a:outerShdw blurRad="38100" dist="38100" dir="2700000" algn="tl">
                    <a:srgbClr val="000000"/>
                  </a:outerShdw>
                </a:effectLst>
                <a:latin typeface="Arial" charset="0"/>
                <a:ea typeface="ＭＳ Ｐゴシック" charset="0"/>
                <a:cs typeface="ＭＳ Ｐゴシック" charset="0"/>
              </a:rPr>
              <a:t>University of Maine, </a:t>
            </a:r>
          </a:p>
          <a:p>
            <a:endParaRPr lang="en-US" dirty="0" smtClean="0"/>
          </a:p>
        </p:txBody>
      </p:sp>
      <p:pic>
        <p:nvPicPr>
          <p:cNvPr id="4" name="Picture 3" descr="PA200523.jpg"/>
          <p:cNvPicPr>
            <a:picLocks noChangeAspect="1"/>
          </p:cNvPicPr>
          <p:nvPr/>
        </p:nvPicPr>
        <p:blipFill rotWithShape="1">
          <a:blip r:embed="rId3" cstate="print">
            <a:extLst>
              <a:ext uri="{28A0092B-C50C-407E-A947-70E740481C1C}">
                <a14:useLocalDpi xmlns:a14="http://schemas.microsoft.com/office/drawing/2010/main" val="0"/>
              </a:ext>
            </a:extLst>
          </a:blip>
          <a:srcRect t="22222" b="36481"/>
          <a:stretch/>
        </p:blipFill>
        <p:spPr>
          <a:xfrm>
            <a:off x="0" y="2181076"/>
            <a:ext cx="9143999" cy="2832100"/>
          </a:xfrm>
          <a:prstGeom prst="rect">
            <a:avLst/>
          </a:prstGeom>
        </p:spPr>
      </p:pic>
      <p:pic>
        <p:nvPicPr>
          <p:cNvPr id="5" name="Picture 4"/>
          <p:cNvPicPr>
            <a:picLocks noChangeAspect="1"/>
          </p:cNvPicPr>
          <p:nvPr/>
        </p:nvPicPr>
        <p:blipFill>
          <a:blip r:embed="rId4"/>
          <a:stretch>
            <a:fillRect/>
          </a:stretch>
        </p:blipFill>
        <p:spPr>
          <a:xfrm>
            <a:off x="7668344" y="4653136"/>
            <a:ext cx="1163894" cy="191683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Administrator\My Documents\binghamton\Figure1_Phaedra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4293" y="3137414"/>
            <a:ext cx="5058332" cy="3367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0" y="6577727"/>
            <a:ext cx="7193053" cy="307777"/>
          </a:xfrm>
          <a:prstGeom prst="rect">
            <a:avLst/>
          </a:prstGeom>
          <a:noFill/>
        </p:spPr>
        <p:txBody>
          <a:bodyPr wrap="square" rtlCol="0">
            <a:spAutoFit/>
          </a:bodyPr>
          <a:lstStyle/>
          <a:p>
            <a:r>
              <a:rPr lang="en-US" sz="1400" dirty="0" err="1" smtClean="0"/>
              <a:t>Koons</a:t>
            </a:r>
            <a:r>
              <a:rPr lang="en-US" sz="1400" dirty="0" smtClean="0"/>
              <a:t> et al. 2012, Geomorphology; Roy et al. submitted Computers and Geosciences</a:t>
            </a:r>
            <a:endParaRPr lang="en-US" sz="1400" dirty="0"/>
          </a:p>
        </p:txBody>
      </p:sp>
      <p:pic>
        <p:nvPicPr>
          <p:cNvPr id="2" name="Picture 1" descr="Screen Shot 2015-05-20 at 2.49.01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443" y="921025"/>
            <a:ext cx="5039230" cy="2950351"/>
          </a:xfrm>
          <a:prstGeom prst="rect">
            <a:avLst/>
          </a:prstGeom>
        </p:spPr>
      </p:pic>
      <p:sp>
        <p:nvSpPr>
          <p:cNvPr id="16" name="Title 1"/>
          <p:cNvSpPr txBox="1">
            <a:spLocks/>
          </p:cNvSpPr>
          <p:nvPr/>
        </p:nvSpPr>
        <p:spPr>
          <a:xfrm>
            <a:off x="457200" y="274638"/>
            <a:ext cx="8229600" cy="1143000"/>
          </a:xfrm>
          <a:prstGeom prst="rect">
            <a:avLst/>
          </a:prstGeom>
        </p:spPr>
        <p:txBody>
          <a:bodyPr/>
          <a:lstStyle>
            <a:lvl1pPr algn="l" rtl="0" eaLnBrk="1" fontAlgn="base" hangingPunct="1">
              <a:spcBef>
                <a:spcPct val="0"/>
              </a:spcBef>
              <a:spcAft>
                <a:spcPct val="0"/>
              </a:spcAft>
              <a:defRPr lang="en-NZ" sz="2800" b="1" dirty="0" smtClean="0">
                <a:ln>
                  <a:noFill/>
                </a:ln>
                <a:solidFill>
                  <a:schemeClr val="bg1"/>
                </a:solidFill>
                <a:effectLst>
                  <a:outerShdw blurRad="50800" dist="50800" dir="2700000" algn="ctr" rotWithShape="0">
                    <a:schemeClr val="tx2"/>
                  </a:outerShdw>
                </a:effectLst>
                <a:latin typeface="+mj-lt"/>
                <a:ea typeface="+mj-ea"/>
                <a:cs typeface="+mj-cs"/>
              </a:defRPr>
            </a:lvl1pPr>
            <a:lvl2pPr algn="l" rtl="0" eaLnBrk="1" fontAlgn="base" hangingPunct="1">
              <a:spcBef>
                <a:spcPct val="0"/>
              </a:spcBef>
              <a:spcAft>
                <a:spcPct val="0"/>
              </a:spcAft>
              <a:defRPr sz="2800" b="1">
                <a:solidFill>
                  <a:srgbClr val="FC9200"/>
                </a:solidFill>
                <a:latin typeface="Arial" charset="0"/>
              </a:defRPr>
            </a:lvl2pPr>
            <a:lvl3pPr algn="l" rtl="0" eaLnBrk="1" fontAlgn="base" hangingPunct="1">
              <a:spcBef>
                <a:spcPct val="0"/>
              </a:spcBef>
              <a:spcAft>
                <a:spcPct val="0"/>
              </a:spcAft>
              <a:defRPr sz="2800" b="1">
                <a:solidFill>
                  <a:srgbClr val="FC9200"/>
                </a:solidFill>
                <a:latin typeface="Arial" charset="0"/>
              </a:defRPr>
            </a:lvl3pPr>
            <a:lvl4pPr algn="l" rtl="0" eaLnBrk="1" fontAlgn="base" hangingPunct="1">
              <a:spcBef>
                <a:spcPct val="0"/>
              </a:spcBef>
              <a:spcAft>
                <a:spcPct val="0"/>
              </a:spcAft>
              <a:defRPr sz="2800" b="1">
                <a:solidFill>
                  <a:srgbClr val="FC9200"/>
                </a:solidFill>
                <a:latin typeface="Arial" charset="0"/>
              </a:defRPr>
            </a:lvl4pPr>
            <a:lvl5pPr algn="l" rtl="0" eaLnBrk="1" fontAlgn="base" hangingPunct="1">
              <a:spcBef>
                <a:spcPct val="0"/>
              </a:spcBef>
              <a:spcAft>
                <a:spcPct val="0"/>
              </a:spcAft>
              <a:defRPr sz="2800" b="1">
                <a:solidFill>
                  <a:srgbClr val="FC9200"/>
                </a:solidFill>
                <a:latin typeface="Arial" charset="0"/>
              </a:defRPr>
            </a:lvl5pPr>
            <a:lvl6pPr marL="457200" algn="l" rtl="0" eaLnBrk="1" fontAlgn="base" hangingPunct="1">
              <a:spcBef>
                <a:spcPct val="0"/>
              </a:spcBef>
              <a:spcAft>
                <a:spcPct val="0"/>
              </a:spcAft>
              <a:defRPr sz="2800" b="1">
                <a:solidFill>
                  <a:srgbClr val="FC9200"/>
                </a:solidFill>
                <a:latin typeface="Arial" charset="0"/>
              </a:defRPr>
            </a:lvl6pPr>
            <a:lvl7pPr marL="914400" algn="l" rtl="0" eaLnBrk="1" fontAlgn="base" hangingPunct="1">
              <a:spcBef>
                <a:spcPct val="0"/>
              </a:spcBef>
              <a:spcAft>
                <a:spcPct val="0"/>
              </a:spcAft>
              <a:defRPr sz="2800" b="1">
                <a:solidFill>
                  <a:srgbClr val="FC9200"/>
                </a:solidFill>
                <a:latin typeface="Arial" charset="0"/>
              </a:defRPr>
            </a:lvl7pPr>
            <a:lvl8pPr marL="1371600" algn="l" rtl="0" eaLnBrk="1" fontAlgn="base" hangingPunct="1">
              <a:spcBef>
                <a:spcPct val="0"/>
              </a:spcBef>
              <a:spcAft>
                <a:spcPct val="0"/>
              </a:spcAft>
              <a:defRPr sz="2800" b="1">
                <a:solidFill>
                  <a:srgbClr val="FC9200"/>
                </a:solidFill>
                <a:latin typeface="Arial" charset="0"/>
              </a:defRPr>
            </a:lvl8pPr>
            <a:lvl9pPr marL="1828800" algn="l" rtl="0" eaLnBrk="1" fontAlgn="base" hangingPunct="1">
              <a:spcBef>
                <a:spcPct val="0"/>
              </a:spcBef>
              <a:spcAft>
                <a:spcPct val="0"/>
              </a:spcAft>
              <a:defRPr sz="2800" b="1">
                <a:solidFill>
                  <a:srgbClr val="FC9200"/>
                </a:solidFill>
                <a:latin typeface="Arial" charset="0"/>
              </a:defRPr>
            </a:lvl9pPr>
          </a:lstStyle>
          <a:p>
            <a:r>
              <a:rPr lang="en-US" dirty="0" smtClean="0"/>
              <a:t>Model parameters constrained by field data</a:t>
            </a:r>
            <a:br>
              <a:rPr lang="en-US" dirty="0" smtClean="0"/>
            </a:br>
            <a:endParaRPr lang="en-US" dirty="0"/>
          </a:p>
        </p:txBody>
      </p:sp>
      <p:pic>
        <p:nvPicPr>
          <p:cNvPr id="3" name="Picture 2" descr="Screen Shot 2015-05-20 at 2.49.41 pm.png"/>
          <p:cNvPicPr>
            <a:picLocks noChangeAspect="1"/>
          </p:cNvPicPr>
          <p:nvPr/>
        </p:nvPicPr>
        <p:blipFill rotWithShape="1">
          <a:blip r:embed="rId5">
            <a:extLst>
              <a:ext uri="{28A0092B-C50C-407E-A947-70E740481C1C}">
                <a14:useLocalDpi xmlns:a14="http://schemas.microsoft.com/office/drawing/2010/main" val="0"/>
              </a:ext>
            </a:extLst>
          </a:blip>
          <a:srcRect l="5937" t="50888" r="58229" b="9723"/>
          <a:stretch/>
        </p:blipFill>
        <p:spPr>
          <a:xfrm>
            <a:off x="6058840" y="824075"/>
            <a:ext cx="2627112" cy="2153178"/>
          </a:xfrm>
          <a:prstGeom prst="rect">
            <a:avLst/>
          </a:prstGeom>
        </p:spPr>
      </p:pic>
      <p:pic>
        <p:nvPicPr>
          <p:cNvPr id="17" name="Picture 16" descr="Screen Shot 2015-05-20 at 2.49.41 pm.png"/>
          <p:cNvPicPr>
            <a:picLocks noChangeAspect="1"/>
          </p:cNvPicPr>
          <p:nvPr/>
        </p:nvPicPr>
        <p:blipFill rotWithShape="1">
          <a:blip r:embed="rId5">
            <a:extLst>
              <a:ext uri="{28A0092B-C50C-407E-A947-70E740481C1C}">
                <a14:useLocalDpi xmlns:a14="http://schemas.microsoft.com/office/drawing/2010/main" val="0"/>
              </a:ext>
            </a:extLst>
          </a:blip>
          <a:srcRect l="50812" t="992" r="846" b="51371"/>
          <a:stretch/>
        </p:blipFill>
        <p:spPr>
          <a:xfrm>
            <a:off x="339296" y="4185011"/>
            <a:ext cx="2947020" cy="2165216"/>
          </a:xfrm>
          <a:prstGeom prst="rect">
            <a:avLst/>
          </a:prstGeom>
        </p:spPr>
      </p:pic>
      <p:sp>
        <p:nvSpPr>
          <p:cNvPr id="4" name="TextBox 3"/>
          <p:cNvSpPr txBox="1"/>
          <p:nvPr/>
        </p:nvSpPr>
        <p:spPr>
          <a:xfrm>
            <a:off x="4032762" y="4711770"/>
            <a:ext cx="1434734" cy="646331"/>
          </a:xfrm>
          <a:prstGeom prst="rect">
            <a:avLst/>
          </a:prstGeom>
          <a:solidFill>
            <a:schemeClr val="bg1"/>
          </a:solidFill>
        </p:spPr>
        <p:txBody>
          <a:bodyPr wrap="square" rtlCol="0">
            <a:spAutoFit/>
          </a:bodyPr>
          <a:lstStyle/>
          <a:p>
            <a:pPr algn="ctr"/>
            <a:endParaRPr lang="en-US" dirty="0" smtClean="0">
              <a:solidFill>
                <a:schemeClr val="tx2"/>
              </a:solidFill>
            </a:endParaRPr>
          </a:p>
          <a:p>
            <a:pPr algn="ctr"/>
            <a:r>
              <a:rPr lang="en-US" dirty="0" smtClean="0">
                <a:solidFill>
                  <a:schemeClr val="tx2"/>
                </a:solidFill>
              </a:rPr>
              <a:t>Fault gouge</a:t>
            </a:r>
          </a:p>
        </p:txBody>
      </p:sp>
      <p:sp>
        <p:nvSpPr>
          <p:cNvPr id="9" name="TextBox 8"/>
          <p:cNvSpPr txBox="1"/>
          <p:nvPr/>
        </p:nvSpPr>
        <p:spPr>
          <a:xfrm>
            <a:off x="4185162" y="3972230"/>
            <a:ext cx="1434734" cy="369332"/>
          </a:xfrm>
          <a:prstGeom prst="rect">
            <a:avLst/>
          </a:prstGeom>
          <a:solidFill>
            <a:schemeClr val="bg1"/>
          </a:solidFill>
        </p:spPr>
        <p:txBody>
          <a:bodyPr wrap="square" rtlCol="0">
            <a:spAutoFit/>
          </a:bodyPr>
          <a:lstStyle/>
          <a:p>
            <a:pPr algn="ctr"/>
            <a:r>
              <a:rPr lang="en-US" dirty="0" smtClean="0">
                <a:solidFill>
                  <a:schemeClr val="tx2"/>
                </a:solidFill>
              </a:rPr>
              <a:t>Greywacke</a:t>
            </a:r>
          </a:p>
        </p:txBody>
      </p:sp>
      <p:sp>
        <p:nvSpPr>
          <p:cNvPr id="5" name="Freeform 4"/>
          <p:cNvSpPr/>
          <p:nvPr/>
        </p:nvSpPr>
        <p:spPr>
          <a:xfrm>
            <a:off x="5622603" y="4111798"/>
            <a:ext cx="535507" cy="660468"/>
          </a:xfrm>
          <a:custGeom>
            <a:avLst/>
            <a:gdLst>
              <a:gd name="connsiteX0" fmla="*/ 0 w 484707"/>
              <a:gd name="connsiteY0" fmla="*/ 25447 h 626537"/>
              <a:gd name="connsiteX1" fmla="*/ 145412 w 484707"/>
              <a:gd name="connsiteY1" fmla="*/ 15752 h 626537"/>
              <a:gd name="connsiteX2" fmla="*/ 339295 w 484707"/>
              <a:gd name="connsiteY2" fmla="*/ 209652 h 626537"/>
              <a:gd name="connsiteX3" fmla="*/ 484707 w 484707"/>
              <a:gd name="connsiteY3" fmla="*/ 626537 h 626537"/>
              <a:gd name="connsiteX0" fmla="*/ 0 w 484707"/>
              <a:gd name="connsiteY0" fmla="*/ 8578 h 609668"/>
              <a:gd name="connsiteX1" fmla="*/ 164462 w 484707"/>
              <a:gd name="connsiteY1" fmla="*/ 36983 h 609668"/>
              <a:gd name="connsiteX2" fmla="*/ 339295 w 484707"/>
              <a:gd name="connsiteY2" fmla="*/ 192783 h 609668"/>
              <a:gd name="connsiteX3" fmla="*/ 484707 w 484707"/>
              <a:gd name="connsiteY3" fmla="*/ 609668 h 609668"/>
              <a:gd name="connsiteX0" fmla="*/ 0 w 535507"/>
              <a:gd name="connsiteY0" fmla="*/ 8578 h 660468"/>
              <a:gd name="connsiteX1" fmla="*/ 164462 w 535507"/>
              <a:gd name="connsiteY1" fmla="*/ 36983 h 660468"/>
              <a:gd name="connsiteX2" fmla="*/ 339295 w 535507"/>
              <a:gd name="connsiteY2" fmla="*/ 192783 h 660468"/>
              <a:gd name="connsiteX3" fmla="*/ 535507 w 535507"/>
              <a:gd name="connsiteY3" fmla="*/ 660468 h 660468"/>
            </a:gdLst>
            <a:ahLst/>
            <a:cxnLst>
              <a:cxn ang="0">
                <a:pos x="connsiteX0" y="connsiteY0"/>
              </a:cxn>
              <a:cxn ang="0">
                <a:pos x="connsiteX1" y="connsiteY1"/>
              </a:cxn>
              <a:cxn ang="0">
                <a:pos x="connsiteX2" y="connsiteY2"/>
              </a:cxn>
              <a:cxn ang="0">
                <a:pos x="connsiteX3" y="connsiteY3"/>
              </a:cxn>
            </a:cxnLst>
            <a:rect l="l" t="t" r="r" b="b"/>
            <a:pathLst>
              <a:path w="535507" h="660468">
                <a:moveTo>
                  <a:pt x="0" y="8578"/>
                </a:moveTo>
                <a:cubicBezTo>
                  <a:pt x="44431" y="-11620"/>
                  <a:pt x="107913" y="6282"/>
                  <a:pt x="164462" y="36983"/>
                </a:cubicBezTo>
                <a:cubicBezTo>
                  <a:pt x="221011" y="67684"/>
                  <a:pt x="277454" y="88869"/>
                  <a:pt x="339295" y="192783"/>
                </a:cubicBezTo>
                <a:cubicBezTo>
                  <a:pt x="401136" y="296697"/>
                  <a:pt x="535507" y="660468"/>
                  <a:pt x="535507" y="660468"/>
                </a:cubicBezTo>
              </a:path>
            </a:pathLst>
          </a:custGeom>
          <a:ln>
            <a:solidFill>
              <a:schemeClr val="tx2"/>
            </a:solidFill>
            <a:headEnd type="none"/>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Freeform 5"/>
          <p:cNvSpPr/>
          <p:nvPr/>
        </p:nvSpPr>
        <p:spPr>
          <a:xfrm>
            <a:off x="5416550" y="5213350"/>
            <a:ext cx="723900" cy="977900"/>
          </a:xfrm>
          <a:custGeom>
            <a:avLst/>
            <a:gdLst>
              <a:gd name="connsiteX0" fmla="*/ 0 w 723900"/>
              <a:gd name="connsiteY0" fmla="*/ 0 h 977900"/>
              <a:gd name="connsiteX1" fmla="*/ 127000 w 723900"/>
              <a:gd name="connsiteY1" fmla="*/ 247650 h 977900"/>
              <a:gd name="connsiteX2" fmla="*/ 234950 w 723900"/>
              <a:gd name="connsiteY2" fmla="*/ 438150 h 977900"/>
              <a:gd name="connsiteX3" fmla="*/ 336550 w 723900"/>
              <a:gd name="connsiteY3" fmla="*/ 628650 h 977900"/>
              <a:gd name="connsiteX4" fmla="*/ 450850 w 723900"/>
              <a:gd name="connsiteY4" fmla="*/ 755650 h 977900"/>
              <a:gd name="connsiteX5" fmla="*/ 647700 w 723900"/>
              <a:gd name="connsiteY5" fmla="*/ 927100 h 977900"/>
              <a:gd name="connsiteX6" fmla="*/ 723900 w 723900"/>
              <a:gd name="connsiteY6" fmla="*/ 977900 h 97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3900" h="977900">
                <a:moveTo>
                  <a:pt x="0" y="0"/>
                </a:moveTo>
                <a:cubicBezTo>
                  <a:pt x="43921" y="87312"/>
                  <a:pt x="87842" y="174625"/>
                  <a:pt x="127000" y="247650"/>
                </a:cubicBezTo>
                <a:cubicBezTo>
                  <a:pt x="166158" y="320675"/>
                  <a:pt x="200025" y="374650"/>
                  <a:pt x="234950" y="438150"/>
                </a:cubicBezTo>
                <a:cubicBezTo>
                  <a:pt x="269875" y="501650"/>
                  <a:pt x="300567" y="575733"/>
                  <a:pt x="336550" y="628650"/>
                </a:cubicBezTo>
                <a:cubicBezTo>
                  <a:pt x="372533" y="681567"/>
                  <a:pt x="398992" y="705908"/>
                  <a:pt x="450850" y="755650"/>
                </a:cubicBezTo>
                <a:cubicBezTo>
                  <a:pt x="502708" y="805392"/>
                  <a:pt x="602192" y="890058"/>
                  <a:pt x="647700" y="927100"/>
                </a:cubicBezTo>
                <a:cubicBezTo>
                  <a:pt x="693208" y="964142"/>
                  <a:pt x="723900" y="977900"/>
                  <a:pt x="723900" y="977900"/>
                </a:cubicBezTo>
              </a:path>
            </a:pathLst>
          </a:custGeom>
          <a:ln>
            <a:solidFill>
              <a:schemeClr val="tx2"/>
            </a:solidFill>
            <a:headEnd type="none"/>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1511300" y="5049007"/>
            <a:ext cx="2590800" cy="507242"/>
          </a:xfrm>
          <a:custGeom>
            <a:avLst/>
            <a:gdLst>
              <a:gd name="connsiteX0" fmla="*/ 2546350 w 2546350"/>
              <a:gd name="connsiteY0" fmla="*/ 0 h 451776"/>
              <a:gd name="connsiteX1" fmla="*/ 1993900 w 2546350"/>
              <a:gd name="connsiteY1" fmla="*/ 438150 h 451776"/>
              <a:gd name="connsiteX2" fmla="*/ 0 w 2546350"/>
              <a:gd name="connsiteY2" fmla="*/ 349250 h 451776"/>
              <a:gd name="connsiteX0" fmla="*/ 2546350 w 2546350"/>
              <a:gd name="connsiteY0" fmla="*/ 139461 h 488711"/>
              <a:gd name="connsiteX1" fmla="*/ 1809750 w 2546350"/>
              <a:gd name="connsiteY1" fmla="*/ 6111 h 488711"/>
              <a:gd name="connsiteX2" fmla="*/ 0 w 2546350"/>
              <a:gd name="connsiteY2" fmla="*/ 488711 h 488711"/>
              <a:gd name="connsiteX0" fmla="*/ 2546350 w 2546350"/>
              <a:gd name="connsiteY0" fmla="*/ 135895 h 485145"/>
              <a:gd name="connsiteX1" fmla="*/ 1809750 w 2546350"/>
              <a:gd name="connsiteY1" fmla="*/ 2545 h 485145"/>
              <a:gd name="connsiteX2" fmla="*/ 0 w 2546350"/>
              <a:gd name="connsiteY2" fmla="*/ 485145 h 485145"/>
              <a:gd name="connsiteX0" fmla="*/ 2546350 w 2546350"/>
              <a:gd name="connsiteY0" fmla="*/ 135895 h 485145"/>
              <a:gd name="connsiteX1" fmla="*/ 1809750 w 2546350"/>
              <a:gd name="connsiteY1" fmla="*/ 2545 h 485145"/>
              <a:gd name="connsiteX2" fmla="*/ 0 w 2546350"/>
              <a:gd name="connsiteY2" fmla="*/ 485145 h 485145"/>
              <a:gd name="connsiteX0" fmla="*/ 2590800 w 2590800"/>
              <a:gd name="connsiteY0" fmla="*/ 113542 h 507242"/>
              <a:gd name="connsiteX1" fmla="*/ 1809750 w 2590800"/>
              <a:gd name="connsiteY1" fmla="*/ 24642 h 507242"/>
              <a:gd name="connsiteX2" fmla="*/ 0 w 2590800"/>
              <a:gd name="connsiteY2" fmla="*/ 507242 h 507242"/>
            </a:gdLst>
            <a:ahLst/>
            <a:cxnLst>
              <a:cxn ang="0">
                <a:pos x="connsiteX0" y="connsiteY0"/>
              </a:cxn>
              <a:cxn ang="0">
                <a:pos x="connsiteX1" y="connsiteY1"/>
              </a:cxn>
              <a:cxn ang="0">
                <a:pos x="connsiteX2" y="connsiteY2"/>
              </a:cxn>
            </a:cxnLst>
            <a:rect l="l" t="t" r="r" b="b"/>
            <a:pathLst>
              <a:path w="2590800" h="507242">
                <a:moveTo>
                  <a:pt x="2590800" y="113542"/>
                </a:moveTo>
                <a:cubicBezTo>
                  <a:pt x="2317221" y="36813"/>
                  <a:pt x="2241550" y="-40975"/>
                  <a:pt x="1809750" y="24642"/>
                </a:cubicBezTo>
                <a:cubicBezTo>
                  <a:pt x="1377950" y="90259"/>
                  <a:pt x="0" y="507242"/>
                  <a:pt x="0" y="507242"/>
                </a:cubicBezTo>
              </a:path>
            </a:pathLst>
          </a:custGeom>
          <a:ln>
            <a:solidFill>
              <a:srgbClr val="FF0000"/>
            </a:solidFill>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a:off x="5526208" y="2291787"/>
            <a:ext cx="843463" cy="1706439"/>
          </a:xfrm>
          <a:custGeom>
            <a:avLst/>
            <a:gdLst>
              <a:gd name="connsiteX0" fmla="*/ 126 w 843463"/>
              <a:gd name="connsiteY0" fmla="*/ 1706439 h 1706439"/>
              <a:gd name="connsiteX1" fmla="*/ 139029 w 843463"/>
              <a:gd name="connsiteY1" fmla="*/ 367083 h 1706439"/>
              <a:gd name="connsiteX2" fmla="*/ 843463 w 843463"/>
              <a:gd name="connsiteY2" fmla="*/ 0 h 1706439"/>
            </a:gdLst>
            <a:ahLst/>
            <a:cxnLst>
              <a:cxn ang="0">
                <a:pos x="connsiteX0" y="connsiteY0"/>
              </a:cxn>
              <a:cxn ang="0">
                <a:pos x="connsiteX1" y="connsiteY1"/>
              </a:cxn>
              <a:cxn ang="0">
                <a:pos x="connsiteX2" y="connsiteY2"/>
              </a:cxn>
            </a:cxnLst>
            <a:rect l="l" t="t" r="r" b="b"/>
            <a:pathLst>
              <a:path w="843463" h="1706439">
                <a:moveTo>
                  <a:pt x="126" y="1706439"/>
                </a:moveTo>
                <a:cubicBezTo>
                  <a:pt x="-701" y="1178964"/>
                  <a:pt x="-1527" y="651489"/>
                  <a:pt x="139029" y="367083"/>
                </a:cubicBezTo>
                <a:cubicBezTo>
                  <a:pt x="279585" y="82676"/>
                  <a:pt x="843463" y="0"/>
                  <a:pt x="843463" y="0"/>
                </a:cubicBezTo>
              </a:path>
            </a:pathLst>
          </a:custGeom>
          <a:ln>
            <a:solidFill>
              <a:srgbClr val="FF0000"/>
            </a:solidFill>
            <a:tail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TextBox 10"/>
          <p:cNvSpPr txBox="1"/>
          <p:nvPr/>
        </p:nvSpPr>
        <p:spPr>
          <a:xfrm>
            <a:off x="6220849" y="4653023"/>
            <a:ext cx="1260044" cy="338554"/>
          </a:xfrm>
          <a:prstGeom prst="rect">
            <a:avLst/>
          </a:prstGeom>
          <a:solidFill>
            <a:schemeClr val="tx1"/>
          </a:solidFill>
        </p:spPr>
        <p:txBody>
          <a:bodyPr wrap="square" rtlCol="0">
            <a:spAutoFit/>
          </a:bodyPr>
          <a:lstStyle/>
          <a:p>
            <a:r>
              <a:rPr lang="en-US" sz="1600" dirty="0" smtClean="0">
                <a:solidFill>
                  <a:srgbClr val="000000"/>
                </a:solidFill>
              </a:rPr>
              <a:t>C = 25 </a:t>
            </a:r>
            <a:r>
              <a:rPr lang="en-US" sz="1600" dirty="0" err="1" smtClean="0">
                <a:solidFill>
                  <a:srgbClr val="000000"/>
                </a:solidFill>
              </a:rPr>
              <a:t>MPa</a:t>
            </a:r>
            <a:endParaRPr lang="en-US" sz="1600" dirty="0">
              <a:solidFill>
                <a:srgbClr val="000000"/>
              </a:solidFill>
            </a:endParaRPr>
          </a:p>
        </p:txBody>
      </p:sp>
      <p:cxnSp>
        <p:nvCxnSpPr>
          <p:cNvPr id="18" name="Straight Connector 17"/>
          <p:cNvCxnSpPr/>
          <p:nvPr/>
        </p:nvCxnSpPr>
        <p:spPr>
          <a:xfrm flipH="1">
            <a:off x="4266291" y="3154928"/>
            <a:ext cx="4226604" cy="3075559"/>
          </a:xfrm>
          <a:prstGeom prst="line">
            <a:avLst/>
          </a:prstGeom>
          <a:ln w="12700" cmpd="sng">
            <a:solidFill>
              <a:schemeClr val="tx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697975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constrained by field data</a:t>
            </a:r>
            <a:br>
              <a:rPr lang="en-US" dirty="0" smtClean="0"/>
            </a:br>
            <a:endParaRPr lang="en-US" dirty="0"/>
          </a:p>
        </p:txBody>
      </p:sp>
      <p:pic>
        <p:nvPicPr>
          <p:cNvPr id="4" name="Picture 3" descr="Screen Shot 2015-05-19 at 8.57.4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825" y="1231265"/>
            <a:ext cx="8383406" cy="5175469"/>
          </a:xfrm>
          <a:prstGeom prst="rect">
            <a:avLst/>
          </a:prstGeom>
        </p:spPr>
      </p:pic>
      <p:sp useBgFill="1">
        <p:nvSpPr>
          <p:cNvPr id="5" name="Rectangle 4"/>
          <p:cNvSpPr/>
          <p:nvPr/>
        </p:nvSpPr>
        <p:spPr>
          <a:xfrm>
            <a:off x="8036445" y="1192485"/>
            <a:ext cx="678590" cy="2307410"/>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1" y="6577727"/>
            <a:ext cx="4186918" cy="307777"/>
          </a:xfrm>
          <a:prstGeom prst="rect">
            <a:avLst/>
          </a:prstGeom>
          <a:noFill/>
        </p:spPr>
        <p:txBody>
          <a:bodyPr wrap="square" rtlCol="0">
            <a:spAutoFit/>
          </a:bodyPr>
          <a:lstStyle/>
          <a:p>
            <a:r>
              <a:rPr lang="en-US" sz="1400" dirty="0" smtClean="0"/>
              <a:t>Roy et al. 2015 JGR Earth Surface</a:t>
            </a:r>
            <a:endParaRPr lang="en-US" sz="1400" dirty="0"/>
          </a:p>
        </p:txBody>
      </p:sp>
    </p:spTree>
    <p:extLst>
      <p:ext uri="{BB962C8B-B14F-4D97-AF65-F5344CB8AC3E}">
        <p14:creationId xmlns:p14="http://schemas.microsoft.com/office/powerpoint/2010/main" val="84475010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Fluvial incision with sediments</a:t>
            </a:r>
            <a:br>
              <a:rPr lang="en-US" dirty="0" smtClean="0"/>
            </a:br>
            <a:endParaRPr lang="en-US" dirty="0"/>
          </a:p>
        </p:txBody>
      </p:sp>
      <p:sp>
        <p:nvSpPr>
          <p:cNvPr id="4" name="Rectangle 2"/>
          <p:cNvSpPr txBox="1">
            <a:spLocks noChangeArrowheads="1"/>
          </p:cNvSpPr>
          <p:nvPr/>
        </p:nvSpPr>
        <p:spPr>
          <a:xfrm>
            <a:off x="179512" y="6021288"/>
            <a:ext cx="8784976" cy="432048"/>
          </a:xfrm>
          <a:prstGeom prst="rect">
            <a:avLst/>
          </a:prstGeom>
        </p:spPr>
        <p:txBody>
          <a:bodyPr/>
          <a:lstStyle>
            <a:lvl1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2pPr>
            <a:lvl3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3pPr>
            <a:lvl4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4pPr>
            <a:lvl5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5pPr>
            <a:lvl6pPr marL="4572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6pPr>
            <a:lvl7pPr marL="9144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7pPr>
            <a:lvl8pPr marL="13716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8pPr>
            <a:lvl9pPr marL="18288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9pPr>
          </a:lstStyle>
          <a:p>
            <a:pPr algn="ctr" eaLnBrk="1" hangingPunct="1">
              <a:defRPr/>
            </a:pPr>
            <a:r>
              <a:rPr lang="en-NZ" sz="1800" dirty="0" smtClean="0">
                <a:solidFill>
                  <a:schemeClr val="bg1"/>
                </a:solidFill>
              </a:rPr>
              <a:t>Movies by Sam Roy, run in KCHILD</a:t>
            </a:r>
            <a:endParaRPr lang="en-AU" sz="1800" dirty="0" smtClean="0">
              <a:solidFill>
                <a:schemeClr val="bg1"/>
              </a:solidFill>
            </a:endParaRPr>
          </a:p>
        </p:txBody>
      </p:sp>
      <p:pic>
        <p:nvPicPr>
          <p:cNvPr id="5" name="3000X_sedtex_inst.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916238" y="1756222"/>
            <a:ext cx="3900349" cy="3763334"/>
          </a:xfrm>
          <a:prstGeom prst="rect">
            <a:avLst/>
          </a:prstGeom>
        </p:spPr>
      </p:pic>
      <p:pic>
        <p:nvPicPr>
          <p:cNvPr id="6" name="3000X_sedthick_inst.avi">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367099" y="1756222"/>
            <a:ext cx="3900349" cy="3763334"/>
          </a:xfrm>
          <a:prstGeom prst="rect">
            <a:avLst/>
          </a:prstGeom>
        </p:spPr>
      </p:pic>
      <p:pic>
        <p:nvPicPr>
          <p:cNvPr id="7" name="Picture 6" descr="sedtex_t10.png"/>
          <p:cNvPicPr>
            <a:picLocks noChangeAspect="1"/>
          </p:cNvPicPr>
          <p:nvPr/>
        </p:nvPicPr>
        <p:blipFill rotWithShape="1">
          <a:blip r:embed="rId9">
            <a:extLst>
              <a:ext uri="{28A0092B-C50C-407E-A947-70E740481C1C}">
                <a14:useLocalDpi xmlns:a14="http://schemas.microsoft.com/office/drawing/2010/main" val="0"/>
              </a:ext>
            </a:extLst>
          </a:blip>
          <a:srcRect l="84692" t="6943" r="12322" b="10452"/>
          <a:stretch/>
        </p:blipFill>
        <p:spPr>
          <a:xfrm>
            <a:off x="7391596" y="1036936"/>
            <a:ext cx="297650" cy="1632993"/>
          </a:xfrm>
          <a:prstGeom prst="rect">
            <a:avLst/>
          </a:prstGeom>
        </p:spPr>
      </p:pic>
      <p:sp>
        <p:nvSpPr>
          <p:cNvPr id="8" name="TextBox 7"/>
          <p:cNvSpPr txBox="1"/>
          <p:nvPr/>
        </p:nvSpPr>
        <p:spPr>
          <a:xfrm>
            <a:off x="7649556" y="868277"/>
            <a:ext cx="813369" cy="1915909"/>
          </a:xfrm>
          <a:prstGeom prst="rect">
            <a:avLst/>
          </a:prstGeom>
          <a:noFill/>
        </p:spPr>
        <p:txBody>
          <a:bodyPr wrap="none" rtlCol="0">
            <a:spAutoFit/>
          </a:bodyPr>
          <a:lstStyle/>
          <a:p>
            <a:r>
              <a:rPr lang="en-US" dirty="0" smtClean="0"/>
              <a:t>sand</a:t>
            </a:r>
          </a:p>
          <a:p>
            <a:pPr>
              <a:lnSpc>
                <a:spcPct val="650000"/>
              </a:lnSpc>
            </a:pPr>
            <a:r>
              <a:rPr lang="en-US" dirty="0" smtClean="0">
                <a:solidFill>
                  <a:schemeClr val="tx2"/>
                </a:solidFill>
              </a:rPr>
              <a:t>gravel</a:t>
            </a:r>
            <a:endParaRPr lang="en-US" dirty="0">
              <a:solidFill>
                <a:schemeClr val="tx2"/>
              </a:solidFill>
            </a:endParaRPr>
          </a:p>
        </p:txBody>
      </p:sp>
      <p:pic>
        <p:nvPicPr>
          <p:cNvPr id="9" name="Picture 8" descr="sedthick_t10.png"/>
          <p:cNvPicPr>
            <a:picLocks noChangeAspect="1"/>
          </p:cNvPicPr>
          <p:nvPr/>
        </p:nvPicPr>
        <p:blipFill rotWithShape="1">
          <a:blip r:embed="rId10">
            <a:extLst>
              <a:ext uri="{28A0092B-C50C-407E-A947-70E740481C1C}">
                <a14:useLocalDpi xmlns:a14="http://schemas.microsoft.com/office/drawing/2010/main" val="0"/>
              </a:ext>
            </a:extLst>
          </a:blip>
          <a:srcRect l="84850" t="7812" r="12582" b="11176"/>
          <a:stretch/>
        </p:blipFill>
        <p:spPr>
          <a:xfrm>
            <a:off x="327413" y="4573654"/>
            <a:ext cx="327413" cy="1617148"/>
          </a:xfrm>
          <a:prstGeom prst="rect">
            <a:avLst/>
          </a:prstGeom>
        </p:spPr>
      </p:pic>
      <p:sp>
        <p:nvSpPr>
          <p:cNvPr id="10" name="TextBox 9"/>
          <p:cNvSpPr txBox="1"/>
          <p:nvPr/>
        </p:nvSpPr>
        <p:spPr>
          <a:xfrm>
            <a:off x="618714" y="4428418"/>
            <a:ext cx="569462" cy="1915909"/>
          </a:xfrm>
          <a:prstGeom prst="rect">
            <a:avLst/>
          </a:prstGeom>
          <a:noFill/>
        </p:spPr>
        <p:txBody>
          <a:bodyPr wrap="none" rtlCol="0">
            <a:spAutoFit/>
          </a:bodyPr>
          <a:lstStyle/>
          <a:p>
            <a:r>
              <a:rPr lang="en-US" dirty="0" smtClean="0">
                <a:solidFill>
                  <a:srgbClr val="000000"/>
                </a:solidFill>
              </a:rPr>
              <a:t>8 m</a:t>
            </a:r>
          </a:p>
          <a:p>
            <a:pPr>
              <a:lnSpc>
                <a:spcPct val="650000"/>
              </a:lnSpc>
            </a:pPr>
            <a:r>
              <a:rPr lang="en-US" dirty="0" smtClean="0">
                <a:solidFill>
                  <a:schemeClr val="bg1"/>
                </a:solidFill>
              </a:rPr>
              <a:t>0 m</a:t>
            </a:r>
            <a:endParaRPr lang="en-US" dirty="0">
              <a:solidFill>
                <a:schemeClr val="bg1"/>
              </a:solidFill>
            </a:endParaRPr>
          </a:p>
        </p:txBody>
      </p:sp>
      <p:sp>
        <p:nvSpPr>
          <p:cNvPr id="11" name="TextBox 10"/>
          <p:cNvSpPr txBox="1"/>
          <p:nvPr/>
        </p:nvSpPr>
        <p:spPr>
          <a:xfrm>
            <a:off x="1" y="6577727"/>
            <a:ext cx="4186918" cy="307777"/>
          </a:xfrm>
          <a:prstGeom prst="rect">
            <a:avLst/>
          </a:prstGeom>
          <a:noFill/>
        </p:spPr>
        <p:txBody>
          <a:bodyPr wrap="square" rtlCol="0">
            <a:spAutoFit/>
          </a:bodyPr>
          <a:lstStyle/>
          <a:p>
            <a:r>
              <a:rPr lang="en-US" sz="1400" dirty="0" smtClean="0"/>
              <a:t>Roy et al. in prep</a:t>
            </a:r>
            <a:endParaRPr lang="en-US" sz="1400" dirty="0"/>
          </a:p>
        </p:txBody>
      </p:sp>
      <p:sp>
        <p:nvSpPr>
          <p:cNvPr id="12" name="Rectangle 2"/>
          <p:cNvSpPr txBox="1">
            <a:spLocks noChangeArrowheads="1"/>
          </p:cNvSpPr>
          <p:nvPr/>
        </p:nvSpPr>
        <p:spPr>
          <a:xfrm>
            <a:off x="359024" y="1294014"/>
            <a:ext cx="3909450" cy="432048"/>
          </a:xfrm>
          <a:prstGeom prst="rect">
            <a:avLst/>
          </a:prstGeom>
        </p:spPr>
        <p:txBody>
          <a:bodyPr/>
          <a:lstStyle>
            <a:lvl1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2pPr>
            <a:lvl3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3pPr>
            <a:lvl4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4pPr>
            <a:lvl5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5pPr>
            <a:lvl6pPr marL="4572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6pPr>
            <a:lvl7pPr marL="9144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7pPr>
            <a:lvl8pPr marL="13716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8pPr>
            <a:lvl9pPr marL="18288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9pPr>
          </a:lstStyle>
          <a:p>
            <a:pPr algn="ctr" eaLnBrk="1" hangingPunct="1">
              <a:defRPr/>
            </a:pPr>
            <a:r>
              <a:rPr lang="en-NZ" sz="1800" dirty="0" smtClean="0">
                <a:solidFill>
                  <a:schemeClr val="bg1"/>
                </a:solidFill>
              </a:rPr>
              <a:t>Depth of sediment (m)</a:t>
            </a:r>
            <a:endParaRPr lang="en-AU" sz="1800" dirty="0" smtClean="0">
              <a:solidFill>
                <a:schemeClr val="bg1"/>
              </a:solidFill>
            </a:endParaRPr>
          </a:p>
        </p:txBody>
      </p:sp>
      <p:sp>
        <p:nvSpPr>
          <p:cNvPr id="13" name="Rectangle 2"/>
          <p:cNvSpPr txBox="1">
            <a:spLocks noChangeArrowheads="1"/>
          </p:cNvSpPr>
          <p:nvPr/>
        </p:nvSpPr>
        <p:spPr>
          <a:xfrm>
            <a:off x="4885727" y="1293557"/>
            <a:ext cx="2522368" cy="432048"/>
          </a:xfrm>
          <a:prstGeom prst="rect">
            <a:avLst/>
          </a:prstGeom>
        </p:spPr>
        <p:txBody>
          <a:bodyPr/>
          <a:lstStyle>
            <a:lvl1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2pPr>
            <a:lvl3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3pPr>
            <a:lvl4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4pPr>
            <a:lvl5pPr algn="l" rtl="0" eaLnBrk="0" fontAlgn="base" hangingPunct="0">
              <a:spcBef>
                <a:spcPct val="0"/>
              </a:spcBef>
              <a:spcAft>
                <a:spcPct val="0"/>
              </a:spcAft>
              <a:defRPr sz="2400" b="1">
                <a:solidFill>
                  <a:srgbClr val="FC9200"/>
                </a:solidFill>
                <a:effectLst>
                  <a:outerShdw blurRad="38100" dist="38100" dir="2700000" algn="tl">
                    <a:srgbClr val="000000"/>
                  </a:outerShdw>
                </a:effectLst>
                <a:latin typeface="Arial" charset="0"/>
              </a:defRPr>
            </a:lvl5pPr>
            <a:lvl6pPr marL="4572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6pPr>
            <a:lvl7pPr marL="9144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7pPr>
            <a:lvl8pPr marL="13716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8pPr>
            <a:lvl9pPr marL="1828800" algn="l" rtl="0" fontAlgn="base">
              <a:spcBef>
                <a:spcPct val="0"/>
              </a:spcBef>
              <a:spcAft>
                <a:spcPct val="0"/>
              </a:spcAft>
              <a:defRPr sz="2400" b="1">
                <a:solidFill>
                  <a:srgbClr val="FC9200"/>
                </a:solidFill>
                <a:effectLst>
                  <a:outerShdw blurRad="38100" dist="38100" dir="2700000" algn="tl">
                    <a:srgbClr val="000000"/>
                  </a:outerShdw>
                </a:effectLst>
                <a:latin typeface="Arial" charset="0"/>
              </a:defRPr>
            </a:lvl9pPr>
          </a:lstStyle>
          <a:p>
            <a:pPr algn="ctr" eaLnBrk="1" hangingPunct="1">
              <a:defRPr/>
            </a:pPr>
            <a:r>
              <a:rPr lang="en-NZ" sz="1800" dirty="0">
                <a:solidFill>
                  <a:schemeClr val="bg1"/>
                </a:solidFill>
              </a:rPr>
              <a:t>G</a:t>
            </a:r>
            <a:r>
              <a:rPr lang="en-NZ" sz="1800" dirty="0" smtClean="0">
                <a:solidFill>
                  <a:schemeClr val="bg1"/>
                </a:solidFill>
              </a:rPr>
              <a:t>rainsize</a:t>
            </a:r>
            <a:endParaRPr lang="en-AU" sz="1800" dirty="0" smtClean="0">
              <a:solidFill>
                <a:schemeClr val="bg1"/>
              </a:solidFill>
            </a:endParaRPr>
          </a:p>
        </p:txBody>
      </p:sp>
      <p:sp>
        <p:nvSpPr>
          <p:cNvPr id="3" name="TextBox 2"/>
          <p:cNvSpPr txBox="1"/>
          <p:nvPr/>
        </p:nvSpPr>
        <p:spPr>
          <a:xfrm rot="2580000">
            <a:off x="670257" y="3527477"/>
            <a:ext cx="3351281" cy="369332"/>
          </a:xfrm>
          <a:prstGeom prst="rect">
            <a:avLst/>
          </a:prstGeom>
          <a:noFill/>
        </p:spPr>
        <p:txBody>
          <a:bodyPr wrap="square" rtlCol="0">
            <a:spAutoFit/>
          </a:bodyPr>
          <a:lstStyle/>
          <a:p>
            <a:pPr algn="ctr"/>
            <a:r>
              <a:rPr lang="en-US" dirty="0"/>
              <a:t>w</a:t>
            </a:r>
            <a:r>
              <a:rPr lang="en-US" dirty="0" smtClean="0"/>
              <a:t>eak fault zone</a:t>
            </a:r>
            <a:endParaRPr lang="en-US" dirty="0"/>
          </a:p>
        </p:txBody>
      </p:sp>
      <p:sp>
        <p:nvSpPr>
          <p:cNvPr id="14" name="TextBox 13"/>
          <p:cNvSpPr txBox="1"/>
          <p:nvPr/>
        </p:nvSpPr>
        <p:spPr>
          <a:xfrm rot="2580000">
            <a:off x="5232238" y="3479987"/>
            <a:ext cx="3351281" cy="369332"/>
          </a:xfrm>
          <a:prstGeom prst="rect">
            <a:avLst/>
          </a:prstGeom>
          <a:noFill/>
        </p:spPr>
        <p:txBody>
          <a:bodyPr wrap="square" rtlCol="0">
            <a:spAutoFit/>
          </a:bodyPr>
          <a:lstStyle/>
          <a:p>
            <a:pPr algn="ctr"/>
            <a:r>
              <a:rPr lang="en-US" dirty="0"/>
              <a:t>w</a:t>
            </a:r>
            <a:r>
              <a:rPr lang="en-US" dirty="0" smtClean="0"/>
              <a:t>eak fault zone</a:t>
            </a:r>
            <a:endParaRPr lang="en-US" dirty="0"/>
          </a:p>
        </p:txBody>
      </p:sp>
    </p:spTree>
    <p:extLst>
      <p:ext uri="{BB962C8B-B14F-4D97-AF65-F5344CB8AC3E}">
        <p14:creationId xmlns:p14="http://schemas.microsoft.com/office/powerpoint/2010/main" val="73209151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Coupling existing geodynamic and surface process codes:</a:t>
            </a:r>
            <a:endParaRPr lang="en-US" dirty="0"/>
          </a:p>
        </p:txBody>
      </p:sp>
      <p:sp>
        <p:nvSpPr>
          <p:cNvPr id="5" name="TextBox 4"/>
          <p:cNvSpPr txBox="1"/>
          <p:nvPr/>
        </p:nvSpPr>
        <p:spPr>
          <a:xfrm>
            <a:off x="455625" y="1793575"/>
            <a:ext cx="8036444" cy="923330"/>
          </a:xfrm>
          <a:prstGeom prst="rect">
            <a:avLst/>
          </a:prstGeom>
          <a:noFill/>
        </p:spPr>
        <p:txBody>
          <a:bodyPr wrap="square" rtlCol="0">
            <a:spAutoFit/>
          </a:bodyPr>
          <a:lstStyle/>
          <a:p>
            <a:r>
              <a:rPr lang="en-US" dirty="0" smtClean="0"/>
              <a:t>For example: </a:t>
            </a:r>
          </a:p>
          <a:p>
            <a:endParaRPr lang="en-US" dirty="0"/>
          </a:p>
          <a:p>
            <a:r>
              <a:rPr lang="en-US" dirty="0" smtClean="0"/>
              <a:t>FLAC</a:t>
            </a:r>
            <a:r>
              <a:rPr lang="en-US" baseline="30000" dirty="0" smtClean="0"/>
              <a:t>3D</a:t>
            </a:r>
            <a:r>
              <a:rPr lang="en-US" dirty="0" smtClean="0"/>
              <a:t> and CHILD (Roy, Upton, Tucker, </a:t>
            </a:r>
            <a:r>
              <a:rPr lang="en-US" dirty="0" err="1" smtClean="0"/>
              <a:t>Koons</a:t>
            </a:r>
            <a:r>
              <a:rPr lang="en-US" dirty="0" smtClean="0"/>
              <a:t>)</a:t>
            </a:r>
          </a:p>
        </p:txBody>
      </p:sp>
      <p:pic>
        <p:nvPicPr>
          <p:cNvPr id="4" name="flatbase02_2k_H.m4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l="8062" t="35736" r="7377" b="40566"/>
          <a:stretch/>
        </p:blipFill>
        <p:spPr>
          <a:xfrm>
            <a:off x="630119" y="2840635"/>
            <a:ext cx="6873148" cy="1444555"/>
          </a:xfrm>
          <a:prstGeom prst="rect">
            <a:avLst/>
          </a:prstGeom>
        </p:spPr>
      </p:pic>
      <p:pic>
        <p:nvPicPr>
          <p:cNvPr id="6" name="flatbase02_2k.m4v">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rotWithShape="1">
          <a:blip r:embed="rId8"/>
          <a:srcRect l="8062" t="34146" r="7615" b="40885"/>
          <a:stretch/>
        </p:blipFill>
        <p:spPr>
          <a:xfrm>
            <a:off x="1754640" y="4517870"/>
            <a:ext cx="6853760" cy="1522115"/>
          </a:xfrm>
          <a:prstGeom prst="rect">
            <a:avLst/>
          </a:prstGeom>
        </p:spPr>
      </p:pic>
      <p:sp>
        <p:nvSpPr>
          <p:cNvPr id="3" name="TextBox 2"/>
          <p:cNvSpPr txBox="1"/>
          <p:nvPr/>
        </p:nvSpPr>
        <p:spPr>
          <a:xfrm>
            <a:off x="7561431" y="2840635"/>
            <a:ext cx="1279627" cy="646331"/>
          </a:xfrm>
          <a:prstGeom prst="rect">
            <a:avLst/>
          </a:prstGeom>
          <a:noFill/>
        </p:spPr>
        <p:txBody>
          <a:bodyPr wrap="square" rtlCol="0">
            <a:spAutoFit/>
          </a:bodyPr>
          <a:lstStyle/>
          <a:p>
            <a:pPr algn="ctr"/>
            <a:r>
              <a:rPr lang="en-US" dirty="0" smtClean="0"/>
              <a:t>Uniform</a:t>
            </a:r>
          </a:p>
          <a:p>
            <a:pPr algn="ctr"/>
            <a:r>
              <a:rPr lang="en-US" dirty="0" err="1" smtClean="0"/>
              <a:t>erodibility</a:t>
            </a:r>
            <a:endParaRPr lang="en-US" dirty="0"/>
          </a:p>
        </p:txBody>
      </p:sp>
      <p:sp>
        <p:nvSpPr>
          <p:cNvPr id="7" name="TextBox 6"/>
          <p:cNvSpPr txBox="1"/>
          <p:nvPr/>
        </p:nvSpPr>
        <p:spPr>
          <a:xfrm>
            <a:off x="126025" y="4515150"/>
            <a:ext cx="1519274" cy="1477328"/>
          </a:xfrm>
          <a:prstGeom prst="rect">
            <a:avLst/>
          </a:prstGeom>
          <a:noFill/>
        </p:spPr>
        <p:txBody>
          <a:bodyPr wrap="square" rtlCol="0">
            <a:spAutoFit/>
          </a:bodyPr>
          <a:lstStyle/>
          <a:p>
            <a:pPr algn="ctr"/>
            <a:r>
              <a:rPr lang="en-US" dirty="0" err="1" smtClean="0"/>
              <a:t>Erodibility</a:t>
            </a:r>
            <a:r>
              <a:rPr lang="en-US" dirty="0" smtClean="0"/>
              <a:t> is a function of cohesion </a:t>
            </a:r>
          </a:p>
          <a:p>
            <a:pPr algn="ctr"/>
            <a:r>
              <a:rPr lang="en-US" dirty="0" smtClean="0"/>
              <a:t>Incl. strain softening</a:t>
            </a:r>
            <a:endParaRPr lang="en-US" dirty="0"/>
          </a:p>
        </p:txBody>
      </p:sp>
    </p:spTree>
    <p:extLst>
      <p:ext uri="{BB962C8B-B14F-4D97-AF65-F5344CB8AC3E}">
        <p14:creationId xmlns:p14="http://schemas.microsoft.com/office/powerpoint/2010/main" val="28360498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510" fill="hold"/>
                                        <p:tgtEl>
                                          <p:spTgt spid="4"/>
                                        </p:tgtEl>
                                      </p:cBhvr>
                                    </p:cmd>
                                  </p:childTnLst>
                                </p:cTn>
                              </p:par>
                            </p:childTnLst>
                          </p:cTn>
                        </p:par>
                        <p:par>
                          <p:cTn id="7" fill="hold">
                            <p:stCondLst>
                              <p:cond delay="8510"/>
                            </p:stCondLst>
                            <p:childTnLst>
                              <p:par>
                                <p:cTn id="8" presetID="1" presetClass="mediacall" presetSubtype="0" fill="hold" nodeType="afterEffect">
                                  <p:stCondLst>
                                    <p:cond delay="0"/>
                                  </p:stCondLst>
                                  <p:childTnLst>
                                    <p:cmd type="call" cmd="playFrom(0.0)">
                                      <p:cBhvr>
                                        <p:cTn id="9" dur="867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vol="80000">
                <p:cTn id="16" fill="hold" display="0">
                  <p:stCondLst>
                    <p:cond delay="indefinite"/>
                  </p:stCondLst>
                </p:cTn>
                <p:tgtEl>
                  <p:spTgt spid="6"/>
                </p:tgtEl>
              </p:cMediaNode>
            </p:video>
            <p:seq concurrent="1" nextAc="seek">
              <p:cTn id="17" restart="whenNotActive" fill="hold" evtFilter="cancelBubble" nodeType="interactiveSeq">
                <p:stCondLst>
                  <p:cond evt="onClick" delay="0">
                    <p:tgtEl>
                      <p:spTgt spid="6"/>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62074"/>
          </a:xfrm>
        </p:spPr>
        <p:txBody>
          <a:bodyPr>
            <a:normAutofit/>
          </a:bodyPr>
          <a:lstStyle/>
          <a:p>
            <a:r>
              <a:rPr lang="en-AU" dirty="0" smtClean="0"/>
              <a:t>Geodynamics with Underworld</a:t>
            </a:r>
            <a:endParaRPr lang="en-AU" dirty="0"/>
          </a:p>
        </p:txBody>
      </p:sp>
      <p:sp>
        <p:nvSpPr>
          <p:cNvPr id="3" name="Content Placeholder 2"/>
          <p:cNvSpPr>
            <a:spLocks noGrp="1"/>
          </p:cNvSpPr>
          <p:nvPr>
            <p:ph idx="1"/>
          </p:nvPr>
        </p:nvSpPr>
        <p:spPr>
          <a:xfrm>
            <a:off x="3923928" y="764704"/>
            <a:ext cx="4392488" cy="3240360"/>
          </a:xfrm>
        </p:spPr>
        <p:txBody>
          <a:bodyPr>
            <a:normAutofit/>
          </a:bodyPr>
          <a:lstStyle/>
          <a:p>
            <a:pPr marL="0" indent="0">
              <a:buNone/>
            </a:pPr>
            <a:r>
              <a:rPr lang="en-AU" sz="1800" b="1" dirty="0" smtClean="0"/>
              <a:t>Continental Rifting near an Euler Pole</a:t>
            </a:r>
            <a:endParaRPr lang="en-AU" sz="1800" b="1" dirty="0"/>
          </a:p>
        </p:txBody>
      </p:sp>
      <p:pic>
        <p:nvPicPr>
          <p:cNvPr id="1026" name="Picture 2" descr="E:\Dropbox\PhD\Documents\Paper - Rotation of sigma2 to vertical given rotational rifting\Fig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33007"/>
          <a:stretch/>
        </p:blipFill>
        <p:spPr bwMode="auto">
          <a:xfrm>
            <a:off x="4290471" y="1173619"/>
            <a:ext cx="3486806" cy="1546692"/>
          </a:xfrm>
          <a:prstGeom prst="rect">
            <a:avLst/>
          </a:prstGeom>
          <a:noFill/>
          <a:extLst>
            <a:ext uri="{909E8E84-426E-40dd-AFC4-6F175D3DCCD1}">
              <a14:hiddenFill xmlns:a14="http://schemas.microsoft.com/office/drawing/2010/main">
                <a:solidFill>
                  <a:srgbClr val="FFFFFF"/>
                </a:solidFill>
              </a14:hiddenFill>
            </a:ext>
          </a:extLst>
        </p:spPr>
      </p:pic>
      <p:pic>
        <p:nvPicPr>
          <p:cNvPr id="4" name="phad.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202242" y="2720311"/>
            <a:ext cx="4762246" cy="4137690"/>
          </a:xfrm>
          <a:prstGeom prst="rect">
            <a:avLst/>
          </a:prstGeom>
        </p:spPr>
      </p:pic>
      <p:sp>
        <p:nvSpPr>
          <p:cNvPr id="8" name="Content Placeholder 2"/>
          <p:cNvSpPr txBox="1">
            <a:spLocks/>
          </p:cNvSpPr>
          <p:nvPr/>
        </p:nvSpPr>
        <p:spPr>
          <a:xfrm>
            <a:off x="0" y="764704"/>
            <a:ext cx="3923928" cy="609329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AU" sz="2000" b="1" dirty="0" smtClean="0"/>
              <a:t>Underworld</a:t>
            </a:r>
            <a:r>
              <a:rPr lang="en-AU" sz="2000" dirty="0" smtClean="0"/>
              <a:t>:</a:t>
            </a:r>
          </a:p>
          <a:p>
            <a:pPr>
              <a:buFontTx/>
              <a:buChar char="-"/>
            </a:pPr>
            <a:r>
              <a:rPr lang="en-AU" sz="2000" dirty="0" smtClean="0"/>
              <a:t>Designed to model lithospheric and mantle scale deformation processes,</a:t>
            </a:r>
          </a:p>
          <a:p>
            <a:pPr>
              <a:buFontTx/>
              <a:buChar char="-"/>
            </a:pPr>
            <a:r>
              <a:rPr lang="en-AU" sz="2000" dirty="0" smtClean="0"/>
              <a:t>Supports complex rheologies,</a:t>
            </a:r>
          </a:p>
          <a:p>
            <a:pPr>
              <a:buFontTx/>
              <a:buChar char="-"/>
            </a:pPr>
            <a:r>
              <a:rPr lang="en-AU" sz="2000" dirty="0" smtClean="0"/>
              <a:t>Open source,</a:t>
            </a:r>
          </a:p>
          <a:p>
            <a:pPr>
              <a:buFontTx/>
              <a:buChar char="-"/>
            </a:pPr>
            <a:r>
              <a:rPr lang="en-AU" sz="2000" dirty="0" smtClean="0"/>
              <a:t>Parallel computing and capable of modelling at high resolutions,</a:t>
            </a:r>
          </a:p>
          <a:p>
            <a:pPr>
              <a:buFontTx/>
              <a:buChar char="-"/>
            </a:pPr>
            <a:endParaRPr lang="en-AU" sz="1800" dirty="0" smtClean="0"/>
          </a:p>
          <a:p>
            <a:pPr marL="0" indent="0">
              <a:buNone/>
            </a:pPr>
            <a:endParaRPr lang="en-AU" sz="1800" dirty="0"/>
          </a:p>
          <a:p>
            <a:pPr marL="0" indent="0">
              <a:buNone/>
            </a:pPr>
            <a:r>
              <a:rPr lang="en-AU" sz="1800" dirty="0" smtClean="0"/>
              <a:t>Underworld allows us to have a thermally and mechanically realistic lithosphere.</a:t>
            </a:r>
          </a:p>
          <a:p>
            <a:pPr marL="0" indent="0">
              <a:buNone/>
            </a:pPr>
            <a:r>
              <a:rPr lang="en-AU" sz="1800" dirty="0" smtClean="0"/>
              <a:t>This allows us to study how landscapes influence tectonics, and vice versa.</a:t>
            </a:r>
            <a:endParaRPr lang="en-AU" sz="1800" dirty="0"/>
          </a:p>
        </p:txBody>
      </p:sp>
      <p:pic>
        <p:nvPicPr>
          <p:cNvPr id="1029" name="Picture 5" descr="E:\Dropbox\PhD\Logos\eb.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1922" y="113594"/>
            <a:ext cx="633728" cy="62068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Dropbox\PhD\Documents\Paper - Rotation of sigma2 to vertical given rotational rifting\Fig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2550" r="-905"/>
          <a:stretch/>
        </p:blipFill>
        <p:spPr bwMode="auto">
          <a:xfrm>
            <a:off x="7793122" y="1173619"/>
            <a:ext cx="955342" cy="154669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6550223"/>
            <a:ext cx="2509872" cy="307777"/>
          </a:xfrm>
          <a:prstGeom prst="rect">
            <a:avLst/>
          </a:prstGeom>
        </p:spPr>
        <p:txBody>
          <a:bodyPr wrap="none">
            <a:spAutoFit/>
          </a:bodyPr>
          <a:lstStyle/>
          <a:p>
            <a:r>
              <a:rPr lang="en-AU" sz="1400" dirty="0"/>
              <a:t>https://underworldproject.org/</a:t>
            </a:r>
          </a:p>
        </p:txBody>
      </p:sp>
    </p:spTree>
    <p:extLst>
      <p:ext uri="{BB962C8B-B14F-4D97-AF65-F5344CB8AC3E}">
        <p14:creationId xmlns:p14="http://schemas.microsoft.com/office/powerpoint/2010/main" val="28563099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67544" y="116632"/>
            <a:ext cx="8229600" cy="562074"/>
          </a:xfrm>
          <a:prstGeom prst="rect">
            <a:avLst/>
          </a:prstGeom>
        </p:spPr>
        <p:txBody>
          <a:bodyPr vert="horz" lIns="91440" tIns="45720" rIns="91440" bIns="45720" rtlCol="0" anchor="ctr">
            <a:normAutofit fontScale="8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dirty="0" smtClean="0"/>
              <a:t>Coupling Underworld to BadLands</a:t>
            </a:r>
            <a:endParaRPr lang="en-AU" dirty="0"/>
          </a:p>
        </p:txBody>
      </p:sp>
      <p:pic>
        <p:nvPicPr>
          <p:cNvPr id="7" name="Picture 4" descr="E:\Dropbox\PhD\DB-Underworld\GeologyPaper\nice.png"/>
          <p:cNvPicPr>
            <a:picLocks noChangeAspect="1" noChangeArrowheads="1"/>
          </p:cNvPicPr>
          <p:nvPr/>
        </p:nvPicPr>
        <p:blipFill rotWithShape="1">
          <a:blip r:embed="rId3">
            <a:extLst>
              <a:ext uri="{28A0092B-C50C-407E-A947-70E740481C1C}">
                <a14:useLocalDpi xmlns:a14="http://schemas.microsoft.com/office/drawing/2010/main" val="0"/>
              </a:ext>
            </a:extLst>
          </a:blip>
          <a:srcRect t="15828" b="5996"/>
          <a:stretch/>
        </p:blipFill>
        <p:spPr bwMode="auto">
          <a:xfrm>
            <a:off x="167203" y="1772816"/>
            <a:ext cx="4836845" cy="216242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E:\Dropbox\PhD\DB-Underworld\GeologyPaper\Drainage3.pn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foregroundMark x1="98594" y1="41053" x2="98594" y2="41053"/>
                        <a14:foregroundMark x1="98125" y1="36316" x2="98125" y2="36316"/>
                        <a14:foregroundMark x1="89688" y1="77368" x2="89688" y2="77368"/>
                        <a14:foregroundMark x1="97500" y1="63684" x2="97500" y2="63684"/>
                        <a14:foregroundMark x1="98594" y1="81579" x2="98594" y2="81579"/>
                        <a14:foregroundMark x1="92656" y1="92895" x2="92656" y2="92895"/>
                        <a14:foregroundMark x1="85000" y1="95000" x2="85000" y2="95000"/>
                        <a14:foregroundMark x1="81875" y1="88947" x2="81875" y2="88947"/>
                        <a14:foregroundMark x1="88594" y1="78158" x2="88594" y2="78158"/>
                        <a14:foregroundMark x1="90156" y1="67105" x2="90156" y2="67105"/>
                        <a14:foregroundMark x1="92188" y1="61053" x2="92188" y2="61053"/>
                        <a14:foregroundMark x1="94844" y1="55526" x2="94844" y2="55526"/>
                        <a14:foregroundMark x1="95000" y1="61053" x2="95000" y2="61053"/>
                        <a14:foregroundMark x1="94531" y1="67632" x2="94531" y2="67632"/>
                        <a14:foregroundMark x1="94219" y1="75526" x2="94219" y2="75526"/>
                        <a14:foregroundMark x1="94375" y1="78947" x2="84531" y2="97632"/>
                        <a14:foregroundMark x1="89688" y1="88421" x2="86719" y2="80000"/>
                        <a14:foregroundMark x1="78750" y1="97105" x2="99063" y2="43684"/>
                        <a14:foregroundMark x1="95625" y1="98158" x2="99531" y2="44737"/>
                      </a14:backgroundRemoval>
                    </a14:imgEffect>
                  </a14:imgLayer>
                </a14:imgProps>
              </a:ext>
              <a:ext uri="{28A0092B-C50C-407E-A947-70E740481C1C}">
                <a14:useLocalDpi xmlns:a14="http://schemas.microsoft.com/office/drawing/2010/main" val="0"/>
              </a:ext>
            </a:extLst>
          </a:blip>
          <a:srcRect/>
          <a:stretch>
            <a:fillRect/>
          </a:stretch>
        </p:blipFill>
        <p:spPr bwMode="auto">
          <a:xfrm>
            <a:off x="3419872" y="3187840"/>
            <a:ext cx="5724128" cy="339870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p:cNvSpPr>
            <a:spLocks noGrp="1"/>
          </p:cNvSpPr>
          <p:nvPr>
            <p:ph idx="1"/>
          </p:nvPr>
        </p:nvSpPr>
        <p:spPr>
          <a:xfrm>
            <a:off x="35496" y="764704"/>
            <a:ext cx="5112569" cy="1584176"/>
          </a:xfrm>
        </p:spPr>
        <p:txBody>
          <a:bodyPr>
            <a:normAutofit/>
          </a:bodyPr>
          <a:lstStyle/>
          <a:p>
            <a:pPr marL="0" indent="0">
              <a:buNone/>
            </a:pPr>
            <a:r>
              <a:rPr lang="en-AU" sz="1600" b="1" dirty="0" smtClean="0"/>
              <a:t>Pull-apart Metamorphic Core Complex experiment</a:t>
            </a:r>
          </a:p>
          <a:p>
            <a:pPr marL="0" indent="0">
              <a:buNone/>
            </a:pPr>
            <a:r>
              <a:rPr lang="en-AU" sz="1600" b="0" dirty="0" smtClean="0"/>
              <a:t>Underworld output showing surface topography, strain-ellipsoids, and a melt contour after 6.5 </a:t>
            </a:r>
            <a:r>
              <a:rPr lang="en-AU" sz="1600" b="0" dirty="0" err="1" smtClean="0"/>
              <a:t>Myr</a:t>
            </a:r>
            <a:r>
              <a:rPr lang="en-AU" sz="1600" b="0" dirty="0" smtClean="0"/>
              <a:t>.</a:t>
            </a:r>
          </a:p>
        </p:txBody>
      </p:sp>
      <p:sp>
        <p:nvSpPr>
          <p:cNvPr id="9" name="Rectangle 8"/>
          <p:cNvSpPr/>
          <p:nvPr/>
        </p:nvSpPr>
        <p:spPr>
          <a:xfrm>
            <a:off x="5796136" y="980728"/>
            <a:ext cx="2520280" cy="187220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1" name="Straight Connector 10"/>
          <p:cNvCxnSpPr/>
          <p:nvPr/>
        </p:nvCxnSpPr>
        <p:spPr>
          <a:xfrm>
            <a:off x="5796136" y="1556792"/>
            <a:ext cx="50405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812360" y="2348880"/>
            <a:ext cx="50405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8316416" y="1196752"/>
            <a:ext cx="43204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8316416" y="1631107"/>
            <a:ext cx="43204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8316416" y="2063155"/>
            <a:ext cx="43204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364088" y="1268760"/>
            <a:ext cx="43204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8316416" y="2564904"/>
            <a:ext cx="43204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5364088" y="1772816"/>
            <a:ext cx="43204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5364088" y="2204864"/>
            <a:ext cx="43204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5364088" y="2645296"/>
            <a:ext cx="43204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Content Placeholder 2"/>
          <p:cNvSpPr txBox="1">
            <a:spLocks/>
          </p:cNvSpPr>
          <p:nvPr/>
        </p:nvSpPr>
        <p:spPr>
          <a:xfrm>
            <a:off x="6336196" y="620688"/>
            <a:ext cx="4392488"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AU" sz="1600" dirty="0" smtClean="0"/>
              <a:t>Map view</a:t>
            </a:r>
            <a:endParaRPr lang="en-AU" sz="1600" dirty="0"/>
          </a:p>
        </p:txBody>
      </p:sp>
      <p:sp>
        <p:nvSpPr>
          <p:cNvPr id="34" name="Content Placeholder 2"/>
          <p:cNvSpPr txBox="1">
            <a:spLocks/>
          </p:cNvSpPr>
          <p:nvPr/>
        </p:nvSpPr>
        <p:spPr>
          <a:xfrm>
            <a:off x="5778414" y="2492896"/>
            <a:ext cx="4392488"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AU" sz="1600" dirty="0" smtClean="0"/>
              <a:t>1.2 cm/</a:t>
            </a:r>
            <a:r>
              <a:rPr lang="en-AU" sz="1600" dirty="0" err="1" smtClean="0"/>
              <a:t>yr</a:t>
            </a:r>
            <a:endParaRPr lang="en-AU" sz="1600" dirty="0"/>
          </a:p>
        </p:txBody>
      </p:sp>
      <p:sp>
        <p:nvSpPr>
          <p:cNvPr id="35" name="Content Placeholder 2"/>
          <p:cNvSpPr txBox="1">
            <a:spLocks/>
          </p:cNvSpPr>
          <p:nvPr/>
        </p:nvSpPr>
        <p:spPr>
          <a:xfrm>
            <a:off x="5868144" y="1216261"/>
            <a:ext cx="4392488"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AU" sz="1600" dirty="0" smtClean="0">
                <a:solidFill>
                  <a:schemeClr val="accent2"/>
                </a:solidFill>
              </a:rPr>
              <a:t>Vertical faults</a:t>
            </a:r>
            <a:endParaRPr lang="en-AU" sz="1600" dirty="0">
              <a:solidFill>
                <a:schemeClr val="accent2"/>
              </a:solidFill>
            </a:endParaRPr>
          </a:p>
        </p:txBody>
      </p:sp>
      <p:sp>
        <p:nvSpPr>
          <p:cNvPr id="36" name="Content Placeholder 2"/>
          <p:cNvSpPr txBox="1">
            <a:spLocks/>
          </p:cNvSpPr>
          <p:nvPr/>
        </p:nvSpPr>
        <p:spPr>
          <a:xfrm>
            <a:off x="12100" y="3935237"/>
            <a:ext cx="3479780" cy="29227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AU" sz="1700" b="1" dirty="0" smtClean="0"/>
              <a:t>BadLands</a:t>
            </a:r>
          </a:p>
          <a:p>
            <a:pPr marL="0" indent="0">
              <a:buFont typeface="Arial" panose="020B0604020202020204" pitchFamily="34" charset="0"/>
              <a:buNone/>
            </a:pPr>
            <a:r>
              <a:rPr lang="en-AU" sz="1600" dirty="0" smtClean="0"/>
              <a:t>BadLands is an open-source basin and landscape dynamics code.</a:t>
            </a:r>
          </a:p>
          <a:p>
            <a:pPr marL="0" indent="0">
              <a:buFont typeface="Arial" panose="020B0604020202020204" pitchFamily="34" charset="0"/>
              <a:buNone/>
            </a:pPr>
            <a:r>
              <a:rPr lang="en-AU" sz="1600" dirty="0" smtClean="0"/>
              <a:t>BadLands </a:t>
            </a:r>
            <a:r>
              <a:rPr lang="en-AU" sz="1600" dirty="0" err="1" smtClean="0"/>
              <a:t>advects</a:t>
            </a:r>
            <a:r>
              <a:rPr lang="en-AU" sz="1600" dirty="0" smtClean="0"/>
              <a:t> surface nodes based on the velocity field from Underworld. </a:t>
            </a:r>
          </a:p>
          <a:p>
            <a:pPr marL="0" indent="0">
              <a:buFont typeface="Arial" panose="020B0604020202020204" pitchFamily="34" charset="0"/>
              <a:buNone/>
            </a:pPr>
            <a:r>
              <a:rPr lang="en-AU" sz="1600" dirty="0" err="1" smtClean="0"/>
              <a:t>BadLands</a:t>
            </a:r>
            <a:r>
              <a:rPr lang="en-AU" sz="1600" dirty="0" smtClean="0"/>
              <a:t> fills sinks/erodes highs to model the geodynamic influence of landscape evolution.</a:t>
            </a:r>
            <a:endParaRPr lang="en-AU" sz="1600" dirty="0"/>
          </a:p>
        </p:txBody>
      </p:sp>
      <p:pic>
        <p:nvPicPr>
          <p:cNvPr id="37" name="Picture 5" descr="E:\Dropbox\PhD\Logos\e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1922" y="113594"/>
            <a:ext cx="633728" cy="62068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6550223"/>
            <a:ext cx="3554114" cy="307777"/>
          </a:xfrm>
          <a:prstGeom prst="rect">
            <a:avLst/>
          </a:prstGeom>
        </p:spPr>
        <p:txBody>
          <a:bodyPr wrap="none">
            <a:spAutoFit/>
          </a:bodyPr>
          <a:lstStyle/>
          <a:p>
            <a:r>
              <a:rPr lang="en-AU" sz="1400" dirty="0"/>
              <a:t>https://github.com/badlands-model/badlands</a:t>
            </a:r>
          </a:p>
        </p:txBody>
      </p:sp>
    </p:spTree>
    <p:extLst>
      <p:ext uri="{BB962C8B-B14F-4D97-AF65-F5344CB8AC3E}">
        <p14:creationId xmlns:p14="http://schemas.microsoft.com/office/powerpoint/2010/main" val="6022435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05-25 at 7.31.32 pm.png"/>
          <p:cNvPicPr>
            <a:picLocks noChangeAspect="1"/>
          </p:cNvPicPr>
          <p:nvPr/>
        </p:nvPicPr>
        <p:blipFill rotWithShape="1">
          <a:blip r:embed="rId3">
            <a:extLst>
              <a:ext uri="{28A0092B-C50C-407E-A947-70E740481C1C}">
                <a14:useLocalDpi xmlns:a14="http://schemas.microsoft.com/office/drawing/2010/main" val="0"/>
              </a:ext>
            </a:extLst>
          </a:blip>
          <a:srcRect l="5787" r="5244"/>
          <a:stretch/>
        </p:blipFill>
        <p:spPr>
          <a:xfrm>
            <a:off x="0" y="0"/>
            <a:ext cx="5785370" cy="4502731"/>
          </a:xfrm>
          <a:prstGeom prst="rect">
            <a:avLst/>
          </a:prstGeom>
        </p:spPr>
      </p:pic>
      <p:sp>
        <p:nvSpPr>
          <p:cNvPr id="5" name="Rectangle 4"/>
          <p:cNvSpPr/>
          <p:nvPr/>
        </p:nvSpPr>
        <p:spPr>
          <a:xfrm>
            <a:off x="0" y="6550223"/>
            <a:ext cx="3554114" cy="307777"/>
          </a:xfrm>
          <a:prstGeom prst="rect">
            <a:avLst/>
          </a:prstGeom>
        </p:spPr>
        <p:txBody>
          <a:bodyPr wrap="none">
            <a:spAutoFit/>
          </a:bodyPr>
          <a:lstStyle/>
          <a:p>
            <a:r>
              <a:rPr lang="en-AU" sz="1400" dirty="0"/>
              <a:t>https://github.com/badlands-model/badlands</a:t>
            </a:r>
          </a:p>
        </p:txBody>
      </p:sp>
      <p:pic>
        <p:nvPicPr>
          <p:cNvPr id="6" name="Picture 5" descr="Screen Shot 2015-05-25 at 7.31.53 pm.png"/>
          <p:cNvPicPr>
            <a:picLocks noChangeAspect="1"/>
          </p:cNvPicPr>
          <p:nvPr/>
        </p:nvPicPr>
        <p:blipFill rotWithShape="1">
          <a:blip r:embed="rId4">
            <a:extLst>
              <a:ext uri="{28A0092B-C50C-407E-A947-70E740481C1C}">
                <a14:useLocalDpi xmlns:a14="http://schemas.microsoft.com/office/drawing/2010/main" val="0"/>
              </a:ext>
            </a:extLst>
          </a:blip>
          <a:srcRect l="6150" r="3495"/>
          <a:stretch/>
        </p:blipFill>
        <p:spPr>
          <a:xfrm>
            <a:off x="4393412" y="1398920"/>
            <a:ext cx="4750588" cy="5176881"/>
          </a:xfrm>
          <a:prstGeom prst="rect">
            <a:avLst/>
          </a:prstGeom>
        </p:spPr>
      </p:pic>
    </p:spTree>
    <p:extLst>
      <p:ext uri="{BB962C8B-B14F-4D97-AF65-F5344CB8AC3E}">
        <p14:creationId xmlns:p14="http://schemas.microsoft.com/office/powerpoint/2010/main" val="332632189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conceptual </a:t>
            </a:r>
            <a:r>
              <a:rPr lang="en-US" dirty="0" smtClean="0"/>
              <a:t>framework: </a:t>
            </a:r>
            <a:r>
              <a:rPr lang="en-US" dirty="0"/>
              <a:t>a single system for modeling Earth materials:</a:t>
            </a:r>
            <a:endParaRPr lang="en-US" dirty="0" smtClean="0"/>
          </a:p>
        </p:txBody>
      </p:sp>
      <p:sp>
        <p:nvSpPr>
          <p:cNvPr id="3" name="Content Placeholder 2"/>
          <p:cNvSpPr>
            <a:spLocks noGrp="1"/>
          </p:cNvSpPr>
          <p:nvPr>
            <p:ph idx="1"/>
          </p:nvPr>
        </p:nvSpPr>
        <p:spPr>
          <a:xfrm>
            <a:off x="457200" y="1320576"/>
            <a:ext cx="8229600" cy="4525963"/>
          </a:xfrm>
        </p:spPr>
        <p:txBody>
          <a:bodyPr/>
          <a:lstStyle/>
          <a:p>
            <a:r>
              <a:rPr lang="en-US" b="0" dirty="0" smtClean="0"/>
              <a:t>Topography and the stress state</a:t>
            </a:r>
          </a:p>
          <a:p>
            <a:r>
              <a:rPr lang="en-US" b="0" dirty="0" smtClean="0"/>
              <a:t>Topography and strain partitioning</a:t>
            </a:r>
          </a:p>
          <a:p>
            <a:r>
              <a:rPr lang="en-US" b="0" dirty="0" smtClean="0"/>
              <a:t>FERM </a:t>
            </a:r>
            <a:r>
              <a:rPr lang="en-US" b="0" dirty="0" smtClean="0"/>
              <a:t>– Failure Earth Response </a:t>
            </a:r>
            <a:r>
              <a:rPr lang="en-US" b="0" dirty="0" smtClean="0"/>
              <a:t>Model</a:t>
            </a:r>
            <a:endParaRPr lang="en-US" b="0" dirty="0"/>
          </a:p>
        </p:txBody>
      </p:sp>
      <p:pic>
        <p:nvPicPr>
          <p:cNvPr id="5" name="Picture 4" descr="Screen Shot 2015-05-25 at 8.02.0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0434" y="2912720"/>
            <a:ext cx="6643568" cy="3689931"/>
          </a:xfrm>
          <a:prstGeom prst="rect">
            <a:avLst/>
          </a:prstGeom>
        </p:spPr>
      </p:pic>
    </p:spTree>
    <p:extLst>
      <p:ext uri="{BB962C8B-B14F-4D97-AF65-F5344CB8AC3E}">
        <p14:creationId xmlns:p14="http://schemas.microsoft.com/office/powerpoint/2010/main" val="288478467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p:cNvPicPr>
          <p:nvPr/>
        </p:nvPicPr>
        <p:blipFill rotWithShape="1">
          <a:blip r:embed="rId2">
            <a:extLst>
              <a:ext uri="{28A0092B-C50C-407E-A947-70E740481C1C}">
                <a14:useLocalDpi xmlns:a14="http://schemas.microsoft.com/office/drawing/2010/main" val="0"/>
              </a:ext>
            </a:extLst>
          </a:blip>
          <a:srcRect b="12037"/>
          <a:stretch/>
        </p:blipFill>
        <p:spPr bwMode="auto">
          <a:xfrm>
            <a:off x="0" y="1326801"/>
            <a:ext cx="9144000" cy="525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4"/>
          <p:cNvSpPr/>
          <p:nvPr/>
        </p:nvSpPr>
        <p:spPr>
          <a:xfrm>
            <a:off x="0" y="4587525"/>
            <a:ext cx="9134475" cy="1470025"/>
          </a:xfrm>
          <a:custGeom>
            <a:avLst/>
            <a:gdLst>
              <a:gd name="connsiteX0" fmla="*/ 0 w 9134475"/>
              <a:gd name="connsiteY0" fmla="*/ 1470596 h 1470596"/>
              <a:gd name="connsiteX1" fmla="*/ 1323975 w 9134475"/>
              <a:gd name="connsiteY1" fmla="*/ 1118171 h 1470596"/>
              <a:gd name="connsiteX2" fmla="*/ 2314575 w 9134475"/>
              <a:gd name="connsiteY2" fmla="*/ 794321 h 1470596"/>
              <a:gd name="connsiteX3" fmla="*/ 3333750 w 9134475"/>
              <a:gd name="connsiteY3" fmla="*/ 937196 h 1470596"/>
              <a:gd name="connsiteX4" fmla="*/ 4191000 w 9134475"/>
              <a:gd name="connsiteY4" fmla="*/ 1003871 h 1470596"/>
              <a:gd name="connsiteX5" fmla="*/ 4933950 w 9134475"/>
              <a:gd name="connsiteY5" fmla="*/ 937196 h 1470596"/>
              <a:gd name="connsiteX6" fmla="*/ 5362575 w 9134475"/>
              <a:gd name="connsiteY6" fmla="*/ 651446 h 1470596"/>
              <a:gd name="connsiteX7" fmla="*/ 6886575 w 9134475"/>
              <a:gd name="connsiteY7" fmla="*/ 422846 h 1470596"/>
              <a:gd name="connsiteX8" fmla="*/ 8096250 w 9134475"/>
              <a:gd name="connsiteY8" fmla="*/ 32321 h 1470596"/>
              <a:gd name="connsiteX9" fmla="*/ 9086850 w 9134475"/>
              <a:gd name="connsiteY9" fmla="*/ 22796 h 1470596"/>
              <a:gd name="connsiteX10" fmla="*/ 9086850 w 9134475"/>
              <a:gd name="connsiteY10" fmla="*/ 22796 h 1470596"/>
              <a:gd name="connsiteX11" fmla="*/ 9134475 w 9134475"/>
              <a:gd name="connsiteY11" fmla="*/ 41846 h 147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34475" h="1470596">
                <a:moveTo>
                  <a:pt x="0" y="1470596"/>
                </a:moveTo>
                <a:cubicBezTo>
                  <a:pt x="469106" y="1350739"/>
                  <a:pt x="938213" y="1230883"/>
                  <a:pt x="1323975" y="1118171"/>
                </a:cubicBezTo>
                <a:cubicBezTo>
                  <a:pt x="1709737" y="1005459"/>
                  <a:pt x="1979613" y="824483"/>
                  <a:pt x="2314575" y="794321"/>
                </a:cubicBezTo>
                <a:cubicBezTo>
                  <a:pt x="2649537" y="764159"/>
                  <a:pt x="3021013" y="902271"/>
                  <a:pt x="3333750" y="937196"/>
                </a:cubicBezTo>
                <a:cubicBezTo>
                  <a:pt x="3646488" y="972121"/>
                  <a:pt x="3924300" y="1003871"/>
                  <a:pt x="4191000" y="1003871"/>
                </a:cubicBezTo>
                <a:cubicBezTo>
                  <a:pt x="4457700" y="1003871"/>
                  <a:pt x="4738688" y="995933"/>
                  <a:pt x="4933950" y="937196"/>
                </a:cubicBezTo>
                <a:cubicBezTo>
                  <a:pt x="5129212" y="878459"/>
                  <a:pt x="5037138" y="737171"/>
                  <a:pt x="5362575" y="651446"/>
                </a:cubicBezTo>
                <a:cubicBezTo>
                  <a:pt x="5688012" y="565721"/>
                  <a:pt x="6430963" y="526033"/>
                  <a:pt x="6886575" y="422846"/>
                </a:cubicBezTo>
                <a:cubicBezTo>
                  <a:pt x="7342188" y="319658"/>
                  <a:pt x="7729538" y="98996"/>
                  <a:pt x="8096250" y="32321"/>
                </a:cubicBezTo>
                <a:cubicBezTo>
                  <a:pt x="8462963" y="-34354"/>
                  <a:pt x="9086850" y="22796"/>
                  <a:pt x="9086850" y="22796"/>
                </a:cubicBezTo>
                <a:lnTo>
                  <a:pt x="9086850" y="22796"/>
                </a:lnTo>
                <a:lnTo>
                  <a:pt x="9134475" y="41846"/>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NZ"/>
          </a:p>
        </p:txBody>
      </p:sp>
      <p:cxnSp>
        <p:nvCxnSpPr>
          <p:cNvPr id="6" name="Straight Arrow Connector 5"/>
          <p:cNvCxnSpPr/>
          <p:nvPr/>
        </p:nvCxnSpPr>
        <p:spPr>
          <a:xfrm>
            <a:off x="5219700" y="4644675"/>
            <a:ext cx="0" cy="4841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25" name="TextBox 10"/>
          <p:cNvSpPr txBox="1">
            <a:spLocks noChangeArrowheads="1"/>
          </p:cNvSpPr>
          <p:nvPr/>
        </p:nvSpPr>
        <p:spPr bwMode="auto">
          <a:xfrm>
            <a:off x="5076825" y="4223988"/>
            <a:ext cx="1308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NZ" sz="2000" b="1">
                <a:solidFill>
                  <a:srgbClr val="FF0000"/>
                </a:solidFill>
                <a:latin typeface="Arial Narrow" charset="0"/>
                <a:cs typeface="Arial" charset="0"/>
              </a:rPr>
              <a:t>DFDP-1A/B</a:t>
            </a:r>
          </a:p>
        </p:txBody>
      </p:sp>
      <p:cxnSp>
        <p:nvCxnSpPr>
          <p:cNvPr id="8" name="Straight Arrow Connector 7"/>
          <p:cNvCxnSpPr/>
          <p:nvPr/>
        </p:nvCxnSpPr>
        <p:spPr>
          <a:xfrm>
            <a:off x="2366963" y="4566888"/>
            <a:ext cx="0" cy="48418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27" name="TextBox 13"/>
          <p:cNvSpPr txBox="1">
            <a:spLocks noChangeArrowheads="1"/>
          </p:cNvSpPr>
          <p:nvPr/>
        </p:nvSpPr>
        <p:spPr bwMode="auto">
          <a:xfrm>
            <a:off x="2319338" y="4223988"/>
            <a:ext cx="13648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NZ" sz="2000" b="1" dirty="0" smtClean="0">
                <a:solidFill>
                  <a:srgbClr val="FF0000"/>
                </a:solidFill>
                <a:latin typeface="Arial Narrow" charset="0"/>
                <a:cs typeface="Arial" charset="0"/>
              </a:rPr>
              <a:t>DFDP</a:t>
            </a:r>
            <a:r>
              <a:rPr lang="en-NZ" sz="2000" b="1" dirty="0">
                <a:solidFill>
                  <a:srgbClr val="FF0000"/>
                </a:solidFill>
                <a:latin typeface="Arial Narrow" charset="0"/>
                <a:cs typeface="Arial" charset="0"/>
              </a:rPr>
              <a:t>-2 site</a:t>
            </a:r>
          </a:p>
        </p:txBody>
      </p:sp>
      <p:sp>
        <p:nvSpPr>
          <p:cNvPr id="5128" name="TextBox 11"/>
          <p:cNvSpPr txBox="1">
            <a:spLocks noChangeArrowheads="1"/>
          </p:cNvSpPr>
          <p:nvPr/>
        </p:nvSpPr>
        <p:spPr bwMode="auto">
          <a:xfrm rot="-1020000">
            <a:off x="109538" y="5984525"/>
            <a:ext cx="1512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NZ" b="1">
                <a:latin typeface="Arial Narrow" charset="0"/>
                <a:cs typeface="Arial" charset="0"/>
              </a:rPr>
              <a:t>Whataroa river</a:t>
            </a:r>
          </a:p>
        </p:txBody>
      </p:sp>
      <p:sp>
        <p:nvSpPr>
          <p:cNvPr id="5129" name="TextBox 14"/>
          <p:cNvSpPr txBox="1">
            <a:spLocks noChangeArrowheads="1"/>
          </p:cNvSpPr>
          <p:nvPr/>
        </p:nvSpPr>
        <p:spPr bwMode="auto">
          <a:xfrm>
            <a:off x="4406900" y="5948013"/>
            <a:ext cx="7318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NZ" b="1">
                <a:latin typeface="Arial Narrow" charset="0"/>
                <a:cs typeface="Arial" charset="0"/>
              </a:rPr>
              <a:t>Gaunt</a:t>
            </a:r>
          </a:p>
          <a:p>
            <a:pPr eaLnBrk="1" hangingPunct="1"/>
            <a:r>
              <a:rPr lang="en-NZ" b="1">
                <a:latin typeface="Arial Narrow" charset="0"/>
                <a:cs typeface="Arial" charset="0"/>
              </a:rPr>
              <a:t>Creek</a:t>
            </a:r>
          </a:p>
        </p:txBody>
      </p:sp>
      <p:cxnSp>
        <p:nvCxnSpPr>
          <p:cNvPr id="12" name="Straight Arrow Connector 11"/>
          <p:cNvCxnSpPr/>
          <p:nvPr/>
        </p:nvCxnSpPr>
        <p:spPr>
          <a:xfrm flipV="1">
            <a:off x="5219700" y="5322538"/>
            <a:ext cx="215900" cy="7350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131" name="TextBox 1"/>
          <p:cNvSpPr txBox="1">
            <a:spLocks noChangeArrowheads="1"/>
          </p:cNvSpPr>
          <p:nvPr/>
        </p:nvSpPr>
        <p:spPr bwMode="auto">
          <a:xfrm rot="-900000">
            <a:off x="6103938" y="4547838"/>
            <a:ext cx="2041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NZ" b="1">
                <a:solidFill>
                  <a:srgbClr val="FF0000"/>
                </a:solidFill>
                <a:latin typeface="Arial Narrow" charset="0"/>
                <a:cs typeface="Arial" charset="0"/>
              </a:rPr>
              <a:t>Trace of Alpine Fault</a:t>
            </a:r>
          </a:p>
        </p:txBody>
      </p:sp>
      <p:sp>
        <p:nvSpPr>
          <p:cNvPr id="2" name="TextBox 1"/>
          <p:cNvSpPr txBox="1"/>
          <p:nvPr/>
        </p:nvSpPr>
        <p:spPr>
          <a:xfrm>
            <a:off x="186099" y="1585590"/>
            <a:ext cx="4436923" cy="1477328"/>
          </a:xfrm>
          <a:prstGeom prst="rect">
            <a:avLst/>
          </a:prstGeom>
          <a:solidFill>
            <a:schemeClr val="bg1">
              <a:lumMod val="75000"/>
              <a:alpha val="50000"/>
            </a:schemeClr>
          </a:solidFill>
        </p:spPr>
        <p:txBody>
          <a:bodyPr wrap="square">
            <a:spAutoFit/>
          </a:bodyPr>
          <a:lstStyle/>
          <a:p>
            <a:pPr>
              <a:defRPr/>
            </a:pPr>
            <a:r>
              <a:rPr lang="en-NZ" b="1" dirty="0">
                <a:solidFill>
                  <a:srgbClr val="FF0000"/>
                </a:solidFill>
                <a:ea typeface="ＭＳ Ｐゴシック" pitchFamily="34" charset="-128"/>
                <a:cs typeface="+mn-cs"/>
              </a:rPr>
              <a:t>DFDP-2</a:t>
            </a:r>
          </a:p>
          <a:p>
            <a:pPr marL="285750" indent="-285750">
              <a:buFont typeface="Arial" pitchFamily="34" charset="0"/>
              <a:buChar char="•"/>
              <a:defRPr/>
            </a:pPr>
            <a:r>
              <a:rPr lang="en-NZ" b="1" dirty="0" smtClean="0">
                <a:solidFill>
                  <a:srgbClr val="FF0000"/>
                </a:solidFill>
                <a:ea typeface="ＭＳ Ｐゴシック" pitchFamily="34" charset="-128"/>
                <a:cs typeface="+mn-cs"/>
              </a:rPr>
              <a:t>Current depth ~</a:t>
            </a:r>
            <a:r>
              <a:rPr lang="en-NZ" b="1" dirty="0">
                <a:solidFill>
                  <a:srgbClr val="FF0000"/>
                </a:solidFill>
                <a:ea typeface="ＭＳ Ｐゴシック" pitchFamily="34" charset="-128"/>
              </a:rPr>
              <a:t>8</a:t>
            </a:r>
            <a:r>
              <a:rPr lang="en-NZ" b="1" dirty="0" smtClean="0">
                <a:solidFill>
                  <a:srgbClr val="FF0000"/>
                </a:solidFill>
                <a:ea typeface="ＭＳ Ｐゴシック" pitchFamily="34" charset="-128"/>
                <a:cs typeface="+mn-cs"/>
              </a:rPr>
              <a:t>00m</a:t>
            </a:r>
            <a:endParaRPr lang="en-NZ" b="1" dirty="0">
              <a:solidFill>
                <a:srgbClr val="FF0000"/>
              </a:solidFill>
              <a:ea typeface="ＭＳ Ｐゴシック" pitchFamily="34" charset="-128"/>
              <a:cs typeface="+mn-cs"/>
            </a:endParaRPr>
          </a:p>
          <a:p>
            <a:pPr marL="285750" indent="-285750">
              <a:buFont typeface="Arial" pitchFamily="34" charset="0"/>
              <a:buChar char="•"/>
              <a:defRPr/>
            </a:pPr>
            <a:r>
              <a:rPr lang="en-NZ" b="1" dirty="0">
                <a:solidFill>
                  <a:srgbClr val="FF0000"/>
                </a:solidFill>
                <a:ea typeface="ＭＳ Ｐゴシック" pitchFamily="34" charset="-128"/>
                <a:cs typeface="+mn-cs"/>
              </a:rPr>
              <a:t>Surrounding topography &gt;1 km</a:t>
            </a:r>
          </a:p>
          <a:p>
            <a:pPr>
              <a:defRPr/>
            </a:pPr>
            <a:endParaRPr lang="en-NZ" b="1" dirty="0">
              <a:solidFill>
                <a:srgbClr val="FF0000"/>
              </a:solidFill>
              <a:ea typeface="ＭＳ Ｐゴシック" pitchFamily="34" charset="-128"/>
              <a:sym typeface="Wingdings" pitchFamily="2" charset="2"/>
            </a:endParaRPr>
          </a:p>
          <a:p>
            <a:pPr>
              <a:defRPr/>
            </a:pPr>
            <a:r>
              <a:rPr lang="en-NZ" b="1" dirty="0" smtClean="0">
                <a:solidFill>
                  <a:srgbClr val="FF0000"/>
                </a:solidFill>
                <a:ea typeface="ＭＳ Ｐゴシック" pitchFamily="34" charset="-128"/>
                <a:cs typeface="+mn-cs"/>
                <a:sym typeface="Wingdings" pitchFamily="2" charset="2"/>
              </a:rPr>
              <a:t>High geothermal gradient ~130 °C/km </a:t>
            </a:r>
            <a:endParaRPr lang="en-NZ" b="1" dirty="0">
              <a:solidFill>
                <a:srgbClr val="FF0000"/>
              </a:solidFill>
              <a:ea typeface="ＭＳ Ｐゴシック" pitchFamily="34" charset="-128"/>
              <a:cs typeface="+mn-cs"/>
            </a:endParaRPr>
          </a:p>
        </p:txBody>
      </p:sp>
      <p:sp>
        <p:nvSpPr>
          <p:cNvPr id="14" name="Title 1"/>
          <p:cNvSpPr>
            <a:spLocks noGrp="1"/>
          </p:cNvSpPr>
          <p:nvPr>
            <p:ph type="title"/>
          </p:nvPr>
        </p:nvSpPr>
        <p:spPr>
          <a:xfrm>
            <a:off x="457200" y="274638"/>
            <a:ext cx="8229600" cy="1143000"/>
          </a:xfrm>
        </p:spPr>
        <p:txBody>
          <a:bodyPr/>
          <a:lstStyle/>
          <a:p>
            <a:r>
              <a:rPr lang="en-US" dirty="0" smtClean="0"/>
              <a:t>Importance of topography and relief to stress state – Deep Fault Drilling</a:t>
            </a:r>
            <a:endParaRPr lang="en-US" dirty="0"/>
          </a:p>
        </p:txBody>
      </p:sp>
    </p:spTree>
    <p:extLst>
      <p:ext uri="{BB962C8B-B14F-4D97-AF65-F5344CB8AC3E}">
        <p14:creationId xmlns:p14="http://schemas.microsoft.com/office/powerpoint/2010/main" val="311936685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p:cNvPicPr>
            <a:picLocks noChangeAspect="1"/>
          </p:cNvPicPr>
          <p:nvPr/>
        </p:nvPicPr>
        <p:blipFill>
          <a:blip r:embed="rId2">
            <a:extLst>
              <a:ext uri="{28A0092B-C50C-407E-A947-70E740481C1C}">
                <a14:useLocalDpi xmlns:a14="http://schemas.microsoft.com/office/drawing/2010/main" val="0"/>
              </a:ext>
            </a:extLst>
          </a:blip>
          <a:srcRect b="3867"/>
          <a:stretch>
            <a:fillRect/>
          </a:stretch>
        </p:blipFill>
        <p:spPr bwMode="auto">
          <a:xfrm>
            <a:off x="323850" y="1564444"/>
            <a:ext cx="4356100" cy="364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a:cxnSpLocks noChangeShapeType="1"/>
          </p:cNvCxnSpPr>
          <p:nvPr/>
        </p:nvCxnSpPr>
        <p:spPr bwMode="auto">
          <a:xfrm>
            <a:off x="701675" y="5309356"/>
            <a:ext cx="3600450" cy="0"/>
          </a:xfrm>
          <a:prstGeom prst="line">
            <a:avLst/>
          </a:prstGeom>
          <a:noFill/>
          <a:ln w="25400">
            <a:solidFill>
              <a:srgbClr val="8064A2"/>
            </a:solidFill>
            <a:round/>
            <a:headEnd type="triangle" w="med" len="med"/>
            <a:tailEnd type="triangle"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052" name="TextBox 9"/>
          <p:cNvSpPr txBox="1">
            <a:spLocks noChangeArrowheads="1"/>
          </p:cNvSpPr>
          <p:nvPr/>
        </p:nvSpPr>
        <p:spPr bwMode="auto">
          <a:xfrm>
            <a:off x="2033588" y="5307769"/>
            <a:ext cx="936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NZ">
                <a:latin typeface="Arial" charset="0"/>
              </a:rPr>
              <a:t>20 km</a:t>
            </a:r>
          </a:p>
        </p:txBody>
      </p:sp>
      <p:cxnSp>
        <p:nvCxnSpPr>
          <p:cNvPr id="12" name="Straight Connector 11"/>
          <p:cNvCxnSpPr>
            <a:cxnSpLocks noChangeShapeType="1"/>
          </p:cNvCxnSpPr>
          <p:nvPr/>
        </p:nvCxnSpPr>
        <p:spPr bwMode="auto">
          <a:xfrm flipV="1">
            <a:off x="269875" y="1851781"/>
            <a:ext cx="557213" cy="3048000"/>
          </a:xfrm>
          <a:prstGeom prst="line">
            <a:avLst/>
          </a:prstGeom>
          <a:noFill/>
          <a:ln w="25400">
            <a:solidFill>
              <a:srgbClr val="8064A2"/>
            </a:solidFill>
            <a:round/>
            <a:headEnd type="triangle" w="med" len="med"/>
            <a:tailEnd type="triangle"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054" name="TextBox 12"/>
          <p:cNvSpPr txBox="1">
            <a:spLocks noChangeArrowheads="1"/>
          </p:cNvSpPr>
          <p:nvPr/>
        </p:nvSpPr>
        <p:spPr bwMode="auto">
          <a:xfrm rot="-4800000">
            <a:off x="96044" y="2182775"/>
            <a:ext cx="936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NZ">
                <a:solidFill>
                  <a:schemeClr val="tx2"/>
                </a:solidFill>
                <a:latin typeface="Arial" charset="0"/>
              </a:rPr>
              <a:t>20 km</a:t>
            </a:r>
          </a:p>
        </p:txBody>
      </p:sp>
      <p:sp>
        <p:nvSpPr>
          <p:cNvPr id="2058" name="TextBox 17"/>
          <p:cNvSpPr txBox="1">
            <a:spLocks noChangeArrowheads="1"/>
          </p:cNvSpPr>
          <p:nvPr/>
        </p:nvSpPr>
        <p:spPr bwMode="auto">
          <a:xfrm rot="3660000">
            <a:off x="-15487" y="4968903"/>
            <a:ext cx="7588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NZ" dirty="0">
                <a:solidFill>
                  <a:schemeClr val="tx2"/>
                </a:solidFill>
                <a:latin typeface="Arial" charset="0"/>
              </a:rPr>
              <a:t>5 km</a:t>
            </a:r>
          </a:p>
        </p:txBody>
      </p:sp>
      <p:cxnSp>
        <p:nvCxnSpPr>
          <p:cNvPr id="16" name="Straight Connector 15"/>
          <p:cNvCxnSpPr>
            <a:cxnSpLocks noChangeShapeType="1"/>
          </p:cNvCxnSpPr>
          <p:nvPr/>
        </p:nvCxnSpPr>
        <p:spPr bwMode="auto">
          <a:xfrm flipH="1" flipV="1">
            <a:off x="329762" y="4800402"/>
            <a:ext cx="276148" cy="489108"/>
          </a:xfrm>
          <a:prstGeom prst="line">
            <a:avLst/>
          </a:prstGeom>
          <a:noFill/>
          <a:ln w="25400">
            <a:solidFill>
              <a:srgbClr val="8064A2"/>
            </a:solidFill>
            <a:round/>
            <a:headEnd type="triangle" w="med" len="med"/>
            <a:tailEnd type="triangle"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13" name="Title 1"/>
          <p:cNvSpPr>
            <a:spLocks noGrp="1"/>
          </p:cNvSpPr>
          <p:nvPr>
            <p:ph type="title"/>
          </p:nvPr>
        </p:nvSpPr>
        <p:spPr>
          <a:xfrm>
            <a:off x="457200" y="274638"/>
            <a:ext cx="8229600" cy="1143000"/>
          </a:xfrm>
        </p:spPr>
        <p:txBody>
          <a:bodyPr/>
          <a:lstStyle/>
          <a:p>
            <a:r>
              <a:rPr lang="en-US" dirty="0" smtClean="0"/>
              <a:t>Importance of topography and relief to stress state – Deep Fault Drilling</a:t>
            </a:r>
            <a:endParaRPr lang="en-US" dirty="0"/>
          </a:p>
        </p:txBody>
      </p:sp>
      <p:cxnSp>
        <p:nvCxnSpPr>
          <p:cNvPr id="14" name="Straight Arrow Connector 13"/>
          <p:cNvCxnSpPr/>
          <p:nvPr/>
        </p:nvCxnSpPr>
        <p:spPr>
          <a:xfrm>
            <a:off x="2040704" y="2737701"/>
            <a:ext cx="0" cy="48418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2202250" y="1747633"/>
            <a:ext cx="0" cy="2959324"/>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15" name="TextBox 13"/>
          <p:cNvSpPr txBox="1">
            <a:spLocks noChangeArrowheads="1"/>
          </p:cNvSpPr>
          <p:nvPr/>
        </p:nvSpPr>
        <p:spPr bwMode="auto">
          <a:xfrm>
            <a:off x="1993079" y="2394801"/>
            <a:ext cx="13648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NZ" sz="2000" b="1" dirty="0" smtClean="0">
                <a:solidFill>
                  <a:srgbClr val="FF0000"/>
                </a:solidFill>
                <a:latin typeface="Arial Narrow" charset="0"/>
                <a:cs typeface="Arial" charset="0"/>
              </a:rPr>
              <a:t>DFDP</a:t>
            </a:r>
            <a:r>
              <a:rPr lang="en-NZ" sz="2000" b="1" dirty="0">
                <a:solidFill>
                  <a:srgbClr val="FF0000"/>
                </a:solidFill>
                <a:latin typeface="Arial Narrow" charset="0"/>
                <a:cs typeface="Arial" charset="0"/>
              </a:rPr>
              <a:t>-2 site</a:t>
            </a:r>
          </a:p>
        </p:txBody>
      </p:sp>
      <p:sp>
        <p:nvSpPr>
          <p:cNvPr id="22" name="TextBox 21"/>
          <p:cNvSpPr txBox="1"/>
          <p:nvPr/>
        </p:nvSpPr>
        <p:spPr>
          <a:xfrm>
            <a:off x="4917194" y="1619473"/>
            <a:ext cx="4226805" cy="4462760"/>
          </a:xfrm>
          <a:prstGeom prst="rect">
            <a:avLst/>
          </a:prstGeom>
          <a:noFill/>
        </p:spPr>
        <p:txBody>
          <a:bodyPr wrap="square" rtlCol="0">
            <a:spAutoFit/>
          </a:bodyPr>
          <a:lstStyle/>
          <a:p>
            <a:r>
              <a:rPr lang="en-US" sz="2400" dirty="0" smtClean="0"/>
              <a:t>3D thermal/fluid flow model</a:t>
            </a:r>
          </a:p>
          <a:p>
            <a:endParaRPr lang="en-US" sz="2000" dirty="0"/>
          </a:p>
          <a:p>
            <a:r>
              <a:rPr lang="en-US" sz="2000" dirty="0" smtClean="0"/>
              <a:t>Work in progress:</a:t>
            </a:r>
          </a:p>
          <a:p>
            <a:r>
              <a:rPr lang="en-US" sz="2000" dirty="0" smtClean="0"/>
              <a:t>Exploring the permeability structure required to produce a 130°C/km </a:t>
            </a:r>
            <a:r>
              <a:rPr lang="en-US" sz="2000" dirty="0" err="1" smtClean="0"/>
              <a:t>geotherm</a:t>
            </a:r>
            <a:r>
              <a:rPr lang="en-US" sz="2000" dirty="0" smtClean="0"/>
              <a:t> in the near surface.</a:t>
            </a:r>
          </a:p>
          <a:p>
            <a:endParaRPr lang="en-US" sz="2000" dirty="0"/>
          </a:p>
          <a:p>
            <a:r>
              <a:rPr lang="en-US" sz="2000" dirty="0" smtClean="0"/>
              <a:t>Previous work showed that the permeability structure in actively deforming regions is related to the stress state, or more specifically, the proximity to failure</a:t>
            </a:r>
          </a:p>
          <a:p>
            <a:endParaRPr lang="en-US" sz="2000" dirty="0"/>
          </a:p>
          <a:p>
            <a:r>
              <a:rPr lang="en-US" sz="2000" dirty="0" smtClean="0"/>
              <a:t>(Upton &amp; Sutherland, 2014,  EPSL)</a:t>
            </a:r>
          </a:p>
        </p:txBody>
      </p:sp>
    </p:spTree>
    <p:extLst>
      <p:ext uri="{BB962C8B-B14F-4D97-AF65-F5344CB8AC3E}">
        <p14:creationId xmlns:p14="http://schemas.microsoft.com/office/powerpoint/2010/main" val="207270433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Geodynamics:Earth</a:t>
            </a:r>
            <a:r>
              <a:rPr lang="en-US" dirty="0" smtClean="0"/>
              <a:t> Surface </a:t>
            </a:r>
            <a:r>
              <a:rPr lang="en-US" dirty="0" err="1" smtClean="0"/>
              <a:t>Processes:Climate</a:t>
            </a:r>
            <a:r>
              <a:rPr lang="en-US" dirty="0" smtClean="0"/>
              <a:t/>
            </a:r>
            <a:br>
              <a:rPr lang="en-US" dirty="0" smtClean="0"/>
            </a:b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1075" y="3694843"/>
            <a:ext cx="4252641" cy="2817374"/>
          </a:xfrm>
          <a:prstGeom prst="rect">
            <a:avLst/>
          </a:prstGeom>
        </p:spPr>
      </p:pic>
      <p:grpSp>
        <p:nvGrpSpPr>
          <p:cNvPr id="5" name="Group 4"/>
          <p:cNvGrpSpPr/>
          <p:nvPr/>
        </p:nvGrpSpPr>
        <p:grpSpPr>
          <a:xfrm>
            <a:off x="4681075" y="3693615"/>
            <a:ext cx="4252641" cy="2817374"/>
            <a:chOff x="4646171" y="3891484"/>
            <a:chExt cx="4252641" cy="2817374"/>
          </a:xfrm>
        </p:grpSpPr>
        <p:sp>
          <p:nvSpPr>
            <p:cNvPr id="6" name="Rectangle 5"/>
            <p:cNvSpPr/>
            <p:nvPr/>
          </p:nvSpPr>
          <p:spPr>
            <a:xfrm>
              <a:off x="4646171" y="3891484"/>
              <a:ext cx="4252641" cy="2817374"/>
            </a:xfrm>
            <a:prstGeom prst="rect">
              <a:avLst/>
            </a:prstGeom>
            <a:blipFill dpi="0" rotWithShape="1">
              <a:blip r:embed="rId4">
                <a:alphaModFix amt="5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995" t="1363" r="76607" b="87818"/>
            <a:stretch/>
          </p:blipFill>
          <p:spPr>
            <a:xfrm>
              <a:off x="4646171" y="3951951"/>
              <a:ext cx="1933369" cy="618678"/>
            </a:xfrm>
            <a:prstGeom prst="rect">
              <a:avLst/>
            </a:prstGeom>
            <a:blipFill dpi="0" rotWithShape="1">
              <a:blip r:embed="rId6"/>
              <a:srcRect/>
              <a:tile tx="0" ty="0" sx="100000" sy="100000" flip="none" algn="tl"/>
            </a:blipFill>
          </p:spPr>
        </p:pic>
      </p:grpSp>
      <p:sp>
        <p:nvSpPr>
          <p:cNvPr id="23" name="TextBox 22"/>
          <p:cNvSpPr txBox="1"/>
          <p:nvPr/>
        </p:nvSpPr>
        <p:spPr>
          <a:xfrm>
            <a:off x="6999159" y="5910418"/>
            <a:ext cx="1930761" cy="584776"/>
          </a:xfrm>
          <a:prstGeom prst="rect">
            <a:avLst/>
          </a:prstGeom>
          <a:noFill/>
        </p:spPr>
        <p:txBody>
          <a:bodyPr wrap="square" rtlCol="0">
            <a:spAutoFit/>
          </a:bodyPr>
          <a:lstStyle/>
          <a:p>
            <a:pPr algn="ctr"/>
            <a:r>
              <a:rPr lang="en-US" sz="1600" b="1" dirty="0" smtClean="0"/>
              <a:t>Climate</a:t>
            </a:r>
          </a:p>
          <a:p>
            <a:pPr algn="ctr"/>
            <a:r>
              <a:rPr lang="en-US" sz="1600" b="1" dirty="0" smtClean="0"/>
              <a:t>Powering erosion</a:t>
            </a:r>
            <a:endParaRPr lang="en-US" sz="1600" b="1" dirty="0"/>
          </a:p>
        </p:txBody>
      </p:sp>
      <p:pic>
        <p:nvPicPr>
          <p:cNvPr id="24" name="Picture 1"/>
          <p:cNvPicPr>
            <a:picLocks noChangeAspect="1" noChangeArrowheads="1"/>
          </p:cNvPicPr>
          <p:nvPr/>
        </p:nvPicPr>
        <p:blipFill>
          <a:blip r:embed="rId7">
            <a:extLst>
              <a:ext uri="{28A0092B-C50C-407E-A947-70E740481C1C}">
                <a14:useLocalDpi xmlns:a14="http://schemas.microsoft.com/office/drawing/2010/main" val="0"/>
              </a:ext>
            </a:extLst>
          </a:blip>
          <a:srcRect b="3809"/>
          <a:stretch>
            <a:fillRect/>
          </a:stretch>
        </p:blipFill>
        <p:spPr bwMode="auto">
          <a:xfrm>
            <a:off x="358095" y="3687223"/>
            <a:ext cx="3898518" cy="280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6" name="Picture 4" descr="Mt Cook from Mueller10x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28856" y="1142171"/>
            <a:ext cx="3505200" cy="2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p:cNvSpPr txBox="1"/>
          <p:nvPr/>
        </p:nvSpPr>
        <p:spPr>
          <a:xfrm>
            <a:off x="2875347" y="2818599"/>
            <a:ext cx="1930761" cy="584776"/>
          </a:xfrm>
          <a:prstGeom prst="rect">
            <a:avLst/>
          </a:prstGeom>
          <a:noFill/>
        </p:spPr>
        <p:txBody>
          <a:bodyPr wrap="square" rtlCol="0">
            <a:spAutoFit/>
          </a:bodyPr>
          <a:lstStyle/>
          <a:p>
            <a:pPr algn="ctr"/>
            <a:r>
              <a:rPr lang="en-US" sz="1600" b="1" dirty="0" smtClean="0"/>
              <a:t>Rock deformation</a:t>
            </a:r>
          </a:p>
          <a:p>
            <a:pPr algn="ctr"/>
            <a:r>
              <a:rPr lang="en-US" sz="1600" b="1" dirty="0" smtClean="0"/>
              <a:t>Geodynamics</a:t>
            </a:r>
            <a:endParaRPr lang="en-US" sz="1600" b="1" dirty="0"/>
          </a:p>
        </p:txBody>
      </p:sp>
      <p:cxnSp>
        <p:nvCxnSpPr>
          <p:cNvPr id="33" name="Straight Arrow Connector 32"/>
          <p:cNvCxnSpPr/>
          <p:nvPr/>
        </p:nvCxnSpPr>
        <p:spPr>
          <a:xfrm>
            <a:off x="6201004" y="2569580"/>
            <a:ext cx="942552" cy="1210381"/>
          </a:xfrm>
          <a:prstGeom prst="straightConnector1">
            <a:avLst/>
          </a:prstGeom>
          <a:ln w="76200" cmpd="sng">
            <a:solidFill>
              <a:srgbClr val="FFFF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p:nvPr/>
        </p:nvCxnSpPr>
        <p:spPr>
          <a:xfrm>
            <a:off x="3958721" y="5297898"/>
            <a:ext cx="1002082" cy="19842"/>
          </a:xfrm>
          <a:prstGeom prst="straightConnector1">
            <a:avLst/>
          </a:prstGeom>
          <a:ln w="76200" cmpd="sng">
            <a:solidFill>
              <a:srgbClr val="FFFF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p:nvPr/>
        </p:nvCxnSpPr>
        <p:spPr>
          <a:xfrm flipH="1">
            <a:off x="2027583" y="2569580"/>
            <a:ext cx="942552" cy="1210381"/>
          </a:xfrm>
          <a:prstGeom prst="straightConnector1">
            <a:avLst/>
          </a:prstGeom>
          <a:ln w="76200" cmpd="sng">
            <a:solidFill>
              <a:srgbClr val="FFFF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335416" y="5914000"/>
            <a:ext cx="2025926" cy="584776"/>
          </a:xfrm>
          <a:prstGeom prst="rect">
            <a:avLst/>
          </a:prstGeom>
          <a:noFill/>
        </p:spPr>
        <p:txBody>
          <a:bodyPr wrap="square" rtlCol="0">
            <a:spAutoFit/>
          </a:bodyPr>
          <a:lstStyle/>
          <a:p>
            <a:pPr algn="ctr"/>
            <a:r>
              <a:rPr lang="en-US" sz="1600" b="1" dirty="0" smtClean="0">
                <a:solidFill>
                  <a:srgbClr val="FF0000"/>
                </a:solidFill>
              </a:rPr>
              <a:t>Rock sculpting</a:t>
            </a:r>
          </a:p>
          <a:p>
            <a:pPr algn="ctr"/>
            <a:r>
              <a:rPr lang="en-US" sz="1600" b="1" dirty="0" smtClean="0">
                <a:solidFill>
                  <a:srgbClr val="FF0000"/>
                </a:solidFill>
              </a:rPr>
              <a:t>Surface processes</a:t>
            </a:r>
            <a:endParaRPr lang="en-US" sz="1600" b="1" dirty="0">
              <a:solidFill>
                <a:srgbClr val="FF0000"/>
              </a:solidFill>
            </a:endParaRPr>
          </a:p>
        </p:txBody>
      </p:sp>
    </p:spTree>
    <p:extLst>
      <p:ext uri="{BB962C8B-B14F-4D97-AF65-F5344CB8AC3E}">
        <p14:creationId xmlns:p14="http://schemas.microsoft.com/office/powerpoint/2010/main" val="238457133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p:cNvPicPr>
            <a:picLocks noChangeAspect="1"/>
          </p:cNvPicPr>
          <p:nvPr/>
        </p:nvPicPr>
        <p:blipFill>
          <a:blip r:embed="rId2">
            <a:extLst>
              <a:ext uri="{28A0092B-C50C-407E-A947-70E740481C1C}">
                <a14:useLocalDpi xmlns:a14="http://schemas.microsoft.com/office/drawing/2010/main" val="0"/>
              </a:ext>
            </a:extLst>
          </a:blip>
          <a:srcRect b="3867"/>
          <a:stretch>
            <a:fillRect/>
          </a:stretch>
        </p:blipFill>
        <p:spPr bwMode="auto">
          <a:xfrm>
            <a:off x="323850" y="1566634"/>
            <a:ext cx="4356100" cy="364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a:cxnSpLocks noChangeShapeType="1"/>
          </p:cNvCxnSpPr>
          <p:nvPr/>
        </p:nvCxnSpPr>
        <p:spPr bwMode="auto">
          <a:xfrm>
            <a:off x="701675" y="5311546"/>
            <a:ext cx="3600450" cy="0"/>
          </a:xfrm>
          <a:prstGeom prst="line">
            <a:avLst/>
          </a:prstGeom>
          <a:noFill/>
          <a:ln w="25400">
            <a:solidFill>
              <a:srgbClr val="8064A2"/>
            </a:solidFill>
            <a:round/>
            <a:headEnd type="triangle" w="med" len="med"/>
            <a:tailEnd type="triangle"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052" name="TextBox 9"/>
          <p:cNvSpPr txBox="1">
            <a:spLocks noChangeArrowheads="1"/>
          </p:cNvSpPr>
          <p:nvPr/>
        </p:nvSpPr>
        <p:spPr bwMode="auto">
          <a:xfrm>
            <a:off x="2033588" y="5309959"/>
            <a:ext cx="936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NZ">
                <a:latin typeface="Arial" charset="0"/>
              </a:rPr>
              <a:t>20 km</a:t>
            </a:r>
          </a:p>
        </p:txBody>
      </p:sp>
      <p:cxnSp>
        <p:nvCxnSpPr>
          <p:cNvPr id="12" name="Straight Connector 11"/>
          <p:cNvCxnSpPr>
            <a:cxnSpLocks noChangeShapeType="1"/>
          </p:cNvCxnSpPr>
          <p:nvPr/>
        </p:nvCxnSpPr>
        <p:spPr bwMode="auto">
          <a:xfrm flipV="1">
            <a:off x="269875" y="1853971"/>
            <a:ext cx="557213" cy="3048000"/>
          </a:xfrm>
          <a:prstGeom prst="line">
            <a:avLst/>
          </a:prstGeom>
          <a:noFill/>
          <a:ln w="25400">
            <a:solidFill>
              <a:srgbClr val="8064A2"/>
            </a:solidFill>
            <a:round/>
            <a:headEnd type="triangle" w="med" len="med"/>
            <a:tailEnd type="triangle"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054" name="TextBox 12"/>
          <p:cNvSpPr txBox="1">
            <a:spLocks noChangeArrowheads="1"/>
          </p:cNvSpPr>
          <p:nvPr/>
        </p:nvSpPr>
        <p:spPr bwMode="auto">
          <a:xfrm rot="-4800000">
            <a:off x="96044" y="2184965"/>
            <a:ext cx="936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NZ">
                <a:solidFill>
                  <a:schemeClr val="tx2"/>
                </a:solidFill>
                <a:latin typeface="Arial" charset="0"/>
              </a:rPr>
              <a:t>20 km</a:t>
            </a:r>
          </a:p>
        </p:txBody>
      </p:sp>
      <p:sp>
        <p:nvSpPr>
          <p:cNvPr id="2058" name="TextBox 17"/>
          <p:cNvSpPr txBox="1">
            <a:spLocks noChangeArrowheads="1"/>
          </p:cNvSpPr>
          <p:nvPr/>
        </p:nvSpPr>
        <p:spPr bwMode="auto">
          <a:xfrm rot="3660000">
            <a:off x="-15487" y="4971093"/>
            <a:ext cx="7588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NZ" dirty="0">
                <a:solidFill>
                  <a:schemeClr val="tx2"/>
                </a:solidFill>
                <a:latin typeface="Arial" charset="0"/>
              </a:rPr>
              <a:t>5 km</a:t>
            </a:r>
          </a:p>
        </p:txBody>
      </p:sp>
      <p:cxnSp>
        <p:nvCxnSpPr>
          <p:cNvPr id="16" name="Straight Connector 15"/>
          <p:cNvCxnSpPr>
            <a:cxnSpLocks noChangeShapeType="1"/>
          </p:cNvCxnSpPr>
          <p:nvPr/>
        </p:nvCxnSpPr>
        <p:spPr bwMode="auto">
          <a:xfrm flipH="1" flipV="1">
            <a:off x="329762" y="4802592"/>
            <a:ext cx="276148" cy="489108"/>
          </a:xfrm>
          <a:prstGeom prst="line">
            <a:avLst/>
          </a:prstGeom>
          <a:noFill/>
          <a:ln w="25400">
            <a:solidFill>
              <a:srgbClr val="8064A2"/>
            </a:solidFill>
            <a:round/>
            <a:headEnd type="triangle" w="med" len="med"/>
            <a:tailEnd type="triangle"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13" name="Title 1"/>
          <p:cNvSpPr>
            <a:spLocks noGrp="1"/>
          </p:cNvSpPr>
          <p:nvPr>
            <p:ph type="title"/>
          </p:nvPr>
        </p:nvSpPr>
        <p:spPr>
          <a:xfrm>
            <a:off x="457200" y="274638"/>
            <a:ext cx="8229600" cy="1143000"/>
          </a:xfrm>
        </p:spPr>
        <p:txBody>
          <a:bodyPr/>
          <a:lstStyle/>
          <a:p>
            <a:r>
              <a:rPr lang="en-US" dirty="0" smtClean="0"/>
              <a:t>Importance of topography and relief to stress state – Deep Fault Drilling</a:t>
            </a:r>
            <a:endParaRPr lang="en-US" dirty="0"/>
          </a:p>
        </p:txBody>
      </p:sp>
      <p:pic>
        <p:nvPicPr>
          <p:cNvPr id="3" name="Picture 2" descr="Screen Shot 2015-05-26 at 8.48.37 pm.png"/>
          <p:cNvPicPr>
            <a:picLocks noChangeAspect="1"/>
          </p:cNvPicPr>
          <p:nvPr/>
        </p:nvPicPr>
        <p:blipFill rotWithShape="1">
          <a:blip r:embed="rId3">
            <a:extLst>
              <a:ext uri="{28A0092B-C50C-407E-A947-70E740481C1C}">
                <a14:useLocalDpi xmlns:a14="http://schemas.microsoft.com/office/drawing/2010/main" val="0"/>
              </a:ext>
            </a:extLst>
          </a:blip>
          <a:srcRect l="4195" t="8490" r="3239" b="9589"/>
          <a:stretch/>
        </p:blipFill>
        <p:spPr>
          <a:xfrm>
            <a:off x="3320950" y="2402272"/>
            <a:ext cx="5810948" cy="2141572"/>
          </a:xfrm>
          <a:prstGeom prst="rect">
            <a:avLst/>
          </a:prstGeom>
        </p:spPr>
      </p:pic>
      <p:cxnSp>
        <p:nvCxnSpPr>
          <p:cNvPr id="5" name="Straight Connector 4"/>
          <p:cNvCxnSpPr/>
          <p:nvPr/>
        </p:nvCxnSpPr>
        <p:spPr>
          <a:xfrm>
            <a:off x="2050773" y="1749823"/>
            <a:ext cx="0" cy="2959324"/>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15" name="TextBox 13"/>
          <p:cNvSpPr txBox="1">
            <a:spLocks noChangeArrowheads="1"/>
          </p:cNvSpPr>
          <p:nvPr/>
        </p:nvSpPr>
        <p:spPr bwMode="auto">
          <a:xfrm>
            <a:off x="1993079" y="2396991"/>
            <a:ext cx="13648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NZ" sz="2000" b="1" dirty="0" smtClean="0">
                <a:solidFill>
                  <a:srgbClr val="FF0000"/>
                </a:solidFill>
                <a:latin typeface="Arial Narrow" charset="0"/>
                <a:cs typeface="Arial" charset="0"/>
              </a:rPr>
              <a:t>DFDP</a:t>
            </a:r>
            <a:r>
              <a:rPr lang="en-NZ" sz="2000" b="1" dirty="0">
                <a:solidFill>
                  <a:srgbClr val="FF0000"/>
                </a:solidFill>
                <a:latin typeface="Arial Narrow" charset="0"/>
                <a:cs typeface="Arial" charset="0"/>
              </a:rPr>
              <a:t>-2 site</a:t>
            </a:r>
          </a:p>
        </p:txBody>
      </p:sp>
      <p:cxnSp>
        <p:nvCxnSpPr>
          <p:cNvPr id="9" name="Straight Connector 8"/>
          <p:cNvCxnSpPr/>
          <p:nvPr/>
        </p:nvCxnSpPr>
        <p:spPr>
          <a:xfrm>
            <a:off x="2109033" y="1759283"/>
            <a:ext cx="1223473" cy="687402"/>
          </a:xfrm>
          <a:prstGeom prst="line">
            <a:avLst/>
          </a:prstGeom>
          <a:ln w="28575" cmpd="sng">
            <a:prstDash val="dash"/>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2074077" y="4532194"/>
            <a:ext cx="7069923" cy="198064"/>
          </a:xfrm>
          <a:prstGeom prst="line">
            <a:avLst/>
          </a:prstGeom>
          <a:ln w="28575" cmpd="sng">
            <a:prstDash val="dash"/>
          </a:ln>
        </p:spPr>
        <p:style>
          <a:lnRef idx="2">
            <a:schemeClr val="accent1"/>
          </a:lnRef>
          <a:fillRef idx="0">
            <a:schemeClr val="accent1"/>
          </a:fillRef>
          <a:effectRef idx="1">
            <a:schemeClr val="accent1"/>
          </a:effectRef>
          <a:fontRef idx="minor">
            <a:schemeClr val="tx1"/>
          </a:fontRef>
        </p:style>
      </p:cxnSp>
      <p:sp>
        <p:nvSpPr>
          <p:cNvPr id="17" name="TextBox 7"/>
          <p:cNvSpPr txBox="1">
            <a:spLocks noChangeArrowheads="1"/>
          </p:cNvSpPr>
          <p:nvPr/>
        </p:nvSpPr>
        <p:spPr bwMode="auto">
          <a:xfrm>
            <a:off x="5459990" y="4844014"/>
            <a:ext cx="29792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NZ" sz="2000" dirty="0">
                <a:latin typeface="+mj-lt"/>
              </a:rPr>
              <a:t>Red = far from failure</a:t>
            </a:r>
          </a:p>
          <a:p>
            <a:pPr eaLnBrk="1" hangingPunct="1"/>
            <a:endParaRPr lang="en-NZ" sz="2000" dirty="0">
              <a:latin typeface="+mj-lt"/>
            </a:endParaRPr>
          </a:p>
          <a:p>
            <a:pPr eaLnBrk="1" hangingPunct="1"/>
            <a:r>
              <a:rPr lang="en-NZ" sz="2000" dirty="0">
                <a:latin typeface="+mj-lt"/>
              </a:rPr>
              <a:t>Blue = </a:t>
            </a:r>
            <a:r>
              <a:rPr lang="en-NZ" sz="2000" dirty="0" smtClean="0">
                <a:latin typeface="+mj-lt"/>
              </a:rPr>
              <a:t>at or near </a:t>
            </a:r>
            <a:r>
              <a:rPr lang="en-NZ" sz="2000" dirty="0">
                <a:latin typeface="+mj-lt"/>
              </a:rPr>
              <a:t>failure</a:t>
            </a:r>
          </a:p>
        </p:txBody>
      </p:sp>
      <p:sp>
        <p:nvSpPr>
          <p:cNvPr id="18" name="TextBox 7"/>
          <p:cNvSpPr txBox="1">
            <a:spLocks noChangeArrowheads="1"/>
          </p:cNvSpPr>
          <p:nvPr/>
        </p:nvSpPr>
        <p:spPr bwMode="auto">
          <a:xfrm>
            <a:off x="5101107" y="1852727"/>
            <a:ext cx="2693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NZ" sz="2400" dirty="0" smtClean="0">
                <a:latin typeface="+mj-lt"/>
              </a:rPr>
              <a:t>Proximity to failure</a:t>
            </a:r>
            <a:endParaRPr lang="en-NZ" sz="2400" dirty="0">
              <a:latin typeface="+mj-lt"/>
            </a:endParaRPr>
          </a:p>
        </p:txBody>
      </p:sp>
      <p:cxnSp>
        <p:nvCxnSpPr>
          <p:cNvPr id="14" name="Straight Arrow Connector 13"/>
          <p:cNvCxnSpPr/>
          <p:nvPr/>
        </p:nvCxnSpPr>
        <p:spPr>
          <a:xfrm>
            <a:off x="2040704" y="2739891"/>
            <a:ext cx="0" cy="48418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737072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p:cNvPicPr>
            <a:picLocks noChangeAspect="1"/>
          </p:cNvPicPr>
          <p:nvPr/>
        </p:nvPicPr>
        <p:blipFill>
          <a:blip r:embed="rId2">
            <a:extLst>
              <a:ext uri="{28A0092B-C50C-407E-A947-70E740481C1C}">
                <a14:useLocalDpi xmlns:a14="http://schemas.microsoft.com/office/drawing/2010/main" val="0"/>
              </a:ext>
            </a:extLst>
          </a:blip>
          <a:srcRect b="3867"/>
          <a:stretch>
            <a:fillRect/>
          </a:stretch>
        </p:blipFill>
        <p:spPr bwMode="auto">
          <a:xfrm>
            <a:off x="323850" y="1566634"/>
            <a:ext cx="4356100" cy="364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a:cxnSpLocks noChangeShapeType="1"/>
          </p:cNvCxnSpPr>
          <p:nvPr/>
        </p:nvCxnSpPr>
        <p:spPr bwMode="auto">
          <a:xfrm>
            <a:off x="701675" y="5311546"/>
            <a:ext cx="3600450" cy="0"/>
          </a:xfrm>
          <a:prstGeom prst="line">
            <a:avLst/>
          </a:prstGeom>
          <a:noFill/>
          <a:ln w="25400">
            <a:solidFill>
              <a:srgbClr val="8064A2"/>
            </a:solidFill>
            <a:round/>
            <a:headEnd type="triangle" w="med" len="med"/>
            <a:tailEnd type="triangle"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052" name="TextBox 9"/>
          <p:cNvSpPr txBox="1">
            <a:spLocks noChangeArrowheads="1"/>
          </p:cNvSpPr>
          <p:nvPr/>
        </p:nvSpPr>
        <p:spPr bwMode="auto">
          <a:xfrm>
            <a:off x="2033588" y="5309959"/>
            <a:ext cx="936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NZ">
                <a:latin typeface="Arial" charset="0"/>
              </a:rPr>
              <a:t>20 km</a:t>
            </a:r>
          </a:p>
        </p:txBody>
      </p:sp>
      <p:cxnSp>
        <p:nvCxnSpPr>
          <p:cNvPr id="12" name="Straight Connector 11"/>
          <p:cNvCxnSpPr>
            <a:cxnSpLocks noChangeShapeType="1"/>
          </p:cNvCxnSpPr>
          <p:nvPr/>
        </p:nvCxnSpPr>
        <p:spPr bwMode="auto">
          <a:xfrm flipV="1">
            <a:off x="269875" y="1853971"/>
            <a:ext cx="557213" cy="3048000"/>
          </a:xfrm>
          <a:prstGeom prst="line">
            <a:avLst/>
          </a:prstGeom>
          <a:noFill/>
          <a:ln w="25400">
            <a:solidFill>
              <a:srgbClr val="8064A2"/>
            </a:solidFill>
            <a:round/>
            <a:headEnd type="triangle" w="med" len="med"/>
            <a:tailEnd type="triangle"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054" name="TextBox 12"/>
          <p:cNvSpPr txBox="1">
            <a:spLocks noChangeArrowheads="1"/>
          </p:cNvSpPr>
          <p:nvPr/>
        </p:nvSpPr>
        <p:spPr bwMode="auto">
          <a:xfrm rot="-4800000">
            <a:off x="96044" y="2184965"/>
            <a:ext cx="936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NZ">
                <a:solidFill>
                  <a:schemeClr val="tx2"/>
                </a:solidFill>
                <a:latin typeface="Arial" charset="0"/>
              </a:rPr>
              <a:t>20 km</a:t>
            </a:r>
          </a:p>
        </p:txBody>
      </p:sp>
      <p:sp>
        <p:nvSpPr>
          <p:cNvPr id="2058" name="TextBox 17"/>
          <p:cNvSpPr txBox="1">
            <a:spLocks noChangeArrowheads="1"/>
          </p:cNvSpPr>
          <p:nvPr/>
        </p:nvSpPr>
        <p:spPr bwMode="auto">
          <a:xfrm rot="3660000">
            <a:off x="-15487" y="4971093"/>
            <a:ext cx="7588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NZ" dirty="0">
                <a:solidFill>
                  <a:schemeClr val="tx2"/>
                </a:solidFill>
                <a:latin typeface="Arial" charset="0"/>
              </a:rPr>
              <a:t>5 km</a:t>
            </a:r>
          </a:p>
        </p:txBody>
      </p:sp>
      <p:cxnSp>
        <p:nvCxnSpPr>
          <p:cNvPr id="16" name="Straight Connector 15"/>
          <p:cNvCxnSpPr>
            <a:cxnSpLocks noChangeShapeType="1"/>
          </p:cNvCxnSpPr>
          <p:nvPr/>
        </p:nvCxnSpPr>
        <p:spPr bwMode="auto">
          <a:xfrm flipH="1" flipV="1">
            <a:off x="329762" y="4802592"/>
            <a:ext cx="276148" cy="489108"/>
          </a:xfrm>
          <a:prstGeom prst="line">
            <a:avLst/>
          </a:prstGeom>
          <a:noFill/>
          <a:ln w="25400">
            <a:solidFill>
              <a:srgbClr val="8064A2"/>
            </a:solidFill>
            <a:round/>
            <a:headEnd type="triangle" w="med" len="med"/>
            <a:tailEnd type="triangle"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13" name="Title 1"/>
          <p:cNvSpPr>
            <a:spLocks noGrp="1"/>
          </p:cNvSpPr>
          <p:nvPr>
            <p:ph type="title"/>
          </p:nvPr>
        </p:nvSpPr>
        <p:spPr>
          <a:xfrm>
            <a:off x="457200" y="274638"/>
            <a:ext cx="8229600" cy="1143000"/>
          </a:xfrm>
        </p:spPr>
        <p:txBody>
          <a:bodyPr/>
          <a:lstStyle/>
          <a:p>
            <a:r>
              <a:rPr lang="en-US" dirty="0" smtClean="0"/>
              <a:t>Importance of topography and relief to stress state – Deep Fault Drilling</a:t>
            </a:r>
            <a:endParaRPr lang="en-US" dirty="0"/>
          </a:p>
        </p:txBody>
      </p:sp>
      <p:cxnSp>
        <p:nvCxnSpPr>
          <p:cNvPr id="5" name="Straight Connector 4"/>
          <p:cNvCxnSpPr/>
          <p:nvPr/>
        </p:nvCxnSpPr>
        <p:spPr>
          <a:xfrm>
            <a:off x="2062425" y="1749823"/>
            <a:ext cx="0" cy="2959324"/>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15" name="TextBox 13"/>
          <p:cNvSpPr txBox="1">
            <a:spLocks noChangeArrowheads="1"/>
          </p:cNvSpPr>
          <p:nvPr/>
        </p:nvSpPr>
        <p:spPr bwMode="auto">
          <a:xfrm>
            <a:off x="1993079" y="2396991"/>
            <a:ext cx="13648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NZ" sz="2000" b="1" dirty="0" smtClean="0">
                <a:solidFill>
                  <a:srgbClr val="FF0000"/>
                </a:solidFill>
                <a:latin typeface="Arial Narrow" charset="0"/>
                <a:cs typeface="Arial" charset="0"/>
              </a:rPr>
              <a:t>DFDP</a:t>
            </a:r>
            <a:r>
              <a:rPr lang="en-NZ" sz="2000" b="1" dirty="0">
                <a:solidFill>
                  <a:srgbClr val="FF0000"/>
                </a:solidFill>
                <a:latin typeface="Arial Narrow" charset="0"/>
                <a:cs typeface="Arial" charset="0"/>
              </a:rPr>
              <a:t>-2 site</a:t>
            </a:r>
          </a:p>
        </p:txBody>
      </p:sp>
      <p:cxnSp>
        <p:nvCxnSpPr>
          <p:cNvPr id="9" name="Straight Connector 8"/>
          <p:cNvCxnSpPr/>
          <p:nvPr/>
        </p:nvCxnSpPr>
        <p:spPr>
          <a:xfrm>
            <a:off x="2120686" y="2073857"/>
            <a:ext cx="1025386" cy="326225"/>
          </a:xfrm>
          <a:prstGeom prst="line">
            <a:avLst/>
          </a:prstGeom>
          <a:ln w="28575" cmpd="sng">
            <a:prstDash val="dash"/>
          </a:ln>
        </p:spPr>
        <p:style>
          <a:lnRef idx="2">
            <a:schemeClr val="accent1"/>
          </a:lnRef>
          <a:fillRef idx="0">
            <a:schemeClr val="accent1"/>
          </a:fillRef>
          <a:effectRef idx="1">
            <a:schemeClr val="accent1"/>
          </a:effectRef>
          <a:fontRef idx="minor">
            <a:schemeClr val="tx1"/>
          </a:fontRef>
        </p:style>
      </p:cxnSp>
      <p:sp>
        <p:nvSpPr>
          <p:cNvPr id="18" name="TextBox 7"/>
          <p:cNvSpPr txBox="1">
            <a:spLocks noChangeArrowheads="1"/>
          </p:cNvSpPr>
          <p:nvPr/>
        </p:nvSpPr>
        <p:spPr bwMode="auto">
          <a:xfrm>
            <a:off x="4835629" y="1852727"/>
            <a:ext cx="39500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NZ" sz="2400" dirty="0" smtClean="0">
                <a:latin typeface="+mj-lt"/>
              </a:rPr>
              <a:t>Temperature and fluid flow</a:t>
            </a:r>
            <a:endParaRPr lang="en-NZ" sz="2400" dirty="0">
              <a:latin typeface="+mj-lt"/>
            </a:endParaRPr>
          </a:p>
        </p:txBody>
      </p:sp>
      <p:cxnSp>
        <p:nvCxnSpPr>
          <p:cNvPr id="14" name="Straight Arrow Connector 13"/>
          <p:cNvCxnSpPr/>
          <p:nvPr/>
        </p:nvCxnSpPr>
        <p:spPr>
          <a:xfrm>
            <a:off x="2040704" y="2739891"/>
            <a:ext cx="0" cy="48418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387" r="10190"/>
          <a:stretch/>
        </p:blipFill>
        <p:spPr bwMode="auto">
          <a:xfrm>
            <a:off x="3181029" y="2386151"/>
            <a:ext cx="5962972" cy="2476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 name="TextBox 5"/>
          <p:cNvSpPr txBox="1"/>
          <p:nvPr/>
        </p:nvSpPr>
        <p:spPr>
          <a:xfrm>
            <a:off x="4975456" y="5033181"/>
            <a:ext cx="3810242" cy="707886"/>
          </a:xfrm>
          <a:prstGeom prst="rect">
            <a:avLst/>
          </a:prstGeom>
          <a:noFill/>
        </p:spPr>
        <p:txBody>
          <a:bodyPr wrap="square" rtlCol="0">
            <a:spAutoFit/>
          </a:bodyPr>
          <a:lstStyle/>
          <a:p>
            <a:r>
              <a:rPr lang="en-US" sz="2000" dirty="0" smtClean="0"/>
              <a:t>Model permeability 10</a:t>
            </a:r>
            <a:r>
              <a:rPr lang="en-US" sz="2000" baseline="30000" dirty="0" smtClean="0"/>
              <a:t>-15 </a:t>
            </a:r>
            <a:r>
              <a:rPr lang="en-US" sz="2000" dirty="0" smtClean="0"/>
              <a:t>m</a:t>
            </a:r>
            <a:r>
              <a:rPr lang="en-US" sz="2000" baseline="30000" dirty="0" smtClean="0"/>
              <a:t>2</a:t>
            </a:r>
            <a:r>
              <a:rPr lang="en-US" sz="2000" dirty="0" smtClean="0"/>
              <a:t> to a depth of 2 km below sea level</a:t>
            </a:r>
            <a:endParaRPr lang="en-US" sz="2000" dirty="0"/>
          </a:p>
        </p:txBody>
      </p:sp>
      <p:cxnSp>
        <p:nvCxnSpPr>
          <p:cNvPr id="21" name="Straight Connector 20"/>
          <p:cNvCxnSpPr/>
          <p:nvPr/>
        </p:nvCxnSpPr>
        <p:spPr>
          <a:xfrm>
            <a:off x="2074077" y="4369080"/>
            <a:ext cx="7069923" cy="419432"/>
          </a:xfrm>
          <a:prstGeom prst="line">
            <a:avLst/>
          </a:prstGeom>
          <a:ln w="28575" cmpd="sng">
            <a:prstDash val="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4643984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Importance of topography and relief to stress state – strain partitioning</a:t>
            </a:r>
            <a:br>
              <a:rPr lang="en-US" dirty="0"/>
            </a:br>
            <a:endParaRPr lang="en-US" dirty="0"/>
          </a:p>
        </p:txBody>
      </p:sp>
      <p:pic>
        <p:nvPicPr>
          <p:cNvPr id="6" name="Picture 5" descr="Screen Shot 2015-05-21 at 1.45.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6660" y="1122557"/>
            <a:ext cx="6115721" cy="5481310"/>
          </a:xfrm>
          <a:prstGeom prst="rect">
            <a:avLst/>
          </a:prstGeom>
        </p:spPr>
      </p:pic>
      <p:sp>
        <p:nvSpPr>
          <p:cNvPr id="7" name="TextBox 6"/>
          <p:cNvSpPr txBox="1"/>
          <p:nvPr/>
        </p:nvSpPr>
        <p:spPr>
          <a:xfrm>
            <a:off x="9694" y="6550223"/>
            <a:ext cx="1803111" cy="307777"/>
          </a:xfrm>
          <a:prstGeom prst="rect">
            <a:avLst/>
          </a:prstGeom>
          <a:noFill/>
        </p:spPr>
        <p:txBody>
          <a:bodyPr wrap="square" rtlCol="0">
            <a:spAutoFit/>
          </a:bodyPr>
          <a:lstStyle/>
          <a:p>
            <a:r>
              <a:rPr lang="en-US" sz="1400" dirty="0" smtClean="0"/>
              <a:t>Barth et al. 2012</a:t>
            </a:r>
            <a:endParaRPr lang="en-US" sz="1400" dirty="0"/>
          </a:p>
        </p:txBody>
      </p:sp>
    </p:spTree>
    <p:extLst>
      <p:ext uri="{BB962C8B-B14F-4D97-AF65-F5344CB8AC3E}">
        <p14:creationId xmlns:p14="http://schemas.microsoft.com/office/powerpoint/2010/main" val="266652316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a:lstStyle/>
          <a:p>
            <a:r>
              <a:rPr lang="en-US" dirty="0" smtClean="0"/>
              <a:t>Importance of topography and relief to stress state – strain partitioning</a:t>
            </a:r>
            <a:br>
              <a:rPr lang="en-US" dirty="0" smtClean="0"/>
            </a:br>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0130" y="1101247"/>
            <a:ext cx="3651250" cy="243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225" y="4079760"/>
            <a:ext cx="3743325" cy="249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5342" y="4085787"/>
            <a:ext cx="3716337" cy="2487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8197" name="TextBox 3"/>
          <p:cNvSpPr txBox="1">
            <a:spLocks noChangeArrowheads="1"/>
          </p:cNvSpPr>
          <p:nvPr/>
        </p:nvSpPr>
        <p:spPr bwMode="auto">
          <a:xfrm>
            <a:off x="545689" y="3718857"/>
            <a:ext cx="37404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NZ" dirty="0">
                <a:latin typeface="Arial Narrow" charset="0"/>
              </a:rPr>
              <a:t>Plate </a:t>
            </a:r>
            <a:r>
              <a:rPr lang="en-NZ" dirty="0" smtClean="0">
                <a:latin typeface="Arial Narrow" charset="0"/>
              </a:rPr>
              <a:t>normal velocity </a:t>
            </a:r>
            <a:r>
              <a:rPr lang="en-NZ" dirty="0">
                <a:latin typeface="Arial Narrow" charset="0"/>
              </a:rPr>
              <a:t>component</a:t>
            </a:r>
          </a:p>
        </p:txBody>
      </p:sp>
      <p:sp>
        <p:nvSpPr>
          <p:cNvPr id="8198" name="TextBox 7"/>
          <p:cNvSpPr txBox="1">
            <a:spLocks noChangeArrowheads="1"/>
          </p:cNvSpPr>
          <p:nvPr/>
        </p:nvSpPr>
        <p:spPr bwMode="auto">
          <a:xfrm>
            <a:off x="4554017" y="3718857"/>
            <a:ext cx="36908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NZ" dirty="0">
                <a:latin typeface="Arial Narrow" charset="0"/>
              </a:rPr>
              <a:t>Plate parallel </a:t>
            </a:r>
            <a:r>
              <a:rPr lang="en-NZ" dirty="0" smtClean="0">
                <a:latin typeface="Arial Narrow" charset="0"/>
              </a:rPr>
              <a:t>velocity </a:t>
            </a:r>
            <a:r>
              <a:rPr lang="en-NZ" dirty="0">
                <a:latin typeface="Arial Narrow" charset="0"/>
              </a:rPr>
              <a:t>component</a:t>
            </a:r>
          </a:p>
        </p:txBody>
      </p:sp>
      <p:sp>
        <p:nvSpPr>
          <p:cNvPr id="5" name="TextBox 4"/>
          <p:cNvSpPr txBox="1"/>
          <p:nvPr/>
        </p:nvSpPr>
        <p:spPr>
          <a:xfrm>
            <a:off x="439342" y="1383448"/>
            <a:ext cx="4041775" cy="2031325"/>
          </a:xfrm>
          <a:prstGeom prst="rect">
            <a:avLst/>
          </a:prstGeom>
          <a:noFill/>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en-NZ" dirty="0">
              <a:latin typeface="Arial Narrow" charset="0"/>
            </a:endParaRPr>
          </a:p>
          <a:p>
            <a:pPr eaLnBrk="1" hangingPunct="1">
              <a:buFont typeface="Arial" charset="0"/>
              <a:buChar char="•"/>
            </a:pPr>
            <a:r>
              <a:rPr lang="en-NZ" dirty="0" smtClean="0">
                <a:latin typeface="Arial Narrow" charset="0"/>
              </a:rPr>
              <a:t> Alpine </a:t>
            </a:r>
            <a:r>
              <a:rPr lang="en-NZ" dirty="0">
                <a:latin typeface="Arial Narrow" charset="0"/>
              </a:rPr>
              <a:t>Fault fixed below 2 km</a:t>
            </a:r>
          </a:p>
          <a:p>
            <a:pPr eaLnBrk="1" hangingPunct="1">
              <a:buFont typeface="Arial" charset="0"/>
              <a:buChar char="•"/>
            </a:pPr>
            <a:r>
              <a:rPr lang="en-NZ" dirty="0" smtClean="0">
                <a:latin typeface="Arial Narrow" charset="0"/>
              </a:rPr>
              <a:t> Strain </a:t>
            </a:r>
            <a:r>
              <a:rPr lang="en-NZ" dirty="0">
                <a:latin typeface="Arial Narrow" charset="0"/>
              </a:rPr>
              <a:t>softening rheology</a:t>
            </a:r>
          </a:p>
          <a:p>
            <a:pPr eaLnBrk="1" hangingPunct="1">
              <a:buFont typeface="Arial" charset="0"/>
              <a:buChar char="•"/>
            </a:pPr>
            <a:r>
              <a:rPr lang="en-NZ" dirty="0" smtClean="0">
                <a:latin typeface="Arial Narrow" charset="0"/>
              </a:rPr>
              <a:t> Based </a:t>
            </a:r>
            <a:r>
              <a:rPr lang="en-NZ" dirty="0">
                <a:latin typeface="Arial Narrow" charset="0"/>
              </a:rPr>
              <a:t>on </a:t>
            </a:r>
            <a:r>
              <a:rPr lang="en-NZ" dirty="0">
                <a:latin typeface="Symbol" charset="0"/>
              </a:rPr>
              <a:t>f</a:t>
            </a:r>
            <a:r>
              <a:rPr lang="en-NZ" dirty="0">
                <a:latin typeface="Arial Narrow" charset="0"/>
              </a:rPr>
              <a:t> reducing from 30º to 5º</a:t>
            </a:r>
          </a:p>
          <a:p>
            <a:pPr eaLnBrk="1" hangingPunct="1">
              <a:buFont typeface="Arial" charset="0"/>
              <a:buChar char="•"/>
            </a:pPr>
            <a:endParaRPr lang="en-NZ" dirty="0">
              <a:latin typeface="Arial Narrow" charset="0"/>
            </a:endParaRPr>
          </a:p>
          <a:p>
            <a:pPr eaLnBrk="1" hangingPunct="1">
              <a:buFont typeface="Arial" charset="0"/>
              <a:buChar char="•"/>
            </a:pPr>
            <a:r>
              <a:rPr lang="en-NZ" dirty="0" smtClean="0">
                <a:latin typeface="Arial Narrow" charset="0"/>
              </a:rPr>
              <a:t> Constraint </a:t>
            </a:r>
            <a:r>
              <a:rPr lang="en-NZ" dirty="0">
                <a:latin typeface="Arial Narrow" charset="0"/>
              </a:rPr>
              <a:t>of AF @ 2 km reflected in these results</a:t>
            </a:r>
          </a:p>
        </p:txBody>
      </p:sp>
      <p:cxnSp>
        <p:nvCxnSpPr>
          <p:cNvPr id="4" name="Straight Arrow Connector 3"/>
          <p:cNvCxnSpPr/>
          <p:nvPr/>
        </p:nvCxnSpPr>
        <p:spPr>
          <a:xfrm>
            <a:off x="7590514" y="4566345"/>
            <a:ext cx="213271" cy="891940"/>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H="1">
            <a:off x="3339522" y="5128655"/>
            <a:ext cx="499358" cy="9701"/>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6640487" y="2627345"/>
            <a:ext cx="1754640" cy="646331"/>
          </a:xfrm>
          <a:prstGeom prst="rect">
            <a:avLst/>
          </a:prstGeom>
          <a:noFill/>
        </p:spPr>
        <p:txBody>
          <a:bodyPr wrap="square" rtlCol="0">
            <a:spAutoFit/>
          </a:bodyPr>
          <a:lstStyle/>
          <a:p>
            <a:pPr algn="ctr"/>
            <a:r>
              <a:rPr lang="en-US" dirty="0" smtClean="0"/>
              <a:t>Regions of high strain rate</a:t>
            </a:r>
            <a:endParaRPr lang="en-US" dirty="0"/>
          </a:p>
        </p:txBody>
      </p:sp>
      <p:sp>
        <p:nvSpPr>
          <p:cNvPr id="11" name="TextBox 10"/>
          <p:cNvSpPr txBox="1"/>
          <p:nvPr/>
        </p:nvSpPr>
        <p:spPr>
          <a:xfrm>
            <a:off x="3664386" y="1299130"/>
            <a:ext cx="1318403" cy="369332"/>
          </a:xfrm>
          <a:prstGeom prst="rect">
            <a:avLst/>
          </a:prstGeom>
          <a:noFill/>
        </p:spPr>
        <p:txBody>
          <a:bodyPr wrap="square" rtlCol="0">
            <a:spAutoFit/>
          </a:bodyPr>
          <a:lstStyle/>
          <a:p>
            <a:r>
              <a:rPr lang="en-US" dirty="0" smtClean="0"/>
              <a:t>DFDP-2</a:t>
            </a:r>
            <a:endParaRPr lang="en-US" dirty="0"/>
          </a:p>
        </p:txBody>
      </p:sp>
      <p:cxnSp>
        <p:nvCxnSpPr>
          <p:cNvPr id="13" name="Straight Arrow Connector 12"/>
          <p:cNvCxnSpPr/>
          <p:nvPr/>
        </p:nvCxnSpPr>
        <p:spPr>
          <a:xfrm>
            <a:off x="4662883" y="1493030"/>
            <a:ext cx="1812804" cy="281155"/>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H="1">
            <a:off x="7984280" y="1555776"/>
            <a:ext cx="111400" cy="878182"/>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8195940" y="1152309"/>
            <a:ext cx="517391" cy="1975386"/>
          </a:xfrm>
          <a:prstGeom prst="straightConnector1">
            <a:avLst/>
          </a:prstGeom>
          <a:ln>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rot="4440000">
            <a:off x="8003389" y="1340442"/>
            <a:ext cx="975987" cy="338554"/>
          </a:xfrm>
          <a:prstGeom prst="rect">
            <a:avLst/>
          </a:prstGeom>
          <a:noFill/>
        </p:spPr>
        <p:txBody>
          <a:bodyPr wrap="square" rtlCol="0">
            <a:spAutoFit/>
          </a:bodyPr>
          <a:lstStyle/>
          <a:p>
            <a:pPr algn="ctr"/>
            <a:r>
              <a:rPr lang="en-US" sz="1600" dirty="0" smtClean="0">
                <a:solidFill>
                  <a:schemeClr val="tx2"/>
                </a:solidFill>
              </a:rPr>
              <a:t>20 km</a:t>
            </a:r>
            <a:endParaRPr lang="en-US" sz="1600" dirty="0">
              <a:solidFill>
                <a:schemeClr val="tx2"/>
              </a:solidFill>
            </a:endParaRPr>
          </a:p>
        </p:txBody>
      </p:sp>
    </p:spTree>
    <p:extLst>
      <p:ext uri="{BB962C8B-B14F-4D97-AF65-F5344CB8AC3E}">
        <p14:creationId xmlns:p14="http://schemas.microsoft.com/office/powerpoint/2010/main" val="268031539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FERM – failure earth response model</a:t>
            </a:r>
            <a:br>
              <a:rPr lang="en-US" dirty="0" smtClean="0"/>
            </a:br>
            <a:endParaRPr lang="en-US" dirty="0"/>
          </a:p>
        </p:txBody>
      </p:sp>
      <p:sp>
        <p:nvSpPr>
          <p:cNvPr id="4" name="TextBox 3"/>
          <p:cNvSpPr txBox="1"/>
          <p:nvPr/>
        </p:nvSpPr>
        <p:spPr>
          <a:xfrm>
            <a:off x="87247" y="6563514"/>
            <a:ext cx="2170962" cy="307777"/>
          </a:xfrm>
          <a:prstGeom prst="rect">
            <a:avLst/>
          </a:prstGeom>
          <a:noFill/>
        </p:spPr>
        <p:txBody>
          <a:bodyPr wrap="none" rtlCol="0">
            <a:spAutoFit/>
          </a:bodyPr>
          <a:lstStyle/>
          <a:p>
            <a:r>
              <a:rPr lang="en-US" sz="1400" dirty="0" err="1" smtClean="0"/>
              <a:t>Koons</a:t>
            </a:r>
            <a:r>
              <a:rPr lang="en-US" sz="1400" dirty="0" smtClean="0"/>
              <a:t> and Upton in prep</a:t>
            </a:r>
            <a:endParaRPr lang="en-US" sz="1400" dirty="0"/>
          </a:p>
        </p:txBody>
      </p:sp>
      <p:sp>
        <p:nvSpPr>
          <p:cNvPr id="9" name="Rectangle 8"/>
          <p:cNvSpPr/>
          <p:nvPr/>
        </p:nvSpPr>
        <p:spPr>
          <a:xfrm>
            <a:off x="682015" y="1583702"/>
            <a:ext cx="7878451" cy="4154983"/>
          </a:xfrm>
          <a:prstGeom prst="rect">
            <a:avLst/>
          </a:prstGeom>
        </p:spPr>
        <p:txBody>
          <a:bodyPr wrap="square">
            <a:spAutoFit/>
          </a:bodyPr>
          <a:lstStyle/>
          <a:p>
            <a:pPr marL="0" lvl="0" indent="0">
              <a:buNone/>
            </a:pPr>
            <a:r>
              <a:rPr lang="en-US" sz="2400" dirty="0" smtClean="0"/>
              <a:t>1: Material </a:t>
            </a:r>
            <a:r>
              <a:rPr lang="en-US" sz="2400" dirty="0"/>
              <a:t>displacement, whether tectonic or geomorphic in origin, at or below Earth’s surface, is driven by local forces overcoming local resistance. </a:t>
            </a:r>
            <a:endParaRPr lang="en-US" sz="2400" dirty="0" smtClean="0"/>
          </a:p>
          <a:p>
            <a:pPr marL="0" lvl="0" indent="0">
              <a:buNone/>
            </a:pPr>
            <a:endParaRPr lang="en-US" sz="2400" dirty="0"/>
          </a:p>
          <a:p>
            <a:pPr marL="0" lvl="0" indent="0">
              <a:buNone/>
            </a:pPr>
            <a:r>
              <a:rPr lang="en-US" sz="2400" dirty="0" smtClean="0"/>
              <a:t>2: Large </a:t>
            </a:r>
            <a:r>
              <a:rPr lang="en-US" sz="2400" dirty="0"/>
              <a:t>displacements, whether tectonic or geomorphic in origin, irreversibly alter Earth material properties enhancing a long term strain memory mapped into the topography</a:t>
            </a:r>
            <a:r>
              <a:rPr lang="en-US" sz="2400" dirty="0" smtClean="0"/>
              <a:t>.</a:t>
            </a:r>
          </a:p>
          <a:p>
            <a:pPr marL="0" lvl="0" indent="0">
              <a:buNone/>
            </a:pPr>
            <a:endParaRPr lang="en-US" sz="2400" dirty="0"/>
          </a:p>
          <a:p>
            <a:pPr marL="0" lvl="0" indent="0">
              <a:buNone/>
            </a:pPr>
            <a:r>
              <a:rPr lang="en-US" sz="2400" dirty="0" smtClean="0"/>
              <a:t>3: To implement we need the total stress state at each point on the Earth’s surface</a:t>
            </a:r>
            <a:endParaRPr lang="en-US" sz="2400" dirty="0"/>
          </a:p>
        </p:txBody>
      </p:sp>
    </p:spTree>
    <p:extLst>
      <p:ext uri="{BB962C8B-B14F-4D97-AF65-F5344CB8AC3E}">
        <p14:creationId xmlns:p14="http://schemas.microsoft.com/office/powerpoint/2010/main" val="253229218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 y="0"/>
            <a:ext cx="9131241" cy="6858000"/>
          </a:xfrm>
          <a:prstGeom prst="rect">
            <a:avLst/>
          </a:prstGeom>
        </p:spPr>
      </p:pic>
      <p:sp>
        <p:nvSpPr>
          <p:cNvPr id="9" name="Title 1"/>
          <p:cNvSpPr txBox="1">
            <a:spLocks/>
          </p:cNvSpPr>
          <p:nvPr/>
        </p:nvSpPr>
        <p:spPr>
          <a:xfrm>
            <a:off x="0" y="0"/>
            <a:ext cx="9144000" cy="924337"/>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smtClean="0">
                <a:solidFill>
                  <a:srgbClr val="000000"/>
                </a:solidFill>
              </a:rPr>
              <a:t>Determining the </a:t>
            </a:r>
            <a:r>
              <a:rPr lang="en-US" sz="3200" i="1" dirty="0" smtClean="0">
                <a:solidFill>
                  <a:srgbClr val="000000"/>
                </a:solidFill>
              </a:rPr>
              <a:t>Total Stress State</a:t>
            </a:r>
            <a:r>
              <a:rPr lang="en-US" sz="3200" dirty="0" smtClean="0">
                <a:solidFill>
                  <a:srgbClr val="000000"/>
                </a:solidFill>
              </a:rPr>
              <a:t/>
            </a:r>
            <a:br>
              <a:rPr lang="en-US" sz="3200" dirty="0" smtClean="0">
                <a:solidFill>
                  <a:srgbClr val="000000"/>
                </a:solidFill>
              </a:rPr>
            </a:br>
            <a:endParaRPr lang="en-US" sz="2000" dirty="0">
              <a:solidFill>
                <a:srgbClr val="000000"/>
              </a:solidFill>
            </a:endParaRPr>
          </a:p>
        </p:txBody>
      </p:sp>
      <p:sp>
        <p:nvSpPr>
          <p:cNvPr id="6" name="Rectangle 5"/>
          <p:cNvSpPr/>
          <p:nvPr/>
        </p:nvSpPr>
        <p:spPr>
          <a:xfrm>
            <a:off x="457200" y="1066800"/>
            <a:ext cx="8153400" cy="609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4" name="TextBox 3"/>
          <p:cNvSpPr txBox="1"/>
          <p:nvPr/>
        </p:nvSpPr>
        <p:spPr>
          <a:xfrm>
            <a:off x="457200" y="1066800"/>
            <a:ext cx="1828800" cy="523220"/>
          </a:xfrm>
          <a:prstGeom prst="rect">
            <a:avLst/>
          </a:prstGeom>
          <a:noFill/>
        </p:spPr>
        <p:txBody>
          <a:bodyPr wrap="square" rtlCol="0">
            <a:spAutoFit/>
          </a:bodyPr>
          <a:lstStyle/>
          <a:p>
            <a:r>
              <a:rPr lang="en-US" sz="2800" b="1" dirty="0" smtClean="0">
                <a:solidFill>
                  <a:srgbClr val="000000"/>
                </a:solidFill>
                <a:latin typeface="Symbol" panose="05050102010706020507" pitchFamily="18" charset="2"/>
              </a:rPr>
              <a:t>S</a:t>
            </a:r>
            <a:r>
              <a:rPr lang="en-US" sz="2800" b="1" dirty="0" smtClean="0">
                <a:solidFill>
                  <a:srgbClr val="000000"/>
                </a:solidFill>
              </a:rPr>
              <a:t> = </a:t>
            </a:r>
            <a:r>
              <a:rPr lang="en-US" sz="2800" b="1" dirty="0" err="1" smtClean="0">
                <a:solidFill>
                  <a:srgbClr val="000000"/>
                </a:solidFill>
                <a:latin typeface="Symbol" panose="05050102010706020507" pitchFamily="18" charset="2"/>
              </a:rPr>
              <a:t>s</a:t>
            </a:r>
            <a:r>
              <a:rPr lang="en-US" sz="2800" b="1" baseline="-25000" dirty="0" err="1" smtClean="0">
                <a:solidFill>
                  <a:srgbClr val="000000"/>
                </a:solidFill>
              </a:rPr>
              <a:t>fluvial</a:t>
            </a:r>
            <a:endParaRPr lang="en-US" sz="2800" b="1" baseline="-25000" dirty="0">
              <a:solidFill>
                <a:srgbClr val="000000"/>
              </a:solidFill>
            </a:endParaRPr>
          </a:p>
        </p:txBody>
      </p:sp>
      <p:grpSp>
        <p:nvGrpSpPr>
          <p:cNvPr id="10" name="Group 9"/>
          <p:cNvGrpSpPr/>
          <p:nvPr/>
        </p:nvGrpSpPr>
        <p:grpSpPr>
          <a:xfrm rot="702873">
            <a:off x="3061386" y="5218877"/>
            <a:ext cx="306122" cy="163265"/>
            <a:chOff x="2438400" y="2362200"/>
            <a:chExt cx="2286000" cy="1219200"/>
          </a:xfrm>
        </p:grpSpPr>
        <p:cxnSp>
          <p:nvCxnSpPr>
            <p:cNvPr id="11" name="Straight Connector 10"/>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124200" y="2362200"/>
              <a:ext cx="609600" cy="1219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3352801" y="2829790"/>
              <a:ext cx="152399" cy="44680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6474633" y="1109990"/>
            <a:ext cx="1828800" cy="523220"/>
          </a:xfrm>
          <a:prstGeom prst="rect">
            <a:avLst/>
          </a:prstGeom>
          <a:noFill/>
        </p:spPr>
        <p:txBody>
          <a:bodyPr wrap="square" rtlCol="0">
            <a:spAutoFit/>
          </a:bodyPr>
          <a:lstStyle/>
          <a:p>
            <a:r>
              <a:rPr lang="en-US" sz="2800" b="1" dirty="0" smtClean="0">
                <a:solidFill>
                  <a:srgbClr val="000000"/>
                </a:solidFill>
              </a:rPr>
              <a:t> + </a:t>
            </a:r>
            <a:r>
              <a:rPr lang="en-US" sz="2800" b="1" dirty="0" err="1" smtClean="0">
                <a:solidFill>
                  <a:srgbClr val="000000"/>
                </a:solidFill>
                <a:latin typeface="Symbol" panose="05050102010706020507" pitchFamily="18" charset="2"/>
              </a:rPr>
              <a:t>s</a:t>
            </a:r>
            <a:r>
              <a:rPr lang="en-US" sz="2800" b="1" baseline="-25000" dirty="0" err="1" smtClean="0">
                <a:solidFill>
                  <a:srgbClr val="000000"/>
                </a:solidFill>
              </a:rPr>
              <a:t>dynamic</a:t>
            </a:r>
            <a:endParaRPr lang="en-US" sz="2800" b="1" baseline="-25000" dirty="0">
              <a:solidFill>
                <a:srgbClr val="000000"/>
              </a:solidFill>
            </a:endParaRPr>
          </a:p>
        </p:txBody>
      </p:sp>
      <p:sp>
        <p:nvSpPr>
          <p:cNvPr id="14" name="TextBox 13"/>
          <p:cNvSpPr txBox="1"/>
          <p:nvPr/>
        </p:nvSpPr>
        <p:spPr>
          <a:xfrm>
            <a:off x="1937942" y="1066800"/>
            <a:ext cx="1828800" cy="523220"/>
          </a:xfrm>
          <a:prstGeom prst="rect">
            <a:avLst/>
          </a:prstGeom>
          <a:noFill/>
        </p:spPr>
        <p:txBody>
          <a:bodyPr wrap="square" rtlCol="0">
            <a:spAutoFit/>
          </a:bodyPr>
          <a:lstStyle/>
          <a:p>
            <a:r>
              <a:rPr lang="en-US" sz="2800" b="1" dirty="0" smtClean="0">
                <a:solidFill>
                  <a:srgbClr val="000000"/>
                </a:solidFill>
              </a:rPr>
              <a:t> + </a:t>
            </a:r>
            <a:r>
              <a:rPr lang="en-US" sz="2800" b="1" dirty="0" err="1" smtClean="0">
                <a:solidFill>
                  <a:srgbClr val="000000"/>
                </a:solidFill>
                <a:latin typeface="Symbol" panose="05050102010706020507" pitchFamily="18" charset="2"/>
              </a:rPr>
              <a:t>s</a:t>
            </a:r>
            <a:r>
              <a:rPr lang="en-US" sz="2800" b="1" baseline="-25000" dirty="0" err="1" smtClean="0">
                <a:solidFill>
                  <a:srgbClr val="000000"/>
                </a:solidFill>
              </a:rPr>
              <a:t>glacial</a:t>
            </a:r>
            <a:endParaRPr lang="en-US" sz="2800" b="1" baseline="-25000" dirty="0">
              <a:solidFill>
                <a:srgbClr val="000000"/>
              </a:solidFill>
            </a:endParaRPr>
          </a:p>
        </p:txBody>
      </p:sp>
      <p:grpSp>
        <p:nvGrpSpPr>
          <p:cNvPr id="21" name="Group 20"/>
          <p:cNvGrpSpPr/>
          <p:nvPr/>
        </p:nvGrpSpPr>
        <p:grpSpPr>
          <a:xfrm rot="18756037">
            <a:off x="4418938" y="3852897"/>
            <a:ext cx="306121" cy="163265"/>
            <a:chOff x="2438400" y="2362200"/>
            <a:chExt cx="2286000" cy="1219200"/>
          </a:xfrm>
        </p:grpSpPr>
        <p:cxnSp>
          <p:nvCxnSpPr>
            <p:cNvPr id="22" name="Straight Connector 21"/>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124200" y="2362200"/>
              <a:ext cx="609600" cy="1219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3352801" y="2829790"/>
              <a:ext cx="152399" cy="44680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3470615" y="1109990"/>
            <a:ext cx="1828800" cy="523220"/>
          </a:xfrm>
          <a:prstGeom prst="rect">
            <a:avLst/>
          </a:prstGeom>
          <a:noFill/>
        </p:spPr>
        <p:txBody>
          <a:bodyPr wrap="square" rtlCol="0">
            <a:spAutoFit/>
          </a:bodyPr>
          <a:lstStyle/>
          <a:p>
            <a:r>
              <a:rPr lang="en-US" sz="2800" b="1" dirty="0" smtClean="0">
                <a:solidFill>
                  <a:srgbClr val="000000"/>
                </a:solidFill>
              </a:rPr>
              <a:t>+ </a:t>
            </a:r>
            <a:r>
              <a:rPr lang="en-US" sz="2800" b="1" dirty="0" err="1" smtClean="0">
                <a:solidFill>
                  <a:srgbClr val="000000"/>
                </a:solidFill>
                <a:latin typeface="Symbol" panose="05050102010706020507" pitchFamily="18" charset="2"/>
              </a:rPr>
              <a:t>s</a:t>
            </a:r>
            <a:r>
              <a:rPr lang="en-US" sz="2800" b="1" baseline="-25000" dirty="0" err="1" smtClean="0">
                <a:solidFill>
                  <a:srgbClr val="000000"/>
                </a:solidFill>
              </a:rPr>
              <a:t>slope</a:t>
            </a:r>
            <a:endParaRPr lang="en-US" sz="2800" b="1" baseline="-25000" dirty="0">
              <a:solidFill>
                <a:srgbClr val="000000"/>
              </a:solidFill>
            </a:endParaRPr>
          </a:p>
        </p:txBody>
      </p:sp>
      <p:grpSp>
        <p:nvGrpSpPr>
          <p:cNvPr id="25" name="Group 24"/>
          <p:cNvGrpSpPr/>
          <p:nvPr/>
        </p:nvGrpSpPr>
        <p:grpSpPr>
          <a:xfrm rot="793288">
            <a:off x="1733685" y="3595018"/>
            <a:ext cx="769955" cy="627975"/>
            <a:chOff x="2438400" y="2362200"/>
            <a:chExt cx="2286000" cy="1235263"/>
          </a:xfrm>
        </p:grpSpPr>
        <p:cxnSp>
          <p:nvCxnSpPr>
            <p:cNvPr id="26" name="Straight Connector 25"/>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20806712" flipH="1">
              <a:off x="3367779" y="2520543"/>
              <a:ext cx="263560" cy="107692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20806712">
              <a:off x="3332886" y="2669942"/>
              <a:ext cx="263557" cy="581331"/>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rot="3764502">
            <a:off x="7230191" y="3977803"/>
            <a:ext cx="742132" cy="475638"/>
            <a:chOff x="2438400" y="2362200"/>
            <a:chExt cx="2286000" cy="1219200"/>
          </a:xfrm>
        </p:grpSpPr>
        <p:cxnSp>
          <p:nvCxnSpPr>
            <p:cNvPr id="30" name="Straight Connector 29"/>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124200" y="2362200"/>
              <a:ext cx="609600" cy="1219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3352801" y="2829790"/>
              <a:ext cx="152399" cy="44680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rot="7214212">
            <a:off x="8018232" y="2278877"/>
            <a:ext cx="378644" cy="183131"/>
            <a:chOff x="2438400" y="2362200"/>
            <a:chExt cx="2286000" cy="1219200"/>
          </a:xfrm>
        </p:grpSpPr>
        <p:cxnSp>
          <p:nvCxnSpPr>
            <p:cNvPr id="34" name="Straight Connector 33"/>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124200" y="2362200"/>
              <a:ext cx="609600" cy="1219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3352801" y="2829790"/>
              <a:ext cx="152399" cy="44680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rot="7214212">
            <a:off x="525022" y="2051449"/>
            <a:ext cx="378644" cy="183131"/>
            <a:chOff x="2438400" y="2362200"/>
            <a:chExt cx="2286000" cy="1219200"/>
          </a:xfrm>
        </p:grpSpPr>
        <p:cxnSp>
          <p:nvCxnSpPr>
            <p:cNvPr id="38" name="Straight Connector 37"/>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124200" y="2362200"/>
              <a:ext cx="609600" cy="1219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3352801" y="2829790"/>
              <a:ext cx="152399" cy="44680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66" name="TextBox 65"/>
          <p:cNvSpPr txBox="1"/>
          <p:nvPr/>
        </p:nvSpPr>
        <p:spPr>
          <a:xfrm>
            <a:off x="6488747" y="6529229"/>
            <a:ext cx="2983730" cy="307777"/>
          </a:xfrm>
          <a:prstGeom prst="rect">
            <a:avLst/>
          </a:prstGeom>
          <a:noFill/>
        </p:spPr>
        <p:txBody>
          <a:bodyPr wrap="square" rtlCol="0">
            <a:spAutoFit/>
          </a:bodyPr>
          <a:lstStyle/>
          <a:p>
            <a:r>
              <a:rPr lang="en-US" sz="1400" dirty="0" smtClean="0">
                <a:solidFill>
                  <a:schemeClr val="bg1"/>
                </a:solidFill>
              </a:rPr>
              <a:t>Photo : Graham Leonard, GNS</a:t>
            </a:r>
            <a:endParaRPr lang="en-US" sz="1400" dirty="0">
              <a:solidFill>
                <a:schemeClr val="bg1"/>
              </a:solidFill>
            </a:endParaRPr>
          </a:p>
        </p:txBody>
      </p:sp>
      <p:sp>
        <p:nvSpPr>
          <p:cNvPr id="67" name="TextBox 66"/>
          <p:cNvSpPr txBox="1"/>
          <p:nvPr/>
        </p:nvSpPr>
        <p:spPr>
          <a:xfrm>
            <a:off x="7010400" y="5421868"/>
            <a:ext cx="401072" cy="369332"/>
          </a:xfrm>
          <a:prstGeom prst="rect">
            <a:avLst/>
          </a:prstGeom>
          <a:noFill/>
        </p:spPr>
        <p:txBody>
          <a:bodyPr wrap="none" rtlCol="0">
            <a:spAutoFit/>
          </a:bodyPr>
          <a:lstStyle/>
          <a:p>
            <a:r>
              <a:rPr lang="en-US" b="1" dirty="0" smtClean="0">
                <a:solidFill>
                  <a:srgbClr val="FF0000"/>
                </a:solidFill>
                <a:latin typeface="Symbol" panose="05050102010706020507" pitchFamily="18" charset="2"/>
              </a:rPr>
              <a:t>s</a:t>
            </a:r>
            <a:r>
              <a:rPr lang="en-US" b="1" baseline="-25000" dirty="0" smtClean="0">
                <a:solidFill>
                  <a:srgbClr val="FF0000"/>
                </a:solidFill>
                <a:latin typeface="Symbol" panose="05050102010706020507" pitchFamily="18" charset="2"/>
              </a:rPr>
              <a:t>1</a:t>
            </a:r>
            <a:endParaRPr lang="en-US" b="1" dirty="0">
              <a:solidFill>
                <a:srgbClr val="FF0000"/>
              </a:solidFill>
              <a:latin typeface="Symbol" panose="05050102010706020507" pitchFamily="18" charset="2"/>
            </a:endParaRPr>
          </a:p>
        </p:txBody>
      </p:sp>
      <p:sp>
        <p:nvSpPr>
          <p:cNvPr id="19" name="TextBox 18"/>
          <p:cNvSpPr txBox="1"/>
          <p:nvPr/>
        </p:nvSpPr>
        <p:spPr>
          <a:xfrm>
            <a:off x="4795464" y="1109990"/>
            <a:ext cx="1828800" cy="523220"/>
          </a:xfrm>
          <a:prstGeom prst="rect">
            <a:avLst/>
          </a:prstGeom>
          <a:noFill/>
        </p:spPr>
        <p:txBody>
          <a:bodyPr wrap="square" rtlCol="0">
            <a:spAutoFit/>
          </a:bodyPr>
          <a:lstStyle/>
          <a:p>
            <a:r>
              <a:rPr lang="en-US" sz="2800" b="1" dirty="0" smtClean="0">
                <a:solidFill>
                  <a:srgbClr val="000000"/>
                </a:solidFill>
              </a:rPr>
              <a:t> + </a:t>
            </a:r>
            <a:r>
              <a:rPr lang="en-US" sz="2800" b="1" dirty="0" err="1" smtClean="0">
                <a:solidFill>
                  <a:srgbClr val="000000"/>
                </a:solidFill>
                <a:latin typeface="Symbol" panose="05050102010706020507" pitchFamily="18" charset="2"/>
              </a:rPr>
              <a:t>s</a:t>
            </a:r>
            <a:r>
              <a:rPr lang="en-US" sz="2800" b="1" baseline="-25000" dirty="0" err="1" smtClean="0">
                <a:solidFill>
                  <a:srgbClr val="000000"/>
                </a:solidFill>
              </a:rPr>
              <a:t>tectonic</a:t>
            </a:r>
            <a:endParaRPr lang="en-US" sz="2800" b="1" baseline="-25000" dirty="0">
              <a:solidFill>
                <a:srgbClr val="000000"/>
              </a:solidFill>
            </a:endParaRPr>
          </a:p>
        </p:txBody>
      </p:sp>
      <p:grpSp>
        <p:nvGrpSpPr>
          <p:cNvPr id="41" name="Group 40"/>
          <p:cNvGrpSpPr/>
          <p:nvPr/>
        </p:nvGrpSpPr>
        <p:grpSpPr>
          <a:xfrm rot="4812258">
            <a:off x="7266637" y="5630825"/>
            <a:ext cx="899470" cy="1079561"/>
            <a:chOff x="2438400" y="2362200"/>
            <a:chExt cx="2286000" cy="1219200"/>
          </a:xfrm>
        </p:grpSpPr>
        <p:cxnSp>
          <p:nvCxnSpPr>
            <p:cNvPr id="42" name="Straight Connector 41"/>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6079880" flipV="1">
              <a:off x="3240672" y="2075642"/>
              <a:ext cx="489610" cy="17697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6079880" flipH="1">
              <a:off x="3421824" y="2534670"/>
              <a:ext cx="19840" cy="93569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45" name="Group 44"/>
          <p:cNvGrpSpPr/>
          <p:nvPr/>
        </p:nvGrpSpPr>
        <p:grpSpPr>
          <a:xfrm rot="4812258">
            <a:off x="775666" y="5646474"/>
            <a:ext cx="859204" cy="1048262"/>
            <a:chOff x="2438400" y="2362200"/>
            <a:chExt cx="2286000" cy="1219200"/>
          </a:xfrm>
        </p:grpSpPr>
        <p:cxnSp>
          <p:nvCxnSpPr>
            <p:cNvPr id="46" name="Straight Connector 45"/>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6079880" flipV="1">
              <a:off x="3240672" y="2075642"/>
              <a:ext cx="489610" cy="17697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6079880" flipH="1">
              <a:off x="3421824" y="2534670"/>
              <a:ext cx="19840" cy="93569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49" name="Group 48"/>
          <p:cNvGrpSpPr/>
          <p:nvPr/>
        </p:nvGrpSpPr>
        <p:grpSpPr>
          <a:xfrm rot="4812258">
            <a:off x="3867354" y="5684298"/>
            <a:ext cx="864521" cy="972614"/>
            <a:chOff x="2438400" y="2362200"/>
            <a:chExt cx="2286000" cy="1219200"/>
          </a:xfrm>
        </p:grpSpPr>
        <p:cxnSp>
          <p:nvCxnSpPr>
            <p:cNvPr id="50" name="Straight Connector 49"/>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6079880" flipV="1">
              <a:off x="3240672" y="2075642"/>
              <a:ext cx="489610" cy="17697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6079880" flipH="1">
              <a:off x="3421824" y="2534670"/>
              <a:ext cx="19840" cy="93569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53" name="Group 52"/>
          <p:cNvGrpSpPr/>
          <p:nvPr/>
        </p:nvGrpSpPr>
        <p:grpSpPr>
          <a:xfrm rot="4812258">
            <a:off x="5474718" y="5630825"/>
            <a:ext cx="899470" cy="1079561"/>
            <a:chOff x="2438400" y="2362200"/>
            <a:chExt cx="2286000" cy="1219200"/>
          </a:xfrm>
        </p:grpSpPr>
        <p:cxnSp>
          <p:nvCxnSpPr>
            <p:cNvPr id="54" name="Straight Connector 53"/>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6079880" flipV="1">
              <a:off x="3240672" y="2075642"/>
              <a:ext cx="489610" cy="17697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6079880" flipH="1">
              <a:off x="3421824" y="2534670"/>
              <a:ext cx="19840" cy="93569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57" name="Group 56"/>
          <p:cNvGrpSpPr/>
          <p:nvPr/>
        </p:nvGrpSpPr>
        <p:grpSpPr>
          <a:xfrm rot="4812258">
            <a:off x="2115515" y="5630825"/>
            <a:ext cx="899470" cy="1079561"/>
            <a:chOff x="2438400" y="2362200"/>
            <a:chExt cx="2286000" cy="1219200"/>
          </a:xfrm>
        </p:grpSpPr>
        <p:cxnSp>
          <p:nvCxnSpPr>
            <p:cNvPr id="58" name="Straight Connector 57"/>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6079880" flipV="1">
              <a:off x="3240672" y="2075642"/>
              <a:ext cx="489610" cy="17697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6079880" flipH="1">
              <a:off x="3421824" y="2534670"/>
              <a:ext cx="19840" cy="93569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68" name="Rectangle 67"/>
          <p:cNvSpPr/>
          <p:nvPr/>
        </p:nvSpPr>
        <p:spPr>
          <a:xfrm>
            <a:off x="7521675" y="5562600"/>
            <a:ext cx="401072" cy="369332"/>
          </a:xfrm>
          <a:prstGeom prst="rect">
            <a:avLst/>
          </a:prstGeom>
        </p:spPr>
        <p:txBody>
          <a:bodyPr wrap="none">
            <a:spAutoFit/>
          </a:bodyPr>
          <a:lstStyle/>
          <a:p>
            <a:r>
              <a:rPr lang="en-US" b="1" dirty="0" smtClean="0">
                <a:solidFill>
                  <a:srgbClr val="FFFF00"/>
                </a:solidFill>
                <a:latin typeface="Symbol" panose="05050102010706020507" pitchFamily="18" charset="2"/>
              </a:rPr>
              <a:t>s</a:t>
            </a:r>
            <a:r>
              <a:rPr lang="en-US" b="1" baseline="-25000" dirty="0" smtClean="0">
                <a:solidFill>
                  <a:srgbClr val="FFFF00"/>
                </a:solidFill>
                <a:latin typeface="Symbol" panose="05050102010706020507" pitchFamily="18" charset="2"/>
              </a:rPr>
              <a:t>3</a:t>
            </a:r>
            <a:endParaRPr lang="en-US" b="1" dirty="0">
              <a:solidFill>
                <a:srgbClr val="FFFF00"/>
              </a:solidFill>
              <a:latin typeface="Symbol" panose="05050102010706020507" pitchFamily="18" charset="2"/>
            </a:endParaRPr>
          </a:p>
        </p:txBody>
      </p:sp>
      <p:sp>
        <p:nvSpPr>
          <p:cNvPr id="69" name="Rectangle 68"/>
          <p:cNvSpPr/>
          <p:nvPr/>
        </p:nvSpPr>
        <p:spPr>
          <a:xfrm>
            <a:off x="7915198" y="5486400"/>
            <a:ext cx="401072" cy="369332"/>
          </a:xfrm>
          <a:prstGeom prst="rect">
            <a:avLst/>
          </a:prstGeom>
        </p:spPr>
        <p:txBody>
          <a:bodyPr wrap="none">
            <a:spAutoFit/>
          </a:bodyPr>
          <a:lstStyle/>
          <a:p>
            <a:r>
              <a:rPr lang="en-US" b="1" dirty="0" smtClean="0">
                <a:solidFill>
                  <a:schemeClr val="accent1"/>
                </a:solidFill>
                <a:latin typeface="Symbol" panose="05050102010706020507" pitchFamily="18" charset="2"/>
              </a:rPr>
              <a:t>s</a:t>
            </a:r>
            <a:r>
              <a:rPr lang="en-US" b="1" baseline="-25000" dirty="0" smtClean="0">
                <a:solidFill>
                  <a:schemeClr val="accent1"/>
                </a:solidFill>
                <a:latin typeface="Symbol" panose="05050102010706020507" pitchFamily="18" charset="2"/>
              </a:rPr>
              <a:t>2</a:t>
            </a:r>
            <a:endParaRPr lang="en-US" b="1" dirty="0">
              <a:solidFill>
                <a:schemeClr val="accent1"/>
              </a:solidFill>
              <a:latin typeface="Symbol" panose="05050102010706020507" pitchFamily="18" charset="2"/>
            </a:endParaRPr>
          </a:p>
        </p:txBody>
      </p:sp>
    </p:spTree>
    <p:extLst>
      <p:ext uri="{BB962C8B-B14F-4D97-AF65-F5344CB8AC3E}">
        <p14:creationId xmlns:p14="http://schemas.microsoft.com/office/powerpoint/2010/main" val="26863554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5" y="-690"/>
            <a:ext cx="9131241" cy="6858000"/>
          </a:xfrm>
          <a:prstGeom prst="rect">
            <a:avLst/>
          </a:prstGeom>
        </p:spPr>
      </p:pic>
      <p:sp>
        <p:nvSpPr>
          <p:cNvPr id="64" name="Title 1"/>
          <p:cNvSpPr txBox="1">
            <a:spLocks/>
          </p:cNvSpPr>
          <p:nvPr/>
        </p:nvSpPr>
        <p:spPr>
          <a:xfrm>
            <a:off x="0" y="0"/>
            <a:ext cx="9144000" cy="924337"/>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smtClean="0">
                <a:solidFill>
                  <a:srgbClr val="000000"/>
                </a:solidFill>
              </a:rPr>
              <a:t>Determining the </a:t>
            </a:r>
            <a:r>
              <a:rPr lang="en-US" sz="3200" i="1" dirty="0" smtClean="0">
                <a:solidFill>
                  <a:srgbClr val="000000"/>
                </a:solidFill>
              </a:rPr>
              <a:t>Total Stress State</a:t>
            </a:r>
            <a:r>
              <a:rPr lang="en-US" sz="3200" dirty="0" smtClean="0">
                <a:solidFill>
                  <a:srgbClr val="000000"/>
                </a:solidFill>
              </a:rPr>
              <a:t/>
            </a:r>
            <a:br>
              <a:rPr lang="en-US" sz="3200" dirty="0" smtClean="0">
                <a:solidFill>
                  <a:srgbClr val="000000"/>
                </a:solidFill>
              </a:rPr>
            </a:br>
            <a:endParaRPr lang="en-US" sz="2000" dirty="0">
              <a:solidFill>
                <a:srgbClr val="000000"/>
              </a:solidFill>
            </a:endParaRPr>
          </a:p>
        </p:txBody>
      </p:sp>
      <p:sp>
        <p:nvSpPr>
          <p:cNvPr id="70" name="Rectangle 69"/>
          <p:cNvSpPr/>
          <p:nvPr/>
        </p:nvSpPr>
        <p:spPr>
          <a:xfrm>
            <a:off x="457200" y="1066800"/>
            <a:ext cx="8153400" cy="609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71" name="TextBox 70"/>
          <p:cNvSpPr txBox="1"/>
          <p:nvPr/>
        </p:nvSpPr>
        <p:spPr>
          <a:xfrm>
            <a:off x="457200" y="1066800"/>
            <a:ext cx="1828800" cy="523220"/>
          </a:xfrm>
          <a:prstGeom prst="rect">
            <a:avLst/>
          </a:prstGeom>
          <a:noFill/>
        </p:spPr>
        <p:txBody>
          <a:bodyPr wrap="square" rtlCol="0">
            <a:spAutoFit/>
          </a:bodyPr>
          <a:lstStyle/>
          <a:p>
            <a:r>
              <a:rPr lang="en-US" sz="2800" b="1" dirty="0" smtClean="0">
                <a:solidFill>
                  <a:srgbClr val="000000"/>
                </a:solidFill>
                <a:latin typeface="Symbol" panose="05050102010706020507" pitchFamily="18" charset="2"/>
              </a:rPr>
              <a:t>S</a:t>
            </a:r>
            <a:r>
              <a:rPr lang="en-US" sz="2800" b="1" dirty="0" smtClean="0">
                <a:solidFill>
                  <a:srgbClr val="000000"/>
                </a:solidFill>
              </a:rPr>
              <a:t> = </a:t>
            </a:r>
            <a:r>
              <a:rPr lang="en-US" sz="2800" b="1" dirty="0" err="1" smtClean="0">
                <a:solidFill>
                  <a:srgbClr val="000000"/>
                </a:solidFill>
                <a:latin typeface="Symbol" panose="05050102010706020507" pitchFamily="18" charset="2"/>
              </a:rPr>
              <a:t>s</a:t>
            </a:r>
            <a:r>
              <a:rPr lang="en-US" sz="2800" b="1" baseline="-25000" dirty="0" err="1" smtClean="0">
                <a:solidFill>
                  <a:srgbClr val="000000"/>
                </a:solidFill>
              </a:rPr>
              <a:t>fluvial</a:t>
            </a:r>
            <a:endParaRPr lang="en-US" sz="2800" b="1" baseline="-25000" dirty="0">
              <a:solidFill>
                <a:srgbClr val="000000"/>
              </a:solidFill>
            </a:endParaRPr>
          </a:p>
        </p:txBody>
      </p:sp>
      <p:grpSp>
        <p:nvGrpSpPr>
          <p:cNvPr id="72" name="Group 71"/>
          <p:cNvGrpSpPr/>
          <p:nvPr/>
        </p:nvGrpSpPr>
        <p:grpSpPr>
          <a:xfrm rot="702873">
            <a:off x="3061386" y="5218877"/>
            <a:ext cx="306122" cy="163265"/>
            <a:chOff x="2438400" y="2362200"/>
            <a:chExt cx="2286000" cy="1219200"/>
          </a:xfrm>
        </p:grpSpPr>
        <p:cxnSp>
          <p:nvCxnSpPr>
            <p:cNvPr id="73" name="Straight Connector 72"/>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3124200" y="2362200"/>
              <a:ext cx="609600" cy="1219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3352801" y="2829790"/>
              <a:ext cx="152399" cy="44680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76" name="TextBox 75"/>
          <p:cNvSpPr txBox="1"/>
          <p:nvPr/>
        </p:nvSpPr>
        <p:spPr>
          <a:xfrm>
            <a:off x="6474633" y="1109990"/>
            <a:ext cx="1828800" cy="523220"/>
          </a:xfrm>
          <a:prstGeom prst="rect">
            <a:avLst/>
          </a:prstGeom>
          <a:noFill/>
        </p:spPr>
        <p:txBody>
          <a:bodyPr wrap="square" rtlCol="0">
            <a:spAutoFit/>
          </a:bodyPr>
          <a:lstStyle/>
          <a:p>
            <a:r>
              <a:rPr lang="en-US" sz="2800" b="1" dirty="0" smtClean="0">
                <a:solidFill>
                  <a:srgbClr val="000000"/>
                </a:solidFill>
              </a:rPr>
              <a:t> + </a:t>
            </a:r>
            <a:r>
              <a:rPr lang="en-US" sz="2800" b="1" dirty="0" err="1" smtClean="0">
                <a:solidFill>
                  <a:srgbClr val="000000"/>
                </a:solidFill>
                <a:latin typeface="Symbol" panose="05050102010706020507" pitchFamily="18" charset="2"/>
              </a:rPr>
              <a:t>s</a:t>
            </a:r>
            <a:r>
              <a:rPr lang="en-US" sz="2800" b="1" baseline="-25000" dirty="0" err="1" smtClean="0">
                <a:solidFill>
                  <a:srgbClr val="000000"/>
                </a:solidFill>
              </a:rPr>
              <a:t>dynamic</a:t>
            </a:r>
            <a:endParaRPr lang="en-US" sz="2800" b="1" baseline="-25000" dirty="0">
              <a:solidFill>
                <a:srgbClr val="000000"/>
              </a:solidFill>
            </a:endParaRPr>
          </a:p>
        </p:txBody>
      </p:sp>
      <p:sp>
        <p:nvSpPr>
          <p:cNvPr id="77" name="TextBox 76"/>
          <p:cNvSpPr txBox="1"/>
          <p:nvPr/>
        </p:nvSpPr>
        <p:spPr>
          <a:xfrm>
            <a:off x="1937942" y="1066800"/>
            <a:ext cx="1828800" cy="523220"/>
          </a:xfrm>
          <a:prstGeom prst="rect">
            <a:avLst/>
          </a:prstGeom>
          <a:noFill/>
        </p:spPr>
        <p:txBody>
          <a:bodyPr wrap="square" rtlCol="0">
            <a:spAutoFit/>
          </a:bodyPr>
          <a:lstStyle/>
          <a:p>
            <a:r>
              <a:rPr lang="en-US" sz="2800" b="1" dirty="0" smtClean="0">
                <a:solidFill>
                  <a:srgbClr val="000000"/>
                </a:solidFill>
              </a:rPr>
              <a:t> + </a:t>
            </a:r>
            <a:r>
              <a:rPr lang="en-US" sz="2800" b="1" dirty="0" err="1" smtClean="0">
                <a:solidFill>
                  <a:srgbClr val="000000"/>
                </a:solidFill>
                <a:latin typeface="Symbol" panose="05050102010706020507" pitchFamily="18" charset="2"/>
              </a:rPr>
              <a:t>s</a:t>
            </a:r>
            <a:r>
              <a:rPr lang="en-US" sz="2800" b="1" baseline="-25000" dirty="0" err="1" smtClean="0">
                <a:solidFill>
                  <a:srgbClr val="000000"/>
                </a:solidFill>
              </a:rPr>
              <a:t>glacial</a:t>
            </a:r>
            <a:endParaRPr lang="en-US" sz="2800" b="1" baseline="-25000" dirty="0">
              <a:solidFill>
                <a:srgbClr val="000000"/>
              </a:solidFill>
            </a:endParaRPr>
          </a:p>
        </p:txBody>
      </p:sp>
      <p:grpSp>
        <p:nvGrpSpPr>
          <p:cNvPr id="78" name="Group 77"/>
          <p:cNvGrpSpPr/>
          <p:nvPr/>
        </p:nvGrpSpPr>
        <p:grpSpPr>
          <a:xfrm rot="18756037">
            <a:off x="4418938" y="3852897"/>
            <a:ext cx="306121" cy="163265"/>
            <a:chOff x="2438400" y="2362200"/>
            <a:chExt cx="2286000" cy="1219200"/>
          </a:xfrm>
        </p:grpSpPr>
        <p:cxnSp>
          <p:nvCxnSpPr>
            <p:cNvPr id="79" name="Straight Connector 78"/>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3124200" y="2362200"/>
              <a:ext cx="609600" cy="1219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3352801" y="2829790"/>
              <a:ext cx="152399" cy="44680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82" name="TextBox 81"/>
          <p:cNvSpPr txBox="1"/>
          <p:nvPr/>
        </p:nvSpPr>
        <p:spPr>
          <a:xfrm>
            <a:off x="3470615" y="1109990"/>
            <a:ext cx="1828800" cy="523220"/>
          </a:xfrm>
          <a:prstGeom prst="rect">
            <a:avLst/>
          </a:prstGeom>
          <a:noFill/>
        </p:spPr>
        <p:txBody>
          <a:bodyPr wrap="square" rtlCol="0">
            <a:spAutoFit/>
          </a:bodyPr>
          <a:lstStyle/>
          <a:p>
            <a:r>
              <a:rPr lang="en-US" sz="2800" b="1" dirty="0" smtClean="0">
                <a:solidFill>
                  <a:srgbClr val="000000"/>
                </a:solidFill>
              </a:rPr>
              <a:t>+ </a:t>
            </a:r>
            <a:r>
              <a:rPr lang="en-US" sz="2800" b="1" dirty="0" err="1" smtClean="0">
                <a:solidFill>
                  <a:srgbClr val="000000"/>
                </a:solidFill>
                <a:latin typeface="Symbol" panose="05050102010706020507" pitchFamily="18" charset="2"/>
              </a:rPr>
              <a:t>s</a:t>
            </a:r>
            <a:r>
              <a:rPr lang="en-US" sz="2800" b="1" baseline="-25000" dirty="0" err="1" smtClean="0">
                <a:solidFill>
                  <a:srgbClr val="000000"/>
                </a:solidFill>
              </a:rPr>
              <a:t>slope</a:t>
            </a:r>
            <a:endParaRPr lang="en-US" sz="2800" b="1" baseline="-25000" dirty="0">
              <a:solidFill>
                <a:srgbClr val="000000"/>
              </a:solidFill>
            </a:endParaRPr>
          </a:p>
        </p:txBody>
      </p:sp>
      <p:grpSp>
        <p:nvGrpSpPr>
          <p:cNvPr id="83" name="Group 82"/>
          <p:cNvGrpSpPr/>
          <p:nvPr/>
        </p:nvGrpSpPr>
        <p:grpSpPr>
          <a:xfrm rot="793288">
            <a:off x="1733685" y="3595018"/>
            <a:ext cx="769955" cy="627975"/>
            <a:chOff x="2438400" y="2362200"/>
            <a:chExt cx="2286000" cy="1235263"/>
          </a:xfrm>
        </p:grpSpPr>
        <p:cxnSp>
          <p:nvCxnSpPr>
            <p:cNvPr id="84" name="Straight Connector 83"/>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20806712" flipH="1">
              <a:off x="3367779" y="2520543"/>
              <a:ext cx="263560" cy="107692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20806712">
              <a:off x="3332886" y="2669942"/>
              <a:ext cx="263557" cy="581331"/>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87" name="Group 86"/>
          <p:cNvGrpSpPr/>
          <p:nvPr/>
        </p:nvGrpSpPr>
        <p:grpSpPr>
          <a:xfrm rot="3764502">
            <a:off x="7230191" y="3977803"/>
            <a:ext cx="742132" cy="475638"/>
            <a:chOff x="2438400" y="2362200"/>
            <a:chExt cx="2286000" cy="1219200"/>
          </a:xfrm>
        </p:grpSpPr>
        <p:cxnSp>
          <p:nvCxnSpPr>
            <p:cNvPr id="88" name="Straight Connector 87"/>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3124200" y="2362200"/>
              <a:ext cx="609600" cy="1219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3352801" y="2829790"/>
              <a:ext cx="152399" cy="44680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91" name="Group 90"/>
          <p:cNvGrpSpPr/>
          <p:nvPr/>
        </p:nvGrpSpPr>
        <p:grpSpPr>
          <a:xfrm rot="7214212">
            <a:off x="8018232" y="2278877"/>
            <a:ext cx="378644" cy="183131"/>
            <a:chOff x="2438400" y="2362200"/>
            <a:chExt cx="2286000" cy="1219200"/>
          </a:xfrm>
        </p:grpSpPr>
        <p:cxnSp>
          <p:nvCxnSpPr>
            <p:cNvPr id="92" name="Straight Connector 91"/>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3124200" y="2362200"/>
              <a:ext cx="609600" cy="1219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H="1">
              <a:off x="3352801" y="2829790"/>
              <a:ext cx="152399" cy="44680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95" name="Group 94"/>
          <p:cNvGrpSpPr/>
          <p:nvPr/>
        </p:nvGrpSpPr>
        <p:grpSpPr>
          <a:xfrm rot="7214212">
            <a:off x="525022" y="2051449"/>
            <a:ext cx="378644" cy="183131"/>
            <a:chOff x="2438400" y="2362200"/>
            <a:chExt cx="2286000" cy="1219200"/>
          </a:xfrm>
        </p:grpSpPr>
        <p:cxnSp>
          <p:nvCxnSpPr>
            <p:cNvPr id="96" name="Straight Connector 95"/>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3124200" y="2362200"/>
              <a:ext cx="609600" cy="1219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3352801" y="2829790"/>
              <a:ext cx="152399" cy="44680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99" name="TextBox 98"/>
          <p:cNvSpPr txBox="1"/>
          <p:nvPr/>
        </p:nvSpPr>
        <p:spPr>
          <a:xfrm>
            <a:off x="6488747" y="6529229"/>
            <a:ext cx="2983730" cy="307777"/>
          </a:xfrm>
          <a:prstGeom prst="rect">
            <a:avLst/>
          </a:prstGeom>
          <a:noFill/>
        </p:spPr>
        <p:txBody>
          <a:bodyPr wrap="square" rtlCol="0">
            <a:spAutoFit/>
          </a:bodyPr>
          <a:lstStyle/>
          <a:p>
            <a:r>
              <a:rPr lang="en-US" sz="1400" dirty="0" smtClean="0">
                <a:solidFill>
                  <a:schemeClr val="bg1"/>
                </a:solidFill>
              </a:rPr>
              <a:t>Photo : Graham Leonard, GNS</a:t>
            </a:r>
            <a:endParaRPr lang="en-US" sz="1400" dirty="0">
              <a:solidFill>
                <a:schemeClr val="bg1"/>
              </a:solidFill>
            </a:endParaRPr>
          </a:p>
        </p:txBody>
      </p:sp>
      <p:sp>
        <p:nvSpPr>
          <p:cNvPr id="100" name="TextBox 99"/>
          <p:cNvSpPr txBox="1"/>
          <p:nvPr/>
        </p:nvSpPr>
        <p:spPr>
          <a:xfrm>
            <a:off x="7010400" y="5421868"/>
            <a:ext cx="401072" cy="369332"/>
          </a:xfrm>
          <a:prstGeom prst="rect">
            <a:avLst/>
          </a:prstGeom>
          <a:noFill/>
        </p:spPr>
        <p:txBody>
          <a:bodyPr wrap="none" rtlCol="0">
            <a:spAutoFit/>
          </a:bodyPr>
          <a:lstStyle/>
          <a:p>
            <a:r>
              <a:rPr lang="en-US" b="1" dirty="0" smtClean="0">
                <a:solidFill>
                  <a:srgbClr val="FF0000"/>
                </a:solidFill>
                <a:latin typeface="Symbol" panose="05050102010706020507" pitchFamily="18" charset="2"/>
              </a:rPr>
              <a:t>s</a:t>
            </a:r>
            <a:r>
              <a:rPr lang="en-US" b="1" baseline="-25000" dirty="0" smtClean="0">
                <a:solidFill>
                  <a:srgbClr val="FF0000"/>
                </a:solidFill>
                <a:latin typeface="Symbol" panose="05050102010706020507" pitchFamily="18" charset="2"/>
              </a:rPr>
              <a:t>1</a:t>
            </a:r>
            <a:endParaRPr lang="en-US" b="1" dirty="0">
              <a:solidFill>
                <a:srgbClr val="FF0000"/>
              </a:solidFill>
              <a:latin typeface="Symbol" panose="05050102010706020507" pitchFamily="18" charset="2"/>
            </a:endParaRPr>
          </a:p>
        </p:txBody>
      </p:sp>
      <p:sp>
        <p:nvSpPr>
          <p:cNvPr id="101" name="TextBox 100"/>
          <p:cNvSpPr txBox="1"/>
          <p:nvPr/>
        </p:nvSpPr>
        <p:spPr>
          <a:xfrm>
            <a:off x="4795464" y="1109990"/>
            <a:ext cx="1828800" cy="523220"/>
          </a:xfrm>
          <a:prstGeom prst="rect">
            <a:avLst/>
          </a:prstGeom>
          <a:noFill/>
        </p:spPr>
        <p:txBody>
          <a:bodyPr wrap="square" rtlCol="0">
            <a:spAutoFit/>
          </a:bodyPr>
          <a:lstStyle/>
          <a:p>
            <a:r>
              <a:rPr lang="en-US" sz="2800" b="1" dirty="0" smtClean="0">
                <a:solidFill>
                  <a:srgbClr val="000000"/>
                </a:solidFill>
              </a:rPr>
              <a:t> + </a:t>
            </a:r>
            <a:r>
              <a:rPr lang="en-US" sz="2800" b="1" dirty="0" err="1" smtClean="0">
                <a:solidFill>
                  <a:srgbClr val="000000"/>
                </a:solidFill>
                <a:latin typeface="Symbol" panose="05050102010706020507" pitchFamily="18" charset="2"/>
              </a:rPr>
              <a:t>s</a:t>
            </a:r>
            <a:r>
              <a:rPr lang="en-US" sz="2800" b="1" baseline="-25000" dirty="0" err="1" smtClean="0">
                <a:solidFill>
                  <a:srgbClr val="000000"/>
                </a:solidFill>
              </a:rPr>
              <a:t>tectonic</a:t>
            </a:r>
            <a:endParaRPr lang="en-US" sz="2800" b="1" baseline="-25000" dirty="0">
              <a:solidFill>
                <a:srgbClr val="000000"/>
              </a:solidFill>
            </a:endParaRPr>
          </a:p>
        </p:txBody>
      </p:sp>
      <p:grpSp>
        <p:nvGrpSpPr>
          <p:cNvPr id="102" name="Group 101"/>
          <p:cNvGrpSpPr/>
          <p:nvPr/>
        </p:nvGrpSpPr>
        <p:grpSpPr>
          <a:xfrm rot="4812258">
            <a:off x="7266637" y="5630825"/>
            <a:ext cx="899470" cy="1079561"/>
            <a:chOff x="2438400" y="2362200"/>
            <a:chExt cx="2286000" cy="1219200"/>
          </a:xfrm>
        </p:grpSpPr>
        <p:cxnSp>
          <p:nvCxnSpPr>
            <p:cNvPr id="103" name="Straight Connector 102"/>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rot="6079880" flipV="1">
              <a:off x="3240672" y="2075642"/>
              <a:ext cx="489610" cy="17697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6079880" flipH="1">
              <a:off x="3421824" y="2534670"/>
              <a:ext cx="19840" cy="93569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106" name="Group 105"/>
          <p:cNvGrpSpPr/>
          <p:nvPr/>
        </p:nvGrpSpPr>
        <p:grpSpPr>
          <a:xfrm rot="4812258">
            <a:off x="775666" y="5646474"/>
            <a:ext cx="859204" cy="1048262"/>
            <a:chOff x="2438400" y="2362200"/>
            <a:chExt cx="2286000" cy="1219200"/>
          </a:xfrm>
        </p:grpSpPr>
        <p:cxnSp>
          <p:nvCxnSpPr>
            <p:cNvPr id="107" name="Straight Connector 106"/>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6079880" flipV="1">
              <a:off x="3240672" y="2075642"/>
              <a:ext cx="489610" cy="17697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6079880" flipH="1">
              <a:off x="3421824" y="2534670"/>
              <a:ext cx="19840" cy="93569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110" name="Group 109"/>
          <p:cNvGrpSpPr/>
          <p:nvPr/>
        </p:nvGrpSpPr>
        <p:grpSpPr>
          <a:xfrm rot="4812258">
            <a:off x="3867354" y="5684298"/>
            <a:ext cx="864521" cy="972614"/>
            <a:chOff x="2438400" y="2362200"/>
            <a:chExt cx="2286000" cy="1219200"/>
          </a:xfrm>
        </p:grpSpPr>
        <p:cxnSp>
          <p:nvCxnSpPr>
            <p:cNvPr id="111" name="Straight Connector 110"/>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rot="6079880" flipV="1">
              <a:off x="3240672" y="2075642"/>
              <a:ext cx="489610" cy="17697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rot="6079880" flipH="1">
              <a:off x="3421824" y="2534670"/>
              <a:ext cx="19840" cy="93569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rot="4812258">
            <a:off x="5474718" y="5630825"/>
            <a:ext cx="899470" cy="1079561"/>
            <a:chOff x="2438400" y="2362200"/>
            <a:chExt cx="2286000" cy="1219200"/>
          </a:xfrm>
        </p:grpSpPr>
        <p:cxnSp>
          <p:nvCxnSpPr>
            <p:cNvPr id="115" name="Straight Connector 114"/>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rot="6079880" flipV="1">
              <a:off x="3240672" y="2075642"/>
              <a:ext cx="489610" cy="17697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rot="6079880" flipH="1">
              <a:off x="3421824" y="2534670"/>
              <a:ext cx="19840" cy="93569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118" name="Group 117"/>
          <p:cNvGrpSpPr/>
          <p:nvPr/>
        </p:nvGrpSpPr>
        <p:grpSpPr>
          <a:xfrm rot="4812258">
            <a:off x="2115515" y="5630825"/>
            <a:ext cx="899470" cy="1079561"/>
            <a:chOff x="2438400" y="2362200"/>
            <a:chExt cx="2286000" cy="1219200"/>
          </a:xfrm>
        </p:grpSpPr>
        <p:cxnSp>
          <p:nvCxnSpPr>
            <p:cNvPr id="119" name="Straight Connector 118"/>
            <p:cNvCxnSpPr/>
            <p:nvPr/>
          </p:nvCxnSpPr>
          <p:spPr>
            <a:xfrm flipV="1">
              <a:off x="2438400" y="2362200"/>
              <a:ext cx="2286000" cy="1219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6079880" flipV="1">
              <a:off x="3240672" y="2075642"/>
              <a:ext cx="489610" cy="17697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6079880" flipH="1">
              <a:off x="3421824" y="2534670"/>
              <a:ext cx="19840" cy="93569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122" name="Rectangle 121"/>
          <p:cNvSpPr/>
          <p:nvPr/>
        </p:nvSpPr>
        <p:spPr>
          <a:xfrm>
            <a:off x="7521675" y="5562600"/>
            <a:ext cx="401072" cy="369332"/>
          </a:xfrm>
          <a:prstGeom prst="rect">
            <a:avLst/>
          </a:prstGeom>
        </p:spPr>
        <p:txBody>
          <a:bodyPr wrap="none">
            <a:spAutoFit/>
          </a:bodyPr>
          <a:lstStyle/>
          <a:p>
            <a:r>
              <a:rPr lang="en-US" b="1" dirty="0" smtClean="0">
                <a:solidFill>
                  <a:srgbClr val="FFFF00"/>
                </a:solidFill>
                <a:latin typeface="Symbol" panose="05050102010706020507" pitchFamily="18" charset="2"/>
              </a:rPr>
              <a:t>s</a:t>
            </a:r>
            <a:r>
              <a:rPr lang="en-US" b="1" baseline="-25000" dirty="0" smtClean="0">
                <a:solidFill>
                  <a:srgbClr val="FFFF00"/>
                </a:solidFill>
                <a:latin typeface="Symbol" panose="05050102010706020507" pitchFamily="18" charset="2"/>
              </a:rPr>
              <a:t>3</a:t>
            </a:r>
            <a:endParaRPr lang="en-US" b="1" dirty="0">
              <a:solidFill>
                <a:srgbClr val="FFFF00"/>
              </a:solidFill>
              <a:latin typeface="Symbol" panose="05050102010706020507" pitchFamily="18" charset="2"/>
            </a:endParaRPr>
          </a:p>
        </p:txBody>
      </p:sp>
      <p:sp>
        <p:nvSpPr>
          <p:cNvPr id="123" name="Rectangle 122"/>
          <p:cNvSpPr/>
          <p:nvPr/>
        </p:nvSpPr>
        <p:spPr>
          <a:xfrm>
            <a:off x="7915198" y="5486400"/>
            <a:ext cx="401072" cy="369332"/>
          </a:xfrm>
          <a:prstGeom prst="rect">
            <a:avLst/>
          </a:prstGeom>
        </p:spPr>
        <p:txBody>
          <a:bodyPr wrap="none">
            <a:spAutoFit/>
          </a:bodyPr>
          <a:lstStyle/>
          <a:p>
            <a:r>
              <a:rPr lang="en-US" b="1" dirty="0" smtClean="0">
                <a:solidFill>
                  <a:schemeClr val="accent1"/>
                </a:solidFill>
                <a:latin typeface="Symbol" panose="05050102010706020507" pitchFamily="18" charset="2"/>
              </a:rPr>
              <a:t>s</a:t>
            </a:r>
            <a:r>
              <a:rPr lang="en-US" b="1" baseline="-25000" dirty="0" smtClean="0">
                <a:solidFill>
                  <a:schemeClr val="accent1"/>
                </a:solidFill>
                <a:latin typeface="Symbol" panose="05050102010706020507" pitchFamily="18" charset="2"/>
              </a:rPr>
              <a:t>2</a:t>
            </a:r>
            <a:endParaRPr lang="en-US" b="1" dirty="0">
              <a:solidFill>
                <a:schemeClr val="accent1"/>
              </a:solidFill>
              <a:latin typeface="Symbol" panose="05050102010706020507" pitchFamily="18" charset="2"/>
            </a:endParaRPr>
          </a:p>
        </p:txBody>
      </p:sp>
      <p:sp>
        <p:nvSpPr>
          <p:cNvPr id="124" name="Rectangle 123"/>
          <p:cNvSpPr/>
          <p:nvPr/>
        </p:nvSpPr>
        <p:spPr>
          <a:xfrm>
            <a:off x="2027753" y="1983713"/>
            <a:ext cx="5101251" cy="400110"/>
          </a:xfrm>
          <a:prstGeom prst="rect">
            <a:avLst/>
          </a:prstGeom>
        </p:spPr>
        <p:txBody>
          <a:bodyPr wrap="none">
            <a:spAutoFit/>
          </a:bodyPr>
          <a:lstStyle/>
          <a:p>
            <a:pPr algn="ctr"/>
            <a:r>
              <a:rPr lang="en-US" sz="2000" b="1" dirty="0">
                <a:solidFill>
                  <a:srgbClr val="000000"/>
                </a:solidFill>
              </a:rPr>
              <a:t>Plus time-dependent glacial fluctuations</a:t>
            </a:r>
          </a:p>
        </p:txBody>
      </p:sp>
    </p:spTree>
    <p:extLst>
      <p:ext uri="{BB962C8B-B14F-4D97-AF65-F5344CB8AC3E}">
        <p14:creationId xmlns:p14="http://schemas.microsoft.com/office/powerpoint/2010/main" val="43849693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FERM – failure earth response model</a:t>
            </a:r>
            <a:br>
              <a:rPr lang="en-US" dirty="0" smtClean="0"/>
            </a:br>
            <a:endParaRPr lang="en-US" dirty="0"/>
          </a:p>
        </p:txBody>
      </p:sp>
      <p:sp>
        <p:nvSpPr>
          <p:cNvPr id="4" name="TextBox 3"/>
          <p:cNvSpPr txBox="1"/>
          <p:nvPr/>
        </p:nvSpPr>
        <p:spPr>
          <a:xfrm>
            <a:off x="87247" y="6563514"/>
            <a:ext cx="2170962" cy="307777"/>
          </a:xfrm>
          <a:prstGeom prst="rect">
            <a:avLst/>
          </a:prstGeom>
          <a:noFill/>
        </p:spPr>
        <p:txBody>
          <a:bodyPr wrap="none" rtlCol="0">
            <a:spAutoFit/>
          </a:bodyPr>
          <a:lstStyle/>
          <a:p>
            <a:r>
              <a:rPr lang="en-US" sz="1400" dirty="0" err="1" smtClean="0"/>
              <a:t>Koons</a:t>
            </a:r>
            <a:r>
              <a:rPr lang="en-US" sz="1400" dirty="0" smtClean="0"/>
              <a:t> and Upton in prep</a:t>
            </a:r>
            <a:endParaRPr lang="en-US" sz="1400" dirty="0"/>
          </a:p>
        </p:txBody>
      </p:sp>
      <p:pic>
        <p:nvPicPr>
          <p:cNvPr id="5" name="Picture 4" descr="cohesion.jpg"/>
          <p:cNvPicPr>
            <a:picLocks noChangeAspect="1"/>
          </p:cNvPicPr>
          <p:nvPr/>
        </p:nvPicPr>
        <p:blipFill rotWithShape="1">
          <a:blip r:embed="rId3">
            <a:extLst>
              <a:ext uri="{28A0092B-C50C-407E-A947-70E740481C1C}">
                <a14:useLocalDpi xmlns:a14="http://schemas.microsoft.com/office/drawing/2010/main" val="0"/>
              </a:ext>
            </a:extLst>
          </a:blip>
          <a:srcRect l="53194" t="25880" r="21089" b="30647"/>
          <a:stretch/>
        </p:blipFill>
        <p:spPr>
          <a:xfrm>
            <a:off x="267884" y="1885020"/>
            <a:ext cx="3680916" cy="3889213"/>
          </a:xfrm>
          <a:prstGeom prst="rect">
            <a:avLst/>
          </a:prstGeom>
        </p:spPr>
      </p:pic>
      <p:sp>
        <p:nvSpPr>
          <p:cNvPr id="6" name="TextBox 5"/>
          <p:cNvSpPr txBox="1"/>
          <p:nvPr/>
        </p:nvSpPr>
        <p:spPr>
          <a:xfrm>
            <a:off x="882166" y="4217325"/>
            <a:ext cx="581649" cy="369332"/>
          </a:xfrm>
          <a:prstGeom prst="rect">
            <a:avLst/>
          </a:prstGeom>
          <a:noFill/>
        </p:spPr>
        <p:txBody>
          <a:bodyPr wrap="square" rtlCol="0">
            <a:spAutoFit/>
          </a:bodyPr>
          <a:lstStyle/>
          <a:p>
            <a:r>
              <a:rPr lang="en-US" dirty="0" smtClean="0"/>
              <a:t>&lt; </a:t>
            </a:r>
            <a:r>
              <a:rPr lang="en-US" dirty="0" smtClean="0">
                <a:latin typeface="Symbol" charset="2"/>
                <a:cs typeface="Symbol" charset="2"/>
              </a:rPr>
              <a:t>f</a:t>
            </a:r>
            <a:r>
              <a:rPr lang="en-US" baseline="-25000" dirty="0" smtClean="0"/>
              <a:t>c</a:t>
            </a:r>
            <a:endParaRPr lang="en-US" baseline="-25000" dirty="0"/>
          </a:p>
        </p:txBody>
      </p:sp>
      <p:sp>
        <p:nvSpPr>
          <p:cNvPr id="7" name="TextBox 6"/>
          <p:cNvSpPr txBox="1"/>
          <p:nvPr/>
        </p:nvSpPr>
        <p:spPr>
          <a:xfrm>
            <a:off x="1628551" y="3965249"/>
            <a:ext cx="581649" cy="369332"/>
          </a:xfrm>
          <a:prstGeom prst="rect">
            <a:avLst/>
          </a:prstGeom>
          <a:noFill/>
        </p:spPr>
        <p:txBody>
          <a:bodyPr wrap="square" rtlCol="0">
            <a:spAutoFit/>
          </a:bodyPr>
          <a:lstStyle/>
          <a:p>
            <a:r>
              <a:rPr lang="en-US" dirty="0" smtClean="0"/>
              <a:t>&gt; </a:t>
            </a:r>
            <a:r>
              <a:rPr lang="en-US" dirty="0" smtClean="0">
                <a:latin typeface="Symbol" charset="2"/>
                <a:cs typeface="Symbol" charset="2"/>
              </a:rPr>
              <a:t>f</a:t>
            </a:r>
            <a:r>
              <a:rPr lang="en-US" baseline="-25000" dirty="0" smtClean="0"/>
              <a:t>c</a:t>
            </a:r>
            <a:endParaRPr lang="en-US" baseline="-25000" dirty="0"/>
          </a:p>
        </p:txBody>
      </p:sp>
      <p:sp>
        <p:nvSpPr>
          <p:cNvPr id="8" name="TextBox 7"/>
          <p:cNvSpPr txBox="1"/>
          <p:nvPr/>
        </p:nvSpPr>
        <p:spPr>
          <a:xfrm rot="20640000">
            <a:off x="547875" y="3080478"/>
            <a:ext cx="1595253" cy="369332"/>
          </a:xfrm>
          <a:prstGeom prst="rect">
            <a:avLst/>
          </a:prstGeom>
          <a:noFill/>
        </p:spPr>
        <p:txBody>
          <a:bodyPr wrap="square" rtlCol="0">
            <a:spAutoFit/>
          </a:bodyPr>
          <a:lstStyle/>
          <a:p>
            <a:r>
              <a:rPr lang="en-US" dirty="0" smtClean="0"/>
              <a:t>Weak zone</a:t>
            </a:r>
            <a:endParaRPr lang="en-US" baseline="-25000" dirty="0"/>
          </a:p>
        </p:txBody>
      </p:sp>
      <p:sp>
        <p:nvSpPr>
          <p:cNvPr id="3" name="TextBox 2"/>
          <p:cNvSpPr txBox="1"/>
          <p:nvPr/>
        </p:nvSpPr>
        <p:spPr>
          <a:xfrm>
            <a:off x="4294505" y="1434860"/>
            <a:ext cx="4565941" cy="4462761"/>
          </a:xfrm>
          <a:prstGeom prst="rect">
            <a:avLst/>
          </a:prstGeom>
          <a:noFill/>
        </p:spPr>
        <p:txBody>
          <a:bodyPr wrap="square" rtlCol="0">
            <a:spAutoFit/>
          </a:bodyPr>
          <a:lstStyle/>
          <a:p>
            <a:pPr>
              <a:spcAft>
                <a:spcPts val="1200"/>
              </a:spcAft>
            </a:pPr>
            <a:r>
              <a:rPr lang="en-US" dirty="0" smtClean="0"/>
              <a:t>For </a:t>
            </a:r>
            <a:r>
              <a:rPr lang="en-US" dirty="0"/>
              <a:t>each point:</a:t>
            </a:r>
          </a:p>
          <a:p>
            <a:pPr marL="514350" indent="-514350">
              <a:spcAft>
                <a:spcPts val="1200"/>
              </a:spcAft>
              <a:buFont typeface="+mj-lt"/>
              <a:buAutoNum type="arabicPeriod"/>
            </a:pPr>
            <a:r>
              <a:rPr lang="en-US" dirty="0" smtClean="0"/>
              <a:t>Sum </a:t>
            </a:r>
            <a:r>
              <a:rPr lang="en-US" dirty="0"/>
              <a:t>all stresses: </a:t>
            </a:r>
            <a:r>
              <a:rPr lang="en-US" u="sng" dirty="0"/>
              <a:t>Geomorphic</a:t>
            </a:r>
            <a:r>
              <a:rPr lang="en-US" dirty="0"/>
              <a:t> (slope and inertial), </a:t>
            </a:r>
            <a:r>
              <a:rPr lang="en-US" u="sng" dirty="0"/>
              <a:t>Tectonic</a:t>
            </a:r>
            <a:r>
              <a:rPr lang="en-US" dirty="0"/>
              <a:t> (Static and </a:t>
            </a:r>
            <a:r>
              <a:rPr lang="en-US" dirty="0" smtClean="0"/>
              <a:t>potentially Dynamic ) </a:t>
            </a:r>
            <a:r>
              <a:rPr lang="en-US" dirty="0"/>
              <a:t>into </a:t>
            </a:r>
            <a:r>
              <a:rPr lang="en-US" dirty="0" smtClean="0"/>
              <a:t>a </a:t>
            </a:r>
            <a:r>
              <a:rPr lang="en-US" dirty="0"/>
              <a:t>single </a:t>
            </a:r>
            <a:r>
              <a:rPr lang="en-US" b="1" dirty="0" smtClean="0"/>
              <a:t>Total </a:t>
            </a:r>
            <a:r>
              <a:rPr lang="en-US" b="1" dirty="0"/>
              <a:t>Stress </a:t>
            </a:r>
            <a:r>
              <a:rPr lang="en-US" dirty="0"/>
              <a:t>tensor </a:t>
            </a:r>
          </a:p>
          <a:p>
            <a:pPr marL="514350" indent="-514350">
              <a:spcAft>
                <a:spcPts val="1200"/>
              </a:spcAft>
              <a:buFont typeface="+mj-lt"/>
              <a:buAutoNum type="arabicPeriod"/>
            </a:pPr>
            <a:r>
              <a:rPr lang="en-US" dirty="0"/>
              <a:t>Describe Earth failure using effective stress </a:t>
            </a:r>
            <a:r>
              <a:rPr lang="en-US" dirty="0" smtClean="0"/>
              <a:t>formulation (potential to include local </a:t>
            </a:r>
            <a:r>
              <a:rPr lang="en-US" dirty="0"/>
              <a:t>fluid </a:t>
            </a:r>
            <a:r>
              <a:rPr lang="en-US" dirty="0" smtClean="0"/>
              <a:t>pressure)</a:t>
            </a:r>
          </a:p>
          <a:p>
            <a:pPr marL="514350" indent="-514350">
              <a:spcAft>
                <a:spcPts val="1200"/>
              </a:spcAft>
              <a:buFont typeface="+mj-lt"/>
              <a:buAutoNum type="arabicPeriod"/>
            </a:pPr>
            <a:r>
              <a:rPr lang="en-US" dirty="0" smtClean="0"/>
              <a:t>We can distinguish shear and tensile failure states</a:t>
            </a:r>
            <a:endParaRPr lang="en-US" dirty="0"/>
          </a:p>
          <a:p>
            <a:pPr marL="514350" indent="-514350">
              <a:spcAft>
                <a:spcPts val="1200"/>
              </a:spcAft>
              <a:buFont typeface="+mj-lt"/>
              <a:buAutoNum type="arabicPeriod"/>
            </a:pPr>
            <a:r>
              <a:rPr lang="en-US" dirty="0" smtClean="0"/>
              <a:t>Solve </a:t>
            </a:r>
            <a:r>
              <a:rPr lang="en-US" dirty="0"/>
              <a:t>in 3D </a:t>
            </a:r>
            <a:r>
              <a:rPr lang="en-US" dirty="0" smtClean="0"/>
              <a:t>using FLAC</a:t>
            </a:r>
            <a:r>
              <a:rPr lang="en-US" baseline="30000" dirty="0" smtClean="0"/>
              <a:t>3D</a:t>
            </a:r>
            <a:r>
              <a:rPr lang="en-US" dirty="0" smtClean="0"/>
              <a:t> in these examples. </a:t>
            </a:r>
            <a:r>
              <a:rPr lang="en-US" sz="1200" i="1" dirty="0" smtClean="0"/>
              <a:t>(no </a:t>
            </a:r>
            <a:r>
              <a:rPr lang="en-US" sz="1200" i="1" dirty="0"/>
              <a:t>transport </a:t>
            </a:r>
            <a:r>
              <a:rPr lang="en-US" sz="1200" i="1" dirty="0" smtClean="0"/>
              <a:t>yet)</a:t>
            </a:r>
            <a:endParaRPr lang="en-US" sz="1200" i="1" dirty="0"/>
          </a:p>
          <a:p>
            <a:pPr>
              <a:spcAft>
                <a:spcPts val="1200"/>
              </a:spcAft>
            </a:pPr>
            <a:endParaRPr lang="en-US" dirty="0"/>
          </a:p>
        </p:txBody>
      </p:sp>
    </p:spTree>
    <p:extLst>
      <p:ext uri="{BB962C8B-B14F-4D97-AF65-F5344CB8AC3E}">
        <p14:creationId xmlns:p14="http://schemas.microsoft.com/office/powerpoint/2010/main" val="278918749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FERM – failure earth response model</a:t>
            </a:r>
            <a:br>
              <a:rPr lang="en-US" dirty="0" smtClean="0"/>
            </a:br>
            <a:endParaRPr lang="en-US" dirty="0"/>
          </a:p>
        </p:txBody>
      </p:sp>
      <p:sp>
        <p:nvSpPr>
          <p:cNvPr id="4" name="TextBox 3"/>
          <p:cNvSpPr txBox="1"/>
          <p:nvPr/>
        </p:nvSpPr>
        <p:spPr>
          <a:xfrm>
            <a:off x="87247" y="6563514"/>
            <a:ext cx="2170962" cy="307777"/>
          </a:xfrm>
          <a:prstGeom prst="rect">
            <a:avLst/>
          </a:prstGeom>
          <a:noFill/>
        </p:spPr>
        <p:txBody>
          <a:bodyPr wrap="none" rtlCol="0">
            <a:spAutoFit/>
          </a:bodyPr>
          <a:lstStyle/>
          <a:p>
            <a:r>
              <a:rPr lang="en-US" sz="1400" dirty="0" err="1" smtClean="0"/>
              <a:t>Koons</a:t>
            </a:r>
            <a:r>
              <a:rPr lang="en-US" sz="1400" dirty="0" smtClean="0"/>
              <a:t> and Upton in prep</a:t>
            </a:r>
            <a:endParaRPr lang="en-US" sz="1400" dirty="0"/>
          </a:p>
        </p:txBody>
      </p:sp>
      <p:pic>
        <p:nvPicPr>
          <p:cNvPr id="5" name="Picture 4" descr="cohesion.jpg"/>
          <p:cNvPicPr>
            <a:picLocks noChangeAspect="1"/>
          </p:cNvPicPr>
          <p:nvPr/>
        </p:nvPicPr>
        <p:blipFill rotWithShape="1">
          <a:blip r:embed="rId3">
            <a:extLst>
              <a:ext uri="{28A0092B-C50C-407E-A947-70E740481C1C}">
                <a14:useLocalDpi xmlns:a14="http://schemas.microsoft.com/office/drawing/2010/main" val="0"/>
              </a:ext>
            </a:extLst>
          </a:blip>
          <a:srcRect l="53194" t="25880" r="21089" b="30647"/>
          <a:stretch/>
        </p:blipFill>
        <p:spPr>
          <a:xfrm>
            <a:off x="267884" y="1885020"/>
            <a:ext cx="3680916" cy="3889213"/>
          </a:xfrm>
          <a:prstGeom prst="rect">
            <a:avLst/>
          </a:prstGeom>
        </p:spPr>
      </p:pic>
      <p:sp>
        <p:nvSpPr>
          <p:cNvPr id="6" name="TextBox 5"/>
          <p:cNvSpPr txBox="1"/>
          <p:nvPr/>
        </p:nvSpPr>
        <p:spPr>
          <a:xfrm>
            <a:off x="882166" y="4217325"/>
            <a:ext cx="581649" cy="369332"/>
          </a:xfrm>
          <a:prstGeom prst="rect">
            <a:avLst/>
          </a:prstGeom>
          <a:noFill/>
        </p:spPr>
        <p:txBody>
          <a:bodyPr wrap="square" rtlCol="0">
            <a:spAutoFit/>
          </a:bodyPr>
          <a:lstStyle/>
          <a:p>
            <a:r>
              <a:rPr lang="en-US" dirty="0" smtClean="0"/>
              <a:t>&lt; </a:t>
            </a:r>
            <a:r>
              <a:rPr lang="en-US" dirty="0" smtClean="0">
                <a:latin typeface="Symbol" charset="2"/>
                <a:cs typeface="Symbol" charset="2"/>
              </a:rPr>
              <a:t>f</a:t>
            </a:r>
            <a:r>
              <a:rPr lang="en-US" baseline="-25000" dirty="0" smtClean="0"/>
              <a:t>c</a:t>
            </a:r>
            <a:endParaRPr lang="en-US" baseline="-25000" dirty="0"/>
          </a:p>
        </p:txBody>
      </p:sp>
      <p:sp>
        <p:nvSpPr>
          <p:cNvPr id="7" name="TextBox 6"/>
          <p:cNvSpPr txBox="1"/>
          <p:nvPr/>
        </p:nvSpPr>
        <p:spPr>
          <a:xfrm>
            <a:off x="1628551" y="3965249"/>
            <a:ext cx="581649" cy="369332"/>
          </a:xfrm>
          <a:prstGeom prst="rect">
            <a:avLst/>
          </a:prstGeom>
          <a:noFill/>
        </p:spPr>
        <p:txBody>
          <a:bodyPr wrap="square" rtlCol="0">
            <a:spAutoFit/>
          </a:bodyPr>
          <a:lstStyle/>
          <a:p>
            <a:r>
              <a:rPr lang="en-US" dirty="0" smtClean="0"/>
              <a:t>&gt; </a:t>
            </a:r>
            <a:r>
              <a:rPr lang="en-US" dirty="0" smtClean="0">
                <a:latin typeface="Symbol" charset="2"/>
                <a:cs typeface="Symbol" charset="2"/>
              </a:rPr>
              <a:t>f</a:t>
            </a:r>
            <a:r>
              <a:rPr lang="en-US" baseline="-25000" dirty="0" smtClean="0"/>
              <a:t>c</a:t>
            </a:r>
            <a:endParaRPr lang="en-US" baseline="-25000" dirty="0"/>
          </a:p>
        </p:txBody>
      </p:sp>
      <p:sp>
        <p:nvSpPr>
          <p:cNvPr id="8" name="TextBox 7"/>
          <p:cNvSpPr txBox="1"/>
          <p:nvPr/>
        </p:nvSpPr>
        <p:spPr>
          <a:xfrm rot="20640000">
            <a:off x="547875" y="3080478"/>
            <a:ext cx="1595253" cy="369332"/>
          </a:xfrm>
          <a:prstGeom prst="rect">
            <a:avLst/>
          </a:prstGeom>
          <a:noFill/>
        </p:spPr>
        <p:txBody>
          <a:bodyPr wrap="square" rtlCol="0">
            <a:spAutoFit/>
          </a:bodyPr>
          <a:lstStyle/>
          <a:p>
            <a:r>
              <a:rPr lang="en-US" dirty="0" smtClean="0"/>
              <a:t>Weak zone</a:t>
            </a:r>
            <a:endParaRPr lang="en-US" baseline="-25000" dirty="0"/>
          </a:p>
        </p:txBody>
      </p:sp>
      <p:pic>
        <p:nvPicPr>
          <p:cNvPr id="9" name="Picture 8" descr="ze1_10steps.jpg"/>
          <p:cNvPicPr>
            <a:picLocks noChangeAspect="1"/>
          </p:cNvPicPr>
          <p:nvPr/>
        </p:nvPicPr>
        <p:blipFill rotWithShape="1">
          <a:blip r:embed="rId4">
            <a:extLst>
              <a:ext uri="{28A0092B-C50C-407E-A947-70E740481C1C}">
                <a14:useLocalDpi xmlns:a14="http://schemas.microsoft.com/office/drawing/2010/main" val="0"/>
              </a:ext>
            </a:extLst>
          </a:blip>
          <a:srcRect l="52625" t="24372" r="20250" b="36047"/>
          <a:stretch/>
        </p:blipFill>
        <p:spPr>
          <a:xfrm>
            <a:off x="4067857" y="1180618"/>
            <a:ext cx="2480402" cy="2262024"/>
          </a:xfrm>
          <a:prstGeom prst="rect">
            <a:avLst/>
          </a:prstGeom>
        </p:spPr>
      </p:pic>
      <p:pic>
        <p:nvPicPr>
          <p:cNvPr id="10" name="Picture 9" descr="ze2_10steps.jpg"/>
          <p:cNvPicPr>
            <a:picLocks noChangeAspect="1"/>
          </p:cNvPicPr>
          <p:nvPr/>
        </p:nvPicPr>
        <p:blipFill rotWithShape="1">
          <a:blip r:embed="rId5">
            <a:extLst>
              <a:ext uri="{28A0092B-C50C-407E-A947-70E740481C1C}">
                <a14:useLocalDpi xmlns:a14="http://schemas.microsoft.com/office/drawing/2010/main" val="0"/>
              </a:ext>
            </a:extLst>
          </a:blip>
          <a:srcRect l="52625" t="25067" r="20467" b="35179"/>
          <a:stretch/>
        </p:blipFill>
        <p:spPr>
          <a:xfrm>
            <a:off x="6683441" y="1180618"/>
            <a:ext cx="2460559" cy="2271945"/>
          </a:xfrm>
          <a:prstGeom prst="rect">
            <a:avLst/>
          </a:prstGeom>
        </p:spPr>
      </p:pic>
      <p:sp>
        <p:nvSpPr>
          <p:cNvPr id="12" name="TextBox 11"/>
          <p:cNvSpPr txBox="1"/>
          <p:nvPr/>
        </p:nvSpPr>
        <p:spPr>
          <a:xfrm>
            <a:off x="4484569" y="3383118"/>
            <a:ext cx="1646986" cy="369332"/>
          </a:xfrm>
          <a:prstGeom prst="rect">
            <a:avLst/>
          </a:prstGeom>
          <a:noFill/>
        </p:spPr>
        <p:txBody>
          <a:bodyPr wrap="square" rtlCol="0">
            <a:spAutoFit/>
          </a:bodyPr>
          <a:lstStyle/>
          <a:p>
            <a:pPr algn="ctr"/>
            <a:r>
              <a:rPr lang="en-US" dirty="0" smtClean="0"/>
              <a:t>shear failure</a:t>
            </a:r>
            <a:endParaRPr lang="en-US" dirty="0"/>
          </a:p>
        </p:txBody>
      </p:sp>
      <p:sp>
        <p:nvSpPr>
          <p:cNvPr id="13" name="TextBox 12"/>
          <p:cNvSpPr txBox="1"/>
          <p:nvPr/>
        </p:nvSpPr>
        <p:spPr>
          <a:xfrm>
            <a:off x="7090229" y="3386700"/>
            <a:ext cx="1646986" cy="369332"/>
          </a:xfrm>
          <a:prstGeom prst="rect">
            <a:avLst/>
          </a:prstGeom>
          <a:noFill/>
        </p:spPr>
        <p:txBody>
          <a:bodyPr wrap="square" rtlCol="0">
            <a:spAutoFit/>
          </a:bodyPr>
          <a:lstStyle/>
          <a:p>
            <a:pPr algn="ctr"/>
            <a:r>
              <a:rPr lang="en-US" dirty="0" smtClean="0"/>
              <a:t>tensile failure</a:t>
            </a:r>
            <a:endParaRPr lang="en-US" dirty="0"/>
          </a:p>
        </p:txBody>
      </p:sp>
      <p:pic>
        <p:nvPicPr>
          <p:cNvPr id="3" name="Picture 2"/>
          <p:cNvPicPr>
            <a:picLocks noChangeAspect="1"/>
          </p:cNvPicPr>
          <p:nvPr/>
        </p:nvPicPr>
        <p:blipFill rotWithShape="1">
          <a:blip r:embed="rId6"/>
          <a:srcRect l="20875" t="11001" r="19161" b="13549"/>
          <a:stretch/>
        </p:blipFill>
        <p:spPr>
          <a:xfrm>
            <a:off x="6668092" y="3965254"/>
            <a:ext cx="2475908" cy="2336495"/>
          </a:xfrm>
          <a:prstGeom prst="rect">
            <a:avLst/>
          </a:prstGeom>
        </p:spPr>
      </p:pic>
      <p:sp>
        <p:nvSpPr>
          <p:cNvPr id="11" name="Rectangle 10"/>
          <p:cNvSpPr/>
          <p:nvPr/>
        </p:nvSpPr>
        <p:spPr>
          <a:xfrm>
            <a:off x="6679264" y="6319035"/>
            <a:ext cx="2464736" cy="276999"/>
          </a:xfrm>
          <a:prstGeom prst="rect">
            <a:avLst/>
          </a:prstGeom>
        </p:spPr>
        <p:txBody>
          <a:bodyPr wrap="square">
            <a:spAutoFit/>
          </a:bodyPr>
          <a:lstStyle/>
          <a:p>
            <a:pPr algn="ctr"/>
            <a:r>
              <a:rPr lang="en-US" sz="1200" dirty="0"/>
              <a:t>http://</a:t>
            </a:r>
            <a:r>
              <a:rPr lang="en-US" sz="1200" dirty="0" err="1"/>
              <a:t>blogs.agu.org</a:t>
            </a:r>
            <a:r>
              <a:rPr lang="en-US" sz="1200" dirty="0"/>
              <a:t>/</a:t>
            </a:r>
            <a:r>
              <a:rPr lang="en-US" sz="1200" dirty="0" err="1"/>
              <a:t>landslideblog</a:t>
            </a:r>
            <a:r>
              <a:rPr lang="en-US" sz="1200" dirty="0" smtClean="0"/>
              <a:t>/</a:t>
            </a:r>
            <a:endParaRPr lang="en-US" sz="1200" dirty="0"/>
          </a:p>
        </p:txBody>
      </p:sp>
      <p:pic>
        <p:nvPicPr>
          <p:cNvPr id="15" name="Picture 14"/>
          <p:cNvPicPr>
            <a:picLocks noChangeAspect="1"/>
          </p:cNvPicPr>
          <p:nvPr/>
        </p:nvPicPr>
        <p:blipFill>
          <a:blip r:embed="rId7"/>
          <a:stretch>
            <a:fillRect/>
          </a:stretch>
        </p:blipFill>
        <p:spPr>
          <a:xfrm>
            <a:off x="4069962" y="3961812"/>
            <a:ext cx="2512362" cy="1884272"/>
          </a:xfrm>
          <a:prstGeom prst="rect">
            <a:avLst/>
          </a:prstGeom>
        </p:spPr>
      </p:pic>
      <p:sp>
        <p:nvSpPr>
          <p:cNvPr id="16" name="Rectangle 15"/>
          <p:cNvSpPr/>
          <p:nvPr/>
        </p:nvSpPr>
        <p:spPr>
          <a:xfrm>
            <a:off x="4089111" y="5875834"/>
            <a:ext cx="2454436" cy="276999"/>
          </a:xfrm>
          <a:prstGeom prst="rect">
            <a:avLst/>
          </a:prstGeom>
        </p:spPr>
        <p:txBody>
          <a:bodyPr wrap="square">
            <a:spAutoFit/>
          </a:bodyPr>
          <a:lstStyle/>
          <a:p>
            <a:r>
              <a:rPr lang="en-US" sz="1200" dirty="0"/>
              <a:t>http://</a:t>
            </a:r>
            <a:r>
              <a:rPr lang="en-US" sz="1200" dirty="0" err="1"/>
              <a:t>commons.wvc.edu</a:t>
            </a:r>
            <a:r>
              <a:rPr lang="en-US" sz="1200" dirty="0"/>
              <a:t>/</a:t>
            </a:r>
            <a:r>
              <a:rPr lang="en-US" sz="1200" dirty="0" err="1"/>
              <a:t>rdawes</a:t>
            </a:r>
            <a:r>
              <a:rPr lang="en-US" sz="1200" dirty="0" smtClean="0"/>
              <a:t>/</a:t>
            </a:r>
            <a:endParaRPr lang="en-US" sz="1200" dirty="0"/>
          </a:p>
        </p:txBody>
      </p:sp>
    </p:spTree>
    <p:extLst>
      <p:ext uri="{BB962C8B-B14F-4D97-AF65-F5344CB8AC3E}">
        <p14:creationId xmlns:p14="http://schemas.microsoft.com/office/powerpoint/2010/main" val="424321373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FERM – failure earth response model</a:t>
            </a:r>
            <a:br>
              <a:rPr lang="en-US" dirty="0" smtClean="0"/>
            </a:br>
            <a:endParaRPr lang="en-US" dirty="0"/>
          </a:p>
        </p:txBody>
      </p:sp>
      <p:sp>
        <p:nvSpPr>
          <p:cNvPr id="4" name="TextBox 3"/>
          <p:cNvSpPr txBox="1"/>
          <p:nvPr/>
        </p:nvSpPr>
        <p:spPr>
          <a:xfrm>
            <a:off x="87247" y="6563514"/>
            <a:ext cx="2170962" cy="307777"/>
          </a:xfrm>
          <a:prstGeom prst="rect">
            <a:avLst/>
          </a:prstGeom>
          <a:noFill/>
        </p:spPr>
        <p:txBody>
          <a:bodyPr wrap="none" rtlCol="0">
            <a:spAutoFit/>
          </a:bodyPr>
          <a:lstStyle/>
          <a:p>
            <a:r>
              <a:rPr lang="en-US" sz="1400" dirty="0" err="1" smtClean="0"/>
              <a:t>Koons</a:t>
            </a:r>
            <a:r>
              <a:rPr lang="en-US" sz="1400" dirty="0" smtClean="0"/>
              <a:t> and Upton in prep</a:t>
            </a:r>
            <a:endParaRPr lang="en-US" sz="1400" dirty="0"/>
          </a:p>
        </p:txBody>
      </p:sp>
      <p:pic>
        <p:nvPicPr>
          <p:cNvPr id="5" name="Picture 4" descr="cohesion.jpg"/>
          <p:cNvPicPr>
            <a:picLocks noChangeAspect="1"/>
          </p:cNvPicPr>
          <p:nvPr/>
        </p:nvPicPr>
        <p:blipFill rotWithShape="1">
          <a:blip r:embed="rId3">
            <a:extLst>
              <a:ext uri="{28A0092B-C50C-407E-A947-70E740481C1C}">
                <a14:useLocalDpi xmlns:a14="http://schemas.microsoft.com/office/drawing/2010/main" val="0"/>
              </a:ext>
            </a:extLst>
          </a:blip>
          <a:srcRect l="53194" t="25880" r="21089" b="30647"/>
          <a:stretch/>
        </p:blipFill>
        <p:spPr>
          <a:xfrm>
            <a:off x="258190" y="2553976"/>
            <a:ext cx="2289974" cy="2419560"/>
          </a:xfrm>
          <a:prstGeom prst="rect">
            <a:avLst/>
          </a:prstGeom>
        </p:spPr>
      </p:pic>
      <p:sp>
        <p:nvSpPr>
          <p:cNvPr id="6" name="TextBox 5"/>
          <p:cNvSpPr txBox="1"/>
          <p:nvPr/>
        </p:nvSpPr>
        <p:spPr>
          <a:xfrm>
            <a:off x="426542" y="3868305"/>
            <a:ext cx="581649" cy="369332"/>
          </a:xfrm>
          <a:prstGeom prst="rect">
            <a:avLst/>
          </a:prstGeom>
          <a:noFill/>
        </p:spPr>
        <p:txBody>
          <a:bodyPr wrap="square" rtlCol="0">
            <a:spAutoFit/>
          </a:bodyPr>
          <a:lstStyle/>
          <a:p>
            <a:r>
              <a:rPr lang="en-US" dirty="0" smtClean="0"/>
              <a:t>&lt; </a:t>
            </a:r>
            <a:r>
              <a:rPr lang="en-US" dirty="0" smtClean="0">
                <a:latin typeface="Symbol" charset="2"/>
                <a:cs typeface="Symbol" charset="2"/>
              </a:rPr>
              <a:t>f</a:t>
            </a:r>
            <a:r>
              <a:rPr lang="en-US" baseline="-25000" dirty="0" smtClean="0"/>
              <a:t>c</a:t>
            </a:r>
            <a:endParaRPr lang="en-US" baseline="-25000" dirty="0"/>
          </a:p>
        </p:txBody>
      </p:sp>
      <p:sp>
        <p:nvSpPr>
          <p:cNvPr id="7" name="TextBox 6"/>
          <p:cNvSpPr txBox="1"/>
          <p:nvPr/>
        </p:nvSpPr>
        <p:spPr>
          <a:xfrm>
            <a:off x="949963" y="3751959"/>
            <a:ext cx="581649" cy="369332"/>
          </a:xfrm>
          <a:prstGeom prst="rect">
            <a:avLst/>
          </a:prstGeom>
          <a:noFill/>
        </p:spPr>
        <p:txBody>
          <a:bodyPr wrap="square" rtlCol="0">
            <a:spAutoFit/>
          </a:bodyPr>
          <a:lstStyle/>
          <a:p>
            <a:r>
              <a:rPr lang="en-US" dirty="0" smtClean="0"/>
              <a:t>&gt; </a:t>
            </a:r>
            <a:r>
              <a:rPr lang="en-US" dirty="0" smtClean="0">
                <a:latin typeface="Symbol" charset="2"/>
                <a:cs typeface="Symbol" charset="2"/>
              </a:rPr>
              <a:t>f</a:t>
            </a:r>
            <a:r>
              <a:rPr lang="en-US" baseline="-25000" dirty="0" smtClean="0"/>
              <a:t>c</a:t>
            </a:r>
            <a:endParaRPr lang="en-US" baseline="-25000" dirty="0"/>
          </a:p>
        </p:txBody>
      </p:sp>
      <p:sp>
        <p:nvSpPr>
          <p:cNvPr id="8" name="TextBox 7"/>
          <p:cNvSpPr txBox="1"/>
          <p:nvPr/>
        </p:nvSpPr>
        <p:spPr>
          <a:xfrm rot="20640000">
            <a:off x="344298" y="3109564"/>
            <a:ext cx="1595253" cy="369332"/>
          </a:xfrm>
          <a:prstGeom prst="rect">
            <a:avLst/>
          </a:prstGeom>
          <a:noFill/>
        </p:spPr>
        <p:txBody>
          <a:bodyPr wrap="square" rtlCol="0">
            <a:spAutoFit/>
          </a:bodyPr>
          <a:lstStyle/>
          <a:p>
            <a:r>
              <a:rPr lang="en-US" dirty="0" smtClean="0"/>
              <a:t>Weak zone</a:t>
            </a:r>
            <a:endParaRPr lang="en-US" baseline="-25000" dirty="0"/>
          </a:p>
        </p:txBody>
      </p:sp>
      <p:pic>
        <p:nvPicPr>
          <p:cNvPr id="16" name="Picture 15" descr="ze5_40steps.jpg"/>
          <p:cNvPicPr>
            <a:picLocks noChangeAspect="1"/>
          </p:cNvPicPr>
          <p:nvPr/>
        </p:nvPicPr>
        <p:blipFill rotWithShape="1">
          <a:blip r:embed="rId4">
            <a:extLst>
              <a:ext uri="{28A0092B-C50C-407E-A947-70E740481C1C}">
                <a14:useLocalDpi xmlns:a14="http://schemas.microsoft.com/office/drawing/2010/main" val="0"/>
              </a:ext>
            </a:extLst>
          </a:blip>
          <a:srcRect l="52796" t="25116" r="20700" b="35527"/>
          <a:stretch/>
        </p:blipFill>
        <p:spPr>
          <a:xfrm>
            <a:off x="2782219" y="1214576"/>
            <a:ext cx="3099005" cy="2876131"/>
          </a:xfrm>
          <a:prstGeom prst="rect">
            <a:avLst/>
          </a:prstGeom>
        </p:spPr>
      </p:pic>
      <p:pic>
        <p:nvPicPr>
          <p:cNvPr id="17" name="Picture 16" descr="ze6_40steps.jpg"/>
          <p:cNvPicPr>
            <a:picLocks noChangeAspect="1"/>
          </p:cNvPicPr>
          <p:nvPr/>
        </p:nvPicPr>
        <p:blipFill rotWithShape="1">
          <a:blip r:embed="rId5">
            <a:extLst>
              <a:ext uri="{28A0092B-C50C-407E-A947-70E740481C1C}">
                <a14:useLocalDpi xmlns:a14="http://schemas.microsoft.com/office/drawing/2010/main" val="0"/>
              </a:ext>
            </a:extLst>
          </a:blip>
          <a:srcRect l="52796" t="25285" r="20806" b="35867"/>
          <a:stretch/>
        </p:blipFill>
        <p:spPr>
          <a:xfrm>
            <a:off x="6057392" y="1232378"/>
            <a:ext cx="3086609" cy="2838939"/>
          </a:xfrm>
          <a:prstGeom prst="rect">
            <a:avLst/>
          </a:prstGeom>
        </p:spPr>
      </p:pic>
      <p:sp>
        <p:nvSpPr>
          <p:cNvPr id="12" name="TextBox 11"/>
          <p:cNvSpPr txBox="1"/>
          <p:nvPr/>
        </p:nvSpPr>
        <p:spPr>
          <a:xfrm>
            <a:off x="2772525" y="4107311"/>
            <a:ext cx="3102125" cy="1477328"/>
          </a:xfrm>
          <a:prstGeom prst="rect">
            <a:avLst/>
          </a:prstGeom>
          <a:noFill/>
        </p:spPr>
        <p:txBody>
          <a:bodyPr wrap="square" rtlCol="0">
            <a:spAutoFit/>
          </a:bodyPr>
          <a:lstStyle/>
          <a:p>
            <a:pPr algn="ctr"/>
            <a:r>
              <a:rPr lang="en-US" dirty="0" smtClean="0"/>
              <a:t>Different failure modes</a:t>
            </a:r>
          </a:p>
          <a:p>
            <a:pPr algn="ctr"/>
            <a:endParaRPr lang="en-US" dirty="0"/>
          </a:p>
          <a:p>
            <a:pPr algn="ctr"/>
            <a:r>
              <a:rPr lang="en-US" dirty="0" smtClean="0"/>
              <a:t>Green = shear</a:t>
            </a:r>
          </a:p>
          <a:p>
            <a:pPr algn="ctr"/>
            <a:r>
              <a:rPr lang="en-US" dirty="0" smtClean="0"/>
              <a:t>Red = tensile</a:t>
            </a:r>
          </a:p>
          <a:p>
            <a:pPr algn="ctr"/>
            <a:r>
              <a:rPr lang="en-US" dirty="0" smtClean="0"/>
              <a:t>Blue = none</a:t>
            </a:r>
            <a:endParaRPr lang="en-US" dirty="0"/>
          </a:p>
        </p:txBody>
      </p:sp>
      <p:sp>
        <p:nvSpPr>
          <p:cNvPr id="13" name="TextBox 12"/>
          <p:cNvSpPr txBox="1"/>
          <p:nvPr/>
        </p:nvSpPr>
        <p:spPr>
          <a:xfrm>
            <a:off x="6054296" y="4107311"/>
            <a:ext cx="3089705" cy="1889077"/>
          </a:xfrm>
          <a:prstGeom prst="rect">
            <a:avLst/>
          </a:prstGeom>
          <a:noFill/>
        </p:spPr>
        <p:txBody>
          <a:bodyPr wrap="square" rtlCol="0">
            <a:spAutoFit/>
          </a:bodyPr>
          <a:lstStyle/>
          <a:p>
            <a:pPr algn="ctr"/>
            <a:r>
              <a:rPr lang="en-US" dirty="0" smtClean="0"/>
              <a:t>Amount of material removed</a:t>
            </a:r>
          </a:p>
          <a:p>
            <a:pPr algn="ctr"/>
            <a:endParaRPr lang="en-US" dirty="0"/>
          </a:p>
          <a:p>
            <a:pPr algn="ctr"/>
            <a:r>
              <a:rPr lang="en-US" dirty="0" smtClean="0"/>
              <a:t>Red = maximum</a:t>
            </a:r>
          </a:p>
          <a:p>
            <a:pPr algn="ctr"/>
            <a:r>
              <a:rPr lang="en-US" dirty="0" smtClean="0"/>
              <a:t>Blue = zero</a:t>
            </a:r>
            <a:endParaRPr lang="en-US" dirty="0"/>
          </a:p>
        </p:txBody>
      </p:sp>
    </p:spTree>
    <p:extLst>
      <p:ext uri="{BB962C8B-B14F-4D97-AF65-F5344CB8AC3E}">
        <p14:creationId xmlns:p14="http://schemas.microsoft.com/office/powerpoint/2010/main" val="107348778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Geodynamics:Earth</a:t>
            </a:r>
            <a:r>
              <a:rPr lang="en-US" dirty="0" smtClean="0"/>
              <a:t> Surface </a:t>
            </a:r>
            <a:r>
              <a:rPr lang="en-US" dirty="0" err="1" smtClean="0"/>
              <a:t>Processes:Climate</a:t>
            </a:r>
            <a:r>
              <a:rPr lang="en-US" dirty="0" smtClean="0"/>
              <a:t/>
            </a:r>
            <a:br>
              <a:rPr lang="en-US" dirty="0" smtClean="0"/>
            </a:b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2650" y="4264771"/>
            <a:ext cx="2613653" cy="1731545"/>
          </a:xfrm>
          <a:prstGeom prst="rect">
            <a:avLst/>
          </a:prstGeom>
        </p:spPr>
      </p:pic>
      <p:grpSp>
        <p:nvGrpSpPr>
          <p:cNvPr id="5" name="Group 4"/>
          <p:cNvGrpSpPr/>
          <p:nvPr/>
        </p:nvGrpSpPr>
        <p:grpSpPr>
          <a:xfrm>
            <a:off x="5992650" y="4263543"/>
            <a:ext cx="2613653" cy="1731545"/>
            <a:chOff x="4646171" y="3891484"/>
            <a:chExt cx="4252641" cy="2817374"/>
          </a:xfrm>
        </p:grpSpPr>
        <p:sp>
          <p:nvSpPr>
            <p:cNvPr id="6" name="Rectangle 5"/>
            <p:cNvSpPr/>
            <p:nvPr/>
          </p:nvSpPr>
          <p:spPr>
            <a:xfrm>
              <a:off x="4646171" y="3891484"/>
              <a:ext cx="4252641" cy="2817374"/>
            </a:xfrm>
            <a:prstGeom prst="rect">
              <a:avLst/>
            </a:prstGeom>
            <a:blipFill dpi="0" rotWithShape="1">
              <a:blip r:embed="rId4">
                <a:alphaModFix amt="5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995" t="1363" r="76607" b="87818"/>
            <a:stretch/>
          </p:blipFill>
          <p:spPr>
            <a:xfrm>
              <a:off x="4646171" y="3951951"/>
              <a:ext cx="1933369" cy="618678"/>
            </a:xfrm>
            <a:prstGeom prst="rect">
              <a:avLst/>
            </a:prstGeom>
            <a:blipFill dpi="0" rotWithShape="1">
              <a:blip r:embed="rId6"/>
              <a:srcRect/>
              <a:tile tx="0" ty="0" sx="100000" sy="100000" flip="none" algn="tl"/>
            </a:blipFill>
          </p:spPr>
        </p:pic>
      </p:grpSp>
      <p:sp>
        <p:nvSpPr>
          <p:cNvPr id="23" name="TextBox 22"/>
          <p:cNvSpPr txBox="1"/>
          <p:nvPr/>
        </p:nvSpPr>
        <p:spPr>
          <a:xfrm>
            <a:off x="6671746" y="5394518"/>
            <a:ext cx="1930761" cy="584776"/>
          </a:xfrm>
          <a:prstGeom prst="rect">
            <a:avLst/>
          </a:prstGeom>
          <a:noFill/>
        </p:spPr>
        <p:txBody>
          <a:bodyPr wrap="square" rtlCol="0">
            <a:spAutoFit/>
          </a:bodyPr>
          <a:lstStyle/>
          <a:p>
            <a:pPr algn="ctr"/>
            <a:r>
              <a:rPr lang="en-US" sz="1600" b="1" dirty="0" smtClean="0"/>
              <a:t>Climate</a:t>
            </a:r>
          </a:p>
          <a:p>
            <a:pPr algn="ctr"/>
            <a:r>
              <a:rPr lang="en-US" sz="1600" b="1" dirty="0" smtClean="0"/>
              <a:t>Powering erosion</a:t>
            </a:r>
            <a:endParaRPr lang="en-US" sz="1600" b="1" dirty="0"/>
          </a:p>
        </p:txBody>
      </p:sp>
      <p:pic>
        <p:nvPicPr>
          <p:cNvPr id="24" name="Picture 1"/>
          <p:cNvPicPr>
            <a:picLocks noChangeAspect="1" noChangeArrowheads="1"/>
          </p:cNvPicPr>
          <p:nvPr/>
        </p:nvPicPr>
        <p:blipFill>
          <a:blip r:embed="rId7">
            <a:extLst>
              <a:ext uri="{28A0092B-C50C-407E-A947-70E740481C1C}">
                <a14:useLocalDpi xmlns:a14="http://schemas.microsoft.com/office/drawing/2010/main" val="0"/>
              </a:ext>
            </a:extLst>
          </a:blip>
          <a:srcRect b="3809"/>
          <a:stretch>
            <a:fillRect/>
          </a:stretch>
        </p:blipFill>
        <p:spPr bwMode="auto">
          <a:xfrm>
            <a:off x="358095" y="4778135"/>
            <a:ext cx="2380268" cy="1710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 name="TextBox 24"/>
          <p:cNvSpPr txBox="1"/>
          <p:nvPr/>
        </p:nvSpPr>
        <p:spPr>
          <a:xfrm>
            <a:off x="335416" y="5914000"/>
            <a:ext cx="2025926" cy="584776"/>
          </a:xfrm>
          <a:prstGeom prst="rect">
            <a:avLst/>
          </a:prstGeom>
          <a:noFill/>
        </p:spPr>
        <p:txBody>
          <a:bodyPr wrap="square" rtlCol="0">
            <a:spAutoFit/>
          </a:bodyPr>
          <a:lstStyle/>
          <a:p>
            <a:pPr algn="ctr"/>
            <a:r>
              <a:rPr lang="en-US" sz="1600" b="1" dirty="0" smtClean="0">
                <a:solidFill>
                  <a:srgbClr val="FF0000"/>
                </a:solidFill>
              </a:rPr>
              <a:t>Rock sculpting</a:t>
            </a:r>
          </a:p>
          <a:p>
            <a:pPr algn="ctr"/>
            <a:r>
              <a:rPr lang="en-US" sz="1600" b="1" dirty="0" smtClean="0">
                <a:solidFill>
                  <a:srgbClr val="FF0000"/>
                </a:solidFill>
              </a:rPr>
              <a:t>Surface processes</a:t>
            </a:r>
            <a:endParaRPr lang="en-US" sz="1600" b="1" dirty="0">
              <a:solidFill>
                <a:srgbClr val="FF0000"/>
              </a:solidFill>
            </a:endParaRPr>
          </a:p>
        </p:txBody>
      </p:sp>
      <p:pic>
        <p:nvPicPr>
          <p:cNvPr id="26" name="Picture 4" descr="Mt Cook from Mueller10x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15556" y="1142172"/>
            <a:ext cx="2577938" cy="171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p:cNvSpPr txBox="1"/>
          <p:nvPr/>
        </p:nvSpPr>
        <p:spPr>
          <a:xfrm>
            <a:off x="3698855" y="2292777"/>
            <a:ext cx="1930761" cy="584776"/>
          </a:xfrm>
          <a:prstGeom prst="rect">
            <a:avLst/>
          </a:prstGeom>
          <a:noFill/>
        </p:spPr>
        <p:txBody>
          <a:bodyPr wrap="square" rtlCol="0">
            <a:spAutoFit/>
          </a:bodyPr>
          <a:lstStyle/>
          <a:p>
            <a:pPr algn="ctr"/>
            <a:r>
              <a:rPr lang="en-US" sz="1600" b="1" dirty="0" smtClean="0"/>
              <a:t>Rock deformation</a:t>
            </a:r>
          </a:p>
          <a:p>
            <a:pPr algn="ctr"/>
            <a:r>
              <a:rPr lang="en-US" sz="1600" b="1" dirty="0" smtClean="0"/>
              <a:t>Geodynamics</a:t>
            </a:r>
            <a:endParaRPr lang="en-US" sz="1600" b="1" dirty="0"/>
          </a:p>
        </p:txBody>
      </p:sp>
      <p:sp>
        <p:nvSpPr>
          <p:cNvPr id="8" name="TextBox 7"/>
          <p:cNvSpPr txBox="1"/>
          <p:nvPr/>
        </p:nvSpPr>
        <p:spPr>
          <a:xfrm rot="18840000">
            <a:off x="267315" y="1857639"/>
            <a:ext cx="3713764" cy="2308324"/>
          </a:xfrm>
          <a:prstGeom prst="rect">
            <a:avLst/>
          </a:prstGeom>
          <a:noFill/>
        </p:spPr>
        <p:txBody>
          <a:bodyPr wrap="none" rtlCol="0">
            <a:spAutoFit/>
          </a:bodyPr>
          <a:lstStyle/>
          <a:p>
            <a:pPr algn="ctr"/>
            <a:r>
              <a:rPr lang="en-US" dirty="0" smtClean="0"/>
              <a:t>tectonic uplift and subsidence</a:t>
            </a:r>
          </a:p>
          <a:p>
            <a:pPr algn="ctr"/>
            <a:r>
              <a:rPr lang="en-US" dirty="0" smtClean="0"/>
              <a:t>earthquakes, volcanic eruptions</a:t>
            </a:r>
          </a:p>
          <a:p>
            <a:pPr algn="ctr"/>
            <a:r>
              <a:rPr lang="en-US" dirty="0" smtClean="0"/>
              <a:t>deformation induced weakening</a:t>
            </a:r>
          </a:p>
          <a:p>
            <a:pPr algn="ctr"/>
            <a:r>
              <a:rPr lang="en-US" dirty="0" smtClean="0"/>
              <a:t>erosion</a:t>
            </a:r>
          </a:p>
          <a:p>
            <a:pPr algn="ctr"/>
            <a:r>
              <a:rPr lang="en-US" dirty="0" smtClean="0"/>
              <a:t>sediment/glacial loading/unloading</a:t>
            </a:r>
          </a:p>
          <a:p>
            <a:pPr algn="ctr"/>
            <a:r>
              <a:rPr lang="en-US" dirty="0" smtClean="0"/>
              <a:t>tectonic stresses</a:t>
            </a:r>
          </a:p>
          <a:p>
            <a:pPr algn="ctr"/>
            <a:r>
              <a:rPr lang="en-US" dirty="0" smtClean="0"/>
              <a:t>topographic stresses</a:t>
            </a:r>
          </a:p>
          <a:p>
            <a:pPr algn="ctr"/>
            <a:r>
              <a:rPr lang="en-US" dirty="0" smtClean="0"/>
              <a:t>fluvial/glacial stresses</a:t>
            </a:r>
            <a:endParaRPr lang="en-US" dirty="0"/>
          </a:p>
        </p:txBody>
      </p:sp>
      <p:sp>
        <p:nvSpPr>
          <p:cNvPr id="9" name="TextBox 8"/>
          <p:cNvSpPr txBox="1"/>
          <p:nvPr/>
        </p:nvSpPr>
        <p:spPr>
          <a:xfrm rot="21000000">
            <a:off x="2748285" y="5139159"/>
            <a:ext cx="3274130" cy="646331"/>
          </a:xfrm>
          <a:prstGeom prst="rect">
            <a:avLst/>
          </a:prstGeom>
          <a:noFill/>
        </p:spPr>
        <p:txBody>
          <a:bodyPr wrap="square" rtlCol="0">
            <a:spAutoFit/>
          </a:bodyPr>
          <a:lstStyle/>
          <a:p>
            <a:pPr algn="ctr"/>
            <a:r>
              <a:rPr lang="en-US" dirty="0" smtClean="0"/>
              <a:t>precipitation – water and </a:t>
            </a:r>
            <a:r>
              <a:rPr lang="en-US" dirty="0" smtClean="0"/>
              <a:t>ice</a:t>
            </a:r>
          </a:p>
          <a:p>
            <a:pPr algn="ctr"/>
            <a:r>
              <a:rPr lang="en-US" dirty="0" smtClean="0"/>
              <a:t>weathering rates</a:t>
            </a:r>
            <a:endParaRPr lang="en-US" dirty="0"/>
          </a:p>
        </p:txBody>
      </p:sp>
      <p:sp>
        <p:nvSpPr>
          <p:cNvPr id="10" name="TextBox 9"/>
          <p:cNvSpPr txBox="1"/>
          <p:nvPr/>
        </p:nvSpPr>
        <p:spPr>
          <a:xfrm rot="3060000">
            <a:off x="5889166" y="2327078"/>
            <a:ext cx="2916952" cy="1200329"/>
          </a:xfrm>
          <a:prstGeom prst="rect">
            <a:avLst/>
          </a:prstGeom>
          <a:noFill/>
        </p:spPr>
        <p:txBody>
          <a:bodyPr wrap="square" rtlCol="0">
            <a:spAutoFit/>
          </a:bodyPr>
          <a:lstStyle/>
          <a:p>
            <a:pPr algn="ctr"/>
            <a:r>
              <a:rPr lang="en-US" dirty="0" smtClean="0"/>
              <a:t>fluid pressures</a:t>
            </a:r>
          </a:p>
          <a:p>
            <a:pPr algn="ctr"/>
            <a:r>
              <a:rPr lang="en-US" dirty="0" smtClean="0"/>
              <a:t>orographic rainfall</a:t>
            </a:r>
          </a:p>
          <a:p>
            <a:pPr algn="ctr"/>
            <a:r>
              <a:rPr lang="en-US" dirty="0" smtClean="0"/>
              <a:t>glaciations</a:t>
            </a:r>
          </a:p>
          <a:p>
            <a:pPr algn="ctr"/>
            <a:r>
              <a:rPr lang="en-US" dirty="0" smtClean="0"/>
              <a:t>silicate weathering</a:t>
            </a:r>
            <a:endParaRPr lang="en-US" dirty="0"/>
          </a:p>
        </p:txBody>
      </p:sp>
    </p:spTree>
    <p:extLst>
      <p:ext uri="{BB962C8B-B14F-4D97-AF65-F5344CB8AC3E}">
        <p14:creationId xmlns:p14="http://schemas.microsoft.com/office/powerpoint/2010/main" val="388808602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FERM – example from the </a:t>
            </a:r>
            <a:r>
              <a:rPr lang="en-US" dirty="0" err="1" smtClean="0"/>
              <a:t>Waikukupa</a:t>
            </a:r>
            <a:r>
              <a:rPr lang="en-US" dirty="0" smtClean="0"/>
              <a:t> segment of the Alpine Fault</a:t>
            </a:r>
            <a:br>
              <a:rPr lang="en-US" dirty="0" smtClean="0"/>
            </a:br>
            <a:endParaRPr lang="en-US" dirty="0"/>
          </a:p>
        </p:txBody>
      </p:sp>
      <p:sp>
        <p:nvSpPr>
          <p:cNvPr id="4" name="TextBox 3"/>
          <p:cNvSpPr txBox="1"/>
          <p:nvPr/>
        </p:nvSpPr>
        <p:spPr>
          <a:xfrm>
            <a:off x="87247" y="6563514"/>
            <a:ext cx="3652078" cy="307777"/>
          </a:xfrm>
          <a:prstGeom prst="rect">
            <a:avLst/>
          </a:prstGeom>
          <a:noFill/>
        </p:spPr>
        <p:txBody>
          <a:bodyPr wrap="square" rtlCol="0">
            <a:spAutoFit/>
          </a:bodyPr>
          <a:lstStyle/>
          <a:p>
            <a:r>
              <a:rPr lang="en-US" sz="1400" dirty="0" err="1" smtClean="0"/>
              <a:t>Koons</a:t>
            </a:r>
            <a:r>
              <a:rPr lang="en-US" sz="1400" dirty="0" smtClean="0"/>
              <a:t> and Upton in prep, photo Sam Roy</a:t>
            </a:r>
            <a:endParaRPr lang="en-US" sz="1400" dirty="0"/>
          </a:p>
        </p:txBody>
      </p:sp>
      <p:pic>
        <p:nvPicPr>
          <p:cNvPr id="9" name="Picture 8" descr="Elevation.jpg"/>
          <p:cNvPicPr>
            <a:picLocks noChangeAspect="1"/>
          </p:cNvPicPr>
          <p:nvPr/>
        </p:nvPicPr>
        <p:blipFill rotWithShape="1">
          <a:blip r:embed="rId2">
            <a:extLst>
              <a:ext uri="{28A0092B-C50C-407E-A947-70E740481C1C}">
                <a14:useLocalDpi xmlns:a14="http://schemas.microsoft.com/office/drawing/2010/main" val="0"/>
              </a:ext>
            </a:extLst>
          </a:blip>
          <a:srcRect l="43784" t="29357" r="20912" b="17206"/>
          <a:stretch/>
        </p:blipFill>
        <p:spPr>
          <a:xfrm>
            <a:off x="151797" y="1570386"/>
            <a:ext cx="4333281" cy="4099411"/>
          </a:xfrm>
          <a:prstGeom prst="rect">
            <a:avLst/>
          </a:prstGeom>
        </p:spPr>
      </p:pic>
      <p:pic>
        <p:nvPicPr>
          <p:cNvPr id="10" name="Picture 9" descr="Elevation.jpg"/>
          <p:cNvPicPr>
            <a:picLocks noChangeAspect="1"/>
          </p:cNvPicPr>
          <p:nvPr/>
        </p:nvPicPr>
        <p:blipFill rotWithShape="1">
          <a:blip r:embed="rId2">
            <a:extLst>
              <a:ext uri="{28A0092B-C50C-407E-A947-70E740481C1C}">
                <a14:useLocalDpi xmlns:a14="http://schemas.microsoft.com/office/drawing/2010/main" val="0"/>
              </a:ext>
            </a:extLst>
          </a:blip>
          <a:srcRect l="31911" t="14599" r="66605" b="58768"/>
          <a:stretch/>
        </p:blipFill>
        <p:spPr>
          <a:xfrm>
            <a:off x="239045" y="3973170"/>
            <a:ext cx="378071" cy="1522115"/>
          </a:xfrm>
          <a:prstGeom prst="rect">
            <a:avLst/>
          </a:prstGeom>
        </p:spPr>
      </p:pic>
      <p:sp>
        <p:nvSpPr>
          <p:cNvPr id="11" name="TextBox 10"/>
          <p:cNvSpPr txBox="1"/>
          <p:nvPr/>
        </p:nvSpPr>
        <p:spPr>
          <a:xfrm>
            <a:off x="452318" y="3788967"/>
            <a:ext cx="872472" cy="1800493"/>
          </a:xfrm>
          <a:prstGeom prst="rect">
            <a:avLst/>
          </a:prstGeom>
          <a:noFill/>
        </p:spPr>
        <p:txBody>
          <a:bodyPr wrap="square" rtlCol="0">
            <a:spAutoFit/>
          </a:bodyPr>
          <a:lstStyle/>
          <a:p>
            <a:pPr>
              <a:spcAft>
                <a:spcPts val="9000"/>
              </a:spcAft>
            </a:pPr>
            <a:r>
              <a:rPr lang="en-US" dirty="0" smtClean="0">
                <a:solidFill>
                  <a:schemeClr val="tx2"/>
                </a:solidFill>
              </a:rPr>
              <a:t>900 m</a:t>
            </a:r>
          </a:p>
          <a:p>
            <a:pPr>
              <a:spcAft>
                <a:spcPts val="9000"/>
              </a:spcAft>
            </a:pPr>
            <a:r>
              <a:rPr lang="en-US" dirty="0" smtClean="0">
                <a:solidFill>
                  <a:schemeClr val="tx2"/>
                </a:solidFill>
              </a:rPr>
              <a:t>0 m</a:t>
            </a:r>
            <a:endParaRPr lang="en-US" dirty="0">
              <a:solidFill>
                <a:schemeClr val="tx2"/>
              </a:solidFill>
            </a:endParaRPr>
          </a:p>
        </p:txBody>
      </p:sp>
      <p:sp>
        <p:nvSpPr>
          <p:cNvPr id="6" name="Freeform 5"/>
          <p:cNvSpPr/>
          <p:nvPr/>
        </p:nvSpPr>
        <p:spPr>
          <a:xfrm>
            <a:off x="2434505" y="1838476"/>
            <a:ext cx="1149048" cy="1439334"/>
          </a:xfrm>
          <a:custGeom>
            <a:avLst/>
            <a:gdLst>
              <a:gd name="connsiteX0" fmla="*/ 0 w 1149048"/>
              <a:gd name="connsiteY0" fmla="*/ 0 h 1439334"/>
              <a:gd name="connsiteX1" fmla="*/ 374953 w 1149048"/>
              <a:gd name="connsiteY1" fmla="*/ 495905 h 1439334"/>
              <a:gd name="connsiteX2" fmla="*/ 701524 w 1149048"/>
              <a:gd name="connsiteY2" fmla="*/ 858762 h 1439334"/>
              <a:gd name="connsiteX3" fmla="*/ 774095 w 1149048"/>
              <a:gd name="connsiteY3" fmla="*/ 919238 h 1439334"/>
              <a:gd name="connsiteX4" fmla="*/ 774095 w 1149048"/>
              <a:gd name="connsiteY4" fmla="*/ 991810 h 1439334"/>
              <a:gd name="connsiteX5" fmla="*/ 1149048 w 1149048"/>
              <a:gd name="connsiteY5" fmla="*/ 1439334 h 143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9048" h="1439334">
                <a:moveTo>
                  <a:pt x="0" y="0"/>
                </a:moveTo>
                <a:cubicBezTo>
                  <a:pt x="129016" y="176389"/>
                  <a:pt x="258032" y="352778"/>
                  <a:pt x="374953" y="495905"/>
                </a:cubicBezTo>
                <a:cubicBezTo>
                  <a:pt x="491874" y="639032"/>
                  <a:pt x="635000" y="788207"/>
                  <a:pt x="701524" y="858762"/>
                </a:cubicBezTo>
                <a:cubicBezTo>
                  <a:pt x="768048" y="929317"/>
                  <a:pt x="762000" y="897063"/>
                  <a:pt x="774095" y="919238"/>
                </a:cubicBezTo>
                <a:cubicBezTo>
                  <a:pt x="786190" y="941413"/>
                  <a:pt x="711603" y="905127"/>
                  <a:pt x="774095" y="991810"/>
                </a:cubicBezTo>
                <a:cubicBezTo>
                  <a:pt x="836587" y="1078493"/>
                  <a:pt x="1149048" y="1439334"/>
                  <a:pt x="1149048" y="1439334"/>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2071648" y="1838476"/>
            <a:ext cx="687202" cy="2273905"/>
          </a:xfrm>
          <a:custGeom>
            <a:avLst/>
            <a:gdLst>
              <a:gd name="connsiteX0" fmla="*/ 0 w 687202"/>
              <a:gd name="connsiteY0" fmla="*/ 0 h 2273905"/>
              <a:gd name="connsiteX1" fmla="*/ 72572 w 687202"/>
              <a:gd name="connsiteY1" fmla="*/ 278191 h 2273905"/>
              <a:gd name="connsiteX2" fmla="*/ 290286 w 687202"/>
              <a:gd name="connsiteY2" fmla="*/ 641048 h 2273905"/>
              <a:gd name="connsiteX3" fmla="*/ 423333 w 687202"/>
              <a:gd name="connsiteY3" fmla="*/ 822476 h 2273905"/>
              <a:gd name="connsiteX4" fmla="*/ 544286 w 687202"/>
              <a:gd name="connsiteY4" fmla="*/ 1112762 h 2273905"/>
              <a:gd name="connsiteX5" fmla="*/ 326572 w 687202"/>
              <a:gd name="connsiteY5" fmla="*/ 1112762 h 2273905"/>
              <a:gd name="connsiteX6" fmla="*/ 181429 w 687202"/>
              <a:gd name="connsiteY6" fmla="*/ 1149048 h 2273905"/>
              <a:gd name="connsiteX7" fmla="*/ 302381 w 687202"/>
              <a:gd name="connsiteY7" fmla="*/ 1270000 h 2273905"/>
              <a:gd name="connsiteX8" fmla="*/ 399143 w 687202"/>
              <a:gd name="connsiteY8" fmla="*/ 1330476 h 2273905"/>
              <a:gd name="connsiteX9" fmla="*/ 145143 w 687202"/>
              <a:gd name="connsiteY9" fmla="*/ 1366762 h 2273905"/>
              <a:gd name="connsiteX10" fmla="*/ 278191 w 687202"/>
              <a:gd name="connsiteY10" fmla="*/ 1524000 h 2273905"/>
              <a:gd name="connsiteX11" fmla="*/ 423333 w 687202"/>
              <a:gd name="connsiteY11" fmla="*/ 1632857 h 2273905"/>
              <a:gd name="connsiteX12" fmla="*/ 544286 w 687202"/>
              <a:gd name="connsiteY12" fmla="*/ 1790095 h 2273905"/>
              <a:gd name="connsiteX13" fmla="*/ 677333 w 687202"/>
              <a:gd name="connsiteY13" fmla="*/ 1923143 h 2273905"/>
              <a:gd name="connsiteX14" fmla="*/ 665238 w 687202"/>
              <a:gd name="connsiteY14" fmla="*/ 2128762 h 2273905"/>
              <a:gd name="connsiteX15" fmla="*/ 568476 w 687202"/>
              <a:gd name="connsiteY15" fmla="*/ 2273905 h 227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7202" h="2273905">
                <a:moveTo>
                  <a:pt x="0" y="0"/>
                </a:moveTo>
                <a:cubicBezTo>
                  <a:pt x="12095" y="85675"/>
                  <a:pt x="24191" y="171350"/>
                  <a:pt x="72572" y="278191"/>
                </a:cubicBezTo>
                <a:cubicBezTo>
                  <a:pt x="120953" y="385032"/>
                  <a:pt x="231826" y="550334"/>
                  <a:pt x="290286" y="641048"/>
                </a:cubicBezTo>
                <a:cubicBezTo>
                  <a:pt x="348746" y="731762"/>
                  <a:pt x="381000" y="743857"/>
                  <a:pt x="423333" y="822476"/>
                </a:cubicBezTo>
                <a:cubicBezTo>
                  <a:pt x="465666" y="901095"/>
                  <a:pt x="560413" y="1064381"/>
                  <a:pt x="544286" y="1112762"/>
                </a:cubicBezTo>
                <a:cubicBezTo>
                  <a:pt x="528159" y="1161143"/>
                  <a:pt x="387048" y="1106714"/>
                  <a:pt x="326572" y="1112762"/>
                </a:cubicBezTo>
                <a:cubicBezTo>
                  <a:pt x="266096" y="1118810"/>
                  <a:pt x="185461" y="1122842"/>
                  <a:pt x="181429" y="1149048"/>
                </a:cubicBezTo>
                <a:cubicBezTo>
                  <a:pt x="177397" y="1175254"/>
                  <a:pt x="266095" y="1239762"/>
                  <a:pt x="302381" y="1270000"/>
                </a:cubicBezTo>
                <a:cubicBezTo>
                  <a:pt x="338667" y="1300238"/>
                  <a:pt x="425349" y="1314349"/>
                  <a:pt x="399143" y="1330476"/>
                </a:cubicBezTo>
                <a:cubicBezTo>
                  <a:pt x="372937" y="1346603"/>
                  <a:pt x="165302" y="1334508"/>
                  <a:pt x="145143" y="1366762"/>
                </a:cubicBezTo>
                <a:cubicBezTo>
                  <a:pt x="124984" y="1399016"/>
                  <a:pt x="231826" y="1479651"/>
                  <a:pt x="278191" y="1524000"/>
                </a:cubicBezTo>
                <a:cubicBezTo>
                  <a:pt x="324556" y="1568349"/>
                  <a:pt x="378984" y="1588508"/>
                  <a:pt x="423333" y="1632857"/>
                </a:cubicBezTo>
                <a:cubicBezTo>
                  <a:pt x="467682" y="1677206"/>
                  <a:pt x="501953" y="1741714"/>
                  <a:pt x="544286" y="1790095"/>
                </a:cubicBezTo>
                <a:cubicBezTo>
                  <a:pt x="586619" y="1838476"/>
                  <a:pt x="657174" y="1866699"/>
                  <a:pt x="677333" y="1923143"/>
                </a:cubicBezTo>
                <a:cubicBezTo>
                  <a:pt x="697492" y="1979587"/>
                  <a:pt x="683381" y="2070302"/>
                  <a:pt x="665238" y="2128762"/>
                </a:cubicBezTo>
                <a:cubicBezTo>
                  <a:pt x="647095" y="2187222"/>
                  <a:pt x="568476" y="2273905"/>
                  <a:pt x="568476" y="2273905"/>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rot="3000000">
            <a:off x="2023268" y="2298096"/>
            <a:ext cx="2273905" cy="369332"/>
          </a:xfrm>
          <a:prstGeom prst="rect">
            <a:avLst/>
          </a:prstGeom>
          <a:noFill/>
        </p:spPr>
        <p:txBody>
          <a:bodyPr wrap="square" rtlCol="0">
            <a:spAutoFit/>
          </a:bodyPr>
          <a:lstStyle/>
          <a:p>
            <a:r>
              <a:rPr lang="en-US" dirty="0" smtClean="0">
                <a:solidFill>
                  <a:srgbClr val="FF0000"/>
                </a:solidFill>
              </a:rPr>
              <a:t>Alpine Fault - active</a:t>
            </a:r>
            <a:endParaRPr lang="en-US" dirty="0">
              <a:solidFill>
                <a:srgbClr val="FF0000"/>
              </a:solidFill>
            </a:endParaRPr>
          </a:p>
        </p:txBody>
      </p:sp>
      <p:sp>
        <p:nvSpPr>
          <p:cNvPr id="13" name="TextBox 12"/>
          <p:cNvSpPr txBox="1"/>
          <p:nvPr/>
        </p:nvSpPr>
        <p:spPr>
          <a:xfrm>
            <a:off x="547648" y="1676401"/>
            <a:ext cx="1475619" cy="646331"/>
          </a:xfrm>
          <a:prstGeom prst="rect">
            <a:avLst/>
          </a:prstGeom>
          <a:noFill/>
        </p:spPr>
        <p:txBody>
          <a:bodyPr wrap="square" rtlCol="0">
            <a:spAutoFit/>
          </a:bodyPr>
          <a:lstStyle/>
          <a:p>
            <a:pPr algn="ctr"/>
            <a:r>
              <a:rPr lang="en-US" dirty="0" smtClean="0">
                <a:solidFill>
                  <a:srgbClr val="FF0000"/>
                </a:solidFill>
              </a:rPr>
              <a:t>Alpine Fault inactive</a:t>
            </a:r>
            <a:endParaRPr lang="en-US" dirty="0">
              <a:solidFill>
                <a:srgbClr val="FF0000"/>
              </a:solidFill>
            </a:endParaRPr>
          </a:p>
        </p:txBody>
      </p:sp>
      <p:cxnSp>
        <p:nvCxnSpPr>
          <p:cNvPr id="15" name="Straight Arrow Connector 14"/>
          <p:cNvCxnSpPr/>
          <p:nvPr/>
        </p:nvCxnSpPr>
        <p:spPr>
          <a:xfrm flipH="1" flipV="1">
            <a:off x="3849648" y="3132667"/>
            <a:ext cx="399143" cy="302381"/>
          </a:xfrm>
          <a:prstGeom prst="straightConnector1">
            <a:avLst/>
          </a:prstGeom>
          <a:ln>
            <a:solidFill>
              <a:srgbClr val="FF0000"/>
            </a:solidFill>
            <a:tailEnd type="arrow" w="lg" len="lg"/>
          </a:ln>
        </p:spPr>
        <p:style>
          <a:lnRef idx="2">
            <a:schemeClr val="accent1"/>
          </a:lnRef>
          <a:fillRef idx="0">
            <a:schemeClr val="accent1"/>
          </a:fillRef>
          <a:effectRef idx="1">
            <a:schemeClr val="accent1"/>
          </a:effectRef>
          <a:fontRef idx="minor">
            <a:schemeClr val="tx1"/>
          </a:fontRef>
        </p:style>
      </p:cxnSp>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4204" y="1992696"/>
            <a:ext cx="4463425" cy="3333793"/>
          </a:xfrm>
          <a:prstGeom prst="rect">
            <a:avLst/>
          </a:prstGeom>
        </p:spPr>
      </p:pic>
      <p:sp>
        <p:nvSpPr>
          <p:cNvPr id="19" name="TextBox 18"/>
          <p:cNvSpPr txBox="1"/>
          <p:nvPr/>
        </p:nvSpPr>
        <p:spPr>
          <a:xfrm>
            <a:off x="4630664" y="4958490"/>
            <a:ext cx="1463542" cy="307777"/>
          </a:xfrm>
          <a:prstGeom prst="rect">
            <a:avLst/>
          </a:prstGeom>
          <a:noFill/>
        </p:spPr>
        <p:txBody>
          <a:bodyPr wrap="none" rtlCol="0">
            <a:spAutoFit/>
          </a:bodyPr>
          <a:lstStyle/>
          <a:p>
            <a:r>
              <a:rPr lang="en-US" sz="1400" dirty="0" err="1" smtClean="0"/>
              <a:t>Waikukupa</a:t>
            </a:r>
            <a:r>
              <a:rPr lang="en-US" sz="1400" dirty="0" smtClean="0"/>
              <a:t> R., NZ</a:t>
            </a:r>
          </a:p>
        </p:txBody>
      </p:sp>
    </p:spTree>
    <p:extLst>
      <p:ext uri="{BB962C8B-B14F-4D97-AF65-F5344CB8AC3E}">
        <p14:creationId xmlns:p14="http://schemas.microsoft.com/office/powerpoint/2010/main" val="359942855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05-26 at 6.24.43 am.png"/>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0" y="368300"/>
            <a:ext cx="9144000" cy="6104945"/>
          </a:xfrm>
          <a:prstGeom prst="rect">
            <a:avLst/>
          </a:prstGeom>
        </p:spPr>
      </p:pic>
    </p:spTree>
    <p:extLst>
      <p:ext uri="{BB962C8B-B14F-4D97-AF65-F5344CB8AC3E}">
        <p14:creationId xmlns:p14="http://schemas.microsoft.com/office/powerpoint/2010/main" val="2564495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05-26 at 6.25.09 am.png"/>
          <p:cNvPicPr>
            <a:picLocks noChangeAspect="1"/>
          </p:cNvPicPr>
          <p:nvPr/>
        </p:nvPicPr>
        <p:blipFill>
          <a:blip r:embed="rId2">
            <a:alphaModFix/>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0" y="406400"/>
            <a:ext cx="9144000" cy="6042643"/>
          </a:xfrm>
          <a:prstGeom prst="rect">
            <a:avLst/>
          </a:prstGeom>
        </p:spPr>
      </p:pic>
    </p:spTree>
    <p:extLst>
      <p:ext uri="{BB962C8B-B14F-4D97-AF65-F5344CB8AC3E}">
        <p14:creationId xmlns:p14="http://schemas.microsoft.com/office/powerpoint/2010/main" val="1237826227"/>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FERM – example from the </a:t>
            </a:r>
            <a:r>
              <a:rPr lang="en-US" dirty="0" err="1" smtClean="0"/>
              <a:t>Waikukupa</a:t>
            </a:r>
            <a:r>
              <a:rPr lang="en-US" dirty="0" smtClean="0"/>
              <a:t> segment of the Alpine Fault</a:t>
            </a:r>
            <a:br>
              <a:rPr lang="en-US" dirty="0" smtClean="0"/>
            </a:br>
            <a:endParaRPr lang="en-US" dirty="0"/>
          </a:p>
        </p:txBody>
      </p:sp>
      <p:sp>
        <p:nvSpPr>
          <p:cNvPr id="4" name="TextBox 3"/>
          <p:cNvSpPr txBox="1"/>
          <p:nvPr/>
        </p:nvSpPr>
        <p:spPr>
          <a:xfrm>
            <a:off x="87247" y="6563514"/>
            <a:ext cx="2170962" cy="307777"/>
          </a:xfrm>
          <a:prstGeom prst="rect">
            <a:avLst/>
          </a:prstGeom>
          <a:noFill/>
        </p:spPr>
        <p:txBody>
          <a:bodyPr wrap="none" rtlCol="0">
            <a:spAutoFit/>
          </a:bodyPr>
          <a:lstStyle/>
          <a:p>
            <a:r>
              <a:rPr lang="en-US" sz="1400" dirty="0" err="1" smtClean="0"/>
              <a:t>Koons</a:t>
            </a:r>
            <a:r>
              <a:rPr lang="en-US" sz="1400" dirty="0" smtClean="0"/>
              <a:t> and Upton in prep</a:t>
            </a:r>
            <a:endParaRPr lang="en-US" sz="1400" dirty="0"/>
          </a:p>
        </p:txBody>
      </p:sp>
      <p:pic>
        <p:nvPicPr>
          <p:cNvPr id="8" name="Picture 7" descr="Cohesiobn.jpg"/>
          <p:cNvPicPr>
            <a:picLocks noChangeAspect="1"/>
          </p:cNvPicPr>
          <p:nvPr/>
        </p:nvPicPr>
        <p:blipFill rotWithShape="1">
          <a:blip r:embed="rId2">
            <a:extLst>
              <a:ext uri="{28A0092B-C50C-407E-A947-70E740481C1C}">
                <a14:useLocalDpi xmlns:a14="http://schemas.microsoft.com/office/drawing/2010/main" val="0"/>
              </a:ext>
            </a:extLst>
          </a:blip>
          <a:srcRect l="44209" t="29866" r="20700" b="17715"/>
          <a:stretch/>
        </p:blipFill>
        <p:spPr>
          <a:xfrm>
            <a:off x="639812" y="1434860"/>
            <a:ext cx="3208763" cy="2995756"/>
          </a:xfrm>
          <a:prstGeom prst="rect">
            <a:avLst/>
          </a:prstGeom>
        </p:spPr>
      </p:pic>
      <p:sp>
        <p:nvSpPr>
          <p:cNvPr id="13" name="TextBox 6"/>
          <p:cNvSpPr txBox="1">
            <a:spLocks noChangeArrowheads="1"/>
          </p:cNvSpPr>
          <p:nvPr/>
        </p:nvSpPr>
        <p:spPr bwMode="auto">
          <a:xfrm>
            <a:off x="4237038" y="1477963"/>
            <a:ext cx="43926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NZ" dirty="0"/>
              <a:t>Proximity to failure: dark blue at </a:t>
            </a:r>
            <a:r>
              <a:rPr lang="en-NZ" dirty="0" smtClean="0"/>
              <a:t>failure</a:t>
            </a:r>
          </a:p>
          <a:p>
            <a:pPr algn="ctr" eaLnBrk="1" hangingPunct="1"/>
            <a:r>
              <a:rPr lang="en-NZ" dirty="0" smtClean="0"/>
              <a:t>topographic stresses only (no tectonic)</a:t>
            </a:r>
            <a:endParaRPr lang="en-NZ" dirty="0"/>
          </a:p>
        </p:txBody>
      </p:sp>
      <p:pic>
        <p:nvPicPr>
          <p:cNvPr id="15" name="Picture 1"/>
          <p:cNvPicPr>
            <a:picLocks noChangeAspect="1"/>
          </p:cNvPicPr>
          <p:nvPr/>
        </p:nvPicPr>
        <p:blipFill rotWithShape="1">
          <a:blip r:embed="rId3">
            <a:extLst>
              <a:ext uri="{28A0092B-C50C-407E-A947-70E740481C1C}">
                <a14:useLocalDpi xmlns:a14="http://schemas.microsoft.com/office/drawing/2010/main" val="0"/>
              </a:ext>
            </a:extLst>
          </a:blip>
          <a:srcRect l="6572" t="20415" r="16919" b="18993"/>
          <a:stretch/>
        </p:blipFill>
        <p:spPr bwMode="auto">
          <a:xfrm>
            <a:off x="0" y="4361620"/>
            <a:ext cx="3744913" cy="2225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StrengthStress.jpg"/>
          <p:cNvPicPr>
            <a:picLocks noChangeAspect="1"/>
          </p:cNvPicPr>
          <p:nvPr/>
        </p:nvPicPr>
        <p:blipFill rotWithShape="1">
          <a:blip r:embed="rId4">
            <a:extLst>
              <a:ext uri="{28A0092B-C50C-407E-A947-70E740481C1C}">
                <a14:useLocalDpi xmlns:a14="http://schemas.microsoft.com/office/drawing/2010/main" val="0"/>
              </a:ext>
            </a:extLst>
          </a:blip>
          <a:srcRect l="43997" t="29356" r="20594" b="17546"/>
          <a:stretch/>
        </p:blipFill>
        <p:spPr>
          <a:xfrm>
            <a:off x="4294504" y="2268630"/>
            <a:ext cx="4449613" cy="4170214"/>
          </a:xfrm>
          <a:prstGeom prst="rect">
            <a:avLst/>
          </a:prstGeom>
        </p:spPr>
      </p:pic>
      <p:sp>
        <p:nvSpPr>
          <p:cNvPr id="3" name="TextBox 2"/>
          <p:cNvSpPr txBox="1"/>
          <p:nvPr/>
        </p:nvSpPr>
        <p:spPr>
          <a:xfrm>
            <a:off x="2120686" y="3518566"/>
            <a:ext cx="2237206" cy="1169551"/>
          </a:xfrm>
          <a:prstGeom prst="rect">
            <a:avLst/>
          </a:prstGeom>
          <a:solidFill>
            <a:schemeClr val="bg1"/>
          </a:solidFill>
        </p:spPr>
        <p:txBody>
          <a:bodyPr wrap="square" rtlCol="0">
            <a:spAutoFit/>
          </a:bodyPr>
          <a:lstStyle/>
          <a:p>
            <a:pPr algn="ctr"/>
            <a:r>
              <a:rPr lang="en-US" sz="1400" b="1" dirty="0" smtClean="0">
                <a:solidFill>
                  <a:srgbClr val="000000"/>
                </a:solidFill>
              </a:rPr>
              <a:t>Cohesion (Pa)</a:t>
            </a:r>
          </a:p>
          <a:p>
            <a:r>
              <a:rPr lang="en-US" sz="1400" dirty="0" smtClean="0">
                <a:solidFill>
                  <a:srgbClr val="000000"/>
                </a:solidFill>
              </a:rPr>
              <a:t>Dark blue = gouge 10</a:t>
            </a:r>
            <a:r>
              <a:rPr lang="en-US" sz="1400" baseline="30000" dirty="0" smtClean="0">
                <a:solidFill>
                  <a:srgbClr val="000000"/>
                </a:solidFill>
              </a:rPr>
              <a:t>5</a:t>
            </a:r>
            <a:r>
              <a:rPr lang="en-US" sz="1400" dirty="0" smtClean="0">
                <a:solidFill>
                  <a:srgbClr val="000000"/>
                </a:solidFill>
              </a:rPr>
              <a:t> </a:t>
            </a:r>
          </a:p>
          <a:p>
            <a:r>
              <a:rPr lang="en-US" sz="1400" dirty="0" smtClean="0">
                <a:solidFill>
                  <a:srgbClr val="000000"/>
                </a:solidFill>
              </a:rPr>
              <a:t>Blue = </a:t>
            </a:r>
            <a:r>
              <a:rPr lang="en-US" sz="1400" dirty="0" err="1" smtClean="0">
                <a:solidFill>
                  <a:srgbClr val="000000"/>
                </a:solidFill>
              </a:rPr>
              <a:t>cataclasite</a:t>
            </a:r>
            <a:r>
              <a:rPr lang="en-US" sz="1400" dirty="0" smtClean="0">
                <a:solidFill>
                  <a:srgbClr val="000000"/>
                </a:solidFill>
              </a:rPr>
              <a:t> 10</a:t>
            </a:r>
            <a:r>
              <a:rPr lang="en-US" sz="1400" baseline="30000" dirty="0" smtClean="0">
                <a:solidFill>
                  <a:srgbClr val="000000"/>
                </a:solidFill>
              </a:rPr>
              <a:t>6</a:t>
            </a:r>
            <a:r>
              <a:rPr lang="en-US" sz="1400" dirty="0" smtClean="0">
                <a:solidFill>
                  <a:srgbClr val="000000"/>
                </a:solidFill>
              </a:rPr>
              <a:t> </a:t>
            </a:r>
          </a:p>
          <a:p>
            <a:r>
              <a:rPr lang="en-US" sz="1400" dirty="0" smtClean="0">
                <a:solidFill>
                  <a:srgbClr val="000000"/>
                </a:solidFill>
              </a:rPr>
              <a:t>Red = </a:t>
            </a:r>
            <a:r>
              <a:rPr lang="en-US" sz="1400" dirty="0" err="1" smtClean="0">
                <a:solidFill>
                  <a:srgbClr val="000000"/>
                </a:solidFill>
              </a:rPr>
              <a:t>mylonite</a:t>
            </a:r>
            <a:r>
              <a:rPr lang="en-US" sz="1400" dirty="0" smtClean="0">
                <a:solidFill>
                  <a:srgbClr val="000000"/>
                </a:solidFill>
              </a:rPr>
              <a:t> 10</a:t>
            </a:r>
            <a:r>
              <a:rPr lang="en-US" sz="1400" baseline="30000" dirty="0" smtClean="0">
                <a:solidFill>
                  <a:srgbClr val="000000"/>
                </a:solidFill>
              </a:rPr>
              <a:t>7</a:t>
            </a:r>
            <a:r>
              <a:rPr lang="en-US" sz="1400" dirty="0" smtClean="0">
                <a:solidFill>
                  <a:srgbClr val="000000"/>
                </a:solidFill>
              </a:rPr>
              <a:t> </a:t>
            </a:r>
          </a:p>
          <a:p>
            <a:r>
              <a:rPr lang="en-US" sz="1400" dirty="0" smtClean="0">
                <a:solidFill>
                  <a:srgbClr val="000000"/>
                </a:solidFill>
              </a:rPr>
              <a:t>Green = greywacke 5x10</a:t>
            </a:r>
            <a:r>
              <a:rPr lang="en-US" sz="1400" baseline="30000" dirty="0" smtClean="0">
                <a:solidFill>
                  <a:srgbClr val="000000"/>
                </a:solidFill>
              </a:rPr>
              <a:t>6</a:t>
            </a:r>
            <a:endParaRPr lang="en-US" sz="1400" dirty="0">
              <a:solidFill>
                <a:srgbClr val="000000"/>
              </a:solidFill>
            </a:endParaRPr>
          </a:p>
        </p:txBody>
      </p:sp>
    </p:spTree>
    <p:extLst>
      <p:ext uri="{BB962C8B-B14F-4D97-AF65-F5344CB8AC3E}">
        <p14:creationId xmlns:p14="http://schemas.microsoft.com/office/powerpoint/2010/main" val="359942855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FERM – example from the </a:t>
            </a:r>
            <a:r>
              <a:rPr lang="en-US" dirty="0" err="1" smtClean="0"/>
              <a:t>Waikukupa</a:t>
            </a:r>
            <a:r>
              <a:rPr lang="en-US" dirty="0" smtClean="0"/>
              <a:t> segment of the Alpine Fault</a:t>
            </a:r>
            <a:br>
              <a:rPr lang="en-US" dirty="0" smtClean="0"/>
            </a:br>
            <a:endParaRPr lang="en-US" dirty="0"/>
          </a:p>
        </p:txBody>
      </p:sp>
      <p:sp>
        <p:nvSpPr>
          <p:cNvPr id="4" name="TextBox 3"/>
          <p:cNvSpPr txBox="1"/>
          <p:nvPr/>
        </p:nvSpPr>
        <p:spPr>
          <a:xfrm>
            <a:off x="87247" y="6563514"/>
            <a:ext cx="2170962" cy="307777"/>
          </a:xfrm>
          <a:prstGeom prst="rect">
            <a:avLst/>
          </a:prstGeom>
          <a:noFill/>
        </p:spPr>
        <p:txBody>
          <a:bodyPr wrap="none" rtlCol="0">
            <a:spAutoFit/>
          </a:bodyPr>
          <a:lstStyle/>
          <a:p>
            <a:r>
              <a:rPr lang="en-US" sz="1400" dirty="0" err="1" smtClean="0"/>
              <a:t>Koons</a:t>
            </a:r>
            <a:r>
              <a:rPr lang="en-US" sz="1400" dirty="0" smtClean="0"/>
              <a:t> and Upton in prep</a:t>
            </a:r>
            <a:endParaRPr lang="en-US" sz="1400" dirty="0"/>
          </a:p>
        </p:txBody>
      </p:sp>
      <p:pic>
        <p:nvPicPr>
          <p:cNvPr id="5" name="Picture 4" descr="ZE_5_failure_type.jpg"/>
          <p:cNvPicPr>
            <a:picLocks noChangeAspect="1"/>
          </p:cNvPicPr>
          <p:nvPr/>
        </p:nvPicPr>
        <p:blipFill rotWithShape="1">
          <a:blip r:embed="rId2">
            <a:extLst>
              <a:ext uri="{28A0092B-C50C-407E-A947-70E740481C1C}">
                <a14:useLocalDpi xmlns:a14="http://schemas.microsoft.com/office/drawing/2010/main" val="0"/>
              </a:ext>
            </a:extLst>
          </a:blip>
          <a:srcRect l="40380" t="31149" r="24000" b="18033"/>
          <a:stretch/>
        </p:blipFill>
        <p:spPr>
          <a:xfrm>
            <a:off x="599701" y="1540331"/>
            <a:ext cx="3865700" cy="3446846"/>
          </a:xfrm>
          <a:prstGeom prst="rect">
            <a:avLst/>
          </a:prstGeom>
        </p:spPr>
      </p:pic>
      <p:pic>
        <p:nvPicPr>
          <p:cNvPr id="6" name="Picture 5" descr="ZE_6_failure_amt.jpg"/>
          <p:cNvPicPr>
            <a:picLocks noChangeAspect="1"/>
          </p:cNvPicPr>
          <p:nvPr/>
        </p:nvPicPr>
        <p:blipFill rotWithShape="1">
          <a:blip r:embed="rId3">
            <a:extLst>
              <a:ext uri="{28A0092B-C50C-407E-A947-70E740481C1C}">
                <a14:useLocalDpi xmlns:a14="http://schemas.microsoft.com/office/drawing/2010/main" val="0"/>
              </a:ext>
            </a:extLst>
          </a:blip>
          <a:srcRect l="40765" t="31356" r="24128" b="18032"/>
          <a:stretch/>
        </p:blipFill>
        <p:spPr>
          <a:xfrm>
            <a:off x="4774106" y="1540330"/>
            <a:ext cx="3809878" cy="3432892"/>
          </a:xfrm>
          <a:prstGeom prst="rect">
            <a:avLst/>
          </a:prstGeom>
        </p:spPr>
      </p:pic>
      <p:sp>
        <p:nvSpPr>
          <p:cNvPr id="12" name="TextBox 11"/>
          <p:cNvSpPr txBox="1"/>
          <p:nvPr/>
        </p:nvSpPr>
        <p:spPr>
          <a:xfrm>
            <a:off x="996934" y="5036208"/>
            <a:ext cx="3102125" cy="1477328"/>
          </a:xfrm>
          <a:prstGeom prst="rect">
            <a:avLst/>
          </a:prstGeom>
          <a:noFill/>
        </p:spPr>
        <p:txBody>
          <a:bodyPr wrap="square" rtlCol="0">
            <a:spAutoFit/>
          </a:bodyPr>
          <a:lstStyle/>
          <a:p>
            <a:pPr algn="ctr"/>
            <a:r>
              <a:rPr lang="en-US" dirty="0" smtClean="0"/>
              <a:t>Different failure modes</a:t>
            </a:r>
          </a:p>
          <a:p>
            <a:pPr algn="ctr"/>
            <a:endParaRPr lang="en-US" dirty="0"/>
          </a:p>
          <a:p>
            <a:pPr algn="ctr"/>
            <a:r>
              <a:rPr lang="en-US" dirty="0" smtClean="0"/>
              <a:t>Green = shear</a:t>
            </a:r>
          </a:p>
          <a:p>
            <a:pPr algn="ctr"/>
            <a:r>
              <a:rPr lang="en-US" dirty="0" smtClean="0"/>
              <a:t>Red = tensile</a:t>
            </a:r>
          </a:p>
          <a:p>
            <a:pPr algn="ctr"/>
            <a:r>
              <a:rPr lang="en-US" dirty="0" smtClean="0"/>
              <a:t>Blue = none</a:t>
            </a:r>
            <a:endParaRPr lang="en-US" dirty="0"/>
          </a:p>
        </p:txBody>
      </p:sp>
      <p:sp>
        <p:nvSpPr>
          <p:cNvPr id="17" name="TextBox 16"/>
          <p:cNvSpPr txBox="1"/>
          <p:nvPr/>
        </p:nvSpPr>
        <p:spPr>
          <a:xfrm>
            <a:off x="5113585" y="5036208"/>
            <a:ext cx="3089705" cy="1889077"/>
          </a:xfrm>
          <a:prstGeom prst="rect">
            <a:avLst/>
          </a:prstGeom>
          <a:noFill/>
        </p:spPr>
        <p:txBody>
          <a:bodyPr wrap="square" rtlCol="0">
            <a:spAutoFit/>
          </a:bodyPr>
          <a:lstStyle/>
          <a:p>
            <a:pPr algn="ctr"/>
            <a:r>
              <a:rPr lang="en-US" dirty="0" smtClean="0"/>
              <a:t>Amount of material removed</a:t>
            </a:r>
          </a:p>
          <a:p>
            <a:pPr algn="ctr"/>
            <a:endParaRPr lang="en-US" dirty="0"/>
          </a:p>
          <a:p>
            <a:pPr algn="ctr"/>
            <a:r>
              <a:rPr lang="en-US" dirty="0" smtClean="0"/>
              <a:t>Red = maximum</a:t>
            </a:r>
          </a:p>
          <a:p>
            <a:pPr algn="ctr"/>
            <a:r>
              <a:rPr lang="en-US" dirty="0" smtClean="0"/>
              <a:t>Blue = zero</a:t>
            </a:r>
            <a:endParaRPr lang="en-US" dirty="0"/>
          </a:p>
        </p:txBody>
      </p:sp>
    </p:spTree>
    <p:extLst>
      <p:ext uri="{BB962C8B-B14F-4D97-AF65-F5344CB8AC3E}">
        <p14:creationId xmlns:p14="http://schemas.microsoft.com/office/powerpoint/2010/main" val="279720686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FERM – example from the </a:t>
            </a:r>
            <a:r>
              <a:rPr lang="en-US" dirty="0" err="1" smtClean="0"/>
              <a:t>Waikukupa</a:t>
            </a:r>
            <a:r>
              <a:rPr lang="en-US" dirty="0" smtClean="0"/>
              <a:t> segment of the Alpine Fault</a:t>
            </a:r>
            <a:r>
              <a:rPr lang="en-US" dirty="0"/>
              <a:t> </a:t>
            </a:r>
            <a:r>
              <a:rPr lang="en-US" dirty="0" smtClean="0"/>
              <a:t>– </a:t>
            </a:r>
            <a:r>
              <a:rPr lang="en-US" dirty="0" smtClean="0">
                <a:solidFill>
                  <a:srgbClr val="FFFF00"/>
                </a:solidFill>
              </a:rPr>
              <a:t>add pore pressure</a:t>
            </a:r>
            <a:r>
              <a:rPr lang="en-US" dirty="0" smtClean="0"/>
              <a:t/>
            </a:r>
            <a:br>
              <a:rPr lang="en-US" dirty="0" smtClean="0"/>
            </a:br>
            <a:endParaRPr lang="en-US" dirty="0"/>
          </a:p>
        </p:txBody>
      </p:sp>
      <p:sp>
        <p:nvSpPr>
          <p:cNvPr id="4" name="TextBox 3"/>
          <p:cNvSpPr txBox="1"/>
          <p:nvPr/>
        </p:nvSpPr>
        <p:spPr>
          <a:xfrm>
            <a:off x="87247" y="6563514"/>
            <a:ext cx="2170962" cy="307777"/>
          </a:xfrm>
          <a:prstGeom prst="rect">
            <a:avLst/>
          </a:prstGeom>
          <a:noFill/>
        </p:spPr>
        <p:txBody>
          <a:bodyPr wrap="none" rtlCol="0">
            <a:spAutoFit/>
          </a:bodyPr>
          <a:lstStyle/>
          <a:p>
            <a:r>
              <a:rPr lang="en-US" sz="1400" dirty="0" err="1" smtClean="0"/>
              <a:t>Koons</a:t>
            </a:r>
            <a:r>
              <a:rPr lang="en-US" sz="1400" dirty="0" smtClean="0"/>
              <a:t> and Upton in prep</a:t>
            </a:r>
            <a:endParaRPr lang="en-US" sz="1400" dirty="0"/>
          </a:p>
        </p:txBody>
      </p:sp>
      <p:pic>
        <p:nvPicPr>
          <p:cNvPr id="15" name="Picture 14" descr="Cohesiobn.jpg"/>
          <p:cNvPicPr>
            <a:picLocks noChangeAspect="1"/>
          </p:cNvPicPr>
          <p:nvPr/>
        </p:nvPicPr>
        <p:blipFill rotWithShape="1">
          <a:blip r:embed="rId2">
            <a:extLst>
              <a:ext uri="{28A0092B-C50C-407E-A947-70E740481C1C}">
                <a14:useLocalDpi xmlns:a14="http://schemas.microsoft.com/office/drawing/2010/main" val="0"/>
              </a:ext>
            </a:extLst>
          </a:blip>
          <a:srcRect l="44209" t="29866" r="20700" b="17715"/>
          <a:stretch/>
        </p:blipFill>
        <p:spPr>
          <a:xfrm>
            <a:off x="639812" y="1434860"/>
            <a:ext cx="3208763" cy="2995756"/>
          </a:xfrm>
          <a:prstGeom prst="rect">
            <a:avLst/>
          </a:prstGeom>
        </p:spPr>
      </p:pic>
      <p:sp>
        <p:nvSpPr>
          <p:cNvPr id="16" name="TextBox 6"/>
          <p:cNvSpPr txBox="1">
            <a:spLocks noChangeArrowheads="1"/>
          </p:cNvSpPr>
          <p:nvPr/>
        </p:nvSpPr>
        <p:spPr bwMode="auto">
          <a:xfrm>
            <a:off x="4237038" y="1477963"/>
            <a:ext cx="43926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NZ" dirty="0"/>
              <a:t>Proximity to failure: dark blue at </a:t>
            </a:r>
            <a:r>
              <a:rPr lang="en-NZ" dirty="0" smtClean="0"/>
              <a:t>failure</a:t>
            </a:r>
          </a:p>
          <a:p>
            <a:pPr algn="ctr" eaLnBrk="1" hangingPunct="1"/>
            <a:r>
              <a:rPr lang="en-NZ" dirty="0" smtClean="0"/>
              <a:t>topographic stresses only (no tectonic)</a:t>
            </a:r>
            <a:endParaRPr lang="en-NZ" dirty="0"/>
          </a:p>
        </p:txBody>
      </p:sp>
      <p:pic>
        <p:nvPicPr>
          <p:cNvPr id="18" name="Picture 1"/>
          <p:cNvPicPr>
            <a:picLocks noChangeAspect="1"/>
          </p:cNvPicPr>
          <p:nvPr/>
        </p:nvPicPr>
        <p:blipFill rotWithShape="1">
          <a:blip r:embed="rId3">
            <a:extLst>
              <a:ext uri="{28A0092B-C50C-407E-A947-70E740481C1C}">
                <a14:useLocalDpi xmlns:a14="http://schemas.microsoft.com/office/drawing/2010/main" val="0"/>
              </a:ext>
            </a:extLst>
          </a:blip>
          <a:srcRect l="6572" t="20415" r="16919" b="18993"/>
          <a:stretch/>
        </p:blipFill>
        <p:spPr bwMode="auto">
          <a:xfrm>
            <a:off x="368377" y="4280064"/>
            <a:ext cx="3744913" cy="2225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descr="StrengthStress_pp.jpg"/>
          <p:cNvPicPr>
            <a:picLocks noChangeAspect="1"/>
          </p:cNvPicPr>
          <p:nvPr/>
        </p:nvPicPr>
        <p:blipFill rotWithShape="1">
          <a:blip r:embed="rId4">
            <a:extLst>
              <a:ext uri="{28A0092B-C50C-407E-A947-70E740481C1C}">
                <a14:useLocalDpi xmlns:a14="http://schemas.microsoft.com/office/drawing/2010/main" val="0"/>
              </a:ext>
            </a:extLst>
          </a:blip>
          <a:srcRect l="44103" t="31392" r="20912" b="18903"/>
          <a:stretch/>
        </p:blipFill>
        <p:spPr>
          <a:xfrm>
            <a:off x="4333282" y="2375275"/>
            <a:ext cx="4411001" cy="3916779"/>
          </a:xfrm>
          <a:prstGeom prst="rect">
            <a:avLst/>
          </a:prstGeom>
        </p:spPr>
      </p:pic>
      <p:sp>
        <p:nvSpPr>
          <p:cNvPr id="9" name="TextBox 8"/>
          <p:cNvSpPr txBox="1"/>
          <p:nvPr/>
        </p:nvSpPr>
        <p:spPr>
          <a:xfrm>
            <a:off x="2120686" y="3518566"/>
            <a:ext cx="2237206" cy="1169551"/>
          </a:xfrm>
          <a:prstGeom prst="rect">
            <a:avLst/>
          </a:prstGeom>
          <a:solidFill>
            <a:schemeClr val="bg1"/>
          </a:solidFill>
        </p:spPr>
        <p:txBody>
          <a:bodyPr wrap="square" rtlCol="0">
            <a:spAutoFit/>
          </a:bodyPr>
          <a:lstStyle/>
          <a:p>
            <a:pPr algn="ctr"/>
            <a:r>
              <a:rPr lang="en-US" sz="1400" b="1" dirty="0" smtClean="0">
                <a:solidFill>
                  <a:srgbClr val="000000"/>
                </a:solidFill>
              </a:rPr>
              <a:t>Cohesion (Pa)</a:t>
            </a:r>
          </a:p>
          <a:p>
            <a:r>
              <a:rPr lang="en-US" sz="1400" dirty="0" smtClean="0">
                <a:solidFill>
                  <a:srgbClr val="000000"/>
                </a:solidFill>
              </a:rPr>
              <a:t>Dark blue = gouge 10</a:t>
            </a:r>
            <a:r>
              <a:rPr lang="en-US" sz="1400" baseline="30000" dirty="0" smtClean="0">
                <a:solidFill>
                  <a:srgbClr val="000000"/>
                </a:solidFill>
              </a:rPr>
              <a:t>5</a:t>
            </a:r>
            <a:r>
              <a:rPr lang="en-US" sz="1400" dirty="0" smtClean="0">
                <a:solidFill>
                  <a:srgbClr val="000000"/>
                </a:solidFill>
              </a:rPr>
              <a:t> </a:t>
            </a:r>
          </a:p>
          <a:p>
            <a:r>
              <a:rPr lang="en-US" sz="1400" dirty="0" smtClean="0">
                <a:solidFill>
                  <a:srgbClr val="000000"/>
                </a:solidFill>
              </a:rPr>
              <a:t>Blue = </a:t>
            </a:r>
            <a:r>
              <a:rPr lang="en-US" sz="1400" dirty="0" err="1" smtClean="0">
                <a:solidFill>
                  <a:srgbClr val="000000"/>
                </a:solidFill>
              </a:rPr>
              <a:t>cataclasite</a:t>
            </a:r>
            <a:r>
              <a:rPr lang="en-US" sz="1400" dirty="0" smtClean="0">
                <a:solidFill>
                  <a:srgbClr val="000000"/>
                </a:solidFill>
              </a:rPr>
              <a:t> 10</a:t>
            </a:r>
            <a:r>
              <a:rPr lang="en-US" sz="1400" baseline="30000" dirty="0" smtClean="0">
                <a:solidFill>
                  <a:srgbClr val="000000"/>
                </a:solidFill>
              </a:rPr>
              <a:t>6</a:t>
            </a:r>
            <a:r>
              <a:rPr lang="en-US" sz="1400" dirty="0" smtClean="0">
                <a:solidFill>
                  <a:srgbClr val="000000"/>
                </a:solidFill>
              </a:rPr>
              <a:t> </a:t>
            </a:r>
          </a:p>
          <a:p>
            <a:r>
              <a:rPr lang="en-US" sz="1400" dirty="0" smtClean="0">
                <a:solidFill>
                  <a:srgbClr val="000000"/>
                </a:solidFill>
              </a:rPr>
              <a:t>Red = </a:t>
            </a:r>
            <a:r>
              <a:rPr lang="en-US" sz="1400" dirty="0" err="1" smtClean="0">
                <a:solidFill>
                  <a:srgbClr val="000000"/>
                </a:solidFill>
              </a:rPr>
              <a:t>mylonite</a:t>
            </a:r>
            <a:r>
              <a:rPr lang="en-US" sz="1400" dirty="0" smtClean="0">
                <a:solidFill>
                  <a:srgbClr val="000000"/>
                </a:solidFill>
              </a:rPr>
              <a:t> 10</a:t>
            </a:r>
            <a:r>
              <a:rPr lang="en-US" sz="1400" baseline="30000" dirty="0" smtClean="0">
                <a:solidFill>
                  <a:srgbClr val="000000"/>
                </a:solidFill>
              </a:rPr>
              <a:t>7</a:t>
            </a:r>
            <a:r>
              <a:rPr lang="en-US" sz="1400" dirty="0" smtClean="0">
                <a:solidFill>
                  <a:srgbClr val="000000"/>
                </a:solidFill>
              </a:rPr>
              <a:t> </a:t>
            </a:r>
          </a:p>
          <a:p>
            <a:r>
              <a:rPr lang="en-US" sz="1400" dirty="0" smtClean="0">
                <a:solidFill>
                  <a:srgbClr val="000000"/>
                </a:solidFill>
              </a:rPr>
              <a:t>Green = greywacke 5x10</a:t>
            </a:r>
            <a:r>
              <a:rPr lang="en-US" sz="1400" baseline="30000" dirty="0" smtClean="0">
                <a:solidFill>
                  <a:srgbClr val="000000"/>
                </a:solidFill>
              </a:rPr>
              <a:t>6</a:t>
            </a:r>
            <a:endParaRPr lang="en-US" sz="1400" dirty="0">
              <a:solidFill>
                <a:srgbClr val="000000"/>
              </a:solidFill>
            </a:endParaRPr>
          </a:p>
        </p:txBody>
      </p:sp>
    </p:spTree>
    <p:extLst>
      <p:ext uri="{BB962C8B-B14F-4D97-AF65-F5344CB8AC3E}">
        <p14:creationId xmlns:p14="http://schemas.microsoft.com/office/powerpoint/2010/main" val="400380061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Wushe Reservoi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2480"/>
            <a:ext cx="5329238" cy="616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 Box 3"/>
          <p:cNvSpPr txBox="1">
            <a:spLocks noChangeArrowheads="1"/>
          </p:cNvSpPr>
          <p:nvPr/>
        </p:nvSpPr>
        <p:spPr bwMode="auto">
          <a:xfrm>
            <a:off x="5641109" y="290279"/>
            <a:ext cx="3121025" cy="2563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EEECE1">
                      <a:alpha val="74997"/>
                    </a:srgbClr>
                  </a:outerShdw>
                </a:effectLst>
              </a14:hiddenEffects>
            </a:ext>
          </a:extLst>
        </p:spPr>
        <p:txBody>
          <a:bodyPr lIns="36576" tIns="36576" rIns="36576" bIns="36576"/>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ctr" eaLnBrk="1" hangingPunct="1">
              <a:lnSpc>
                <a:spcPct val="150000"/>
              </a:lnSpc>
            </a:pPr>
            <a:r>
              <a:rPr lang="en-NZ" sz="2800" b="1" dirty="0" smtClean="0">
                <a:solidFill>
                  <a:schemeClr val="bg1"/>
                </a:solidFill>
                <a:latin typeface="+mj-lt"/>
                <a:cs typeface="Arial" charset="0"/>
              </a:rPr>
              <a:t>Challenges</a:t>
            </a:r>
            <a:endParaRPr lang="en-AU" altLang="ja-JP" sz="1800" dirty="0" smtClean="0">
              <a:solidFill>
                <a:schemeClr val="bg1"/>
              </a:solidFill>
              <a:latin typeface="+mj-lt"/>
              <a:cs typeface="Arial" charset="0"/>
            </a:endParaRPr>
          </a:p>
          <a:p>
            <a:pPr algn="just"/>
            <a:endParaRPr lang="en-AU" altLang="ja-JP" sz="1800" dirty="0">
              <a:solidFill>
                <a:schemeClr val="bg1"/>
              </a:solidFill>
              <a:latin typeface="+mj-lt"/>
              <a:cs typeface="Arial" charset="0"/>
            </a:endParaRPr>
          </a:p>
          <a:p>
            <a:pPr algn="just"/>
            <a:r>
              <a:rPr lang="en-AU" altLang="ja-JP" sz="1800" dirty="0" smtClean="0">
                <a:solidFill>
                  <a:schemeClr val="bg1"/>
                </a:solidFill>
                <a:latin typeface="+mj-lt"/>
                <a:cs typeface="Arial" charset="0"/>
              </a:rPr>
              <a:t>Tectonics</a:t>
            </a:r>
            <a:r>
              <a:rPr lang="en-AU" altLang="ja-JP" sz="1800" dirty="0" smtClean="0">
                <a:solidFill>
                  <a:schemeClr val="bg1"/>
                </a:solidFill>
                <a:latin typeface="+mj-lt"/>
                <a:cs typeface="Arial" charset="0"/>
              </a:rPr>
              <a:t>:</a:t>
            </a:r>
          </a:p>
          <a:p>
            <a:pPr algn="just"/>
            <a:r>
              <a:rPr lang="en-AU" altLang="ja-JP" sz="1800" dirty="0" smtClean="0">
                <a:solidFill>
                  <a:schemeClr val="bg1"/>
                </a:solidFill>
                <a:latin typeface="+mj-lt"/>
                <a:cs typeface="Arial" charset="0"/>
              </a:rPr>
              <a:t>10</a:t>
            </a:r>
            <a:r>
              <a:rPr lang="en-AU" altLang="ja-JP" sz="1800" baseline="30000" dirty="0" smtClean="0">
                <a:solidFill>
                  <a:schemeClr val="bg1"/>
                </a:solidFill>
                <a:latin typeface="+mj-lt"/>
                <a:cs typeface="Arial" charset="0"/>
              </a:rPr>
              <a:t>2</a:t>
            </a:r>
            <a:r>
              <a:rPr lang="en-AU" altLang="ja-JP" sz="1800" dirty="0" smtClean="0">
                <a:solidFill>
                  <a:schemeClr val="bg1"/>
                </a:solidFill>
                <a:latin typeface="+mj-lt"/>
                <a:cs typeface="Arial" charset="0"/>
              </a:rPr>
              <a:t>  </a:t>
            </a:r>
            <a:r>
              <a:rPr lang="en-AU" altLang="ja-JP" sz="1800" dirty="0" smtClean="0">
                <a:solidFill>
                  <a:schemeClr val="bg1"/>
                </a:solidFill>
                <a:latin typeface="+mj-lt"/>
                <a:cs typeface="Arial" charset="0"/>
              </a:rPr>
              <a:t>to 10</a:t>
            </a:r>
            <a:r>
              <a:rPr lang="en-AU" altLang="ja-JP" sz="1800" baseline="30000" dirty="0" smtClean="0">
                <a:solidFill>
                  <a:schemeClr val="bg1"/>
                </a:solidFill>
                <a:latin typeface="+mj-lt"/>
                <a:cs typeface="Arial" charset="0"/>
              </a:rPr>
              <a:t>6</a:t>
            </a:r>
            <a:r>
              <a:rPr lang="en-AU" altLang="ja-JP" sz="1800" dirty="0" smtClean="0">
                <a:solidFill>
                  <a:schemeClr val="bg1"/>
                </a:solidFill>
                <a:latin typeface="+mj-lt"/>
                <a:cs typeface="Arial" charset="0"/>
              </a:rPr>
              <a:t> years</a:t>
            </a:r>
          </a:p>
          <a:p>
            <a:pPr algn="just"/>
            <a:endParaRPr lang="en-AU" altLang="ja-JP" sz="1800" dirty="0" smtClean="0">
              <a:solidFill>
                <a:schemeClr val="bg1"/>
              </a:solidFill>
              <a:latin typeface="+mj-lt"/>
              <a:cs typeface="Arial" charset="0"/>
            </a:endParaRPr>
          </a:p>
          <a:p>
            <a:pPr algn="just"/>
            <a:r>
              <a:rPr lang="en-AU" altLang="ja-JP" sz="1800" dirty="0" smtClean="0">
                <a:solidFill>
                  <a:schemeClr val="bg1"/>
                </a:solidFill>
                <a:latin typeface="+mj-lt"/>
                <a:cs typeface="Arial" charset="0"/>
              </a:rPr>
              <a:t>Extreme events at surface:</a:t>
            </a:r>
            <a:endParaRPr lang="en-AU" altLang="ja-JP" sz="1800" dirty="0" smtClean="0">
              <a:solidFill>
                <a:schemeClr val="bg1"/>
              </a:solidFill>
              <a:latin typeface="+mj-lt"/>
              <a:cs typeface="Arial" charset="0"/>
            </a:endParaRPr>
          </a:p>
          <a:p>
            <a:pPr algn="just"/>
            <a:r>
              <a:rPr lang="en-AU" altLang="ja-JP" sz="1800" dirty="0" smtClean="0">
                <a:solidFill>
                  <a:schemeClr val="bg1"/>
                </a:solidFill>
                <a:latin typeface="+mj-lt"/>
                <a:cs typeface="Arial" charset="0"/>
              </a:rPr>
              <a:t>seconds, days, decades</a:t>
            </a:r>
            <a:endParaRPr lang="ja-JP" altLang="en-NZ" sz="1800" dirty="0">
              <a:latin typeface="+mj-lt"/>
              <a:cs typeface="Arial" charset="0"/>
            </a:endParaRPr>
          </a:p>
        </p:txBody>
      </p:sp>
      <p:sp>
        <p:nvSpPr>
          <p:cNvPr id="10244" name="Text Box 3"/>
          <p:cNvSpPr txBox="1">
            <a:spLocks noChangeArrowheads="1"/>
          </p:cNvSpPr>
          <p:nvPr/>
        </p:nvSpPr>
        <p:spPr bwMode="auto">
          <a:xfrm>
            <a:off x="67858" y="6575197"/>
            <a:ext cx="4816475"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EEECE1">
                      <a:alpha val="74997"/>
                    </a:srgbClr>
                  </a:outerShdw>
                </a:effectLst>
              </a14:hiddenEffects>
            </a:ext>
          </a:extLst>
        </p:spPr>
        <p:txBody>
          <a:bodyPr lIns="36576" tIns="36576" rIns="36576" bIns="36576"/>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NZ" sz="1400" dirty="0" smtClean="0">
                <a:solidFill>
                  <a:schemeClr val="bg1"/>
                </a:solidFill>
                <a:latin typeface="Arial Narrow" charset="0"/>
              </a:rPr>
              <a:t>http://www2.ce.ntu.edu.tw/~mh/TaiwanPostcards/WusheReservoir.html</a:t>
            </a:r>
            <a:endParaRPr lang="en-US" sz="1400" dirty="0" smtClean="0">
              <a:solidFill>
                <a:schemeClr val="bg1"/>
              </a:solidFill>
              <a:latin typeface="Arial Narrow" charset="0"/>
            </a:endParaRPr>
          </a:p>
        </p:txBody>
      </p:sp>
      <p:sp>
        <p:nvSpPr>
          <p:cNvPr id="24580" name="TextBox 1"/>
          <p:cNvSpPr txBox="1">
            <a:spLocks noChangeArrowheads="1"/>
          </p:cNvSpPr>
          <p:nvPr/>
        </p:nvSpPr>
        <p:spPr bwMode="auto">
          <a:xfrm>
            <a:off x="250825" y="371530"/>
            <a:ext cx="8651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r>
              <a:rPr lang="en-NZ" b="1">
                <a:solidFill>
                  <a:srgbClr val="FF0000"/>
                </a:solidFill>
                <a:latin typeface="Arial Narrow" pitchFamily="34" charset="0"/>
              </a:rPr>
              <a:t>2006</a:t>
            </a:r>
          </a:p>
        </p:txBody>
      </p:sp>
      <p:sp>
        <p:nvSpPr>
          <p:cNvPr id="24581" name="TextBox 5"/>
          <p:cNvSpPr txBox="1">
            <a:spLocks noChangeArrowheads="1"/>
          </p:cNvSpPr>
          <p:nvPr/>
        </p:nvSpPr>
        <p:spPr bwMode="auto">
          <a:xfrm>
            <a:off x="250825" y="2317805"/>
            <a:ext cx="8651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r>
              <a:rPr lang="en-NZ" b="1">
                <a:solidFill>
                  <a:srgbClr val="FF0000"/>
                </a:solidFill>
                <a:latin typeface="Arial Narrow" pitchFamily="34" charset="0"/>
              </a:rPr>
              <a:t>2008</a:t>
            </a:r>
          </a:p>
        </p:txBody>
      </p:sp>
      <p:sp>
        <p:nvSpPr>
          <p:cNvPr id="24582" name="TextBox 6"/>
          <p:cNvSpPr txBox="1">
            <a:spLocks noChangeArrowheads="1"/>
          </p:cNvSpPr>
          <p:nvPr/>
        </p:nvSpPr>
        <p:spPr bwMode="auto">
          <a:xfrm>
            <a:off x="236538" y="4549830"/>
            <a:ext cx="8651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r>
              <a:rPr lang="en-NZ" b="1">
                <a:solidFill>
                  <a:srgbClr val="FF0000"/>
                </a:solidFill>
                <a:latin typeface="Arial Narrow" pitchFamily="34" charset="0"/>
              </a:rPr>
              <a:t>2009</a:t>
            </a:r>
          </a:p>
        </p:txBody>
      </p:sp>
      <p:pic>
        <p:nvPicPr>
          <p:cNvPr id="1536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0272" y="2895800"/>
            <a:ext cx="3440546" cy="36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22669122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Geodynamics:Earth</a:t>
            </a:r>
            <a:r>
              <a:rPr lang="en-US" dirty="0" smtClean="0"/>
              <a:t> Surface Processes</a:t>
            </a:r>
            <a:br>
              <a:rPr lang="en-US" dirty="0" smtClean="0"/>
            </a:br>
            <a:endParaRPr lang="en-US" dirty="0"/>
          </a:p>
        </p:txBody>
      </p:sp>
      <p:sp>
        <p:nvSpPr>
          <p:cNvPr id="8" name="TextBox 7"/>
          <p:cNvSpPr txBox="1"/>
          <p:nvPr/>
        </p:nvSpPr>
        <p:spPr>
          <a:xfrm>
            <a:off x="161636" y="1072625"/>
            <a:ext cx="8816403" cy="3416320"/>
          </a:xfrm>
          <a:prstGeom prst="rect">
            <a:avLst/>
          </a:prstGeom>
          <a:noFill/>
        </p:spPr>
        <p:txBody>
          <a:bodyPr wrap="square" rtlCol="0">
            <a:spAutoFit/>
          </a:bodyPr>
          <a:lstStyle/>
          <a:p>
            <a:pPr algn="ctr"/>
            <a:r>
              <a:rPr lang="en-US" sz="2800" b="1" dirty="0" smtClean="0">
                <a:effectLst>
                  <a:outerShdw blurRad="50800" dist="38100" dir="2700000" algn="tl" rotWithShape="0">
                    <a:srgbClr val="000000">
                      <a:alpha val="43000"/>
                    </a:srgbClr>
                  </a:outerShdw>
                </a:effectLst>
                <a:latin typeface="+mj-lt"/>
              </a:rPr>
              <a:t>Challenges cont.</a:t>
            </a:r>
          </a:p>
          <a:p>
            <a:pPr algn="ctr"/>
            <a:endParaRPr lang="en-US" sz="2000" dirty="0"/>
          </a:p>
          <a:p>
            <a:pPr algn="ctr">
              <a:lnSpc>
                <a:spcPct val="120000"/>
              </a:lnSpc>
            </a:pPr>
            <a:r>
              <a:rPr lang="en-US" sz="2000" dirty="0" smtClean="0"/>
              <a:t>Communication between the </a:t>
            </a:r>
            <a:r>
              <a:rPr lang="en-US" sz="2000" dirty="0" smtClean="0"/>
              <a:t>communities </a:t>
            </a:r>
            <a:r>
              <a:rPr lang="en-US" sz="1600" dirty="0" smtClean="0"/>
              <a:t>(see next slide)</a:t>
            </a:r>
            <a:endParaRPr lang="en-US" sz="1600" dirty="0" smtClean="0"/>
          </a:p>
          <a:p>
            <a:pPr algn="ctr">
              <a:lnSpc>
                <a:spcPct val="120000"/>
              </a:lnSpc>
            </a:pPr>
            <a:endParaRPr lang="en-US" sz="2000" dirty="0" smtClean="0"/>
          </a:p>
          <a:p>
            <a:pPr algn="ctr"/>
            <a:r>
              <a:rPr lang="en-US" sz="2000" dirty="0" smtClean="0"/>
              <a:t>Software: </a:t>
            </a:r>
          </a:p>
          <a:p>
            <a:pPr algn="ctr"/>
            <a:r>
              <a:rPr lang="en-US" sz="2000" dirty="0" smtClean="0"/>
              <a:t>Extending FERM to realistically model surface processes</a:t>
            </a:r>
          </a:p>
          <a:p>
            <a:pPr algn="ctr"/>
            <a:r>
              <a:rPr lang="en-US" sz="2000" dirty="0" err="1" smtClean="0"/>
              <a:t>Meshless</a:t>
            </a:r>
            <a:r>
              <a:rPr lang="en-US" sz="2000" dirty="0" smtClean="0"/>
              <a:t> methods</a:t>
            </a:r>
          </a:p>
          <a:p>
            <a:pPr algn="ctr"/>
            <a:r>
              <a:rPr lang="en-US" sz="2000" dirty="0" smtClean="0"/>
              <a:t>Hydrodynamics, describing particle transport</a:t>
            </a:r>
          </a:p>
          <a:p>
            <a:pPr algn="ctr"/>
            <a:endParaRPr lang="en-US" sz="2000" dirty="0"/>
          </a:p>
          <a:p>
            <a:pPr algn="ctr"/>
            <a:r>
              <a:rPr lang="en-US" sz="2000" dirty="0" smtClean="0"/>
              <a:t>Hardware</a:t>
            </a:r>
          </a:p>
        </p:txBody>
      </p:sp>
      <p:pic>
        <p:nvPicPr>
          <p:cNvPr id="24" name="Picture 1"/>
          <p:cNvPicPr>
            <a:picLocks noChangeAspect="1" noChangeArrowheads="1"/>
          </p:cNvPicPr>
          <p:nvPr/>
        </p:nvPicPr>
        <p:blipFill>
          <a:blip r:embed="rId3">
            <a:extLst>
              <a:ext uri="{28A0092B-C50C-407E-A947-70E740481C1C}">
                <a14:useLocalDpi xmlns:a14="http://schemas.microsoft.com/office/drawing/2010/main" val="0"/>
              </a:ext>
            </a:extLst>
          </a:blip>
          <a:srcRect b="3809"/>
          <a:stretch>
            <a:fillRect/>
          </a:stretch>
        </p:blipFill>
        <p:spPr bwMode="auto">
          <a:xfrm>
            <a:off x="187694" y="4366989"/>
            <a:ext cx="3067511" cy="220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 name="TextBox 24"/>
          <p:cNvSpPr txBox="1"/>
          <p:nvPr/>
        </p:nvSpPr>
        <p:spPr>
          <a:xfrm>
            <a:off x="188320" y="6003842"/>
            <a:ext cx="2025926" cy="584776"/>
          </a:xfrm>
          <a:prstGeom prst="rect">
            <a:avLst/>
          </a:prstGeom>
          <a:noFill/>
        </p:spPr>
        <p:txBody>
          <a:bodyPr wrap="square" rtlCol="0">
            <a:spAutoFit/>
          </a:bodyPr>
          <a:lstStyle/>
          <a:p>
            <a:pPr algn="ctr"/>
            <a:r>
              <a:rPr lang="en-US" sz="1600" b="1" dirty="0" smtClean="0">
                <a:solidFill>
                  <a:srgbClr val="FF0000"/>
                </a:solidFill>
              </a:rPr>
              <a:t>Rock sculpting</a:t>
            </a:r>
          </a:p>
          <a:p>
            <a:pPr algn="ctr"/>
            <a:r>
              <a:rPr lang="en-US" sz="1600" b="1" dirty="0" smtClean="0">
                <a:solidFill>
                  <a:srgbClr val="FF0000"/>
                </a:solidFill>
              </a:rPr>
              <a:t>Surface processes</a:t>
            </a:r>
            <a:endParaRPr lang="en-US" sz="1600" b="1" dirty="0">
              <a:solidFill>
                <a:srgbClr val="FF0000"/>
              </a:solidFill>
            </a:endParaRPr>
          </a:p>
        </p:txBody>
      </p:sp>
      <p:pic>
        <p:nvPicPr>
          <p:cNvPr id="26" name="Picture 4" descr="Mt Cook from Mueller10x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1222" y="4372090"/>
            <a:ext cx="3287734" cy="218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p:cNvSpPr txBox="1"/>
          <p:nvPr/>
        </p:nvSpPr>
        <p:spPr>
          <a:xfrm>
            <a:off x="5678494" y="5977080"/>
            <a:ext cx="1930761" cy="584776"/>
          </a:xfrm>
          <a:prstGeom prst="rect">
            <a:avLst/>
          </a:prstGeom>
          <a:noFill/>
        </p:spPr>
        <p:txBody>
          <a:bodyPr wrap="square" rtlCol="0">
            <a:spAutoFit/>
          </a:bodyPr>
          <a:lstStyle/>
          <a:p>
            <a:pPr algn="ctr"/>
            <a:r>
              <a:rPr lang="en-US" sz="1600" b="1" dirty="0" smtClean="0"/>
              <a:t>Rock deformation</a:t>
            </a:r>
          </a:p>
          <a:p>
            <a:pPr algn="ctr"/>
            <a:r>
              <a:rPr lang="en-US" sz="1600" b="1" dirty="0" smtClean="0"/>
              <a:t>Geodynamics</a:t>
            </a:r>
            <a:endParaRPr lang="en-US" sz="1600" b="1" dirty="0"/>
          </a:p>
        </p:txBody>
      </p:sp>
    </p:spTree>
    <p:extLst>
      <p:ext uri="{BB962C8B-B14F-4D97-AF65-F5344CB8AC3E}">
        <p14:creationId xmlns:p14="http://schemas.microsoft.com/office/powerpoint/2010/main" val="427184722"/>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102119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6" name="TextBox 5"/>
          <p:cNvSpPr txBox="1"/>
          <p:nvPr/>
        </p:nvSpPr>
        <p:spPr>
          <a:xfrm>
            <a:off x="0" y="139811"/>
            <a:ext cx="9144000" cy="738664"/>
          </a:xfrm>
          <a:prstGeom prst="rect">
            <a:avLst/>
          </a:prstGeom>
          <a:noFill/>
        </p:spPr>
        <p:txBody>
          <a:bodyPr wrap="square" rtlCol="0">
            <a:spAutoFit/>
          </a:bodyPr>
          <a:lstStyle/>
          <a:p>
            <a:pPr algn="ctr"/>
            <a:r>
              <a:rPr lang="en-US" sz="2400" dirty="0" smtClean="0">
                <a:solidFill>
                  <a:srgbClr val="FFFF00"/>
                </a:solidFill>
              </a:rPr>
              <a:t>Clarence River, New Zealand</a:t>
            </a:r>
          </a:p>
          <a:p>
            <a:pPr algn="ctr"/>
            <a:r>
              <a:rPr lang="en-US" dirty="0" smtClean="0">
                <a:solidFill>
                  <a:srgbClr val="FFFF00"/>
                </a:solidFill>
              </a:rPr>
              <a:t>Tectonics and geomorphology by raft</a:t>
            </a:r>
            <a:endParaRPr lang="en-US" dirty="0">
              <a:solidFill>
                <a:srgbClr val="FFFF00"/>
              </a:solidFill>
            </a:endParaRPr>
          </a:p>
        </p:txBody>
      </p:sp>
      <p:pic>
        <p:nvPicPr>
          <p:cNvPr id="8" name="Picture 7" descr="P102124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446012"/>
            <a:ext cx="3215984" cy="2411988"/>
          </a:xfrm>
          <a:prstGeom prst="rect">
            <a:avLst/>
          </a:prstGeom>
        </p:spPr>
      </p:pic>
    </p:spTree>
    <p:extLst>
      <p:ext uri="{BB962C8B-B14F-4D97-AF65-F5344CB8AC3E}">
        <p14:creationId xmlns:p14="http://schemas.microsoft.com/office/powerpoint/2010/main" val="33584087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Geodynamics:Earth</a:t>
            </a:r>
            <a:r>
              <a:rPr lang="en-US" dirty="0" smtClean="0"/>
              <a:t> Surface Processes</a:t>
            </a:r>
            <a:br>
              <a:rPr lang="en-US" dirty="0" smtClean="0"/>
            </a:br>
            <a:endParaRPr lang="en-US" dirty="0"/>
          </a:p>
        </p:txBody>
      </p:sp>
      <p:pic>
        <p:nvPicPr>
          <p:cNvPr id="24" name="Picture 1"/>
          <p:cNvPicPr>
            <a:picLocks noChangeAspect="1" noChangeArrowheads="1"/>
          </p:cNvPicPr>
          <p:nvPr/>
        </p:nvPicPr>
        <p:blipFill>
          <a:blip r:embed="rId3">
            <a:extLst>
              <a:ext uri="{28A0092B-C50C-407E-A947-70E740481C1C}">
                <a14:useLocalDpi xmlns:a14="http://schemas.microsoft.com/office/drawing/2010/main" val="0"/>
              </a:ext>
            </a:extLst>
          </a:blip>
          <a:srcRect b="3809"/>
          <a:stretch>
            <a:fillRect/>
          </a:stretch>
        </p:blipFill>
        <p:spPr bwMode="auto">
          <a:xfrm>
            <a:off x="199347" y="1396014"/>
            <a:ext cx="2380268" cy="1710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 name="TextBox 24"/>
          <p:cNvSpPr txBox="1"/>
          <p:nvPr/>
        </p:nvSpPr>
        <p:spPr>
          <a:xfrm>
            <a:off x="176668" y="2531879"/>
            <a:ext cx="2025926" cy="584776"/>
          </a:xfrm>
          <a:prstGeom prst="rect">
            <a:avLst/>
          </a:prstGeom>
          <a:noFill/>
        </p:spPr>
        <p:txBody>
          <a:bodyPr wrap="square" rtlCol="0">
            <a:spAutoFit/>
          </a:bodyPr>
          <a:lstStyle/>
          <a:p>
            <a:pPr algn="ctr"/>
            <a:r>
              <a:rPr lang="en-US" sz="1600" b="1" dirty="0" smtClean="0">
                <a:solidFill>
                  <a:srgbClr val="FF0000"/>
                </a:solidFill>
              </a:rPr>
              <a:t>Rock sculpting</a:t>
            </a:r>
          </a:p>
          <a:p>
            <a:pPr algn="ctr"/>
            <a:r>
              <a:rPr lang="en-US" sz="1600" b="1" dirty="0" smtClean="0">
                <a:solidFill>
                  <a:srgbClr val="FF0000"/>
                </a:solidFill>
              </a:rPr>
              <a:t>Surface processes</a:t>
            </a:r>
            <a:endParaRPr lang="en-US" sz="1600" b="1" dirty="0">
              <a:solidFill>
                <a:srgbClr val="FF0000"/>
              </a:solidFill>
            </a:endParaRPr>
          </a:p>
        </p:txBody>
      </p:sp>
      <p:pic>
        <p:nvPicPr>
          <p:cNvPr id="26" name="Picture 4" descr="Mt Cook from Mueller10x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945" y="1401116"/>
            <a:ext cx="2577938" cy="171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p:cNvSpPr txBox="1"/>
          <p:nvPr/>
        </p:nvSpPr>
        <p:spPr>
          <a:xfrm>
            <a:off x="6308244" y="2551721"/>
            <a:ext cx="1930761" cy="584776"/>
          </a:xfrm>
          <a:prstGeom prst="rect">
            <a:avLst/>
          </a:prstGeom>
          <a:noFill/>
        </p:spPr>
        <p:txBody>
          <a:bodyPr wrap="square" rtlCol="0">
            <a:spAutoFit/>
          </a:bodyPr>
          <a:lstStyle/>
          <a:p>
            <a:pPr algn="ctr"/>
            <a:r>
              <a:rPr lang="en-US" sz="1600" b="1" dirty="0" smtClean="0"/>
              <a:t>Rock deformation</a:t>
            </a:r>
          </a:p>
          <a:p>
            <a:pPr algn="ctr"/>
            <a:r>
              <a:rPr lang="en-US" sz="1600" b="1" dirty="0" smtClean="0"/>
              <a:t>Geodynamics</a:t>
            </a:r>
            <a:endParaRPr lang="en-US" sz="1600" b="1" dirty="0"/>
          </a:p>
        </p:txBody>
      </p:sp>
      <p:sp>
        <p:nvSpPr>
          <p:cNvPr id="8" name="TextBox 7"/>
          <p:cNvSpPr txBox="1"/>
          <p:nvPr/>
        </p:nvSpPr>
        <p:spPr>
          <a:xfrm>
            <a:off x="734195" y="1072625"/>
            <a:ext cx="7421510" cy="5355313"/>
          </a:xfrm>
          <a:prstGeom prst="rect">
            <a:avLst/>
          </a:prstGeom>
          <a:noFill/>
        </p:spPr>
        <p:txBody>
          <a:bodyPr wrap="none" rtlCol="0">
            <a:spAutoFit/>
          </a:bodyPr>
          <a:lstStyle/>
          <a:p>
            <a:pPr algn="ctr"/>
            <a:r>
              <a:rPr lang="en-US" dirty="0" smtClean="0"/>
              <a:t>tectonic uplift and subsidence</a:t>
            </a:r>
          </a:p>
          <a:p>
            <a:pPr algn="ctr"/>
            <a:r>
              <a:rPr lang="en-US" dirty="0" smtClean="0"/>
              <a:t>earthquakes, volcanic eruptions</a:t>
            </a:r>
          </a:p>
          <a:p>
            <a:pPr algn="ctr"/>
            <a:r>
              <a:rPr lang="en-US" dirty="0" smtClean="0"/>
              <a:t>deformation induced weakening</a:t>
            </a:r>
          </a:p>
          <a:p>
            <a:pPr algn="ctr"/>
            <a:r>
              <a:rPr lang="en-US" dirty="0" smtClean="0"/>
              <a:t>erosion</a:t>
            </a:r>
          </a:p>
          <a:p>
            <a:pPr algn="ctr"/>
            <a:r>
              <a:rPr lang="en-US" dirty="0" smtClean="0"/>
              <a:t>sediment/glacial loading/unloading</a:t>
            </a:r>
          </a:p>
          <a:p>
            <a:pPr algn="ctr"/>
            <a:r>
              <a:rPr lang="en-US" dirty="0"/>
              <a:t>t</a:t>
            </a:r>
            <a:r>
              <a:rPr lang="en-US" dirty="0" smtClean="0"/>
              <a:t>ectonic stresses</a:t>
            </a:r>
          </a:p>
          <a:p>
            <a:pPr algn="ctr"/>
            <a:r>
              <a:rPr lang="en-US" dirty="0" smtClean="0"/>
              <a:t>topographic stresses</a:t>
            </a:r>
          </a:p>
          <a:p>
            <a:pPr algn="ctr"/>
            <a:r>
              <a:rPr lang="en-US" dirty="0" smtClean="0"/>
              <a:t>fluvial/glacial stresses</a:t>
            </a:r>
          </a:p>
          <a:p>
            <a:pPr algn="ctr"/>
            <a:endParaRPr lang="en-US" dirty="0"/>
          </a:p>
          <a:p>
            <a:pPr algn="ctr"/>
            <a:endParaRPr lang="en-US" dirty="0" smtClean="0"/>
          </a:p>
          <a:p>
            <a:pPr algn="ctr"/>
            <a:r>
              <a:rPr lang="en-US" dirty="0" smtClean="0">
                <a:solidFill>
                  <a:srgbClr val="FFFF00"/>
                </a:solidFill>
              </a:rPr>
              <a:t>No code or formulation can model all these features</a:t>
            </a:r>
          </a:p>
          <a:p>
            <a:pPr algn="ctr"/>
            <a:endParaRPr lang="en-US" dirty="0">
              <a:solidFill>
                <a:srgbClr val="FFFF00"/>
              </a:solidFill>
            </a:endParaRPr>
          </a:p>
          <a:p>
            <a:pPr algn="ctr"/>
            <a:r>
              <a:rPr lang="en-US" dirty="0" smtClean="0">
                <a:solidFill>
                  <a:srgbClr val="FFFF00"/>
                </a:solidFill>
              </a:rPr>
              <a:t>Three approaches that cover most current attempts</a:t>
            </a:r>
          </a:p>
          <a:p>
            <a:pPr algn="ctr"/>
            <a:r>
              <a:rPr lang="en-US" dirty="0" smtClean="0">
                <a:solidFill>
                  <a:schemeClr val="bg1"/>
                </a:solidFill>
              </a:rPr>
              <a:t>Add surface processes to geodynamics codes</a:t>
            </a:r>
          </a:p>
          <a:p>
            <a:pPr algn="ctr"/>
            <a:r>
              <a:rPr lang="en-US" dirty="0" smtClean="0">
                <a:solidFill>
                  <a:schemeClr val="bg1"/>
                </a:solidFill>
              </a:rPr>
              <a:t>Add geodynamic features to LEMs</a:t>
            </a:r>
          </a:p>
          <a:p>
            <a:pPr algn="ctr"/>
            <a:r>
              <a:rPr lang="en-US" dirty="0" smtClean="0">
                <a:solidFill>
                  <a:schemeClr val="bg1"/>
                </a:solidFill>
              </a:rPr>
              <a:t>Coupling existing geodynamic and surface process </a:t>
            </a:r>
            <a:r>
              <a:rPr lang="en-US" dirty="0" smtClean="0">
                <a:solidFill>
                  <a:schemeClr val="bg1"/>
                </a:solidFill>
              </a:rPr>
              <a:t>codes</a:t>
            </a:r>
            <a:endParaRPr lang="en-US" dirty="0" smtClean="0">
              <a:solidFill>
                <a:schemeClr val="bg1"/>
              </a:solidFill>
            </a:endParaRPr>
          </a:p>
          <a:p>
            <a:pPr algn="ctr"/>
            <a:endParaRPr lang="en-US" dirty="0">
              <a:solidFill>
                <a:srgbClr val="FFFF00"/>
              </a:solidFill>
            </a:endParaRPr>
          </a:p>
          <a:p>
            <a:pPr algn="ctr"/>
            <a:r>
              <a:rPr lang="en-US" dirty="0" smtClean="0">
                <a:solidFill>
                  <a:srgbClr val="FFFF00"/>
                </a:solidFill>
              </a:rPr>
              <a:t>What we are aiming for:</a:t>
            </a:r>
          </a:p>
          <a:p>
            <a:pPr algn="ctr"/>
            <a:r>
              <a:rPr lang="en-US" dirty="0" smtClean="0">
                <a:solidFill>
                  <a:srgbClr val="FFFFFF"/>
                </a:solidFill>
              </a:rPr>
              <a:t>New conceptual framework and new codes </a:t>
            </a:r>
            <a:r>
              <a:rPr lang="en-US" dirty="0" smtClean="0">
                <a:solidFill>
                  <a:srgbClr val="FFFFFF"/>
                </a:solidFill>
              </a:rPr>
              <a:t>with enhanced functionality</a:t>
            </a:r>
            <a:endParaRPr lang="en-US" dirty="0" smtClean="0">
              <a:solidFill>
                <a:srgbClr val="FFFFFF"/>
              </a:solidFill>
            </a:endParaRPr>
          </a:p>
        </p:txBody>
      </p:sp>
    </p:spTree>
    <p:extLst>
      <p:ext uri="{BB962C8B-B14F-4D97-AF65-F5344CB8AC3E}">
        <p14:creationId xmlns:p14="http://schemas.microsoft.com/office/powerpoint/2010/main" val="208802586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creen Shot 2015-05-23 at 4.19.5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7241" y="1658450"/>
            <a:ext cx="3935823" cy="2147819"/>
          </a:xfrm>
          <a:prstGeom prst="rect">
            <a:avLst/>
          </a:prstGeom>
        </p:spPr>
      </p:pic>
      <p:sp>
        <p:nvSpPr>
          <p:cNvPr id="2" name="Title 1"/>
          <p:cNvSpPr>
            <a:spLocks noGrp="1"/>
          </p:cNvSpPr>
          <p:nvPr>
            <p:ph type="title"/>
          </p:nvPr>
        </p:nvSpPr>
        <p:spPr>
          <a:xfrm>
            <a:off x="457200" y="274638"/>
            <a:ext cx="8686800" cy="1143000"/>
          </a:xfrm>
        </p:spPr>
        <p:txBody>
          <a:bodyPr/>
          <a:lstStyle/>
          <a:p>
            <a:r>
              <a:rPr lang="en-US" dirty="0"/>
              <a:t>Adding surface processes to geodynamic </a:t>
            </a:r>
            <a:r>
              <a:rPr lang="en-US" dirty="0" smtClean="0"/>
              <a:t>codes:</a:t>
            </a:r>
            <a:br>
              <a:rPr lang="en-US" dirty="0" smtClean="0"/>
            </a:br>
            <a:r>
              <a:rPr lang="en-US" dirty="0" smtClean="0"/>
              <a:t/>
            </a:r>
            <a:br>
              <a:rPr lang="en-US" dirty="0" smtClean="0"/>
            </a:br>
            <a:endParaRPr lang="en-US" dirty="0"/>
          </a:p>
        </p:txBody>
      </p:sp>
      <p:pic>
        <p:nvPicPr>
          <p:cNvPr id="4" name="Picture 3" descr="Screen Shot 2015-05-21 at 8.35.33 am.png"/>
          <p:cNvPicPr>
            <a:picLocks noChangeAspect="1"/>
          </p:cNvPicPr>
          <p:nvPr/>
        </p:nvPicPr>
        <p:blipFill rotWithShape="1">
          <a:blip r:embed="rId4">
            <a:extLst>
              <a:ext uri="{28A0092B-C50C-407E-A947-70E740481C1C}">
                <a14:useLocalDpi xmlns:a14="http://schemas.microsoft.com/office/drawing/2010/main" val="0"/>
              </a:ext>
            </a:extLst>
          </a:blip>
          <a:srcRect l="8450" t="2558" r="1970" b="1314"/>
          <a:stretch/>
        </p:blipFill>
        <p:spPr>
          <a:xfrm>
            <a:off x="3705582" y="4167568"/>
            <a:ext cx="1967912" cy="2376556"/>
          </a:xfrm>
          <a:prstGeom prst="rect">
            <a:avLst/>
          </a:prstGeom>
        </p:spPr>
      </p:pic>
      <p:pic>
        <p:nvPicPr>
          <p:cNvPr id="5" name="Picture 4" descr="Screen Shot 2015-05-21 at 8.35.55 am.png"/>
          <p:cNvPicPr>
            <a:picLocks noChangeAspect="1"/>
          </p:cNvPicPr>
          <p:nvPr/>
        </p:nvPicPr>
        <p:blipFill rotWithShape="1">
          <a:blip r:embed="rId5">
            <a:extLst>
              <a:ext uri="{28A0092B-C50C-407E-A947-70E740481C1C}">
                <a14:useLocalDpi xmlns:a14="http://schemas.microsoft.com/office/drawing/2010/main" val="0"/>
              </a:ext>
            </a:extLst>
          </a:blip>
          <a:srcRect l="3268" t="4274" r="2715" b="6337"/>
          <a:stretch/>
        </p:blipFill>
        <p:spPr>
          <a:xfrm>
            <a:off x="5741355" y="4173166"/>
            <a:ext cx="3402645" cy="2370958"/>
          </a:xfrm>
          <a:prstGeom prst="rect">
            <a:avLst/>
          </a:prstGeom>
        </p:spPr>
      </p:pic>
      <p:sp>
        <p:nvSpPr>
          <p:cNvPr id="6" name="TextBox 5"/>
          <p:cNvSpPr txBox="1"/>
          <p:nvPr/>
        </p:nvSpPr>
        <p:spPr>
          <a:xfrm>
            <a:off x="4490812" y="3848915"/>
            <a:ext cx="3392949" cy="369332"/>
          </a:xfrm>
          <a:prstGeom prst="rect">
            <a:avLst/>
          </a:prstGeom>
          <a:noFill/>
        </p:spPr>
        <p:txBody>
          <a:bodyPr wrap="square" rtlCol="0">
            <a:spAutoFit/>
          </a:bodyPr>
          <a:lstStyle/>
          <a:p>
            <a:pPr algn="ctr"/>
            <a:r>
              <a:rPr lang="en-US" dirty="0" smtClean="0"/>
              <a:t>Tectonic aneurysm</a:t>
            </a:r>
            <a:endParaRPr lang="en-US" dirty="0"/>
          </a:p>
        </p:txBody>
      </p:sp>
      <p:sp>
        <p:nvSpPr>
          <p:cNvPr id="7" name="TextBox 6"/>
          <p:cNvSpPr txBox="1"/>
          <p:nvPr/>
        </p:nvSpPr>
        <p:spPr>
          <a:xfrm>
            <a:off x="513791" y="707735"/>
            <a:ext cx="5419025" cy="646331"/>
          </a:xfrm>
          <a:prstGeom prst="rect">
            <a:avLst/>
          </a:prstGeom>
          <a:noFill/>
        </p:spPr>
        <p:txBody>
          <a:bodyPr wrap="square" rtlCol="0">
            <a:spAutoFit/>
          </a:bodyPr>
          <a:lstStyle/>
          <a:p>
            <a:r>
              <a:rPr lang="en-US" dirty="0" smtClean="0"/>
              <a:t>e.g. </a:t>
            </a:r>
            <a:r>
              <a:rPr lang="en-US" dirty="0"/>
              <a:t>	</a:t>
            </a:r>
            <a:r>
              <a:rPr lang="en-US" dirty="0" smtClean="0"/>
              <a:t>simple erosion and/or sediment loading</a:t>
            </a:r>
          </a:p>
          <a:p>
            <a:r>
              <a:rPr lang="en-US" dirty="0"/>
              <a:t>	</a:t>
            </a:r>
            <a:r>
              <a:rPr lang="en-US" dirty="0" smtClean="0"/>
              <a:t>inclusion of thermal effects</a:t>
            </a:r>
          </a:p>
        </p:txBody>
      </p:sp>
      <p:sp>
        <p:nvSpPr>
          <p:cNvPr id="11" name="TextBox 10"/>
          <p:cNvSpPr txBox="1"/>
          <p:nvPr/>
        </p:nvSpPr>
        <p:spPr>
          <a:xfrm>
            <a:off x="4616835" y="6519446"/>
            <a:ext cx="2847371" cy="338554"/>
          </a:xfrm>
          <a:prstGeom prst="rect">
            <a:avLst/>
          </a:prstGeom>
          <a:noFill/>
        </p:spPr>
        <p:txBody>
          <a:bodyPr wrap="square" rtlCol="0">
            <a:spAutoFit/>
          </a:bodyPr>
          <a:lstStyle/>
          <a:p>
            <a:pPr algn="ctr"/>
            <a:r>
              <a:rPr lang="en-US" sz="1600" dirty="0" smtClean="0"/>
              <a:t>(</a:t>
            </a:r>
            <a:r>
              <a:rPr lang="en-US" sz="1600" dirty="0" err="1" smtClean="0"/>
              <a:t>Koons</a:t>
            </a:r>
            <a:r>
              <a:rPr lang="en-US" sz="1600" dirty="0" smtClean="0"/>
              <a:t> et al. 2013)</a:t>
            </a:r>
            <a:endParaRPr lang="en-US" sz="1600" dirty="0"/>
          </a:p>
        </p:txBody>
      </p:sp>
      <p:sp>
        <p:nvSpPr>
          <p:cNvPr id="12" name="TextBox 11"/>
          <p:cNvSpPr txBox="1"/>
          <p:nvPr/>
        </p:nvSpPr>
        <p:spPr>
          <a:xfrm>
            <a:off x="7422620" y="1331199"/>
            <a:ext cx="1434733" cy="338554"/>
          </a:xfrm>
          <a:prstGeom prst="rect">
            <a:avLst/>
          </a:prstGeom>
          <a:noFill/>
        </p:spPr>
        <p:txBody>
          <a:bodyPr wrap="square" rtlCol="0">
            <a:spAutoFit/>
          </a:bodyPr>
          <a:lstStyle/>
          <a:p>
            <a:pPr algn="ctr"/>
            <a:r>
              <a:rPr lang="en-US" sz="1600" dirty="0" smtClean="0">
                <a:solidFill>
                  <a:schemeClr val="bg1"/>
                </a:solidFill>
              </a:rPr>
              <a:t>(</a:t>
            </a:r>
            <a:r>
              <a:rPr lang="en-US" sz="1600" dirty="0" err="1" smtClean="0">
                <a:solidFill>
                  <a:schemeClr val="bg1"/>
                </a:solidFill>
              </a:rPr>
              <a:t>Koons</a:t>
            </a:r>
            <a:r>
              <a:rPr lang="en-US" sz="1600" dirty="0" smtClean="0">
                <a:solidFill>
                  <a:schemeClr val="bg1"/>
                </a:solidFill>
              </a:rPr>
              <a:t> 1990)</a:t>
            </a:r>
            <a:endParaRPr lang="en-US" sz="1600" dirty="0">
              <a:solidFill>
                <a:schemeClr val="bg1"/>
              </a:solidFill>
            </a:endParaRPr>
          </a:p>
        </p:txBody>
      </p:sp>
      <p:pic>
        <p:nvPicPr>
          <p:cNvPr id="13" name="Picture 1" descr="C:\Documents and Settings\Administrator\My Documents\My Pictures\scans nz 11_18-2011\Image4.jpg"/>
          <p:cNvPicPr>
            <a:picLocks noChangeAspect="1" noChangeArrowheads="1"/>
          </p:cNvPicPr>
          <p:nvPr/>
        </p:nvPicPr>
        <p:blipFill>
          <a:blip r:embed="rId6" cstate="print"/>
          <a:srcRect l="3598" t="2632" r="2865" b="7895"/>
          <a:stretch>
            <a:fillRect/>
          </a:stretch>
        </p:blipFill>
        <p:spPr bwMode="auto">
          <a:xfrm>
            <a:off x="0" y="4261397"/>
            <a:ext cx="3234178" cy="2114655"/>
          </a:xfrm>
          <a:prstGeom prst="rect">
            <a:avLst/>
          </a:prstGeom>
          <a:noFill/>
        </p:spPr>
      </p:pic>
      <p:pic>
        <p:nvPicPr>
          <p:cNvPr id="8" name="Picture 7"/>
          <p:cNvPicPr>
            <a:picLocks noChangeAspect="1"/>
          </p:cNvPicPr>
          <p:nvPr/>
        </p:nvPicPr>
        <p:blipFill>
          <a:blip r:embed="rId7"/>
          <a:stretch>
            <a:fillRect/>
          </a:stretch>
        </p:blipFill>
        <p:spPr>
          <a:xfrm>
            <a:off x="201611" y="1666761"/>
            <a:ext cx="4443987" cy="2143569"/>
          </a:xfrm>
          <a:prstGeom prst="rect">
            <a:avLst/>
          </a:prstGeom>
        </p:spPr>
      </p:pic>
      <p:sp>
        <p:nvSpPr>
          <p:cNvPr id="9" name="TextBox 8"/>
          <p:cNvSpPr txBox="1"/>
          <p:nvPr/>
        </p:nvSpPr>
        <p:spPr>
          <a:xfrm>
            <a:off x="2100910" y="1673696"/>
            <a:ext cx="2563822" cy="646331"/>
          </a:xfrm>
          <a:prstGeom prst="rect">
            <a:avLst/>
          </a:prstGeom>
          <a:noFill/>
        </p:spPr>
        <p:txBody>
          <a:bodyPr wrap="square" rtlCol="0">
            <a:spAutoFit/>
          </a:bodyPr>
          <a:lstStyle/>
          <a:p>
            <a:pPr algn="r"/>
            <a:r>
              <a:rPr lang="en-US" dirty="0" smtClean="0">
                <a:solidFill>
                  <a:schemeClr val="tx2"/>
                </a:solidFill>
              </a:rPr>
              <a:t>Critical wedge: </a:t>
            </a:r>
            <a:r>
              <a:rPr lang="en-US" dirty="0" err="1" smtClean="0">
                <a:solidFill>
                  <a:schemeClr val="tx2"/>
                </a:solidFill>
              </a:rPr>
              <a:t>Dahlen</a:t>
            </a:r>
            <a:endParaRPr lang="en-US" dirty="0">
              <a:solidFill>
                <a:schemeClr val="tx2"/>
              </a:solidFill>
            </a:endParaRPr>
          </a:p>
          <a:p>
            <a:pPr algn="r"/>
            <a:r>
              <a:rPr lang="en-US" dirty="0" smtClean="0">
                <a:solidFill>
                  <a:schemeClr val="tx2"/>
                </a:solidFill>
              </a:rPr>
              <a:t>and others</a:t>
            </a:r>
            <a:endParaRPr lang="en-US" dirty="0">
              <a:solidFill>
                <a:schemeClr val="tx2"/>
              </a:solidFill>
            </a:endParaRPr>
          </a:p>
        </p:txBody>
      </p:sp>
    </p:spTree>
    <p:extLst>
      <p:ext uri="{BB962C8B-B14F-4D97-AF65-F5344CB8AC3E}">
        <p14:creationId xmlns:p14="http://schemas.microsoft.com/office/powerpoint/2010/main" val="88609943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5" descr="NZ_IceThick-01.png"/>
          <p:cNvPicPr>
            <a:picLocks noGrp="1" noChangeAspect="1"/>
          </p:cNvPicPr>
          <p:nvPr>
            <p:ph idx="1"/>
          </p:nvPr>
        </p:nvPicPr>
        <p:blipFill>
          <a:blip r:embed="rId3"/>
          <a:stretch>
            <a:fillRect/>
          </a:stretch>
        </p:blipFill>
        <p:spPr>
          <a:xfrm>
            <a:off x="5312391" y="698040"/>
            <a:ext cx="3550480" cy="2997311"/>
          </a:xfrm>
        </p:spPr>
      </p:pic>
      <p:pic>
        <p:nvPicPr>
          <p:cNvPr id="4" name="Picture 3" descr="NZ Model-01.png"/>
          <p:cNvPicPr>
            <a:picLocks noChangeAspect="1"/>
          </p:cNvPicPr>
          <p:nvPr/>
        </p:nvPicPr>
        <p:blipFill>
          <a:blip r:embed="rId4"/>
          <a:stretch>
            <a:fillRect/>
          </a:stretch>
        </p:blipFill>
        <p:spPr>
          <a:xfrm>
            <a:off x="756144" y="626518"/>
            <a:ext cx="4381752" cy="3122213"/>
          </a:xfrm>
          <a:prstGeom prst="rect">
            <a:avLst/>
          </a:prstGeom>
        </p:spPr>
      </p:pic>
      <p:pic>
        <p:nvPicPr>
          <p:cNvPr id="30" name="Picture 29"/>
          <p:cNvPicPr>
            <a:picLocks noChangeAspect="1"/>
          </p:cNvPicPr>
          <p:nvPr/>
        </p:nvPicPr>
        <p:blipFill>
          <a:blip r:embed="rId5"/>
          <a:stretch>
            <a:fillRect/>
          </a:stretch>
        </p:blipFill>
        <p:spPr>
          <a:xfrm>
            <a:off x="8338090" y="4343359"/>
            <a:ext cx="725568" cy="1975557"/>
          </a:xfrm>
          <a:prstGeom prst="rect">
            <a:avLst/>
          </a:prstGeom>
          <a:ln>
            <a:solidFill>
              <a:schemeClr val="tx1"/>
            </a:solidFill>
          </a:ln>
        </p:spPr>
      </p:pic>
      <p:sp>
        <p:nvSpPr>
          <p:cNvPr id="31" name="Title 1"/>
          <p:cNvSpPr txBox="1">
            <a:spLocks/>
          </p:cNvSpPr>
          <p:nvPr/>
        </p:nvSpPr>
        <p:spPr bwMode="auto">
          <a:xfrm>
            <a:off x="0" y="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algn="l" rtl="0" eaLnBrk="1" fontAlgn="base" hangingPunct="1">
              <a:spcBef>
                <a:spcPct val="0"/>
              </a:spcBef>
              <a:spcAft>
                <a:spcPct val="0"/>
              </a:spcAft>
              <a:defRPr lang="en-NZ" sz="2800" b="1" dirty="0" smtClean="0">
                <a:ln>
                  <a:noFill/>
                </a:ln>
                <a:solidFill>
                  <a:schemeClr val="bg1"/>
                </a:solidFill>
                <a:effectLst>
                  <a:outerShdw blurRad="50800" dist="50800" dir="2700000" algn="ctr" rotWithShape="0">
                    <a:schemeClr val="tx2"/>
                  </a:outerShdw>
                </a:effectLst>
                <a:latin typeface="+mj-lt"/>
                <a:ea typeface="+mj-ea"/>
                <a:cs typeface="+mj-cs"/>
              </a:defRPr>
            </a:lvl1pPr>
            <a:lvl2pPr algn="l" rtl="0" eaLnBrk="1" fontAlgn="base" hangingPunct="1">
              <a:spcBef>
                <a:spcPct val="0"/>
              </a:spcBef>
              <a:spcAft>
                <a:spcPct val="0"/>
              </a:spcAft>
              <a:defRPr sz="2800" b="1">
                <a:solidFill>
                  <a:srgbClr val="FC9200"/>
                </a:solidFill>
                <a:latin typeface="Arial" charset="0"/>
              </a:defRPr>
            </a:lvl2pPr>
            <a:lvl3pPr algn="l" rtl="0" eaLnBrk="1" fontAlgn="base" hangingPunct="1">
              <a:spcBef>
                <a:spcPct val="0"/>
              </a:spcBef>
              <a:spcAft>
                <a:spcPct val="0"/>
              </a:spcAft>
              <a:defRPr sz="2800" b="1">
                <a:solidFill>
                  <a:srgbClr val="FC9200"/>
                </a:solidFill>
                <a:latin typeface="Arial" charset="0"/>
              </a:defRPr>
            </a:lvl3pPr>
            <a:lvl4pPr algn="l" rtl="0" eaLnBrk="1" fontAlgn="base" hangingPunct="1">
              <a:spcBef>
                <a:spcPct val="0"/>
              </a:spcBef>
              <a:spcAft>
                <a:spcPct val="0"/>
              </a:spcAft>
              <a:defRPr sz="2800" b="1">
                <a:solidFill>
                  <a:srgbClr val="FC9200"/>
                </a:solidFill>
                <a:latin typeface="Arial" charset="0"/>
              </a:defRPr>
            </a:lvl4pPr>
            <a:lvl5pPr algn="l" rtl="0" eaLnBrk="1" fontAlgn="base" hangingPunct="1">
              <a:spcBef>
                <a:spcPct val="0"/>
              </a:spcBef>
              <a:spcAft>
                <a:spcPct val="0"/>
              </a:spcAft>
              <a:defRPr sz="2800" b="1">
                <a:solidFill>
                  <a:srgbClr val="FC9200"/>
                </a:solidFill>
                <a:latin typeface="Arial" charset="0"/>
              </a:defRPr>
            </a:lvl5pPr>
            <a:lvl6pPr marL="457200" algn="l" rtl="0" eaLnBrk="1" fontAlgn="base" hangingPunct="1">
              <a:spcBef>
                <a:spcPct val="0"/>
              </a:spcBef>
              <a:spcAft>
                <a:spcPct val="0"/>
              </a:spcAft>
              <a:defRPr sz="2800" b="1">
                <a:solidFill>
                  <a:srgbClr val="FC9200"/>
                </a:solidFill>
                <a:latin typeface="Arial" charset="0"/>
              </a:defRPr>
            </a:lvl6pPr>
            <a:lvl7pPr marL="914400" algn="l" rtl="0" eaLnBrk="1" fontAlgn="base" hangingPunct="1">
              <a:spcBef>
                <a:spcPct val="0"/>
              </a:spcBef>
              <a:spcAft>
                <a:spcPct val="0"/>
              </a:spcAft>
              <a:defRPr sz="2800" b="1">
                <a:solidFill>
                  <a:srgbClr val="FC9200"/>
                </a:solidFill>
                <a:latin typeface="Arial" charset="0"/>
              </a:defRPr>
            </a:lvl7pPr>
            <a:lvl8pPr marL="1371600" algn="l" rtl="0" eaLnBrk="1" fontAlgn="base" hangingPunct="1">
              <a:spcBef>
                <a:spcPct val="0"/>
              </a:spcBef>
              <a:spcAft>
                <a:spcPct val="0"/>
              </a:spcAft>
              <a:defRPr sz="2800" b="1">
                <a:solidFill>
                  <a:srgbClr val="FC9200"/>
                </a:solidFill>
                <a:latin typeface="Arial" charset="0"/>
              </a:defRPr>
            </a:lvl8pPr>
            <a:lvl9pPr marL="1828800" algn="l" rtl="0" eaLnBrk="1" fontAlgn="base" hangingPunct="1">
              <a:spcBef>
                <a:spcPct val="0"/>
              </a:spcBef>
              <a:spcAft>
                <a:spcPct val="0"/>
              </a:spcAft>
              <a:defRPr sz="2800" b="1">
                <a:solidFill>
                  <a:srgbClr val="FC9200"/>
                </a:solidFill>
                <a:latin typeface="Arial" charset="0"/>
              </a:defRPr>
            </a:lvl9pPr>
          </a:lstStyle>
          <a:p>
            <a:pPr>
              <a:defRPr/>
            </a:pPr>
            <a:r>
              <a:rPr lang="en-US" sz="2400" dirty="0" smtClean="0"/>
              <a:t>Model setup and LGM glacial load</a:t>
            </a:r>
          </a:p>
          <a:p>
            <a:pPr>
              <a:defRPr/>
            </a:pPr>
            <a:endParaRPr lang="en-US" sz="2400" dirty="0"/>
          </a:p>
        </p:txBody>
      </p:sp>
      <p:sp>
        <p:nvSpPr>
          <p:cNvPr id="18" name="TextBox 17"/>
          <p:cNvSpPr txBox="1"/>
          <p:nvPr/>
        </p:nvSpPr>
        <p:spPr>
          <a:xfrm>
            <a:off x="0" y="6529141"/>
            <a:ext cx="3848575" cy="338554"/>
          </a:xfrm>
          <a:prstGeom prst="rect">
            <a:avLst/>
          </a:prstGeom>
          <a:noFill/>
        </p:spPr>
        <p:txBody>
          <a:bodyPr wrap="square" rtlCol="0">
            <a:spAutoFit/>
          </a:bodyPr>
          <a:lstStyle/>
          <a:p>
            <a:r>
              <a:rPr lang="en-US" sz="1600" dirty="0" smtClean="0"/>
              <a:t>Images produced by Lauren Wheeler </a:t>
            </a:r>
            <a:endParaRPr lang="en-US" sz="1600" dirty="0"/>
          </a:p>
        </p:txBody>
      </p:sp>
      <p:pic>
        <p:nvPicPr>
          <p:cNvPr id="19" name="Picture 4"/>
          <p:cNvPicPr>
            <a:picLocks noChangeAspect="1" noChangeArrowheads="1"/>
          </p:cNvPicPr>
          <p:nvPr/>
        </p:nvPicPr>
        <p:blipFill rotWithShape="1">
          <a:blip r:embed="rId6"/>
          <a:srcRect t="2425" b="8096"/>
          <a:stretch/>
        </p:blipFill>
        <p:spPr bwMode="auto">
          <a:xfrm>
            <a:off x="4052887" y="3986046"/>
            <a:ext cx="4176713" cy="2539783"/>
          </a:xfrm>
          <a:prstGeom prst="rect">
            <a:avLst/>
          </a:prstGeom>
          <a:noFill/>
          <a:ln w="9525">
            <a:noFill/>
            <a:miter lim="800000"/>
            <a:headEnd/>
            <a:tailEnd/>
          </a:ln>
        </p:spPr>
      </p:pic>
      <p:pic>
        <p:nvPicPr>
          <p:cNvPr id="20" name="Picture 3"/>
          <p:cNvPicPr>
            <a:picLocks noChangeAspect="1" noChangeArrowheads="1"/>
          </p:cNvPicPr>
          <p:nvPr/>
        </p:nvPicPr>
        <p:blipFill>
          <a:blip r:embed="rId7"/>
          <a:srcRect/>
          <a:stretch>
            <a:fillRect/>
          </a:stretch>
        </p:blipFill>
        <p:spPr bwMode="auto">
          <a:xfrm>
            <a:off x="0" y="3972272"/>
            <a:ext cx="4238625" cy="2571750"/>
          </a:xfrm>
          <a:prstGeom prst="rect">
            <a:avLst/>
          </a:prstGeom>
          <a:noFill/>
          <a:ln w="9525">
            <a:noFill/>
            <a:miter lim="800000"/>
            <a:headEnd/>
            <a:tailEnd/>
          </a:ln>
        </p:spPr>
      </p:pic>
      <p:sp>
        <p:nvSpPr>
          <p:cNvPr id="26" name="TextBox 25"/>
          <p:cNvSpPr txBox="1"/>
          <p:nvPr/>
        </p:nvSpPr>
        <p:spPr>
          <a:xfrm>
            <a:off x="5644851" y="5994878"/>
            <a:ext cx="2438400" cy="369332"/>
          </a:xfrm>
          <a:prstGeom prst="rect">
            <a:avLst/>
          </a:prstGeom>
          <a:solidFill>
            <a:schemeClr val="bg1"/>
          </a:solidFill>
        </p:spPr>
        <p:txBody>
          <a:bodyPr wrap="square" rtlCol="0">
            <a:spAutoFit/>
          </a:bodyPr>
          <a:lstStyle/>
          <a:p>
            <a:pPr algn="ctr"/>
            <a:r>
              <a:rPr lang="en-US" dirty="0" smtClean="0">
                <a:solidFill>
                  <a:schemeClr val="tx2"/>
                </a:solidFill>
              </a:rPr>
              <a:t>East-West (YZ) Strain</a:t>
            </a:r>
            <a:endParaRPr lang="en-US" dirty="0">
              <a:solidFill>
                <a:schemeClr val="tx2"/>
              </a:solidFill>
            </a:endParaRPr>
          </a:p>
        </p:txBody>
      </p:sp>
      <p:sp>
        <p:nvSpPr>
          <p:cNvPr id="27" name="TextBox 26"/>
          <p:cNvSpPr txBox="1"/>
          <p:nvPr/>
        </p:nvSpPr>
        <p:spPr>
          <a:xfrm>
            <a:off x="0" y="6053580"/>
            <a:ext cx="2883841" cy="369332"/>
          </a:xfrm>
          <a:prstGeom prst="rect">
            <a:avLst/>
          </a:prstGeom>
          <a:solidFill>
            <a:srgbClr val="FFFFFF"/>
          </a:solidFill>
        </p:spPr>
        <p:txBody>
          <a:bodyPr wrap="square" rtlCol="0">
            <a:spAutoFit/>
          </a:bodyPr>
          <a:lstStyle/>
          <a:p>
            <a:pPr algn="ctr"/>
            <a:r>
              <a:rPr lang="en-US" dirty="0" smtClean="0">
                <a:solidFill>
                  <a:srgbClr val="000000"/>
                </a:solidFill>
              </a:rPr>
              <a:t>North-South (XZ) Strain</a:t>
            </a:r>
            <a:endParaRPr lang="en-US" dirty="0">
              <a:solidFill>
                <a:srgbClr val="000000"/>
              </a:solidFill>
            </a:endParaRPr>
          </a:p>
        </p:txBody>
      </p:sp>
      <p:grpSp>
        <p:nvGrpSpPr>
          <p:cNvPr id="28" name="Group 27"/>
          <p:cNvGrpSpPr/>
          <p:nvPr/>
        </p:nvGrpSpPr>
        <p:grpSpPr>
          <a:xfrm>
            <a:off x="1758888" y="4662324"/>
            <a:ext cx="228600" cy="533400"/>
            <a:chOff x="1828800" y="1828800"/>
            <a:chExt cx="228600" cy="533400"/>
          </a:xfrm>
        </p:grpSpPr>
        <p:cxnSp>
          <p:nvCxnSpPr>
            <p:cNvPr id="29" name="Straight Connector 28"/>
            <p:cNvCxnSpPr/>
            <p:nvPr/>
          </p:nvCxnSpPr>
          <p:spPr>
            <a:xfrm flipH="1" flipV="1">
              <a:off x="1905000" y="1828800"/>
              <a:ext cx="152400" cy="228600"/>
            </a:xfrm>
            <a:prstGeom prst="line">
              <a:avLst/>
            </a:prstGeom>
            <a:ln w="2857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1828800" y="2057400"/>
              <a:ext cx="216876" cy="304800"/>
            </a:xfrm>
            <a:prstGeom prst="line">
              <a:avLst/>
            </a:prstGeom>
            <a:ln w="2857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5943600" y="4545866"/>
            <a:ext cx="228600" cy="533400"/>
            <a:chOff x="1828800" y="1828800"/>
            <a:chExt cx="228600" cy="533400"/>
          </a:xfrm>
        </p:grpSpPr>
        <p:cxnSp>
          <p:nvCxnSpPr>
            <p:cNvPr id="36" name="Straight Connector 35"/>
            <p:cNvCxnSpPr/>
            <p:nvPr/>
          </p:nvCxnSpPr>
          <p:spPr>
            <a:xfrm flipH="1" flipV="1">
              <a:off x="1905000" y="1828800"/>
              <a:ext cx="152400" cy="228600"/>
            </a:xfrm>
            <a:prstGeom prst="line">
              <a:avLst/>
            </a:prstGeom>
            <a:ln w="2857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1828800" y="2057400"/>
              <a:ext cx="216876" cy="304800"/>
            </a:xfrm>
            <a:prstGeom prst="line">
              <a:avLst/>
            </a:prstGeom>
            <a:ln w="28575"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38" name="TextBox 37"/>
          <p:cNvSpPr txBox="1"/>
          <p:nvPr/>
        </p:nvSpPr>
        <p:spPr>
          <a:xfrm>
            <a:off x="0" y="3972021"/>
            <a:ext cx="1480375" cy="400110"/>
          </a:xfrm>
          <a:prstGeom prst="rect">
            <a:avLst/>
          </a:prstGeom>
          <a:solidFill>
            <a:srgbClr val="FFFFFF"/>
          </a:solidFill>
        </p:spPr>
        <p:txBody>
          <a:bodyPr wrap="square" rtlCol="0">
            <a:spAutoFit/>
          </a:bodyPr>
          <a:lstStyle/>
          <a:p>
            <a:pPr algn="ctr"/>
            <a:r>
              <a:rPr lang="en-US" sz="2000" b="1" dirty="0" smtClean="0">
                <a:solidFill>
                  <a:srgbClr val="000000"/>
                </a:solidFill>
              </a:rPr>
              <a:t>Loading</a:t>
            </a:r>
            <a:endParaRPr lang="en-US" sz="2000" b="1" dirty="0">
              <a:solidFill>
                <a:srgbClr val="000000"/>
              </a:solidFill>
            </a:endParaRPr>
          </a:p>
        </p:txBody>
      </p:sp>
    </p:spTree>
    <p:extLst>
      <p:ext uri="{BB962C8B-B14F-4D97-AF65-F5344CB8AC3E}">
        <p14:creationId xmlns:p14="http://schemas.microsoft.com/office/powerpoint/2010/main" val="35793021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geodynamic features to surface process codes:</a:t>
            </a:r>
            <a:endParaRPr lang="en-US" dirty="0"/>
          </a:p>
        </p:txBody>
      </p:sp>
      <p:pic>
        <p:nvPicPr>
          <p:cNvPr id="4" name="dlim_2.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2086658"/>
            <a:ext cx="9144000" cy="2217737"/>
          </a:xfrm>
          <a:prstGeom prst="rect">
            <a:avLst/>
          </a:prstGeom>
        </p:spPr>
      </p:pic>
      <p:sp>
        <p:nvSpPr>
          <p:cNvPr id="5" name="TextBox 4"/>
          <p:cNvSpPr txBox="1"/>
          <p:nvPr/>
        </p:nvSpPr>
        <p:spPr>
          <a:xfrm>
            <a:off x="455625" y="1531810"/>
            <a:ext cx="8036444" cy="369332"/>
          </a:xfrm>
          <a:prstGeom prst="rect">
            <a:avLst/>
          </a:prstGeom>
          <a:noFill/>
        </p:spPr>
        <p:txBody>
          <a:bodyPr wrap="square" rtlCol="0">
            <a:spAutoFit/>
          </a:bodyPr>
          <a:lstStyle/>
          <a:p>
            <a:r>
              <a:rPr lang="en-US" dirty="0" smtClean="0"/>
              <a:t>CHILD + lateral fault motion – from Sarah </a:t>
            </a:r>
            <a:r>
              <a:rPr lang="en-US" dirty="0" err="1" smtClean="0"/>
              <a:t>Harbert</a:t>
            </a:r>
            <a:r>
              <a:rPr lang="en-US" dirty="0" smtClean="0"/>
              <a:t>, University of Washington</a:t>
            </a:r>
            <a:endParaRPr lang="en-US" dirty="0"/>
          </a:p>
        </p:txBody>
      </p:sp>
      <p:pic>
        <p:nvPicPr>
          <p:cNvPr id="3" name="Picture 2" descr="P1041319.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7379" y="3877052"/>
            <a:ext cx="3974597" cy="2980948"/>
          </a:xfrm>
          <a:prstGeom prst="rect">
            <a:avLst/>
          </a:prstGeom>
        </p:spPr>
      </p:pic>
      <p:sp>
        <p:nvSpPr>
          <p:cNvPr id="7" name="TextBox 6"/>
          <p:cNvSpPr txBox="1"/>
          <p:nvPr/>
        </p:nvSpPr>
        <p:spPr>
          <a:xfrm rot="17820000">
            <a:off x="6621297" y="4013735"/>
            <a:ext cx="1292400" cy="646331"/>
          </a:xfrm>
          <a:prstGeom prst="rect">
            <a:avLst/>
          </a:prstGeom>
          <a:noFill/>
        </p:spPr>
        <p:txBody>
          <a:bodyPr wrap="square" rtlCol="0">
            <a:spAutoFit/>
          </a:bodyPr>
          <a:lstStyle/>
          <a:p>
            <a:pPr algn="ctr"/>
            <a:r>
              <a:rPr lang="en-US" dirty="0" smtClean="0">
                <a:solidFill>
                  <a:srgbClr val="FF0000"/>
                </a:solidFill>
              </a:rPr>
              <a:t>Clarence</a:t>
            </a:r>
          </a:p>
          <a:p>
            <a:pPr algn="ctr"/>
            <a:r>
              <a:rPr lang="en-US" dirty="0" smtClean="0">
                <a:solidFill>
                  <a:srgbClr val="FF0000"/>
                </a:solidFill>
              </a:rPr>
              <a:t>Fault</a:t>
            </a:r>
            <a:endParaRPr lang="en-US" dirty="0">
              <a:solidFill>
                <a:srgbClr val="FF0000"/>
              </a:solidFill>
            </a:endParaRPr>
          </a:p>
        </p:txBody>
      </p:sp>
      <p:pic>
        <p:nvPicPr>
          <p:cNvPr id="6" name="Picture 5" descr="Screen Shot 2015-05-22 at 9.36.01 a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6541" y="3864232"/>
            <a:ext cx="3628118" cy="2993768"/>
          </a:xfrm>
          <a:prstGeom prst="rect">
            <a:avLst/>
          </a:prstGeom>
        </p:spPr>
      </p:pic>
    </p:spTree>
    <p:extLst>
      <p:ext uri="{BB962C8B-B14F-4D97-AF65-F5344CB8AC3E}">
        <p14:creationId xmlns:p14="http://schemas.microsoft.com/office/powerpoint/2010/main" val="2251578445"/>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geodynamic features to surface process codes:</a:t>
            </a:r>
            <a:endParaRPr lang="en-US" dirty="0"/>
          </a:p>
        </p:txBody>
      </p:sp>
      <p:sp>
        <p:nvSpPr>
          <p:cNvPr id="5" name="TextBox 4"/>
          <p:cNvSpPr txBox="1"/>
          <p:nvPr/>
        </p:nvSpPr>
        <p:spPr>
          <a:xfrm>
            <a:off x="455625" y="1793575"/>
            <a:ext cx="8036444" cy="646331"/>
          </a:xfrm>
          <a:prstGeom prst="rect">
            <a:avLst/>
          </a:prstGeom>
          <a:noFill/>
        </p:spPr>
        <p:txBody>
          <a:bodyPr wrap="square" rtlCol="0">
            <a:spAutoFit/>
          </a:bodyPr>
          <a:lstStyle/>
          <a:p>
            <a:r>
              <a:rPr lang="en-US" dirty="0" smtClean="0"/>
              <a:t>KCHILD: Sam Roy, University of Maine</a:t>
            </a:r>
          </a:p>
          <a:p>
            <a:r>
              <a:rPr lang="en-US" dirty="0" smtClean="0"/>
              <a:t>“K” </a:t>
            </a:r>
            <a:r>
              <a:rPr lang="en-US" dirty="0" smtClean="0"/>
              <a:t>– kinematics and </a:t>
            </a:r>
            <a:r>
              <a:rPr lang="en-US" dirty="0" smtClean="0">
                <a:solidFill>
                  <a:srgbClr val="FFFF00"/>
                </a:solidFill>
              </a:rPr>
              <a:t>“K” </a:t>
            </a:r>
            <a:r>
              <a:rPr lang="en-US" dirty="0" smtClean="0">
                <a:solidFill>
                  <a:srgbClr val="FFFF00"/>
                </a:solidFill>
              </a:rPr>
              <a:t>– Kb, bedrock </a:t>
            </a:r>
            <a:r>
              <a:rPr lang="en-US" dirty="0" err="1" smtClean="0">
                <a:solidFill>
                  <a:srgbClr val="FFFF00"/>
                </a:solidFill>
              </a:rPr>
              <a:t>erodibility</a:t>
            </a:r>
            <a:r>
              <a:rPr lang="en-US" dirty="0" smtClean="0">
                <a:solidFill>
                  <a:srgbClr val="FFFF00"/>
                </a:solidFill>
              </a:rPr>
              <a:t> derived from cohesion</a:t>
            </a:r>
            <a:r>
              <a:rPr lang="en-US" dirty="0" smtClean="0"/>
              <a:t> </a:t>
            </a:r>
            <a:endParaRPr lang="en-US" dirty="0"/>
          </a:p>
        </p:txBody>
      </p:sp>
      <p:pic>
        <p:nvPicPr>
          <p:cNvPr id="29" name="Picture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4561" y="3494964"/>
            <a:ext cx="2821844" cy="2107674"/>
          </a:xfrm>
          <a:prstGeom prst="rect">
            <a:avLst/>
          </a:prstGeom>
        </p:spPr>
      </p:pic>
      <p:sp>
        <p:nvSpPr>
          <p:cNvPr id="32" name="TextBox 31"/>
          <p:cNvSpPr txBox="1"/>
          <p:nvPr/>
        </p:nvSpPr>
        <p:spPr>
          <a:xfrm rot="19253451">
            <a:off x="6553123" y="4652214"/>
            <a:ext cx="1147339" cy="319924"/>
          </a:xfrm>
          <a:prstGeom prst="rect">
            <a:avLst/>
          </a:prstGeom>
          <a:noFill/>
        </p:spPr>
        <p:txBody>
          <a:bodyPr wrap="none" rtlCol="0">
            <a:spAutoFit/>
          </a:bodyPr>
          <a:lstStyle/>
          <a:p>
            <a:r>
              <a:rPr lang="en-US" b="1" dirty="0" smtClean="0">
                <a:solidFill>
                  <a:schemeClr val="bg1"/>
                </a:solidFill>
              </a:rPr>
              <a:t>Alpine Fault</a:t>
            </a:r>
            <a:endParaRPr lang="en-US" b="1" dirty="0">
              <a:solidFill>
                <a:schemeClr val="bg1"/>
              </a:solidFill>
            </a:endParaRPr>
          </a:p>
        </p:txBody>
      </p:sp>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0526" y="3494964"/>
            <a:ext cx="2810233" cy="2107674"/>
          </a:xfrm>
          <a:prstGeom prst="rect">
            <a:avLst/>
          </a:prstGeom>
        </p:spPr>
      </p:pic>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65071" y="3494964"/>
            <a:ext cx="2821844" cy="2107674"/>
          </a:xfrm>
          <a:prstGeom prst="rect">
            <a:avLst/>
          </a:prstGeom>
        </p:spPr>
      </p:pic>
      <p:sp>
        <p:nvSpPr>
          <p:cNvPr id="35" name="TextBox 34"/>
          <p:cNvSpPr txBox="1"/>
          <p:nvPr/>
        </p:nvSpPr>
        <p:spPr>
          <a:xfrm>
            <a:off x="198086" y="3457455"/>
            <a:ext cx="1736698" cy="646331"/>
          </a:xfrm>
          <a:prstGeom prst="rect">
            <a:avLst/>
          </a:prstGeom>
          <a:noFill/>
        </p:spPr>
        <p:txBody>
          <a:bodyPr wrap="none" rtlCol="0">
            <a:spAutoFit/>
          </a:bodyPr>
          <a:lstStyle/>
          <a:p>
            <a:r>
              <a:rPr lang="en-US" b="1" dirty="0" smtClean="0"/>
              <a:t>No </a:t>
            </a:r>
            <a:r>
              <a:rPr lang="en-US" b="1" dirty="0"/>
              <a:t>w</a:t>
            </a:r>
            <a:r>
              <a:rPr lang="en-US" b="1" dirty="0" smtClean="0"/>
              <a:t>eakening</a:t>
            </a:r>
          </a:p>
          <a:p>
            <a:r>
              <a:rPr lang="en-US" b="1" dirty="0" smtClean="0"/>
              <a:t>(~3*10</a:t>
            </a:r>
            <a:r>
              <a:rPr lang="en-US" b="1" baseline="30000" dirty="0" smtClean="0"/>
              <a:t>7</a:t>
            </a:r>
            <a:r>
              <a:rPr lang="en-US" b="1" dirty="0" smtClean="0"/>
              <a:t> Pa) </a:t>
            </a:r>
            <a:endParaRPr lang="en-US" b="1" dirty="0"/>
          </a:p>
        </p:txBody>
      </p:sp>
      <p:sp>
        <p:nvSpPr>
          <p:cNvPr id="36" name="TextBox 35"/>
          <p:cNvSpPr txBox="1"/>
          <p:nvPr/>
        </p:nvSpPr>
        <p:spPr>
          <a:xfrm>
            <a:off x="3082717" y="3449257"/>
            <a:ext cx="1442410" cy="646331"/>
          </a:xfrm>
          <a:prstGeom prst="rect">
            <a:avLst/>
          </a:prstGeom>
          <a:noFill/>
        </p:spPr>
        <p:txBody>
          <a:bodyPr wrap="none" rtlCol="0">
            <a:spAutoFit/>
          </a:bodyPr>
          <a:lstStyle/>
          <a:p>
            <a:r>
              <a:rPr lang="en-US" b="1" dirty="0" smtClean="0"/>
              <a:t>30X weaker</a:t>
            </a:r>
          </a:p>
          <a:p>
            <a:r>
              <a:rPr lang="en-US" b="1" dirty="0" smtClean="0"/>
              <a:t>(~10</a:t>
            </a:r>
            <a:r>
              <a:rPr lang="en-US" b="1" baseline="30000" dirty="0" smtClean="0"/>
              <a:t>6</a:t>
            </a:r>
            <a:r>
              <a:rPr lang="en-US" b="1" dirty="0" smtClean="0"/>
              <a:t> </a:t>
            </a:r>
            <a:r>
              <a:rPr lang="en-US" b="1" dirty="0"/>
              <a:t>Pa) </a:t>
            </a:r>
          </a:p>
        </p:txBody>
      </p:sp>
      <p:sp>
        <p:nvSpPr>
          <p:cNvPr id="37" name="TextBox 36"/>
          <p:cNvSpPr txBox="1"/>
          <p:nvPr/>
        </p:nvSpPr>
        <p:spPr>
          <a:xfrm>
            <a:off x="5851313" y="3449256"/>
            <a:ext cx="1699166" cy="923330"/>
          </a:xfrm>
          <a:prstGeom prst="rect">
            <a:avLst/>
          </a:prstGeom>
          <a:noFill/>
        </p:spPr>
        <p:txBody>
          <a:bodyPr wrap="none" rtlCol="0">
            <a:spAutoFit/>
          </a:bodyPr>
          <a:lstStyle/>
          <a:p>
            <a:r>
              <a:rPr lang="en-US" b="1" dirty="0" smtClean="0"/>
              <a:t>3000X weaker</a:t>
            </a:r>
          </a:p>
          <a:p>
            <a:r>
              <a:rPr lang="en-US" b="1" dirty="0" smtClean="0"/>
              <a:t>(~10</a:t>
            </a:r>
            <a:r>
              <a:rPr lang="en-US" b="1" baseline="30000" dirty="0" smtClean="0"/>
              <a:t>4</a:t>
            </a:r>
            <a:r>
              <a:rPr lang="en-US" b="1" dirty="0" smtClean="0"/>
              <a:t> </a:t>
            </a:r>
            <a:r>
              <a:rPr lang="en-US" b="1" dirty="0"/>
              <a:t>Pa) </a:t>
            </a:r>
          </a:p>
          <a:p>
            <a:endParaRPr lang="en-US" b="1" dirty="0"/>
          </a:p>
        </p:txBody>
      </p:sp>
      <p:sp>
        <p:nvSpPr>
          <p:cNvPr id="46" name="TextBox 45"/>
          <p:cNvSpPr txBox="1"/>
          <p:nvPr/>
        </p:nvSpPr>
        <p:spPr>
          <a:xfrm>
            <a:off x="1782774" y="2970975"/>
            <a:ext cx="5229955" cy="369332"/>
          </a:xfrm>
          <a:prstGeom prst="rect">
            <a:avLst/>
          </a:prstGeom>
          <a:noFill/>
        </p:spPr>
        <p:txBody>
          <a:bodyPr wrap="none" rtlCol="0">
            <a:spAutoFit/>
          </a:bodyPr>
          <a:lstStyle/>
          <a:p>
            <a:r>
              <a:rPr lang="en-US" dirty="0" smtClean="0"/>
              <a:t>Fault damage </a:t>
            </a:r>
            <a:r>
              <a:rPr lang="en-US" dirty="0" smtClean="0">
                <a:sym typeface="Wingdings"/>
              </a:rPr>
              <a:t> </a:t>
            </a:r>
            <a:r>
              <a:rPr lang="en-US" dirty="0" err="1" smtClean="0">
                <a:sym typeface="Wingdings"/>
              </a:rPr>
              <a:t>Erodibility</a:t>
            </a:r>
            <a:r>
              <a:rPr lang="en-US" dirty="0" smtClean="0">
                <a:sym typeface="Wingdings"/>
              </a:rPr>
              <a:t> link  put into CHILD</a:t>
            </a:r>
            <a:endParaRPr lang="en-US" dirty="0"/>
          </a:p>
        </p:txBody>
      </p:sp>
    </p:spTree>
    <p:extLst>
      <p:ext uri="{BB962C8B-B14F-4D97-AF65-F5344CB8AC3E}">
        <p14:creationId xmlns:p14="http://schemas.microsoft.com/office/powerpoint/2010/main" val="230151018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05-19 at 3.35.4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922"/>
            <a:ext cx="9144000" cy="6457402"/>
          </a:xfrm>
          <a:prstGeom prst="rect">
            <a:avLst/>
          </a:prstGeom>
        </p:spPr>
      </p:pic>
      <p:sp>
        <p:nvSpPr>
          <p:cNvPr id="5" name="TextBox 4"/>
          <p:cNvSpPr txBox="1"/>
          <p:nvPr/>
        </p:nvSpPr>
        <p:spPr>
          <a:xfrm>
            <a:off x="1" y="6577727"/>
            <a:ext cx="4186918" cy="307777"/>
          </a:xfrm>
          <a:prstGeom prst="rect">
            <a:avLst/>
          </a:prstGeom>
          <a:noFill/>
        </p:spPr>
        <p:txBody>
          <a:bodyPr wrap="square" rtlCol="0">
            <a:spAutoFit/>
          </a:bodyPr>
          <a:lstStyle/>
          <a:p>
            <a:r>
              <a:rPr lang="en-US" sz="1400" dirty="0" smtClean="0"/>
              <a:t>Roy et al. submitted Computers and Geosciences</a:t>
            </a:r>
            <a:endParaRPr lang="en-US" sz="1400" dirty="0"/>
          </a:p>
        </p:txBody>
      </p:sp>
    </p:spTree>
    <p:extLst>
      <p:ext uri="{BB962C8B-B14F-4D97-AF65-F5344CB8AC3E}">
        <p14:creationId xmlns:p14="http://schemas.microsoft.com/office/powerpoint/2010/main" val="302209982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GNS_Science">
  <a:themeElements>
    <a:clrScheme name="Custom 2">
      <a:dk1>
        <a:srgbClr val="FFFFFF"/>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GNS_Scienc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NS_Scienc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NS_Scienc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NS_Scienc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NS_Scienc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NS_Scienc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NS_Scienc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NS_Scienc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NS_Scienc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NS_Scienc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NS_Scienc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NS_Scienc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NS_Scienc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5746</TotalTime>
  <Words>3330</Words>
  <Application>Microsoft Macintosh PowerPoint</Application>
  <PresentationFormat>On-screen Show (4:3)</PresentationFormat>
  <Paragraphs>499</Paragraphs>
  <Slides>38</Slides>
  <Notes>27</Notes>
  <HiddenSlides>0</HiddenSlides>
  <MMClips>6</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GNS_Science</vt:lpstr>
      <vt:lpstr>Models meet Data, Earth Surface meet Geodynamics  </vt:lpstr>
      <vt:lpstr>Geodynamics:Earth Surface Processes:Climate </vt:lpstr>
      <vt:lpstr>Geodynamics:Earth Surface Processes:Climate </vt:lpstr>
      <vt:lpstr>Geodynamics:Earth Surface Processes </vt:lpstr>
      <vt:lpstr>Adding surface processes to geodynamic codes:  </vt:lpstr>
      <vt:lpstr>PowerPoint Presentation</vt:lpstr>
      <vt:lpstr>Adding geodynamic features to surface process codes:</vt:lpstr>
      <vt:lpstr>Adding geodynamic features to surface process codes:</vt:lpstr>
      <vt:lpstr>PowerPoint Presentation</vt:lpstr>
      <vt:lpstr>PowerPoint Presentation</vt:lpstr>
      <vt:lpstr>Model constrained by field data </vt:lpstr>
      <vt:lpstr>Fluvial incision with sediments </vt:lpstr>
      <vt:lpstr>Coupling existing geodynamic and surface process codes:</vt:lpstr>
      <vt:lpstr>Geodynamics with Underworld</vt:lpstr>
      <vt:lpstr>PowerPoint Presentation</vt:lpstr>
      <vt:lpstr>PowerPoint Presentation</vt:lpstr>
      <vt:lpstr>New conceptual framework: a single system for modeling Earth materials:</vt:lpstr>
      <vt:lpstr>Importance of topography and relief to stress state – Deep Fault Drilling</vt:lpstr>
      <vt:lpstr>Importance of topography and relief to stress state – Deep Fault Drilling</vt:lpstr>
      <vt:lpstr>Importance of topography and relief to stress state – Deep Fault Drilling</vt:lpstr>
      <vt:lpstr>Importance of topography and relief to stress state – Deep Fault Drilling</vt:lpstr>
      <vt:lpstr>Importance of topography and relief to stress state – strain partitioning </vt:lpstr>
      <vt:lpstr>Importance of topography and relief to stress state – strain partitioning </vt:lpstr>
      <vt:lpstr>FERM – failure earth response model </vt:lpstr>
      <vt:lpstr>PowerPoint Presentation</vt:lpstr>
      <vt:lpstr>PowerPoint Presentation</vt:lpstr>
      <vt:lpstr>FERM – failure earth response model </vt:lpstr>
      <vt:lpstr>FERM – failure earth response model </vt:lpstr>
      <vt:lpstr>FERM – failure earth response model </vt:lpstr>
      <vt:lpstr> FERM – example from the Waikukupa segment of the Alpine Fault </vt:lpstr>
      <vt:lpstr>PowerPoint Presentation</vt:lpstr>
      <vt:lpstr>PowerPoint Presentation</vt:lpstr>
      <vt:lpstr> FERM – example from the Waikukupa segment of the Alpine Fault </vt:lpstr>
      <vt:lpstr> FERM – example from the Waikukupa segment of the Alpine Fault </vt:lpstr>
      <vt:lpstr> FERM – example from the Waikukupa segment of the Alpine Fault – add pore pressure </vt:lpstr>
      <vt:lpstr>PowerPoint Presentation</vt:lpstr>
      <vt:lpstr>Geodynamics:Earth Surface Processes </vt:lpstr>
      <vt:lpstr>PowerPoint Presentation</vt:lpstr>
    </vt:vector>
  </TitlesOfParts>
  <Company>GNS Science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GNS Science</dc:creator>
  <cp:lastModifiedBy>Phaedra Upton</cp:lastModifiedBy>
  <cp:revision>101</cp:revision>
  <dcterms:created xsi:type="dcterms:W3CDTF">2011-09-11T23:16:57Z</dcterms:created>
  <dcterms:modified xsi:type="dcterms:W3CDTF">2015-05-27T03:53:39Z</dcterms:modified>
</cp:coreProperties>
</file>