
<file path=[Content_Types].xml><?xml version="1.0" encoding="utf-8"?>
<Types xmlns="http://schemas.openxmlformats.org/package/2006/content-types">
  <Default Extension="xml" ContentType="application/xml"/>
  <Default Extension="jpg" ContentType="image/jpeg"/>
  <Default Extension="tiff" ContentType="image/tiff"/>
  <Default Extension="emf" ContentType="image/x-emf"/>
  <Default Extension="jpeg" ContentType="image/jpeg"/>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Microsoft_Equation1.bin" ContentType="application/vnd.openxmlformats-officedocument.oleObject"/>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7" r:id="rId1"/>
    <p:sldMasterId id="2147483729" r:id="rId2"/>
  </p:sldMasterIdLst>
  <p:notesMasterIdLst>
    <p:notesMasterId r:id="rId28"/>
  </p:notesMasterIdLst>
  <p:sldIdLst>
    <p:sldId id="256" r:id="rId3"/>
    <p:sldId id="275" r:id="rId4"/>
    <p:sldId id="257" r:id="rId5"/>
    <p:sldId id="264" r:id="rId6"/>
    <p:sldId id="263" r:id="rId7"/>
    <p:sldId id="260" r:id="rId8"/>
    <p:sldId id="277" r:id="rId9"/>
    <p:sldId id="274" r:id="rId10"/>
    <p:sldId id="258" r:id="rId11"/>
    <p:sldId id="269" r:id="rId12"/>
    <p:sldId id="267" r:id="rId13"/>
    <p:sldId id="268" r:id="rId14"/>
    <p:sldId id="270" r:id="rId15"/>
    <p:sldId id="271" r:id="rId16"/>
    <p:sldId id="278" r:id="rId17"/>
    <p:sldId id="261" r:id="rId18"/>
    <p:sldId id="272" r:id="rId19"/>
    <p:sldId id="276" r:id="rId20"/>
    <p:sldId id="273" r:id="rId21"/>
    <p:sldId id="262" r:id="rId22"/>
    <p:sldId id="259" r:id="rId23"/>
    <p:sldId id="265" r:id="rId24"/>
    <p:sldId id="266" r:id="rId25"/>
    <p:sldId id="279" r:id="rId26"/>
    <p:sldId id="28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97" d="100"/>
          <a:sy n="97" d="100"/>
        </p:scale>
        <p:origin x="-888" y="-96"/>
      </p:cViewPr>
      <p:guideLst>
        <p:guide orient="horz" pos="2680"/>
        <p:guide pos="194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858A48-8E5E-F74C-A9F0-5ED3CDABB1BF}" type="datetimeFigureOut">
              <a:rPr lang="en-US" smtClean="0"/>
              <a:t>5/27/15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6F4A4B-3B73-0341-8163-C337EECEA01A}" type="slidenum">
              <a:rPr lang="en-US" smtClean="0"/>
              <a:t>‹#›</a:t>
            </a:fld>
            <a:endParaRPr lang="en-US"/>
          </a:p>
        </p:txBody>
      </p:sp>
    </p:spTree>
    <p:extLst>
      <p:ext uri="{BB962C8B-B14F-4D97-AF65-F5344CB8AC3E}">
        <p14:creationId xmlns:p14="http://schemas.microsoft.com/office/powerpoint/2010/main" val="38711260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Context: </a:t>
            </a:r>
          </a:p>
          <a:p>
            <a:pPr marL="171450" indent="-171450">
              <a:buFont typeface="Arial"/>
              <a:buChar char="•"/>
            </a:pPr>
            <a:r>
              <a:rPr lang="en-US" dirty="0" smtClean="0"/>
              <a:t>Sites awarded through</a:t>
            </a:r>
            <a:r>
              <a:rPr lang="en-US" baseline="0" dirty="0" smtClean="0"/>
              <a:t> individual competitive proposals</a:t>
            </a:r>
          </a:p>
          <a:p>
            <a:pPr marL="171450" indent="-171450">
              <a:buFont typeface="Arial"/>
              <a:buChar char="•"/>
            </a:pPr>
            <a:r>
              <a:rPr lang="en-US" baseline="0" dirty="0" smtClean="0"/>
              <a:t>NSF views these CZOs as a network and expects synergistic research activities across them</a:t>
            </a:r>
          </a:p>
          <a:p>
            <a:pPr marL="171450" indent="-171450">
              <a:buFont typeface="Arial"/>
              <a:buChar char="•"/>
            </a:pPr>
            <a:r>
              <a:rPr lang="en-US" baseline="0" dirty="0" smtClean="0"/>
              <a:t>This creates challenges of potential scope and mission creep, but opportunities for collaboration – particularly for modelers </a:t>
            </a:r>
            <a:endParaRPr lang="en-US" dirty="0"/>
          </a:p>
        </p:txBody>
      </p:sp>
      <p:sp>
        <p:nvSpPr>
          <p:cNvPr id="4" name="Slide Number Placeholder 3"/>
          <p:cNvSpPr>
            <a:spLocks noGrp="1"/>
          </p:cNvSpPr>
          <p:nvPr>
            <p:ph type="sldNum" sz="quarter" idx="10"/>
          </p:nvPr>
        </p:nvSpPr>
        <p:spPr/>
        <p:txBody>
          <a:bodyPr/>
          <a:lstStyle/>
          <a:p>
            <a:fld id="{CF6F4A4B-3B73-0341-8163-C337EECEA01A}" type="slidenum">
              <a:rPr lang="en-US" smtClean="0"/>
              <a:t>5</a:t>
            </a:fld>
            <a:endParaRPr lang="en-US"/>
          </a:p>
        </p:txBody>
      </p:sp>
    </p:spTree>
    <p:extLst>
      <p:ext uri="{BB962C8B-B14F-4D97-AF65-F5344CB8AC3E}">
        <p14:creationId xmlns:p14="http://schemas.microsoft.com/office/powerpoint/2010/main" val="3216845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item in the middle of the diagram is “soil development.” To contribute</a:t>
            </a:r>
            <a:r>
              <a:rPr lang="en-US" baseline="0" dirty="0" smtClean="0"/>
              <a:t> the final piece to this integrated Earth System Model we need to be able to answer the question “what will the critical zone look like and how will it behave in 100, 200, 500 years?”</a:t>
            </a:r>
            <a:endParaRPr lang="en-US" dirty="0"/>
          </a:p>
        </p:txBody>
      </p:sp>
      <p:sp>
        <p:nvSpPr>
          <p:cNvPr id="4" name="Slide Number Placeholder 3"/>
          <p:cNvSpPr>
            <a:spLocks noGrp="1"/>
          </p:cNvSpPr>
          <p:nvPr>
            <p:ph type="sldNum" sz="quarter" idx="10"/>
          </p:nvPr>
        </p:nvSpPr>
        <p:spPr/>
        <p:txBody>
          <a:bodyPr/>
          <a:lstStyle/>
          <a:p>
            <a:fld id="{42E0559D-65E0-294A-AA69-13B4417944C8}" type="slidenum">
              <a:rPr lang="en-US" smtClean="0"/>
              <a:t>6</a:t>
            </a:fld>
            <a:endParaRPr lang="en-US"/>
          </a:p>
        </p:txBody>
      </p:sp>
    </p:spTree>
    <p:extLst>
      <p:ext uri="{BB962C8B-B14F-4D97-AF65-F5344CB8AC3E}">
        <p14:creationId xmlns:p14="http://schemas.microsoft.com/office/powerpoint/2010/main" val="2545889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how land modification alters</a:t>
            </a:r>
            <a:r>
              <a:rPr lang="en-US" baseline="0" dirty="0" smtClean="0"/>
              <a:t> the structure and function of the critical zone necessitates a network of observatories that exhibit both within and between site variability in climate, geology, and geomorphic context. Many CZOs also have “extended” platforms with which to integrate regional activities and also act to further tie CZOs together</a:t>
            </a:r>
            <a:endParaRPr lang="en-US" dirty="0"/>
          </a:p>
        </p:txBody>
      </p:sp>
      <p:sp>
        <p:nvSpPr>
          <p:cNvPr id="4" name="Slide Number Placeholder 3"/>
          <p:cNvSpPr>
            <a:spLocks noGrp="1"/>
          </p:cNvSpPr>
          <p:nvPr>
            <p:ph type="sldNum" sz="quarter" idx="10"/>
          </p:nvPr>
        </p:nvSpPr>
        <p:spPr/>
        <p:txBody>
          <a:bodyPr/>
          <a:lstStyle/>
          <a:p>
            <a:fld id="{42E0559D-65E0-294A-AA69-13B4417944C8}" type="slidenum">
              <a:rPr lang="en-US" smtClean="0"/>
              <a:t>9</a:t>
            </a:fld>
            <a:endParaRPr lang="en-US"/>
          </a:p>
        </p:txBody>
      </p:sp>
    </p:spTree>
    <p:extLst>
      <p:ext uri="{BB962C8B-B14F-4D97-AF65-F5344CB8AC3E}">
        <p14:creationId xmlns:p14="http://schemas.microsoft.com/office/powerpoint/2010/main" val="3430023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meant to be inclusive of all the data and models available, but demonstrative of a key component… the ability to fuse models and data together.</a:t>
            </a:r>
            <a:endParaRPr lang="en-US" dirty="0"/>
          </a:p>
        </p:txBody>
      </p:sp>
      <p:sp>
        <p:nvSpPr>
          <p:cNvPr id="4" name="Slide Number Placeholder 3"/>
          <p:cNvSpPr>
            <a:spLocks noGrp="1"/>
          </p:cNvSpPr>
          <p:nvPr>
            <p:ph type="sldNum" sz="quarter" idx="10"/>
          </p:nvPr>
        </p:nvSpPr>
        <p:spPr/>
        <p:txBody>
          <a:bodyPr/>
          <a:lstStyle/>
          <a:p>
            <a:fld id="{42E0559D-65E0-294A-AA69-13B4417944C8}" type="slidenum">
              <a:rPr lang="en-US" smtClean="0"/>
              <a:t>16</a:t>
            </a:fld>
            <a:endParaRPr lang="en-US"/>
          </a:p>
        </p:txBody>
      </p:sp>
    </p:spTree>
    <p:extLst>
      <p:ext uri="{BB962C8B-B14F-4D97-AF65-F5344CB8AC3E}">
        <p14:creationId xmlns:p14="http://schemas.microsoft.com/office/powerpoint/2010/main" val="12771562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Understanding how land modification alters</a:t>
            </a:r>
            <a:r>
              <a:rPr lang="en-US" baseline="0" dirty="0" smtClean="0"/>
              <a:t> the structure and function of the critical zone necessitates a network of observatories that exhibit both within and between site variability in climate, geology, and geomorphic context. Many CZOs also have “extended” platforms with which to integrate regional activities and also act to further tie CZOs together</a:t>
            </a:r>
            <a:endParaRPr lang="en-US" dirty="0"/>
          </a:p>
        </p:txBody>
      </p:sp>
      <p:sp>
        <p:nvSpPr>
          <p:cNvPr id="4" name="Slide Number Placeholder 3"/>
          <p:cNvSpPr>
            <a:spLocks noGrp="1"/>
          </p:cNvSpPr>
          <p:nvPr>
            <p:ph type="sldNum" sz="quarter" idx="10"/>
          </p:nvPr>
        </p:nvSpPr>
        <p:spPr/>
        <p:txBody>
          <a:bodyPr/>
          <a:lstStyle/>
          <a:p>
            <a:fld id="{42E0559D-65E0-294A-AA69-13B4417944C8}" type="slidenum">
              <a:rPr lang="en-US" smtClean="0"/>
              <a:t>19</a:t>
            </a:fld>
            <a:endParaRPr lang="en-US"/>
          </a:p>
        </p:txBody>
      </p:sp>
    </p:spTree>
    <p:extLst>
      <p:ext uri="{BB962C8B-B14F-4D97-AF65-F5344CB8AC3E}">
        <p14:creationId xmlns:p14="http://schemas.microsoft.com/office/powerpoint/2010/main" val="3430023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E0559D-65E0-294A-AA69-13B4417944C8}" type="slidenum">
              <a:rPr lang="en-US" smtClean="0"/>
              <a:t>20</a:t>
            </a:fld>
            <a:endParaRPr lang="en-US"/>
          </a:p>
        </p:txBody>
      </p:sp>
    </p:spTree>
    <p:extLst>
      <p:ext uri="{BB962C8B-B14F-4D97-AF65-F5344CB8AC3E}">
        <p14:creationId xmlns:p14="http://schemas.microsoft.com/office/powerpoint/2010/main" val="3670003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2E0559D-65E0-294A-AA69-13B4417944C8}" type="slidenum">
              <a:rPr lang="en-US" smtClean="0"/>
              <a:t>21</a:t>
            </a:fld>
            <a:endParaRPr lang="en-US"/>
          </a:p>
        </p:txBody>
      </p:sp>
    </p:spTree>
    <p:extLst>
      <p:ext uri="{BB962C8B-B14F-4D97-AF65-F5344CB8AC3E}">
        <p14:creationId xmlns:p14="http://schemas.microsoft.com/office/powerpoint/2010/main" val="4160446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tx1">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563666002"/>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6179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834694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260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09008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036946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723473"/>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673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8366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38199"/>
            <a:ext cx="5486400"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78959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3814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0"/>
            <a:ext cx="2057400" cy="5364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0"/>
            <a:ext cx="6019800" cy="5364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2421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3008313" cy="6731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762000"/>
            <a:ext cx="5111750" cy="5364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838199"/>
            <a:ext cx="5486400" cy="38893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4" Type="http://schemas.openxmlformats.org/officeDocument/2006/relationships/image" Target="../media/image2.jp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4.jpg"/><Relationship Id="rId14" Type="http://schemas.openxmlformats.org/officeDocument/2006/relationships/image" Target="../media/image3.png"/><Relationship Id="rId15"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838200"/>
          </a:xfrm>
          <a:prstGeom prst="rect">
            <a:avLst/>
          </a:prstGeom>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286414"/>
            <a:ext cx="9144000" cy="582507"/>
          </a:xfrm>
          <a:prstGeom prst="rect">
            <a:avLst/>
          </a:prstGeom>
        </p:spPr>
      </p:pic>
      <p:sp>
        <p:nvSpPr>
          <p:cNvPr id="2" name="Title Placeholder 1"/>
          <p:cNvSpPr>
            <a:spLocks noGrp="1"/>
          </p:cNvSpPr>
          <p:nvPr>
            <p:ph type="title"/>
          </p:nvPr>
        </p:nvSpPr>
        <p:spPr>
          <a:xfrm>
            <a:off x="457200" y="838200"/>
            <a:ext cx="8229600" cy="7159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Box 8"/>
          <p:cNvSpPr txBox="1"/>
          <p:nvPr/>
        </p:nvSpPr>
        <p:spPr>
          <a:xfrm>
            <a:off x="379541" y="6454556"/>
            <a:ext cx="1745991" cy="246221"/>
          </a:xfrm>
          <a:prstGeom prst="rect">
            <a:avLst/>
          </a:prstGeom>
          <a:noFill/>
        </p:spPr>
        <p:txBody>
          <a:bodyPr wrap="none" rtlCol="0">
            <a:spAutoFit/>
          </a:bodyPr>
          <a:lstStyle/>
          <a:p>
            <a:r>
              <a:rPr lang="en-US" sz="1000" baseline="0" dirty="0" smtClean="0">
                <a:solidFill>
                  <a:schemeClr val="bg1"/>
                </a:solidFill>
              </a:rPr>
              <a:t>© 2014 Boise State University</a:t>
            </a:r>
            <a:endParaRPr lang="en-US" sz="1000" baseline="0" dirty="0">
              <a:solidFill>
                <a:schemeClr val="bg1"/>
              </a:solidFill>
            </a:endParaRPr>
          </a:p>
        </p:txBody>
      </p:sp>
      <p:sp>
        <p:nvSpPr>
          <p:cNvPr id="11" name="TextBox 10"/>
          <p:cNvSpPr txBox="1"/>
          <p:nvPr/>
        </p:nvSpPr>
        <p:spPr>
          <a:xfrm>
            <a:off x="8305800" y="6454556"/>
            <a:ext cx="335348" cy="246221"/>
          </a:xfrm>
          <a:prstGeom prst="rect">
            <a:avLst/>
          </a:prstGeom>
          <a:noFill/>
        </p:spPr>
        <p:txBody>
          <a:bodyPr wrap="none" rtlCol="0">
            <a:spAutoFit/>
          </a:bodyPr>
          <a:lstStyle/>
          <a:p>
            <a:fld id="{4B85C46D-3ED5-4508-B9D1-FB41570D2BFF}" type="slidenum">
              <a:rPr lang="en-US" sz="1000" baseline="0" smtClean="0">
                <a:solidFill>
                  <a:schemeClr val="bg1"/>
                </a:solidFill>
              </a:rPr>
              <a:t>‹#›</a:t>
            </a:fld>
            <a:endParaRPr lang="en-US" sz="1000" baseline="0" dirty="0">
              <a:solidFill>
                <a:schemeClr val="bg1"/>
              </a:solidFill>
            </a:endParaRPr>
          </a:p>
        </p:txBody>
      </p:sp>
      <p:pic>
        <p:nvPicPr>
          <p:cNvPr id="5" name="Picture 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40931" y="172164"/>
            <a:ext cx="1862138" cy="493871"/>
          </a:xfrm>
          <a:prstGeom prst="rect">
            <a:avLst/>
          </a:prstGeom>
        </p:spPr>
      </p:pic>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b="0" kern="1200" baseline="0">
          <a:solidFill>
            <a:srgbClr val="09347A"/>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90000"/>
              <a:lumOff val="10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cap="none" baseline="0">
          <a:solidFill>
            <a:schemeClr val="tx1">
              <a:lumMod val="90000"/>
              <a:lumOff val="1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90000"/>
              <a:lumOff val="1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90000"/>
              <a:lumOff val="1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90000"/>
              <a:lumOff val="1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838200"/>
            <a:ext cx="8229600" cy="71596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1"/>
            <a:ext cx="8229600"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Box 8"/>
          <p:cNvSpPr txBox="1"/>
          <p:nvPr/>
        </p:nvSpPr>
        <p:spPr>
          <a:xfrm>
            <a:off x="379541" y="6454556"/>
            <a:ext cx="1745991" cy="246221"/>
          </a:xfrm>
          <a:prstGeom prst="rect">
            <a:avLst/>
          </a:prstGeom>
          <a:noFill/>
        </p:spPr>
        <p:txBody>
          <a:bodyPr wrap="none" rtlCol="0">
            <a:spAutoFit/>
          </a:bodyPr>
          <a:lstStyle/>
          <a:p>
            <a:r>
              <a:rPr lang="en-US" sz="1000" baseline="0" dirty="0" smtClean="0">
                <a:solidFill>
                  <a:schemeClr val="bg1"/>
                </a:solidFill>
              </a:rPr>
              <a:t>© 2012 Boise State University</a:t>
            </a:r>
            <a:endParaRPr lang="en-US" sz="1000" baseline="0" dirty="0">
              <a:solidFill>
                <a:schemeClr val="bg1"/>
              </a:solidFill>
            </a:endParaRPr>
          </a:p>
        </p:txBody>
      </p:sp>
      <p:sp>
        <p:nvSpPr>
          <p:cNvPr id="11" name="TextBox 10"/>
          <p:cNvSpPr txBox="1"/>
          <p:nvPr/>
        </p:nvSpPr>
        <p:spPr>
          <a:xfrm>
            <a:off x="8305800" y="6454556"/>
            <a:ext cx="335348" cy="246221"/>
          </a:xfrm>
          <a:prstGeom prst="rect">
            <a:avLst/>
          </a:prstGeom>
          <a:noFill/>
        </p:spPr>
        <p:txBody>
          <a:bodyPr wrap="none" rtlCol="0">
            <a:spAutoFit/>
          </a:bodyPr>
          <a:lstStyle/>
          <a:p>
            <a:fld id="{4B85C46D-3ED5-4508-B9D1-FB41570D2BFF}" type="slidenum">
              <a:rPr lang="en-US" sz="1000" baseline="0" smtClean="0">
                <a:solidFill>
                  <a:schemeClr val="bg1"/>
                </a:solidFill>
              </a:rPr>
              <a:t>‹#›</a:t>
            </a:fld>
            <a:endParaRPr lang="en-US" sz="1000" baseline="0" dirty="0">
              <a:solidFill>
                <a:schemeClr val="bg1"/>
              </a:solidFill>
            </a:endParaRPr>
          </a:p>
        </p:txBody>
      </p:sp>
      <p:pic>
        <p:nvPicPr>
          <p:cNvPr id="1026" name="Picture 2" descr="C:\Users\teriwilliams\Desktop\logo_b.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40931" y="183616"/>
            <a:ext cx="1862138" cy="4938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5638800"/>
            <a:ext cx="9144000" cy="1219200"/>
          </a:xfrm>
          <a:prstGeom prst="rect">
            <a:avLst/>
          </a:prstGeom>
        </p:spPr>
      </p:pic>
    </p:spTree>
    <p:extLst>
      <p:ext uri="{BB962C8B-B14F-4D97-AF65-F5344CB8AC3E}">
        <p14:creationId xmlns:p14="http://schemas.microsoft.com/office/powerpoint/2010/main" val="73380471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iming>
    <p:tnLst>
      <p:par>
        <p:cTn xmlns:p14="http://schemas.microsoft.com/office/powerpoint/2010/main" id="1" dur="indefinite" restart="never" nodeType="tmRoot"/>
      </p:par>
    </p:tnLst>
  </p:timing>
  <p:hf sldNum="0" hdr="0" ftr="0" dt="0"/>
  <p:txStyles>
    <p:titleStyle>
      <a:lvl1pPr algn="ctr" defTabSz="914400" rtl="0" eaLnBrk="1" latinLnBrk="0" hangingPunct="1">
        <a:spcBef>
          <a:spcPct val="0"/>
        </a:spcBef>
        <a:buNone/>
        <a:defRPr sz="44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cap="none" baseline="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tif"/><Relationship Id="rId3" Type="http://schemas.openxmlformats.org/officeDocument/2006/relationships/image" Target="../media/image18.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tif"/><Relationship Id="rId3" Type="http://schemas.openxmlformats.org/officeDocument/2006/relationships/image" Target="../media/image20.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6" Type="http://schemas.openxmlformats.org/officeDocument/2006/relationships/image" Target="../media/image27.jpe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emf"/><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5.emf"/><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6.xml"/><Relationship Id="rId2"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 Id="rId3"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11.emf"/><Relationship Id="rId5" Type="http://schemas.openxmlformats.org/officeDocument/2006/relationships/oleObject" Target="../embeddings/Microsoft_Equation1.bin"/><Relationship Id="rId6" Type="http://schemas.openxmlformats.org/officeDocument/2006/relationships/image" Target="../media/image10.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 Id="rId3" Type="http://schemas.openxmlformats.org/officeDocument/2006/relationships/image" Target="../media/image14.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Modeling the Critical Zone: Challenges and opportunities for network science </a:t>
            </a:r>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dirty="0" smtClean="0"/>
              <a:t>Lejo Flores</a:t>
            </a:r>
          </a:p>
          <a:p>
            <a:r>
              <a:rPr lang="en-US" dirty="0" smtClean="0"/>
              <a:t>Boise State University</a:t>
            </a:r>
          </a:p>
          <a:p>
            <a:r>
              <a:rPr lang="en-US" dirty="0" smtClean="0"/>
              <a:t>CSDMS Annual Meeting</a:t>
            </a:r>
            <a:endParaRPr lang="en-US" dirty="0"/>
          </a:p>
        </p:txBody>
      </p:sp>
      <p:pic>
        <p:nvPicPr>
          <p:cNvPr id="4" name="Picture 3" descr="CZO1 (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38134"/>
            <a:ext cx="1326826" cy="1744530"/>
          </a:xfrm>
          <a:prstGeom prst="rect">
            <a:avLst/>
          </a:prstGeom>
        </p:spPr>
      </p:pic>
    </p:spTree>
    <p:extLst>
      <p:ext uri="{BB962C8B-B14F-4D97-AF65-F5344CB8AC3E}">
        <p14:creationId xmlns:p14="http://schemas.microsoft.com/office/powerpoint/2010/main" val="49127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Modeling framework</a:t>
            </a:r>
            <a:endParaRPr lang="en-US" dirty="0"/>
          </a:p>
        </p:txBody>
      </p:sp>
      <p:pic>
        <p:nvPicPr>
          <p:cNvPr id="3" name="Picture 2" descr="ConceptualModeling.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80448"/>
            <a:ext cx="9144000" cy="3824344"/>
          </a:xfrm>
          <a:prstGeom prst="rect">
            <a:avLst/>
          </a:prstGeom>
        </p:spPr>
      </p:pic>
    </p:spTree>
    <p:extLst>
      <p:ext uri="{BB962C8B-B14F-4D97-AF65-F5344CB8AC3E}">
        <p14:creationId xmlns:p14="http://schemas.microsoft.com/office/powerpoint/2010/main" val="4192733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WRF: 1 km; </a:t>
            </a:r>
            <a:r>
              <a:rPr lang="en-US" dirty="0" err="1" smtClean="0"/>
              <a:t>ParFlow</a:t>
            </a:r>
            <a:r>
              <a:rPr lang="en-US" dirty="0" smtClean="0"/>
              <a:t> 30 m</a:t>
            </a:r>
            <a:endParaRPr lang="en-US" dirty="0"/>
          </a:p>
        </p:txBody>
      </p:sp>
      <p:pic>
        <p:nvPicPr>
          <p:cNvPr id="3" name="Picture 2" descr="wrf1km_bl_pfclm30m.096hr.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9740"/>
            <a:ext cx="5937274" cy="4447710"/>
          </a:xfrm>
          <a:prstGeom prst="rect">
            <a:avLst/>
          </a:prstGeom>
        </p:spPr>
      </p:pic>
      <p:pic>
        <p:nvPicPr>
          <p:cNvPr id="4" name="Picture 3" descr="HN_pfsm_wrfpp_1km_rms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762" y="1569321"/>
            <a:ext cx="3580238" cy="2685179"/>
          </a:xfrm>
          <a:prstGeom prst="rect">
            <a:avLst/>
          </a:prstGeom>
        </p:spPr>
      </p:pic>
    </p:spTree>
    <p:extLst>
      <p:ext uri="{BB962C8B-B14F-4D97-AF65-F5344CB8AC3E}">
        <p14:creationId xmlns:p14="http://schemas.microsoft.com/office/powerpoint/2010/main" val="21723022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WRF: </a:t>
            </a:r>
            <a:r>
              <a:rPr lang="en-US" dirty="0" smtClean="0"/>
              <a:t>9 </a:t>
            </a:r>
            <a:r>
              <a:rPr lang="en-US" dirty="0"/>
              <a:t>km; </a:t>
            </a:r>
            <a:r>
              <a:rPr lang="en-US" dirty="0" err="1"/>
              <a:t>ParFlow</a:t>
            </a:r>
            <a:r>
              <a:rPr lang="en-US" dirty="0"/>
              <a:t> 30 m</a:t>
            </a:r>
          </a:p>
        </p:txBody>
      </p:sp>
      <p:pic>
        <p:nvPicPr>
          <p:cNvPr id="3" name="Picture 2" descr="wrf9km_pfclm30m_096hr.0001.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5001"/>
            <a:ext cx="5943600" cy="4452449"/>
          </a:xfrm>
          <a:prstGeom prst="rect">
            <a:avLst/>
          </a:prstGeom>
        </p:spPr>
      </p:pic>
      <p:pic>
        <p:nvPicPr>
          <p:cNvPr id="4" name="Picture 3" descr="HN_pfsm_wrfpp_rmse_9k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9552" y="1599652"/>
            <a:ext cx="3584448" cy="2688336"/>
          </a:xfrm>
          <a:prstGeom prst="rect">
            <a:avLst/>
          </a:prstGeom>
        </p:spPr>
      </p:pic>
      <p:sp>
        <p:nvSpPr>
          <p:cNvPr id="5" name="TextBox 4"/>
          <p:cNvSpPr txBox="1"/>
          <p:nvPr/>
        </p:nvSpPr>
        <p:spPr>
          <a:xfrm>
            <a:off x="5774124" y="4504347"/>
            <a:ext cx="3220940" cy="923330"/>
          </a:xfrm>
          <a:prstGeom prst="rect">
            <a:avLst/>
          </a:prstGeom>
          <a:noFill/>
        </p:spPr>
        <p:txBody>
          <a:bodyPr wrap="square" rtlCol="0">
            <a:spAutoFit/>
          </a:bodyPr>
          <a:lstStyle/>
          <a:p>
            <a:r>
              <a:rPr lang="en-US" dirty="0" smtClean="0"/>
              <a:t>Resolution of </a:t>
            </a:r>
            <a:r>
              <a:rPr lang="en-US" dirty="0" err="1" smtClean="0"/>
              <a:t>forcings</a:t>
            </a:r>
            <a:r>
              <a:rPr lang="en-US" dirty="0" smtClean="0"/>
              <a:t> important for BOTH precipitation amount AND phase</a:t>
            </a:r>
            <a:endParaRPr lang="en-US" dirty="0"/>
          </a:p>
        </p:txBody>
      </p:sp>
    </p:spTree>
    <p:extLst>
      <p:ext uri="{BB962C8B-B14F-4D97-AF65-F5344CB8AC3E}">
        <p14:creationId xmlns:p14="http://schemas.microsoft.com/office/powerpoint/2010/main" val="21695497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Ramifications for predicting SOC</a:t>
            </a:r>
            <a:endParaRPr lang="en-US" dirty="0"/>
          </a:p>
        </p:txBody>
      </p:sp>
      <p:pic>
        <p:nvPicPr>
          <p:cNvPr id="3" name="Picture 2" descr="SoilCarbon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032" y="1554162"/>
            <a:ext cx="2743200" cy="4043936"/>
          </a:xfrm>
          <a:prstGeom prst="rect">
            <a:avLst/>
          </a:prstGeom>
        </p:spPr>
      </p:pic>
      <p:pic>
        <p:nvPicPr>
          <p:cNvPr id="4" name="Picture 3" descr="SoilCarbon_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7975" y="1702621"/>
            <a:ext cx="2555628" cy="4494917"/>
          </a:xfrm>
          <a:prstGeom prst="rect">
            <a:avLst/>
          </a:prstGeom>
        </p:spPr>
      </p:pic>
    </p:spTree>
    <p:extLst>
      <p:ext uri="{BB962C8B-B14F-4D97-AF65-F5344CB8AC3E}">
        <p14:creationId xmlns:p14="http://schemas.microsoft.com/office/powerpoint/2010/main" val="2014194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oilCarbonMapReynold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4714" y="1554162"/>
            <a:ext cx="4648222" cy="4648222"/>
          </a:xfrm>
          <a:prstGeom prst="rect">
            <a:avLst/>
          </a:prstGeom>
        </p:spPr>
      </p:pic>
      <p:sp>
        <p:nvSpPr>
          <p:cNvPr id="6" name="Title 5"/>
          <p:cNvSpPr>
            <a:spLocks noGrp="1"/>
          </p:cNvSpPr>
          <p:nvPr>
            <p:ph type="title"/>
          </p:nvPr>
        </p:nvSpPr>
        <p:spPr/>
        <p:txBody>
          <a:bodyPr>
            <a:normAutofit fontScale="90000"/>
          </a:bodyPr>
          <a:lstStyle/>
          <a:p>
            <a:r>
              <a:rPr lang="en-US" dirty="0" smtClean="0"/>
              <a:t>But it’s not the only story…</a:t>
            </a:r>
            <a:endParaRPr lang="en-US" dirty="0"/>
          </a:p>
        </p:txBody>
      </p:sp>
    </p:spTree>
    <p:extLst>
      <p:ext uri="{BB962C8B-B14F-4D97-AF65-F5344CB8AC3E}">
        <p14:creationId xmlns:p14="http://schemas.microsoft.com/office/powerpoint/2010/main" val="728667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Opportunities on the horizon</a:t>
            </a:r>
            <a:endParaRPr lang="en-US" dirty="0"/>
          </a:p>
        </p:txBody>
      </p:sp>
      <p:sp>
        <p:nvSpPr>
          <p:cNvPr id="3" name="Content Placeholder 2"/>
          <p:cNvSpPr>
            <a:spLocks noGrp="1"/>
          </p:cNvSpPr>
          <p:nvPr>
            <p:ph idx="1"/>
          </p:nvPr>
        </p:nvSpPr>
        <p:spPr/>
        <p:txBody>
          <a:bodyPr/>
          <a:lstStyle/>
          <a:p>
            <a:r>
              <a:rPr lang="en-US" dirty="0" smtClean="0"/>
              <a:t>Integration of models and data to advance understanding of cross-scale interactions</a:t>
            </a:r>
          </a:p>
          <a:p>
            <a:r>
              <a:rPr lang="en-US" dirty="0" smtClean="0"/>
              <a:t>Understanding of </a:t>
            </a:r>
            <a:r>
              <a:rPr lang="en-US" dirty="0" err="1" smtClean="0"/>
              <a:t>hillslope</a:t>
            </a:r>
            <a:r>
              <a:rPr lang="en-US" dirty="0" smtClean="0"/>
              <a:t>-scale controls on global water, energy, biogeochemical cycling</a:t>
            </a:r>
          </a:p>
          <a:p>
            <a:r>
              <a:rPr lang="en-US" dirty="0" smtClean="0"/>
              <a:t>Explicit representation of human dimensions of disturbance on the critical zone</a:t>
            </a:r>
          </a:p>
          <a:p>
            <a:r>
              <a:rPr lang="en-US" dirty="0"/>
              <a:t>M</a:t>
            </a:r>
            <a:r>
              <a:rPr lang="en-US" dirty="0" smtClean="0"/>
              <a:t>odeling </a:t>
            </a:r>
            <a:r>
              <a:rPr lang="en-US" b="1" i="1" dirty="0" smtClean="0"/>
              <a:t>frameworks</a:t>
            </a:r>
            <a:r>
              <a:rPr lang="en-US" dirty="0" smtClean="0"/>
              <a:t> to facilitate network modeling efforts</a:t>
            </a:r>
          </a:p>
          <a:p>
            <a:endParaRPr lang="en-US" dirty="0"/>
          </a:p>
        </p:txBody>
      </p:sp>
    </p:spTree>
    <p:extLst>
      <p:ext uri="{BB962C8B-B14F-4D97-AF65-F5344CB8AC3E}">
        <p14:creationId xmlns:p14="http://schemas.microsoft.com/office/powerpoint/2010/main" val="3818701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Synthesis </a:t>
            </a:r>
            <a:r>
              <a:rPr lang="en-US" dirty="0" smtClean="0"/>
              <a:t>between models AND data</a:t>
            </a:r>
            <a:endParaRPr lang="en-US" dirty="0"/>
          </a:p>
        </p:txBody>
      </p:sp>
      <p:pic>
        <p:nvPicPr>
          <p:cNvPr id="4" name="Picture 3" descr="C:\Users\rupeshshrestha\Pictures\picture5.jp.jpg"/>
          <p:cNvPicPr/>
          <p:nvPr/>
        </p:nvPicPr>
        <p:blipFill>
          <a:blip r:embed="rId3">
            <a:extLst>
              <a:ext uri="{28A0092B-C50C-407E-A947-70E740481C1C}">
                <a14:useLocalDpi xmlns:a14="http://schemas.microsoft.com/office/drawing/2010/main" val="0"/>
              </a:ext>
            </a:extLst>
          </a:blip>
          <a:srcRect/>
          <a:stretch>
            <a:fillRect/>
          </a:stretch>
        </p:blipFill>
        <p:spPr bwMode="auto">
          <a:xfrm>
            <a:off x="320964" y="1557867"/>
            <a:ext cx="4877569" cy="4651377"/>
          </a:xfrm>
          <a:prstGeom prst="rect">
            <a:avLst/>
          </a:prstGeom>
          <a:noFill/>
          <a:ln>
            <a:noFill/>
          </a:ln>
        </p:spPr>
      </p:pic>
      <p:pic>
        <p:nvPicPr>
          <p:cNvPr id="5" name="Picture 4"/>
          <p:cNvPicPr/>
          <p:nvPr/>
        </p:nvPicPr>
        <p:blipFill>
          <a:blip r:embed="rId4"/>
          <a:stretch>
            <a:fillRect/>
          </a:stretch>
        </p:blipFill>
        <p:spPr>
          <a:xfrm>
            <a:off x="5601133" y="3982697"/>
            <a:ext cx="2623974" cy="2226547"/>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165" t="3097" r="2587" b="4800"/>
          <a:stretch/>
        </p:blipFill>
        <p:spPr bwMode="auto">
          <a:xfrm>
            <a:off x="6910805" y="1557867"/>
            <a:ext cx="2033304" cy="2624666"/>
          </a:xfrm>
          <a:prstGeom prst="rect">
            <a:avLst/>
          </a:prstGeom>
          <a:ln>
            <a:noFill/>
          </a:ln>
          <a:extLst>
            <a:ext uri="{53640926-AAD7-44d8-BBD7-CCE9431645EC}">
              <a14:shadowObscured xmlns:a14="http://schemas.microsoft.com/office/drawing/2010/main"/>
            </a:ext>
          </a:extLst>
        </p:spPr>
      </p:pic>
      <p:pic>
        <p:nvPicPr>
          <p:cNvPr id="3" name="Picture 2" descr="photo 1.JPG"/>
          <p:cNvPicPr>
            <a:picLocks noChangeAspect="1"/>
          </p:cNvPicPr>
          <p:nvPr/>
        </p:nvPicPr>
        <p:blipFill rotWithShape="1">
          <a:blip r:embed="rId6" cstate="print">
            <a:extLst>
              <a:ext uri="{28A0092B-C50C-407E-A947-70E740481C1C}">
                <a14:useLocalDpi xmlns:a14="http://schemas.microsoft.com/office/drawing/2010/main" val="0"/>
              </a:ext>
            </a:extLst>
          </a:blip>
          <a:srcRect l="38333" t="26167" b="25926"/>
          <a:stretch/>
        </p:blipFill>
        <p:spPr>
          <a:xfrm>
            <a:off x="4297224" y="1455900"/>
            <a:ext cx="2412206" cy="1405466"/>
          </a:xfrm>
          <a:prstGeom prst="rect">
            <a:avLst/>
          </a:prstGeom>
        </p:spPr>
      </p:pic>
    </p:spTree>
    <p:extLst>
      <p:ext uri="{BB962C8B-B14F-4D97-AF65-F5344CB8AC3E}">
        <p14:creationId xmlns:p14="http://schemas.microsoft.com/office/powerpoint/2010/main" val="252700150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Synthesis between models AND data</a:t>
            </a:r>
          </a:p>
        </p:txBody>
      </p:sp>
      <p:pic>
        <p:nvPicPr>
          <p:cNvPr id="3" name="Picture 2"/>
          <p:cNvPicPr>
            <a:picLocks noChangeAspect="1"/>
          </p:cNvPicPr>
          <p:nvPr/>
        </p:nvPicPr>
        <p:blipFill>
          <a:blip r:embed="rId2"/>
          <a:stretch>
            <a:fillRect/>
          </a:stretch>
        </p:blipFill>
        <p:spPr>
          <a:xfrm>
            <a:off x="-3175" y="3873954"/>
            <a:ext cx="5842765" cy="1133259"/>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44656" t="12332" r="44111" b="16284"/>
          <a:stretch/>
        </p:blipFill>
        <p:spPr>
          <a:xfrm rot="16200000">
            <a:off x="2456057" y="1794"/>
            <a:ext cx="1015956" cy="5934416"/>
          </a:xfrm>
          <a:prstGeom prst="rect">
            <a:avLst/>
          </a:prstGeom>
          <a:effectLst/>
        </p:spPr>
      </p:pic>
      <p:sp>
        <p:nvSpPr>
          <p:cNvPr id="5" name="TextBox 4"/>
          <p:cNvSpPr txBox="1"/>
          <p:nvPr/>
        </p:nvSpPr>
        <p:spPr>
          <a:xfrm>
            <a:off x="602295" y="1999357"/>
            <a:ext cx="4923063" cy="461665"/>
          </a:xfrm>
          <a:prstGeom prst="rect">
            <a:avLst/>
          </a:prstGeom>
          <a:noFill/>
        </p:spPr>
        <p:txBody>
          <a:bodyPr wrap="square" rtlCol="0">
            <a:spAutoFit/>
          </a:bodyPr>
          <a:lstStyle/>
          <a:p>
            <a:pPr algn="ctr"/>
            <a:r>
              <a:rPr lang="en-US" sz="2400" dirty="0" smtClean="0"/>
              <a:t>AVIRIS-NG acquisition in Reynolds</a:t>
            </a:r>
            <a:endParaRPr lang="en-US" sz="2400" dirty="0"/>
          </a:p>
        </p:txBody>
      </p:sp>
      <p:sp>
        <p:nvSpPr>
          <p:cNvPr id="6" name="TextBox 5"/>
          <p:cNvSpPr txBox="1"/>
          <p:nvPr/>
        </p:nvSpPr>
        <p:spPr>
          <a:xfrm>
            <a:off x="602295" y="3476980"/>
            <a:ext cx="4923063" cy="461665"/>
          </a:xfrm>
          <a:prstGeom prst="rect">
            <a:avLst/>
          </a:prstGeom>
          <a:noFill/>
        </p:spPr>
        <p:txBody>
          <a:bodyPr wrap="square" rtlCol="0">
            <a:spAutoFit/>
          </a:bodyPr>
          <a:lstStyle/>
          <a:p>
            <a:pPr algn="ctr"/>
            <a:r>
              <a:rPr lang="en-US" sz="2400" dirty="0" smtClean="0"/>
              <a:t>ASO acquisition in Reynolds</a:t>
            </a:r>
            <a:endParaRPr lang="en-US" sz="2400" dirty="0"/>
          </a:p>
        </p:txBody>
      </p:sp>
      <p:sp>
        <p:nvSpPr>
          <p:cNvPr id="8" name="Rectangle 7"/>
          <p:cNvSpPr/>
          <p:nvPr/>
        </p:nvSpPr>
        <p:spPr>
          <a:xfrm>
            <a:off x="6697793" y="5115205"/>
            <a:ext cx="2420021" cy="307777"/>
          </a:xfrm>
          <a:prstGeom prst="rect">
            <a:avLst/>
          </a:prstGeom>
        </p:spPr>
        <p:txBody>
          <a:bodyPr wrap="square">
            <a:spAutoFit/>
          </a:bodyPr>
          <a:lstStyle/>
          <a:p>
            <a:r>
              <a:rPr lang="en-US" sz="1400" dirty="0" err="1" smtClean="0"/>
              <a:t>Medvigy</a:t>
            </a:r>
            <a:r>
              <a:rPr lang="en-US" sz="1400" dirty="0" smtClean="0"/>
              <a:t>, D. et al. 2009</a:t>
            </a:r>
          </a:p>
        </p:txBody>
      </p:sp>
      <p:pic>
        <p:nvPicPr>
          <p:cNvPr id="9" name="Picture 8" descr="Screenshot 2015-05-28 11.30.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7794" y="1866815"/>
            <a:ext cx="2446207" cy="3253267"/>
          </a:xfrm>
          <a:prstGeom prst="rect">
            <a:avLst/>
          </a:prstGeom>
        </p:spPr>
      </p:pic>
      <p:sp>
        <p:nvSpPr>
          <p:cNvPr id="10" name="Right Arrow 9"/>
          <p:cNvSpPr/>
          <p:nvPr/>
        </p:nvSpPr>
        <p:spPr>
          <a:xfrm>
            <a:off x="6056223" y="3019936"/>
            <a:ext cx="641570" cy="94171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662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smtClean="0"/>
              <a:t>Hillslope</a:t>
            </a:r>
            <a:r>
              <a:rPr lang="en-US" dirty="0" smtClean="0"/>
              <a:t>-scale controls</a:t>
            </a:r>
            <a:endParaRPr lang="en-US" dirty="0"/>
          </a:p>
        </p:txBody>
      </p:sp>
      <p:pic>
        <p:nvPicPr>
          <p:cNvPr id="5" name="Picture 4" descr="Figure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306" y="1631665"/>
            <a:ext cx="5141519" cy="3672514"/>
          </a:xfrm>
          <a:prstGeom prst="rect">
            <a:avLst/>
          </a:prstGeom>
        </p:spPr>
      </p:pic>
      <p:pic>
        <p:nvPicPr>
          <p:cNvPr id="6" name="Picture 5" descr="Screenshot 2015-05-28 09.42.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1188" y="1527974"/>
            <a:ext cx="3922812" cy="4744068"/>
          </a:xfrm>
          <a:prstGeom prst="rect">
            <a:avLst/>
          </a:prstGeom>
        </p:spPr>
      </p:pic>
      <p:sp>
        <p:nvSpPr>
          <p:cNvPr id="7" name="TextBox 6"/>
          <p:cNvSpPr txBox="1"/>
          <p:nvPr/>
        </p:nvSpPr>
        <p:spPr>
          <a:xfrm>
            <a:off x="589197" y="5533378"/>
            <a:ext cx="4879654" cy="738664"/>
          </a:xfrm>
          <a:prstGeom prst="rect">
            <a:avLst/>
          </a:prstGeom>
          <a:noFill/>
        </p:spPr>
        <p:txBody>
          <a:bodyPr wrap="square" rtlCol="0">
            <a:spAutoFit/>
          </a:bodyPr>
          <a:lstStyle/>
          <a:p>
            <a:r>
              <a:rPr lang="en-US" sz="1400" dirty="0" smtClean="0"/>
              <a:t>M. J. </a:t>
            </a:r>
            <a:r>
              <a:rPr lang="en-US" sz="1400" dirty="0" err="1" smtClean="0"/>
              <a:t>Poulos</a:t>
            </a:r>
            <a:r>
              <a:rPr lang="en-US" sz="1400" dirty="0" smtClean="0"/>
              <a:t>, J. L. Pierce, A. N. Flores, and S. G. Benner, “</a:t>
            </a:r>
            <a:r>
              <a:rPr lang="en-US" sz="1400" dirty="0" err="1" smtClean="0"/>
              <a:t>Hillslope</a:t>
            </a:r>
            <a:r>
              <a:rPr lang="en-US" sz="1400" dirty="0" smtClean="0"/>
              <a:t> asymmetry maps reveal widespread, multi-scale organization,” </a:t>
            </a:r>
            <a:r>
              <a:rPr lang="en-US" sz="1400" dirty="0" err="1" smtClean="0"/>
              <a:t>Geophys</a:t>
            </a:r>
            <a:r>
              <a:rPr lang="en-US" sz="1400" dirty="0" smtClean="0"/>
              <a:t>. Res. </a:t>
            </a:r>
            <a:r>
              <a:rPr lang="en-US" sz="1400" dirty="0" err="1" smtClean="0"/>
              <a:t>Lett</a:t>
            </a:r>
            <a:r>
              <a:rPr lang="en-US" sz="1400" dirty="0" smtClean="0"/>
              <a:t>., vol. 39, no. 6, p. L06406, Mar. 2012.</a:t>
            </a:r>
            <a:endParaRPr lang="en-US" sz="1400" dirty="0"/>
          </a:p>
        </p:txBody>
      </p:sp>
    </p:spTree>
    <p:extLst>
      <p:ext uri="{BB962C8B-B14F-4D97-AF65-F5344CB8AC3E}">
        <p14:creationId xmlns:p14="http://schemas.microsoft.com/office/powerpoint/2010/main" val="33529267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8440"/>
            <a:ext cx="8229600" cy="715962"/>
          </a:xfrm>
        </p:spPr>
        <p:txBody>
          <a:bodyPr>
            <a:normAutofit fontScale="90000"/>
          </a:bodyPr>
          <a:lstStyle/>
          <a:p>
            <a:r>
              <a:rPr lang="en-US" dirty="0"/>
              <a:t>Human dimensions of CZ dynamics</a:t>
            </a:r>
            <a:endParaRPr lang="en-US" dirty="0"/>
          </a:p>
        </p:txBody>
      </p:sp>
      <p:sp>
        <p:nvSpPr>
          <p:cNvPr id="3" name="Content Placeholder 2"/>
          <p:cNvSpPr>
            <a:spLocks noGrp="1"/>
          </p:cNvSpPr>
          <p:nvPr>
            <p:ph idx="1"/>
          </p:nvPr>
        </p:nvSpPr>
        <p:spPr>
          <a:xfrm>
            <a:off x="247875" y="4410333"/>
            <a:ext cx="8438925" cy="1892990"/>
          </a:xfrm>
        </p:spPr>
        <p:txBody>
          <a:bodyPr>
            <a:normAutofit fontScale="92500" lnSpcReduction="10000"/>
          </a:bodyPr>
          <a:lstStyle/>
          <a:p>
            <a:r>
              <a:rPr lang="en-US" dirty="0" smtClean="0"/>
              <a:t>Land modification occurs against a climatic, </a:t>
            </a:r>
            <a:r>
              <a:rPr lang="en-US" dirty="0" err="1" smtClean="0"/>
              <a:t>lithologic</a:t>
            </a:r>
            <a:r>
              <a:rPr lang="en-US" dirty="0" smtClean="0"/>
              <a:t>, and geomorphic template</a:t>
            </a:r>
          </a:p>
          <a:p>
            <a:r>
              <a:rPr lang="en-US" dirty="0" smtClean="0"/>
              <a:t>At Reynolds Creek CZO: Grazing, fire, juniper removal</a:t>
            </a:r>
            <a:endParaRPr lang="en-US" dirty="0"/>
          </a:p>
        </p:txBody>
      </p:sp>
      <p:pic>
        <p:nvPicPr>
          <p:cNvPr id="6" name="Picture 5" descr="SW_IdahoSit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6435" y="1448645"/>
            <a:ext cx="3832771" cy="2961687"/>
          </a:xfrm>
          <a:prstGeom prst="rect">
            <a:avLst/>
          </a:prstGeom>
        </p:spPr>
      </p:pic>
      <p:pic>
        <p:nvPicPr>
          <p:cNvPr id="7" name="Picture 6" descr="ReynoldsThem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5" y="1448645"/>
            <a:ext cx="5065776" cy="3176016"/>
          </a:xfrm>
          <a:prstGeom prst="rect">
            <a:avLst/>
          </a:prstGeom>
        </p:spPr>
      </p:pic>
    </p:spTree>
    <p:extLst>
      <p:ext uri="{BB962C8B-B14F-4D97-AF65-F5344CB8AC3E}">
        <p14:creationId xmlns:p14="http://schemas.microsoft.com/office/powerpoint/2010/main" val="70211279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Takeaways…</a:t>
            </a:r>
            <a:endParaRPr lang="en-US" dirty="0"/>
          </a:p>
        </p:txBody>
      </p:sp>
      <p:sp>
        <p:nvSpPr>
          <p:cNvPr id="3" name="Content Placeholder 2"/>
          <p:cNvSpPr>
            <a:spLocks noGrp="1"/>
          </p:cNvSpPr>
          <p:nvPr>
            <p:ph idx="1"/>
          </p:nvPr>
        </p:nvSpPr>
        <p:spPr/>
        <p:txBody>
          <a:bodyPr>
            <a:normAutofit lnSpcReduction="10000"/>
          </a:bodyPr>
          <a:lstStyle/>
          <a:p>
            <a:r>
              <a:rPr lang="en-US" dirty="0" smtClean="0"/>
              <a:t>Critical Zone Observatories (CZOs): a network of sites to advance fundamental critical zone understanding</a:t>
            </a:r>
          </a:p>
          <a:p>
            <a:r>
              <a:rPr lang="en-US" dirty="0" smtClean="0"/>
              <a:t>Models are critical tools for gaining insight into CZ processes</a:t>
            </a:r>
          </a:p>
          <a:p>
            <a:r>
              <a:rPr lang="en-US" dirty="0" smtClean="0"/>
              <a:t>CZO modeling efforts at present are robust, but fragmented</a:t>
            </a:r>
          </a:p>
          <a:p>
            <a:r>
              <a:rPr lang="en-US" dirty="0" smtClean="0"/>
              <a:t>Opportunities abound… (but maybe not money, yet)</a:t>
            </a:r>
          </a:p>
        </p:txBody>
      </p:sp>
    </p:spTree>
    <p:extLst>
      <p:ext uri="{BB962C8B-B14F-4D97-AF65-F5344CB8AC3E}">
        <p14:creationId xmlns:p14="http://schemas.microsoft.com/office/powerpoint/2010/main" val="3010880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NH_Fig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81866"/>
            <a:ext cx="4527513" cy="2529689"/>
          </a:xfrm>
          <a:prstGeom prst="rect">
            <a:avLst/>
          </a:prstGeom>
        </p:spPr>
      </p:pic>
      <p:sp>
        <p:nvSpPr>
          <p:cNvPr id="4" name="TextBox 3"/>
          <p:cNvSpPr txBox="1"/>
          <p:nvPr/>
        </p:nvSpPr>
        <p:spPr>
          <a:xfrm>
            <a:off x="501684" y="1588221"/>
            <a:ext cx="8446945" cy="1384995"/>
          </a:xfrm>
          <a:prstGeom prst="rect">
            <a:avLst/>
          </a:prstGeom>
          <a:noFill/>
        </p:spPr>
        <p:txBody>
          <a:bodyPr wrap="square" rtlCol="0">
            <a:spAutoFit/>
          </a:bodyPr>
          <a:lstStyle/>
          <a:p>
            <a:r>
              <a:rPr lang="en-US" sz="2800" dirty="0" smtClean="0"/>
              <a:t>To what degree are social and biophysical systems coupled? </a:t>
            </a:r>
            <a:r>
              <a:rPr lang="en-US" sz="2800" dirty="0" smtClean="0"/>
              <a:t>And does this coupling need to be explicitly included in models?</a:t>
            </a:r>
            <a:endParaRPr lang="en-US" sz="2800" dirty="0"/>
          </a:p>
        </p:txBody>
      </p:sp>
      <p:pic>
        <p:nvPicPr>
          <p:cNvPr id="5" name="Picture 4" descr="Envision-WRF_framework.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5137" y="2791115"/>
            <a:ext cx="4528863" cy="3396647"/>
          </a:xfrm>
          <a:prstGeom prst="rect">
            <a:avLst/>
          </a:prstGeom>
        </p:spPr>
      </p:pic>
      <p:sp>
        <p:nvSpPr>
          <p:cNvPr id="7" name="Title 6"/>
          <p:cNvSpPr>
            <a:spLocks noGrp="1"/>
          </p:cNvSpPr>
          <p:nvPr>
            <p:ph type="title"/>
          </p:nvPr>
        </p:nvSpPr>
        <p:spPr/>
        <p:txBody>
          <a:bodyPr>
            <a:normAutofit fontScale="90000"/>
          </a:bodyPr>
          <a:lstStyle/>
          <a:p>
            <a:r>
              <a:rPr lang="en-US" dirty="0" smtClean="0"/>
              <a:t>Human dimensions of CZ dynamics</a:t>
            </a:r>
            <a:endParaRPr lang="en-US" dirty="0"/>
          </a:p>
        </p:txBody>
      </p:sp>
    </p:spTree>
    <p:extLst>
      <p:ext uri="{BB962C8B-B14F-4D97-AF65-F5344CB8AC3E}">
        <p14:creationId xmlns:p14="http://schemas.microsoft.com/office/powerpoint/2010/main" val="140489315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a:t>H</a:t>
            </a:r>
            <a:r>
              <a:rPr lang="en-US" dirty="0" smtClean="0"/>
              <a:t>uman dimensions pervade CZOs</a:t>
            </a:r>
            <a:endParaRPr lang="en-US" dirty="0"/>
          </a:p>
        </p:txBody>
      </p:sp>
      <p:sp>
        <p:nvSpPr>
          <p:cNvPr id="7" name="Content Placeholder 6"/>
          <p:cNvSpPr>
            <a:spLocks noGrp="1"/>
          </p:cNvSpPr>
          <p:nvPr>
            <p:ph idx="1"/>
          </p:nvPr>
        </p:nvSpPr>
        <p:spPr/>
        <p:txBody>
          <a:bodyPr>
            <a:normAutofit/>
          </a:bodyPr>
          <a:lstStyle/>
          <a:p>
            <a:r>
              <a:rPr lang="en-US" dirty="0" smtClean="0"/>
              <a:t>IML CZO: Completely re-plumbed physical system, nutrient input</a:t>
            </a:r>
            <a:endParaRPr lang="en-US" dirty="0"/>
          </a:p>
          <a:p>
            <a:r>
              <a:rPr lang="en-US" dirty="0" smtClean="0"/>
              <a:t>Christina </a:t>
            </a:r>
            <a:r>
              <a:rPr lang="en-US" dirty="0" smtClean="0"/>
              <a:t>River </a:t>
            </a:r>
            <a:r>
              <a:rPr lang="en-US" dirty="0" smtClean="0"/>
              <a:t>CZO: Nonpoint source nutrient loading, urbanization</a:t>
            </a:r>
            <a:endParaRPr lang="en-US" dirty="0"/>
          </a:p>
          <a:p>
            <a:r>
              <a:rPr lang="en-US" dirty="0" smtClean="0"/>
              <a:t>Eel </a:t>
            </a:r>
            <a:r>
              <a:rPr lang="en-US" dirty="0" smtClean="0"/>
              <a:t>River </a:t>
            </a:r>
            <a:r>
              <a:rPr lang="en-US" dirty="0" smtClean="0"/>
              <a:t>CZO: Illegal marijuana farms and associated hydrologic modification</a:t>
            </a:r>
          </a:p>
          <a:p>
            <a:r>
              <a:rPr lang="en-US" dirty="0" smtClean="0"/>
              <a:t>Reynolds </a:t>
            </a:r>
            <a:r>
              <a:rPr lang="en-US" dirty="0" smtClean="0"/>
              <a:t>Creek CZO: </a:t>
            </a:r>
            <a:r>
              <a:rPr lang="en-US" dirty="0" smtClean="0"/>
              <a:t>Mixture </a:t>
            </a:r>
            <a:r>
              <a:rPr lang="en-US" dirty="0" smtClean="0"/>
              <a:t>of public/private </a:t>
            </a:r>
            <a:r>
              <a:rPr lang="en-US" dirty="0" smtClean="0"/>
              <a:t>land management activities (grazing, fire, etc.)</a:t>
            </a:r>
            <a:endParaRPr lang="en-US" dirty="0" smtClean="0"/>
          </a:p>
        </p:txBody>
      </p:sp>
    </p:spTree>
    <p:extLst>
      <p:ext uri="{BB962C8B-B14F-4D97-AF65-F5344CB8AC3E}">
        <p14:creationId xmlns:p14="http://schemas.microsoft.com/office/powerpoint/2010/main" val="379562794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PIHM-X framework</a:t>
            </a:r>
            <a:endParaRPr lang="en-US" dirty="0"/>
          </a:p>
        </p:txBody>
      </p:sp>
      <p:pic>
        <p:nvPicPr>
          <p:cNvPr id="3" name="Picture 2" descr="Duffy_etal_201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5676" y="1686123"/>
            <a:ext cx="4863123" cy="4271662"/>
          </a:xfrm>
          <a:prstGeom prst="rect">
            <a:avLst/>
          </a:prstGeom>
        </p:spPr>
      </p:pic>
      <p:pic>
        <p:nvPicPr>
          <p:cNvPr id="4" name="Picture 3" descr="Screenshot 2015-05-28 09.36.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54162"/>
            <a:ext cx="4104117" cy="2321672"/>
          </a:xfrm>
          <a:prstGeom prst="rect">
            <a:avLst/>
          </a:prstGeom>
        </p:spPr>
      </p:pic>
      <p:sp>
        <p:nvSpPr>
          <p:cNvPr id="5" name="Rectangle 4"/>
          <p:cNvSpPr/>
          <p:nvPr/>
        </p:nvSpPr>
        <p:spPr>
          <a:xfrm>
            <a:off x="0" y="4605828"/>
            <a:ext cx="4185676" cy="1169551"/>
          </a:xfrm>
          <a:prstGeom prst="rect">
            <a:avLst/>
          </a:prstGeom>
        </p:spPr>
        <p:txBody>
          <a:bodyPr wrap="square">
            <a:spAutoFit/>
          </a:bodyPr>
          <a:lstStyle/>
          <a:p>
            <a:r>
              <a:rPr lang="en-US" sz="1400" dirty="0" smtClean="0"/>
              <a:t>C. Duffy, Y. Shi, K. Davis, R. </a:t>
            </a:r>
            <a:r>
              <a:rPr lang="en-US" sz="1400" dirty="0" err="1" smtClean="0"/>
              <a:t>Slingerland</a:t>
            </a:r>
            <a:r>
              <a:rPr lang="en-US" sz="1400" dirty="0" smtClean="0"/>
              <a:t>, L. Li, P. L. Sullivan, Y. </a:t>
            </a:r>
            <a:r>
              <a:rPr lang="en-US" sz="1400" dirty="0" err="1" smtClean="0"/>
              <a:t>Goddéris</a:t>
            </a:r>
            <a:r>
              <a:rPr lang="en-US" sz="1400" dirty="0" smtClean="0"/>
              <a:t>, and S. L. Brantley, “Designing a Suite of Models to Explore Critical Zone Function,” </a:t>
            </a:r>
            <a:r>
              <a:rPr lang="en-US" sz="1400" dirty="0" err="1" smtClean="0"/>
              <a:t>Procedia</a:t>
            </a:r>
            <a:r>
              <a:rPr lang="en-US" sz="1400" dirty="0" smtClean="0"/>
              <a:t> Earth and Planetary Science, vol. 10, pp. 7–15, 2014.</a:t>
            </a:r>
            <a:endParaRPr lang="en-US" sz="1400" dirty="0"/>
          </a:p>
        </p:txBody>
      </p:sp>
    </p:spTree>
    <p:extLst>
      <p:ext uri="{BB962C8B-B14F-4D97-AF65-F5344CB8AC3E}">
        <p14:creationId xmlns:p14="http://schemas.microsoft.com/office/powerpoint/2010/main" val="3315819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LandLab</a:t>
            </a:r>
            <a:r>
              <a:rPr lang="en-US" dirty="0" smtClean="0"/>
              <a:t> framework</a:t>
            </a:r>
            <a:endParaRPr lang="en-US" dirty="0"/>
          </a:p>
        </p:txBody>
      </p:sp>
      <p:pic>
        <p:nvPicPr>
          <p:cNvPr id="3" name="Picture 2" descr="Screenshot 2015-05-27 23.04.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47200"/>
            <a:ext cx="5954424" cy="2661530"/>
          </a:xfrm>
          <a:prstGeom prst="rect">
            <a:avLst/>
          </a:prstGeom>
        </p:spPr>
      </p:pic>
      <p:pic>
        <p:nvPicPr>
          <p:cNvPr id="4" name="Picture 3" descr="landlab_ex.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952" y="2013783"/>
            <a:ext cx="3272047" cy="2786198"/>
          </a:xfrm>
          <a:prstGeom prst="rect">
            <a:avLst/>
          </a:prstGeom>
        </p:spPr>
      </p:pic>
      <p:pic>
        <p:nvPicPr>
          <p:cNvPr id="5" name="Picture 4" descr="landlab_ex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668" y="3406882"/>
            <a:ext cx="4076284" cy="2847253"/>
          </a:xfrm>
          <a:prstGeom prst="rect">
            <a:avLst/>
          </a:prstGeom>
        </p:spPr>
      </p:pic>
    </p:spTree>
    <p:extLst>
      <p:ext uri="{BB962C8B-B14F-4D97-AF65-F5344CB8AC3E}">
        <p14:creationId xmlns:p14="http://schemas.microsoft.com/office/powerpoint/2010/main" val="41631271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Some challenges</a:t>
            </a:r>
            <a:endParaRPr lang="en-US" dirty="0"/>
          </a:p>
        </p:txBody>
      </p:sp>
      <p:sp>
        <p:nvSpPr>
          <p:cNvPr id="4" name="Content Placeholder 3"/>
          <p:cNvSpPr>
            <a:spLocks noGrp="1"/>
          </p:cNvSpPr>
          <p:nvPr>
            <p:ph idx="1"/>
          </p:nvPr>
        </p:nvSpPr>
        <p:spPr/>
        <p:txBody>
          <a:bodyPr>
            <a:normAutofit/>
          </a:bodyPr>
          <a:lstStyle/>
          <a:p>
            <a:r>
              <a:rPr lang="en-US" dirty="0" smtClean="0"/>
              <a:t>There is no conceptual model of the CZ that community has developed and agrees upon</a:t>
            </a:r>
          </a:p>
          <a:p>
            <a:r>
              <a:rPr lang="en-US" dirty="0" smtClean="0"/>
              <a:t>Cross CZO communication among modelers limited (who needs another monthly </a:t>
            </a:r>
            <a:r>
              <a:rPr lang="en-US" dirty="0" err="1" smtClean="0"/>
              <a:t>telecon</a:t>
            </a:r>
            <a:r>
              <a:rPr lang="en-US" dirty="0" smtClean="0"/>
              <a:t>?)</a:t>
            </a:r>
          </a:p>
          <a:p>
            <a:r>
              <a:rPr lang="en-US" dirty="0" smtClean="0"/>
              <a:t>Network CZ modeling efforts were not something originally in scope</a:t>
            </a:r>
          </a:p>
          <a:p>
            <a:r>
              <a:rPr lang="en-US" dirty="0" smtClean="0"/>
              <a:t>A great opportunity for CSDMS and infrastructure to play a facilitative role</a:t>
            </a:r>
          </a:p>
          <a:p>
            <a:endParaRPr lang="en-US" dirty="0" smtClean="0"/>
          </a:p>
          <a:p>
            <a:endParaRPr lang="en-US" dirty="0"/>
          </a:p>
        </p:txBody>
      </p:sp>
    </p:spTree>
    <p:extLst>
      <p:ext uri="{BB962C8B-B14F-4D97-AF65-F5344CB8AC3E}">
        <p14:creationId xmlns:p14="http://schemas.microsoft.com/office/powerpoint/2010/main" val="7159216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Thanks! </a:t>
            </a:r>
            <a:r>
              <a:rPr lang="en-US" dirty="0"/>
              <a:t>Questions</a:t>
            </a:r>
            <a:r>
              <a:rPr lang="en-US" dirty="0" smtClean="0"/>
              <a:t>?</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en-US" dirty="0" smtClean="0"/>
              <a:t>Post script:</a:t>
            </a:r>
          </a:p>
          <a:p>
            <a:r>
              <a:rPr lang="en-US" dirty="0" smtClean="0"/>
              <a:t>Chris Duffy, Scott </a:t>
            </a:r>
            <a:r>
              <a:rPr lang="en-US" dirty="0" err="1" smtClean="0"/>
              <a:t>Peckham</a:t>
            </a:r>
            <a:r>
              <a:rPr lang="en-US" dirty="0" smtClean="0"/>
              <a:t>, Adrian </a:t>
            </a:r>
            <a:r>
              <a:rPr lang="en-US" dirty="0" err="1" smtClean="0"/>
              <a:t>Harpold</a:t>
            </a:r>
            <a:r>
              <a:rPr lang="en-US" dirty="0" smtClean="0"/>
              <a:t> and I are working on a workshop proposal</a:t>
            </a:r>
          </a:p>
          <a:p>
            <a:r>
              <a:rPr lang="en-US" dirty="0" smtClean="0"/>
              <a:t>Outcomes:</a:t>
            </a:r>
          </a:p>
          <a:p>
            <a:pPr lvl="1"/>
            <a:r>
              <a:rPr lang="en-US" dirty="0" smtClean="0"/>
              <a:t>A conceptual model of the CZ</a:t>
            </a:r>
          </a:p>
          <a:p>
            <a:pPr lvl="1"/>
            <a:r>
              <a:rPr lang="en-US" dirty="0" smtClean="0"/>
              <a:t>Mapping of ongoing modeling activities to that conceptual model; identification of gaps, synergies, and opportunities</a:t>
            </a:r>
          </a:p>
          <a:p>
            <a:pPr lvl="1"/>
            <a:r>
              <a:rPr lang="en-US" dirty="0" smtClean="0"/>
              <a:t>List of 5-7 science questions to enable network modeling</a:t>
            </a:r>
          </a:p>
          <a:p>
            <a:pPr lvl="1"/>
            <a:r>
              <a:rPr lang="en-US" dirty="0" smtClean="0"/>
              <a:t>White paper, a move towards an RCN proposal</a:t>
            </a:r>
          </a:p>
          <a:p>
            <a:pPr lvl="1"/>
            <a:endParaRPr lang="en-US" dirty="0"/>
          </a:p>
        </p:txBody>
      </p:sp>
    </p:spTree>
    <p:extLst>
      <p:ext uri="{BB962C8B-B14F-4D97-AF65-F5344CB8AC3E}">
        <p14:creationId xmlns:p14="http://schemas.microsoft.com/office/powerpoint/2010/main" val="959758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What is the critical zone?</a:t>
            </a:r>
            <a:endParaRPr lang="en-US" dirty="0"/>
          </a:p>
        </p:txBody>
      </p:sp>
      <p:sp>
        <p:nvSpPr>
          <p:cNvPr id="7" name="Content Placeholder 6"/>
          <p:cNvSpPr>
            <a:spLocks noGrp="1"/>
          </p:cNvSpPr>
          <p:nvPr>
            <p:ph idx="1"/>
          </p:nvPr>
        </p:nvSpPr>
        <p:spPr>
          <a:xfrm>
            <a:off x="3976661" y="1537804"/>
            <a:ext cx="5167339" cy="4525963"/>
          </a:xfrm>
        </p:spPr>
        <p:txBody>
          <a:bodyPr/>
          <a:lstStyle/>
          <a:p>
            <a:r>
              <a:rPr lang="en-US" dirty="0" smtClean="0"/>
              <a:t>From the bedrock to the top of the canopy</a:t>
            </a:r>
          </a:p>
          <a:p>
            <a:r>
              <a:rPr lang="en-US" dirty="0" smtClean="0"/>
              <a:t>Where rock meets life</a:t>
            </a:r>
          </a:p>
          <a:p>
            <a:endParaRPr lang="en-US" dirty="0"/>
          </a:p>
        </p:txBody>
      </p:sp>
      <p:sp>
        <p:nvSpPr>
          <p:cNvPr id="4" name="TextBox 3"/>
          <p:cNvSpPr txBox="1"/>
          <p:nvPr/>
        </p:nvSpPr>
        <p:spPr>
          <a:xfrm>
            <a:off x="888370" y="5351288"/>
            <a:ext cx="7367260" cy="923330"/>
          </a:xfrm>
          <a:prstGeom prst="rect">
            <a:avLst/>
          </a:prstGeom>
          <a:noFill/>
        </p:spPr>
        <p:txBody>
          <a:bodyPr wrap="square" rtlCol="0">
            <a:spAutoFit/>
          </a:bodyPr>
          <a:lstStyle/>
          <a:p>
            <a:r>
              <a:rPr lang="en-US" dirty="0" smtClean="0"/>
              <a:t>Illustration modified from </a:t>
            </a:r>
            <a:r>
              <a:rPr lang="en-US" dirty="0" err="1" smtClean="0"/>
              <a:t>Chorover</a:t>
            </a:r>
            <a:r>
              <a:rPr lang="en-US" dirty="0" smtClean="0"/>
              <a:t>, J., R. </a:t>
            </a:r>
            <a:r>
              <a:rPr lang="en-US" dirty="0" err="1" smtClean="0"/>
              <a:t>Kretzschmar</a:t>
            </a:r>
            <a:r>
              <a:rPr lang="en-US" dirty="0" smtClean="0"/>
              <a:t>, F. Garcia-</a:t>
            </a:r>
            <a:r>
              <a:rPr lang="en-US" dirty="0" err="1" smtClean="0"/>
              <a:t>Pichel</a:t>
            </a:r>
            <a:r>
              <a:rPr lang="en-US" dirty="0" smtClean="0"/>
              <a:t>, and D. L. Sparks.  2007.  Soil biogeochemical processes in the critical zone.  Elements 3, 321-326. (artwork by R. </a:t>
            </a:r>
            <a:r>
              <a:rPr lang="en-US" dirty="0" err="1" smtClean="0"/>
              <a:t>Kindlimann</a:t>
            </a:r>
            <a:r>
              <a:rPr lang="en-US" dirty="0" smtClean="0"/>
              <a:t>).</a:t>
            </a:r>
            <a:endParaRPr lang="en-US" dirty="0"/>
          </a:p>
        </p:txBody>
      </p:sp>
      <p:pic>
        <p:nvPicPr>
          <p:cNvPr id="6" name="Picture 5" descr="czone_chorover_et_al_catalina_jemez_czo_900_1042_80au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59" y="1512772"/>
            <a:ext cx="3338677" cy="3865445"/>
          </a:xfrm>
          <a:prstGeom prst="rect">
            <a:avLst/>
          </a:prstGeom>
        </p:spPr>
      </p:pic>
    </p:spTree>
    <p:extLst>
      <p:ext uri="{BB962C8B-B14F-4D97-AF65-F5344CB8AC3E}">
        <p14:creationId xmlns:p14="http://schemas.microsoft.com/office/powerpoint/2010/main" val="4081021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What is the critical zone?</a:t>
            </a:r>
            <a:endParaRPr lang="en-US" dirty="0"/>
          </a:p>
        </p:txBody>
      </p:sp>
      <p:sp>
        <p:nvSpPr>
          <p:cNvPr id="7" name="Content Placeholder 6"/>
          <p:cNvSpPr>
            <a:spLocks noGrp="1"/>
          </p:cNvSpPr>
          <p:nvPr>
            <p:ph idx="1"/>
          </p:nvPr>
        </p:nvSpPr>
        <p:spPr>
          <a:xfrm>
            <a:off x="3976661" y="1537804"/>
            <a:ext cx="5167339" cy="4525963"/>
          </a:xfrm>
        </p:spPr>
        <p:txBody>
          <a:bodyPr/>
          <a:lstStyle/>
          <a:p>
            <a:r>
              <a:rPr lang="en-US" dirty="0" smtClean="0"/>
              <a:t>From the bedrock to the top of the canopy</a:t>
            </a:r>
          </a:p>
          <a:p>
            <a:r>
              <a:rPr lang="en-US" dirty="0" smtClean="0"/>
              <a:t>Where rock meets life</a:t>
            </a:r>
          </a:p>
          <a:p>
            <a:r>
              <a:rPr lang="en-US" dirty="0" smtClean="0"/>
              <a:t>Where rock </a:t>
            </a:r>
            <a:r>
              <a:rPr lang="en-US" b="1" i="1" dirty="0" smtClean="0"/>
              <a:t>becomes</a:t>
            </a:r>
            <a:r>
              <a:rPr lang="en-US" dirty="0" smtClean="0"/>
              <a:t> life</a:t>
            </a:r>
          </a:p>
          <a:p>
            <a:endParaRPr lang="en-US" dirty="0"/>
          </a:p>
        </p:txBody>
      </p:sp>
      <p:sp>
        <p:nvSpPr>
          <p:cNvPr id="4" name="TextBox 3"/>
          <p:cNvSpPr txBox="1"/>
          <p:nvPr/>
        </p:nvSpPr>
        <p:spPr>
          <a:xfrm>
            <a:off x="888370" y="5351288"/>
            <a:ext cx="7367260" cy="923330"/>
          </a:xfrm>
          <a:prstGeom prst="rect">
            <a:avLst/>
          </a:prstGeom>
          <a:noFill/>
        </p:spPr>
        <p:txBody>
          <a:bodyPr wrap="square" rtlCol="0">
            <a:spAutoFit/>
          </a:bodyPr>
          <a:lstStyle/>
          <a:p>
            <a:r>
              <a:rPr lang="en-US" dirty="0" smtClean="0"/>
              <a:t>Illustration modified from </a:t>
            </a:r>
            <a:r>
              <a:rPr lang="en-US" dirty="0" err="1" smtClean="0"/>
              <a:t>Chorover</a:t>
            </a:r>
            <a:r>
              <a:rPr lang="en-US" dirty="0" smtClean="0"/>
              <a:t>, J., R. </a:t>
            </a:r>
            <a:r>
              <a:rPr lang="en-US" dirty="0" err="1" smtClean="0"/>
              <a:t>Kretzschmar</a:t>
            </a:r>
            <a:r>
              <a:rPr lang="en-US" dirty="0" smtClean="0"/>
              <a:t>, F. Garcia-</a:t>
            </a:r>
            <a:r>
              <a:rPr lang="en-US" dirty="0" err="1" smtClean="0"/>
              <a:t>Pichel</a:t>
            </a:r>
            <a:r>
              <a:rPr lang="en-US" dirty="0" smtClean="0"/>
              <a:t>, and D. L. Sparks.  2007.  Soil biogeochemical processes in the critical zone.  Elements 3, 321-326. (artwork by R. </a:t>
            </a:r>
            <a:r>
              <a:rPr lang="en-US" dirty="0" err="1" smtClean="0"/>
              <a:t>Kindlimann</a:t>
            </a:r>
            <a:r>
              <a:rPr lang="en-US" dirty="0" smtClean="0"/>
              <a:t>).</a:t>
            </a:r>
            <a:endParaRPr lang="en-US" dirty="0"/>
          </a:p>
        </p:txBody>
      </p:sp>
      <p:pic>
        <p:nvPicPr>
          <p:cNvPr id="6" name="Picture 5" descr="czone_chorover_et_al_catalina_jemez_czo_900_1042_80aut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859" y="1512772"/>
            <a:ext cx="3338677" cy="3865445"/>
          </a:xfrm>
          <a:prstGeom prst="rect">
            <a:avLst/>
          </a:prstGeom>
        </p:spPr>
      </p:pic>
      <p:pic>
        <p:nvPicPr>
          <p:cNvPr id="2" name="Picture 1" descr="87463-8339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888666"/>
            <a:ext cx="3856562" cy="2175101"/>
          </a:xfrm>
          <a:prstGeom prst="rect">
            <a:avLst/>
          </a:prstGeom>
        </p:spPr>
      </p:pic>
    </p:spTree>
    <p:extLst>
      <p:ext uri="{BB962C8B-B14F-4D97-AF65-F5344CB8AC3E}">
        <p14:creationId xmlns:p14="http://schemas.microsoft.com/office/powerpoint/2010/main" val="4041749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 Network of Sites for CZ Science</a:t>
            </a:r>
            <a:endParaRPr lang="en-US" dirty="0"/>
          </a:p>
        </p:txBody>
      </p:sp>
      <p:sp>
        <p:nvSpPr>
          <p:cNvPr id="6" name="Content Placeholder 5"/>
          <p:cNvSpPr>
            <a:spLocks noGrp="1"/>
          </p:cNvSpPr>
          <p:nvPr>
            <p:ph idx="1"/>
          </p:nvPr>
        </p:nvSpPr>
        <p:spPr>
          <a:xfrm>
            <a:off x="300080" y="4609100"/>
            <a:ext cx="8386719" cy="1597472"/>
          </a:xfrm>
        </p:spPr>
        <p:txBody>
          <a:bodyPr>
            <a:normAutofit fontScale="92500" lnSpcReduction="20000"/>
          </a:bodyPr>
          <a:lstStyle/>
          <a:p>
            <a:r>
              <a:rPr lang="en-US" sz="2800" dirty="0" smtClean="0"/>
              <a:t>10 CZOs established in 2 competitions</a:t>
            </a:r>
          </a:p>
          <a:p>
            <a:r>
              <a:rPr lang="en-US" sz="2800" dirty="0" smtClean="0"/>
              <a:t>Network office (Lou Derry, Tim White), data team (Anthony </a:t>
            </a:r>
            <a:r>
              <a:rPr lang="en-US" sz="2800" dirty="0" err="1" smtClean="0"/>
              <a:t>Aufdenkampe</a:t>
            </a:r>
            <a:r>
              <a:rPr lang="en-US" sz="2800" dirty="0" smtClean="0"/>
              <a:t>)</a:t>
            </a:r>
          </a:p>
          <a:p>
            <a:r>
              <a:rPr lang="en-US" sz="2800" dirty="0" smtClean="0"/>
              <a:t>International CZOs in Europe, Australia, China</a:t>
            </a:r>
            <a:endParaRPr lang="en-US" sz="2800" dirty="0"/>
          </a:p>
        </p:txBody>
      </p:sp>
      <p:pic>
        <p:nvPicPr>
          <p:cNvPr id="5" name="Picture 4" descr="map_national_2014_2sm_1140_300_80auto_s_c1_c_c_0_0_1.jpg"/>
          <p:cNvPicPr>
            <a:picLocks noChangeAspect="1"/>
          </p:cNvPicPr>
          <p:nvPr/>
        </p:nvPicPr>
        <p:blipFill rotWithShape="1">
          <a:blip r:embed="rId3">
            <a:extLst>
              <a:ext uri="{28A0092B-C50C-407E-A947-70E740481C1C}">
                <a14:useLocalDpi xmlns:a14="http://schemas.microsoft.com/office/drawing/2010/main" val="0"/>
              </a:ext>
            </a:extLst>
          </a:blip>
          <a:srcRect l="50000"/>
          <a:stretch/>
        </p:blipFill>
        <p:spPr>
          <a:xfrm>
            <a:off x="1845085" y="1554162"/>
            <a:ext cx="5447742" cy="2867233"/>
          </a:xfrm>
          <a:prstGeom prst="rect">
            <a:avLst/>
          </a:prstGeom>
        </p:spPr>
      </p:pic>
    </p:spTree>
    <p:extLst>
      <p:ext uri="{BB962C8B-B14F-4D97-AF65-F5344CB8AC3E}">
        <p14:creationId xmlns:p14="http://schemas.microsoft.com/office/powerpoint/2010/main" val="237859313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221643" y="1473397"/>
            <a:ext cx="6694364" cy="4462909"/>
          </a:xfrm>
          <a:prstGeom prst="rect">
            <a:avLst/>
          </a:prstGeom>
        </p:spPr>
      </p:pic>
      <p:sp>
        <p:nvSpPr>
          <p:cNvPr id="4" name="TextBox 3"/>
          <p:cNvSpPr txBox="1"/>
          <p:nvPr/>
        </p:nvSpPr>
        <p:spPr>
          <a:xfrm>
            <a:off x="191887" y="5870836"/>
            <a:ext cx="5941836" cy="369332"/>
          </a:xfrm>
          <a:prstGeom prst="rect">
            <a:avLst/>
          </a:prstGeom>
          <a:noFill/>
        </p:spPr>
        <p:txBody>
          <a:bodyPr wrap="square" rtlCol="0">
            <a:spAutoFit/>
          </a:bodyPr>
          <a:lstStyle/>
          <a:p>
            <a:r>
              <a:rPr lang="en-US" dirty="0" err="1" smtClean="0"/>
              <a:t>Bretherton</a:t>
            </a:r>
            <a:r>
              <a:rPr lang="en-US" dirty="0" smtClean="0"/>
              <a:t>, 1985</a:t>
            </a:r>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2695728619"/>
              </p:ext>
            </p:extLst>
          </p:nvPr>
        </p:nvGraphicFramePr>
        <p:xfrm>
          <a:off x="3651363" y="3001150"/>
          <a:ext cx="1824318" cy="1452008"/>
        </p:xfrm>
        <a:graphic>
          <a:graphicData uri="http://schemas.openxmlformats.org/presentationml/2006/ole">
            <mc:AlternateContent xmlns:mc="http://schemas.openxmlformats.org/markup-compatibility/2006">
              <mc:Choice xmlns:v="urn:schemas-microsoft-com:vml" Requires="v">
                <p:oleObj spid="_x0000_s1031" name="Equation" r:id="rId5" imgW="622300" imgH="495300" progId="Equation.3">
                  <p:embed/>
                </p:oleObj>
              </mc:Choice>
              <mc:Fallback>
                <p:oleObj name="Equation" r:id="rId5" imgW="622300" imgH="495300" progId="Equation.3">
                  <p:embed/>
                  <p:pic>
                    <p:nvPicPr>
                      <p:cNvPr id="0" name=""/>
                      <p:cNvPicPr/>
                      <p:nvPr/>
                    </p:nvPicPr>
                    <p:blipFill>
                      <a:blip r:embed="rId6"/>
                      <a:stretch>
                        <a:fillRect/>
                      </a:stretch>
                    </p:blipFill>
                    <p:spPr>
                      <a:xfrm>
                        <a:off x="3651363" y="3001150"/>
                        <a:ext cx="1824318" cy="1452008"/>
                      </a:xfrm>
                      <a:prstGeom prst="rect">
                        <a:avLst/>
                      </a:prstGeom>
                      <a:solidFill>
                        <a:schemeClr val="bg1"/>
                      </a:solidFill>
                    </p:spPr>
                  </p:pic>
                </p:oleObj>
              </mc:Fallback>
            </mc:AlternateContent>
          </a:graphicData>
        </a:graphic>
      </p:graphicFrame>
      <p:sp>
        <p:nvSpPr>
          <p:cNvPr id="8" name="Title 7"/>
          <p:cNvSpPr>
            <a:spLocks noGrp="1"/>
          </p:cNvSpPr>
          <p:nvPr>
            <p:ph type="title"/>
          </p:nvPr>
        </p:nvSpPr>
        <p:spPr>
          <a:xfrm>
            <a:off x="271251" y="838200"/>
            <a:ext cx="8595147" cy="715962"/>
          </a:xfrm>
        </p:spPr>
        <p:txBody>
          <a:bodyPr>
            <a:normAutofit fontScale="90000"/>
          </a:bodyPr>
          <a:lstStyle/>
          <a:p>
            <a:r>
              <a:rPr lang="en-US" dirty="0" smtClean="0"/>
              <a:t>The CZ as a central component to ESMs</a:t>
            </a:r>
            <a:endParaRPr lang="en-US" dirty="0"/>
          </a:p>
        </p:txBody>
      </p:sp>
    </p:spTree>
    <p:extLst>
      <p:ext uri="{BB962C8B-B14F-4D97-AF65-F5344CB8AC3E}">
        <p14:creationId xmlns:p14="http://schemas.microsoft.com/office/powerpoint/2010/main" val="30604895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Some specific examples from Reynolds</a:t>
            </a:r>
            <a:endParaRPr lang="en-US" dirty="0"/>
          </a:p>
        </p:txBody>
      </p:sp>
      <p:sp>
        <p:nvSpPr>
          <p:cNvPr id="4" name="Content Placeholder 3"/>
          <p:cNvSpPr>
            <a:spLocks noGrp="1"/>
          </p:cNvSpPr>
          <p:nvPr>
            <p:ph idx="1"/>
          </p:nvPr>
        </p:nvSpPr>
        <p:spPr>
          <a:xfrm>
            <a:off x="457200" y="1600201"/>
            <a:ext cx="4117681" cy="3899294"/>
          </a:xfrm>
        </p:spPr>
        <p:txBody>
          <a:bodyPr>
            <a:normAutofit fontScale="92500" lnSpcReduction="10000"/>
          </a:bodyPr>
          <a:lstStyle/>
          <a:p>
            <a:r>
              <a:rPr lang="en-US" sz="2400" dirty="0" smtClean="0"/>
              <a:t>Background:</a:t>
            </a:r>
          </a:p>
          <a:p>
            <a:pPr lvl="1"/>
            <a:r>
              <a:rPr lang="en-US" sz="2000" dirty="0" smtClean="0"/>
              <a:t>USDA ARS experimental watershed since the 1960s</a:t>
            </a:r>
          </a:p>
          <a:p>
            <a:pPr lvl="1"/>
            <a:r>
              <a:rPr lang="en-US" sz="2000" dirty="0" smtClean="0"/>
              <a:t>Rich historical and contemporary datasets</a:t>
            </a:r>
          </a:p>
          <a:p>
            <a:r>
              <a:rPr lang="en-US" sz="2400" dirty="0" smtClean="0"/>
              <a:t>Key issues:</a:t>
            </a:r>
          </a:p>
          <a:p>
            <a:pPr lvl="1"/>
            <a:r>
              <a:rPr lang="en-US" sz="2000" dirty="0" smtClean="0"/>
              <a:t>Large gradients in elevation, slope, aspect, vegetation cover</a:t>
            </a:r>
          </a:p>
          <a:p>
            <a:pPr lvl="1"/>
            <a:r>
              <a:rPr lang="en-US" sz="2000" dirty="0" smtClean="0"/>
              <a:t>Land management activities (fire, grazing)</a:t>
            </a:r>
          </a:p>
          <a:p>
            <a:pPr lvl="1"/>
            <a:r>
              <a:rPr lang="en-US" sz="2000" dirty="0" smtClean="0"/>
              <a:t>Significant warming in the last 50 years</a:t>
            </a:r>
            <a:endParaRPr lang="en-US" sz="2400" dirty="0" smtClean="0"/>
          </a:p>
          <a:p>
            <a:endParaRPr lang="en-US" sz="2400" dirty="0"/>
          </a:p>
        </p:txBody>
      </p:sp>
      <p:pic>
        <p:nvPicPr>
          <p:cNvPr id="6" name="Picture 5" descr="breaks_19apr2001_002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8825" y="1600200"/>
            <a:ext cx="4556026" cy="3050910"/>
          </a:xfrm>
          <a:prstGeom prst="rect">
            <a:avLst/>
          </a:prstGeom>
        </p:spPr>
      </p:pic>
      <p:sp>
        <p:nvSpPr>
          <p:cNvPr id="7" name="TextBox 6"/>
          <p:cNvSpPr txBox="1"/>
          <p:nvPr/>
        </p:nvSpPr>
        <p:spPr>
          <a:xfrm>
            <a:off x="457200" y="5381649"/>
            <a:ext cx="8514346" cy="830997"/>
          </a:xfrm>
          <a:prstGeom prst="rect">
            <a:avLst/>
          </a:prstGeom>
          <a:noFill/>
        </p:spPr>
        <p:txBody>
          <a:bodyPr wrap="square" rtlCol="0">
            <a:spAutoFit/>
          </a:bodyPr>
          <a:lstStyle/>
          <a:p>
            <a:r>
              <a:rPr lang="en-US" sz="2400" b="1" dirty="0" smtClean="0"/>
              <a:t>Charge: </a:t>
            </a:r>
            <a:r>
              <a:rPr lang="en-US" sz="2400" dirty="0" smtClean="0"/>
              <a:t>Gain insight on how distribution of soil carbon changes under future scenarios of climate change, land management… </a:t>
            </a:r>
            <a:endParaRPr lang="en-US" sz="2400" dirty="0"/>
          </a:p>
        </p:txBody>
      </p:sp>
    </p:spTree>
    <p:extLst>
      <p:ext uri="{BB962C8B-B14F-4D97-AF65-F5344CB8AC3E}">
        <p14:creationId xmlns:p14="http://schemas.microsoft.com/office/powerpoint/2010/main" val="2845452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Geographic setting and context</a:t>
            </a:r>
            <a:endParaRPr lang="en-US" dirty="0"/>
          </a:p>
        </p:txBody>
      </p:sp>
      <p:pic>
        <p:nvPicPr>
          <p:cNvPr id="3" name="Picture 2" descr="SW_IdahoSi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4966" y="1616026"/>
            <a:ext cx="5630098" cy="4350531"/>
          </a:xfrm>
          <a:prstGeom prst="rect">
            <a:avLst/>
          </a:prstGeom>
        </p:spPr>
      </p:pic>
      <p:pic>
        <p:nvPicPr>
          <p:cNvPr id="4" name="Picture 3" descr="Idaho_Sites_Bi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625" y="1720062"/>
            <a:ext cx="2567341" cy="3322442"/>
          </a:xfrm>
          <a:prstGeom prst="rect">
            <a:avLst/>
          </a:prstGeom>
        </p:spPr>
      </p:pic>
      <p:sp>
        <p:nvSpPr>
          <p:cNvPr id="5" name="TextBox 4"/>
          <p:cNvSpPr txBox="1"/>
          <p:nvPr/>
        </p:nvSpPr>
        <p:spPr>
          <a:xfrm>
            <a:off x="457200" y="4937752"/>
            <a:ext cx="2907766" cy="1200329"/>
          </a:xfrm>
          <a:prstGeom prst="rect">
            <a:avLst/>
          </a:prstGeom>
          <a:noFill/>
        </p:spPr>
        <p:txBody>
          <a:bodyPr wrap="square" rtlCol="0">
            <a:spAutoFit/>
          </a:bodyPr>
          <a:lstStyle/>
          <a:p>
            <a:r>
              <a:rPr lang="en-US" dirty="0" smtClean="0"/>
              <a:t>Reynolds is part of a larger platform of cold desert sites for surface dynamics research in the Great Basin</a:t>
            </a:r>
            <a:endParaRPr lang="en-US" dirty="0"/>
          </a:p>
        </p:txBody>
      </p:sp>
    </p:spTree>
    <p:extLst>
      <p:ext uri="{BB962C8B-B14F-4D97-AF65-F5344CB8AC3E}">
        <p14:creationId xmlns:p14="http://schemas.microsoft.com/office/powerpoint/2010/main" val="32441000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Reynolds Creek: A CZO for soil carbon</a:t>
            </a:r>
            <a:endParaRPr lang="en-US" dirty="0"/>
          </a:p>
        </p:txBody>
      </p:sp>
      <p:pic>
        <p:nvPicPr>
          <p:cNvPr id="7" name="Picture 6" descr="ReynoldsThe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606" y="1448645"/>
            <a:ext cx="7732007" cy="4847624"/>
          </a:xfrm>
          <a:prstGeom prst="rect">
            <a:avLst/>
          </a:prstGeom>
        </p:spPr>
      </p:pic>
    </p:spTree>
    <p:extLst>
      <p:ext uri="{BB962C8B-B14F-4D97-AF65-F5344CB8AC3E}">
        <p14:creationId xmlns:p14="http://schemas.microsoft.com/office/powerpoint/2010/main" val="29404107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oiseStateTheme">
  <a:themeElements>
    <a:clrScheme name="Boise State Theme">
      <a:dk1>
        <a:srgbClr val="191917"/>
      </a:dk1>
      <a:lt1>
        <a:sysClr val="window" lastClr="FFFFFF"/>
      </a:lt1>
      <a:dk2>
        <a:srgbClr val="09347A"/>
      </a:dk2>
      <a:lt2>
        <a:srgbClr val="F6F6F5"/>
      </a:lt2>
      <a:accent1>
        <a:srgbClr val="0169A4"/>
      </a:accent1>
      <a:accent2>
        <a:srgbClr val="F1632A"/>
      </a:accent2>
      <a:accent3>
        <a:srgbClr val="007DC3"/>
      </a:accent3>
      <a:accent4>
        <a:srgbClr val="8064A2"/>
      </a:accent4>
      <a:accent5>
        <a:srgbClr val="4BACC6"/>
      </a:accent5>
      <a:accent6>
        <a:srgbClr val="F79646"/>
      </a:accent6>
      <a:hlink>
        <a:srgbClr val="3399C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lank">
  <a:themeElements>
    <a:clrScheme name="Boise State Theme">
      <a:dk1>
        <a:srgbClr val="191917"/>
      </a:dk1>
      <a:lt1>
        <a:sysClr val="window" lastClr="FFFFFF"/>
      </a:lt1>
      <a:dk2>
        <a:srgbClr val="09347A"/>
      </a:dk2>
      <a:lt2>
        <a:srgbClr val="F6F6F5"/>
      </a:lt2>
      <a:accent1>
        <a:srgbClr val="0169A4"/>
      </a:accent1>
      <a:accent2>
        <a:srgbClr val="F1632A"/>
      </a:accent2>
      <a:accent3>
        <a:srgbClr val="007DC3"/>
      </a:accent3>
      <a:accent4>
        <a:srgbClr val="8064A2"/>
      </a:accent4>
      <a:accent5>
        <a:srgbClr val="4BACC6"/>
      </a:accent5>
      <a:accent6>
        <a:srgbClr val="F79646"/>
      </a:accent6>
      <a:hlink>
        <a:srgbClr val="3399CC"/>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1269</TotalTime>
  <Words>1094</Words>
  <Application>Microsoft Macintosh PowerPoint</Application>
  <PresentationFormat>On-screen Show (4:3)</PresentationFormat>
  <Paragraphs>95</Paragraphs>
  <Slides>25</Slides>
  <Notes>7</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28" baseType="lpstr">
      <vt:lpstr>BoiseStateTheme</vt:lpstr>
      <vt:lpstr>1_blank</vt:lpstr>
      <vt:lpstr>Microsoft Equation</vt:lpstr>
      <vt:lpstr>Modeling the Critical Zone: Challenges and opportunities for network science  </vt:lpstr>
      <vt:lpstr>Takeaways…</vt:lpstr>
      <vt:lpstr>What is the critical zone?</vt:lpstr>
      <vt:lpstr>What is the critical zone?</vt:lpstr>
      <vt:lpstr>A Network of Sites for CZ Science</vt:lpstr>
      <vt:lpstr>The CZ as a central component to ESMs</vt:lpstr>
      <vt:lpstr>Some specific examples from Reynolds</vt:lpstr>
      <vt:lpstr>Geographic setting and context</vt:lpstr>
      <vt:lpstr>Reynolds Creek: A CZO for soil carbon</vt:lpstr>
      <vt:lpstr>Modeling framework</vt:lpstr>
      <vt:lpstr>WRF: 1 km; ParFlow 30 m</vt:lpstr>
      <vt:lpstr>WRF: 9 km; ParFlow 30 m</vt:lpstr>
      <vt:lpstr>Ramifications for predicting SOC</vt:lpstr>
      <vt:lpstr>But it’s not the only story…</vt:lpstr>
      <vt:lpstr>Opportunities on the horizon</vt:lpstr>
      <vt:lpstr>Synthesis between models AND data</vt:lpstr>
      <vt:lpstr>Synthesis between models AND data</vt:lpstr>
      <vt:lpstr>Hillslope-scale controls</vt:lpstr>
      <vt:lpstr>Human dimensions of CZ dynamics</vt:lpstr>
      <vt:lpstr>Human dimensions of CZ dynamics</vt:lpstr>
      <vt:lpstr>Human dimensions pervade CZOs</vt:lpstr>
      <vt:lpstr>PIHM-X framework</vt:lpstr>
      <vt:lpstr>LandLab framework</vt:lpstr>
      <vt:lpstr>Some challenges</vt:lpstr>
      <vt:lpstr>Thanks! Questions?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Modeling the Critical Zone: Challenges and opportunities for network science  </dc:title>
  <dc:creator>Lejo Flores</dc:creator>
  <cp:lastModifiedBy>Lejo Flores</cp:lastModifiedBy>
  <cp:revision>28</cp:revision>
  <dcterms:created xsi:type="dcterms:W3CDTF">2015-05-27T20:48:35Z</dcterms:created>
  <dcterms:modified xsi:type="dcterms:W3CDTF">2015-05-28T17:58:19Z</dcterms:modified>
</cp:coreProperties>
</file>