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77" r:id="rId2"/>
    <p:sldId id="279" r:id="rId3"/>
    <p:sldId id="301" r:id="rId4"/>
    <p:sldId id="302" r:id="rId5"/>
    <p:sldId id="278" r:id="rId6"/>
    <p:sldId id="313" r:id="rId7"/>
    <p:sldId id="280" r:id="rId8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69" autoAdjust="0"/>
    <p:restoredTop sz="94660"/>
  </p:normalViewPr>
  <p:slideViewPr>
    <p:cSldViewPr>
      <p:cViewPr varScale="1">
        <p:scale>
          <a:sx n="97" d="100"/>
          <a:sy n="97" d="100"/>
        </p:scale>
        <p:origin x="-336" y="-96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notesMaster" Target="notesMasters/notesMaster1.xml"/><Relationship Id="rId10" Type="http://schemas.openxmlformats.org/officeDocument/2006/relationships/printerSettings" Target="printerSettings/printerSettings1.bin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E2A197-E3CF-437D-B418-60EDD15544E1}" type="datetimeFigureOut">
              <a:rPr lang="en-US" smtClean="0"/>
              <a:t>5/31/15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401A8B-B291-4F09-A2B9-C86E18390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409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6"/>
            <a:ext cx="10360501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/>
          <a:lstStyle/>
          <a:p>
            <a:fld id="{1E1E50F8-A53C-4D0B-B76B-6BB87823B122}" type="datetimeFigureOut">
              <a:rPr lang="en-US" smtClean="0"/>
              <a:t>5/31/15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/>
          <a:lstStyle/>
          <a:p>
            <a:fld id="{442D176B-75B8-4ED6-99EE-1AB14A272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20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1600201"/>
            <a:ext cx="10969943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/>
          <a:lstStyle/>
          <a:p>
            <a:fld id="{1E1E50F8-A53C-4D0B-B76B-6BB87823B122}" type="datetimeFigureOut">
              <a:rPr lang="en-US" smtClean="0"/>
              <a:t>5/31/15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/>
          <a:lstStyle/>
          <a:p>
            <a:fld id="{442D176B-75B8-4ED6-99EE-1AB14A272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654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0415" y="274639"/>
            <a:ext cx="3654531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589" y="274639"/>
            <a:ext cx="1076468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/>
          <a:lstStyle/>
          <a:p>
            <a:fld id="{1E1E50F8-A53C-4D0B-B76B-6BB87823B122}" type="datetimeFigureOut">
              <a:rPr lang="en-US" smtClean="0"/>
              <a:t>5/31/15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/>
          <a:lstStyle/>
          <a:p>
            <a:fld id="{442D176B-75B8-4ED6-99EE-1AB14A272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83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600201"/>
            <a:ext cx="10969943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/>
          <a:lstStyle/>
          <a:p>
            <a:fld id="{1E1E50F8-A53C-4D0B-B76B-6BB87823B122}" type="datetimeFigureOut">
              <a:rPr lang="en-US" smtClean="0"/>
              <a:t>5/31/15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/>
          <a:lstStyle/>
          <a:p>
            <a:fld id="{442D176B-75B8-4ED6-99EE-1AB14A272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365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/>
          <a:lstStyle/>
          <a:p>
            <a:fld id="{1E1E50F8-A53C-4D0B-B76B-6BB87823B122}" type="datetimeFigureOut">
              <a:rPr lang="en-US" smtClean="0"/>
              <a:t>5/31/15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/>
          <a:lstStyle/>
          <a:p>
            <a:fld id="{442D176B-75B8-4ED6-99EE-1AB14A272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874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589" y="1600201"/>
            <a:ext cx="7209606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5341" y="1600201"/>
            <a:ext cx="7209605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/>
          <a:lstStyle/>
          <a:p>
            <a:fld id="{1E1E50F8-A53C-4D0B-B76B-6BB87823B122}" type="datetimeFigureOut">
              <a:rPr lang="en-US" smtClean="0"/>
              <a:t>5/31/15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/>
          <a:lstStyle/>
          <a:p>
            <a:fld id="{442D176B-75B8-4ED6-99EE-1AB14A272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46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535113"/>
            <a:ext cx="538763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174875"/>
            <a:ext cx="538763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/>
          <a:lstStyle/>
          <a:p>
            <a:fld id="{1E1E50F8-A53C-4D0B-B76B-6BB87823B122}" type="datetimeFigureOut">
              <a:rPr lang="en-US" smtClean="0"/>
              <a:t>5/31/15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/>
          <a:lstStyle/>
          <a:p>
            <a:fld id="{442D176B-75B8-4ED6-99EE-1AB14A272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579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/>
          <a:lstStyle/>
          <a:p>
            <a:fld id="{1E1E50F8-A53C-4D0B-B76B-6BB87823B122}" type="datetimeFigureOut">
              <a:rPr lang="en-US" smtClean="0"/>
              <a:t>5/31/15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/>
          <a:lstStyle/>
          <a:p>
            <a:fld id="{442D176B-75B8-4ED6-99EE-1AB14A272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810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/>
          <a:lstStyle/>
          <a:p>
            <a:fld id="{1E1E50F8-A53C-4D0B-B76B-6BB87823B122}" type="datetimeFigureOut">
              <a:rPr lang="en-US" smtClean="0"/>
              <a:t>5/31/15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/>
          <a:lstStyle/>
          <a:p>
            <a:fld id="{442D176B-75B8-4ED6-99EE-1AB14A272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324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1"/>
            <a:ext cx="6813892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1"/>
            <a:ext cx="4010039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/>
          <a:lstStyle/>
          <a:p>
            <a:fld id="{1E1E50F8-A53C-4D0B-B76B-6BB87823B122}" type="datetimeFigureOut">
              <a:rPr lang="en-US" smtClean="0"/>
              <a:t>5/31/15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/>
          <a:lstStyle/>
          <a:p>
            <a:fld id="{442D176B-75B8-4ED6-99EE-1AB14A272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437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/>
          <a:lstStyle/>
          <a:p>
            <a:fld id="{1E1E50F8-A53C-4D0B-B76B-6BB87823B122}" type="datetimeFigureOut">
              <a:rPr lang="en-US" smtClean="0"/>
              <a:t>5/31/15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/>
          <a:lstStyle/>
          <a:p>
            <a:fld id="{442D176B-75B8-4ED6-99EE-1AB14A272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26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5"/>
          <p:cNvCxnSpPr>
            <a:cxnSpLocks noChangeShapeType="1"/>
          </p:cNvCxnSpPr>
          <p:nvPr userDrawn="1"/>
        </p:nvCxnSpPr>
        <p:spPr bwMode="auto">
          <a:xfrm>
            <a:off x="38100" y="514350"/>
            <a:ext cx="12070080" cy="1588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4612" y="0"/>
            <a:ext cx="665618" cy="49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955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Relationship Id="rId3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100" y="609601"/>
            <a:ext cx="7589520" cy="62261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100" y="609600"/>
            <a:ext cx="7589520" cy="62261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799894" y="2717806"/>
            <a:ext cx="6014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0.6 m</a:t>
            </a:r>
            <a:endParaRPr lang="en-US" sz="1400" b="1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9934448" y="2985660"/>
            <a:ext cx="0" cy="2286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536" y="3215640"/>
            <a:ext cx="1280160" cy="12801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518584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/>
              <a:t>Proximal Synthetic Stratigraphy</a:t>
            </a:r>
            <a:endParaRPr lang="en-US" sz="3000" b="1" dirty="0"/>
          </a:p>
        </p:txBody>
      </p:sp>
      <p:grpSp>
        <p:nvGrpSpPr>
          <p:cNvPr id="8" name="Group 7"/>
          <p:cNvGrpSpPr/>
          <p:nvPr/>
        </p:nvGrpSpPr>
        <p:grpSpPr>
          <a:xfrm>
            <a:off x="1674812" y="762001"/>
            <a:ext cx="430887" cy="5386188"/>
            <a:chOff x="178712" y="762001"/>
            <a:chExt cx="430887" cy="5386188"/>
          </a:xfrm>
        </p:grpSpPr>
        <p:sp>
          <p:nvSpPr>
            <p:cNvPr id="9" name="TextBox 8"/>
            <p:cNvSpPr txBox="1"/>
            <p:nvPr/>
          </p:nvSpPr>
          <p:spPr>
            <a:xfrm rot="16200000">
              <a:off x="-317738" y="5220851"/>
              <a:ext cx="142378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 H*, 0 T*</a:t>
              </a:r>
              <a:endPara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6200000">
              <a:off x="-317738" y="1258451"/>
              <a:ext cx="142378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r>
                <a:rPr lang="en-US" sz="22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H*, 2 T*</a:t>
              </a:r>
              <a:endPara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6200000">
              <a:off x="-494068" y="3315851"/>
              <a:ext cx="177644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0.5H*, 0.5 T*</a:t>
              </a:r>
              <a:endPara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692084" y="1371600"/>
            <a:ext cx="1049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V.E. = 2.8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75621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727"/>
          <a:stretch/>
        </p:blipFill>
        <p:spPr>
          <a:xfrm>
            <a:off x="1063624" y="581025"/>
            <a:ext cx="10515600" cy="19251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16200000">
            <a:off x="-326527" y="1072756"/>
            <a:ext cx="142378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 H*, 0 T*</a:t>
            </a:r>
            <a:endParaRPr lang="en-US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32012" y="4274820"/>
            <a:ext cx="3505200" cy="342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0" t="96538" r="57760" b="-262"/>
          <a:stretch/>
        </p:blipFill>
        <p:spPr>
          <a:xfrm>
            <a:off x="1141411" y="2307336"/>
            <a:ext cx="4277680" cy="28346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-1588" y="0"/>
            <a:ext cx="903080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/>
              <a:t>Shredding Results along X-section 600 mm from source</a:t>
            </a:r>
            <a:endParaRPr lang="en-US" sz="3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462810" y="4953000"/>
            <a:ext cx="6014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0.6 m</a:t>
            </a:r>
            <a:endParaRPr lang="en-US" sz="1400" b="1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3597364" y="5220854"/>
            <a:ext cx="0" cy="2286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452" y="5450834"/>
            <a:ext cx="1280160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303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b="25000"/>
          <a:stretch/>
        </p:blipFill>
        <p:spPr>
          <a:xfrm>
            <a:off x="1063624" y="2533650"/>
            <a:ext cx="10515600" cy="19828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16200000">
            <a:off x="-326527" y="1072756"/>
            <a:ext cx="142378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 H*, 0 T*</a:t>
            </a:r>
            <a:endParaRPr lang="en-US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16200000">
            <a:off x="-451436" y="3163451"/>
            <a:ext cx="163538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H*, 0.5 T*</a:t>
            </a:r>
            <a:endParaRPr lang="en-US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32012" y="4274820"/>
            <a:ext cx="3505200" cy="342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0" t="96538" r="57760" b="-262"/>
          <a:stretch/>
        </p:blipFill>
        <p:spPr>
          <a:xfrm>
            <a:off x="1141411" y="4290060"/>
            <a:ext cx="4277680" cy="28346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-1588" y="0"/>
            <a:ext cx="903080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/>
              <a:t>Shredding Results along X-section 600 mm from source</a:t>
            </a:r>
            <a:endParaRPr lang="en-US" sz="3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462810" y="4953000"/>
            <a:ext cx="6014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0.6 m</a:t>
            </a:r>
            <a:endParaRPr lang="en-US" sz="1400" b="1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597364" y="5220854"/>
            <a:ext cx="0" cy="2286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452" y="5450834"/>
            <a:ext cx="1280160" cy="12801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727"/>
          <a:stretch/>
        </p:blipFill>
        <p:spPr>
          <a:xfrm>
            <a:off x="1063624" y="581025"/>
            <a:ext cx="10515600" cy="1925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674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16200000">
            <a:off x="-326527" y="1072756"/>
            <a:ext cx="142378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 H*, 0 T*</a:t>
            </a:r>
            <a:endParaRPr lang="en-US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16200000">
            <a:off x="-451436" y="3163451"/>
            <a:ext cx="163538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H*, 0.5 T*</a:t>
            </a:r>
            <a:endParaRPr lang="en-US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rot="16200000">
            <a:off x="-451436" y="5367664"/>
            <a:ext cx="163538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0.5 H*, 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T*</a:t>
            </a:r>
            <a:endParaRPr lang="en-US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32012" y="4274820"/>
            <a:ext cx="3505200" cy="342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-1588" y="0"/>
            <a:ext cx="903080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/>
              <a:t>Shredding Results along X-section 600 mm from source</a:t>
            </a:r>
            <a:endParaRPr lang="en-US" sz="30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b="25000"/>
          <a:stretch/>
        </p:blipFill>
        <p:spPr>
          <a:xfrm>
            <a:off x="1063624" y="2533650"/>
            <a:ext cx="10515600" cy="19828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727"/>
          <a:stretch/>
        </p:blipFill>
        <p:spPr>
          <a:xfrm>
            <a:off x="1063624" y="581025"/>
            <a:ext cx="10515600" cy="1925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26"/>
          <a:stretch/>
        </p:blipFill>
        <p:spPr>
          <a:xfrm>
            <a:off x="1065212" y="4661315"/>
            <a:ext cx="10515600" cy="204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674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72" b="50508"/>
          <a:stretch/>
        </p:blipFill>
        <p:spPr>
          <a:xfrm>
            <a:off x="1063624" y="2476500"/>
            <a:ext cx="10515600" cy="20002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200000">
            <a:off x="-326527" y="1072756"/>
            <a:ext cx="142378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 H*, 0 T*</a:t>
            </a:r>
            <a:endParaRPr lang="en-US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16200000">
            <a:off x="-521968" y="3163451"/>
            <a:ext cx="177644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0.5H*, 0.5 T*</a:t>
            </a:r>
            <a:endParaRPr lang="en-US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32012" y="4274820"/>
            <a:ext cx="3505200" cy="342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0" t="96538" r="57760" b="-262"/>
          <a:stretch/>
        </p:blipFill>
        <p:spPr>
          <a:xfrm>
            <a:off x="1141411" y="4288536"/>
            <a:ext cx="4277680" cy="28346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52399" y="5015805"/>
            <a:ext cx="1188561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A</a:t>
            </a:r>
            <a:r>
              <a:rPr lang="en-US" sz="2800" dirty="0" smtClean="0"/>
              <a:t>nalogous </a:t>
            </a:r>
            <a:r>
              <a:rPr lang="en-US" sz="2800" dirty="0"/>
              <a:t>to modulated </a:t>
            </a:r>
            <a:r>
              <a:rPr lang="en-US" sz="2800" dirty="0" smtClean="0"/>
              <a:t>turbulence </a:t>
            </a:r>
            <a:r>
              <a:rPr lang="da-DK" sz="2800" dirty="0"/>
              <a:t>[von der Heydt et al</a:t>
            </a:r>
            <a:r>
              <a:rPr lang="da-DK" sz="2800" dirty="0" smtClean="0"/>
              <a:t>.,</a:t>
            </a:r>
            <a:r>
              <a:rPr lang="en-US" sz="2800" dirty="0"/>
              <a:t> 2003</a:t>
            </a:r>
            <a:r>
              <a:rPr lang="en-US" sz="2800" dirty="0" smtClean="0"/>
              <a:t>] and shredding of sediment flux signals [Jerolmack &amp; Paola, 2010] </a:t>
            </a:r>
            <a:r>
              <a:rPr lang="en-US" sz="2800" b="1" dirty="0" smtClean="0">
                <a:solidFill>
                  <a:srgbClr val="FF0000"/>
                </a:solidFill>
              </a:rPr>
              <a:t>there is no evidence of periodicity in stratigraphy when 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H*</a:t>
            </a:r>
            <a:r>
              <a:rPr lang="en-US" sz="2800" b="1" dirty="0" smtClean="0">
                <a:solidFill>
                  <a:srgbClr val="FF0000"/>
                </a:solidFill>
              </a:rPr>
              <a:t> and 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T*</a:t>
            </a:r>
            <a:r>
              <a:rPr lang="en-US" sz="2800" b="1" dirty="0" smtClean="0">
                <a:solidFill>
                  <a:srgbClr val="FF0000"/>
                </a:solidFill>
              </a:rPr>
              <a:t> &lt;  ~0.6.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588" y="0"/>
            <a:ext cx="903080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/>
              <a:t>Shredding Results along X-section 600 mm from source</a:t>
            </a:r>
            <a:endParaRPr lang="en-US" sz="3000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727"/>
          <a:stretch/>
        </p:blipFill>
        <p:spPr>
          <a:xfrm>
            <a:off x="1063624" y="581025"/>
            <a:ext cx="10515600" cy="1925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508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5" r="59545" b="81667"/>
          <a:stretch/>
        </p:blipFill>
        <p:spPr>
          <a:xfrm>
            <a:off x="5942012" y="1198781"/>
            <a:ext cx="2743200" cy="20810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61" r="34922" b="81667"/>
          <a:stretch/>
        </p:blipFill>
        <p:spPr>
          <a:xfrm>
            <a:off x="9386252" y="1199717"/>
            <a:ext cx="2651760" cy="20835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65812" y="533400"/>
            <a:ext cx="31794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600 mm from basin source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~ Average Backwater Transition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70382" y="533400"/>
            <a:ext cx="29397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1100 mm from basin source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~ Average Shoreline Location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1588" y="0"/>
            <a:ext cx="287303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/>
              <a:t>Additional Notes</a:t>
            </a:r>
            <a:endParaRPr lang="en-US" sz="3000" b="1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657600"/>
            <a:ext cx="12188825" cy="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134396" y="3200400"/>
            <a:ext cx="3821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Both from 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H*</a:t>
            </a:r>
            <a:r>
              <a:rPr lang="en-US" b="1" dirty="0" smtClean="0"/>
              <a:t> = 1 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T*</a:t>
            </a:r>
            <a:r>
              <a:rPr lang="en-US" b="1" dirty="0" smtClean="0"/>
              <a:t> = 0.5 Experiment</a:t>
            </a:r>
            <a:endParaRPr lang="en-US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76" t="50000" b="25000"/>
          <a:stretch/>
        </p:blipFill>
        <p:spPr>
          <a:xfrm>
            <a:off x="6067742" y="4114800"/>
            <a:ext cx="2514600" cy="20866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53" t="74226"/>
          <a:stretch/>
        </p:blipFill>
        <p:spPr>
          <a:xfrm>
            <a:off x="9406826" y="4038600"/>
            <a:ext cx="2551176" cy="217077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595187" y="6336268"/>
            <a:ext cx="3071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600 mm from source for both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836514" y="3745468"/>
            <a:ext cx="1696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H*</a:t>
            </a:r>
            <a:r>
              <a:rPr lang="en-US" b="1" dirty="0" smtClean="0"/>
              <a:t> = 2 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T*</a:t>
            </a:r>
            <a:r>
              <a:rPr lang="en-US" b="1" dirty="0" smtClean="0"/>
              <a:t> = 0.5 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0133012" y="3745468"/>
            <a:ext cx="1696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H*</a:t>
            </a:r>
            <a:r>
              <a:rPr lang="en-US" b="1" dirty="0" smtClean="0"/>
              <a:t> = 0.5 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T*</a:t>
            </a:r>
            <a:r>
              <a:rPr lang="en-US" b="1" dirty="0" smtClean="0"/>
              <a:t> = 2 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150812" y="4495800"/>
            <a:ext cx="579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Magnitude (Range) of RSL cycle appears to be more important than Period for signal storage (But both are important!)</a:t>
            </a:r>
            <a:endParaRPr lang="en-US" sz="2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150812" y="1295400"/>
            <a:ext cx="579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Optimal signal storage, in our experiments, does not occur at shoreline. It occurs at average backwater transition location.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53559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4"/>
          <p:cNvSpPr>
            <a:spLocks noChangeArrowheads="1"/>
          </p:cNvSpPr>
          <p:nvPr/>
        </p:nvSpPr>
        <p:spPr bwMode="auto">
          <a:xfrm>
            <a:off x="4326572" y="2971800"/>
            <a:ext cx="2667000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 smtClean="0">
                <a:latin typeface="+mj-lt"/>
                <a:ea typeface="SimSun" pitchFamily="2" charset="-122"/>
                <a:cs typeface="Arial" pitchFamily="34" charset="0"/>
              </a:rPr>
              <a:t>Long-term </a:t>
            </a:r>
            <a:r>
              <a:rPr lang="en-US" altLang="zh-CN" sz="2000" b="1" dirty="0">
                <a:latin typeface="+mj-lt"/>
                <a:ea typeface="SimSun" pitchFamily="2" charset="-122"/>
                <a:cs typeface="Arial" pitchFamily="34" charset="0"/>
              </a:rPr>
              <a:t>sedimentation rate: </a:t>
            </a:r>
          </a:p>
          <a:p>
            <a:pPr algn="ctr"/>
            <a:r>
              <a:rPr lang="en-US" altLang="zh-CN" sz="2000" dirty="0">
                <a:latin typeface="+mj-lt"/>
                <a:ea typeface="SimSun" pitchFamily="2" charset="-122"/>
                <a:cs typeface="Arial" pitchFamily="34" charset="0"/>
              </a:rPr>
              <a:t>0.23  </a:t>
            </a:r>
            <a:r>
              <a:rPr lang="en-US" altLang="zh-CN" sz="2000" dirty="0" smtClean="0">
                <a:latin typeface="+mj-lt"/>
                <a:ea typeface="SimSun" pitchFamily="2" charset="-122"/>
                <a:cs typeface="Arial" pitchFamily="34" charset="0"/>
              </a:rPr>
              <a:t>m/</a:t>
            </a:r>
            <a:r>
              <a:rPr lang="en-US" altLang="zh-CN" sz="2000" dirty="0" err="1" smtClean="0">
                <a:latin typeface="+mj-lt"/>
                <a:ea typeface="SimSun" pitchFamily="2" charset="-122"/>
                <a:cs typeface="Arial" pitchFamily="34" charset="0"/>
              </a:rPr>
              <a:t>ky</a:t>
            </a:r>
            <a:r>
              <a:rPr lang="en-US" altLang="zh-CN" sz="2000" dirty="0" err="1">
                <a:latin typeface="+mj-lt"/>
                <a:ea typeface="SimSun" pitchFamily="2" charset="-122"/>
                <a:cs typeface="Arial" pitchFamily="34" charset="0"/>
              </a:rPr>
              <a:t>r</a:t>
            </a:r>
            <a:r>
              <a:rPr lang="en-US" altLang="zh-CN" sz="2000" dirty="0" smtClean="0">
                <a:latin typeface="+mj-lt"/>
                <a:ea typeface="SimSun" pitchFamily="2" charset="-122"/>
                <a:cs typeface="Arial" pitchFamily="34" charset="0"/>
              </a:rPr>
              <a:t> </a:t>
            </a:r>
          </a:p>
          <a:p>
            <a:pPr algn="ctr"/>
            <a:r>
              <a:rPr lang="en-US" altLang="zh-CN" sz="1400" dirty="0" smtClean="0">
                <a:latin typeface="+mj-lt"/>
                <a:ea typeface="SimSun" pitchFamily="2" charset="-122"/>
                <a:cs typeface="Arial" pitchFamily="34" charset="0"/>
              </a:rPr>
              <a:t>(</a:t>
            </a:r>
            <a:r>
              <a:rPr lang="en-US" altLang="zh-CN" sz="1400" dirty="0">
                <a:latin typeface="+mj-lt"/>
                <a:ea typeface="SimSun" pitchFamily="2" charset="-122"/>
                <a:cs typeface="Arial" pitchFamily="34" charset="0"/>
              </a:rPr>
              <a:t>Straub et al., 2009)</a:t>
            </a:r>
          </a:p>
        </p:txBody>
      </p:sp>
      <p:pic>
        <p:nvPicPr>
          <p:cNvPr id="3" name="Picture 2" descr="D:\Studies and work at Tulane\conference\AGU poster\QQ截图未命名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810" y="4865687"/>
            <a:ext cx="925513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右箭头 26"/>
          <p:cNvSpPr/>
          <p:nvPr/>
        </p:nvSpPr>
        <p:spPr>
          <a:xfrm>
            <a:off x="4259634" y="5080000"/>
            <a:ext cx="285750" cy="2857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矩形 27"/>
          <p:cNvSpPr>
            <a:spLocks noChangeArrowheads="1"/>
          </p:cNvSpPr>
          <p:nvPr/>
        </p:nvSpPr>
        <p:spPr bwMode="auto">
          <a:xfrm>
            <a:off x="4759698" y="4953000"/>
            <a:ext cx="20814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ea typeface="SimSun" pitchFamily="2" charset="-122"/>
              </a:rPr>
              <a:t>~217,000 </a:t>
            </a:r>
            <a:r>
              <a:rPr lang="en-US" altLang="zh-CN" sz="2800" dirty="0" err="1">
                <a:ea typeface="SimSun" pitchFamily="2" charset="-122"/>
              </a:rPr>
              <a:t>yrs</a:t>
            </a:r>
            <a:r>
              <a:rPr lang="en-US" altLang="zh-CN" sz="2800" dirty="0">
                <a:ea typeface="SimSun" pitchFamily="2" charset="-122"/>
              </a:rPr>
              <a:t> </a:t>
            </a:r>
            <a:endParaRPr lang="zh-CN" altLang="en-US" sz="2800" dirty="0">
              <a:ea typeface="SimSun" pitchFamily="2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" y="6350"/>
            <a:ext cx="7248907" cy="5539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3000" b="1" dirty="0" smtClean="0">
                <a:latin typeface="+mj-lt"/>
                <a:ea typeface="宋体" charset="-122"/>
                <a:cs typeface="Arial" pitchFamily="34" charset="0"/>
              </a:rPr>
              <a:t>Autogenic time-scales for field scale systems</a:t>
            </a:r>
            <a:endParaRPr lang="en-US" altLang="zh-CN" sz="3000" b="1" dirty="0">
              <a:latin typeface="+mj-lt"/>
              <a:ea typeface="宋体" charset="-122"/>
              <a:cs typeface="Arial" pitchFamily="34" charset="0"/>
            </a:endParaRPr>
          </a:p>
        </p:txBody>
      </p:sp>
      <p:sp>
        <p:nvSpPr>
          <p:cNvPr id="7" name="TextBox 16"/>
          <p:cNvSpPr txBox="1">
            <a:spLocks noChangeArrowheads="1"/>
          </p:cNvSpPr>
          <p:nvPr/>
        </p:nvSpPr>
        <p:spPr bwMode="auto">
          <a:xfrm>
            <a:off x="2150110" y="5945453"/>
            <a:ext cx="8143875" cy="83185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dirty="0"/>
              <a:t>Calculated </a:t>
            </a:r>
            <a:r>
              <a:rPr lang="en-US" sz="2400" dirty="0" smtClean="0"/>
              <a:t>autogenic </a:t>
            </a:r>
            <a:r>
              <a:rPr lang="en-US" sz="2400" dirty="0"/>
              <a:t>time-scale (</a:t>
            </a:r>
            <a:r>
              <a:rPr lang="en-US" sz="2400" i="1" dirty="0"/>
              <a:t>T</a:t>
            </a:r>
            <a:r>
              <a:rPr lang="en-US" sz="2400" i="1" baseline="-25000" dirty="0"/>
              <a:t>c</a:t>
            </a:r>
            <a:r>
              <a:rPr lang="en-US" sz="2400" dirty="0"/>
              <a:t>) is long in comparison to many </a:t>
            </a:r>
            <a:r>
              <a:rPr lang="en-US" sz="2400" dirty="0" err="1"/>
              <a:t>allogenic</a:t>
            </a:r>
            <a:r>
              <a:rPr lang="en-US" sz="2400" dirty="0"/>
              <a:t> time-scales  (e.g. </a:t>
            </a:r>
            <a:r>
              <a:rPr lang="en-US" sz="2400" dirty="0" err="1"/>
              <a:t>Milankovitch</a:t>
            </a:r>
            <a:r>
              <a:rPr lang="en-US" sz="2400" dirty="0"/>
              <a:t> Cycles)</a:t>
            </a:r>
          </a:p>
        </p:txBody>
      </p:sp>
      <p:pic>
        <p:nvPicPr>
          <p:cNvPr id="8" name="Picture 7" descr="Age_Data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492" y="3048002"/>
            <a:ext cx="3474720" cy="2566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372" y="609600"/>
            <a:ext cx="2667834" cy="402336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2913065" y="4199892"/>
            <a:ext cx="136377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200" b="1" dirty="0" smtClean="0"/>
              <a:t>Photo Credit:</a:t>
            </a:r>
          </a:p>
          <a:p>
            <a:pPr algn="r"/>
            <a:r>
              <a:rPr lang="en-US" sz="1200" b="1" dirty="0" smtClean="0"/>
              <a:t>Cdr. Chris Hadfield</a:t>
            </a:r>
            <a:endParaRPr lang="en-US" sz="1200" b="1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7" t="21060" r="14769" b="8239"/>
          <a:stretch/>
        </p:blipFill>
        <p:spPr bwMode="auto">
          <a:xfrm>
            <a:off x="7245192" y="590726"/>
            <a:ext cx="3329780" cy="2358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24"/>
          <p:cNvSpPr>
            <a:spLocks noChangeArrowheads="1"/>
          </p:cNvSpPr>
          <p:nvPr/>
        </p:nvSpPr>
        <p:spPr bwMode="auto">
          <a:xfrm>
            <a:off x="4238737" y="1219200"/>
            <a:ext cx="290723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latin typeface="+mj-lt"/>
                <a:ea typeface="SimSun" pitchFamily="2" charset="-122"/>
                <a:cs typeface="Arial" pitchFamily="34" charset="0"/>
              </a:rPr>
              <a:t>Channel </a:t>
            </a:r>
            <a:r>
              <a:rPr lang="en-US" altLang="zh-CN" sz="2000" b="1" dirty="0" smtClean="0">
                <a:latin typeface="+mj-lt"/>
                <a:ea typeface="SimSun" pitchFamily="2" charset="-122"/>
                <a:cs typeface="Arial" pitchFamily="34" charset="0"/>
              </a:rPr>
              <a:t>depth </a:t>
            </a:r>
            <a:r>
              <a:rPr lang="en-US" altLang="zh-CN" sz="2000" b="1" dirty="0">
                <a:latin typeface="+mj-lt"/>
                <a:ea typeface="SimSun" pitchFamily="2" charset="-122"/>
                <a:cs typeface="Arial" pitchFamily="34" charset="0"/>
              </a:rPr>
              <a:t>of </a:t>
            </a:r>
            <a:r>
              <a:rPr lang="en-US" altLang="zh-CN" sz="2000" b="1" dirty="0" smtClean="0">
                <a:latin typeface="+mj-lt"/>
                <a:ea typeface="SimSun" pitchFamily="2" charset="-122"/>
                <a:cs typeface="Arial" pitchFamily="34" charset="0"/>
              </a:rPr>
              <a:t>lower </a:t>
            </a:r>
            <a:r>
              <a:rPr lang="en-US" altLang="zh-CN" sz="2000" b="1" dirty="0">
                <a:latin typeface="+mj-lt"/>
                <a:ea typeface="SimSun" pitchFamily="2" charset="-122"/>
                <a:cs typeface="Arial" pitchFamily="34" charset="0"/>
              </a:rPr>
              <a:t>M</a:t>
            </a:r>
            <a:r>
              <a:rPr lang="en-US" altLang="zh-CN" sz="2000" b="1" dirty="0" smtClean="0">
                <a:latin typeface="+mj-lt"/>
                <a:ea typeface="SimSun" pitchFamily="2" charset="-122"/>
                <a:cs typeface="Arial" pitchFamily="34" charset="0"/>
              </a:rPr>
              <a:t>ississippi </a:t>
            </a:r>
            <a:r>
              <a:rPr lang="en-US" altLang="zh-CN" sz="2000" b="1" dirty="0">
                <a:latin typeface="+mj-lt"/>
                <a:ea typeface="SimSun" pitchFamily="2" charset="-122"/>
                <a:cs typeface="Arial" pitchFamily="34" charset="0"/>
              </a:rPr>
              <a:t>r</a:t>
            </a:r>
            <a:r>
              <a:rPr lang="en-US" altLang="zh-CN" sz="2000" b="1" dirty="0" smtClean="0">
                <a:latin typeface="+mj-lt"/>
                <a:ea typeface="SimSun" pitchFamily="2" charset="-122"/>
                <a:cs typeface="Arial" pitchFamily="34" charset="0"/>
              </a:rPr>
              <a:t>iver: </a:t>
            </a:r>
            <a:r>
              <a:rPr lang="en-US" altLang="zh-CN" sz="2000" dirty="0">
                <a:latin typeface="+mj-lt"/>
                <a:ea typeface="SimSun" pitchFamily="2" charset="-122"/>
                <a:cs typeface="Arial" pitchFamily="34" charset="0"/>
              </a:rPr>
              <a:t>5</a:t>
            </a:r>
            <a:r>
              <a:rPr lang="en-US" altLang="zh-CN" sz="2000" dirty="0" smtClean="0">
                <a:latin typeface="+mj-lt"/>
                <a:ea typeface="SimSun" pitchFamily="2" charset="-122"/>
                <a:cs typeface="Arial" pitchFamily="34" charset="0"/>
              </a:rPr>
              <a:t>0 m</a:t>
            </a:r>
          </a:p>
          <a:p>
            <a:pPr algn="ctr"/>
            <a:r>
              <a:rPr lang="en-US" altLang="zh-CN" sz="1400" dirty="0" err="1" smtClean="0">
                <a:latin typeface="+mj-lt"/>
                <a:ea typeface="SimSun" pitchFamily="2" charset="-122"/>
                <a:cs typeface="Arial" pitchFamily="34" charset="0"/>
              </a:rPr>
              <a:t>Nittrouer</a:t>
            </a:r>
            <a:r>
              <a:rPr lang="en-US" altLang="zh-CN" sz="1400" dirty="0" smtClean="0">
                <a:latin typeface="+mj-lt"/>
                <a:ea typeface="SimSun" pitchFamily="2" charset="-122"/>
                <a:cs typeface="Arial" pitchFamily="34" charset="0"/>
              </a:rPr>
              <a:t> et al., 2013</a:t>
            </a:r>
            <a:endParaRPr lang="en-US" altLang="zh-CN" sz="1400" dirty="0">
              <a:latin typeface="+mj-lt"/>
              <a:ea typeface="SimSun" pitchFamily="2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193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1015</TotalTime>
  <Words>347</Words>
  <Application>Microsoft Macintosh PowerPoint</Application>
  <PresentationFormat>Custom</PresentationFormat>
  <Paragraphs>42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Kyle Straub</dc:creator>
  <cp:lastModifiedBy>Albert Kettner</cp:lastModifiedBy>
  <cp:revision>51</cp:revision>
  <dcterms:created xsi:type="dcterms:W3CDTF">2015-03-22T16:20:16Z</dcterms:created>
  <dcterms:modified xsi:type="dcterms:W3CDTF">2015-05-31T20:52:09Z</dcterms:modified>
</cp:coreProperties>
</file>