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68" r:id="rId2"/>
    <p:sldId id="485" r:id="rId3"/>
    <p:sldId id="498" r:id="rId4"/>
    <p:sldId id="527" r:id="rId5"/>
    <p:sldId id="532" r:id="rId6"/>
    <p:sldId id="539" r:id="rId7"/>
    <p:sldId id="540" r:id="rId8"/>
    <p:sldId id="497" r:id="rId9"/>
    <p:sldId id="460" r:id="rId10"/>
    <p:sldId id="470" r:id="rId11"/>
    <p:sldId id="515" r:id="rId12"/>
    <p:sldId id="531" r:id="rId13"/>
    <p:sldId id="454" r:id="rId14"/>
    <p:sldId id="500" r:id="rId15"/>
    <p:sldId id="501" r:id="rId16"/>
    <p:sldId id="519" r:id="rId17"/>
    <p:sldId id="517" r:id="rId18"/>
    <p:sldId id="494" r:id="rId19"/>
    <p:sldId id="533" r:id="rId20"/>
    <p:sldId id="534" r:id="rId21"/>
    <p:sldId id="530" r:id="rId22"/>
    <p:sldId id="514" r:id="rId23"/>
    <p:sldId id="528" r:id="rId24"/>
    <p:sldId id="529" r:id="rId25"/>
    <p:sldId id="506" r:id="rId26"/>
    <p:sldId id="444" r:id="rId27"/>
    <p:sldId id="445" r:id="rId28"/>
    <p:sldId id="446" r:id="rId29"/>
    <p:sldId id="478" r:id="rId30"/>
    <p:sldId id="479" r:id="rId31"/>
    <p:sldId id="480" r:id="rId32"/>
    <p:sldId id="537" r:id="rId33"/>
    <p:sldId id="473" r:id="rId34"/>
    <p:sldId id="535" r:id="rId35"/>
    <p:sldId id="536" r:id="rId36"/>
    <p:sldId id="541" r:id="rId37"/>
    <p:sldId id="52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81" autoAdjust="0"/>
  </p:normalViewPr>
  <p:slideViewPr>
    <p:cSldViewPr snapToGrid="0" snapToObjects="1">
      <p:cViewPr varScale="1">
        <p:scale>
          <a:sx n="69" d="100"/>
          <a:sy n="69" d="100"/>
        </p:scale>
        <p:origin x="-2112" y="-112"/>
      </p:cViewPr>
      <p:guideLst>
        <p:guide orient="horz" pos="2160"/>
        <p:guide pos="29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D9ED-E4DF-EB4E-9D97-8FA80816F549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B2FF5-4C3F-824F-A5BE-DCC4D2202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noStrike" dirty="0" smtClean="0"/>
              <a:t>News article</a:t>
            </a:r>
            <a:r>
              <a:rPr lang="en-US" strike="noStrike" baseline="0" dirty="0" smtClean="0"/>
              <a:t> from: </a:t>
            </a:r>
            <a:r>
              <a:rPr lang="en-US" strike="noStrike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www.gulfhypoxia.net</a:t>
            </a:r>
            <a:r>
              <a:rPr lang="en-US" dirty="0" smtClean="0"/>
              <a:t>/News/</a:t>
            </a:r>
            <a:r>
              <a:rPr lang="en-US" dirty="0" err="1" smtClean="0"/>
              <a:t>default.asp?XMLFilename</a:t>
            </a:r>
            <a:r>
              <a:rPr lang="en-US" dirty="0" smtClean="0"/>
              <a:t>=201508071251.xml</a:t>
            </a:r>
          </a:p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1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Switch to motivation of </a:t>
            </a:r>
            <a:r>
              <a:rPr lang="en-US" dirty="0" err="1" smtClean="0"/>
              <a:t>rhone</a:t>
            </a:r>
            <a:r>
              <a:rPr lang="en-US" dirty="0" smtClean="0"/>
              <a:t> study, not showing an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5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68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85FBD-29E0-6649-AF24-194F8E41AA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85FBD-29E0-6649-AF24-194F8E41AA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85FBD-29E0-6649-AF24-194F8E41AA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85FBD-29E0-6649-AF24-194F8E41AA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Satellite Image from: http://</a:t>
            </a:r>
            <a:r>
              <a:rPr lang="en-US" dirty="0" err="1" smtClean="0"/>
              <a:t>mediad.publicbroadcasting.net</a:t>
            </a:r>
            <a:r>
              <a:rPr lang="en-US" dirty="0" smtClean="0"/>
              <a:t>/p/</a:t>
            </a:r>
            <a:r>
              <a:rPr lang="en-US" dirty="0" err="1" smtClean="0"/>
              <a:t>wwno</a:t>
            </a:r>
            <a:r>
              <a:rPr lang="en-US" dirty="0" smtClean="0"/>
              <a:t>/files/201305/Mississippi_River_Delta_and_Sediment_Plume-e1367966139726.jpg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2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69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69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Oversimplification!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B2FF5-4C3F-824F-A5BE-DCC4D22023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0EFD-B457-A54A-868F-DE27AE4EE0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2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8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9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4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9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9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B9536-734D-424D-A934-FE300F071232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8B20-3D01-1A43-9B06-828CADA0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8010"/>
            <a:ext cx="9144000" cy="116376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Coupling Sediment Transport and Biogeochemical Processes</a:t>
            </a:r>
            <a:r>
              <a:rPr lang="en-US" sz="3600" b="1" dirty="0" smtClean="0"/>
              <a:t>: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000" dirty="0" smtClean="0"/>
              <a:t>The Role of Sediment &amp; Particulate Organic Matter Resuspension on Oxygen Dynamics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8" y="4226305"/>
            <a:ext cx="9144000" cy="12108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Julia Moriarty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CSDMS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Annual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Meeting; 23-25 May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2017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8" y="5731529"/>
            <a:ext cx="1023304" cy="1027398"/>
          </a:xfrm>
          <a:prstGeom prst="rect">
            <a:avLst/>
          </a:prstGeom>
        </p:spPr>
      </p:pic>
      <p:pic>
        <p:nvPicPr>
          <p:cNvPr id="9" name="Picture 8" descr="new_vims_logo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" y="5945611"/>
            <a:ext cx="2517992" cy="689930"/>
          </a:xfrm>
          <a:prstGeom prst="rect">
            <a:avLst/>
          </a:prstGeom>
        </p:spPr>
      </p:pic>
      <p:pic>
        <p:nvPicPr>
          <p:cNvPr id="11" name="Picture 10" descr="nasaLogo-570x4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18" y="5796521"/>
            <a:ext cx="1175082" cy="927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79563" y="1508715"/>
            <a:ext cx="4796282" cy="278610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098" t="12069" r="7569" b="28420"/>
          <a:stretch/>
        </p:blipFill>
        <p:spPr>
          <a:xfrm>
            <a:off x="2194965" y="2084297"/>
            <a:ext cx="4749904" cy="2179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r="7759"/>
          <a:stretch/>
        </p:blipFill>
        <p:spPr>
          <a:xfrm>
            <a:off x="2223618" y="1532172"/>
            <a:ext cx="4702480" cy="647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2607232" y="5358768"/>
            <a:ext cx="3973484" cy="1449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Collaborators: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Courtney Harris, Marjorie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Friedrichs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 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Katja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Fennel (Dalhousie), Kevin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Xu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(LSU), Christophe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Rabouille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(CNRS)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65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66037" y="2603415"/>
            <a:ext cx="2096897" cy="1411302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Biogeochemistry (Fennel)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-13506"/>
            <a:ext cx="3539066" cy="860072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HydroBioSed</a:t>
            </a:r>
            <a:endParaRPr lang="en-US" sz="2700" b="1" dirty="0"/>
          </a:p>
        </p:txBody>
      </p:sp>
      <p:sp>
        <p:nvSpPr>
          <p:cNvPr id="9" name="Flowchart: Alternate Process 6146"/>
          <p:cNvSpPr/>
          <p:nvPr/>
        </p:nvSpPr>
        <p:spPr bwMode="auto">
          <a:xfrm>
            <a:off x="1479395" y="4379689"/>
            <a:ext cx="2096897" cy="1411302"/>
          </a:xfrm>
          <a:prstGeom prst="flowChartAlternateProcess">
            <a:avLst/>
          </a:prstGeom>
          <a:solidFill>
            <a:schemeClr val="tx1"/>
          </a:solidFill>
          <a:ln w="762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Seabed Biogeochemistry (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Soeteart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)</a:t>
            </a:r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1417659" y="815926"/>
            <a:ext cx="2096897" cy="1411302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 (ROMS)</a:t>
            </a: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2779928" y="2607586"/>
            <a:ext cx="2096897" cy="1411302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Transport (CSTMS)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3088" y="6368577"/>
            <a:ext cx="27997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186" y="5923126"/>
            <a:ext cx="1993000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27050" lvl="2">
              <a:tabLst>
                <a:tab pos="801688" algn="l"/>
                <a:tab pos="806450" algn="l"/>
              </a:tabLst>
            </a:pPr>
            <a:r>
              <a:rPr lang="en-US" b="1" dirty="0" smtClean="0">
                <a:solidFill>
                  <a:srgbClr val="CC0202"/>
                </a:solidFill>
              </a:rPr>
              <a:t>Completed for Moriarty et al. (2017)</a:t>
            </a:r>
            <a:endParaRPr lang="en-US" b="1" dirty="0">
              <a:solidFill>
                <a:srgbClr val="CC0202"/>
              </a:solidFill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114606" y="6202957"/>
            <a:ext cx="422719" cy="415986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C0202"/>
              </a:solidFill>
            </a:endParaRPr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2466108" y="2227228"/>
            <a:ext cx="1362269" cy="380358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1114486" y="2227228"/>
            <a:ext cx="1351622" cy="376187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9" idx="0"/>
            <a:endCxn id="12" idx="2"/>
          </p:cNvCxnSpPr>
          <p:nvPr/>
        </p:nvCxnSpPr>
        <p:spPr>
          <a:xfrm flipH="1" flipV="1">
            <a:off x="1114486" y="4014717"/>
            <a:ext cx="1413358" cy="364972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9" idx="0"/>
            <a:endCxn id="11" idx="2"/>
          </p:cNvCxnSpPr>
          <p:nvPr/>
        </p:nvCxnSpPr>
        <p:spPr>
          <a:xfrm flipV="1">
            <a:off x="2527844" y="4018888"/>
            <a:ext cx="1300533" cy="36080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  <a:endCxn id="12" idx="3"/>
          </p:cNvCxnSpPr>
          <p:nvPr/>
        </p:nvCxnSpPr>
        <p:spPr>
          <a:xfrm flipH="1" flipV="1">
            <a:off x="2162934" y="3309066"/>
            <a:ext cx="616994" cy="417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87566" y="669689"/>
            <a:ext cx="4114800" cy="5501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New model </a:t>
            </a:r>
            <a:r>
              <a:rPr lang="en-US" sz="2800" b="1" dirty="0"/>
              <a:t>p</a:t>
            </a:r>
            <a:r>
              <a:rPr lang="en-US" sz="2800" b="1" dirty="0" smtClean="0"/>
              <a:t>rocesses include:</a:t>
            </a:r>
          </a:p>
          <a:p>
            <a:endParaRPr lang="en-US" sz="1050" b="1" dirty="0" smtClean="0"/>
          </a:p>
          <a:p>
            <a:pPr marL="287338" indent="-287338">
              <a:buFont typeface="+mj-lt"/>
              <a:buAutoNum type="arabicPeriod"/>
            </a:pPr>
            <a:r>
              <a:rPr lang="en-US" sz="2400" dirty="0" smtClean="0"/>
              <a:t>Erosion </a:t>
            </a:r>
            <a:r>
              <a:rPr lang="en-US" sz="2400" dirty="0" smtClean="0"/>
              <a:t>of organic </a:t>
            </a:r>
            <a:r>
              <a:rPr lang="en-US" sz="2400" dirty="0" smtClean="0"/>
              <a:t>matter &amp; storage in seabed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Redistribution of resuspended organic matter</a:t>
            </a:r>
          </a:p>
          <a:p>
            <a:pPr marL="287338" indent="-287338">
              <a:buFont typeface="+mj-lt"/>
              <a:buAutoNum type="arabicPeriod"/>
            </a:pPr>
            <a:endParaRPr lang="en-US" sz="1050" dirty="0" smtClean="0"/>
          </a:p>
          <a:p>
            <a:pPr marL="287338" indent="-287338">
              <a:buFont typeface="+mj-lt"/>
              <a:buAutoNum type="arabicPeriod"/>
            </a:pPr>
            <a:r>
              <a:rPr lang="en-US" sz="2400" dirty="0"/>
              <a:t>F</a:t>
            </a:r>
            <a:r>
              <a:rPr lang="en-US" sz="2400" dirty="0" smtClean="0"/>
              <a:t>luxes </a:t>
            </a:r>
            <a:r>
              <a:rPr lang="en-US" sz="2400" dirty="0" smtClean="0"/>
              <a:t>of </a:t>
            </a:r>
            <a:r>
              <a:rPr lang="en-US" sz="2400" dirty="0" smtClean="0"/>
              <a:t>oxygen at </a:t>
            </a:r>
            <a:r>
              <a:rPr lang="en-US" sz="2400" dirty="0" smtClean="0"/>
              <a:t>seabed -water </a:t>
            </a:r>
            <a:r>
              <a:rPr lang="en-US" sz="2400" dirty="0" smtClean="0"/>
              <a:t>interface </a:t>
            </a:r>
          </a:p>
          <a:p>
            <a:pPr marL="287338" indent="-287338">
              <a:buFont typeface="+mj-lt"/>
              <a:buAutoNum type="arabicPeriod"/>
            </a:pPr>
            <a:endParaRPr lang="en-US" sz="1050" dirty="0" smtClean="0"/>
          </a:p>
          <a:p>
            <a:pPr marL="287338" indent="-287338">
              <a:buFont typeface="+mj-lt"/>
              <a:buAutoNum type="arabicPeriod"/>
            </a:pPr>
            <a:r>
              <a:rPr lang="en-US" sz="2400" dirty="0" smtClean="0"/>
              <a:t>Decomposition </a:t>
            </a:r>
            <a:r>
              <a:rPr lang="en-US" sz="2400" dirty="0" smtClean="0"/>
              <a:t>of organic matter and oxidation of reduced chemical species in seabed</a:t>
            </a:r>
          </a:p>
        </p:txBody>
      </p:sp>
    </p:spTree>
    <p:extLst>
      <p:ext uri="{BB962C8B-B14F-4D97-AF65-F5344CB8AC3E}">
        <p14:creationId xmlns:p14="http://schemas.microsoft.com/office/powerpoint/2010/main" val="42582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/>
          <p:cNvSpPr txBox="1">
            <a:spLocks/>
          </p:cNvSpPr>
          <p:nvPr/>
        </p:nvSpPr>
        <p:spPr>
          <a:xfrm>
            <a:off x="1828800" y="380778"/>
            <a:ext cx="5486399" cy="855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1-D Model Implementation:</a:t>
            </a:r>
          </a:p>
          <a:p>
            <a:r>
              <a:rPr lang="en-US" sz="3200" b="1" dirty="0" smtClean="0"/>
              <a:t>Rhone Delta, France</a:t>
            </a:r>
            <a:endParaRPr lang="en-US" sz="3200" b="1" dirty="0"/>
          </a:p>
        </p:txBody>
      </p:sp>
      <p:sp>
        <p:nvSpPr>
          <p:cNvPr id="49" name="Rectangle 48"/>
          <p:cNvSpPr/>
          <p:nvPr/>
        </p:nvSpPr>
        <p:spPr bwMode="auto">
          <a:xfrm>
            <a:off x="321733" y="1697615"/>
            <a:ext cx="8380300" cy="43602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 descr="rhone_map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F7001"/>
              </a:clrFrom>
              <a:clrTo>
                <a:srgbClr val="0F7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7" b="7741"/>
          <a:stretch/>
        </p:blipFill>
        <p:spPr>
          <a:xfrm>
            <a:off x="576048" y="1822868"/>
            <a:ext cx="7648828" cy="414195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l="20723" r="15410" b="7001"/>
          <a:stretch/>
        </p:blipFill>
        <p:spPr>
          <a:xfrm>
            <a:off x="7027458" y="4176152"/>
            <a:ext cx="1674575" cy="1968125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54" name="TextBox 53"/>
          <p:cNvSpPr txBox="1"/>
          <p:nvPr/>
        </p:nvSpPr>
        <p:spPr>
          <a:xfrm>
            <a:off x="6828034" y="6126800"/>
            <a:ext cx="2127162" cy="338554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  <a:latin typeface="+mn-lt"/>
                <a:cs typeface="+mn-cs"/>
              </a:rPr>
              <a:t>Toussaint et al. (2014)</a:t>
            </a:r>
            <a:endParaRPr lang="en-US" sz="105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59" name="Picture 58" descr="logo_cnr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17117" r="37491" b="36316"/>
          <a:stretch/>
        </p:blipFill>
        <p:spPr>
          <a:xfrm>
            <a:off x="8092638" y="3380029"/>
            <a:ext cx="862558" cy="8647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490632" y="4217893"/>
            <a:ext cx="1946321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Mediterranean Sea</a:t>
            </a:r>
            <a:endParaRPr lang="en-US" sz="1400" dirty="0"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0632" y="2097134"/>
            <a:ext cx="1946321" cy="369332"/>
          </a:xfrm>
          <a:prstGeom prst="rect">
            <a:avLst/>
          </a:prstGeom>
          <a:noFill/>
        </p:spPr>
        <p:txBody>
          <a:bodyPr wrap="square" lIns="0" tIns="0" rIns="0" bIns="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France</a:t>
            </a:r>
            <a:endParaRPr lang="en-US" sz="1400" dirty="0"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874191" y="3715054"/>
            <a:ext cx="1946321" cy="369332"/>
          </a:xfrm>
          <a:prstGeom prst="rect">
            <a:avLst/>
          </a:prstGeom>
          <a:noFill/>
        </p:spPr>
        <p:txBody>
          <a:bodyPr wrap="square" lIns="0" tIns="0" rIns="0" bIns="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Spain</a:t>
            </a:r>
            <a:endParaRPr lang="en-US" sz="1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5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mp_r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5107"/>
            <a:ext cx="9144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3panels_dw_15f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72535" y="991910"/>
            <a:ext cx="4924398" cy="551574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 descr="oxy_profiles_adjustdep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8522" r="34243" b="33643"/>
          <a:stretch/>
        </p:blipFill>
        <p:spPr>
          <a:xfrm>
            <a:off x="1378377" y="3515497"/>
            <a:ext cx="3380281" cy="2481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6894" y="2910878"/>
            <a:ext cx="310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Profiles (</a:t>
            </a:r>
            <a:r>
              <a:rPr lang="en-US" sz="2400" b="1" dirty="0" err="1" smtClean="0"/>
              <a:t>mmol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0505" y="3911929"/>
            <a:ext cx="114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Depth into Seabed (cm)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08390" y="1120620"/>
            <a:ext cx="4639148" cy="731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11560" y="1326034"/>
            <a:ext cx="444420" cy="0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995191" y="1144532"/>
            <a:ext cx="403861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Model (Moriarty et al., 2017)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Observations (Toussaint et al., 2014)</a:t>
            </a:r>
          </a:p>
        </p:txBody>
      </p:sp>
      <p:sp>
        <p:nvSpPr>
          <p:cNvPr id="27" name="Oval 26"/>
          <p:cNvSpPr/>
          <p:nvPr/>
        </p:nvSpPr>
        <p:spPr>
          <a:xfrm>
            <a:off x="528725" y="1509858"/>
            <a:ext cx="207427" cy="2074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510"/>
            <a:ext cx="9144000" cy="76434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Result #1: Resuspension Increased Flux of Oxygen Into Seabed</a:t>
            </a:r>
            <a:endParaRPr lang="en-US" sz="3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29982" y="2323850"/>
            <a:ext cx="1397844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Erosional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575" y="2339925"/>
            <a:ext cx="1714068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Pre-Erosion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41793" y="3797969"/>
            <a:ext cx="460491" cy="22531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7920" y="3884887"/>
            <a:ext cx="5198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-0.2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295175" y="46177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68484" y="53399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0.2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1519425" y="3440705"/>
            <a:ext cx="3428114" cy="27044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575" y="3330831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71100" y="3341816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11666" y="3357805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29907" y="3347506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26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72535" y="991910"/>
            <a:ext cx="4924398" cy="551574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 descr="oxy_profiles_adjustdep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8522" r="34243" b="33643"/>
          <a:stretch/>
        </p:blipFill>
        <p:spPr>
          <a:xfrm>
            <a:off x="1378377" y="3515497"/>
            <a:ext cx="3380281" cy="2481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6894" y="2910878"/>
            <a:ext cx="310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Profiles (</a:t>
            </a:r>
            <a:r>
              <a:rPr lang="en-US" sz="2400" b="1" dirty="0" err="1" smtClean="0"/>
              <a:t>mmol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0505" y="3911929"/>
            <a:ext cx="114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Depth into Seabed (cm)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08390" y="1120620"/>
            <a:ext cx="4639148" cy="731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11560" y="1326034"/>
            <a:ext cx="444420" cy="0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995191" y="1144532"/>
            <a:ext cx="403861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Model (Moriarty et al., 2017)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Observations (Toussaint et al., 2014)</a:t>
            </a:r>
          </a:p>
        </p:txBody>
      </p:sp>
      <p:sp>
        <p:nvSpPr>
          <p:cNvPr id="27" name="Oval 26"/>
          <p:cNvSpPr/>
          <p:nvPr/>
        </p:nvSpPr>
        <p:spPr>
          <a:xfrm>
            <a:off x="528725" y="1509858"/>
            <a:ext cx="207427" cy="2074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510"/>
            <a:ext cx="9144000" cy="76434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Result #1: Resuspension Increased Flux of Oxygen Into Seabed</a:t>
            </a:r>
            <a:endParaRPr lang="en-US" sz="3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29982" y="2323850"/>
            <a:ext cx="1397844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Erosional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575" y="2339925"/>
            <a:ext cx="1714068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Pre-Erosion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41793" y="3797969"/>
            <a:ext cx="460491" cy="22531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7920" y="3884887"/>
            <a:ext cx="5198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-0.2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295175" y="46177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68484" y="53399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0.2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1519425" y="3440705"/>
            <a:ext cx="3428114" cy="27044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575" y="3330831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71100" y="3341816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11666" y="3357805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29907" y="3347506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366170" y="4617787"/>
            <a:ext cx="1564467" cy="90686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71100" y="4617787"/>
            <a:ext cx="1564467" cy="36933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6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72535" y="991910"/>
            <a:ext cx="4924398" cy="551574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 descr="oxy_profiles_adjustdep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8522" r="34243" b="33643"/>
          <a:stretch/>
        </p:blipFill>
        <p:spPr>
          <a:xfrm>
            <a:off x="1378377" y="3515497"/>
            <a:ext cx="3380281" cy="2481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6894" y="2910878"/>
            <a:ext cx="310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Profiles (</a:t>
            </a:r>
            <a:r>
              <a:rPr lang="en-US" sz="2400" b="1" dirty="0" err="1" smtClean="0"/>
              <a:t>mmol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0505" y="3911929"/>
            <a:ext cx="114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Depth into Seabed (cm)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08390" y="1120620"/>
            <a:ext cx="4639148" cy="731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11560" y="1326034"/>
            <a:ext cx="444420" cy="0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995191" y="1144532"/>
            <a:ext cx="403861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Model (Moriarty et al., 2017)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Observations (Toussaint et al., 2014)</a:t>
            </a:r>
          </a:p>
        </p:txBody>
      </p:sp>
      <p:sp>
        <p:nvSpPr>
          <p:cNvPr id="27" name="Oval 26"/>
          <p:cNvSpPr/>
          <p:nvPr/>
        </p:nvSpPr>
        <p:spPr>
          <a:xfrm>
            <a:off x="528725" y="1509858"/>
            <a:ext cx="207427" cy="2074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510"/>
            <a:ext cx="9144000" cy="76434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Result #1: Resuspension Increased Flux of Oxygen Into Seabed</a:t>
            </a:r>
            <a:endParaRPr lang="en-US" sz="3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29982" y="2323850"/>
            <a:ext cx="1397844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Erosional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575" y="2339925"/>
            <a:ext cx="1714068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Pre-Erosion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41793" y="3797969"/>
            <a:ext cx="460491" cy="22531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7920" y="3884887"/>
            <a:ext cx="5198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-0.2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295175" y="46177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68484" y="53399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0.2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1519425" y="3440705"/>
            <a:ext cx="3428114" cy="27044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575" y="3330831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71100" y="3341816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11666" y="3357805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29907" y="3347506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651218" y="960066"/>
            <a:ext cx="3331357" cy="53951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308700" y="4305875"/>
            <a:ext cx="1660249" cy="2016736"/>
          </a:xfrm>
          <a:prstGeom prst="rect">
            <a:avLst/>
          </a:prstGeom>
          <a:gradFill flip="none" rotWithShape="1">
            <a:gsLst>
              <a:gs pos="94000">
                <a:schemeClr val="bg2">
                  <a:lumMod val="10000"/>
                </a:schemeClr>
              </a:gs>
              <a:gs pos="100000">
                <a:schemeClr val="bg2">
                  <a:lumMod val="50000"/>
                </a:schemeClr>
              </a:gs>
              <a:gs pos="98000">
                <a:schemeClr val="bg2">
                  <a:lumMod val="2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648451" y="3342254"/>
            <a:ext cx="1660249" cy="2976944"/>
          </a:xfrm>
          <a:prstGeom prst="rect">
            <a:avLst/>
          </a:prstGeom>
          <a:gradFill flip="none" rotWithShape="1">
            <a:gsLst>
              <a:gs pos="72000">
                <a:schemeClr val="bg2">
                  <a:lumMod val="10000"/>
                </a:schemeClr>
              </a:gs>
              <a:gs pos="100000">
                <a:schemeClr val="bg2">
                  <a:lumMod val="50000"/>
                </a:schemeClr>
              </a:gs>
              <a:gs pos="87000">
                <a:schemeClr val="bg2">
                  <a:lumMod val="2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648451" y="960066"/>
            <a:ext cx="1670428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Pre-Erosion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35461" y="952885"/>
            <a:ext cx="1647114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During Erosion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1366170" y="4617787"/>
            <a:ext cx="1564467" cy="90686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071100" y="4617787"/>
            <a:ext cx="1564467" cy="36933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51218" y="5544370"/>
            <a:ext cx="165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Anoxic Seabed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48452" y="1805320"/>
            <a:ext cx="1660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Oxic</a:t>
            </a:r>
            <a:r>
              <a:rPr lang="en-US" sz="2400" b="1" dirty="0" smtClean="0">
                <a:solidFill>
                  <a:srgbClr val="FF0000"/>
                </a:solidFill>
              </a:rPr>
              <a:t> Water Column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31962" y="3248536"/>
            <a:ext cx="168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n>
                  <a:solidFill>
                    <a:schemeClr val="bg1">
                      <a:alpha val="63000"/>
                    </a:schemeClr>
                  </a:solidFill>
                </a:ln>
                <a:solidFill>
                  <a:srgbClr val="FF0000"/>
                </a:solidFill>
              </a:rPr>
              <a:t>Oxic</a:t>
            </a:r>
            <a:r>
              <a:rPr lang="en-US" sz="2400" b="1" dirty="0" smtClean="0">
                <a:ln>
                  <a:solidFill>
                    <a:schemeClr val="bg1">
                      <a:alpha val="63000"/>
                    </a:schemeClr>
                  </a:solidFill>
                </a:ln>
                <a:solidFill>
                  <a:srgbClr val="FF0000"/>
                </a:solidFill>
              </a:rPr>
              <a:t> Seabed</a:t>
            </a:r>
            <a:endParaRPr lang="en-US" sz="2400" b="1" dirty="0">
              <a:ln>
                <a:solidFill>
                  <a:schemeClr val="bg1">
                    <a:alpha val="63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2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72535" y="991910"/>
            <a:ext cx="4924398" cy="551574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 descr="oxy_profiles_adjustdep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8522" r="34243" b="33643"/>
          <a:stretch/>
        </p:blipFill>
        <p:spPr>
          <a:xfrm>
            <a:off x="1378377" y="3515497"/>
            <a:ext cx="3380281" cy="2481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6894" y="2910878"/>
            <a:ext cx="310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Profiles (</a:t>
            </a:r>
            <a:r>
              <a:rPr lang="en-US" sz="2400" b="1" dirty="0" err="1" smtClean="0"/>
              <a:t>mmol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0505" y="3911929"/>
            <a:ext cx="114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Depth into Seabed (cm)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08390" y="1120620"/>
            <a:ext cx="4639148" cy="731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11560" y="1326034"/>
            <a:ext cx="444420" cy="0"/>
          </a:xfrm>
          <a:prstGeom prst="line">
            <a:avLst/>
          </a:prstGeom>
          <a:noFill/>
          <a:ln w="381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995191" y="1144532"/>
            <a:ext cx="403861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Model (Moriarty et al., 2017)</a:t>
            </a:r>
          </a:p>
          <a:p>
            <a:pPr defTabSz="914400"/>
            <a:r>
              <a:rPr lang="en-US" sz="2000" b="1" dirty="0" smtClean="0">
                <a:solidFill>
                  <a:srgbClr val="000000"/>
                </a:solidFill>
              </a:rPr>
              <a:t>Observations (Toussaint et al., 2014)</a:t>
            </a:r>
          </a:p>
        </p:txBody>
      </p:sp>
      <p:sp>
        <p:nvSpPr>
          <p:cNvPr id="27" name="Oval 26"/>
          <p:cNvSpPr/>
          <p:nvPr/>
        </p:nvSpPr>
        <p:spPr>
          <a:xfrm>
            <a:off x="528725" y="1509858"/>
            <a:ext cx="207427" cy="2074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510"/>
            <a:ext cx="9144000" cy="76434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Result #1: Resuspension Increased Flux of Oxygen Into Seabed</a:t>
            </a:r>
            <a:endParaRPr lang="en-US" sz="3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29982" y="2323850"/>
            <a:ext cx="1397844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Erosional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575" y="2339925"/>
            <a:ext cx="1714068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350" lvl="2" algn="ctr">
              <a:tabLst>
                <a:tab pos="293688" algn="l"/>
                <a:tab pos="801688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Pre-Erosion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41793" y="3797969"/>
            <a:ext cx="460491" cy="22531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77920" y="3884887"/>
            <a:ext cx="5198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-0.2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295175" y="46177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68484" y="5339987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0.2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1519425" y="3440705"/>
            <a:ext cx="3428114" cy="27044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575" y="3330831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71100" y="3341816"/>
            <a:ext cx="412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11666" y="3357805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29907" y="3347506"/>
            <a:ext cx="546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651218" y="960066"/>
            <a:ext cx="3331357" cy="53951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308700" y="4305875"/>
            <a:ext cx="1660249" cy="2016736"/>
          </a:xfrm>
          <a:prstGeom prst="rect">
            <a:avLst/>
          </a:prstGeom>
          <a:gradFill flip="none" rotWithShape="1">
            <a:gsLst>
              <a:gs pos="94000">
                <a:schemeClr val="bg2">
                  <a:lumMod val="10000"/>
                </a:schemeClr>
              </a:gs>
              <a:gs pos="100000">
                <a:schemeClr val="bg2">
                  <a:lumMod val="50000"/>
                </a:schemeClr>
              </a:gs>
              <a:gs pos="98000">
                <a:schemeClr val="bg2">
                  <a:lumMod val="2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648451" y="3342254"/>
            <a:ext cx="1660249" cy="2976944"/>
          </a:xfrm>
          <a:prstGeom prst="rect">
            <a:avLst/>
          </a:prstGeom>
          <a:gradFill flip="none" rotWithShape="1">
            <a:gsLst>
              <a:gs pos="72000">
                <a:schemeClr val="bg2">
                  <a:lumMod val="10000"/>
                </a:schemeClr>
              </a:gs>
              <a:gs pos="100000">
                <a:schemeClr val="bg2">
                  <a:lumMod val="50000"/>
                </a:schemeClr>
              </a:gs>
              <a:gs pos="87000">
                <a:schemeClr val="bg2">
                  <a:lumMod val="2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550428" y="4287732"/>
            <a:ext cx="171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Consumption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84633" y="4830901"/>
            <a:ext cx="1619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Consump-tion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48451" y="960066"/>
            <a:ext cx="1670428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Pre-Erosion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35461" y="952885"/>
            <a:ext cx="1647114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During Erosion</a:t>
            </a:r>
          </a:p>
        </p:txBody>
      </p:sp>
      <p:pic>
        <p:nvPicPr>
          <p:cNvPr id="56" name="Picture 55" descr="oxy_profiles_adjustdepth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15517" r="64823" b="33643"/>
          <a:stretch/>
        </p:blipFill>
        <p:spPr>
          <a:xfrm>
            <a:off x="5651218" y="2221253"/>
            <a:ext cx="1903150" cy="247418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642943" y="2221253"/>
            <a:ext cx="1325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Diffusive 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Flux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Down Arrow 48"/>
          <p:cNvSpPr/>
          <p:nvPr/>
        </p:nvSpPr>
        <p:spPr>
          <a:xfrm>
            <a:off x="6087522" y="2986468"/>
            <a:ext cx="297029" cy="901824"/>
          </a:xfrm>
          <a:prstGeom prst="downArrow">
            <a:avLst/>
          </a:prstGeom>
          <a:solidFill>
            <a:srgbClr val="CC020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oxy_profiles_adjustdepth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1" t="14824" r="38275" b="33643"/>
          <a:stretch/>
        </p:blipFill>
        <p:spPr>
          <a:xfrm>
            <a:off x="7260209" y="3170779"/>
            <a:ext cx="2026053" cy="250791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321324" y="2673277"/>
            <a:ext cx="1605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Diffusive 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Flux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7675439" y="3686313"/>
            <a:ext cx="860493" cy="901824"/>
          </a:xfrm>
          <a:prstGeom prst="downArrow">
            <a:avLst/>
          </a:prstGeom>
          <a:solidFill>
            <a:srgbClr val="CC020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1366170" y="4617787"/>
            <a:ext cx="1564467" cy="90686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071100" y="4617787"/>
            <a:ext cx="1564467" cy="36933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3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6362" y="574015"/>
            <a:ext cx="375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Hydrodynamic Set-up: </a:t>
            </a:r>
          </a:p>
          <a:p>
            <a:pPr algn="ctr"/>
            <a:r>
              <a:rPr lang="en-US" dirty="0" err="1" smtClean="0"/>
              <a:t>Hetland</a:t>
            </a:r>
            <a:r>
              <a:rPr lang="en-US" dirty="0" smtClean="0"/>
              <a:t> and </a:t>
            </a:r>
            <a:r>
              <a:rPr lang="en-US" dirty="0" err="1" smtClean="0"/>
              <a:t>DiMarco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13713" y="2022177"/>
            <a:ext cx="1947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Seabed &amp; Sediment Set-up: </a:t>
            </a:r>
          </a:p>
          <a:p>
            <a:pPr algn="ctr"/>
            <a:r>
              <a:rPr lang="en-US" dirty="0" err="1" smtClean="0"/>
              <a:t>Xu</a:t>
            </a:r>
            <a:r>
              <a:rPr lang="en-US" dirty="0" smtClean="0"/>
              <a:t> et al. (2011)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31382" y="1988096"/>
            <a:ext cx="2554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Water Column Biogeochemistry Set-up: </a:t>
            </a:r>
          </a:p>
          <a:p>
            <a:pPr algn="ctr"/>
            <a:r>
              <a:rPr lang="en-US" dirty="0" smtClean="0"/>
              <a:t>Fennel et al. (2011)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2" idx="1"/>
            <a:endCxn id="27" idx="2"/>
          </p:cNvCxnSpPr>
          <p:nvPr/>
        </p:nvCxnSpPr>
        <p:spPr>
          <a:xfrm flipH="1" flipV="1">
            <a:off x="4580008" y="2714710"/>
            <a:ext cx="1187490" cy="100762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7" idx="2"/>
          </p:cNvCxnSpPr>
          <p:nvPr/>
        </p:nvCxnSpPr>
        <p:spPr>
          <a:xfrm flipV="1">
            <a:off x="3521476" y="2714710"/>
            <a:ext cx="1058532" cy="980169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10038"/>
            <a:ext cx="9144000" cy="62499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HydroBioSed</a:t>
            </a:r>
            <a:r>
              <a:rPr lang="en-US" sz="2800" dirty="0" smtClean="0"/>
              <a:t> Implementation </a:t>
            </a:r>
            <a:r>
              <a:rPr lang="en-US" sz="2800" dirty="0" smtClean="0"/>
              <a:t>for </a:t>
            </a:r>
            <a:r>
              <a:rPr lang="en-US" sz="2800" dirty="0" smtClean="0"/>
              <a:t>Northern </a:t>
            </a:r>
            <a:r>
              <a:rPr lang="en-US" sz="2800" dirty="0" smtClean="0"/>
              <a:t>Gulf of Mexico</a:t>
            </a:r>
            <a:endParaRPr lang="en-US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24071" t="51651" r="30397" b="13732"/>
          <a:stretch/>
        </p:blipFill>
        <p:spPr>
          <a:xfrm>
            <a:off x="3002534" y="1220346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002534" y="1220346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t="20104"/>
          <a:stretch/>
        </p:blipFill>
        <p:spPr>
          <a:xfrm>
            <a:off x="303339" y="2978971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03339" y="2978971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42" name="Picture 41"/>
          <p:cNvPicPr>
            <a:picLocks/>
          </p:cNvPicPr>
          <p:nvPr/>
        </p:nvPicPr>
        <p:blipFill rotWithShape="1">
          <a:blip r:embed="rId4"/>
          <a:srcRect l="11149" t="18778" r="17897" b="18509"/>
          <a:stretch/>
        </p:blipFill>
        <p:spPr>
          <a:xfrm>
            <a:off x="5767498" y="3027598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3" name="Rectangle 42"/>
          <p:cNvSpPr/>
          <p:nvPr/>
        </p:nvSpPr>
        <p:spPr>
          <a:xfrm>
            <a:off x="5768676" y="3027598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70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6362" y="574015"/>
            <a:ext cx="375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Hydrodynamic Set-up: </a:t>
            </a:r>
          </a:p>
          <a:p>
            <a:pPr algn="ctr"/>
            <a:r>
              <a:rPr lang="en-US" dirty="0" err="1" smtClean="0"/>
              <a:t>Hetland</a:t>
            </a:r>
            <a:r>
              <a:rPr lang="en-US" dirty="0" smtClean="0"/>
              <a:t> and </a:t>
            </a:r>
            <a:r>
              <a:rPr lang="en-US" dirty="0" err="1" smtClean="0"/>
              <a:t>DiMarco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13713" y="2022177"/>
            <a:ext cx="1947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Seabed &amp; Sediment Set-up: </a:t>
            </a:r>
          </a:p>
          <a:p>
            <a:pPr algn="ctr"/>
            <a:r>
              <a:rPr lang="en-US" dirty="0" err="1" smtClean="0"/>
              <a:t>Xu</a:t>
            </a:r>
            <a:r>
              <a:rPr lang="en-US" dirty="0" smtClean="0"/>
              <a:t> et al. (2011)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31382" y="1988096"/>
            <a:ext cx="2554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Water Column Biogeochemistry Set-up: </a:t>
            </a:r>
          </a:p>
          <a:p>
            <a:pPr algn="ctr"/>
            <a:r>
              <a:rPr lang="en-US" dirty="0" smtClean="0"/>
              <a:t>Fennel et al. (2011)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477649" y="4755711"/>
            <a:ext cx="2275252" cy="20274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61" y="4903791"/>
            <a:ext cx="2163639" cy="18793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11293" y="5380672"/>
            <a:ext cx="1799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Seabed Biogeochemistry </a:t>
            </a:r>
            <a:r>
              <a:rPr lang="en-US" dirty="0" smtClean="0"/>
              <a:t>Set-up: </a:t>
            </a:r>
            <a:endParaRPr lang="en-US" dirty="0" smtClean="0"/>
          </a:p>
          <a:p>
            <a:pPr algn="ctr"/>
            <a:r>
              <a:rPr lang="en-US" dirty="0" smtClean="0"/>
              <a:t>Laurent et al. (2016)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21443" y="4799320"/>
            <a:ext cx="217188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NH4 </a:t>
            </a:r>
            <a:r>
              <a:rPr lang="en-US" sz="1400" b="1" dirty="0" smtClean="0"/>
              <a:t>Seabed Profiles</a:t>
            </a:r>
            <a:endParaRPr lang="en-US" sz="1400" b="1" dirty="0"/>
          </a:p>
        </p:txBody>
      </p:sp>
      <p:cxnSp>
        <p:nvCxnSpPr>
          <p:cNvPr id="17" name="Straight Arrow Connector 16"/>
          <p:cNvCxnSpPr>
            <a:stCxn id="42" idx="1"/>
            <a:endCxn id="27" idx="2"/>
          </p:cNvCxnSpPr>
          <p:nvPr/>
        </p:nvCxnSpPr>
        <p:spPr>
          <a:xfrm flipH="1" flipV="1">
            <a:off x="4580008" y="2714710"/>
            <a:ext cx="1187490" cy="100762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7" idx="2"/>
          </p:cNvCxnSpPr>
          <p:nvPr/>
        </p:nvCxnSpPr>
        <p:spPr>
          <a:xfrm flipV="1">
            <a:off x="3521476" y="2714710"/>
            <a:ext cx="1058532" cy="980169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5" idx="0"/>
            <a:endCxn id="30" idx="3"/>
          </p:cNvCxnSpPr>
          <p:nvPr/>
        </p:nvCxnSpPr>
        <p:spPr>
          <a:xfrm flipH="1" flipV="1">
            <a:off x="3521476" y="3739901"/>
            <a:ext cx="1093799" cy="101581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5" idx="0"/>
            <a:endCxn id="42" idx="1"/>
          </p:cNvCxnSpPr>
          <p:nvPr/>
        </p:nvCxnSpPr>
        <p:spPr>
          <a:xfrm flipV="1">
            <a:off x="4615275" y="3722331"/>
            <a:ext cx="1152223" cy="103338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38227" y="3725375"/>
            <a:ext cx="1967515" cy="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10038"/>
            <a:ext cx="9144000" cy="62499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HydroBioSed</a:t>
            </a:r>
            <a:r>
              <a:rPr lang="en-US" sz="2800" dirty="0" smtClean="0"/>
              <a:t> Implementation </a:t>
            </a:r>
            <a:r>
              <a:rPr lang="en-US" sz="2800" dirty="0" smtClean="0"/>
              <a:t>for </a:t>
            </a:r>
            <a:r>
              <a:rPr lang="en-US" sz="2800" dirty="0" smtClean="0"/>
              <a:t>Northern </a:t>
            </a:r>
            <a:r>
              <a:rPr lang="en-US" sz="2800" dirty="0" smtClean="0"/>
              <a:t>Gulf of Mexico</a:t>
            </a:r>
            <a:endParaRPr lang="en-US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24071" t="51651" r="30397" b="13732"/>
          <a:stretch/>
        </p:blipFill>
        <p:spPr>
          <a:xfrm>
            <a:off x="3002534" y="1220346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002534" y="1220346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20104"/>
          <a:stretch/>
        </p:blipFill>
        <p:spPr>
          <a:xfrm>
            <a:off x="303339" y="2978971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03339" y="2978971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42" name="Picture 41"/>
          <p:cNvPicPr>
            <a:picLocks/>
          </p:cNvPicPr>
          <p:nvPr/>
        </p:nvPicPr>
        <p:blipFill rotWithShape="1">
          <a:blip r:embed="rId5"/>
          <a:srcRect l="11149" t="18778" r="17897" b="18509"/>
          <a:stretch/>
        </p:blipFill>
        <p:spPr>
          <a:xfrm>
            <a:off x="5767498" y="3027598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3" name="Rectangle 42"/>
          <p:cNvSpPr/>
          <p:nvPr/>
        </p:nvSpPr>
        <p:spPr>
          <a:xfrm>
            <a:off x="5768676" y="3027598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824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 txBox="1">
            <a:spLocks/>
          </p:cNvSpPr>
          <p:nvPr/>
        </p:nvSpPr>
        <p:spPr>
          <a:xfrm>
            <a:off x="0" y="78549"/>
            <a:ext cx="9143999" cy="153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How Does </a:t>
            </a:r>
            <a:r>
              <a:rPr lang="en-US" sz="3600" b="1" dirty="0"/>
              <a:t>R</a:t>
            </a:r>
            <a:r>
              <a:rPr lang="en-US" sz="3600" b="1" dirty="0" smtClean="0"/>
              <a:t>esuspension </a:t>
            </a:r>
            <a:r>
              <a:rPr lang="en-US" sz="3600" b="1" dirty="0"/>
              <a:t>A</a:t>
            </a:r>
            <a:r>
              <a:rPr lang="en-US" sz="3600" b="1" dirty="0" smtClean="0"/>
              <a:t>ffect </a:t>
            </a:r>
          </a:p>
          <a:p>
            <a:r>
              <a:rPr lang="en-US" sz="3600" b="1" dirty="0" smtClean="0"/>
              <a:t>Oxygen </a:t>
            </a:r>
            <a:r>
              <a:rPr lang="en-US" sz="3600" b="1" dirty="0"/>
              <a:t>D</a:t>
            </a:r>
            <a:r>
              <a:rPr lang="en-US" sz="3600" b="1" dirty="0" smtClean="0"/>
              <a:t>ynamics?</a:t>
            </a:r>
            <a:endParaRPr lang="en-US" sz="3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91790" y="1631213"/>
            <a:ext cx="537068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 smtClean="0">
                <a:solidFill>
                  <a:srgbClr val="000000"/>
                </a:solidFill>
              </a:rPr>
              <a:t>Flux </a:t>
            </a:r>
            <a:r>
              <a:rPr lang="en-US" sz="2800" dirty="0">
                <a:solidFill>
                  <a:srgbClr val="000000"/>
                </a:solidFill>
              </a:rPr>
              <a:t>of O</a:t>
            </a:r>
            <a:r>
              <a:rPr lang="en-US" sz="2800" baseline="-25000" dirty="0">
                <a:solidFill>
                  <a:srgbClr val="000000"/>
                </a:solidFill>
              </a:rPr>
              <a:t>2 </a:t>
            </a:r>
            <a:r>
              <a:rPr lang="en-US" sz="2800" dirty="0" smtClean="0">
                <a:solidFill>
                  <a:srgbClr val="000000"/>
                </a:solidFill>
              </a:rPr>
              <a:t>into </a:t>
            </a:r>
            <a:r>
              <a:rPr lang="en-US" sz="2800" dirty="0">
                <a:solidFill>
                  <a:srgbClr val="000000"/>
                </a:solidFill>
              </a:rPr>
              <a:t>the seabed</a:t>
            </a:r>
          </a:p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 smtClean="0">
                <a:solidFill>
                  <a:srgbClr val="000000"/>
                </a:solidFill>
              </a:rPr>
              <a:t>Decomposition of resuspended particulate organic </a:t>
            </a:r>
            <a:r>
              <a:rPr lang="en-US" sz="2800" dirty="0">
                <a:solidFill>
                  <a:srgbClr val="000000"/>
                </a:solidFill>
              </a:rPr>
              <a:t>matter </a:t>
            </a:r>
            <a:r>
              <a:rPr lang="en-US" sz="2800" dirty="0" smtClean="0">
                <a:solidFill>
                  <a:srgbClr val="000000"/>
                </a:solidFill>
              </a:rPr>
              <a:t>consumes oxygen</a:t>
            </a:r>
            <a:endParaRPr lang="en-US" sz="2800" dirty="0">
              <a:solidFill>
                <a:srgbClr val="000000"/>
              </a:solidFill>
            </a:endParaRPr>
          </a:p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 smtClean="0">
                <a:solidFill>
                  <a:srgbClr val="000000"/>
                </a:solidFill>
              </a:rPr>
              <a:t>Redistribution of organic </a:t>
            </a:r>
            <a:r>
              <a:rPr lang="en-US" sz="2800" dirty="0" smtClean="0">
                <a:solidFill>
                  <a:srgbClr val="000000"/>
                </a:solidFill>
              </a:rPr>
              <a:t>matter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075092"/>
            <a:ext cx="557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Toussaint et al. (2014), </a:t>
            </a:r>
            <a:r>
              <a:rPr lang="en-US" sz="1600" dirty="0" err="1" smtClean="0"/>
              <a:t>Abril</a:t>
            </a:r>
            <a:r>
              <a:rPr lang="en-US" sz="1600" dirty="0" smtClean="0"/>
              <a:t> et al. (1996), Sloth et al. (1996); Jorgensen et al., 1996; </a:t>
            </a:r>
            <a:r>
              <a:rPr lang="en-US" sz="1600" dirty="0" err="1" smtClean="0"/>
              <a:t>Aller</a:t>
            </a:r>
            <a:r>
              <a:rPr lang="en-US" sz="1600" dirty="0" smtClean="0"/>
              <a:t> (1998); </a:t>
            </a:r>
            <a:r>
              <a:rPr lang="en-US" sz="1600" dirty="0" err="1"/>
              <a:t>Glud</a:t>
            </a:r>
            <a:r>
              <a:rPr lang="en-US" sz="1600" dirty="0"/>
              <a:t> (2008</a:t>
            </a:r>
            <a:r>
              <a:rPr lang="en-US" sz="1600" dirty="0" smtClean="0"/>
              <a:t>); McKee et al. (2004); </a:t>
            </a:r>
            <a:r>
              <a:rPr lang="en-US" sz="1600" dirty="0" err="1" smtClean="0"/>
              <a:t>Lampitt</a:t>
            </a:r>
            <a:r>
              <a:rPr lang="en-US" sz="1600" dirty="0" smtClean="0"/>
              <a:t> et al. (1995); Moriarty et al. </a:t>
            </a:r>
            <a:r>
              <a:rPr lang="en-US" sz="1600" smtClean="0"/>
              <a:t>(2017)</a:t>
            </a:r>
            <a:endParaRPr lang="en-US" sz="16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5631" t="44444" r="68151" b="21133"/>
          <a:stretch/>
        </p:blipFill>
        <p:spPr>
          <a:xfrm>
            <a:off x="5278343" y="1855475"/>
            <a:ext cx="3220259" cy="4070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3803" y="6020586"/>
            <a:ext cx="1530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After McKee </a:t>
            </a:r>
            <a:r>
              <a:rPr lang="en-US" dirty="0"/>
              <a:t>et al. (2004);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24185" y="2604819"/>
            <a:ext cx="8140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2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6362" y="574015"/>
            <a:ext cx="375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Hydrodynamic Set-up: </a:t>
            </a:r>
          </a:p>
          <a:p>
            <a:pPr algn="ctr"/>
            <a:r>
              <a:rPr lang="en-US" dirty="0" err="1" smtClean="0"/>
              <a:t>Hetland</a:t>
            </a:r>
            <a:r>
              <a:rPr lang="en-US" dirty="0" smtClean="0"/>
              <a:t> and </a:t>
            </a:r>
            <a:r>
              <a:rPr lang="en-US" dirty="0" err="1" smtClean="0"/>
              <a:t>DiMarco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13713" y="2022177"/>
            <a:ext cx="1947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Seabed &amp; Sediment Set-up: </a:t>
            </a:r>
          </a:p>
          <a:p>
            <a:pPr algn="ctr"/>
            <a:r>
              <a:rPr lang="en-US" dirty="0" err="1" smtClean="0"/>
              <a:t>Xu</a:t>
            </a:r>
            <a:r>
              <a:rPr lang="en-US" dirty="0" smtClean="0"/>
              <a:t> et al. (2011)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31382" y="1988096"/>
            <a:ext cx="2554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Water Column Biogeochemistry Set-up: </a:t>
            </a:r>
          </a:p>
          <a:p>
            <a:pPr algn="ctr"/>
            <a:r>
              <a:rPr lang="en-US" dirty="0" smtClean="0"/>
              <a:t>Fennel et al. (2011)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477649" y="4755711"/>
            <a:ext cx="2275252" cy="20274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61" y="4903791"/>
            <a:ext cx="2163639" cy="18793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11293" y="5380672"/>
            <a:ext cx="1799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Seabed Biogeochemistry </a:t>
            </a:r>
            <a:r>
              <a:rPr lang="en-US" dirty="0" smtClean="0"/>
              <a:t>Set-up: </a:t>
            </a:r>
            <a:endParaRPr lang="en-US" dirty="0" smtClean="0"/>
          </a:p>
          <a:p>
            <a:pPr algn="ctr"/>
            <a:r>
              <a:rPr lang="en-US" dirty="0" smtClean="0"/>
              <a:t>Laurent et al. (2016)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21443" y="4799320"/>
            <a:ext cx="217188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NH4 </a:t>
            </a:r>
            <a:r>
              <a:rPr lang="en-US" sz="1400" b="1" dirty="0" smtClean="0"/>
              <a:t>Seabed Profiles</a:t>
            </a:r>
            <a:endParaRPr lang="en-US" sz="1400" b="1" dirty="0"/>
          </a:p>
        </p:txBody>
      </p:sp>
      <p:cxnSp>
        <p:nvCxnSpPr>
          <p:cNvPr id="17" name="Straight Arrow Connector 16"/>
          <p:cNvCxnSpPr>
            <a:stCxn id="42" idx="1"/>
            <a:endCxn id="27" idx="2"/>
          </p:cNvCxnSpPr>
          <p:nvPr/>
        </p:nvCxnSpPr>
        <p:spPr>
          <a:xfrm flipH="1" flipV="1">
            <a:off x="4580008" y="2714710"/>
            <a:ext cx="1187490" cy="100762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7" idx="2"/>
          </p:cNvCxnSpPr>
          <p:nvPr/>
        </p:nvCxnSpPr>
        <p:spPr>
          <a:xfrm flipV="1">
            <a:off x="3521476" y="2714710"/>
            <a:ext cx="1058532" cy="980169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5" idx="0"/>
            <a:endCxn id="30" idx="3"/>
          </p:cNvCxnSpPr>
          <p:nvPr/>
        </p:nvCxnSpPr>
        <p:spPr>
          <a:xfrm flipH="1" flipV="1">
            <a:off x="3521476" y="3739901"/>
            <a:ext cx="1093799" cy="101581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5" idx="0"/>
            <a:endCxn id="42" idx="1"/>
          </p:cNvCxnSpPr>
          <p:nvPr/>
        </p:nvCxnSpPr>
        <p:spPr>
          <a:xfrm flipV="1">
            <a:off x="4615275" y="3722331"/>
            <a:ext cx="1152223" cy="103338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38227" y="3725375"/>
            <a:ext cx="1967515" cy="0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10038"/>
            <a:ext cx="9144000" cy="62499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HydroBioSed</a:t>
            </a:r>
            <a:r>
              <a:rPr lang="en-US" sz="2800" dirty="0" smtClean="0"/>
              <a:t> Implementation </a:t>
            </a:r>
            <a:r>
              <a:rPr lang="en-US" sz="2800" dirty="0" smtClean="0"/>
              <a:t>for </a:t>
            </a:r>
            <a:r>
              <a:rPr lang="en-US" sz="2800" dirty="0" smtClean="0"/>
              <a:t>Northern </a:t>
            </a:r>
            <a:r>
              <a:rPr lang="en-US" sz="2800" dirty="0" smtClean="0"/>
              <a:t>Gulf of Mexico</a:t>
            </a:r>
            <a:endParaRPr lang="en-US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24071" t="51651" r="30397" b="13732"/>
          <a:stretch/>
        </p:blipFill>
        <p:spPr>
          <a:xfrm>
            <a:off x="3002534" y="1220346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002534" y="1220346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20104"/>
          <a:stretch/>
        </p:blipFill>
        <p:spPr>
          <a:xfrm>
            <a:off x="303339" y="2978971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03339" y="2978971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42" name="Picture 41"/>
          <p:cNvPicPr>
            <a:picLocks/>
          </p:cNvPicPr>
          <p:nvPr/>
        </p:nvPicPr>
        <p:blipFill rotWithShape="1">
          <a:blip r:embed="rId5"/>
          <a:srcRect l="11149" t="18778" r="17897" b="18509"/>
          <a:stretch/>
        </p:blipFill>
        <p:spPr>
          <a:xfrm>
            <a:off x="5767498" y="3027598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3" name="Rectangle 42"/>
          <p:cNvSpPr/>
          <p:nvPr/>
        </p:nvSpPr>
        <p:spPr>
          <a:xfrm>
            <a:off x="5768676" y="3027598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942870" y="1698980"/>
            <a:ext cx="183790" cy="646393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transect_mask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82"/>
          <a:stretch/>
        </p:blipFill>
        <p:spPr>
          <a:xfrm>
            <a:off x="0" y="1420427"/>
            <a:ext cx="9144000" cy="46401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22534"/>
            <a:ext cx="9144000" cy="624993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January – December 2006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3123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18153" b="61661"/>
          <a:stretch/>
        </p:blipFill>
        <p:spPr>
          <a:xfrm>
            <a:off x="2500748" y="2495526"/>
            <a:ext cx="3656331" cy="1421548"/>
          </a:xfrm>
          <a:prstGeom prst="rect">
            <a:avLst/>
          </a:prstGeom>
        </p:spPr>
      </p:pic>
      <p:pic>
        <p:nvPicPr>
          <p:cNvPr id="39" name="Picture 38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39047" r="18153" b="23719"/>
          <a:stretch/>
        </p:blipFill>
        <p:spPr>
          <a:xfrm>
            <a:off x="5545784" y="2534658"/>
            <a:ext cx="3656331" cy="1380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43"/>
            <a:ext cx="9144000" cy="1524785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Result #2: Decomposition of resuspended organic matter increased bottom </a:t>
            </a:r>
            <a:r>
              <a:rPr lang="en-US" sz="3000" b="1" dirty="0"/>
              <a:t>w</a:t>
            </a:r>
            <a:r>
              <a:rPr lang="en-US" sz="3000" b="1" dirty="0" smtClean="0"/>
              <a:t>ater </a:t>
            </a:r>
            <a:r>
              <a:rPr lang="en-US" sz="3000" b="1" dirty="0"/>
              <a:t>o</a:t>
            </a:r>
            <a:r>
              <a:rPr lang="en-US" sz="3000" b="1" dirty="0" smtClean="0"/>
              <a:t>xygen </a:t>
            </a:r>
            <a:r>
              <a:rPr lang="en-US" sz="3000" b="1" dirty="0" smtClean="0"/>
              <a:t>consumption</a:t>
            </a:r>
            <a:endParaRPr lang="en-US" sz="3000" b="1" dirty="0"/>
          </a:p>
        </p:txBody>
      </p:sp>
      <p:pic>
        <p:nvPicPr>
          <p:cNvPr id="15" name="Picture 14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15753" y="2871669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398779" y="352382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249254" y="3519053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84773" y="3507713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131" y="2883700"/>
            <a:ext cx="199118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Organic Matter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2813443" y="1684602"/>
            <a:ext cx="245731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Standard Model Run</a:t>
            </a:r>
          </a:p>
          <a:p>
            <a:pPr algn="ctr"/>
            <a:r>
              <a:rPr lang="en-US" b="1" dirty="0" smtClean="0"/>
              <a:t>(August 2006)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6516861" y="1673039"/>
            <a:ext cx="166437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Change due to Resuspension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3611522" y="3510463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94978" y="3512217"/>
            <a:ext cx="331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26846" y="3512269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905290" y="245982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797873" y="360031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pic>
        <p:nvPicPr>
          <p:cNvPr id="60" name="Picture 59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9" t="1894" r="13415" b="63271"/>
          <a:stretch/>
        </p:blipFill>
        <p:spPr>
          <a:xfrm rot="5400000">
            <a:off x="3199959" y="2870962"/>
            <a:ext cx="172590" cy="12897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5091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18153" b="61661"/>
          <a:stretch/>
        </p:blipFill>
        <p:spPr>
          <a:xfrm>
            <a:off x="2500748" y="2495526"/>
            <a:ext cx="3656331" cy="1421548"/>
          </a:xfrm>
          <a:prstGeom prst="rect">
            <a:avLst/>
          </a:prstGeom>
        </p:spPr>
      </p:pic>
      <p:pic>
        <p:nvPicPr>
          <p:cNvPr id="7" name="Picture 6" descr="transect_wrem_mask_1_20060801_200609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" r="18247" b="60987"/>
          <a:stretch/>
        </p:blipFill>
        <p:spPr>
          <a:xfrm>
            <a:off x="2494978" y="3906632"/>
            <a:ext cx="3664588" cy="1446516"/>
          </a:xfrm>
          <a:prstGeom prst="rect">
            <a:avLst/>
          </a:prstGeom>
        </p:spPr>
      </p:pic>
      <p:pic>
        <p:nvPicPr>
          <p:cNvPr id="39" name="Picture 38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39047" r="18153" b="23719"/>
          <a:stretch/>
        </p:blipFill>
        <p:spPr>
          <a:xfrm>
            <a:off x="5545784" y="2534658"/>
            <a:ext cx="3656331" cy="1380565"/>
          </a:xfrm>
          <a:prstGeom prst="rect">
            <a:avLst/>
          </a:prstGeom>
        </p:spPr>
      </p:pic>
      <p:pic>
        <p:nvPicPr>
          <p:cNvPr id="42" name="Picture 41" descr="transect_wrem_mask_1_20060801_200609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36988" r="18247" b="23494"/>
          <a:stretch/>
        </p:blipFill>
        <p:spPr>
          <a:xfrm>
            <a:off x="5530202" y="3877815"/>
            <a:ext cx="3664588" cy="1465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43"/>
            <a:ext cx="9144000" cy="1524785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Result #2: Decomposition of resuspended organic matter increased bottom </a:t>
            </a:r>
            <a:r>
              <a:rPr lang="en-US" sz="3000" b="1" dirty="0"/>
              <a:t>w</a:t>
            </a:r>
            <a:r>
              <a:rPr lang="en-US" sz="3000" b="1" dirty="0" smtClean="0"/>
              <a:t>ater </a:t>
            </a:r>
            <a:r>
              <a:rPr lang="en-US" sz="3000" b="1" dirty="0"/>
              <a:t>o</a:t>
            </a:r>
            <a:r>
              <a:rPr lang="en-US" sz="3000" b="1" dirty="0" smtClean="0"/>
              <a:t>xygen </a:t>
            </a:r>
            <a:r>
              <a:rPr lang="en-US" sz="3000" b="1" dirty="0" smtClean="0"/>
              <a:t>consumption</a:t>
            </a:r>
            <a:endParaRPr lang="en-US" sz="3000" b="1" dirty="0"/>
          </a:p>
        </p:txBody>
      </p:sp>
      <p:pic>
        <p:nvPicPr>
          <p:cNvPr id="15" name="Picture 14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15753" y="2871669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398779" y="352382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249254" y="3519053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84773" y="3507713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131" y="2883700"/>
            <a:ext cx="199118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Organic Matter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2436926" y="4922820"/>
            <a:ext cx="39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38800" y="4932501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774319" y="4921161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4301463"/>
            <a:ext cx="223612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Decomposition Rate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</a:t>
            </a:r>
            <a:r>
              <a:rPr lang="en-US" b="1" dirty="0"/>
              <a:t>m</a:t>
            </a:r>
            <a:r>
              <a:rPr lang="en-US" b="1" baseline="30000" dirty="0"/>
              <a:t>-</a:t>
            </a:r>
            <a:r>
              <a:rPr lang="en-US" b="1" baseline="30000" dirty="0" smtClean="0"/>
              <a:t>3</a:t>
            </a:r>
            <a:r>
              <a:rPr lang="en-US" b="1" dirty="0"/>
              <a:t> </a:t>
            </a:r>
            <a:r>
              <a:rPr lang="en-US" b="1" dirty="0" smtClean="0"/>
              <a:t>d</a:t>
            </a:r>
            <a:r>
              <a:rPr lang="en-US" b="1" baseline="30000" dirty="0" smtClean="0"/>
              <a:t>-1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2813443" y="1684602"/>
            <a:ext cx="245731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Standard Model Run</a:t>
            </a:r>
          </a:p>
          <a:p>
            <a:pPr algn="ctr"/>
            <a:r>
              <a:rPr lang="en-US" b="1" dirty="0" smtClean="0"/>
              <a:t>(August 2006)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6516861" y="1673039"/>
            <a:ext cx="166437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Change due to Resuspension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3611522" y="3510463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94978" y="3512217"/>
            <a:ext cx="331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26846" y="3512269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611521" y="491997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32" name="Picture 31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9" t="1894" r="13415" b="63271"/>
          <a:stretch/>
        </p:blipFill>
        <p:spPr>
          <a:xfrm rot="5400000">
            <a:off x="3199959" y="4216616"/>
            <a:ext cx="172590" cy="12897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5503915" y="4922417"/>
            <a:ext cx="508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026845" y="4921776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2.5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905290" y="245982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797873" y="360031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913859" y="386576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806442" y="500625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pic>
        <p:nvPicPr>
          <p:cNvPr id="52" name="Picture 51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21468" y="4260838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0" name="Picture 59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9" t="1894" r="13415" b="63271"/>
          <a:stretch/>
        </p:blipFill>
        <p:spPr>
          <a:xfrm rot="5400000">
            <a:off x="3199959" y="2870962"/>
            <a:ext cx="172590" cy="12897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8331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18153" b="61661"/>
          <a:stretch/>
        </p:blipFill>
        <p:spPr>
          <a:xfrm>
            <a:off x="2500748" y="2495526"/>
            <a:ext cx="3656331" cy="1421548"/>
          </a:xfrm>
          <a:prstGeom prst="rect">
            <a:avLst/>
          </a:prstGeom>
        </p:spPr>
      </p:pic>
      <p:pic>
        <p:nvPicPr>
          <p:cNvPr id="7" name="Picture 6" descr="transect_wrem_mask_1_20060801_200609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1" r="18247" b="60987"/>
          <a:stretch/>
        </p:blipFill>
        <p:spPr>
          <a:xfrm>
            <a:off x="2494978" y="3906632"/>
            <a:ext cx="3664588" cy="1446516"/>
          </a:xfrm>
          <a:prstGeom prst="rect">
            <a:avLst/>
          </a:prstGeom>
        </p:spPr>
      </p:pic>
      <p:pic>
        <p:nvPicPr>
          <p:cNvPr id="4" name="Picture 3" descr="transect_oxy_mask_1_20060801_200609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1044" r="20090" b="61447"/>
          <a:stretch/>
        </p:blipFill>
        <p:spPr>
          <a:xfrm>
            <a:off x="2502903" y="5339159"/>
            <a:ext cx="3544624" cy="1380805"/>
          </a:xfrm>
          <a:prstGeom prst="rect">
            <a:avLst/>
          </a:prstGeom>
        </p:spPr>
      </p:pic>
      <p:pic>
        <p:nvPicPr>
          <p:cNvPr id="39" name="Picture 38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39047" r="18153" b="23719"/>
          <a:stretch/>
        </p:blipFill>
        <p:spPr>
          <a:xfrm>
            <a:off x="5545784" y="2534658"/>
            <a:ext cx="3656331" cy="1380565"/>
          </a:xfrm>
          <a:prstGeom prst="rect">
            <a:avLst/>
          </a:prstGeom>
        </p:spPr>
      </p:pic>
      <p:pic>
        <p:nvPicPr>
          <p:cNvPr id="42" name="Picture 41" descr="transect_wrem_mask_1_20060801_200609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36988" r="18247" b="23494"/>
          <a:stretch/>
        </p:blipFill>
        <p:spPr>
          <a:xfrm>
            <a:off x="5530202" y="3877815"/>
            <a:ext cx="3664588" cy="1465271"/>
          </a:xfrm>
          <a:prstGeom prst="rect">
            <a:avLst/>
          </a:prstGeom>
        </p:spPr>
      </p:pic>
      <p:pic>
        <p:nvPicPr>
          <p:cNvPr id="51" name="Picture 50" descr="transect_oxy_mask_1_20060801_200609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7530" r="20091" b="23812"/>
          <a:stretch/>
        </p:blipFill>
        <p:spPr>
          <a:xfrm>
            <a:off x="5551789" y="5283919"/>
            <a:ext cx="3530590" cy="1423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43"/>
            <a:ext cx="9144000" cy="1524785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Result #2: Decomposition of resuspended organic matter increased bottom </a:t>
            </a:r>
            <a:r>
              <a:rPr lang="en-US" sz="3000" b="1" dirty="0"/>
              <a:t>w</a:t>
            </a:r>
            <a:r>
              <a:rPr lang="en-US" sz="3000" b="1" dirty="0" smtClean="0"/>
              <a:t>ater </a:t>
            </a:r>
            <a:r>
              <a:rPr lang="en-US" sz="3000" b="1" dirty="0"/>
              <a:t>o</a:t>
            </a:r>
            <a:r>
              <a:rPr lang="en-US" sz="3000" b="1" dirty="0" smtClean="0"/>
              <a:t>xygen </a:t>
            </a:r>
            <a:r>
              <a:rPr lang="en-US" sz="3000" b="1" dirty="0" smtClean="0"/>
              <a:t>consumption</a:t>
            </a:r>
            <a:endParaRPr lang="en-US" sz="3000" b="1" dirty="0"/>
          </a:p>
        </p:txBody>
      </p:sp>
      <p:pic>
        <p:nvPicPr>
          <p:cNvPr id="15" name="Picture 14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15753" y="2871669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398779" y="352382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249254" y="3519053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84773" y="3507713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131" y="2883700"/>
            <a:ext cx="199118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Organic Matter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2436926" y="4922820"/>
            <a:ext cx="39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38800" y="4932501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774319" y="4921161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4301463"/>
            <a:ext cx="223612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Decomposition Rate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</a:t>
            </a:r>
            <a:r>
              <a:rPr lang="en-US" b="1" dirty="0"/>
              <a:t>m</a:t>
            </a:r>
            <a:r>
              <a:rPr lang="en-US" b="1" baseline="30000" dirty="0"/>
              <a:t>-</a:t>
            </a:r>
            <a:r>
              <a:rPr lang="en-US" b="1" baseline="30000" dirty="0" smtClean="0"/>
              <a:t>3</a:t>
            </a:r>
            <a:r>
              <a:rPr lang="en-US" b="1" dirty="0"/>
              <a:t> </a:t>
            </a:r>
            <a:r>
              <a:rPr lang="en-US" b="1" dirty="0" smtClean="0"/>
              <a:t>d</a:t>
            </a:r>
            <a:r>
              <a:rPr lang="en-US" b="1" baseline="30000" dirty="0" smtClean="0"/>
              <a:t>-1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48435" y="5595435"/>
            <a:ext cx="20138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Oxygen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O</a:t>
            </a:r>
            <a:r>
              <a:rPr lang="en-US" b="1" baseline="-25000" dirty="0" smtClean="0"/>
              <a:t>2</a:t>
            </a:r>
            <a:r>
              <a:rPr lang="en-US" b="1" dirty="0"/>
              <a:t>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2813443" y="1684602"/>
            <a:ext cx="245731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Standard Model Run</a:t>
            </a:r>
          </a:p>
          <a:p>
            <a:pPr algn="ctr"/>
            <a:r>
              <a:rPr lang="en-US" b="1" dirty="0" smtClean="0"/>
              <a:t>(August 2006)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6516861" y="1673039"/>
            <a:ext cx="166437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Change due to Resuspension</a:t>
            </a:r>
            <a:endParaRPr lang="en-US" b="1" dirty="0"/>
          </a:p>
        </p:txBody>
      </p:sp>
      <p:sp>
        <p:nvSpPr>
          <p:cNvPr id="44" name="Rectangle 43"/>
          <p:cNvSpPr/>
          <p:nvPr/>
        </p:nvSpPr>
        <p:spPr>
          <a:xfrm>
            <a:off x="5397689" y="6314722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248164" y="6309955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783683" y="6298615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11522" y="3510463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94978" y="3512217"/>
            <a:ext cx="331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26846" y="3512269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611521" y="491997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32" name="Picture 31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9" t="1894" r="13415" b="63271"/>
          <a:stretch/>
        </p:blipFill>
        <p:spPr>
          <a:xfrm rot="5400000">
            <a:off x="3199959" y="4216616"/>
            <a:ext cx="172590" cy="12897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5503915" y="4922417"/>
            <a:ext cx="508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-5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026845" y="4921776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2.5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609385" y="6310895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436926" y="6303768"/>
            <a:ext cx="39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992621" y="6312460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pic>
        <p:nvPicPr>
          <p:cNvPr id="17" name="Picture 16" descr="transect_oxy_mask_1_20060801_200609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6" t="1993" r="13952" b="63171"/>
          <a:stretch/>
        </p:blipFill>
        <p:spPr>
          <a:xfrm rot="5400000">
            <a:off x="3222267" y="5637429"/>
            <a:ext cx="127975" cy="12897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3" name="Rectangle 52"/>
          <p:cNvSpPr/>
          <p:nvPr/>
        </p:nvSpPr>
        <p:spPr>
          <a:xfrm>
            <a:off x="1905290" y="245982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797873" y="360031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913859" y="386576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806442" y="500625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917813" y="520580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810396" y="6346299"/>
            <a:ext cx="70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50 m</a:t>
            </a:r>
            <a:endParaRPr lang="en-US" dirty="0"/>
          </a:p>
        </p:txBody>
      </p:sp>
      <p:pic>
        <p:nvPicPr>
          <p:cNvPr id="52" name="Picture 51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21468" y="4260838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9" name="Picture 58" descr="transect_wpoc_mask_1_20060801_200609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6" t="40439" r="13367" b="24955"/>
          <a:stretch/>
        </p:blipFill>
        <p:spPr>
          <a:xfrm rot="5400000">
            <a:off x="6321468" y="5665706"/>
            <a:ext cx="176032" cy="128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0" name="Picture 59" descr="transect_wpoc_mask_1_20060801_200609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9" t="1894" r="13415" b="63271"/>
          <a:stretch/>
        </p:blipFill>
        <p:spPr>
          <a:xfrm rot="5400000">
            <a:off x="3199959" y="2870962"/>
            <a:ext cx="172590" cy="12897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8331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ot_map_oxycon_wpoc_bot_20060701_200608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39106" r="20823" b="24201"/>
          <a:stretch/>
        </p:blipFill>
        <p:spPr>
          <a:xfrm>
            <a:off x="4753955" y="2409499"/>
            <a:ext cx="2978779" cy="1409188"/>
          </a:xfrm>
          <a:prstGeom prst="rect">
            <a:avLst/>
          </a:prstGeom>
        </p:spPr>
      </p:pic>
      <p:pic>
        <p:nvPicPr>
          <p:cNvPr id="4" name="Picture 3" descr="plot_map_oxycon_wpoc_bot_20060701_200608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1166" r="20743" b="62197"/>
          <a:stretch/>
        </p:blipFill>
        <p:spPr>
          <a:xfrm>
            <a:off x="1679698" y="2412615"/>
            <a:ext cx="3027177" cy="1405854"/>
          </a:xfrm>
          <a:prstGeom prst="rect">
            <a:avLst/>
          </a:prstGeom>
        </p:spPr>
      </p:pic>
      <p:pic>
        <p:nvPicPr>
          <p:cNvPr id="7" name="Picture 6" descr="plot_map_oxycon_wrem_20060701_200608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1166" r="20523" b="62429"/>
          <a:stretch/>
        </p:blipFill>
        <p:spPr>
          <a:xfrm>
            <a:off x="1672094" y="3831369"/>
            <a:ext cx="3045484" cy="1397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989"/>
            <a:ext cx="9144000" cy="1074124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Result #3: Redistribution of organic matter </a:t>
            </a:r>
            <a:r>
              <a:rPr lang="en-US" sz="3000" b="1" dirty="0"/>
              <a:t>affects patterns of </a:t>
            </a:r>
            <a:r>
              <a:rPr lang="en-US" sz="3000" b="1" dirty="0" smtClean="0"/>
              <a:t>oxygen depletion</a:t>
            </a:r>
            <a:endParaRPr lang="en-US" sz="3000" b="1" dirty="0"/>
          </a:p>
        </p:txBody>
      </p:sp>
      <p:pic>
        <p:nvPicPr>
          <p:cNvPr id="3" name="Picture 2" descr="plot_map_oxycon_oxy_20060701_200608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r="20616" b="61795"/>
          <a:stretch/>
        </p:blipFill>
        <p:spPr>
          <a:xfrm>
            <a:off x="1720212" y="5214594"/>
            <a:ext cx="2997366" cy="1467255"/>
          </a:xfrm>
          <a:prstGeom prst="rect">
            <a:avLst/>
          </a:prstGeom>
        </p:spPr>
      </p:pic>
      <p:pic>
        <p:nvPicPr>
          <p:cNvPr id="39" name="Picture 38" descr="plot_map_oxycon_oxy_20060701_200608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38205" r="20616" b="23879"/>
          <a:stretch/>
        </p:blipFill>
        <p:spPr>
          <a:xfrm>
            <a:off x="4758448" y="5221740"/>
            <a:ext cx="2997366" cy="1456156"/>
          </a:xfrm>
          <a:prstGeom prst="rect">
            <a:avLst/>
          </a:prstGeom>
        </p:spPr>
      </p:pic>
      <p:pic>
        <p:nvPicPr>
          <p:cNvPr id="51" name="Picture 50" descr="plot_map_oxycon_wrem_20060701_200608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39519" r="20026" b="23444"/>
          <a:stretch/>
        </p:blipFill>
        <p:spPr>
          <a:xfrm>
            <a:off x="4717578" y="3839538"/>
            <a:ext cx="3059855" cy="14223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37039" y="2464625"/>
            <a:ext cx="199118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Organic Matter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-14015" y="3699429"/>
            <a:ext cx="1726975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Decomposition Rate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C </a:t>
            </a:r>
            <a:r>
              <a:rPr lang="en-US" b="1" dirty="0"/>
              <a:t>m</a:t>
            </a:r>
            <a:r>
              <a:rPr lang="en-US" b="1" baseline="30000" dirty="0"/>
              <a:t>-</a:t>
            </a:r>
            <a:r>
              <a:rPr lang="en-US" b="1" baseline="30000" dirty="0" smtClean="0"/>
              <a:t>3</a:t>
            </a:r>
            <a:r>
              <a:rPr lang="en-US" b="1" dirty="0"/>
              <a:t> </a:t>
            </a:r>
            <a:r>
              <a:rPr lang="en-US" b="1" dirty="0" smtClean="0"/>
              <a:t>d</a:t>
            </a:r>
            <a:r>
              <a:rPr lang="en-US" b="1" baseline="30000" dirty="0" smtClean="0"/>
              <a:t>-1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-173829" y="5366404"/>
            <a:ext cx="20138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Oxygen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mmol</a:t>
            </a:r>
            <a:r>
              <a:rPr lang="en-US" b="1" dirty="0" smtClean="0"/>
              <a:t> O</a:t>
            </a:r>
            <a:r>
              <a:rPr lang="en-US" b="1" baseline="-25000" dirty="0" smtClean="0"/>
              <a:t>2</a:t>
            </a:r>
            <a:r>
              <a:rPr lang="en-US" b="1" dirty="0"/>
              <a:t> m</a:t>
            </a:r>
            <a:r>
              <a:rPr lang="en-US" b="1" baseline="30000" dirty="0" smtClean="0"/>
              <a:t>-3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105665" y="1684602"/>
            <a:ext cx="245731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Standard Model Run</a:t>
            </a:r>
          </a:p>
          <a:p>
            <a:pPr algn="ctr"/>
            <a:r>
              <a:rPr lang="en-US" b="1" dirty="0" smtClean="0"/>
              <a:t>(July 2006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96828" y="1673039"/>
            <a:ext cx="166437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Change due to Resuspension</a:t>
            </a:r>
            <a:endParaRPr lang="en-US" b="1" dirty="0"/>
          </a:p>
        </p:txBody>
      </p:sp>
      <p:pic>
        <p:nvPicPr>
          <p:cNvPr id="21" name="Picture 20" descr="transect_wpoc_mask_1_20060801_20060901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7" t="39251" r="12390" b="23996"/>
          <a:stretch/>
        </p:blipFill>
        <p:spPr>
          <a:xfrm rot="5400000">
            <a:off x="8278545" y="2472479"/>
            <a:ext cx="260814" cy="116952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570453" y="3106818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</a:t>
            </a:r>
            <a:r>
              <a:rPr lang="en-US" dirty="0"/>
              <a:t>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240557" y="3111398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669662" y="3100058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  <p:pic>
        <p:nvPicPr>
          <p:cNvPr id="28" name="Picture 27" descr="transect_wpoc_mask_1_20060801_20060901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7" t="39251" r="12390" b="23996"/>
          <a:stretch/>
        </p:blipFill>
        <p:spPr>
          <a:xfrm rot="5400000">
            <a:off x="8302566" y="3863385"/>
            <a:ext cx="260814" cy="116952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579613" y="447342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-10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261871" y="4471924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639517" y="4466660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33" name="Picture 32" descr="transect_wpoc_mask_1_20060801_20060901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7" t="39251" r="12390" b="23996"/>
          <a:stretch/>
        </p:blipFill>
        <p:spPr>
          <a:xfrm rot="5400000">
            <a:off x="8300527" y="5306826"/>
            <a:ext cx="260814" cy="11695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84848" y="5922937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-25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261029" y="5909289"/>
            <a:ext cx="36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8638675" y="5904025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-17763" y="4739219"/>
            <a:ext cx="39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175266" y="326784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  <p:pic>
        <p:nvPicPr>
          <p:cNvPr id="57" name="Picture 56" descr="transect_wpoc_mask_1_20060801_200609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7" r="12390" b="62146"/>
          <a:stretch/>
        </p:blipFill>
        <p:spPr>
          <a:xfrm rot="5400000">
            <a:off x="733845" y="2523985"/>
            <a:ext cx="260814" cy="140153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0590" y="3268250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156832" y="4754131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60" name="Picture 59" descr="transect_wpoc_mask_1_20060801_200609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7" r="12390" b="62146"/>
          <a:stretch/>
        </p:blipFill>
        <p:spPr>
          <a:xfrm rot="5400000">
            <a:off x="715411" y="4010276"/>
            <a:ext cx="260814" cy="140153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572156" y="4758996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113777" y="6198883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529101" y="6195565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pic>
        <p:nvPicPr>
          <p:cNvPr id="64" name="Picture 63" descr="transect_oxy_mask_1_20060801_2006090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3" r="12660" b="62238"/>
          <a:stretch/>
        </p:blipFill>
        <p:spPr>
          <a:xfrm rot="5400000">
            <a:off x="681993" y="5469358"/>
            <a:ext cx="256558" cy="1398128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-99151" y="325788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-160640" y="6207886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2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07" r="80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80963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4710"/>
            <a:ext cx="8229600" cy="5758246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HydroBioSed</a:t>
            </a:r>
            <a:r>
              <a:rPr lang="en-US" sz="2800" dirty="0" smtClean="0">
                <a:solidFill>
                  <a:schemeClr val="bg1"/>
                </a:solidFill>
              </a:rPr>
              <a:t>, a coupled model that accounts for resuspension and deposition, as well as biogeochemical processes, was developed and implemented for the Rhone Delta (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oriarty et al., 2017) and Northern Gulf of Mexico.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esuspension increased fluxes of oxygen into the </a:t>
            </a:r>
            <a:r>
              <a:rPr lang="en-US" sz="2800" dirty="0" smtClean="0">
                <a:solidFill>
                  <a:schemeClr val="bg1"/>
                </a:solidFill>
              </a:rPr>
              <a:t>seabed and increased bottom water oxygen consumption.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Ongoing </a:t>
            </a:r>
            <a:r>
              <a:rPr lang="en-US" sz="2800" dirty="0" smtClean="0">
                <a:solidFill>
                  <a:schemeClr val="bg1"/>
                </a:solidFill>
              </a:rPr>
              <a:t>work: implement model </a:t>
            </a:r>
            <a:r>
              <a:rPr lang="en-US" sz="2800" dirty="0" smtClean="0">
                <a:solidFill>
                  <a:schemeClr val="bg1"/>
                </a:solidFill>
              </a:rPr>
              <a:t>for </a:t>
            </a:r>
            <a:r>
              <a:rPr lang="en-US" sz="2800" dirty="0" smtClean="0">
                <a:solidFill>
                  <a:schemeClr val="bg1"/>
                </a:solidFill>
              </a:rPr>
              <a:t>Chesapeake Bay, and </a:t>
            </a:r>
            <a:r>
              <a:rPr lang="en-US" sz="2800" dirty="0" smtClean="0">
                <a:solidFill>
                  <a:schemeClr val="bg1"/>
                </a:solidFill>
              </a:rPr>
              <a:t>investigating the </a:t>
            </a:r>
            <a:r>
              <a:rPr lang="en-US" sz="2800" dirty="0" smtClean="0">
                <a:solidFill>
                  <a:schemeClr val="bg1"/>
                </a:solidFill>
              </a:rPr>
              <a:t>effect </a:t>
            </a:r>
            <a:r>
              <a:rPr lang="en-US" sz="2800" dirty="0" smtClean="0">
                <a:solidFill>
                  <a:schemeClr val="bg1"/>
                </a:solidFill>
              </a:rPr>
              <a:t>of resuspension on light </a:t>
            </a:r>
            <a:r>
              <a:rPr lang="en-US" sz="2800" dirty="0" smtClean="0">
                <a:solidFill>
                  <a:schemeClr val="bg1"/>
                </a:solidFill>
              </a:rPr>
              <a:t>attenuation.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5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337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Collaborators</a:t>
            </a:r>
          </a:p>
          <a:p>
            <a:pPr lvl="1"/>
            <a:r>
              <a:rPr lang="en-US" dirty="0" smtClean="0"/>
              <a:t>Courtney Harris </a:t>
            </a:r>
          </a:p>
          <a:p>
            <a:pPr lvl="1"/>
            <a:r>
              <a:rPr lang="en-US" dirty="0" smtClean="0"/>
              <a:t>Marjorie </a:t>
            </a:r>
            <a:r>
              <a:rPr lang="en-US" dirty="0" err="1" smtClean="0"/>
              <a:t>Friedrichs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Katja</a:t>
            </a:r>
            <a:r>
              <a:rPr lang="en-US" dirty="0" smtClean="0"/>
              <a:t> Fennel (Dalhousie)</a:t>
            </a:r>
          </a:p>
          <a:p>
            <a:pPr lvl="1"/>
            <a:r>
              <a:rPr lang="en-US" dirty="0" smtClean="0"/>
              <a:t>Kevin </a:t>
            </a:r>
            <a:r>
              <a:rPr lang="en-US" dirty="0" err="1" smtClean="0"/>
              <a:t>Xu</a:t>
            </a:r>
            <a:r>
              <a:rPr lang="en-US" dirty="0" smtClean="0"/>
              <a:t> (LSU)</a:t>
            </a:r>
          </a:p>
          <a:p>
            <a:pPr lvl="1"/>
            <a:r>
              <a:rPr lang="en-US" dirty="0" smtClean="0"/>
              <a:t>Rob </a:t>
            </a:r>
            <a:r>
              <a:rPr lang="en-US" dirty="0" err="1" smtClean="0"/>
              <a:t>Hetland</a:t>
            </a:r>
            <a:r>
              <a:rPr lang="en-US" dirty="0" smtClean="0"/>
              <a:t> and Steve </a:t>
            </a:r>
            <a:r>
              <a:rPr lang="en-US" dirty="0" err="1" smtClean="0"/>
              <a:t>DiMarco</a:t>
            </a:r>
            <a:r>
              <a:rPr lang="en-US" dirty="0" smtClean="0"/>
              <a:t> (TAMU)</a:t>
            </a:r>
          </a:p>
          <a:p>
            <a:pPr lvl="1"/>
            <a:r>
              <a:rPr lang="en-US" dirty="0" smtClean="0"/>
              <a:t>Liz </a:t>
            </a:r>
            <a:r>
              <a:rPr lang="en-US" dirty="0" err="1" smtClean="0"/>
              <a:t>Canuel</a:t>
            </a:r>
            <a:endParaRPr lang="en-US" dirty="0" smtClean="0"/>
          </a:p>
          <a:p>
            <a:pPr lvl="1"/>
            <a:r>
              <a:rPr lang="en-US" dirty="0" smtClean="0"/>
              <a:t>Carl </a:t>
            </a:r>
            <a:r>
              <a:rPr lang="en-US" dirty="0" err="1" smtClean="0"/>
              <a:t>Friedrichs</a:t>
            </a:r>
            <a:endParaRPr lang="en-US" dirty="0" smtClean="0"/>
          </a:p>
          <a:p>
            <a:pPr lvl="1"/>
            <a:r>
              <a:rPr lang="en-US" dirty="0" smtClean="0"/>
              <a:t>Harris &amp; </a:t>
            </a:r>
            <a:r>
              <a:rPr lang="en-US" dirty="0" err="1" smtClean="0"/>
              <a:t>Friedrichs</a:t>
            </a:r>
            <a:r>
              <a:rPr lang="en-US" dirty="0" smtClean="0"/>
              <a:t> Labs</a:t>
            </a:r>
          </a:p>
          <a:p>
            <a:r>
              <a:rPr lang="en-US" dirty="0" smtClean="0"/>
              <a:t>Support</a:t>
            </a:r>
            <a:endParaRPr lang="en-US" dirty="0"/>
          </a:p>
          <a:p>
            <a:pPr lvl="1"/>
            <a:r>
              <a:rPr lang="en-US" dirty="0" smtClean="0"/>
              <a:t>NOAA’s Mechanisms Controlling Hypoxia Project</a:t>
            </a:r>
          </a:p>
          <a:p>
            <a:pPr lvl="1"/>
            <a:r>
              <a:rPr lang="en-US" dirty="0" smtClean="0"/>
              <a:t>VIMS Graduate Program</a:t>
            </a:r>
          </a:p>
          <a:p>
            <a:pPr lvl="1"/>
            <a:r>
              <a:rPr lang="en-US" dirty="0" smtClean="0"/>
              <a:t>NASA</a:t>
            </a:r>
            <a:endParaRPr lang="en-US" dirty="0"/>
          </a:p>
        </p:txBody>
      </p:sp>
      <p:pic>
        <p:nvPicPr>
          <p:cNvPr id="4" name="Picture 3" descr="noaa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5" y="2312459"/>
            <a:ext cx="1204854" cy="1209674"/>
          </a:xfrm>
          <a:prstGeom prst="rect">
            <a:avLst/>
          </a:prstGeom>
        </p:spPr>
      </p:pic>
      <p:pic>
        <p:nvPicPr>
          <p:cNvPr id="5" name="Picture 4" descr="new_vims_logo_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08" y="1417638"/>
            <a:ext cx="2517992" cy="689930"/>
          </a:xfrm>
          <a:prstGeom prst="rect">
            <a:avLst/>
          </a:prstGeom>
        </p:spPr>
      </p:pic>
      <p:pic>
        <p:nvPicPr>
          <p:cNvPr id="6" name="Picture 5" descr="nasaLogo-570x4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39" y="3947409"/>
            <a:ext cx="1718523" cy="13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2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" y="347653"/>
            <a:ext cx="7511126" cy="33661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672708"/>
            <a:ext cx="7511125" cy="31954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" y="3669592"/>
            <a:ext cx="7508982" cy="0"/>
          </a:xfrm>
          <a:prstGeom prst="line">
            <a:avLst/>
          </a:prstGeom>
          <a:noFill/>
          <a:ln w="9525" cap="flat" cmpd="sng" algn="ctr">
            <a:solidFill>
              <a:srgbClr val="94683F"/>
            </a:solidFill>
            <a:prstDash val="solid"/>
          </a:ln>
          <a:effectLst/>
        </p:spPr>
      </p:cxnSp>
      <p:cxnSp>
        <p:nvCxnSpPr>
          <p:cNvPr id="73" name="Curved Connector 72"/>
          <p:cNvCxnSpPr/>
          <p:nvPr/>
        </p:nvCxnSpPr>
        <p:spPr>
          <a:xfrm rot="5400000">
            <a:off x="-804671" y="5176851"/>
            <a:ext cx="2521978" cy="5314"/>
          </a:xfrm>
          <a:prstGeom prst="curvedConnector3">
            <a:avLst/>
          </a:prstGeom>
          <a:noFill/>
          <a:ln w="38100" cap="flat" cmpd="sng" algn="ctr">
            <a:solidFill>
              <a:srgbClr val="956B43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5" name="Rounded Rectangle 74"/>
          <p:cNvSpPr/>
          <p:nvPr/>
        </p:nvSpPr>
        <p:spPr>
          <a:xfrm>
            <a:off x="4623042" y="4455574"/>
            <a:ext cx="2772196" cy="48997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Deposited Sediment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Flowchart: Alternate Process 78"/>
          <p:cNvSpPr/>
          <p:nvPr/>
        </p:nvSpPr>
        <p:spPr bwMode="auto">
          <a:xfrm>
            <a:off x="765222" y="683768"/>
            <a:ext cx="2692803" cy="1532926"/>
          </a:xfrm>
          <a:prstGeom prst="flowChartAlternateProcess">
            <a:avLst/>
          </a:prstGeom>
          <a:solidFill>
            <a:srgbClr val="8BFF8B"/>
          </a:solidFill>
          <a:ln w="38100" cap="flat" cmpd="sng" algn="ctr">
            <a:solidFill>
              <a:srgbClr val="00A8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3" name="Flowchart: Alternate Process 82"/>
          <p:cNvSpPr/>
          <p:nvPr/>
        </p:nvSpPr>
        <p:spPr>
          <a:xfrm>
            <a:off x="4504259" y="716303"/>
            <a:ext cx="2550980" cy="974029"/>
          </a:xfrm>
          <a:prstGeom prst="flowChartAlternateProcess">
            <a:avLst/>
          </a:prstGeom>
          <a:solidFill>
            <a:srgbClr val="D9BFA7"/>
          </a:solidFill>
          <a:ln w="38100" cap="flat" cmpd="sng" algn="ctr">
            <a:solidFill>
              <a:srgbClr val="94683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86772" y="1252221"/>
            <a:ext cx="2389382" cy="8479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Nutrients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ODU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886772" y="899426"/>
            <a:ext cx="2398264" cy="35279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Detritus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0" name="Straight Connector 99"/>
          <p:cNvCxnSpPr>
            <a:stCxn id="85" idx="1"/>
            <a:endCxn id="85" idx="3"/>
          </p:cNvCxnSpPr>
          <p:nvPr/>
        </p:nvCxnSpPr>
        <p:spPr>
          <a:xfrm>
            <a:off x="886772" y="1676178"/>
            <a:ext cx="2389382" cy="0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1" name="Straight Connector 100"/>
          <p:cNvCxnSpPr/>
          <p:nvPr/>
        </p:nvCxnSpPr>
        <p:spPr>
          <a:xfrm flipV="1">
            <a:off x="2048901" y="1676178"/>
            <a:ext cx="0" cy="423957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2" name="Straight Connector 101"/>
          <p:cNvCxnSpPr/>
          <p:nvPr/>
        </p:nvCxnSpPr>
        <p:spPr>
          <a:xfrm flipV="1">
            <a:off x="1476215" y="1690333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3" name="Straight Connector 102"/>
          <p:cNvCxnSpPr/>
          <p:nvPr/>
        </p:nvCxnSpPr>
        <p:spPr>
          <a:xfrm flipV="1">
            <a:off x="2623824" y="1674052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6" name="Curved Connector 105"/>
          <p:cNvCxnSpPr>
            <a:stCxn id="83" idx="2"/>
            <a:endCxn id="75" idx="0"/>
          </p:cNvCxnSpPr>
          <p:nvPr/>
        </p:nvCxnSpPr>
        <p:spPr>
          <a:xfrm rot="16200000" flipH="1">
            <a:off x="4511823" y="2958257"/>
            <a:ext cx="2765242" cy="22939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4683F"/>
            </a:solidFill>
            <a:prstDash val="solid"/>
            <a:headEnd type="triangle" w="sm" len="sm"/>
            <a:tailEnd type="triangl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9" name="Rectangle 108"/>
          <p:cNvSpPr/>
          <p:nvPr/>
        </p:nvSpPr>
        <p:spPr bwMode="auto">
          <a:xfrm rot="5400000">
            <a:off x="-177544" y="4781281"/>
            <a:ext cx="1466107" cy="662523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-144323" y="4877459"/>
            <a:ext cx="1354137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iffusion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4631799" y="819864"/>
            <a:ext cx="2262565" cy="78906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Suspended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Sediment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3458024" y="3329131"/>
            <a:ext cx="3523427" cy="717935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33990" y="3439198"/>
            <a:ext cx="3371261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Erosion 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Deposition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279" t="8889" r="55665" b="23980"/>
          <a:stretch/>
        </p:blipFill>
        <p:spPr>
          <a:xfrm>
            <a:off x="7511126" y="-179081"/>
            <a:ext cx="1622680" cy="7060177"/>
          </a:xfrm>
          <a:prstGeom prst="rect">
            <a:avLst/>
          </a:prstGeom>
        </p:spPr>
      </p:pic>
      <p:sp>
        <p:nvSpPr>
          <p:cNvPr id="81" name="Title 1"/>
          <p:cNvSpPr txBox="1">
            <a:spLocks/>
          </p:cNvSpPr>
          <p:nvPr/>
        </p:nvSpPr>
        <p:spPr>
          <a:xfrm>
            <a:off x="0" y="1877"/>
            <a:ext cx="9144000" cy="47225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90946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700" b="1" dirty="0" smtClean="0">
                <a:solidFill>
                  <a:srgbClr val="00A800"/>
                </a:solidFill>
              </a:rPr>
              <a:t>Water Biogeochemistry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700" b="1" dirty="0" smtClean="0">
                <a:solidFill>
                  <a:srgbClr val="94683F"/>
                </a:solidFill>
              </a:rPr>
              <a:t>Sediment </a:t>
            </a:r>
            <a:r>
              <a:rPr lang="en-US" sz="2700" b="1" dirty="0">
                <a:solidFill>
                  <a:srgbClr val="000000"/>
                </a:solidFill>
              </a:rPr>
              <a:t>+</a:t>
            </a:r>
            <a:r>
              <a:rPr lang="en-US" sz="2700" b="1" dirty="0">
                <a:solidFill>
                  <a:srgbClr val="660066"/>
                </a:solidFill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Seabed Biogeochemistry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80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 txBox="1">
            <a:spLocks/>
          </p:cNvSpPr>
          <p:nvPr/>
        </p:nvSpPr>
        <p:spPr>
          <a:xfrm>
            <a:off x="0" y="78549"/>
            <a:ext cx="9143999" cy="153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How Does </a:t>
            </a:r>
            <a:r>
              <a:rPr lang="en-US" sz="3600" b="1" dirty="0"/>
              <a:t>R</a:t>
            </a:r>
            <a:r>
              <a:rPr lang="en-US" sz="3600" b="1" dirty="0" smtClean="0"/>
              <a:t>esuspension </a:t>
            </a:r>
            <a:r>
              <a:rPr lang="en-US" sz="3600" b="1" dirty="0"/>
              <a:t>A</a:t>
            </a:r>
            <a:r>
              <a:rPr lang="en-US" sz="3600" b="1" dirty="0" smtClean="0"/>
              <a:t>ffect </a:t>
            </a:r>
          </a:p>
          <a:p>
            <a:r>
              <a:rPr lang="en-US" sz="3600" b="1" dirty="0" smtClean="0"/>
              <a:t>Oxygen </a:t>
            </a:r>
            <a:r>
              <a:rPr lang="en-US" sz="3600" b="1" dirty="0"/>
              <a:t>D</a:t>
            </a:r>
            <a:r>
              <a:rPr lang="en-US" sz="3600" b="1" dirty="0" smtClean="0"/>
              <a:t>ynamics?</a:t>
            </a:r>
            <a:endParaRPr lang="en-US" sz="3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91790" y="1631213"/>
            <a:ext cx="537068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Flux of O</a:t>
            </a:r>
            <a:r>
              <a:rPr lang="en-US" sz="2800" baseline="-25000" dirty="0">
                <a:solidFill>
                  <a:srgbClr val="000000"/>
                </a:solidFill>
              </a:rPr>
              <a:t>2 </a:t>
            </a:r>
            <a:r>
              <a:rPr lang="en-US" sz="2800" dirty="0" smtClean="0">
                <a:solidFill>
                  <a:srgbClr val="000000"/>
                </a:solidFill>
              </a:rPr>
              <a:t>into the </a:t>
            </a:r>
            <a:r>
              <a:rPr lang="en-US" sz="2800" dirty="0">
                <a:solidFill>
                  <a:srgbClr val="000000"/>
                </a:solidFill>
              </a:rPr>
              <a:t>seabed</a:t>
            </a:r>
          </a:p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 smtClean="0">
                <a:solidFill>
                  <a:srgbClr val="000000"/>
                </a:solidFill>
              </a:rPr>
              <a:t>Decomposition of resuspended particulate organic </a:t>
            </a:r>
            <a:r>
              <a:rPr lang="en-US" sz="2800" dirty="0">
                <a:solidFill>
                  <a:srgbClr val="000000"/>
                </a:solidFill>
              </a:rPr>
              <a:t>matter </a:t>
            </a:r>
            <a:r>
              <a:rPr lang="en-US" sz="2800" dirty="0" smtClean="0">
                <a:solidFill>
                  <a:srgbClr val="000000"/>
                </a:solidFill>
              </a:rPr>
              <a:t>consumes oxygen</a:t>
            </a:r>
            <a:endParaRPr lang="en-US" sz="2800" dirty="0">
              <a:solidFill>
                <a:srgbClr val="000000"/>
              </a:solidFill>
            </a:endParaRPr>
          </a:p>
          <a:p>
            <a:pPr marL="744537" indent="-514350">
              <a:buFont typeface="+mj-lt"/>
              <a:buAutoNum type="arabicPeriod"/>
              <a:tabLst>
                <a:tab pos="458788" algn="l"/>
                <a:tab pos="511175" algn="l"/>
                <a:tab pos="565150" algn="l"/>
                <a:tab pos="635000" algn="l"/>
              </a:tabLst>
            </a:pPr>
            <a:r>
              <a:rPr lang="en-US" sz="2800" dirty="0" smtClean="0">
                <a:solidFill>
                  <a:srgbClr val="000000"/>
                </a:solidFill>
              </a:rPr>
              <a:t>Redistribution of organic </a:t>
            </a:r>
            <a:r>
              <a:rPr lang="en-US" sz="2800" dirty="0" smtClean="0">
                <a:solidFill>
                  <a:srgbClr val="000000"/>
                </a:solidFill>
              </a:rPr>
              <a:t>matter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075092"/>
            <a:ext cx="557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Toussaint et al. (2014), </a:t>
            </a:r>
            <a:r>
              <a:rPr lang="en-US" sz="1600" dirty="0" err="1" smtClean="0"/>
              <a:t>Abril</a:t>
            </a:r>
            <a:r>
              <a:rPr lang="en-US" sz="1600" dirty="0" smtClean="0"/>
              <a:t> et al. (1996), Sloth et al. (1996); Jorgensen et al., 1996; </a:t>
            </a:r>
            <a:r>
              <a:rPr lang="en-US" sz="1600" dirty="0" err="1" smtClean="0"/>
              <a:t>Aller</a:t>
            </a:r>
            <a:r>
              <a:rPr lang="en-US" sz="1600" dirty="0" smtClean="0"/>
              <a:t> (1998); </a:t>
            </a:r>
            <a:r>
              <a:rPr lang="en-US" sz="1600" dirty="0" err="1"/>
              <a:t>Glud</a:t>
            </a:r>
            <a:r>
              <a:rPr lang="en-US" sz="1600" dirty="0"/>
              <a:t> (2008</a:t>
            </a:r>
            <a:r>
              <a:rPr lang="en-US" sz="1600" dirty="0" smtClean="0"/>
              <a:t>); McKee et al. (2004); </a:t>
            </a:r>
            <a:r>
              <a:rPr lang="en-US" sz="1600" dirty="0" err="1" smtClean="0"/>
              <a:t>Lampitt</a:t>
            </a:r>
            <a:r>
              <a:rPr lang="en-US" sz="1600" dirty="0" smtClean="0"/>
              <a:t> et al. (1995); Moriarty et al. </a:t>
            </a:r>
            <a:r>
              <a:rPr lang="en-US" sz="1600" smtClean="0"/>
              <a:t>(2017)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5076755" y="1725305"/>
            <a:ext cx="4006601" cy="41218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8035" y="1725305"/>
            <a:ext cx="324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In-situ observations in the Gironde Estuary, France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618" t="13086" r="65277" b="39806"/>
          <a:stretch/>
        </p:blipFill>
        <p:spPr>
          <a:xfrm rot="16200000">
            <a:off x="6324836" y="2350793"/>
            <a:ext cx="2116670" cy="2832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610706" y="3488700"/>
            <a:ext cx="1639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Oxygen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umol</a:t>
            </a:r>
            <a:r>
              <a:rPr lang="en-US" sz="2000" dirty="0" smtClean="0"/>
              <a:t>/kg)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558035" y="5070492"/>
            <a:ext cx="3608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Suspended Particulate Matter </a:t>
            </a:r>
          </a:p>
          <a:p>
            <a:pPr algn="ctr"/>
            <a:r>
              <a:rPr lang="en-US" sz="2000" dirty="0" smtClean="0"/>
              <a:t>(mg/L)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60189" y="4591817"/>
            <a:ext cx="4129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984" y="2714873"/>
            <a:ext cx="546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8423239" y="4798303"/>
            <a:ext cx="546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/>
              <a:t>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971005" y="4725759"/>
            <a:ext cx="4129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94751" y="2844707"/>
            <a:ext cx="396887" cy="11978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278918" y="5890426"/>
            <a:ext cx="1804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Abril</a:t>
            </a:r>
            <a:r>
              <a:rPr lang="en-US" dirty="0"/>
              <a:t> et al. (1996)</a:t>
            </a:r>
          </a:p>
        </p:txBody>
      </p:sp>
    </p:spTree>
    <p:extLst>
      <p:ext uri="{BB962C8B-B14F-4D97-AF65-F5344CB8AC3E}">
        <p14:creationId xmlns:p14="http://schemas.microsoft.com/office/powerpoint/2010/main" val="14975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" y="347653"/>
            <a:ext cx="7511126" cy="33661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672708"/>
            <a:ext cx="7511125" cy="31954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" y="3669592"/>
            <a:ext cx="7508982" cy="0"/>
          </a:xfrm>
          <a:prstGeom prst="line">
            <a:avLst/>
          </a:prstGeom>
          <a:noFill/>
          <a:ln w="9525" cap="flat" cmpd="sng" algn="ctr">
            <a:solidFill>
              <a:srgbClr val="94683F"/>
            </a:solidFill>
            <a:prstDash val="solid"/>
          </a:ln>
          <a:effectLst/>
        </p:spPr>
      </p:cxnSp>
      <p:cxnSp>
        <p:nvCxnSpPr>
          <p:cNvPr id="73" name="Curved Connector 72"/>
          <p:cNvCxnSpPr/>
          <p:nvPr/>
        </p:nvCxnSpPr>
        <p:spPr>
          <a:xfrm rot="5400000">
            <a:off x="-804671" y="5176851"/>
            <a:ext cx="2521978" cy="5314"/>
          </a:xfrm>
          <a:prstGeom prst="curvedConnector3">
            <a:avLst/>
          </a:prstGeom>
          <a:noFill/>
          <a:ln w="38100" cap="flat" cmpd="sng" algn="ctr">
            <a:solidFill>
              <a:srgbClr val="956B43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5" name="Rounded Rectangle 74"/>
          <p:cNvSpPr/>
          <p:nvPr/>
        </p:nvSpPr>
        <p:spPr>
          <a:xfrm>
            <a:off x="4623042" y="4455574"/>
            <a:ext cx="2772196" cy="48997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Deposited Sediment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4631799" y="4945553"/>
            <a:ext cx="2772196" cy="55548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Seabed Organic Matter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79" name="Flowchart: Alternate Process 78"/>
          <p:cNvSpPr/>
          <p:nvPr/>
        </p:nvSpPr>
        <p:spPr bwMode="auto">
          <a:xfrm>
            <a:off x="765222" y="683768"/>
            <a:ext cx="2692803" cy="1532926"/>
          </a:xfrm>
          <a:prstGeom prst="flowChartAlternateProcess">
            <a:avLst/>
          </a:prstGeom>
          <a:solidFill>
            <a:srgbClr val="8BFF8B"/>
          </a:solidFill>
          <a:ln w="38100" cap="flat" cmpd="sng" algn="ctr">
            <a:solidFill>
              <a:srgbClr val="00A8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3" name="Flowchart: Alternate Process 82"/>
          <p:cNvSpPr/>
          <p:nvPr/>
        </p:nvSpPr>
        <p:spPr>
          <a:xfrm>
            <a:off x="4504259" y="716303"/>
            <a:ext cx="2550980" cy="974029"/>
          </a:xfrm>
          <a:prstGeom prst="flowChartAlternateProcess">
            <a:avLst/>
          </a:prstGeom>
          <a:solidFill>
            <a:srgbClr val="D9BFA7"/>
          </a:solidFill>
          <a:ln w="38100" cap="flat" cmpd="sng" algn="ctr">
            <a:solidFill>
              <a:srgbClr val="94683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86772" y="1252221"/>
            <a:ext cx="2389382" cy="8479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Nutrients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ODU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886772" y="899426"/>
            <a:ext cx="2398264" cy="35279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Detritus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0" name="Straight Connector 99"/>
          <p:cNvCxnSpPr>
            <a:stCxn id="85" idx="1"/>
            <a:endCxn id="85" idx="3"/>
          </p:cNvCxnSpPr>
          <p:nvPr/>
        </p:nvCxnSpPr>
        <p:spPr>
          <a:xfrm>
            <a:off x="886772" y="1676178"/>
            <a:ext cx="2389382" cy="0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1" name="Straight Connector 100"/>
          <p:cNvCxnSpPr/>
          <p:nvPr/>
        </p:nvCxnSpPr>
        <p:spPr>
          <a:xfrm flipV="1">
            <a:off x="2048901" y="1676178"/>
            <a:ext cx="0" cy="423957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2" name="Straight Connector 101"/>
          <p:cNvCxnSpPr/>
          <p:nvPr/>
        </p:nvCxnSpPr>
        <p:spPr>
          <a:xfrm flipV="1">
            <a:off x="1476215" y="1690333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3" name="Straight Connector 102"/>
          <p:cNvCxnSpPr/>
          <p:nvPr/>
        </p:nvCxnSpPr>
        <p:spPr>
          <a:xfrm flipV="1">
            <a:off x="2623824" y="1674052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6" name="Curved Connector 105"/>
          <p:cNvCxnSpPr>
            <a:stCxn id="83" idx="2"/>
            <a:endCxn id="75" idx="0"/>
          </p:cNvCxnSpPr>
          <p:nvPr/>
        </p:nvCxnSpPr>
        <p:spPr>
          <a:xfrm rot="16200000" flipH="1">
            <a:off x="4511823" y="2958257"/>
            <a:ext cx="2765242" cy="22939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4683F"/>
            </a:solidFill>
            <a:prstDash val="solid"/>
            <a:headEnd type="triangle" w="sm" len="sm"/>
            <a:tailEnd type="triangl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9" name="Rectangle 108"/>
          <p:cNvSpPr/>
          <p:nvPr/>
        </p:nvSpPr>
        <p:spPr bwMode="auto">
          <a:xfrm rot="5400000">
            <a:off x="-177544" y="4781281"/>
            <a:ext cx="1466107" cy="662523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-144323" y="4877459"/>
            <a:ext cx="1354137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iffusion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4631799" y="819864"/>
            <a:ext cx="2262565" cy="78906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Suspended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Sediment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3458024" y="3329131"/>
            <a:ext cx="3523427" cy="717935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33990" y="3439198"/>
            <a:ext cx="3371261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Erosion 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Deposition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279" t="8889" r="55665" b="23980"/>
          <a:stretch/>
        </p:blipFill>
        <p:spPr>
          <a:xfrm>
            <a:off x="7511126" y="-179081"/>
            <a:ext cx="1622680" cy="7060177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 bwMode="auto">
          <a:xfrm>
            <a:off x="1041926" y="4448767"/>
            <a:ext cx="2389382" cy="8479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Seabed Nutrients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ODU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8" name="Straight Connector 67"/>
          <p:cNvCxnSpPr>
            <a:stCxn id="67" idx="1"/>
            <a:endCxn id="67" idx="3"/>
          </p:cNvCxnSpPr>
          <p:nvPr/>
        </p:nvCxnSpPr>
        <p:spPr>
          <a:xfrm>
            <a:off x="1041926" y="4872724"/>
            <a:ext cx="238938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7" name="Straight Connector 76"/>
          <p:cNvCxnSpPr/>
          <p:nvPr/>
        </p:nvCxnSpPr>
        <p:spPr>
          <a:xfrm flipV="1">
            <a:off x="2204055" y="4872724"/>
            <a:ext cx="0" cy="4239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8" name="Straight Connector 77"/>
          <p:cNvCxnSpPr/>
          <p:nvPr/>
        </p:nvCxnSpPr>
        <p:spPr>
          <a:xfrm flipV="1">
            <a:off x="1631369" y="4886879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 flipV="1">
            <a:off x="2778978" y="4870598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0" name="Title 1"/>
          <p:cNvSpPr txBox="1">
            <a:spLocks/>
          </p:cNvSpPr>
          <p:nvPr/>
        </p:nvSpPr>
        <p:spPr>
          <a:xfrm>
            <a:off x="0" y="1877"/>
            <a:ext cx="9144000" cy="47225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90946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700" b="1" dirty="0" smtClean="0">
                <a:solidFill>
                  <a:srgbClr val="00A800"/>
                </a:solidFill>
              </a:rPr>
              <a:t>Water Biogeochemistry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700" b="1" dirty="0" smtClean="0">
                <a:solidFill>
                  <a:srgbClr val="94683F"/>
                </a:solidFill>
              </a:rPr>
              <a:t>Sediment </a:t>
            </a:r>
            <a:r>
              <a:rPr lang="en-US" sz="2700" b="1" dirty="0">
                <a:solidFill>
                  <a:srgbClr val="000000"/>
                </a:solidFill>
              </a:rPr>
              <a:t>+</a:t>
            </a:r>
            <a:r>
              <a:rPr lang="en-US" sz="2700" b="1" dirty="0">
                <a:solidFill>
                  <a:srgbClr val="660066"/>
                </a:solidFill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Seabed Biogeochemistry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60795" y="6488668"/>
            <a:ext cx="279976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 </a:t>
            </a:r>
            <a:endParaRPr lang="en-US" sz="105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854501" y="6488668"/>
            <a:ext cx="473703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46088" lvl="2" algn="r">
              <a:tabLst>
                <a:tab pos="801688" algn="l"/>
              </a:tabLst>
            </a:pPr>
            <a:r>
              <a:rPr lang="en-US" sz="2000" b="1" dirty="0" smtClean="0">
                <a:solidFill>
                  <a:srgbClr val="CC0202"/>
                </a:solidFill>
              </a:rPr>
              <a:t>Completed Moriarty et al. (submitted)</a:t>
            </a:r>
            <a:endParaRPr lang="en-US" sz="2000" b="1" dirty="0">
              <a:solidFill>
                <a:srgbClr val="CC0202"/>
              </a:solidFill>
            </a:endParaRPr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2081801" y="6595247"/>
            <a:ext cx="195132" cy="19202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4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1" y="347653"/>
            <a:ext cx="7511126" cy="33661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672708"/>
            <a:ext cx="7511125" cy="31954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" y="3669592"/>
            <a:ext cx="7508982" cy="0"/>
          </a:xfrm>
          <a:prstGeom prst="line">
            <a:avLst/>
          </a:prstGeom>
          <a:noFill/>
          <a:ln w="9525" cap="flat" cmpd="sng" algn="ctr">
            <a:solidFill>
              <a:srgbClr val="94683F"/>
            </a:solidFill>
            <a:prstDash val="solid"/>
          </a:ln>
          <a:effectLst/>
        </p:spPr>
      </p:cxnSp>
      <p:cxnSp>
        <p:nvCxnSpPr>
          <p:cNvPr id="69" name="Curved Connector 68"/>
          <p:cNvCxnSpPr/>
          <p:nvPr/>
        </p:nvCxnSpPr>
        <p:spPr>
          <a:xfrm rot="5400000" flipH="1">
            <a:off x="-895345" y="5179038"/>
            <a:ext cx="2703326" cy="5313"/>
          </a:xfrm>
          <a:prstGeom prst="curvedConnector3">
            <a:avLst/>
          </a:prstGeom>
          <a:noFill/>
          <a:ln w="984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1" name="Curved Connector 70"/>
          <p:cNvCxnSpPr>
            <a:stCxn id="67" idx="2"/>
            <a:endCxn id="76" idx="2"/>
          </p:cNvCxnSpPr>
          <p:nvPr/>
        </p:nvCxnSpPr>
        <p:spPr>
          <a:xfrm rot="16200000" flipH="1">
            <a:off x="4025078" y="3508220"/>
            <a:ext cx="204358" cy="3781280"/>
          </a:xfrm>
          <a:prstGeom prst="curvedConnector3">
            <a:avLst>
              <a:gd name="adj1" fmla="val 327868"/>
            </a:avLst>
          </a:prstGeom>
          <a:noFill/>
          <a:ln w="762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73" name="Curved Connector 72"/>
          <p:cNvCxnSpPr/>
          <p:nvPr/>
        </p:nvCxnSpPr>
        <p:spPr>
          <a:xfrm rot="5400000">
            <a:off x="-804671" y="5176851"/>
            <a:ext cx="2521978" cy="5314"/>
          </a:xfrm>
          <a:prstGeom prst="curvedConnector3">
            <a:avLst/>
          </a:prstGeom>
          <a:noFill/>
          <a:ln w="38100" cap="flat" cmpd="sng" algn="ctr">
            <a:solidFill>
              <a:srgbClr val="956B43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5" name="Rounded Rectangle 74"/>
          <p:cNvSpPr/>
          <p:nvPr/>
        </p:nvSpPr>
        <p:spPr>
          <a:xfrm>
            <a:off x="4623042" y="4455574"/>
            <a:ext cx="2772196" cy="48997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Deposited Sediment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4631799" y="4945553"/>
            <a:ext cx="2772196" cy="55548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Seabed Organic Matter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79" name="Flowchart: Alternate Process 78"/>
          <p:cNvSpPr/>
          <p:nvPr/>
        </p:nvSpPr>
        <p:spPr bwMode="auto">
          <a:xfrm>
            <a:off x="765222" y="683768"/>
            <a:ext cx="2692803" cy="1532926"/>
          </a:xfrm>
          <a:prstGeom prst="flowChartAlternateProcess">
            <a:avLst/>
          </a:prstGeom>
          <a:solidFill>
            <a:srgbClr val="8BFF8B"/>
          </a:solidFill>
          <a:ln w="38100" cap="flat" cmpd="sng" algn="ctr">
            <a:solidFill>
              <a:srgbClr val="00A8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3" name="Flowchart: Alternate Process 82"/>
          <p:cNvSpPr/>
          <p:nvPr/>
        </p:nvSpPr>
        <p:spPr>
          <a:xfrm>
            <a:off x="4504259" y="716303"/>
            <a:ext cx="2550980" cy="974029"/>
          </a:xfrm>
          <a:prstGeom prst="flowChartAlternateProcess">
            <a:avLst/>
          </a:prstGeom>
          <a:solidFill>
            <a:srgbClr val="D9BFA7"/>
          </a:solidFill>
          <a:ln w="38100" cap="flat" cmpd="sng" algn="ctr">
            <a:solidFill>
              <a:srgbClr val="94683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86772" y="1252221"/>
            <a:ext cx="2389382" cy="8479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Nutrients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ODU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87" name="Curved Connector 86"/>
          <p:cNvCxnSpPr>
            <a:endCxn id="67" idx="0"/>
          </p:cNvCxnSpPr>
          <p:nvPr/>
        </p:nvCxnSpPr>
        <p:spPr>
          <a:xfrm rot="5400000">
            <a:off x="1150105" y="3303204"/>
            <a:ext cx="2232075" cy="59050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1117600" y="3488042"/>
            <a:ext cx="1587629" cy="4616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Diffusion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89" name="Curved Connector 88"/>
          <p:cNvCxnSpPr>
            <a:stCxn id="97" idx="3"/>
            <a:endCxn id="76" idx="1"/>
          </p:cNvCxnSpPr>
          <p:nvPr/>
        </p:nvCxnSpPr>
        <p:spPr>
          <a:xfrm>
            <a:off x="3285036" y="1075824"/>
            <a:ext cx="1346763" cy="4147472"/>
          </a:xfrm>
          <a:prstGeom prst="curvedConnector3">
            <a:avLst>
              <a:gd name="adj1" fmla="val 67603"/>
            </a:avLst>
          </a:prstGeom>
          <a:noFill/>
          <a:ln w="762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7" name="Rounded Rectangle 96"/>
          <p:cNvSpPr/>
          <p:nvPr/>
        </p:nvSpPr>
        <p:spPr bwMode="auto">
          <a:xfrm>
            <a:off x="886772" y="899426"/>
            <a:ext cx="2398264" cy="35279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A8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Detritus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0" name="Straight Connector 99"/>
          <p:cNvCxnSpPr>
            <a:stCxn id="85" idx="1"/>
            <a:endCxn id="85" idx="3"/>
          </p:cNvCxnSpPr>
          <p:nvPr/>
        </p:nvCxnSpPr>
        <p:spPr>
          <a:xfrm>
            <a:off x="886772" y="1676178"/>
            <a:ext cx="2389382" cy="0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1" name="Straight Connector 100"/>
          <p:cNvCxnSpPr/>
          <p:nvPr/>
        </p:nvCxnSpPr>
        <p:spPr>
          <a:xfrm flipV="1">
            <a:off x="2048901" y="1676178"/>
            <a:ext cx="0" cy="423957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2" name="Straight Connector 101"/>
          <p:cNvCxnSpPr/>
          <p:nvPr/>
        </p:nvCxnSpPr>
        <p:spPr>
          <a:xfrm flipV="1">
            <a:off x="1476215" y="1690333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3" name="Straight Connector 102"/>
          <p:cNvCxnSpPr/>
          <p:nvPr/>
        </p:nvCxnSpPr>
        <p:spPr>
          <a:xfrm flipV="1">
            <a:off x="2623824" y="1674052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A800"/>
            </a:solidFill>
            <a:prstDash val="solid"/>
          </a:ln>
          <a:effectLst/>
        </p:spPr>
      </p:cxnSp>
      <p:cxnSp>
        <p:nvCxnSpPr>
          <p:cNvPr id="106" name="Curved Connector 105"/>
          <p:cNvCxnSpPr>
            <a:stCxn id="83" idx="2"/>
            <a:endCxn id="75" idx="0"/>
          </p:cNvCxnSpPr>
          <p:nvPr/>
        </p:nvCxnSpPr>
        <p:spPr>
          <a:xfrm rot="16200000" flipH="1">
            <a:off x="4511823" y="2958257"/>
            <a:ext cx="2765242" cy="22939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4683F"/>
            </a:solidFill>
            <a:prstDash val="solid"/>
            <a:headEnd type="triangle" w="sm" len="sm"/>
            <a:tailEnd type="triangl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9" name="Rectangle 108"/>
          <p:cNvSpPr/>
          <p:nvPr/>
        </p:nvSpPr>
        <p:spPr bwMode="auto">
          <a:xfrm rot="5400000">
            <a:off x="-177544" y="4781281"/>
            <a:ext cx="1466107" cy="662523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-144323" y="4877459"/>
            <a:ext cx="1354137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iffusion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4631799" y="819864"/>
            <a:ext cx="2262565" cy="78906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56B43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Suspended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Sediment</a:t>
            </a:r>
          </a:p>
        </p:txBody>
      </p:sp>
      <p:cxnSp>
        <p:nvCxnSpPr>
          <p:cNvPr id="93" name="Curved Connector 92"/>
          <p:cNvCxnSpPr/>
          <p:nvPr/>
        </p:nvCxnSpPr>
        <p:spPr>
          <a:xfrm>
            <a:off x="2295667" y="2216694"/>
            <a:ext cx="1628136" cy="1452898"/>
          </a:xfrm>
          <a:prstGeom prst="curvedConnector3">
            <a:avLst>
              <a:gd name="adj1" fmla="val 100000"/>
            </a:avLst>
          </a:prstGeom>
          <a:noFill/>
          <a:ln w="762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94" name="Curved Connector 93"/>
          <p:cNvCxnSpPr>
            <a:stCxn id="67" idx="3"/>
          </p:cNvCxnSpPr>
          <p:nvPr/>
        </p:nvCxnSpPr>
        <p:spPr>
          <a:xfrm flipV="1">
            <a:off x="3431308" y="3669593"/>
            <a:ext cx="492494" cy="1203131"/>
          </a:xfrm>
          <a:prstGeom prst="curvedConnector2">
            <a:avLst/>
          </a:prstGeom>
          <a:noFill/>
          <a:ln w="762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07" name="Rectangle 106"/>
          <p:cNvSpPr/>
          <p:nvPr/>
        </p:nvSpPr>
        <p:spPr bwMode="auto">
          <a:xfrm>
            <a:off x="3458024" y="3329131"/>
            <a:ext cx="3523427" cy="717935"/>
          </a:xfrm>
          <a:prstGeom prst="rect">
            <a:avLst/>
          </a:prstGeom>
          <a:solidFill>
            <a:srgbClr val="94683F"/>
          </a:solidFill>
          <a:ln>
            <a:solidFill>
              <a:srgbClr val="94683F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33990" y="3439198"/>
            <a:ext cx="3371261" cy="461665"/>
          </a:xfrm>
          <a:prstGeom prst="rect">
            <a:avLst/>
          </a:prstGeom>
          <a:solidFill>
            <a:srgbClr val="94683F"/>
          </a:solidFill>
          <a:ln w="2857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Erosion 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Deposition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582514" y="5785360"/>
            <a:ext cx="5311850" cy="36933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Soetaert’s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Seabed Biogeochemical Model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760795" y="6488668"/>
            <a:ext cx="279976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 </a:t>
            </a:r>
            <a:endParaRPr lang="en-US" sz="105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1854501" y="6488668"/>
            <a:ext cx="473703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446088" lvl="2" algn="r">
              <a:tabLst>
                <a:tab pos="801688" algn="l"/>
              </a:tabLst>
            </a:pPr>
            <a:r>
              <a:rPr lang="en-US" sz="2000" b="1" dirty="0" smtClean="0">
                <a:solidFill>
                  <a:srgbClr val="CC0202"/>
                </a:solidFill>
              </a:rPr>
              <a:t>Completed Moriarty et al. (submitted)</a:t>
            </a:r>
            <a:endParaRPr lang="en-US" sz="2000" b="1" dirty="0">
              <a:solidFill>
                <a:srgbClr val="CC0202"/>
              </a:solidFill>
            </a:endParaRPr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2081801" y="6595247"/>
            <a:ext cx="195132" cy="19202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20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279" t="8889" r="55665" b="23980"/>
          <a:stretch/>
        </p:blipFill>
        <p:spPr>
          <a:xfrm>
            <a:off x="7511126" y="-179081"/>
            <a:ext cx="1622680" cy="7060177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>
          <a:xfrm>
            <a:off x="0" y="1877"/>
            <a:ext cx="9144000" cy="47225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90946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700" b="1" dirty="0" smtClean="0">
                <a:solidFill>
                  <a:srgbClr val="00A800"/>
                </a:solidFill>
              </a:rPr>
              <a:t>Water Biogeochemistry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+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700" b="1" dirty="0" smtClean="0">
                <a:solidFill>
                  <a:srgbClr val="94683F"/>
                </a:solidFill>
              </a:rPr>
              <a:t>Sediment </a:t>
            </a:r>
            <a:r>
              <a:rPr lang="en-US" sz="2700" b="1" dirty="0">
                <a:solidFill>
                  <a:srgbClr val="000000"/>
                </a:solidFill>
              </a:rPr>
              <a:t>+</a:t>
            </a:r>
            <a:r>
              <a:rPr lang="en-US" sz="2700" b="1" dirty="0">
                <a:solidFill>
                  <a:srgbClr val="660066"/>
                </a:solidFill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Seabed Biogeochemistry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1041926" y="4448767"/>
            <a:ext cx="2389382" cy="8479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Seabed Nutrients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ODU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8" name="Straight Connector 67"/>
          <p:cNvCxnSpPr>
            <a:stCxn id="67" idx="1"/>
            <a:endCxn id="67" idx="3"/>
          </p:cNvCxnSpPr>
          <p:nvPr/>
        </p:nvCxnSpPr>
        <p:spPr>
          <a:xfrm>
            <a:off x="1041926" y="4872724"/>
            <a:ext cx="238938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7" name="Straight Connector 76"/>
          <p:cNvCxnSpPr/>
          <p:nvPr/>
        </p:nvCxnSpPr>
        <p:spPr>
          <a:xfrm flipV="1">
            <a:off x="2204055" y="4872724"/>
            <a:ext cx="0" cy="4239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8" name="Straight Connector 77"/>
          <p:cNvCxnSpPr/>
          <p:nvPr/>
        </p:nvCxnSpPr>
        <p:spPr>
          <a:xfrm flipV="1">
            <a:off x="1631369" y="4886879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 flipV="1">
            <a:off x="2778978" y="4870598"/>
            <a:ext cx="0" cy="351793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3730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09"/>
            <a:ext cx="9144000" cy="62499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Model </a:t>
            </a:r>
            <a:r>
              <a:rPr lang="en-US" sz="2800" b="1" dirty="0" smtClean="0"/>
              <a:t>Implementations: Northern Gulf of Mexico</a:t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 err="1" smtClean="0"/>
              <a:t>Xu</a:t>
            </a:r>
            <a:r>
              <a:rPr lang="en-US" sz="2800" b="1" dirty="0" smtClean="0"/>
              <a:t> et al., 2011)</a:t>
            </a:r>
            <a:endParaRPr lang="en-US" sz="28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4" y="1004696"/>
            <a:ext cx="8596428" cy="35597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5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8764" y="1334595"/>
            <a:ext cx="8343283" cy="54014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lot_time_forcing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4462" r="2602" b="9208"/>
          <a:stretch/>
        </p:blipFill>
        <p:spPr>
          <a:xfrm>
            <a:off x="2484888" y="1561658"/>
            <a:ext cx="6150420" cy="4588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624993"/>
          </a:xfrm>
        </p:spPr>
        <p:txBody>
          <a:bodyPr>
            <a:noAutofit/>
          </a:bodyPr>
          <a:lstStyle/>
          <a:p>
            <a:r>
              <a:rPr lang="en-US" sz="2800" dirty="0" smtClean="0"/>
              <a:t>Model Implementation for the Northern Gulf of Mexico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564274" y="1812118"/>
            <a:ext cx="179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River Discharge (m</a:t>
            </a:r>
            <a:r>
              <a:rPr lang="en-US" baseline="30000" dirty="0" smtClean="0"/>
              <a:t>3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4274" y="2944449"/>
            <a:ext cx="179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Wind Speed</a:t>
            </a:r>
          </a:p>
          <a:p>
            <a:pPr algn="ctr"/>
            <a:r>
              <a:rPr lang="en-US" dirty="0" smtClean="0"/>
              <a:t>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8213" y="3981350"/>
            <a:ext cx="2566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Sig. Wave Height</a:t>
            </a:r>
          </a:p>
          <a:p>
            <a:pPr algn="ctr"/>
            <a:r>
              <a:rPr lang="en-US" dirty="0" smtClean="0"/>
              <a:t>(m)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8764" y="4949508"/>
            <a:ext cx="2117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Temperature in the Atmosphere and at the Open Boundary</a:t>
            </a:r>
          </a:p>
          <a:p>
            <a:pPr algn="ctr"/>
            <a:r>
              <a:rPr lang="en-US" dirty="0" smtClean="0"/>
              <a:t>(</a:t>
            </a:r>
            <a:r>
              <a:rPr lang="en-US" baseline="30000" dirty="0" smtClean="0"/>
              <a:t>0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00447" y="635031"/>
            <a:ext cx="3073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Forcing for 2006-2007</a:t>
            </a:r>
            <a:endParaRPr lang="en-US" sz="2400" b="1" dirty="0"/>
          </a:p>
        </p:txBody>
      </p:sp>
      <p:sp>
        <p:nvSpPr>
          <p:cNvPr id="4" name="Frame 3"/>
          <p:cNvSpPr/>
          <p:nvPr/>
        </p:nvSpPr>
        <p:spPr>
          <a:xfrm>
            <a:off x="4364698" y="1554703"/>
            <a:ext cx="269521" cy="4637949"/>
          </a:xfrm>
          <a:prstGeom prst="frame">
            <a:avLst>
              <a:gd name="adj1" fmla="val 0"/>
            </a:avLst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0568" y="5469420"/>
            <a:ext cx="3286932" cy="13608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80568" y="5850601"/>
            <a:ext cx="3247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Standard Model Run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No-Resuspension Model Runs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May </a:t>
            </a:r>
            <a:r>
              <a:rPr lang="en-US" dirty="0" smtClean="0"/>
              <a:t>– August 2006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329260" y="5531803"/>
            <a:ext cx="1799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Model Runs</a:t>
            </a:r>
            <a:endParaRPr lang="en-US" b="1" dirty="0"/>
          </a:p>
        </p:txBody>
      </p:sp>
      <p:sp>
        <p:nvSpPr>
          <p:cNvPr id="14" name="Frame 13"/>
          <p:cNvSpPr/>
          <p:nvPr/>
        </p:nvSpPr>
        <p:spPr>
          <a:xfrm>
            <a:off x="3652319" y="1554703"/>
            <a:ext cx="269521" cy="4637949"/>
          </a:xfrm>
          <a:prstGeom prst="frame">
            <a:avLst>
              <a:gd name="adj1" fmla="val 0"/>
            </a:avLst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7256"/>
            <a:ext cx="9144000" cy="75032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Rhone Delta: Resuspension </a:t>
            </a:r>
            <a:r>
              <a:rPr lang="en-US" sz="3600" dirty="0"/>
              <a:t>increased </a:t>
            </a:r>
            <a:r>
              <a:rPr lang="en-US" sz="3600" dirty="0" smtClean="0"/>
              <a:t>seabed </a:t>
            </a:r>
            <a:r>
              <a:rPr lang="en-US" sz="3600" dirty="0" smtClean="0"/>
              <a:t>oxygen consumption</a:t>
            </a:r>
            <a:endParaRPr lang="en-US" sz="3600" dirty="0"/>
          </a:p>
        </p:txBody>
      </p:sp>
      <p:pic>
        <p:nvPicPr>
          <p:cNvPr id="3" name="Picture 2" descr="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16084" r="7006" b="70998"/>
          <a:stretch/>
        </p:blipFill>
        <p:spPr>
          <a:xfrm>
            <a:off x="2041815" y="2205853"/>
            <a:ext cx="6085358" cy="11538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8199446" y="3116131"/>
            <a:ext cx="819954" cy="1906656"/>
          </a:xfrm>
          <a:prstGeom prst="line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317579" y="3116131"/>
            <a:ext cx="701822" cy="926643"/>
          </a:xfrm>
          <a:prstGeom prst="line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 bwMode="auto">
          <a:xfrm>
            <a:off x="2796964" y="1197360"/>
            <a:ext cx="4291555" cy="8549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3762" y="1173048"/>
            <a:ext cx="375105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Standard Model (Time-Averaged)</a:t>
            </a:r>
          </a:p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No</a:t>
            </a:r>
            <a:r>
              <a:rPr lang="en-US" b="1" dirty="0">
                <a:solidFill>
                  <a:srgbClr val="000000"/>
                </a:solidFill>
              </a:rPr>
              <a:t>-resuspension </a:t>
            </a:r>
            <a:r>
              <a:rPr lang="en-US" b="1" dirty="0" smtClean="0">
                <a:solidFill>
                  <a:srgbClr val="000000"/>
                </a:solidFill>
              </a:rPr>
              <a:t>model</a:t>
            </a:r>
          </a:p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Critical Shear Stress for Erosion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886106" y="1357329"/>
            <a:ext cx="39684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86106" y="1636088"/>
            <a:ext cx="381495" cy="0"/>
          </a:xfrm>
          <a:prstGeom prst="line">
            <a:avLst/>
          </a:prstGeom>
          <a:ln w="12700" cmpd="sng">
            <a:solidFill>
              <a:srgbClr val="FF41EB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09158" y="1901013"/>
            <a:ext cx="381495" cy="0"/>
          </a:xfrm>
          <a:prstGeom prst="line">
            <a:avLst/>
          </a:prstGeom>
          <a:ln>
            <a:solidFill>
              <a:srgbClr val="CC020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284" y="2366603"/>
            <a:ext cx="1439331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Seabed Shear Stress </a:t>
            </a:r>
          </a:p>
          <a:p>
            <a:pPr algn="ctr" defTabSz="914400"/>
            <a:r>
              <a:rPr lang="en-US" dirty="0" smtClean="0">
                <a:solidFill>
                  <a:srgbClr val="000000"/>
                </a:solidFill>
              </a:rPr>
              <a:t>(Pa)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3681025"/>
            <a:ext cx="162331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Seabed O</a:t>
            </a:r>
            <a:r>
              <a:rPr lang="en-US" b="1" baseline="-25000" dirty="0" smtClean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Consumption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mmol</a:t>
            </a:r>
            <a:r>
              <a:rPr lang="en-US" dirty="0">
                <a:solidFill>
                  <a:srgbClr val="000000"/>
                </a:solidFill>
              </a:rPr>
              <a:t>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m</a:t>
            </a:r>
            <a:r>
              <a:rPr lang="en-US" baseline="30000" dirty="0">
                <a:solidFill>
                  <a:srgbClr val="000000"/>
                </a:solidFill>
              </a:rPr>
              <a:t>-2</a:t>
            </a:r>
            <a:r>
              <a:rPr lang="en-US" dirty="0">
                <a:solidFill>
                  <a:srgbClr val="000000"/>
                </a:solidFill>
              </a:rPr>
              <a:t> d</a:t>
            </a:r>
            <a:r>
              <a:rPr lang="en-US" baseline="30000" dirty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" name="Picture 33" descr="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31333" r="7739" b="56326"/>
          <a:stretch/>
        </p:blipFill>
        <p:spPr>
          <a:xfrm>
            <a:off x="2041815" y="3643901"/>
            <a:ext cx="6013085" cy="1102215"/>
          </a:xfrm>
          <a:prstGeom prst="rect">
            <a:avLst/>
          </a:prstGeom>
        </p:spPr>
      </p:pic>
      <p:pic>
        <p:nvPicPr>
          <p:cNvPr id="35" name="Picture 34" descr="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61388" r="6271" b="26272"/>
          <a:stretch/>
        </p:blipFill>
        <p:spPr>
          <a:xfrm>
            <a:off x="2041815" y="4945061"/>
            <a:ext cx="6157631" cy="11022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92489" y="1627939"/>
            <a:ext cx="2351511" cy="147732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55563" lvl="2">
              <a:tabLst>
                <a:tab pos="801688" algn="l"/>
              </a:tabLst>
            </a:pPr>
            <a:r>
              <a:rPr lang="en-US" b="1" dirty="0" smtClean="0"/>
              <a:t>Resuspension seabed O</a:t>
            </a:r>
            <a:r>
              <a:rPr lang="en-US" b="1" baseline="-25000" dirty="0" smtClean="0"/>
              <a:t>2</a:t>
            </a:r>
            <a:r>
              <a:rPr lang="en-US" b="1" dirty="0" smtClean="0"/>
              <a:t> consumption by:</a:t>
            </a:r>
          </a:p>
          <a:p>
            <a:pPr marL="341313" lvl="2" indent="-285750">
              <a:buFont typeface="Arial"/>
              <a:buChar char="•"/>
              <a:tabLst>
                <a:tab pos="801688" algn="l"/>
              </a:tabLst>
            </a:pPr>
            <a:r>
              <a:rPr lang="en-US" b="1" dirty="0" smtClean="0"/>
              <a:t>~2 during events</a:t>
            </a:r>
          </a:p>
          <a:p>
            <a:pPr marL="341313" lvl="2" indent="-285750">
              <a:buFont typeface="Arial"/>
              <a:buChar char="•"/>
              <a:tabLst>
                <a:tab pos="801688" algn="l"/>
              </a:tabLst>
            </a:pPr>
            <a:r>
              <a:rPr lang="en-US" b="1" dirty="0" smtClean="0"/>
              <a:t>~0.16 over two months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83460" y="4837778"/>
            <a:ext cx="708067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400"/>
            <a:r>
              <a:rPr lang="en-US" b="1" dirty="0" smtClean="0">
                <a:solidFill>
                  <a:srgbClr val="16941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doni 72 Smallcaps Book"/>
                <a:cs typeface="Bodoni 72 Smallcaps Book"/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12929" y="3584455"/>
            <a:ext cx="708067" cy="830997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400"/>
            <a:r>
              <a:rPr lang="en-US" sz="4800" b="1" dirty="0" smtClean="0">
                <a:solidFill>
                  <a:srgbClr val="16941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doni 72 Smallcaps Book"/>
                <a:cs typeface="Bodoni 72 Smallcaps Book"/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4846842"/>
            <a:ext cx="1735510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Cumulative Seabed Water O</a:t>
            </a:r>
            <a:r>
              <a:rPr lang="en-US" b="1" baseline="-25000" dirty="0" smtClean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onsumption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mmol</a:t>
            </a:r>
            <a:r>
              <a:rPr lang="en-US" dirty="0">
                <a:solidFill>
                  <a:srgbClr val="000000"/>
                </a:solidFill>
              </a:rPr>
              <a:t>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m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algn="ctr" defTabSz="914400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746528" y="3632800"/>
            <a:ext cx="343518" cy="101655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733614" y="2280780"/>
            <a:ext cx="343518" cy="101655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738144" y="5022787"/>
            <a:ext cx="343518" cy="101655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88827" y="5974081"/>
            <a:ext cx="4885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4/1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043122" y="6453416"/>
            <a:ext cx="173551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Day in 2012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29948" y="5975042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4/21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20746" y="5973553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5</a:t>
            </a:r>
            <a:r>
              <a:rPr lang="en-US" sz="2000" b="1" dirty="0" smtClean="0"/>
              <a:t>/</a:t>
            </a:r>
            <a:r>
              <a:rPr lang="en-US" sz="2000" b="1" dirty="0"/>
              <a:t>1</a:t>
            </a:r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636738" y="5957478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5</a:t>
            </a:r>
            <a:r>
              <a:rPr lang="en-US" sz="2000" b="1" dirty="0" smtClean="0"/>
              <a:t>/</a:t>
            </a:r>
            <a:r>
              <a:rPr lang="en-US" sz="2000" b="1" dirty="0"/>
              <a:t>3</a:t>
            </a:r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719777" y="4836748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33614" y="5716054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632759" y="3567935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3</a:t>
            </a:r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726981" y="4447241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695080" y="2195913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08917" y="3075219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1113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370834" y="5695263"/>
            <a:ext cx="173551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Day in 2012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87255"/>
            <a:ext cx="9144000" cy="99807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Rhone Delta: Decomposition </a:t>
            </a:r>
            <a:r>
              <a:rPr lang="en-US" sz="3600" dirty="0" smtClean="0"/>
              <a:t>of Resuspended Organic Matter Increased Bottom Water Oxygen </a:t>
            </a:r>
            <a:r>
              <a:rPr lang="en-US" sz="3600" dirty="0"/>
              <a:t>C</a:t>
            </a:r>
            <a:r>
              <a:rPr lang="en-US" sz="3600" dirty="0" smtClean="0"/>
              <a:t>onsumption</a:t>
            </a:r>
            <a:endParaRPr lang="en-US" sz="3600" dirty="0"/>
          </a:p>
        </p:txBody>
      </p:sp>
      <p:pic>
        <p:nvPicPr>
          <p:cNvPr id="3" name="Picture 2" descr="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16084" r="7006" b="70998"/>
          <a:stretch/>
        </p:blipFill>
        <p:spPr>
          <a:xfrm>
            <a:off x="2271135" y="2679977"/>
            <a:ext cx="6085358" cy="11538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3026284" y="1671484"/>
            <a:ext cx="4291555" cy="8549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rgbClr val="7399B1">
                <a:satMod val="300000"/>
              </a:srgbClr>
            </a:contourClr>
          </a:sp3d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3082" y="1647172"/>
            <a:ext cx="375105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Standard Model (Time-Averaged)</a:t>
            </a:r>
          </a:p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No</a:t>
            </a:r>
            <a:r>
              <a:rPr lang="en-US" b="1" dirty="0">
                <a:solidFill>
                  <a:srgbClr val="000000"/>
                </a:solidFill>
              </a:rPr>
              <a:t>-resuspension </a:t>
            </a:r>
            <a:r>
              <a:rPr lang="en-US" b="1" dirty="0" smtClean="0">
                <a:solidFill>
                  <a:srgbClr val="000000"/>
                </a:solidFill>
              </a:rPr>
              <a:t>model</a:t>
            </a:r>
          </a:p>
          <a:p>
            <a:pPr defTabSz="914400"/>
            <a:r>
              <a:rPr lang="en-US" b="1" dirty="0" smtClean="0">
                <a:solidFill>
                  <a:srgbClr val="000000"/>
                </a:solidFill>
              </a:rPr>
              <a:t>Critical Shear Stress for Erosion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15426" y="1831453"/>
            <a:ext cx="39684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15426" y="2110212"/>
            <a:ext cx="381495" cy="0"/>
          </a:xfrm>
          <a:prstGeom prst="line">
            <a:avLst/>
          </a:prstGeom>
          <a:ln w="12700" cmpd="sng">
            <a:solidFill>
              <a:srgbClr val="FF41EB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38478" y="2375137"/>
            <a:ext cx="381495" cy="0"/>
          </a:xfrm>
          <a:prstGeom prst="line">
            <a:avLst/>
          </a:prstGeom>
          <a:ln>
            <a:solidFill>
              <a:srgbClr val="CC020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1604" y="2840727"/>
            <a:ext cx="1439331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Seabed Shear Stress </a:t>
            </a:r>
          </a:p>
          <a:p>
            <a:pPr algn="ctr" defTabSz="914400"/>
            <a:r>
              <a:rPr lang="en-US" dirty="0" smtClean="0">
                <a:solidFill>
                  <a:srgbClr val="000000"/>
                </a:solidFill>
              </a:rPr>
              <a:t>(Pa)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319" y="4155149"/>
            <a:ext cx="162331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</a:rPr>
              <a:t>Bottom Water O</a:t>
            </a:r>
            <a:r>
              <a:rPr lang="en-US" b="1" baseline="-25000" dirty="0" smtClean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Consumption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mmol</a:t>
            </a:r>
            <a:r>
              <a:rPr lang="en-US" dirty="0">
                <a:solidFill>
                  <a:srgbClr val="000000"/>
                </a:solidFill>
              </a:rPr>
              <a:t>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m</a:t>
            </a:r>
            <a:r>
              <a:rPr lang="en-US" baseline="30000" dirty="0">
                <a:solidFill>
                  <a:srgbClr val="000000"/>
                </a:solidFill>
              </a:rPr>
              <a:t>-2</a:t>
            </a:r>
            <a:r>
              <a:rPr lang="en-US" dirty="0">
                <a:solidFill>
                  <a:srgbClr val="000000"/>
                </a:solidFill>
              </a:rPr>
              <a:t> d</a:t>
            </a:r>
            <a:r>
              <a:rPr lang="en-US" baseline="30000" dirty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" name="Picture 33" descr="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44748" r="7739" b="40120"/>
          <a:stretch/>
        </p:blipFill>
        <p:spPr>
          <a:xfrm>
            <a:off x="2271135" y="3953047"/>
            <a:ext cx="6013085" cy="135152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1975848" y="4106924"/>
            <a:ext cx="343518" cy="101655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962934" y="2754904"/>
            <a:ext cx="343518" cy="101655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18147" y="5229646"/>
            <a:ext cx="4885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4/1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959268" y="5230607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4/21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950066" y="5229118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5</a:t>
            </a:r>
            <a:r>
              <a:rPr lang="en-US" sz="2000" b="1" dirty="0" smtClean="0"/>
              <a:t>/</a:t>
            </a:r>
            <a:r>
              <a:rPr lang="en-US" sz="2000" b="1" dirty="0"/>
              <a:t>1</a:t>
            </a:r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866058" y="5213043"/>
            <a:ext cx="680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5</a:t>
            </a:r>
            <a:r>
              <a:rPr lang="en-US" sz="2000" b="1" dirty="0" smtClean="0"/>
              <a:t>/</a:t>
            </a:r>
            <a:r>
              <a:rPr lang="en-US" sz="2000" b="1" dirty="0"/>
              <a:t>3</a:t>
            </a:r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862079" y="4042059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200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956301" y="4921365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924400" y="2670037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38237" y="3549343"/>
            <a:ext cx="493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/>
              <a:t>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899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8380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Northern Gulf of Mexico, </a:t>
            </a:r>
            <a:br>
              <a:rPr lang="en-US" sz="3200" dirty="0" smtClean="0"/>
            </a:br>
            <a:r>
              <a:rPr lang="en-US" sz="3200" dirty="0" smtClean="0"/>
              <a:t>seabed oxygen </a:t>
            </a:r>
            <a:r>
              <a:rPr lang="en-US" sz="3200" dirty="0"/>
              <a:t>c</a:t>
            </a:r>
            <a:r>
              <a:rPr lang="en-US" sz="3200" dirty="0" smtClean="0"/>
              <a:t>onsumption can account for almost all of </a:t>
            </a:r>
            <a:r>
              <a:rPr lang="en-US" sz="3200" dirty="0"/>
              <a:t>h</a:t>
            </a:r>
            <a:r>
              <a:rPr lang="en-US" sz="3200" dirty="0" smtClean="0"/>
              <a:t>ypoxic area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6547007"/>
            <a:ext cx="2892917" cy="310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Yu et al. (2015; JGR)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889" t="40991" r="9388" b="15914"/>
          <a:stretch/>
        </p:blipFill>
        <p:spPr>
          <a:xfrm>
            <a:off x="680376" y="1767624"/>
            <a:ext cx="4884937" cy="4394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17665" y="1710451"/>
            <a:ext cx="4701593" cy="212510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974389" y="1723409"/>
            <a:ext cx="3896422" cy="195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Observed Value</a:t>
            </a:r>
          </a:p>
          <a:p>
            <a:pPr marL="0" indent="0">
              <a:buNone/>
            </a:pPr>
            <a:r>
              <a:rPr lang="en-US" sz="1600" dirty="0" smtClean="0"/>
              <a:t>Full Biogeochemical Model</a:t>
            </a:r>
          </a:p>
          <a:p>
            <a:pPr marL="0" indent="0">
              <a:buNone/>
            </a:pPr>
            <a:r>
              <a:rPr lang="en-US" sz="1600" dirty="0" smtClean="0"/>
              <a:t>Parameterized Model</a:t>
            </a:r>
          </a:p>
          <a:p>
            <a:pPr marL="0" indent="0">
              <a:buNone/>
            </a:pPr>
            <a:r>
              <a:rPr lang="en-US" sz="1600" dirty="0" smtClean="0"/>
              <a:t>Seabed Oxygen Consumption only</a:t>
            </a:r>
          </a:p>
          <a:p>
            <a:pPr marL="0" indent="0">
              <a:buNone/>
            </a:pPr>
            <a:r>
              <a:rPr lang="en-US" sz="1600" dirty="0" smtClean="0"/>
              <a:t>(</a:t>
            </a:r>
            <a:r>
              <a:rPr lang="en-US" sz="1600" dirty="0"/>
              <a:t>Parameterized model 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/>
              <a:t>Water Column Oxygen </a:t>
            </a:r>
            <a:r>
              <a:rPr lang="en-US" sz="1600" dirty="0"/>
              <a:t>Consumption </a:t>
            </a:r>
            <a:r>
              <a:rPr lang="en-US" sz="1600" dirty="0" smtClean="0"/>
              <a:t>only</a:t>
            </a:r>
          </a:p>
          <a:p>
            <a:pPr marL="0" indent="0">
              <a:buNone/>
            </a:pPr>
            <a:r>
              <a:rPr lang="en-US" sz="1600" dirty="0" smtClean="0"/>
              <a:t>(Parameterized model)</a:t>
            </a:r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399516" y="3345610"/>
            <a:ext cx="590747" cy="1"/>
          </a:xfrm>
          <a:prstGeom prst="line">
            <a:avLst/>
          </a:prstGeom>
          <a:ln w="5715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09041" y="2805465"/>
            <a:ext cx="590747" cy="1"/>
          </a:xfrm>
          <a:prstGeom prst="line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99516" y="2497490"/>
            <a:ext cx="590747" cy="1"/>
          </a:xfrm>
          <a:prstGeom prst="line">
            <a:avLst/>
          </a:prstGeom>
          <a:ln w="57150" cmpd="sng">
            <a:solidFill>
              <a:srgbClr val="0000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409041" y="2205390"/>
            <a:ext cx="590747" cy="1"/>
          </a:xfrm>
          <a:prstGeom prst="line">
            <a:avLst/>
          </a:prstGeom>
          <a:ln w="571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5"/>
          <p:cNvSpPr txBox="1">
            <a:spLocks/>
          </p:cNvSpPr>
          <p:nvPr/>
        </p:nvSpPr>
        <p:spPr>
          <a:xfrm rot="16200000">
            <a:off x="-1210244" y="3591494"/>
            <a:ext cx="3150148" cy="50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Hypoxic Area (10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 km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1680228" y="6108511"/>
            <a:ext cx="2099284" cy="50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Month in 2007</a:t>
            </a:r>
            <a:endParaRPr lang="en-US" sz="2400" b="1" dirty="0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6064250" y="3994685"/>
            <a:ext cx="2879585" cy="230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Water column oxygen consumption accounts for little of the hypoxic area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4627095" y="1801617"/>
            <a:ext cx="238125" cy="2381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from Fennel et al. (2013)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0272"/>
            <a:ext cx="8229600" cy="1462202"/>
          </a:xfrm>
        </p:spPr>
        <p:txBody>
          <a:bodyPr/>
          <a:lstStyle/>
          <a:p>
            <a:r>
              <a:rPr lang="en-US" dirty="0" smtClean="0"/>
              <a:t>Observations from summer hypoxia cruises (e.g. see </a:t>
            </a:r>
            <a:r>
              <a:rPr lang="en-US" dirty="0" err="1" smtClean="0"/>
              <a:t>Rabalais</a:t>
            </a:r>
            <a:r>
              <a:rPr lang="en-US" dirty="0" smtClean="0"/>
              <a:t> et al., 2002)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070" y="2035774"/>
            <a:ext cx="5528410" cy="26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145722" y="3859198"/>
            <a:ext cx="3705481" cy="2671123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Biogeochemistry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06"/>
            <a:ext cx="8229600" cy="1143000"/>
          </a:xfrm>
        </p:spPr>
        <p:txBody>
          <a:bodyPr/>
          <a:lstStyle/>
          <a:p>
            <a:r>
              <a:rPr lang="en-US" b="1" dirty="0" smtClean="0"/>
              <a:t>Previous Modeling Efforts</a:t>
            </a:r>
            <a:endParaRPr lang="en-US" b="1" dirty="0"/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2574378" y="905733"/>
            <a:ext cx="3705481" cy="2671123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5340382" y="3863369"/>
            <a:ext cx="3705481" cy="2671123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Transport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4427119" y="3576856"/>
            <a:ext cx="2766004" cy="286513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1998463" y="3576856"/>
            <a:ext cx="2428656" cy="282342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0104"/>
          <a:stretch/>
        </p:blipFill>
        <p:spPr>
          <a:xfrm>
            <a:off x="422426" y="4742586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22426" y="4742586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4071" t="51651" r="30397" b="13732"/>
          <a:stretch/>
        </p:blipFill>
        <p:spPr>
          <a:xfrm>
            <a:off x="2893495" y="1688721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11149" t="18778" r="17897" b="18509"/>
          <a:stretch/>
        </p:blipFill>
        <p:spPr>
          <a:xfrm>
            <a:off x="5658610" y="4782647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893495" y="1688721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3802359" y="2941525"/>
            <a:ext cx="222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Hetland</a:t>
            </a:r>
            <a:r>
              <a:rPr lang="en-US" sz="1400" b="1" dirty="0" smtClean="0"/>
              <a:t> and </a:t>
            </a:r>
            <a:r>
              <a:rPr lang="en-US" sz="1400" b="1" dirty="0" err="1" smtClean="0"/>
              <a:t>DiMarco</a:t>
            </a:r>
            <a:r>
              <a:rPr lang="en-US" sz="1400" b="1" dirty="0" smtClean="0"/>
              <a:t>, 2008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2042042" y="6047999"/>
            <a:ext cx="159852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Fennel et al., 2011</a:t>
            </a:r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5659788" y="4782647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7691062" y="5956669"/>
            <a:ext cx="112255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Xu</a:t>
            </a:r>
            <a:r>
              <a:rPr lang="en-US" sz="1400" b="1" dirty="0" smtClean="0"/>
              <a:t> et al., 2011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5554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145722" y="3859198"/>
            <a:ext cx="3705481" cy="2671123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Biogeochemistry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06"/>
            <a:ext cx="8229600" cy="1143000"/>
          </a:xfrm>
        </p:spPr>
        <p:txBody>
          <a:bodyPr/>
          <a:lstStyle/>
          <a:p>
            <a:r>
              <a:rPr lang="en-US" b="1" dirty="0" smtClean="0"/>
              <a:t>Previous Modeling Efforts</a:t>
            </a:r>
            <a:endParaRPr lang="en-US" b="1" dirty="0"/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2574378" y="905733"/>
            <a:ext cx="3705481" cy="2671123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5340382" y="3863369"/>
            <a:ext cx="3705481" cy="2671123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Transport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4427119" y="3576856"/>
            <a:ext cx="2766004" cy="286513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1998463" y="3576856"/>
            <a:ext cx="2428656" cy="282342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0104"/>
          <a:stretch/>
        </p:blipFill>
        <p:spPr>
          <a:xfrm>
            <a:off x="422426" y="4742586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22426" y="4742586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4071" t="51651" r="30397" b="13732"/>
          <a:stretch/>
        </p:blipFill>
        <p:spPr>
          <a:xfrm>
            <a:off x="2893495" y="1688721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11149" t="18778" r="17897" b="18509"/>
          <a:stretch/>
        </p:blipFill>
        <p:spPr>
          <a:xfrm>
            <a:off x="5658610" y="4782647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893495" y="1688721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3802359" y="2941525"/>
            <a:ext cx="222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Hetland</a:t>
            </a:r>
            <a:r>
              <a:rPr lang="en-US" sz="1400" b="1" dirty="0" smtClean="0"/>
              <a:t> and </a:t>
            </a:r>
            <a:r>
              <a:rPr lang="en-US" sz="1400" b="1" dirty="0" err="1" smtClean="0"/>
              <a:t>DiMarco</a:t>
            </a:r>
            <a:r>
              <a:rPr lang="en-US" sz="1400" b="1" dirty="0" smtClean="0"/>
              <a:t>, 2008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2042042" y="6047999"/>
            <a:ext cx="159852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Fennel et al., 2011</a:t>
            </a:r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5659788" y="4782647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7691062" y="5956669"/>
            <a:ext cx="112255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Xu</a:t>
            </a:r>
            <a:r>
              <a:rPr lang="en-US" sz="1400" b="1" dirty="0" smtClean="0"/>
              <a:t> et al., 2011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74065" y="5137210"/>
            <a:ext cx="130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???</a:t>
            </a:r>
            <a:endParaRPr lang="en-US" sz="6000" b="1" dirty="0"/>
          </a:p>
        </p:txBody>
      </p:sp>
      <p:cxnSp>
        <p:nvCxnSpPr>
          <p:cNvPr id="19" name="Straight Arrow Connector 18"/>
          <p:cNvCxnSpPr>
            <a:stCxn id="11" idx="1"/>
            <a:endCxn id="12" idx="3"/>
          </p:cNvCxnSpPr>
          <p:nvPr/>
        </p:nvCxnSpPr>
        <p:spPr>
          <a:xfrm flipH="1" flipV="1">
            <a:off x="3851203" y="5194760"/>
            <a:ext cx="1489179" cy="4171"/>
          </a:xfrm>
          <a:prstGeom prst="straightConnector1">
            <a:avLst/>
          </a:prstGeom>
          <a:ln w="76200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27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145722" y="3859198"/>
            <a:ext cx="3705481" cy="2671123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Biogeochemistry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06"/>
            <a:ext cx="8229600" cy="1143000"/>
          </a:xfrm>
        </p:spPr>
        <p:txBody>
          <a:bodyPr/>
          <a:lstStyle/>
          <a:p>
            <a:r>
              <a:rPr lang="en-US" b="1" dirty="0" smtClean="0"/>
              <a:t>Previous Modeling Efforts</a:t>
            </a:r>
            <a:endParaRPr lang="en-US" b="1" dirty="0"/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2574378" y="905733"/>
            <a:ext cx="3705481" cy="2671123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5340382" y="3863369"/>
            <a:ext cx="3705481" cy="2671123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Transport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4427119" y="3576856"/>
            <a:ext cx="2766004" cy="286513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1998463" y="3576856"/>
            <a:ext cx="2428656" cy="282342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0104"/>
          <a:stretch/>
        </p:blipFill>
        <p:spPr>
          <a:xfrm>
            <a:off x="422426" y="4742586"/>
            <a:ext cx="3218137" cy="15218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22426" y="4742586"/>
            <a:ext cx="1619617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Chlorophyll</a:t>
            </a:r>
            <a:endParaRPr lang="en-US" sz="1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4071" t="51651" r="30397" b="13732"/>
          <a:stretch/>
        </p:blipFill>
        <p:spPr>
          <a:xfrm>
            <a:off x="2893495" y="1688721"/>
            <a:ext cx="3154948" cy="14943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11149" t="18778" r="17897" b="18509"/>
          <a:stretch/>
        </p:blipFill>
        <p:spPr>
          <a:xfrm>
            <a:off x="5658610" y="4782647"/>
            <a:ext cx="3150818" cy="1389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893495" y="1688721"/>
            <a:ext cx="1311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Salinity</a:t>
            </a:r>
            <a:endParaRPr lang="en-US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3802359" y="2941525"/>
            <a:ext cx="222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Hetland</a:t>
            </a:r>
            <a:r>
              <a:rPr lang="en-US" sz="1400" b="1" dirty="0" smtClean="0"/>
              <a:t> and </a:t>
            </a:r>
            <a:r>
              <a:rPr lang="en-US" sz="1400" b="1" dirty="0" err="1" smtClean="0"/>
              <a:t>DiMarco</a:t>
            </a:r>
            <a:r>
              <a:rPr lang="en-US" sz="1400" b="1" dirty="0" smtClean="0"/>
              <a:t>, 2008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2042042" y="6047999"/>
            <a:ext cx="159852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Fennel et al., 2011</a:t>
            </a:r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5659788" y="4782647"/>
            <a:ext cx="1384714" cy="2154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/>
              <a:t>Surface Sediment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7691062" y="5956669"/>
            <a:ext cx="112255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err="1" smtClean="0"/>
              <a:t>Xu</a:t>
            </a:r>
            <a:r>
              <a:rPr lang="en-US" sz="1400" b="1" dirty="0" smtClean="0"/>
              <a:t> et al., 2011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74065" y="5137210"/>
            <a:ext cx="130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???</a:t>
            </a:r>
            <a:endParaRPr lang="en-US" sz="6000" b="1" dirty="0"/>
          </a:p>
        </p:txBody>
      </p:sp>
      <p:cxnSp>
        <p:nvCxnSpPr>
          <p:cNvPr id="19" name="Straight Arrow Connector 18"/>
          <p:cNvCxnSpPr>
            <a:stCxn id="11" idx="1"/>
            <a:endCxn id="12" idx="3"/>
          </p:cNvCxnSpPr>
          <p:nvPr/>
        </p:nvCxnSpPr>
        <p:spPr>
          <a:xfrm flipH="1" flipV="1">
            <a:off x="3851203" y="5194760"/>
            <a:ext cx="1489179" cy="4171"/>
          </a:xfrm>
          <a:prstGeom prst="straightConnector1">
            <a:avLst/>
          </a:prstGeom>
          <a:ln w="76200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06759" y="2727319"/>
            <a:ext cx="4711055" cy="39300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568" t="8403" r="69029" b="65201"/>
          <a:stretch/>
        </p:blipFill>
        <p:spPr>
          <a:xfrm>
            <a:off x="6672018" y="2951116"/>
            <a:ext cx="2287391" cy="12582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1469" t="8403" r="38768" b="65201"/>
          <a:stretch/>
        </p:blipFill>
        <p:spPr>
          <a:xfrm>
            <a:off x="6665539" y="4153362"/>
            <a:ext cx="2315459" cy="125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61194" t="8403" r="9308" b="65201"/>
          <a:stretch/>
        </p:blipFill>
        <p:spPr>
          <a:xfrm>
            <a:off x="6650200" y="5343938"/>
            <a:ext cx="2294806" cy="1258229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4986904" y="2709531"/>
            <a:ext cx="4058959" cy="440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Low-Oxygen Areas: Gulf of Mexico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306759" y="3045899"/>
            <a:ext cx="2342241" cy="260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Parameterization: </a:t>
            </a:r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#1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sz="2400" dirty="0" smtClean="0"/>
          </a:p>
          <a:p>
            <a:pPr marL="0" indent="0" algn="r">
              <a:buNone/>
            </a:pPr>
            <a:r>
              <a:rPr lang="en-US" sz="2000" dirty="0" smtClean="0"/>
              <a:t>#2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sz="1000" dirty="0"/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r>
              <a:rPr lang="en-US" sz="2000" dirty="0" smtClean="0"/>
              <a:t>#3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6791310" y="5075214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2902" y="3851124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09718" y="6239037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449675" y="4428883"/>
            <a:ext cx="166638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Ins="0" rtlCol="0">
            <a:spAutoFit/>
          </a:bodyPr>
          <a:lstStyle/>
          <a:p>
            <a:pPr marL="527050" lvl="2">
              <a:tabLst>
                <a:tab pos="801688" algn="l"/>
                <a:tab pos="80645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 smtClean="0">
              <a:solidFill>
                <a:srgbClr val="000000"/>
              </a:solidFill>
            </a:endParaRPr>
          </a:p>
          <a:p>
            <a:pPr marL="527050" lvl="2">
              <a:tabLst>
                <a:tab pos="801688" algn="l"/>
                <a:tab pos="8064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Observed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4531080" y="4476613"/>
            <a:ext cx="265441" cy="2612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C0202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14586" y="4787311"/>
            <a:ext cx="265441" cy="2549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96936" y="6239037"/>
            <a:ext cx="2052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(Fennel et al., 2013)</a:t>
            </a:r>
          </a:p>
        </p:txBody>
      </p:sp>
    </p:spTree>
    <p:extLst>
      <p:ext uri="{BB962C8B-B14F-4D97-AF65-F5344CB8AC3E}">
        <p14:creationId xmlns:p14="http://schemas.microsoft.com/office/powerpoint/2010/main" val="299851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85902" y="1187589"/>
            <a:ext cx="8794031" cy="327053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5903" y="4516600"/>
            <a:ext cx="8794031" cy="228292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84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Motivation: Models are sensitive to </a:t>
            </a:r>
            <a:br>
              <a:rPr lang="en-US" sz="3000" b="1" dirty="0" smtClean="0"/>
            </a:br>
            <a:r>
              <a:rPr lang="en-US" sz="3000" b="1" dirty="0" smtClean="0"/>
              <a:t>Parameterization of Seabed Biogeochemical Processes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8" t="8403" r="69029" b="65201"/>
          <a:stretch/>
        </p:blipFill>
        <p:spPr>
          <a:xfrm>
            <a:off x="2199682" y="5175698"/>
            <a:ext cx="2287391" cy="1258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69" t="8403" r="38768" b="65201"/>
          <a:stretch/>
        </p:blipFill>
        <p:spPr>
          <a:xfrm>
            <a:off x="4428963" y="5189915"/>
            <a:ext cx="2315459" cy="125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1194" t="8403" r="9308" b="65201"/>
          <a:stretch/>
        </p:blipFill>
        <p:spPr>
          <a:xfrm>
            <a:off x="6671709" y="5189915"/>
            <a:ext cx="2294806" cy="1258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4108" t="53152" r="15631" b="8577"/>
          <a:stretch/>
        </p:blipFill>
        <p:spPr>
          <a:xfrm>
            <a:off x="4668989" y="1705468"/>
            <a:ext cx="1710267" cy="26246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1450" t="53152" r="48588" b="8559"/>
          <a:stretch/>
        </p:blipFill>
        <p:spPr>
          <a:xfrm>
            <a:off x="6988844" y="1704320"/>
            <a:ext cx="1693334" cy="26258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5306" t="9943" r="15677" b="52032"/>
          <a:stretch/>
        </p:blipFill>
        <p:spPr>
          <a:xfrm>
            <a:off x="2216234" y="1722400"/>
            <a:ext cx="1639971" cy="2607734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50190" y="5033621"/>
            <a:ext cx="2125379" cy="992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Low-Oxygen </a:t>
            </a:r>
            <a:r>
              <a:rPr lang="en-US" sz="1800" dirty="0" smtClean="0"/>
              <a:t>Areas: Gulf </a:t>
            </a:r>
            <a:r>
              <a:rPr lang="en-US" sz="1800" dirty="0" smtClean="0"/>
              <a:t>of Mexico </a:t>
            </a:r>
          </a:p>
          <a:p>
            <a:pPr marL="0" indent="0" algn="ctr">
              <a:buNone/>
            </a:pPr>
            <a:r>
              <a:rPr lang="en-US" sz="1800" dirty="0" smtClean="0"/>
              <a:t>(Fennel et al., 2013)</a:t>
            </a:r>
            <a:endParaRPr lang="en-US" sz="18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000908" y="4695298"/>
            <a:ext cx="6925032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Parameterization of Seabed Processes (i.e., Bottom Boundary Condition) </a:t>
            </a:r>
            <a:endParaRPr lang="en-US" sz="1800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55808" y="4992987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#4</a:t>
            </a:r>
            <a:endParaRPr lang="en-US" sz="18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398049" y="4992987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#5</a:t>
            </a:r>
            <a:endParaRPr lang="en-US" sz="18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6780822" y="5004173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#6</a:t>
            </a:r>
            <a:endParaRPr lang="en-US" sz="1800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240803" y="1611368"/>
            <a:ext cx="1864748" cy="2057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Primary </a:t>
            </a:r>
            <a:r>
              <a:rPr lang="en-US" sz="1800" dirty="0" smtClean="0"/>
              <a:t>Production: </a:t>
            </a:r>
          </a:p>
          <a:p>
            <a:pPr marL="0" indent="0" algn="ctr">
              <a:buNone/>
            </a:pPr>
            <a:r>
              <a:rPr lang="en-US" sz="1800" dirty="0" smtClean="0"/>
              <a:t>Gulf </a:t>
            </a:r>
            <a:r>
              <a:rPr lang="en-US" sz="1800" dirty="0" smtClean="0"/>
              <a:t>of Thailand</a:t>
            </a:r>
          </a:p>
          <a:p>
            <a:pPr marL="0" indent="0" algn="ctr">
              <a:buNone/>
            </a:pPr>
            <a:r>
              <a:rPr lang="en-US" sz="1800" dirty="0" smtClean="0"/>
              <a:t>(Liu et al., 2007)</a:t>
            </a:r>
            <a:endParaRPr lang="en-US" sz="180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2105551" y="1435423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#1</a:t>
            </a:r>
            <a:endParaRPr lang="en-US" sz="180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493152" y="1435423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#2</a:t>
            </a:r>
            <a:endParaRPr lang="en-US" sz="1800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6921285" y="1446609"/>
            <a:ext cx="2054398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#3</a:t>
            </a:r>
            <a:endParaRPr lang="en-US" sz="1800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055808" y="1187589"/>
            <a:ext cx="6925032" cy="29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Parameterization of Seabed Processes (i.e., Bottom Boundary Condition) </a:t>
            </a:r>
            <a:endParaRPr lang="en-US" sz="1800" dirty="0"/>
          </a:p>
        </p:txBody>
      </p:sp>
      <p:sp>
        <p:nvSpPr>
          <p:cNvPr id="42" name="Rectangle 41"/>
          <p:cNvSpPr/>
          <p:nvPr/>
        </p:nvSpPr>
        <p:spPr>
          <a:xfrm>
            <a:off x="2291028" y="6104541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443409" y="6104541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773019" y="6081860"/>
            <a:ext cx="1292297" cy="2233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57472" y="3033359"/>
            <a:ext cx="1848079" cy="97791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53933" t="49756" r="15677" b="48929"/>
          <a:stretch/>
        </p:blipFill>
        <p:spPr>
          <a:xfrm>
            <a:off x="283331" y="3046653"/>
            <a:ext cx="1717577" cy="33923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539337" y="3395070"/>
            <a:ext cx="67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8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90930" y="3396824"/>
            <a:ext cx="427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61245" y="3641944"/>
            <a:ext cx="171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g C m</a:t>
            </a:r>
            <a:r>
              <a:rPr lang="en-US" baseline="30000" dirty="0" smtClean="0"/>
              <a:t>-2</a:t>
            </a:r>
            <a:r>
              <a:rPr lang="en-US" dirty="0" smtClean="0"/>
              <a:t> d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8" name="Rectangle 47"/>
          <p:cNvSpPr/>
          <p:nvPr/>
        </p:nvSpPr>
        <p:spPr>
          <a:xfrm>
            <a:off x="855274" y="3379114"/>
            <a:ext cx="530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400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65533" y="6010448"/>
            <a:ext cx="166638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Ins="0" rtlCol="0">
            <a:spAutoFit/>
          </a:bodyPr>
          <a:lstStyle/>
          <a:p>
            <a:pPr marL="527050" lvl="2">
              <a:tabLst>
                <a:tab pos="801688" algn="l"/>
                <a:tab pos="80645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 smtClean="0">
              <a:solidFill>
                <a:srgbClr val="000000"/>
              </a:solidFill>
            </a:endParaRPr>
          </a:p>
          <a:p>
            <a:pPr marL="527050" lvl="2">
              <a:tabLst>
                <a:tab pos="801688" algn="l"/>
                <a:tab pos="8064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Observed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>
            <a:spLocks noChangeAspect="1"/>
          </p:cNvSpPr>
          <p:nvPr/>
        </p:nvSpPr>
        <p:spPr>
          <a:xfrm>
            <a:off x="446938" y="6058178"/>
            <a:ext cx="265441" cy="2612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C0202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30444" y="6368876"/>
            <a:ext cx="265441" cy="2549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847541" y="3026359"/>
            <a:ext cx="2740720" cy="1411302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Biogeochemistry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(Fennel)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06"/>
            <a:ext cx="8229600" cy="1143000"/>
          </a:xfrm>
        </p:spPr>
        <p:txBody>
          <a:bodyPr/>
          <a:lstStyle/>
          <a:p>
            <a:r>
              <a:rPr lang="en-US" b="1" dirty="0" smtClean="0"/>
              <a:t>ROMS </a:t>
            </a:r>
            <a:r>
              <a:rPr lang="en-US" b="1" dirty="0" smtClean="0"/>
              <a:t>Framework</a:t>
            </a:r>
            <a:endParaRPr lang="en-US" b="1" dirty="0"/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3130478" y="1238870"/>
            <a:ext cx="2740720" cy="1411302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(ROMS)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5542593" y="3030530"/>
            <a:ext cx="2740720" cy="1411302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Transport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(CSTMS)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4500838" y="2650172"/>
            <a:ext cx="2412115" cy="380358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2217901" y="2650172"/>
            <a:ext cx="2282937" cy="376187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" y="5920894"/>
            <a:ext cx="348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Haidvogel</a:t>
            </a:r>
            <a:r>
              <a:rPr lang="en-US" dirty="0" smtClean="0"/>
              <a:t> et al. 2000, 2008; Warner et al. 2008; Fennel et al. 2013;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7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69"/>
          <p:cNvSpPr/>
          <p:nvPr/>
        </p:nvSpPr>
        <p:spPr bwMode="auto">
          <a:xfrm>
            <a:off x="847541" y="3026359"/>
            <a:ext cx="2740720" cy="1411302"/>
          </a:xfrm>
          <a:prstGeom prst="flowChartAlternateProcess">
            <a:avLst/>
          </a:prstGeom>
          <a:solidFill>
            <a:srgbClr val="00A800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Water Column Biogeochemistry (Fennel)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06"/>
            <a:ext cx="8229600" cy="860072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HydroBioSed</a:t>
            </a:r>
            <a:r>
              <a:rPr lang="en-US" b="1" dirty="0" smtClean="0"/>
              <a:t>: A Coupled Model</a:t>
            </a:r>
            <a:endParaRPr lang="en-US" sz="2700" b="1" dirty="0"/>
          </a:p>
        </p:txBody>
      </p:sp>
      <p:sp>
        <p:nvSpPr>
          <p:cNvPr id="9" name="Flowchart: Alternate Process 6146"/>
          <p:cNvSpPr/>
          <p:nvPr/>
        </p:nvSpPr>
        <p:spPr bwMode="auto">
          <a:xfrm>
            <a:off x="3192214" y="4802633"/>
            <a:ext cx="2740720" cy="1411302"/>
          </a:xfrm>
          <a:prstGeom prst="flowChartAlternateProcess">
            <a:avLst/>
          </a:prstGeom>
          <a:solidFill>
            <a:schemeClr val="tx1"/>
          </a:solidFill>
          <a:ln w="762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Seabed Biogeochemistry 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Soeteart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)</a:t>
            </a:r>
          </a:p>
        </p:txBody>
      </p:sp>
      <p:sp>
        <p:nvSpPr>
          <p:cNvPr id="10" name="Flowchart: Alternate Process 67"/>
          <p:cNvSpPr/>
          <p:nvPr/>
        </p:nvSpPr>
        <p:spPr bwMode="auto">
          <a:xfrm>
            <a:off x="3130478" y="1238870"/>
            <a:ext cx="2740720" cy="1411302"/>
          </a:xfrm>
          <a:prstGeom prst="flowChartAlternateProcess">
            <a:avLst/>
          </a:prstGeom>
          <a:solidFill>
            <a:schemeClr val="tx2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Hydrodynamics (ROMS)</a:t>
            </a:r>
          </a:p>
        </p:txBody>
      </p:sp>
      <p:sp>
        <p:nvSpPr>
          <p:cNvPr id="11" name="Flowchart: Alternate Process 68"/>
          <p:cNvSpPr/>
          <p:nvPr/>
        </p:nvSpPr>
        <p:spPr bwMode="auto">
          <a:xfrm>
            <a:off x="5542593" y="3030530"/>
            <a:ext cx="2740720" cy="1411302"/>
          </a:xfrm>
          <a:prstGeom prst="flowChartAlternateProcess">
            <a:avLst/>
          </a:prstGeom>
          <a:solidFill>
            <a:srgbClr val="94683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Sediment Transport (CSTMS)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3088" y="6368577"/>
            <a:ext cx="279976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39076" y="5505395"/>
            <a:ext cx="2604923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27050" lvl="2">
              <a:tabLst>
                <a:tab pos="801688" algn="l"/>
                <a:tab pos="806450" algn="l"/>
              </a:tabLst>
            </a:pPr>
            <a:r>
              <a:rPr lang="en-US" sz="2400" b="1" dirty="0" smtClean="0">
                <a:solidFill>
                  <a:srgbClr val="CC0202"/>
                </a:solidFill>
              </a:rPr>
              <a:t>Completed for Moriarty et al. (2017)</a:t>
            </a:r>
            <a:endParaRPr lang="en-US" sz="2400" b="1" dirty="0">
              <a:solidFill>
                <a:srgbClr val="CC0202"/>
              </a:solidFill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6620482" y="5712901"/>
            <a:ext cx="422719" cy="415986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C020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920894"/>
            <a:ext cx="348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Haidvogel</a:t>
            </a:r>
            <a:r>
              <a:rPr lang="en-US" dirty="0" smtClean="0"/>
              <a:t> et al. 2000, 2008; Warner et al. 2008; Fennel et al. 2013; </a:t>
            </a:r>
            <a:r>
              <a:rPr lang="en-US" dirty="0" err="1" smtClean="0"/>
              <a:t>Soetaert</a:t>
            </a:r>
            <a:r>
              <a:rPr lang="en-US" dirty="0" smtClean="0"/>
              <a:t> et al. 1996</a:t>
            </a:r>
            <a:endParaRPr lang="en-US" dirty="0"/>
          </a:p>
        </p:txBody>
      </p:sp>
      <p:cxnSp>
        <p:nvCxnSpPr>
          <p:cNvPr id="4" name="Straight Arrow Connector 3"/>
          <p:cNvCxnSpPr>
            <a:stCxn id="11" idx="0"/>
            <a:endCxn id="10" idx="2"/>
          </p:cNvCxnSpPr>
          <p:nvPr/>
        </p:nvCxnSpPr>
        <p:spPr>
          <a:xfrm flipH="1" flipV="1">
            <a:off x="4500838" y="2650172"/>
            <a:ext cx="2412115" cy="380358"/>
          </a:xfrm>
          <a:prstGeom prst="straightConnector1">
            <a:avLst/>
          </a:prstGeom>
          <a:ln w="76200">
            <a:solidFill>
              <a:srgbClr val="94683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0"/>
            <a:endCxn id="10" idx="2"/>
          </p:cNvCxnSpPr>
          <p:nvPr/>
        </p:nvCxnSpPr>
        <p:spPr>
          <a:xfrm flipV="1">
            <a:off x="2217901" y="2650172"/>
            <a:ext cx="2282937" cy="376187"/>
          </a:xfrm>
          <a:prstGeom prst="straightConnector1">
            <a:avLst/>
          </a:prstGeom>
          <a:ln w="76200">
            <a:solidFill>
              <a:srgbClr val="00A8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9" idx="0"/>
            <a:endCxn id="12" idx="2"/>
          </p:cNvCxnSpPr>
          <p:nvPr/>
        </p:nvCxnSpPr>
        <p:spPr>
          <a:xfrm flipH="1" flipV="1">
            <a:off x="2217901" y="4437661"/>
            <a:ext cx="2344673" cy="364972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9" idx="0"/>
            <a:endCxn id="11" idx="2"/>
          </p:cNvCxnSpPr>
          <p:nvPr/>
        </p:nvCxnSpPr>
        <p:spPr>
          <a:xfrm flipV="1">
            <a:off x="4562574" y="4441832"/>
            <a:ext cx="2350379" cy="36080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  <a:endCxn id="12" idx="3"/>
          </p:cNvCxnSpPr>
          <p:nvPr/>
        </p:nvCxnSpPr>
        <p:spPr>
          <a:xfrm flipH="1" flipV="1">
            <a:off x="3588261" y="3732010"/>
            <a:ext cx="1954332" cy="4171"/>
          </a:xfrm>
          <a:prstGeom prst="straightConnector1">
            <a:avLst/>
          </a:prstGeom>
          <a:ln w="7620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03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7795</TotalTime>
  <Words>1991</Words>
  <Application>Microsoft Macintosh PowerPoint</Application>
  <PresentationFormat>On-screen Show (4:3)</PresentationFormat>
  <Paragraphs>527</Paragraphs>
  <Slides>37</Slides>
  <Notes>20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Coupling Sediment Transport and Biogeochemical Processes: The Role of Sediment &amp; Particulate Organic Matter Resuspension on Oxygen Dynamics</vt:lpstr>
      <vt:lpstr>PowerPoint Presentation</vt:lpstr>
      <vt:lpstr>PowerPoint Presentation</vt:lpstr>
      <vt:lpstr>Previous Modeling Efforts</vt:lpstr>
      <vt:lpstr>Previous Modeling Efforts</vt:lpstr>
      <vt:lpstr>Previous Modeling Efforts</vt:lpstr>
      <vt:lpstr>Motivation: Models are sensitive to  Parameterization of Seabed Biogeochemical Processes</vt:lpstr>
      <vt:lpstr>ROMS Framework</vt:lpstr>
      <vt:lpstr>HydroBioSed: A Coupled Model</vt:lpstr>
      <vt:lpstr>HydroBioSed</vt:lpstr>
      <vt:lpstr>PowerPoint Presentation</vt:lpstr>
      <vt:lpstr>PowerPoint Presentation</vt:lpstr>
      <vt:lpstr>PowerPoint Presentation</vt:lpstr>
      <vt:lpstr>Result #1: Resuspension Increased Flux of Oxygen Into Seabed</vt:lpstr>
      <vt:lpstr>Result #1: Resuspension Increased Flux of Oxygen Into Seabed</vt:lpstr>
      <vt:lpstr>Result #1: Resuspension Increased Flux of Oxygen Into Seabed</vt:lpstr>
      <vt:lpstr>Result #1: Resuspension Increased Flux of Oxygen Into Seabed</vt:lpstr>
      <vt:lpstr>HydroBioSed Implementation for Northern Gulf of Mexico</vt:lpstr>
      <vt:lpstr>HydroBioSed Implementation for Northern Gulf of Mexico</vt:lpstr>
      <vt:lpstr>HydroBioSed Implementation for Northern Gulf of Mexico</vt:lpstr>
      <vt:lpstr>January – December 2006</vt:lpstr>
      <vt:lpstr>Result #2: Decomposition of resuspended organic matter increased bottom water oxygen consumption</vt:lpstr>
      <vt:lpstr>Result #2: Decomposition of resuspended organic matter increased bottom water oxygen consumption</vt:lpstr>
      <vt:lpstr>Result #2: Decomposition of resuspended organic matter increased bottom water oxygen consumption</vt:lpstr>
      <vt:lpstr>Result #3: Redistribution of organic matter affects patterns of oxygen depletion</vt:lpstr>
      <vt:lpstr>Conclusions</vt:lpstr>
      <vt:lpstr>Acknowledgements</vt:lpstr>
      <vt:lpstr>Extras</vt:lpstr>
      <vt:lpstr>PowerPoint Presentation</vt:lpstr>
      <vt:lpstr>PowerPoint Presentation</vt:lpstr>
      <vt:lpstr>PowerPoint Presentation</vt:lpstr>
      <vt:lpstr>Model Implementations: Northern Gulf of Mexico (Xu et al., 2011)</vt:lpstr>
      <vt:lpstr>Model Implementation for the Northern Gulf of Mexico</vt:lpstr>
      <vt:lpstr>Rhone Delta: Resuspension increased seabed oxygen consumption</vt:lpstr>
      <vt:lpstr>Rhone Delta: Decomposition of Resuspended Organic Matter Increased Bottom Water Oxygen Consumption</vt:lpstr>
      <vt:lpstr>In Northern Gulf of Mexico,  seabed oxygen consumption can account for almost all of hypoxic area</vt:lpstr>
      <vt:lpstr>Figure from Fennel et al. (2013)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Resuspension and Deposition on Biogeochemical Cycles in the Northern Gulf of Mexico:  Numerical Modeling Results</dc:title>
  <dc:creator>Julia Moriarty</dc:creator>
  <cp:lastModifiedBy>Julia Moriarty</cp:lastModifiedBy>
  <cp:revision>432</cp:revision>
  <dcterms:created xsi:type="dcterms:W3CDTF">2016-11-17T22:18:40Z</dcterms:created>
  <dcterms:modified xsi:type="dcterms:W3CDTF">2017-05-23T05:46:30Z</dcterms:modified>
</cp:coreProperties>
</file>