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mp4" ContentType="video/unknown"/>
  <Default Extension="rels" ContentType="application/vnd.openxmlformats-package.relationships+xml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495" r:id="rId2"/>
    <p:sldId id="479" r:id="rId3"/>
    <p:sldId id="584" r:id="rId4"/>
    <p:sldId id="533" r:id="rId5"/>
    <p:sldId id="547" r:id="rId6"/>
    <p:sldId id="572" r:id="rId7"/>
    <p:sldId id="555" r:id="rId8"/>
    <p:sldId id="557" r:id="rId9"/>
    <p:sldId id="575" r:id="rId10"/>
    <p:sldId id="559" r:id="rId11"/>
    <p:sldId id="568" r:id="rId12"/>
    <p:sldId id="537" r:id="rId13"/>
    <p:sldId id="538" r:id="rId14"/>
    <p:sldId id="579" r:id="rId15"/>
    <p:sldId id="590" r:id="rId16"/>
    <p:sldId id="591" r:id="rId17"/>
    <p:sldId id="502" r:id="rId18"/>
    <p:sldId id="565" r:id="rId19"/>
    <p:sldId id="552" r:id="rId20"/>
    <p:sldId id="588" r:id="rId21"/>
    <p:sldId id="589" r:id="rId22"/>
    <p:sldId id="585" r:id="rId23"/>
    <p:sldId id="586" r:id="rId24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CFDDA"/>
    <a:srgbClr val="6FF368"/>
    <a:srgbClr val="F2FDBB"/>
    <a:srgbClr val="434343"/>
    <a:srgbClr val="F8E3E3"/>
    <a:srgbClr val="DEE8C9"/>
    <a:srgbClr val="D4E5BB"/>
    <a:srgbClr val="B6B6B6"/>
    <a:srgbClr val="E8D1D1"/>
    <a:srgbClr val="F8DB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86" autoAdjust="0"/>
    <p:restoredTop sz="96501" autoAdjust="0"/>
  </p:normalViewPr>
  <p:slideViewPr>
    <p:cSldViewPr snapToObjects="1">
      <p:cViewPr varScale="1">
        <p:scale>
          <a:sx n="166" d="100"/>
          <a:sy n="166" d="100"/>
        </p:scale>
        <p:origin x="-120" y="-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handoutMaster" Target="handoutMasters/handout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EFAFE-0FD2-8546-82A1-C57F60672278}" type="datetimeFigureOut">
              <a:rPr lang="en-US" smtClean="0"/>
              <a:t>5/18/14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00023-7AA4-104B-91B6-B36F28F29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3051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fld id="{0FDE1280-C601-CF49-8090-03F8DE918450}" type="datetime1">
              <a:rPr lang="en-US"/>
              <a:pPr>
                <a:defRPr/>
              </a:pPr>
              <a:t>5/18/14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fld id="{D3D10A07-2AF7-FF4E-8014-0AA004AD73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1078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ＭＳ Ｐゴシック" pitchFamily="-112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19C08D0-DB7F-9949-A12A-0152F11D5E35}" type="slidenum">
              <a:rPr lang="en-US" sz="1200"/>
              <a:pPr eaLnBrk="1" hangingPunct="1"/>
              <a:t>1</a:t>
            </a:fld>
            <a:endParaRPr lang="en-US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1791A8C-D986-B949-BFF2-B05BA1FC1582}" type="slidenum">
              <a:rPr lang="en-US" sz="1200"/>
              <a:pPr eaLnBrk="1" hangingPunct="1"/>
              <a:t>2</a:t>
            </a:fld>
            <a:endParaRPr lang="en-US" sz="120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8467F21-1D91-E447-80A0-13B279F82098}" type="slidenum">
              <a:rPr lang="en-US">
                <a:latin typeface="Arial" charset="0"/>
                <a:ea typeface="ＭＳ Ｐゴシック" charset="-128"/>
                <a:cs typeface="ＭＳ Ｐゴシック" charset="-128"/>
              </a:rPr>
              <a:pPr/>
              <a:t>6</a:t>
            </a:fld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2531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7AB0E1B-FC69-9B42-906F-6CD583671C9B}" type="slidenum">
              <a:rPr lang="en-US" b="0"/>
              <a:pPr/>
              <a:t>7</a:t>
            </a:fld>
            <a:endParaRPr lang="en-US" b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771F4A1-8117-5048-BA69-2D10674AD774}" type="slidenum">
              <a:rPr lang="en-US">
                <a:latin typeface="Arial" charset="0"/>
                <a:ea typeface="ＭＳ Ｐゴシック" charset="-128"/>
                <a:cs typeface="ＭＳ Ｐゴシック" charset="-128"/>
              </a:rPr>
              <a:pPr/>
              <a:t>8</a:t>
            </a:fld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0723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BE1E150-F3B9-E242-AEE0-F9D977FB5FC1}" type="slidenum">
              <a:rPr lang="en-US">
                <a:latin typeface="Arial" charset="0"/>
                <a:ea typeface="ＭＳ Ｐゴシック" charset="-128"/>
                <a:cs typeface="ＭＳ Ｐゴシック" charset="-128"/>
              </a:rPr>
              <a:pPr/>
              <a:t>9</a:t>
            </a:fld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BE1E150-F3B9-E242-AEE0-F9D977FB5FC1}" type="slidenum">
              <a:rPr lang="en-US">
                <a:latin typeface="Arial" charset="0"/>
                <a:ea typeface="ＭＳ Ｐゴシック" charset="-128"/>
                <a:cs typeface="ＭＳ Ｐゴシック" charset="-128"/>
              </a:rPr>
              <a:pPr/>
              <a:t>10</a:t>
            </a:fld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D10A07-2AF7-FF4E-8014-0AA004AD7308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85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CE22A-763A-A149-8C44-7B47D6E04875}" type="datetime1">
              <a:rPr lang="en-US"/>
              <a:pPr>
                <a:defRPr/>
              </a:pPr>
              <a:t>5/18/14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6CCA5-9473-184F-9072-2609588AC7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C7C51-A76F-0F40-87A0-1F250432FF45}" type="datetime1">
              <a:rPr lang="en-US"/>
              <a:pPr>
                <a:defRPr/>
              </a:pPr>
              <a:t>5/18/14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0899C-7574-6849-9D2E-53948AB539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5C96E-DA55-9847-ADAD-5B97BDC405EB}" type="datetime1">
              <a:rPr lang="en-US"/>
              <a:pPr>
                <a:defRPr/>
              </a:pPr>
              <a:t>5/18/14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9D7AF-46BC-234D-9433-4AD1700596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B039E-F319-B448-98D9-8377C355CB16}" type="datetime1">
              <a:rPr lang="en-US"/>
              <a:pPr>
                <a:defRPr/>
              </a:pPr>
              <a:t>5/18/14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BE914-00E8-C649-8D71-056B77D845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A889F-21FE-6540-B0B3-E8BB7BBF73CA}" type="datetime1">
              <a:rPr lang="en-US"/>
              <a:pPr>
                <a:defRPr/>
              </a:pPr>
              <a:t>5/18/14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C901E-2242-9348-905E-025884DAE0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1D943-0A19-DB4F-A574-A5D433C0F11D}" type="datetime1">
              <a:rPr lang="en-US"/>
              <a:pPr>
                <a:defRPr/>
              </a:pPr>
              <a:t>5/18/14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2DAA7-3CE6-EA4C-9203-CAA4D1529F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B3B61-C0A5-924D-A870-9B1D5D5F0785}" type="datetime1">
              <a:rPr lang="en-US"/>
              <a:pPr>
                <a:defRPr/>
              </a:pPr>
              <a:t>5/18/14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09CC5-E75D-9546-A614-2C97E1550C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32EE2-1AFC-3F4F-8431-85F874FED754}" type="datetime1">
              <a:rPr lang="en-US"/>
              <a:pPr>
                <a:defRPr/>
              </a:pPr>
              <a:t>5/18/14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E82D2-E6E9-DE42-91AC-CB75820E78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C016E-ECA7-C641-907E-C1A1296BF77C}" type="datetime1">
              <a:rPr lang="en-US"/>
              <a:pPr>
                <a:defRPr/>
              </a:pPr>
              <a:t>5/18/14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8D798-414D-B447-B1C1-1FB3A44DB1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75107-3C01-F149-BBD5-E2D73CBF2FD6}" type="datetime1">
              <a:rPr lang="en-US"/>
              <a:pPr>
                <a:defRPr/>
              </a:pPr>
              <a:t>5/18/14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D1ACA-96C9-6149-89EC-9FF29C5093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B4ACA-3690-9441-B9DB-85B2D15B6B98}" type="datetime1">
              <a:rPr lang="en-US"/>
              <a:pPr>
                <a:defRPr/>
              </a:pPr>
              <a:t>5/18/14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BCD3B-9579-4A4F-9EFE-E5EF402763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fld id="{CC35CC11-2E17-5044-A0F9-CA457E2096ED}" type="datetime1">
              <a:rPr lang="en-US"/>
              <a:pPr>
                <a:defRPr/>
              </a:pPr>
              <a:t>5/18/14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fld id="{FFEA0195-DC60-714A-BF9B-50229BB19C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9.png"/><Relationship Id="rId5" Type="http://schemas.openxmlformats.org/officeDocument/2006/relationships/image" Target="../media/image2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8" Type="http://schemas.openxmlformats.org/officeDocument/2006/relationships/image" Target="../media/image31.png"/><Relationship Id="rId9" Type="http://schemas.openxmlformats.org/officeDocument/2006/relationships/image" Target="../media/image32.png"/><Relationship Id="rId10" Type="http://schemas.openxmlformats.org/officeDocument/2006/relationships/image" Target="../media/image33.png"/><Relationship Id="rId11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2.png"/><Relationship Id="rId5" Type="http://schemas.openxmlformats.org/officeDocument/2006/relationships/image" Target="../media/image3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38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39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4" Type="http://schemas.openxmlformats.org/officeDocument/2006/relationships/image" Target="../media/image41.tiff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2.png"/><Relationship Id="rId5" Type="http://schemas.openxmlformats.org/officeDocument/2006/relationships/image" Target="../media/image42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2.png"/><Relationship Id="rId12" Type="http://schemas.openxmlformats.org/officeDocument/2006/relationships/image" Target="../media/image13.png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5.jpeg"/><Relationship Id="rId5" Type="http://schemas.openxmlformats.org/officeDocument/2006/relationships/image" Target="../media/image6.jpeg"/><Relationship Id="rId6" Type="http://schemas.openxmlformats.org/officeDocument/2006/relationships/image" Target="../media/image7.jpeg"/><Relationship Id="rId7" Type="http://schemas.openxmlformats.org/officeDocument/2006/relationships/image" Target="../media/image8.jpeg"/><Relationship Id="rId8" Type="http://schemas.openxmlformats.org/officeDocument/2006/relationships/image" Target="../media/image9.jpeg"/><Relationship Id="rId9" Type="http://schemas.openxmlformats.org/officeDocument/2006/relationships/image" Target="../media/image10.jpeg"/><Relationship Id="rId10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4.png"/><Relationship Id="rId12" Type="http://schemas.openxmlformats.org/officeDocument/2006/relationships/image" Target="../media/image12.png"/><Relationship Id="rId13" Type="http://schemas.openxmlformats.org/officeDocument/2006/relationships/image" Target="../media/image45.png"/><Relationship Id="rId1" Type="http://schemas.microsoft.com/office/2007/relationships/media" Target="../media/media2.mov"/><Relationship Id="rId2" Type="http://schemas.openxmlformats.org/officeDocument/2006/relationships/video" Target="../media/media2.mov"/><Relationship Id="rId3" Type="http://schemas.microsoft.com/office/2007/relationships/media" Target="../media/media3.mp4"/><Relationship Id="rId4" Type="http://schemas.openxmlformats.org/officeDocument/2006/relationships/video" Target="../media/media3.mp4"/><Relationship Id="rId5" Type="http://schemas.microsoft.com/office/2007/relationships/media" Target="../media/media4.mov"/><Relationship Id="rId6" Type="http://schemas.openxmlformats.org/officeDocument/2006/relationships/video" Target="../media/media4.mov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19.png"/><Relationship Id="rId9" Type="http://schemas.openxmlformats.org/officeDocument/2006/relationships/image" Target="../media/image2.png"/><Relationship Id="rId10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5" Type="http://schemas.openxmlformats.org/officeDocument/2006/relationships/image" Target="../media/image2.png"/><Relationship Id="rId6" Type="http://schemas.openxmlformats.org/officeDocument/2006/relationships/image" Target="../media/image12.png"/><Relationship Id="rId7" Type="http://schemas.openxmlformats.org/officeDocument/2006/relationships/image" Target="../media/image46.png"/><Relationship Id="rId1" Type="http://schemas.microsoft.com/office/2007/relationships/media" Target="../media/media5.mov"/><Relationship Id="rId2" Type="http://schemas.openxmlformats.org/officeDocument/2006/relationships/video" Target="../media/media5.mo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3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2.png"/><Relationship Id="rId5" Type="http://schemas.openxmlformats.org/officeDocument/2006/relationships/image" Target="../media/image19.png"/><Relationship Id="rId6" Type="http://schemas.openxmlformats.org/officeDocument/2006/relationships/image" Target="../media/image20.jpeg"/><Relationship Id="rId7" Type="http://schemas.openxmlformats.org/officeDocument/2006/relationships/image" Target="../media/image21.jpeg"/><Relationship Id="rId8" Type="http://schemas.openxmlformats.org/officeDocument/2006/relationships/image" Target="../media/image15.jpeg"/><Relationship Id="rId9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4.xml"/><Relationship Id="rId5" Type="http://schemas.openxmlformats.org/officeDocument/2006/relationships/image" Target="../media/image2.png"/><Relationship Id="rId6" Type="http://schemas.openxmlformats.org/officeDocument/2006/relationships/image" Target="../media/image23.png"/><Relationship Id="rId7" Type="http://schemas.openxmlformats.org/officeDocument/2006/relationships/image" Target="../media/image12.png"/><Relationship Id="rId8" Type="http://schemas.openxmlformats.org/officeDocument/2006/relationships/image" Target="../media/image24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9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7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4" Type="http://schemas.openxmlformats.org/officeDocument/2006/relationships/image" Target="../media/image12.png"/><Relationship Id="rId5" Type="http://schemas.openxmlformats.org/officeDocument/2006/relationships/image" Target="../media/image19.png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2" descr="CSDMS_high_re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4650" y="6280150"/>
            <a:ext cx="2419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7"/>
          <p:cNvSpPr txBox="1">
            <a:spLocks noChangeArrowheads="1"/>
          </p:cNvSpPr>
          <p:nvPr/>
        </p:nvSpPr>
        <p:spPr bwMode="auto">
          <a:xfrm>
            <a:off x="152400" y="29514"/>
            <a:ext cx="89154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Aft>
                <a:spcPts val="1200"/>
              </a:spcAft>
              <a:defRPr/>
            </a:pPr>
            <a:r>
              <a:rPr lang="en-US" dirty="0" smtClean="0">
                <a:latin typeface="Bell MT"/>
                <a:cs typeface="Bell MT"/>
              </a:rPr>
              <a:t>The </a:t>
            </a:r>
            <a:r>
              <a:rPr lang="en-US" b="1" dirty="0">
                <a:latin typeface="Bell MT"/>
                <a:cs typeface="Bell MT"/>
              </a:rPr>
              <a:t>Community Surface Dynamics Modeling </a:t>
            </a:r>
            <a:r>
              <a:rPr lang="en-US" b="1" dirty="0" smtClean="0">
                <a:latin typeface="Bell MT"/>
                <a:cs typeface="Bell MT"/>
              </a:rPr>
              <a:t>System </a:t>
            </a:r>
            <a:r>
              <a:rPr lang="en-US" dirty="0" smtClean="0">
                <a:latin typeface="Bell MT"/>
                <a:cs typeface="Bell MT"/>
              </a:rPr>
              <a:t>d</a:t>
            </a:r>
            <a:r>
              <a:rPr lang="en-US" dirty="0" smtClean="0">
                <a:solidFill>
                  <a:srgbClr val="000000"/>
                </a:solidFill>
                <a:latin typeface="Bell MT"/>
                <a:cs typeface="Bell MT"/>
              </a:rPr>
              <a:t>evelops</a:t>
            </a:r>
            <a:r>
              <a:rPr lang="en-US" dirty="0">
                <a:solidFill>
                  <a:srgbClr val="000000"/>
                </a:solidFill>
                <a:latin typeface="Bell MT"/>
                <a:cs typeface="Bell MT"/>
              </a:rPr>
              <a:t>, integrates</a:t>
            </a:r>
            <a:r>
              <a:rPr lang="en-US" dirty="0" smtClean="0">
                <a:solidFill>
                  <a:srgbClr val="000000"/>
                </a:solidFill>
                <a:latin typeface="Bell MT"/>
                <a:cs typeface="Bell MT"/>
              </a:rPr>
              <a:t>, </a:t>
            </a:r>
            <a:r>
              <a:rPr lang="en-US" dirty="0">
                <a:solidFill>
                  <a:srgbClr val="000000"/>
                </a:solidFill>
                <a:latin typeface="Bell MT"/>
                <a:cs typeface="Bell MT"/>
              </a:rPr>
              <a:t>archives </a:t>
            </a:r>
            <a:r>
              <a:rPr lang="en-US" dirty="0" smtClean="0">
                <a:solidFill>
                  <a:srgbClr val="000000"/>
                </a:solidFill>
                <a:latin typeface="Bell MT"/>
                <a:cs typeface="Bell MT"/>
              </a:rPr>
              <a:t>&amp; disseminates software </a:t>
            </a:r>
            <a:r>
              <a:rPr lang="en-US" dirty="0">
                <a:solidFill>
                  <a:srgbClr val="000000"/>
                </a:solidFill>
                <a:latin typeface="Bell MT"/>
                <a:cs typeface="Bell MT"/>
              </a:rPr>
              <a:t>to define the earth</a:t>
            </a:r>
            <a:r>
              <a:rPr lang="ja-JP" altLang="en-US" dirty="0">
                <a:solidFill>
                  <a:srgbClr val="000000"/>
                </a:solidFill>
                <a:latin typeface="Bell MT"/>
                <a:cs typeface="Bell MT"/>
              </a:rPr>
              <a:t>’</a:t>
            </a:r>
            <a:r>
              <a:rPr lang="en-US" dirty="0">
                <a:solidFill>
                  <a:srgbClr val="000000"/>
                </a:solidFill>
                <a:latin typeface="Bell MT"/>
                <a:cs typeface="Bell MT"/>
              </a:rPr>
              <a:t>s surface </a:t>
            </a:r>
            <a:r>
              <a:rPr lang="en-US" dirty="0" smtClean="0">
                <a:solidFill>
                  <a:srgbClr val="000000"/>
                </a:solidFill>
                <a:latin typeface="Bell MT"/>
                <a:cs typeface="Bell MT"/>
              </a:rPr>
              <a:t>dynamics</a:t>
            </a:r>
            <a:endParaRPr lang="en-US" sz="1200" dirty="0" smtClean="0"/>
          </a:p>
          <a:p>
            <a:pPr algn="ctr" eaLnBrk="1" hangingPunct="1">
              <a:spcAft>
                <a:spcPts val="1200"/>
              </a:spcAft>
              <a:defRPr/>
            </a:pPr>
            <a:r>
              <a:rPr lang="en-US" sz="2000" b="1" dirty="0" smtClean="0">
                <a:latin typeface="Bell MT"/>
                <a:cs typeface="Bell MT"/>
              </a:rPr>
              <a:t>James Syvitski</a:t>
            </a:r>
            <a:r>
              <a:rPr lang="en-US" sz="2000" dirty="0" smtClean="0">
                <a:latin typeface="Bell MT"/>
                <a:cs typeface="Bell MT"/>
              </a:rPr>
              <a:t>, CSDMS Executive Director</a:t>
            </a:r>
            <a:endParaRPr lang="en-US" sz="1800" i="1" dirty="0" smtClean="0">
              <a:latin typeface="Bell MT"/>
              <a:cs typeface="Bell MT"/>
            </a:endParaRPr>
          </a:p>
        </p:txBody>
      </p:sp>
      <p:pic>
        <p:nvPicPr>
          <p:cNvPr id="15364" name="Picture 6" descr="nsflogo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05513"/>
            <a:ext cx="847725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348396" y="573138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 descr="Main Drive:Users:syvitski:Desktop:SemiAnnual CSDMS 2012:WORDLE2 CSDMS.pdf"/>
          <p:cNvPicPr/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129" t="14128" r="8663" b="13296"/>
          <a:stretch/>
        </p:blipFill>
        <p:spPr bwMode="auto">
          <a:xfrm>
            <a:off x="1066800" y="1828800"/>
            <a:ext cx="7162800" cy="4045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24070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12" descr="CSDMS_high_re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5" descr="CSDMS Icon (512)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6" descr="nsflogo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399" y="3739660"/>
            <a:ext cx="4130167" cy="255954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52399" y="914400"/>
            <a:ext cx="4130167" cy="2819400"/>
            <a:chOff x="304800" y="3530200"/>
            <a:chExt cx="2705100" cy="1880000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4800" y="3530200"/>
              <a:ext cx="1559169" cy="857543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863969" y="3531226"/>
              <a:ext cx="1145931" cy="865178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800" y="4387743"/>
              <a:ext cx="887478" cy="1022457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00969" y="4387744"/>
              <a:ext cx="819424" cy="1022456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20392" y="4396403"/>
              <a:ext cx="989508" cy="1013797"/>
            </a:xfrm>
            <a:prstGeom prst="rect">
              <a:avLst/>
            </a:prstGeom>
          </p:spPr>
        </p:pic>
      </p:grpSp>
      <p:sp>
        <p:nvSpPr>
          <p:cNvPr id="3" name="Rectangle 2"/>
          <p:cNvSpPr/>
          <p:nvPr/>
        </p:nvSpPr>
        <p:spPr>
          <a:xfrm>
            <a:off x="4572000" y="890166"/>
            <a:ext cx="4572000" cy="22960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Wingdings" charset="2"/>
              <a:buChar char="²"/>
              <a:defRPr/>
            </a:pPr>
            <a:r>
              <a:rPr lang="en-US" sz="2400" dirty="0" smtClean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Student labs (16+)</a:t>
            </a:r>
          </a:p>
          <a:p>
            <a:pPr marL="285750" indent="-285750">
              <a:lnSpc>
                <a:spcPct val="120000"/>
              </a:lnSpc>
              <a:buFont typeface="Wingdings" charset="2"/>
              <a:buChar char="²"/>
              <a:defRPr/>
            </a:pPr>
            <a:r>
              <a:rPr lang="en-US" sz="2400" dirty="0" smtClean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Modeling </a:t>
            </a:r>
            <a:r>
              <a:rPr lang="en-US" sz="2400" dirty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short </a:t>
            </a:r>
            <a:r>
              <a:rPr lang="en-US" sz="2400" dirty="0" smtClean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courses (8+)</a:t>
            </a:r>
          </a:p>
          <a:p>
            <a:pPr marL="285750" indent="-285750">
              <a:lnSpc>
                <a:spcPct val="120000"/>
              </a:lnSpc>
              <a:buFont typeface="Wingdings" charset="2"/>
              <a:buChar char="²"/>
              <a:defRPr/>
            </a:pPr>
            <a:r>
              <a:rPr lang="en-US" sz="2400" dirty="0" smtClean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Lectures (250+)</a:t>
            </a:r>
          </a:p>
          <a:p>
            <a:pPr marL="285750" indent="-285750">
              <a:lnSpc>
                <a:spcPct val="120000"/>
              </a:lnSpc>
              <a:buFont typeface="Wingdings" charset="2"/>
              <a:buChar char="²"/>
              <a:defRPr/>
            </a:pPr>
            <a:r>
              <a:rPr lang="en-US" sz="2400" dirty="0" smtClean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Textbooks (5)</a:t>
            </a:r>
          </a:p>
          <a:p>
            <a:pPr marL="285750" indent="-285750">
              <a:lnSpc>
                <a:spcPct val="120000"/>
              </a:lnSpc>
              <a:buFont typeface="Wingdings" charset="2"/>
              <a:buChar char="²"/>
              <a:defRPr/>
            </a:pPr>
            <a:r>
              <a:rPr lang="en-US" sz="2400" dirty="0" smtClean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Global </a:t>
            </a:r>
            <a:r>
              <a:rPr lang="en-US" sz="2400" dirty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domain </a:t>
            </a:r>
            <a:r>
              <a:rPr lang="en-US" sz="2400" dirty="0" smtClean="0">
                <a:solidFill>
                  <a:srgbClr val="000000"/>
                </a:solidFill>
                <a:latin typeface="Bell MT"/>
                <a:ea typeface="Euphemia UCAS" charset="0"/>
                <a:cs typeface="Bell MT"/>
              </a:rPr>
              <a:t>datasets  (69+)</a:t>
            </a:r>
            <a:endParaRPr lang="en-US" sz="2400" dirty="0">
              <a:solidFill>
                <a:srgbClr val="000000"/>
              </a:solidFill>
              <a:latin typeface="Bell MT"/>
              <a:ea typeface="Euphemia UCAS" charset="0"/>
              <a:cs typeface="Bell M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152400"/>
            <a:ext cx="58490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Bell MT"/>
                <a:cs typeface="Bell MT"/>
              </a:rPr>
              <a:t>4) CSDMS Education Products &amp; Services</a:t>
            </a:r>
            <a:endParaRPr lang="en-US" sz="2400" b="1" dirty="0">
              <a:latin typeface="Bell MT"/>
              <a:cs typeface="Bell M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67331" y="3429000"/>
            <a:ext cx="4476669" cy="2296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 dirty="0" smtClean="0">
                <a:solidFill>
                  <a:srgbClr val="10253F"/>
                </a:solidFill>
                <a:latin typeface="Bell MT"/>
                <a:cs typeface="Bell MT"/>
              </a:rPr>
              <a:t>Integration Facility Training</a:t>
            </a:r>
          </a:p>
          <a:p>
            <a:pPr marL="342900" indent="-342900">
              <a:lnSpc>
                <a:spcPct val="120000"/>
              </a:lnSpc>
              <a:buFont typeface="Wingdings" charset="2"/>
              <a:buChar char="²"/>
            </a:pPr>
            <a:r>
              <a:rPr lang="en-US" sz="2400" dirty="0" smtClean="0">
                <a:latin typeface="Bell MT"/>
                <a:cs typeface="Bell MT"/>
              </a:rPr>
              <a:t>10 grads,</a:t>
            </a:r>
          </a:p>
          <a:p>
            <a:pPr marL="342900" indent="-342900">
              <a:lnSpc>
                <a:spcPct val="120000"/>
              </a:lnSpc>
              <a:buFont typeface="Wingdings" charset="2"/>
              <a:buChar char="²"/>
            </a:pPr>
            <a:r>
              <a:rPr lang="en-US" sz="2400" dirty="0" smtClean="0">
                <a:latin typeface="Bell MT"/>
                <a:cs typeface="Bell MT"/>
              </a:rPr>
              <a:t>2 undergrads, </a:t>
            </a:r>
          </a:p>
          <a:p>
            <a:pPr marL="342900" indent="-342900">
              <a:lnSpc>
                <a:spcPct val="120000"/>
              </a:lnSpc>
              <a:buFont typeface="Wingdings" charset="2"/>
              <a:buChar char="²"/>
            </a:pPr>
            <a:r>
              <a:rPr lang="en-US" sz="2400" dirty="0" smtClean="0">
                <a:latin typeface="Bell MT"/>
                <a:cs typeface="Bell MT"/>
              </a:rPr>
              <a:t>3 PDFs, </a:t>
            </a:r>
          </a:p>
          <a:p>
            <a:pPr marL="342900" indent="-342900">
              <a:lnSpc>
                <a:spcPct val="120000"/>
              </a:lnSpc>
              <a:buFont typeface="Wingdings" charset="2"/>
              <a:buChar char="²"/>
            </a:pPr>
            <a:r>
              <a:rPr lang="en-US" sz="2400" dirty="0" smtClean="0">
                <a:latin typeface="Bell MT"/>
                <a:cs typeface="Bell MT"/>
              </a:rPr>
              <a:t>70 Visiting Scientists</a:t>
            </a:r>
            <a:endParaRPr lang="en-US" sz="2400" dirty="0">
              <a:latin typeface="Bell MT"/>
              <a:cs typeface="Bell MT"/>
            </a:endParaRPr>
          </a:p>
        </p:txBody>
      </p:sp>
    </p:spTree>
    <p:extLst>
      <p:ext uri="{BB962C8B-B14F-4D97-AF65-F5344CB8AC3E}">
        <p14:creationId xmlns:p14="http://schemas.microsoft.com/office/powerpoint/2010/main" val="1620080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CSDMS_high_r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351588"/>
            <a:ext cx="1905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SDMS Icon (512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46813"/>
            <a:ext cx="79851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nsflogo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cover_Final_02.19.13.pdf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31" t="20975" r="5087" b="9534"/>
          <a:stretch/>
        </p:blipFill>
        <p:spPr>
          <a:xfrm>
            <a:off x="21450" y="0"/>
            <a:ext cx="9105725" cy="47244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41646" y="3777570"/>
            <a:ext cx="7945153" cy="2462212"/>
          </a:xfrm>
          <a:prstGeom prst="rect">
            <a:avLst/>
          </a:prstGeom>
          <a:solidFill>
            <a:srgbClr val="FCFDDA">
              <a:alpha val="40000"/>
            </a:srgbClr>
          </a:solidFill>
        </p:spPr>
        <p:txBody>
          <a:bodyPr wrap="square">
            <a:spAutoFit/>
          </a:bodyPr>
          <a:lstStyle/>
          <a:p>
            <a:r>
              <a:rPr lang="en-US" sz="2200" b="1" dirty="0" smtClean="0">
                <a:latin typeface="Bell MT"/>
                <a:cs typeface="Bell MT"/>
              </a:rPr>
              <a:t>         3 CSDMS C&amp;G Special Issues</a:t>
            </a:r>
          </a:p>
          <a:p>
            <a:endParaRPr lang="en-US" sz="2200" b="1" dirty="0" smtClean="0">
              <a:latin typeface="Bell MT"/>
              <a:cs typeface="Bell MT"/>
            </a:endParaRPr>
          </a:p>
          <a:p>
            <a:endParaRPr lang="en-US" sz="2200" b="1" dirty="0" smtClean="0">
              <a:latin typeface="Bell MT"/>
              <a:cs typeface="Bell MT"/>
            </a:endParaRPr>
          </a:p>
          <a:p>
            <a:r>
              <a:rPr lang="en-US" sz="2200" b="1" dirty="0" smtClean="0">
                <a:latin typeface="Bell MT"/>
                <a:cs typeface="Bell MT"/>
              </a:rPr>
              <a:t>Web stats:</a:t>
            </a:r>
          </a:p>
          <a:p>
            <a:r>
              <a:rPr lang="en-US" sz="2200" b="1" dirty="0" smtClean="0">
                <a:latin typeface="Bell MT"/>
                <a:cs typeface="Bell MT"/>
              </a:rPr>
              <a:t>1,500 Content </a:t>
            </a:r>
            <a:r>
              <a:rPr lang="en-US" sz="2200" b="1" dirty="0">
                <a:latin typeface="Bell MT"/>
                <a:cs typeface="Bell MT"/>
              </a:rPr>
              <a:t>Pages </a:t>
            </a:r>
            <a:r>
              <a:rPr lang="en-US" sz="2200" b="1" dirty="0" smtClean="0">
                <a:latin typeface="Bell MT"/>
                <a:cs typeface="Bell MT"/>
              </a:rPr>
              <a:t>(04/14)</a:t>
            </a:r>
            <a:r>
              <a:rPr lang="en-US" sz="2200" b="1" dirty="0">
                <a:latin typeface="Bell MT"/>
                <a:cs typeface="Bell MT"/>
              </a:rPr>
              <a:t>; </a:t>
            </a:r>
            <a:r>
              <a:rPr lang="en-US" sz="2200" b="1" dirty="0" smtClean="0">
                <a:latin typeface="Bell MT"/>
                <a:cs typeface="Bell MT"/>
              </a:rPr>
              <a:t> 	7,700 Total </a:t>
            </a:r>
            <a:r>
              <a:rPr lang="en-US" sz="2200" b="1" dirty="0">
                <a:latin typeface="Bell MT"/>
                <a:cs typeface="Bell MT"/>
              </a:rPr>
              <a:t>Pages (04/14)</a:t>
            </a:r>
          </a:p>
          <a:p>
            <a:r>
              <a:rPr lang="en-US" sz="2200" b="1" dirty="0" smtClean="0">
                <a:latin typeface="Bell MT"/>
                <a:cs typeface="Bell MT"/>
              </a:rPr>
              <a:t>3,000 Uploaded </a:t>
            </a:r>
            <a:r>
              <a:rPr lang="en-US" sz="2200" b="1" dirty="0">
                <a:latin typeface="Bell MT"/>
                <a:cs typeface="Bell MT"/>
              </a:rPr>
              <a:t>Files (04/14); </a:t>
            </a:r>
            <a:r>
              <a:rPr lang="en-US" sz="2200" b="1" dirty="0" smtClean="0">
                <a:latin typeface="Bell MT"/>
                <a:cs typeface="Bell MT"/>
              </a:rPr>
              <a:t>    	208,000 Page </a:t>
            </a:r>
            <a:r>
              <a:rPr lang="en-US" sz="2200" b="1" dirty="0">
                <a:latin typeface="Bell MT"/>
                <a:cs typeface="Bell MT"/>
              </a:rPr>
              <a:t>Edits (04/14)</a:t>
            </a:r>
          </a:p>
          <a:p>
            <a:r>
              <a:rPr lang="en-US" sz="2200" b="1" dirty="0" smtClean="0">
                <a:latin typeface="Bell MT"/>
                <a:cs typeface="Bell MT"/>
              </a:rPr>
              <a:t>23 Million Views </a:t>
            </a:r>
            <a:r>
              <a:rPr lang="en-US" sz="2200" b="1" dirty="0">
                <a:latin typeface="Bell MT"/>
                <a:cs typeface="Bell MT"/>
              </a:rPr>
              <a:t>(04/</a:t>
            </a:r>
            <a:r>
              <a:rPr lang="en-US" sz="2200" b="1" dirty="0" smtClean="0">
                <a:latin typeface="Bell MT"/>
                <a:cs typeface="Bell MT"/>
              </a:rPr>
              <a:t>14)</a:t>
            </a:r>
            <a:endParaRPr lang="en-US" sz="2200" b="1" dirty="0">
              <a:latin typeface="Bell MT"/>
              <a:cs typeface="Bell M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34877" y="1371600"/>
            <a:ext cx="2460567" cy="2112373"/>
          </a:xfrm>
          <a:prstGeom prst="rect">
            <a:avLst/>
          </a:prstGeom>
          <a:solidFill>
            <a:srgbClr val="FCFDDA">
              <a:alpha val="41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Bell MT"/>
                <a:cs typeface="Bell MT"/>
              </a:rPr>
              <a:t>200</a:t>
            </a:r>
            <a:r>
              <a:rPr lang="en-US" sz="2200" dirty="0" smtClean="0">
                <a:solidFill>
                  <a:schemeClr val="bg1"/>
                </a:solidFill>
                <a:latin typeface="Bell MT"/>
                <a:cs typeface="Bell MT"/>
              </a:rPr>
              <a:t> </a:t>
            </a:r>
            <a:r>
              <a:rPr lang="en-US" sz="2200" dirty="0">
                <a:solidFill>
                  <a:schemeClr val="bg1"/>
                </a:solidFill>
                <a:latin typeface="Bell MT"/>
                <a:cs typeface="Bell MT"/>
              </a:rPr>
              <a:t>Peer-reviewed CSDMS papers, books &amp; book chapters published between 2007-2013</a:t>
            </a:r>
          </a:p>
        </p:txBody>
      </p:sp>
    </p:spTree>
    <p:extLst>
      <p:ext uri="{BB962C8B-B14F-4D97-AF65-F5344CB8AC3E}">
        <p14:creationId xmlns:p14="http://schemas.microsoft.com/office/powerpoint/2010/main" val="1126080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1" name="Picture 12" descr="CSDMS_high_r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5" descr="CSDMS Icon (512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6" descr="nsflogo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6119" y="629920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227428" y="523691"/>
            <a:ext cx="8850516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Bell MT"/>
                <a:cs typeface="Bell MT"/>
              </a:rPr>
              <a:t>CSDMS </a:t>
            </a:r>
            <a:r>
              <a:rPr lang="en-US" sz="2400" dirty="0" smtClean="0">
                <a:latin typeface="Bell MT"/>
                <a:cs typeface="Bell MT"/>
              </a:rPr>
              <a:t>pioneered the </a:t>
            </a:r>
            <a:r>
              <a:rPr lang="en-US" sz="2400" b="1" dirty="0" smtClean="0">
                <a:solidFill>
                  <a:srgbClr val="000000"/>
                </a:solidFill>
                <a:latin typeface="Bell MT"/>
                <a:cs typeface="Bell MT"/>
              </a:rPr>
              <a:t>Basic </a:t>
            </a:r>
            <a:r>
              <a:rPr lang="en-US" sz="2400" b="1" dirty="0">
                <a:solidFill>
                  <a:srgbClr val="000000"/>
                </a:solidFill>
                <a:latin typeface="Bell MT"/>
                <a:cs typeface="Bell MT"/>
              </a:rPr>
              <a:t>Model </a:t>
            </a:r>
            <a:r>
              <a:rPr lang="en-US" sz="2400" b="1" dirty="0" smtClean="0">
                <a:solidFill>
                  <a:srgbClr val="000000"/>
                </a:solidFill>
                <a:latin typeface="Bell MT"/>
                <a:cs typeface="Bell MT"/>
              </a:rPr>
              <a:t>Interface or BMI </a:t>
            </a:r>
            <a:r>
              <a:rPr lang="en-US" sz="2400" dirty="0" smtClean="0">
                <a:solidFill>
                  <a:srgbClr val="000000"/>
                </a:solidFill>
                <a:latin typeface="Bell MT"/>
                <a:cs typeface="Bell MT"/>
              </a:rPr>
              <a:t>standards, a distillation of key ingredients of the main coupling systems (e.g. CSDMS, ESMF, </a:t>
            </a:r>
            <a:r>
              <a:rPr lang="en-US" sz="2400" dirty="0" err="1" smtClean="0">
                <a:solidFill>
                  <a:srgbClr val="000000"/>
                </a:solidFill>
                <a:latin typeface="Bell MT"/>
                <a:cs typeface="Bell MT"/>
              </a:rPr>
              <a:t>OpenMI</a:t>
            </a:r>
            <a:r>
              <a:rPr lang="en-US" sz="2400" dirty="0" smtClean="0">
                <a:solidFill>
                  <a:srgbClr val="000000"/>
                </a:solidFill>
                <a:latin typeface="Bell MT"/>
                <a:cs typeface="Bell MT"/>
              </a:rPr>
              <a:t>, OMS).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10156" y="1713579"/>
            <a:ext cx="8967788" cy="4465890"/>
            <a:chOff x="88900" y="1360235"/>
            <a:chExt cx="8967788" cy="4465890"/>
          </a:xfrm>
        </p:grpSpPr>
        <p:sp>
          <p:nvSpPr>
            <p:cNvPr id="4" name="Rectangle 3"/>
            <p:cNvSpPr/>
            <p:nvPr/>
          </p:nvSpPr>
          <p:spPr>
            <a:xfrm>
              <a:off x="88900" y="2022475"/>
              <a:ext cx="2286000" cy="36576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1F497D"/>
                  </a:solidFill>
                </a:rPr>
                <a:t>Initial Standalone Model</a:t>
              </a:r>
            </a:p>
          </p:txBody>
        </p:sp>
        <p:grpSp>
          <p:nvGrpSpPr>
            <p:cNvPr id="36868" name="Group 12"/>
            <p:cNvGrpSpPr>
              <a:grpSpLocks/>
            </p:cNvGrpSpPr>
            <p:nvPr/>
          </p:nvGrpSpPr>
          <p:grpSpPr bwMode="auto">
            <a:xfrm>
              <a:off x="3213100" y="2022475"/>
              <a:ext cx="2286000" cy="3657600"/>
              <a:chOff x="3911600" y="2044700"/>
              <a:chExt cx="2286000" cy="3657600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3911600" y="2044700"/>
                <a:ext cx="2286000" cy="63976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1F497D"/>
                    </a:solidFill>
                  </a:rPr>
                  <a:t>Initialize</a:t>
                </a: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3911600" y="5062538"/>
                <a:ext cx="2286000" cy="63976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1F497D"/>
                    </a:solidFill>
                  </a:rPr>
                  <a:t>Set Value</a:t>
                </a:r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3911600" y="2798763"/>
                <a:ext cx="2286000" cy="63976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 smtClean="0">
                    <a:solidFill>
                      <a:srgbClr val="1F497D"/>
                    </a:solidFill>
                  </a:rPr>
                  <a:t>Run/Advance</a:t>
                </a:r>
                <a:endParaRPr lang="en-US" b="1" dirty="0">
                  <a:solidFill>
                    <a:srgbClr val="1F497D"/>
                  </a:solidFill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3911600" y="3552825"/>
                <a:ext cx="2286000" cy="64135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1F497D"/>
                    </a:solidFill>
                  </a:rPr>
                  <a:t>Finalize</a:t>
                </a: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3911600" y="4308475"/>
                <a:ext cx="2286000" cy="63976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1F497D"/>
                    </a:solidFill>
                  </a:rPr>
                  <a:t>Get Value</a:t>
                </a:r>
              </a:p>
            </p:txBody>
          </p:sp>
        </p:grpSp>
        <p:sp>
          <p:nvSpPr>
            <p:cNvPr id="10" name="Right Arrow 9"/>
            <p:cNvSpPr/>
            <p:nvPr/>
          </p:nvSpPr>
          <p:spPr>
            <a:xfrm>
              <a:off x="2362200" y="3622675"/>
              <a:ext cx="685800" cy="4572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048000" y="1905000"/>
              <a:ext cx="2616200" cy="3921125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429000" y="1535668"/>
              <a:ext cx="19159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tx2"/>
                  </a:solidFill>
                </a:rPr>
                <a:t>BMI component</a:t>
              </a:r>
              <a:endParaRPr lang="en-US" b="1" dirty="0">
                <a:solidFill>
                  <a:schemeClr val="tx2"/>
                </a:solidFill>
              </a:endParaRPr>
            </a:p>
          </p:txBody>
        </p:sp>
        <p:grpSp>
          <p:nvGrpSpPr>
            <p:cNvPr id="23" name="Group 12"/>
            <p:cNvGrpSpPr>
              <a:grpSpLocks/>
            </p:cNvGrpSpPr>
            <p:nvPr/>
          </p:nvGrpSpPr>
          <p:grpSpPr bwMode="auto">
            <a:xfrm>
              <a:off x="6605588" y="2015230"/>
              <a:ext cx="2286000" cy="3657600"/>
              <a:chOff x="3911600" y="2044700"/>
              <a:chExt cx="2286000" cy="3657600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3911600" y="2044700"/>
                <a:ext cx="2286000" cy="63976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1F497D"/>
                    </a:solidFill>
                  </a:rPr>
                  <a:t>Initialize</a:t>
                </a: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3911600" y="5062538"/>
                <a:ext cx="2286000" cy="63976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1F497D"/>
                    </a:solidFill>
                  </a:rPr>
                  <a:t>Set Value</a:t>
                </a: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3911600" y="2798763"/>
                <a:ext cx="2286000" cy="63976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 smtClean="0">
                    <a:solidFill>
                      <a:srgbClr val="1F497D"/>
                    </a:solidFill>
                  </a:rPr>
                  <a:t>Run/Advance</a:t>
                </a:r>
                <a:endParaRPr lang="en-US" b="1" dirty="0">
                  <a:solidFill>
                    <a:srgbClr val="1F497D"/>
                  </a:solidFill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3911600" y="3552825"/>
                <a:ext cx="2286000" cy="641350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1F497D"/>
                    </a:solidFill>
                  </a:rPr>
                  <a:t>Finalize</a:t>
                </a:r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3911600" y="4308475"/>
                <a:ext cx="2286000" cy="63976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1F497D"/>
                    </a:solidFill>
                  </a:rPr>
                  <a:t>Get Value</a:t>
                </a:r>
              </a:p>
            </p:txBody>
          </p:sp>
        </p:grpSp>
        <p:sp>
          <p:nvSpPr>
            <p:cNvPr id="29" name="Rectangle 28"/>
            <p:cNvSpPr/>
            <p:nvPr/>
          </p:nvSpPr>
          <p:spPr>
            <a:xfrm>
              <a:off x="6440488" y="1905000"/>
              <a:ext cx="2616200" cy="3921125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029604" y="1360235"/>
              <a:ext cx="1428596" cy="5447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b="1" dirty="0">
                  <a:solidFill>
                    <a:schemeClr val="tx2"/>
                  </a:solidFill>
                </a:rPr>
                <a:t>a</a:t>
              </a:r>
              <a:r>
                <a:rPr lang="en-US" b="1" dirty="0" smtClean="0">
                  <a:solidFill>
                    <a:schemeClr val="tx2"/>
                  </a:solidFill>
                </a:rPr>
                <a:t>nother</a:t>
              </a:r>
            </a:p>
            <a:p>
              <a:pPr algn="ctr">
                <a:lnSpc>
                  <a:spcPct val="80000"/>
                </a:lnSpc>
              </a:pPr>
              <a:r>
                <a:rPr lang="en-US" b="1" dirty="0" smtClean="0">
                  <a:solidFill>
                    <a:schemeClr val="tx2"/>
                  </a:solidFill>
                </a:rPr>
                <a:t>component</a:t>
              </a:r>
              <a:endParaRPr lang="en-US" b="1" dirty="0">
                <a:solidFill>
                  <a:schemeClr val="tx2"/>
                </a:solidFill>
              </a:endParaRPr>
            </a:p>
          </p:txBody>
        </p:sp>
        <p:sp>
          <p:nvSpPr>
            <p:cNvPr id="36864" name="Left-Right Arrow 36863"/>
            <p:cNvSpPr/>
            <p:nvPr/>
          </p:nvSpPr>
          <p:spPr>
            <a:xfrm>
              <a:off x="5658581" y="3622675"/>
              <a:ext cx="781907" cy="484632"/>
            </a:xfrm>
            <a:prstGeom prst="left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715000" y="3669268"/>
              <a:ext cx="6077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CMI</a:t>
              </a:r>
              <a:endParaRPr lang="en-US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1905000" y="-17794"/>
            <a:ext cx="56273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Bell MT"/>
                <a:cs typeface="Bell MT"/>
              </a:rPr>
              <a:t>5) </a:t>
            </a:r>
            <a:r>
              <a:rPr lang="en-US" sz="2800" b="1" dirty="0">
                <a:latin typeface="Bell MT"/>
                <a:cs typeface="Bell MT"/>
              </a:rPr>
              <a:t>Model Coupling &amp; Model Reuse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-10407" y="6396335"/>
            <a:ext cx="1748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</a:rPr>
              <a:t>BMI Clinic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507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12" descr="CSDMS_high_r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5" descr="CSDMS Icon (512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6" descr="nsflogo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2535" y="630555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76118" y="6096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 smtClean="0">
                <a:latin typeface="Bell MT"/>
                <a:cs typeface="Bell MT"/>
              </a:rPr>
              <a:t>We use an automated wrapper to provide </a:t>
            </a:r>
            <a:r>
              <a:rPr lang="en-US" sz="2400" b="1" dirty="0" smtClean="0">
                <a:latin typeface="Bell MT"/>
                <a:cs typeface="Bell MT"/>
              </a:rPr>
              <a:t>BMI</a:t>
            </a:r>
            <a:r>
              <a:rPr lang="en-US" sz="2400" dirty="0" smtClean="0">
                <a:latin typeface="Bell MT"/>
                <a:cs typeface="Bell MT"/>
              </a:rPr>
              <a:t> components with a </a:t>
            </a:r>
            <a:r>
              <a:rPr lang="en-US" sz="2400" dirty="0">
                <a:solidFill>
                  <a:srgbClr val="000000"/>
                </a:solidFill>
                <a:latin typeface="Bell MT"/>
                <a:cs typeface="Bell MT"/>
              </a:rPr>
              <a:t>CSDMS</a:t>
            </a:r>
            <a:r>
              <a:rPr lang="en-US" sz="2400" b="1" dirty="0">
                <a:solidFill>
                  <a:srgbClr val="000000"/>
                </a:solidFill>
                <a:latin typeface="Bell MT"/>
                <a:cs typeface="Bell MT"/>
              </a:rPr>
              <a:t> Component Model Interface </a:t>
            </a:r>
            <a:r>
              <a:rPr lang="en-US" sz="2400" dirty="0" smtClean="0">
                <a:solidFill>
                  <a:srgbClr val="000000"/>
                </a:solidFill>
                <a:latin typeface="Bell MT"/>
                <a:cs typeface="Bell MT"/>
              </a:rPr>
              <a:t>(</a:t>
            </a:r>
            <a:r>
              <a:rPr lang="en-US" sz="2400" b="1" dirty="0" smtClean="0">
                <a:solidFill>
                  <a:srgbClr val="000000"/>
                </a:solidFill>
                <a:latin typeface="Bell MT"/>
                <a:cs typeface="Bell MT"/>
              </a:rPr>
              <a:t>CMI</a:t>
            </a:r>
            <a:r>
              <a:rPr lang="en-US" sz="2400" dirty="0" smtClean="0">
                <a:solidFill>
                  <a:srgbClr val="000000"/>
                </a:solidFill>
                <a:latin typeface="Bell MT"/>
                <a:cs typeface="Bell MT"/>
              </a:rPr>
              <a:t>), to </a:t>
            </a:r>
            <a:r>
              <a:rPr lang="en-US" sz="2400" dirty="0" smtClean="0">
                <a:latin typeface="Bell MT"/>
                <a:cs typeface="Bell MT"/>
              </a:rPr>
              <a:t>test new components on a HPCC using our Web Modeling Tool </a:t>
            </a:r>
            <a:r>
              <a:rPr lang="en-US" sz="2400" b="1" dirty="0" smtClean="0">
                <a:latin typeface="Bell MT"/>
                <a:cs typeface="Bell MT"/>
              </a:rPr>
              <a:t>WMT</a:t>
            </a:r>
            <a:r>
              <a:rPr lang="en-US" sz="2400" dirty="0" smtClean="0">
                <a:latin typeface="Bell MT"/>
                <a:cs typeface="Bell MT"/>
              </a:rPr>
              <a:t>, an environment that offers </a:t>
            </a:r>
            <a:r>
              <a:rPr lang="en-US" sz="2400" dirty="0">
                <a:solidFill>
                  <a:srgbClr val="000000"/>
                </a:solidFill>
                <a:latin typeface="Bell MT"/>
                <a:cs typeface="Bell MT"/>
              </a:rPr>
              <a:t>services for coupling </a:t>
            </a:r>
            <a:r>
              <a:rPr lang="en-US" sz="2400" dirty="0" smtClean="0">
                <a:solidFill>
                  <a:srgbClr val="000000"/>
                </a:solidFill>
                <a:latin typeface="Bell MT"/>
                <a:cs typeface="Bell MT"/>
              </a:rPr>
              <a:t>different kinds of models. </a:t>
            </a:r>
            <a:endParaRPr lang="en-US" sz="2400" dirty="0">
              <a:solidFill>
                <a:srgbClr val="000000"/>
              </a:solidFill>
              <a:latin typeface="Bell MT"/>
              <a:cs typeface="Bell MT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55625" y="2383533"/>
            <a:ext cx="7917006" cy="3860525"/>
            <a:chOff x="381000" y="551282"/>
            <a:chExt cx="8356985" cy="4020718"/>
          </a:xfrm>
        </p:grpSpPr>
        <p:grpSp>
          <p:nvGrpSpPr>
            <p:cNvPr id="4" name="Group 3"/>
            <p:cNvGrpSpPr/>
            <p:nvPr/>
          </p:nvGrpSpPr>
          <p:grpSpPr>
            <a:xfrm>
              <a:off x="1752600" y="551282"/>
              <a:ext cx="5562600" cy="4020718"/>
              <a:chOff x="1079500" y="1409700"/>
              <a:chExt cx="6946900" cy="5043487"/>
            </a:xfrm>
          </p:grpSpPr>
          <p:grpSp>
            <p:nvGrpSpPr>
              <p:cNvPr id="16386" name="Group 7"/>
              <p:cNvGrpSpPr>
                <a:grpSpLocks/>
              </p:cNvGrpSpPr>
              <p:nvPr/>
            </p:nvGrpSpPr>
            <p:grpSpPr bwMode="auto">
              <a:xfrm>
                <a:off x="5724525" y="3714749"/>
                <a:ext cx="1806576" cy="2719389"/>
                <a:chOff x="1725584" y="3006233"/>
                <a:chExt cx="1805893" cy="2719849"/>
              </a:xfrm>
            </p:grpSpPr>
            <p:grpSp>
              <p:nvGrpSpPr>
                <p:cNvPr id="16406" name="Group 5"/>
                <p:cNvGrpSpPr>
                  <a:grpSpLocks/>
                </p:cNvGrpSpPr>
                <p:nvPr/>
              </p:nvGrpSpPr>
              <p:grpSpPr bwMode="auto">
                <a:xfrm>
                  <a:off x="1725584" y="3006233"/>
                  <a:ext cx="1805893" cy="2719849"/>
                  <a:chOff x="1725584" y="2052615"/>
                  <a:chExt cx="1805893" cy="2719849"/>
                </a:xfrm>
              </p:grpSpPr>
              <p:sp>
                <p:nvSpPr>
                  <p:cNvPr id="2" name="Pentagon 1"/>
                  <p:cNvSpPr/>
                  <p:nvPr/>
                </p:nvSpPr>
                <p:spPr>
                  <a:xfrm rot="16200000">
                    <a:off x="1905301" y="3146289"/>
                    <a:ext cx="1446458" cy="1805892"/>
                  </a:xfrm>
                  <a:prstGeom prst="homePlate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sp>
                <p:nvSpPr>
                  <p:cNvPr id="3" name="Chevron 2"/>
                  <p:cNvSpPr/>
                  <p:nvPr/>
                </p:nvSpPr>
                <p:spPr>
                  <a:xfrm rot="16200000">
                    <a:off x="1871959" y="1906241"/>
                    <a:ext cx="1513144" cy="1805892"/>
                  </a:xfrm>
                  <a:prstGeom prst="chevron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410" name="TextBox 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54468" y="3739923"/>
                    <a:ext cx="993104" cy="6564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en-US" sz="2800" b="1" dirty="0"/>
                      <a:t>BMI</a:t>
                    </a:r>
                  </a:p>
                </p:txBody>
              </p:sp>
            </p:grpSp>
            <p:sp>
              <p:nvSpPr>
                <p:cNvPr id="16407" name="TextBox 9"/>
                <p:cNvSpPr txBox="1">
                  <a:spLocks noChangeArrowheads="1"/>
                </p:cNvSpPr>
                <p:nvPr/>
              </p:nvSpPr>
              <p:spPr bwMode="auto">
                <a:xfrm>
                  <a:off x="2134103" y="3198029"/>
                  <a:ext cx="979096" cy="6564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en-US" sz="2800" b="1" dirty="0"/>
                    <a:t>CMI</a:t>
                  </a:r>
                </a:p>
              </p:txBody>
            </p:sp>
          </p:grpSp>
          <p:grpSp>
            <p:nvGrpSpPr>
              <p:cNvPr id="16387" name="Group 12"/>
              <p:cNvGrpSpPr>
                <a:grpSpLocks/>
              </p:cNvGrpSpPr>
              <p:nvPr/>
            </p:nvGrpSpPr>
            <p:grpSpPr bwMode="auto">
              <a:xfrm>
                <a:off x="1512888" y="3732213"/>
                <a:ext cx="1804987" cy="2720974"/>
                <a:chOff x="1725584" y="3006234"/>
                <a:chExt cx="1805892" cy="2719847"/>
              </a:xfrm>
            </p:grpSpPr>
            <p:grpSp>
              <p:nvGrpSpPr>
                <p:cNvPr id="16401" name="Group 13"/>
                <p:cNvGrpSpPr>
                  <a:grpSpLocks/>
                </p:cNvGrpSpPr>
                <p:nvPr/>
              </p:nvGrpSpPr>
              <p:grpSpPr bwMode="auto">
                <a:xfrm>
                  <a:off x="1725584" y="3006234"/>
                  <a:ext cx="1805892" cy="2719847"/>
                  <a:chOff x="1725584" y="2052616"/>
                  <a:chExt cx="1805892" cy="2719847"/>
                </a:xfrm>
              </p:grpSpPr>
              <p:sp>
                <p:nvSpPr>
                  <p:cNvPr id="16" name="Pentagon 15"/>
                  <p:cNvSpPr/>
                  <p:nvPr/>
                </p:nvSpPr>
                <p:spPr>
                  <a:xfrm rot="16200000">
                    <a:off x="1904930" y="3145917"/>
                    <a:ext cx="1447200" cy="1805892"/>
                  </a:xfrm>
                  <a:prstGeom prst="homePlate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sp>
                <p:nvSpPr>
                  <p:cNvPr id="17" name="Chevron 16"/>
                  <p:cNvSpPr/>
                  <p:nvPr/>
                </p:nvSpPr>
                <p:spPr>
                  <a:xfrm rot="16200000">
                    <a:off x="1871606" y="1906594"/>
                    <a:ext cx="1513848" cy="1805892"/>
                  </a:xfrm>
                  <a:prstGeom prst="chevron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405" name="TextBox 1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54469" y="3721483"/>
                    <a:ext cx="993977" cy="65604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en-US" sz="2800" b="1" dirty="0"/>
                      <a:t>BMI</a:t>
                    </a:r>
                  </a:p>
                </p:txBody>
              </p:sp>
            </p:grpSp>
            <p:sp>
              <p:nvSpPr>
                <p:cNvPr id="16402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2134104" y="3198029"/>
                  <a:ext cx="979957" cy="6560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en-US" sz="2800" b="1"/>
                    <a:t>CMI</a:t>
                  </a:r>
                </a:p>
              </p:txBody>
            </p:sp>
          </p:grpSp>
          <p:sp>
            <p:nvSpPr>
              <p:cNvPr id="11" name="Left-Right Arrow 10"/>
              <p:cNvSpPr/>
              <p:nvPr/>
            </p:nvSpPr>
            <p:spPr>
              <a:xfrm>
                <a:off x="3740150" y="4359275"/>
                <a:ext cx="1617663" cy="484188"/>
              </a:xfrm>
              <a:prstGeom prst="leftRightArrow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512888" y="1409700"/>
                <a:ext cx="6159500" cy="695325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3600" dirty="0" smtClean="0">
                    <a:solidFill>
                      <a:srgbClr val="000000"/>
                    </a:solidFill>
                  </a:rPr>
                  <a:t>CSDMS </a:t>
                </a:r>
                <a:r>
                  <a:rPr lang="en-US" sz="3600" dirty="0">
                    <a:solidFill>
                      <a:srgbClr val="000000"/>
                    </a:solidFill>
                  </a:rPr>
                  <a:t>Framework</a:t>
                </a:r>
              </a:p>
            </p:txBody>
          </p:sp>
          <p:sp>
            <p:nvSpPr>
              <p:cNvPr id="19" name="Up-Down Arrow 18"/>
              <p:cNvSpPr/>
              <p:nvPr/>
            </p:nvSpPr>
            <p:spPr>
              <a:xfrm>
                <a:off x="2227264" y="2365375"/>
                <a:ext cx="243026" cy="1114425"/>
              </a:xfrm>
              <a:prstGeom prst="upDownArrow">
                <a:avLst/>
              </a:prstGeom>
              <a:ln w="6350" cmpd="sng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2" name="Up-Down Arrow 21"/>
              <p:cNvSpPr/>
              <p:nvPr/>
            </p:nvSpPr>
            <p:spPr>
              <a:xfrm>
                <a:off x="6488353" y="2362200"/>
                <a:ext cx="309322" cy="1112838"/>
              </a:xfrm>
              <a:prstGeom prst="upDownArrow">
                <a:avLst/>
              </a:prstGeom>
              <a:ln w="6350" cmpd="sng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0" name="Rounded Rectangle 19"/>
              <p:cNvSpPr/>
              <p:nvPr/>
            </p:nvSpPr>
            <p:spPr bwMode="auto">
              <a:xfrm>
                <a:off x="2627314" y="2400299"/>
                <a:ext cx="1782889" cy="887412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 smtClean="0">
                    <a:solidFill>
                      <a:schemeClr val="tx1"/>
                    </a:solidFill>
                  </a:rPr>
                  <a:t>e.g. unit conversion</a:t>
                </a:r>
                <a:endParaRPr 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Left-Right Arrow 26"/>
              <p:cNvSpPr/>
              <p:nvPr/>
            </p:nvSpPr>
            <p:spPr>
              <a:xfrm rot="18433930">
                <a:off x="3059113" y="3727450"/>
                <a:ext cx="730250" cy="257175"/>
              </a:xfrm>
              <a:prstGeom prst="leftRightArrow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0" name="Left-Right Arrow 29"/>
              <p:cNvSpPr/>
              <p:nvPr/>
            </p:nvSpPr>
            <p:spPr>
              <a:xfrm rot="2903311">
                <a:off x="5275263" y="3670300"/>
                <a:ext cx="731837" cy="258763"/>
              </a:xfrm>
              <a:prstGeom prst="leftRightArrow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8" name="Up-Down Arrow 27"/>
              <p:cNvSpPr/>
              <p:nvPr/>
            </p:nvSpPr>
            <p:spPr>
              <a:xfrm>
                <a:off x="1079500" y="4759325"/>
                <a:ext cx="285750" cy="1404938"/>
              </a:xfrm>
              <a:prstGeom prst="upDownArrow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Up-Down Arrow 31"/>
              <p:cNvSpPr/>
              <p:nvPr/>
            </p:nvSpPr>
            <p:spPr>
              <a:xfrm>
                <a:off x="7740650" y="4740275"/>
                <a:ext cx="285750" cy="1404938"/>
              </a:xfrm>
              <a:prstGeom prst="upDownArrow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6397" name="TextBox 28"/>
              <p:cNvSpPr txBox="1">
                <a:spLocks noChangeArrowheads="1"/>
              </p:cNvSpPr>
              <p:nvPr/>
            </p:nvSpPr>
            <p:spPr bwMode="auto">
              <a:xfrm>
                <a:off x="1840804" y="5874718"/>
                <a:ext cx="962024" cy="3682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800" dirty="0"/>
                  <a:t>Model 1</a:t>
                </a:r>
              </a:p>
            </p:txBody>
          </p:sp>
          <p:sp>
            <p:nvSpPr>
              <p:cNvPr id="16398" name="TextBox 33"/>
              <p:cNvSpPr txBox="1">
                <a:spLocks noChangeArrowheads="1"/>
              </p:cNvSpPr>
              <p:nvPr/>
            </p:nvSpPr>
            <p:spPr bwMode="auto">
              <a:xfrm>
                <a:off x="6027977" y="5877391"/>
                <a:ext cx="962024" cy="3682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800" dirty="0"/>
                  <a:t>Model 2</a:t>
                </a:r>
              </a:p>
            </p:txBody>
          </p:sp>
          <p:sp>
            <p:nvSpPr>
              <p:cNvPr id="41" name="Rounded Rectangle 40"/>
              <p:cNvSpPr/>
              <p:nvPr/>
            </p:nvSpPr>
            <p:spPr bwMode="auto">
              <a:xfrm>
                <a:off x="4579773" y="2400299"/>
                <a:ext cx="1786698" cy="887412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 smtClean="0">
                    <a:solidFill>
                      <a:schemeClr val="tx1"/>
                    </a:solidFill>
                  </a:rPr>
                  <a:t>e.g. grid conversion</a:t>
                </a:r>
                <a:endParaRPr lang="en-US" b="1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36" name="Picture 4" descr="Rectilinear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1400" y="3962455"/>
              <a:ext cx="1346585" cy="580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6" descr="Unstructured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664194"/>
              <a:ext cx="1234209" cy="860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TextBox 20"/>
            <p:cNvSpPr txBox="1">
              <a:spLocks noChangeArrowheads="1"/>
            </p:cNvSpPr>
            <p:nvPr/>
          </p:nvSpPr>
          <p:spPr bwMode="auto">
            <a:xfrm>
              <a:off x="6552162" y="1420588"/>
              <a:ext cx="1937990" cy="6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>
                <a:lnSpc>
                  <a:spcPct val="70000"/>
                </a:lnSpc>
              </a:pPr>
              <a:r>
                <a:rPr lang="en-US" dirty="0" smtClean="0"/>
                <a:t>WMT Service</a:t>
              </a:r>
              <a:endParaRPr lang="en-US" dirty="0"/>
            </a:p>
            <a:p>
              <a:pPr algn="ctr" eaLnBrk="1" hangingPunct="1">
                <a:lnSpc>
                  <a:spcPct val="70000"/>
                </a:lnSpc>
              </a:pPr>
              <a:r>
                <a:rPr lang="en-US" dirty="0"/>
                <a:t>Components</a:t>
              </a: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28600" y="146441"/>
            <a:ext cx="8757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Bell MT"/>
                <a:cs typeface="Bell MT"/>
              </a:rPr>
              <a:t>CMI </a:t>
            </a:r>
            <a:r>
              <a:rPr lang="en-US" sz="2400" b="1" dirty="0" smtClean="0">
                <a:latin typeface="Bell MT"/>
                <a:cs typeface="Bell MT"/>
              </a:rPr>
              <a:t>component = BMI component + CMI wrapping </a:t>
            </a:r>
            <a:r>
              <a:rPr lang="en-US" sz="2400" dirty="0" smtClean="0">
                <a:latin typeface="Bell MT"/>
                <a:cs typeface="Bell MT"/>
              </a:rPr>
              <a:t>with</a:t>
            </a:r>
            <a:r>
              <a:rPr lang="en-US" sz="2400" b="1" dirty="0" smtClean="0">
                <a:latin typeface="Bell MT"/>
                <a:cs typeface="Bell MT"/>
              </a:rPr>
              <a:t> Babel</a:t>
            </a:r>
            <a:endParaRPr lang="en-US" sz="2400" b="1" dirty="0">
              <a:latin typeface="Bell MT"/>
              <a:cs typeface="Bell M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-10407" y="6396335"/>
            <a:ext cx="1748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</a:rPr>
              <a:t>BMI Clinic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4680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12" descr="CSDMS_high_r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5" descr="CSDMS Icon (512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-10407" y="6396335"/>
            <a:ext cx="1919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</a:rPr>
              <a:t>WMT Clinic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06173" y="0"/>
            <a:ext cx="67922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Bell MT"/>
                <a:cs typeface="Bell MT"/>
              </a:rPr>
              <a:t>6) WMT</a:t>
            </a:r>
            <a:r>
              <a:rPr lang="en-US" sz="2400" b="1" dirty="0" smtClean="0">
                <a:solidFill>
                  <a:srgbClr val="7F7F7F"/>
                </a:solidFill>
                <a:latin typeface="Bell MT"/>
                <a:cs typeface="Bell MT"/>
              </a:rPr>
              <a:t> </a:t>
            </a:r>
            <a:r>
              <a:rPr lang="en-US" sz="2400" b="1" dirty="0" smtClean="0">
                <a:latin typeface="Bell MT"/>
                <a:cs typeface="Bell MT"/>
              </a:rPr>
              <a:t>for </a:t>
            </a:r>
            <a:r>
              <a:rPr lang="en-US" sz="2400" b="1" dirty="0">
                <a:latin typeface="Bell MT"/>
                <a:cs typeface="Bell MT"/>
              </a:rPr>
              <a:t>running </a:t>
            </a:r>
            <a:r>
              <a:rPr lang="en-US" sz="2400" b="1" dirty="0" smtClean="0">
                <a:latin typeface="Bell MT"/>
                <a:cs typeface="Bell MT"/>
              </a:rPr>
              <a:t>CSDMS-component models</a:t>
            </a:r>
            <a:endParaRPr lang="en-US" sz="2400" b="1" dirty="0">
              <a:latin typeface="Bell MT"/>
              <a:cs typeface="Bell MT"/>
            </a:endParaRPr>
          </a:p>
        </p:txBody>
      </p:sp>
      <p:pic>
        <p:nvPicPr>
          <p:cNvPr id="3" name="Picture 2" descr="Sedflux WMT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400"/>
            <a:ext cx="9144000" cy="559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4723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12" descr="CSDMS_high_r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5" descr="CSDMS Icon (512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-10407" y="6396335"/>
            <a:ext cx="1919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</a:rPr>
              <a:t>WMT Clinic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06173" y="0"/>
            <a:ext cx="67922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Bell MT"/>
                <a:cs typeface="Bell MT"/>
              </a:rPr>
              <a:t>6) WMT</a:t>
            </a:r>
            <a:r>
              <a:rPr lang="en-US" sz="2400" b="1" dirty="0" smtClean="0">
                <a:solidFill>
                  <a:srgbClr val="7F7F7F"/>
                </a:solidFill>
                <a:latin typeface="Bell MT"/>
                <a:cs typeface="Bell MT"/>
              </a:rPr>
              <a:t> </a:t>
            </a:r>
            <a:r>
              <a:rPr lang="en-US" sz="2400" b="1" dirty="0" smtClean="0">
                <a:latin typeface="Bell MT"/>
                <a:cs typeface="Bell MT"/>
              </a:rPr>
              <a:t>for </a:t>
            </a:r>
            <a:r>
              <a:rPr lang="en-US" sz="2400" b="1" dirty="0">
                <a:latin typeface="Bell MT"/>
                <a:cs typeface="Bell MT"/>
              </a:rPr>
              <a:t>running </a:t>
            </a:r>
            <a:r>
              <a:rPr lang="en-US" sz="2400" b="1" dirty="0" smtClean="0">
                <a:latin typeface="Bell MT"/>
                <a:cs typeface="Bell MT"/>
              </a:rPr>
              <a:t>CSDMS-component models</a:t>
            </a:r>
            <a:endParaRPr lang="en-US" sz="2400" b="1" dirty="0">
              <a:latin typeface="Bell MT"/>
              <a:cs typeface="Bell MT"/>
            </a:endParaRPr>
          </a:p>
        </p:txBody>
      </p:sp>
      <p:pic>
        <p:nvPicPr>
          <p:cNvPr id="4" name="Picture 3" descr="get info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07" y="499408"/>
            <a:ext cx="9144000" cy="567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899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5" descr="CSDMS Icon (512)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-10407" y="6396335"/>
            <a:ext cx="1919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</a:rPr>
              <a:t>WMT Clinic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  <p:pic>
        <p:nvPicPr>
          <p:cNvPr id="3" name="Picture 2" descr="Sedflux info &amp; eqn.tif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31"/>
          <a:stretch/>
        </p:blipFill>
        <p:spPr>
          <a:xfrm>
            <a:off x="-17664" y="-21135"/>
            <a:ext cx="7104264" cy="6879135"/>
          </a:xfrm>
          <a:prstGeom prst="rect">
            <a:avLst/>
          </a:prstGeom>
        </p:spPr>
      </p:pic>
      <p:pic>
        <p:nvPicPr>
          <p:cNvPr id="8" name="Picture 7" descr="SedFlux eqn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76200"/>
            <a:ext cx="7086600" cy="6734946"/>
          </a:xfrm>
          <a:prstGeom prst="rect">
            <a:avLst/>
          </a:prstGeom>
          <a:ln w="38100" cmpd="sng">
            <a:solidFill>
              <a:schemeClr val="tx1"/>
            </a:solidFill>
          </a:ln>
        </p:spPr>
      </p:pic>
      <p:pic>
        <p:nvPicPr>
          <p:cNvPr id="41987" name="Picture 12" descr="CSDMS_high_re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48017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2" descr="CSDMS_high_r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351588"/>
            <a:ext cx="1905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CSDMS Icon (512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46813"/>
            <a:ext cx="79851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nsflogo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4863" y="6269436"/>
            <a:ext cx="55562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99572" y="705415"/>
            <a:ext cx="1960563" cy="16764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32323D">
                <a:alpha val="74998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Comic Sans MS" charset="0"/>
              </a:rPr>
              <a:t>Input &amp; </a:t>
            </a:r>
          </a:p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Comic Sans MS" charset="0"/>
              </a:rPr>
              <a:t>Boundary </a:t>
            </a:r>
          </a:p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Comic Sans MS" charset="0"/>
              </a:rPr>
              <a:t>Data</a:t>
            </a:r>
          </a:p>
          <a:p>
            <a:pPr algn="ctr"/>
            <a:r>
              <a:rPr lang="en-US" sz="2400" dirty="0" smtClean="0">
                <a:solidFill>
                  <a:srgbClr val="FFFF00"/>
                </a:solidFill>
                <a:latin typeface="Comic Sans MS" charset="0"/>
              </a:rPr>
              <a:t>Uncertainty</a:t>
            </a:r>
            <a:endParaRPr lang="en-US" sz="2400" dirty="0">
              <a:solidFill>
                <a:srgbClr val="FFFF00"/>
              </a:solidFill>
              <a:latin typeface="Comic Sans MS" charset="0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641135" y="705415"/>
            <a:ext cx="1828800" cy="16764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32323D">
                <a:alpha val="74998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Comic Sans MS" charset="0"/>
              </a:rPr>
              <a:t>Model </a:t>
            </a:r>
          </a:p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Comic Sans MS" charset="0"/>
              </a:rPr>
              <a:t>Error</a:t>
            </a:r>
          </a:p>
          <a:p>
            <a:pPr algn="ctr"/>
            <a:r>
              <a:rPr lang="en-US" sz="2000" dirty="0" smtClean="0">
                <a:solidFill>
                  <a:srgbClr val="FFFF00"/>
                </a:solidFill>
                <a:latin typeface="Comic Sans MS" charset="0"/>
              </a:rPr>
              <a:t>- </a:t>
            </a:r>
            <a:r>
              <a:rPr lang="en-US" dirty="0" smtClean="0">
                <a:solidFill>
                  <a:srgbClr val="FFFF00"/>
                </a:solidFill>
                <a:latin typeface="Comic Sans MS" charset="0"/>
              </a:rPr>
              <a:t>Processes</a:t>
            </a:r>
          </a:p>
          <a:p>
            <a:pPr algn="ctr"/>
            <a:r>
              <a:rPr lang="en-US" dirty="0" smtClean="0">
                <a:solidFill>
                  <a:srgbClr val="FFFF00"/>
                </a:solidFill>
                <a:latin typeface="Comic Sans MS" charset="0"/>
              </a:rPr>
              <a:t>- Formulations</a:t>
            </a:r>
          </a:p>
          <a:p>
            <a:pPr algn="ctr"/>
            <a:r>
              <a:rPr lang="en-US" dirty="0" smtClean="0">
                <a:solidFill>
                  <a:srgbClr val="FFFF00"/>
                </a:solidFill>
                <a:latin typeface="Comic Sans MS" charset="0"/>
              </a:rPr>
              <a:t>- Resolution</a:t>
            </a:r>
            <a:endParaRPr lang="en-US" dirty="0">
              <a:solidFill>
                <a:srgbClr val="FFFF00"/>
              </a:solidFill>
              <a:latin typeface="Comic Sans MS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803310" y="705415"/>
            <a:ext cx="1697037" cy="1676400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32323D">
                <a:alpha val="74998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Comic Sans MS" charset="0"/>
              </a:rPr>
              <a:t>Error </a:t>
            </a:r>
            <a:endParaRPr lang="en-US" sz="2000" b="1" dirty="0">
              <a:solidFill>
                <a:srgbClr val="FFFF00"/>
              </a:solidFill>
              <a:latin typeface="Comic Sans MS" charset="0"/>
            </a:endParaRPr>
          </a:p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Comic Sans MS" charset="0"/>
              </a:rPr>
              <a:t>Propagation</a:t>
            </a:r>
          </a:p>
          <a:p>
            <a:pPr algn="ctr"/>
            <a:r>
              <a:rPr lang="en-US" sz="2000" dirty="0" smtClean="0">
                <a:solidFill>
                  <a:srgbClr val="FFFF00"/>
                </a:solidFill>
                <a:latin typeface="Comic Sans MS" charset="0"/>
              </a:rPr>
              <a:t>-</a:t>
            </a:r>
            <a:r>
              <a:rPr lang="en-US" dirty="0" smtClean="0">
                <a:solidFill>
                  <a:srgbClr val="FFFF00"/>
                </a:solidFill>
                <a:latin typeface="Comic Sans MS" charset="0"/>
              </a:rPr>
              <a:t>calibration</a:t>
            </a:r>
          </a:p>
          <a:p>
            <a:pPr algn="ctr"/>
            <a:r>
              <a:rPr lang="en-US" dirty="0" smtClean="0">
                <a:solidFill>
                  <a:srgbClr val="FFFF00"/>
                </a:solidFill>
                <a:latin typeface="Comic Sans MS" charset="0"/>
              </a:rPr>
              <a:t>-resampling</a:t>
            </a:r>
          </a:p>
          <a:p>
            <a:pPr algn="ctr"/>
            <a:r>
              <a:rPr lang="en-US" dirty="0" smtClean="0">
                <a:solidFill>
                  <a:srgbClr val="FFFF00"/>
                </a:solidFill>
                <a:latin typeface="Comic Sans MS" charset="0"/>
              </a:rPr>
              <a:t>-interpolation</a:t>
            </a:r>
            <a:endParaRPr lang="en-US" dirty="0">
              <a:solidFill>
                <a:srgbClr val="FFFF00"/>
              </a:solidFill>
              <a:latin typeface="Comic Sans MS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6885370" y="705415"/>
            <a:ext cx="1662113" cy="1676400"/>
          </a:xfrm>
          <a:prstGeom prst="rect">
            <a:avLst/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32323D">
                <a:alpha val="74998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Comic Sans MS" charset="0"/>
              </a:rPr>
              <a:t>Field / Lab</a:t>
            </a:r>
          </a:p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Comic Sans MS" charset="0"/>
              </a:rPr>
              <a:t>Validation </a:t>
            </a:r>
            <a:endParaRPr lang="en-US" sz="2000" b="1" dirty="0">
              <a:solidFill>
                <a:srgbClr val="FFFF00"/>
              </a:solidFill>
              <a:latin typeface="Comic Sans MS" charset="0"/>
            </a:endParaRPr>
          </a:p>
          <a:p>
            <a:pPr algn="ctr"/>
            <a:r>
              <a:rPr lang="en-US" sz="2000" dirty="0" smtClean="0">
                <a:solidFill>
                  <a:srgbClr val="FFFF00"/>
                </a:solidFill>
                <a:latin typeface="Comic Sans MS" charset="0"/>
              </a:rPr>
              <a:t>Uncertainty</a:t>
            </a:r>
            <a:endParaRPr lang="en-US" sz="2000" dirty="0">
              <a:solidFill>
                <a:srgbClr val="FFFF00"/>
              </a:solidFill>
              <a:latin typeface="Comic Sans MS" charset="0"/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2260135" y="1543615"/>
            <a:ext cx="381000" cy="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 type="triangle" w="med" len="med"/>
          </a:ln>
          <a:effectLst>
            <a:outerShdw blurRad="63500" dist="38099" dir="2700000" algn="ctr" rotWithShape="0">
              <a:srgbClr val="32323D">
                <a:alpha val="7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rgbClr val="FFFF00"/>
              </a:solidFill>
            </a:endParaRPr>
          </a:p>
        </p:txBody>
      </p:sp>
      <p:sp>
        <p:nvSpPr>
          <p:cNvPr id="15" name="Line 11"/>
          <p:cNvSpPr>
            <a:spLocks noChangeShapeType="1"/>
          </p:cNvSpPr>
          <p:nvPr/>
        </p:nvSpPr>
        <p:spPr bwMode="auto">
          <a:xfrm>
            <a:off x="4469935" y="1543615"/>
            <a:ext cx="381000" cy="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 type="triangle" w="med" len="med"/>
          </a:ln>
          <a:effectLst>
            <a:outerShdw blurRad="63500" dist="38099" dir="2700000" algn="ctr" rotWithShape="0">
              <a:srgbClr val="32323D">
                <a:alpha val="7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rgbClr val="FFFF00"/>
              </a:solidFill>
            </a:endParaRP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6504370" y="1543615"/>
            <a:ext cx="381000" cy="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 type="triangle" w="med" len="med"/>
          </a:ln>
          <a:effectLst>
            <a:outerShdw blurRad="63500" dist="38099" dir="2700000" algn="ctr" rotWithShape="0">
              <a:srgbClr val="32323D">
                <a:alpha val="7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rgbClr val="FFFF00"/>
              </a:solidFill>
            </a:endParaRP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1604" y="27122"/>
            <a:ext cx="91423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b="1" dirty="0" smtClean="0">
                <a:latin typeface="Bell MT"/>
                <a:cs typeface="Bell MT"/>
              </a:rPr>
              <a:t>7) Model Uncertainty:</a:t>
            </a:r>
            <a:r>
              <a:rPr lang="en-US" sz="2400" dirty="0" smtClean="0">
                <a:latin typeface="Bell MT"/>
                <a:cs typeface="Bell MT"/>
              </a:rPr>
              <a:t> </a:t>
            </a:r>
            <a:endParaRPr lang="en-US" sz="2400" dirty="0">
              <a:latin typeface="Bell MT"/>
              <a:cs typeface="Bell MT"/>
            </a:endParaRPr>
          </a:p>
        </p:txBody>
      </p:sp>
      <p:pic>
        <p:nvPicPr>
          <p:cNvPr id="2" name="Picture 1" descr="Dakota.tiff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514600"/>
            <a:ext cx="8632812" cy="25908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-10407" y="5669272"/>
            <a:ext cx="2651542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</a:rPr>
              <a:t>DAKOTA Clinic &amp; Uncertainty Discussion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65412" y="4876800"/>
            <a:ext cx="6019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>
              <a:spcAft>
                <a:spcPts val="600"/>
              </a:spcAft>
              <a:buFont typeface="Arial"/>
              <a:buChar char="•"/>
            </a:pPr>
            <a:r>
              <a:rPr lang="en-US" sz="2200" b="1" dirty="0">
                <a:solidFill>
                  <a:srgbClr val="000090"/>
                </a:solidFill>
                <a:latin typeface="Bell MT"/>
                <a:cs typeface="Bell MT"/>
              </a:rPr>
              <a:t>Working and Focus Research Groups to </a:t>
            </a:r>
            <a:r>
              <a:rPr lang="en-US" sz="2200" b="1" dirty="0" smtClean="0">
                <a:solidFill>
                  <a:srgbClr val="000090"/>
                </a:solidFill>
                <a:latin typeface="Bell MT"/>
                <a:cs typeface="Bell MT"/>
              </a:rPr>
              <a:t>discuss</a:t>
            </a:r>
            <a:endParaRPr lang="en-US" sz="2200" b="1" dirty="0">
              <a:solidFill>
                <a:srgbClr val="000090"/>
              </a:solidFill>
              <a:latin typeface="Bell MT"/>
              <a:cs typeface="Bell MT"/>
            </a:endParaRPr>
          </a:p>
        </p:txBody>
      </p:sp>
    </p:spTree>
    <p:extLst>
      <p:ext uri="{BB962C8B-B14F-4D97-AF65-F5344CB8AC3E}">
        <p14:creationId xmlns:p14="http://schemas.microsoft.com/office/powerpoint/2010/main" val="21657475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10"/>
          <p:cNvSpPr txBox="1">
            <a:spLocks noChangeArrowheads="1"/>
          </p:cNvSpPr>
          <p:nvPr/>
        </p:nvSpPr>
        <p:spPr bwMode="auto">
          <a:xfrm>
            <a:off x="152400" y="0"/>
            <a:ext cx="8991600" cy="563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dirty="0" smtClean="0">
                <a:latin typeface="Bell MT"/>
                <a:cs typeface="Bell MT"/>
              </a:rPr>
              <a:t>8) Model </a:t>
            </a:r>
            <a:r>
              <a:rPr lang="en-US" sz="2400" b="1" dirty="0" err="1" smtClean="0">
                <a:latin typeface="Bell MT"/>
                <a:cs typeface="Bell MT"/>
              </a:rPr>
              <a:t>Intercomparison</a:t>
            </a:r>
            <a:r>
              <a:rPr lang="en-US" sz="2400" b="1" dirty="0" smtClean="0">
                <a:latin typeface="Bell MT"/>
                <a:cs typeface="Bell MT"/>
              </a:rPr>
              <a:t> Experiments</a:t>
            </a:r>
          </a:p>
          <a:p>
            <a:pPr>
              <a:spcAft>
                <a:spcPts val="600"/>
              </a:spcAft>
            </a:pPr>
            <a:endParaRPr lang="en-US" sz="2200" b="1" dirty="0">
              <a:latin typeface="Bell MT"/>
              <a:cs typeface="Bell MT"/>
            </a:endParaRP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2200" b="1" dirty="0" smtClean="0">
                <a:latin typeface="Bell MT"/>
                <a:cs typeface="Bell MT"/>
              </a:rPr>
              <a:t>CSDMS </a:t>
            </a:r>
            <a:r>
              <a:rPr lang="en-US" sz="2200" dirty="0" smtClean="0">
                <a:latin typeface="Bell MT"/>
                <a:cs typeface="Bell MT"/>
              </a:rPr>
              <a:t>offers the </a:t>
            </a:r>
            <a:r>
              <a:rPr lang="en-US" sz="2200" b="1" dirty="0" smtClean="0">
                <a:latin typeface="Bell MT"/>
                <a:cs typeface="Bell MT"/>
              </a:rPr>
              <a:t>WMT</a:t>
            </a:r>
            <a:r>
              <a:rPr lang="en-US" sz="2200" dirty="0" smtClean="0">
                <a:latin typeface="Bell MT"/>
                <a:cs typeface="Bell MT"/>
              </a:rPr>
              <a:t> framework for Users to ascertain the strengths &amp; </a:t>
            </a:r>
            <a:r>
              <a:rPr lang="en-US" sz="2200" dirty="0">
                <a:latin typeface="Bell MT"/>
                <a:cs typeface="Bell MT"/>
              </a:rPr>
              <a:t>weaknesses of apparently similar </a:t>
            </a:r>
            <a:r>
              <a:rPr lang="en-US" sz="2200" dirty="0" smtClean="0">
                <a:latin typeface="Bell MT"/>
                <a:cs typeface="Bell MT"/>
              </a:rPr>
              <a:t>models.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endParaRPr lang="en-US" sz="2200" dirty="0" smtClean="0">
              <a:latin typeface="Bell MT"/>
              <a:cs typeface="Bell MT"/>
            </a:endParaRP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2200" dirty="0" smtClean="0">
                <a:latin typeface="Bell MT"/>
                <a:cs typeface="Bell MT"/>
              </a:rPr>
              <a:t>Model </a:t>
            </a:r>
            <a:r>
              <a:rPr lang="en-US" sz="2200" dirty="0">
                <a:latin typeface="Bell MT"/>
                <a:cs typeface="Bell MT"/>
              </a:rPr>
              <a:t>I</a:t>
            </a:r>
            <a:r>
              <a:rPr lang="en-US" sz="2200" dirty="0" smtClean="0">
                <a:latin typeface="Bell MT"/>
                <a:cs typeface="Bell MT"/>
              </a:rPr>
              <a:t>ntercomparison Projects </a:t>
            </a:r>
            <a:r>
              <a:rPr lang="en-US" sz="2200" dirty="0">
                <a:latin typeface="Bell MT"/>
                <a:cs typeface="Bell MT"/>
              </a:rPr>
              <a:t>(</a:t>
            </a:r>
            <a:r>
              <a:rPr lang="en-US" sz="2200" b="1" dirty="0">
                <a:latin typeface="Bell MT"/>
                <a:cs typeface="Bell MT"/>
              </a:rPr>
              <a:t>MIP</a:t>
            </a:r>
            <a:r>
              <a:rPr lang="en-US" sz="2200" dirty="0">
                <a:latin typeface="Bell MT"/>
                <a:cs typeface="Bell MT"/>
              </a:rPr>
              <a:t>s</a:t>
            </a:r>
            <a:r>
              <a:rPr lang="en-US" sz="2200" dirty="0" smtClean="0">
                <a:latin typeface="Bell MT"/>
                <a:cs typeface="Bell MT"/>
              </a:rPr>
              <a:t>) require : </a:t>
            </a:r>
          </a:p>
          <a:p>
            <a:pPr marL="800100" lvl="1" indent="-342900">
              <a:spcAft>
                <a:spcPts val="600"/>
              </a:spcAft>
              <a:buFont typeface="Wingdings" charset="2"/>
              <a:buChar char="²"/>
            </a:pPr>
            <a:r>
              <a:rPr lang="en-US" sz="22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community </a:t>
            </a:r>
            <a:r>
              <a:rPr lang="en-US" sz="2200" b="1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involvement </a:t>
            </a:r>
            <a:r>
              <a:rPr lang="en-US" sz="22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re: MIP data</a:t>
            </a:r>
            <a:r>
              <a:rPr lang="en-US" sz="2200" b="1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, and </a:t>
            </a:r>
            <a:r>
              <a:rPr lang="en-US" sz="22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to help design the </a:t>
            </a:r>
            <a:r>
              <a:rPr lang="en-US" sz="2200" b="1" dirty="0" err="1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intercomparison</a:t>
            </a:r>
            <a:r>
              <a:rPr lang="en-US" sz="22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 </a:t>
            </a:r>
            <a:r>
              <a:rPr lang="en-US" sz="2200" b="1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experiments</a:t>
            </a:r>
            <a:r>
              <a:rPr lang="en-US" sz="2200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, </a:t>
            </a:r>
            <a:endParaRPr lang="en-US" sz="2200" dirty="0" smtClean="0">
              <a:solidFill>
                <a:schemeClr val="accent2">
                  <a:lumMod val="50000"/>
                </a:schemeClr>
              </a:solidFill>
              <a:latin typeface="Bell MT"/>
              <a:cs typeface="Bell MT"/>
            </a:endParaRPr>
          </a:p>
          <a:p>
            <a:pPr marL="800100" lvl="1" indent="-342900">
              <a:spcAft>
                <a:spcPts val="600"/>
              </a:spcAft>
              <a:buFont typeface="Wingdings" charset="2"/>
              <a:buChar char="²"/>
            </a:pPr>
            <a:r>
              <a:rPr lang="en-US" sz="22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enhanced WMT functionality </a:t>
            </a:r>
            <a:r>
              <a:rPr lang="en-US" sz="2200" b="1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to </a:t>
            </a:r>
            <a:r>
              <a:rPr lang="en-US" sz="22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ingest </a:t>
            </a:r>
            <a:r>
              <a:rPr lang="en-US" sz="2200" b="1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benchmark data </a:t>
            </a:r>
            <a:r>
              <a:rPr lang="en-US" sz="22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&amp; </a:t>
            </a:r>
            <a:r>
              <a:rPr lang="en-US" sz="2200" b="1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associated metadata</a:t>
            </a:r>
            <a:r>
              <a:rPr lang="en-US" sz="2200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, </a:t>
            </a:r>
            <a:endParaRPr lang="en-US" sz="2200" dirty="0" smtClean="0">
              <a:solidFill>
                <a:schemeClr val="accent2">
                  <a:lumMod val="50000"/>
                </a:schemeClr>
              </a:solidFill>
              <a:latin typeface="Bell MT"/>
              <a:cs typeface="Bell MT"/>
            </a:endParaRPr>
          </a:p>
          <a:p>
            <a:pPr marL="800100" lvl="1" indent="-342900">
              <a:spcAft>
                <a:spcPts val="600"/>
              </a:spcAft>
              <a:buFont typeface="Wingdings" charset="2"/>
              <a:buChar char="²"/>
            </a:pPr>
            <a:r>
              <a:rPr lang="en-US" sz="22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software </a:t>
            </a:r>
            <a:r>
              <a:rPr lang="en-US" sz="2200" b="1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extensions </a:t>
            </a:r>
            <a:r>
              <a:rPr lang="en-US" sz="22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for model </a:t>
            </a:r>
            <a:r>
              <a:rPr lang="en-US" sz="2200" b="1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components to ingest </a:t>
            </a:r>
            <a:r>
              <a:rPr lang="en-US" sz="22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MIP data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, </a:t>
            </a:r>
          </a:p>
          <a:p>
            <a:pPr marL="800100" lvl="1" indent="-342900">
              <a:spcAft>
                <a:spcPts val="600"/>
              </a:spcAft>
              <a:buFont typeface="Wingdings" charset="2"/>
              <a:buChar char="²"/>
            </a:pPr>
            <a:r>
              <a:rPr lang="en-US" sz="22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conversion </a:t>
            </a:r>
            <a:r>
              <a:rPr lang="en-US" sz="2200" b="1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of </a:t>
            </a:r>
            <a:r>
              <a:rPr lang="en-US" sz="22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MIP data to new </a:t>
            </a:r>
            <a:r>
              <a:rPr lang="en-US" sz="2200" b="1" dirty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formats </a:t>
            </a:r>
            <a:r>
              <a:rPr lang="en-US" sz="22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e.g. </a:t>
            </a:r>
            <a:r>
              <a:rPr lang="en-US" sz="2200" b="1" dirty="0" err="1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NetCDF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.</a:t>
            </a:r>
          </a:p>
          <a:p>
            <a:pPr lvl="1">
              <a:spcAft>
                <a:spcPts val="600"/>
              </a:spcAft>
            </a:pPr>
            <a:endParaRPr lang="en-US" sz="2200" dirty="0" smtClean="0">
              <a:solidFill>
                <a:schemeClr val="accent2">
                  <a:lumMod val="50000"/>
                </a:schemeClr>
              </a:solidFill>
              <a:latin typeface="Bell MT"/>
              <a:cs typeface="Bell MT"/>
            </a:endParaRPr>
          </a:p>
          <a:p>
            <a:pPr lvl="1" indent="-457200">
              <a:spcAft>
                <a:spcPts val="600"/>
              </a:spcAft>
              <a:buFont typeface="Arial"/>
              <a:buChar char="•"/>
            </a:pPr>
            <a:r>
              <a:rPr lang="en-US" sz="2200" b="1" dirty="0" smtClean="0">
                <a:solidFill>
                  <a:srgbClr val="000090"/>
                </a:solidFill>
                <a:latin typeface="Bell MT"/>
                <a:cs typeface="Bell MT"/>
              </a:rPr>
              <a:t>Working and Focus Research Groups to discuss</a:t>
            </a:r>
          </a:p>
        </p:txBody>
      </p:sp>
      <p:pic>
        <p:nvPicPr>
          <p:cNvPr id="7" name="Picture 12" descr="CSDMS_high_re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351588"/>
            <a:ext cx="1905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SDMS Icon (512)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46813"/>
            <a:ext cx="79851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nsflogo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4515" y="6223399"/>
            <a:ext cx="55562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10407" y="6396335"/>
            <a:ext cx="25240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</a:rPr>
              <a:t>MIP Discussion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833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381000" y="60325"/>
            <a:ext cx="8534400" cy="701675"/>
          </a:xfrm>
        </p:spPr>
        <p:txBody>
          <a:bodyPr/>
          <a:lstStyle/>
          <a:p>
            <a:pPr algn="l" eaLnBrk="1" hangingPunct="1"/>
            <a:r>
              <a:rPr lang="en-US" sz="2400" b="1" dirty="0" smtClean="0">
                <a:latin typeface="Bell MT"/>
                <a:cs typeface="Bell MT"/>
              </a:rPr>
              <a:t>9) The </a:t>
            </a:r>
            <a:r>
              <a:rPr lang="en-US" sz="2400" b="1" dirty="0">
                <a:latin typeface="Bell MT"/>
                <a:cs typeface="Bell MT"/>
              </a:rPr>
              <a:t>CSDMS Standard Names</a:t>
            </a:r>
          </a:p>
        </p:txBody>
      </p:sp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433614" y="657177"/>
            <a:ext cx="8458200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 smtClean="0">
                <a:latin typeface="Bell MT"/>
                <a:cs typeface="Bell MT"/>
              </a:rPr>
              <a:t>Easily understood standard variable names set </a:t>
            </a:r>
            <a:r>
              <a:rPr lang="en-US" dirty="0" smtClean="0">
                <a:solidFill>
                  <a:srgbClr val="000000"/>
                </a:solidFill>
                <a:latin typeface="Bell MT"/>
                <a:cs typeface="Bell MT"/>
              </a:rPr>
              <a:t>according to rules, used to retrieve/match values and metadata.  </a:t>
            </a:r>
          </a:p>
          <a:p>
            <a:pPr eaLnBrk="1" hangingPunct="1"/>
            <a:r>
              <a:rPr lang="en-US" b="1" dirty="0" smtClean="0">
                <a:solidFill>
                  <a:srgbClr val="000000"/>
                </a:solidFill>
                <a:latin typeface="Bell MT"/>
                <a:cs typeface="Bell MT"/>
              </a:rPr>
              <a:t>The template is:</a:t>
            </a:r>
          </a:p>
          <a:p>
            <a:pPr eaLnBrk="1" hangingPunct="1"/>
            <a:endParaRPr lang="en-US" sz="800" dirty="0" smtClean="0">
              <a:solidFill>
                <a:srgbClr val="FFFFFF"/>
              </a:solidFill>
              <a:latin typeface="Bell MT"/>
              <a:cs typeface="Bell MT"/>
            </a:endParaRPr>
          </a:p>
          <a:p>
            <a:pPr eaLnBrk="1" hangingPunct="1"/>
            <a:r>
              <a:rPr lang="en-US" sz="2200" dirty="0" smtClean="0">
                <a:solidFill>
                  <a:srgbClr val="FFFFFF"/>
                </a:solidFill>
                <a:latin typeface="Bell MT"/>
                <a:cs typeface="Bell MT"/>
              </a:rPr>
              <a:t> </a:t>
            </a:r>
            <a:r>
              <a:rPr lang="en-US" sz="2200" b="1" dirty="0" smtClean="0">
                <a:solidFill>
                  <a:srgbClr val="FFFFFF"/>
                </a:solidFill>
                <a:latin typeface="Bell MT"/>
                <a:cs typeface="Bell MT"/>
              </a:rPr>
              <a:t>     </a:t>
            </a:r>
            <a:r>
              <a:rPr lang="en-US" sz="2600" b="1" dirty="0" smtClean="0">
                <a:solidFill>
                  <a:srgbClr val="FF6600"/>
                </a:solidFill>
                <a:latin typeface="Bell MT"/>
                <a:cs typeface="Bell MT"/>
              </a:rPr>
              <a:t>object </a:t>
            </a:r>
            <a:r>
              <a:rPr lang="en-US" sz="2600" b="1" dirty="0">
                <a:solidFill>
                  <a:srgbClr val="FF6600"/>
                </a:solidFill>
                <a:latin typeface="Bell MT"/>
                <a:cs typeface="Bell MT"/>
              </a:rPr>
              <a:t>name </a:t>
            </a:r>
            <a:r>
              <a:rPr lang="en-US" sz="2600" b="1" dirty="0">
                <a:solidFill>
                  <a:srgbClr val="000000"/>
                </a:solidFill>
                <a:latin typeface="Bell MT"/>
                <a:cs typeface="Bell MT"/>
              </a:rPr>
              <a:t>+ </a:t>
            </a:r>
            <a:r>
              <a:rPr lang="en-US" sz="2600" b="1" dirty="0" smtClean="0">
                <a:solidFill>
                  <a:srgbClr val="000000"/>
                </a:solidFill>
                <a:latin typeface="Bell MT"/>
                <a:cs typeface="Bell MT"/>
              </a:rPr>
              <a:t>[</a:t>
            </a:r>
            <a:r>
              <a:rPr lang="en-US" sz="2600" b="1" dirty="0" smtClean="0">
                <a:solidFill>
                  <a:srgbClr val="0000FF"/>
                </a:solidFill>
                <a:latin typeface="Bell MT"/>
                <a:cs typeface="Bell MT"/>
              </a:rPr>
              <a:t>operation </a:t>
            </a:r>
            <a:r>
              <a:rPr lang="en-US" sz="2600" b="1" dirty="0">
                <a:solidFill>
                  <a:srgbClr val="0000FF"/>
                </a:solidFill>
                <a:latin typeface="Bell MT"/>
                <a:cs typeface="Bell MT"/>
              </a:rPr>
              <a:t>name</a:t>
            </a:r>
            <a:r>
              <a:rPr lang="en-US" sz="2600" b="1" dirty="0">
                <a:solidFill>
                  <a:srgbClr val="000000"/>
                </a:solidFill>
                <a:latin typeface="Bell MT"/>
                <a:cs typeface="Bell MT"/>
              </a:rPr>
              <a:t>] + </a:t>
            </a:r>
            <a:r>
              <a:rPr lang="en-US" sz="2600" b="1" dirty="0" smtClean="0">
                <a:solidFill>
                  <a:srgbClr val="008000"/>
                </a:solidFill>
                <a:latin typeface="Bell MT"/>
                <a:cs typeface="Bell MT"/>
              </a:rPr>
              <a:t>quantity </a:t>
            </a:r>
            <a:r>
              <a:rPr lang="en-US" sz="2600" b="1" dirty="0">
                <a:solidFill>
                  <a:srgbClr val="008000"/>
                </a:solidFill>
                <a:latin typeface="Bell MT"/>
                <a:cs typeface="Bell MT"/>
              </a:rPr>
              <a:t>name</a:t>
            </a:r>
          </a:p>
          <a:p>
            <a:pPr eaLnBrk="1" hangingPunct="1"/>
            <a:endParaRPr lang="en-US" sz="1400" dirty="0">
              <a:solidFill>
                <a:srgbClr val="FFFFFF"/>
              </a:solidFill>
              <a:latin typeface="Bell MT"/>
              <a:cs typeface="Bell MT"/>
            </a:endParaRPr>
          </a:p>
          <a:p>
            <a:pPr eaLnBrk="1" hangingPunct="1"/>
            <a:r>
              <a:rPr lang="en-US" sz="2000" b="1" dirty="0" smtClean="0">
                <a:latin typeface="Bell MT"/>
                <a:cs typeface="Bell MT"/>
              </a:rPr>
              <a:t>Examples</a:t>
            </a:r>
            <a:r>
              <a:rPr lang="en-US" sz="2000" b="1" dirty="0">
                <a:latin typeface="Bell MT"/>
                <a:cs typeface="Bell MT"/>
              </a:rPr>
              <a:t>:</a:t>
            </a:r>
          </a:p>
          <a:p>
            <a:pPr eaLnBrk="1" hangingPunct="1"/>
            <a:r>
              <a:rPr lang="en-US" sz="2000" i="1" dirty="0" smtClean="0">
                <a:solidFill>
                  <a:srgbClr val="FF6600"/>
                </a:solidFill>
                <a:latin typeface="Bell MT"/>
                <a:cs typeface="Bell MT"/>
              </a:rPr>
              <a:t>	</a:t>
            </a:r>
            <a:r>
              <a:rPr lang="en-US" sz="2000" b="1" dirty="0" smtClean="0">
                <a:solidFill>
                  <a:srgbClr val="FF6600"/>
                </a:solidFill>
                <a:latin typeface="Bell MT"/>
                <a:cs typeface="Bell MT"/>
              </a:rPr>
              <a:t>atmosphere_water</a:t>
            </a:r>
            <a:r>
              <a:rPr lang="en-US" sz="2000" b="1" dirty="0" smtClean="0">
                <a:solidFill>
                  <a:srgbClr val="000000"/>
                </a:solidFill>
                <a:latin typeface="Bell MT"/>
                <a:cs typeface="Bell MT"/>
              </a:rPr>
              <a:t>__</a:t>
            </a:r>
            <a:r>
              <a:rPr lang="en-US" sz="2000" b="1" dirty="0" err="1" smtClean="0">
                <a:solidFill>
                  <a:srgbClr val="008000"/>
                </a:solidFill>
                <a:latin typeface="Bell MT"/>
                <a:cs typeface="Bell MT"/>
              </a:rPr>
              <a:t>liquid_equivalent_precipitation_rate</a:t>
            </a:r>
            <a:endParaRPr lang="en-US" sz="2000" b="1" dirty="0" smtClean="0">
              <a:solidFill>
                <a:srgbClr val="008000"/>
              </a:solidFill>
              <a:latin typeface="Bell MT"/>
              <a:cs typeface="Bell MT"/>
            </a:endParaRPr>
          </a:p>
          <a:p>
            <a:pPr eaLnBrk="1" hangingPunct="1"/>
            <a:r>
              <a:rPr lang="en-US" sz="2000" b="1" dirty="0" smtClean="0">
                <a:solidFill>
                  <a:srgbClr val="FFFFFF"/>
                </a:solidFill>
                <a:latin typeface="Bell MT"/>
                <a:cs typeface="Bell MT"/>
              </a:rPr>
              <a:t>	</a:t>
            </a:r>
            <a:r>
              <a:rPr lang="en-US" sz="2000" b="1" dirty="0" smtClean="0">
                <a:solidFill>
                  <a:srgbClr val="FF6600"/>
                </a:solidFill>
                <a:latin typeface="Bell MT"/>
                <a:cs typeface="Bell MT"/>
              </a:rPr>
              <a:t>bedrock_surface</a:t>
            </a:r>
            <a:r>
              <a:rPr lang="en-US" sz="2000" b="1" dirty="0" smtClean="0">
                <a:solidFill>
                  <a:srgbClr val="000000"/>
                </a:solidFill>
                <a:latin typeface="Bell MT"/>
                <a:cs typeface="Bell MT"/>
              </a:rPr>
              <a:t>__</a:t>
            </a:r>
            <a:r>
              <a:rPr lang="en-US" sz="2000" b="1" dirty="0" smtClean="0">
                <a:solidFill>
                  <a:srgbClr val="0000FF"/>
                </a:solidFill>
                <a:latin typeface="Bell MT"/>
                <a:cs typeface="Bell MT"/>
              </a:rPr>
              <a:t>2nd_time_derivative_of</a:t>
            </a:r>
            <a:r>
              <a:rPr lang="en-US" sz="2000" b="1" dirty="0">
                <a:solidFill>
                  <a:srgbClr val="000000"/>
                </a:solidFill>
                <a:latin typeface="Bell MT"/>
                <a:cs typeface="Bell MT"/>
              </a:rPr>
              <a:t>__</a:t>
            </a:r>
            <a:r>
              <a:rPr lang="en-US" sz="2000" b="1" dirty="0" smtClean="0">
                <a:solidFill>
                  <a:srgbClr val="008000"/>
                </a:solidFill>
                <a:latin typeface="Bell MT"/>
                <a:cs typeface="Bell MT"/>
              </a:rPr>
              <a:t>elevation</a:t>
            </a:r>
            <a:endParaRPr lang="en-US" sz="2000" b="1" dirty="0">
              <a:solidFill>
                <a:srgbClr val="008000"/>
              </a:solidFill>
              <a:latin typeface="Bell MT"/>
              <a:cs typeface="Bell MT"/>
            </a:endParaRPr>
          </a:p>
          <a:p>
            <a:pPr eaLnBrk="1" hangingPunct="1"/>
            <a:r>
              <a:rPr lang="en-US" sz="2000" b="1" dirty="0">
                <a:solidFill>
                  <a:srgbClr val="FFFFFF"/>
                </a:solidFill>
                <a:latin typeface="Bell MT"/>
                <a:cs typeface="Bell MT"/>
              </a:rPr>
              <a:t>       </a:t>
            </a:r>
            <a:r>
              <a:rPr lang="en-US" sz="2000" b="1" dirty="0" smtClean="0">
                <a:solidFill>
                  <a:srgbClr val="FF6600"/>
                </a:solidFill>
                <a:latin typeface="Bell MT"/>
                <a:cs typeface="Bell MT"/>
              </a:rPr>
              <a:t>earth_ellipsoid</a:t>
            </a:r>
            <a:r>
              <a:rPr lang="en-US" sz="2000" b="1" dirty="0">
                <a:solidFill>
                  <a:srgbClr val="000000"/>
                </a:solidFill>
                <a:latin typeface="Bell MT"/>
                <a:cs typeface="Bell MT"/>
              </a:rPr>
              <a:t>__</a:t>
            </a:r>
            <a:r>
              <a:rPr lang="en-US" sz="2000" b="1" dirty="0" err="1" smtClean="0">
                <a:solidFill>
                  <a:srgbClr val="008000"/>
                </a:solidFill>
                <a:latin typeface="Bell MT"/>
                <a:cs typeface="Bell MT"/>
              </a:rPr>
              <a:t>equatorial_radius</a:t>
            </a:r>
            <a:endParaRPr lang="en-US" sz="2000" b="1" dirty="0">
              <a:solidFill>
                <a:srgbClr val="008000"/>
              </a:solidFill>
              <a:latin typeface="Bell MT"/>
              <a:cs typeface="Bell MT"/>
            </a:endParaRPr>
          </a:p>
          <a:p>
            <a:pPr eaLnBrk="1" hangingPunct="1"/>
            <a:r>
              <a:rPr lang="en-US" sz="2000" b="1" dirty="0">
                <a:solidFill>
                  <a:srgbClr val="FFFFFF"/>
                </a:solidFill>
                <a:latin typeface="Bell MT"/>
                <a:cs typeface="Bell MT"/>
              </a:rPr>
              <a:t>       </a:t>
            </a:r>
            <a:r>
              <a:rPr lang="en-US" sz="2000" b="1" dirty="0" smtClean="0">
                <a:solidFill>
                  <a:srgbClr val="FF6600"/>
                </a:solidFill>
                <a:latin typeface="Bell MT"/>
                <a:cs typeface="Bell MT"/>
              </a:rPr>
              <a:t>soil</a:t>
            </a:r>
            <a:r>
              <a:rPr lang="en-US" sz="2000" b="1" dirty="0" smtClean="0">
                <a:solidFill>
                  <a:srgbClr val="000000"/>
                </a:solidFill>
                <a:latin typeface="Bell MT"/>
                <a:cs typeface="Bell MT"/>
              </a:rPr>
              <a:t>__</a:t>
            </a:r>
            <a:r>
              <a:rPr lang="en-US" sz="2000" b="1" dirty="0" smtClean="0">
                <a:solidFill>
                  <a:srgbClr val="0000FF"/>
                </a:solidFill>
                <a:latin typeface="Bell MT"/>
                <a:cs typeface="Bell MT"/>
              </a:rPr>
              <a:t>time_derivative_of</a:t>
            </a:r>
            <a:r>
              <a:rPr lang="en-US" sz="2000" b="1" dirty="0">
                <a:solidFill>
                  <a:srgbClr val="000000"/>
                </a:solidFill>
                <a:latin typeface="Bell MT"/>
                <a:cs typeface="Bell MT"/>
              </a:rPr>
              <a:t>__</a:t>
            </a:r>
            <a:r>
              <a:rPr lang="en-US" sz="2000" b="1" dirty="0" err="1" smtClean="0">
                <a:solidFill>
                  <a:srgbClr val="008000"/>
                </a:solidFill>
                <a:latin typeface="Bell MT"/>
                <a:cs typeface="Bell MT"/>
              </a:rPr>
              <a:t>saturated_hydraulic_conductivity</a:t>
            </a:r>
            <a:endParaRPr lang="en-US" sz="2000" b="1" dirty="0" smtClean="0">
              <a:solidFill>
                <a:srgbClr val="008000"/>
              </a:solidFill>
              <a:latin typeface="Bell MT"/>
              <a:cs typeface="Bell MT"/>
            </a:endParaRPr>
          </a:p>
          <a:p>
            <a:pPr eaLnBrk="1" hangingPunct="1"/>
            <a:endParaRPr lang="en-US" sz="800" i="1" dirty="0">
              <a:solidFill>
                <a:srgbClr val="00FF00"/>
              </a:solidFill>
              <a:latin typeface="Bell MT"/>
              <a:cs typeface="Bell MT"/>
            </a:endParaRPr>
          </a:p>
          <a:p>
            <a:pPr eaLnBrk="1" hangingPunct="1"/>
            <a:r>
              <a:rPr lang="en-US" dirty="0" smtClean="0">
                <a:latin typeface="Bell MT"/>
                <a:cs typeface="Bell MT"/>
              </a:rPr>
              <a:t>Developers </a:t>
            </a:r>
            <a:r>
              <a:rPr lang="en-US" i="1" dirty="0">
                <a:solidFill>
                  <a:srgbClr val="FF0000"/>
                </a:solidFill>
                <a:latin typeface="Bell MT"/>
                <a:cs typeface="Bell MT"/>
              </a:rPr>
              <a:t>do not</a:t>
            </a:r>
            <a:r>
              <a:rPr lang="en-US" i="1" dirty="0">
                <a:latin typeface="Bell MT"/>
                <a:cs typeface="Bell MT"/>
              </a:rPr>
              <a:t> </a:t>
            </a:r>
            <a:r>
              <a:rPr lang="en-US" dirty="0">
                <a:latin typeface="Bell MT"/>
                <a:cs typeface="Bell MT"/>
              </a:rPr>
              <a:t>replace variables in their code </a:t>
            </a:r>
            <a:r>
              <a:rPr lang="en-US" dirty="0" smtClean="0">
                <a:latin typeface="Bell MT"/>
                <a:cs typeface="Bell MT"/>
              </a:rPr>
              <a:t>but </a:t>
            </a:r>
            <a:r>
              <a:rPr lang="en-US" i="1" dirty="0" smtClean="0">
                <a:solidFill>
                  <a:srgbClr val="FF0000"/>
                </a:solidFill>
                <a:latin typeface="Bell MT"/>
                <a:cs typeface="Bell MT"/>
              </a:rPr>
              <a:t>provide </a:t>
            </a:r>
            <a:r>
              <a:rPr lang="en-US" i="1" dirty="0">
                <a:solidFill>
                  <a:srgbClr val="FF0000"/>
                </a:solidFill>
                <a:latin typeface="Bell MT"/>
                <a:cs typeface="Bell MT"/>
              </a:rPr>
              <a:t>a </a:t>
            </a:r>
            <a:r>
              <a:rPr lang="en-US" i="1" dirty="0" smtClean="0">
                <a:solidFill>
                  <a:srgbClr val="FF0000"/>
                </a:solidFill>
                <a:latin typeface="Bell MT"/>
                <a:cs typeface="Bell MT"/>
              </a:rPr>
              <a:t>mapping dictionary</a:t>
            </a:r>
            <a:r>
              <a:rPr lang="en-US" dirty="0" smtClean="0">
                <a:solidFill>
                  <a:srgbClr val="FF0000"/>
                </a:solidFill>
                <a:latin typeface="Bell MT"/>
                <a:cs typeface="Bell MT"/>
              </a:rPr>
              <a:t> </a:t>
            </a:r>
            <a:r>
              <a:rPr lang="en-US" dirty="0">
                <a:latin typeface="Bell MT"/>
                <a:cs typeface="Bell MT"/>
              </a:rPr>
              <a:t>of </a:t>
            </a:r>
            <a:r>
              <a:rPr lang="en-US" dirty="0" smtClean="0">
                <a:latin typeface="Bell MT"/>
                <a:cs typeface="Bell MT"/>
              </a:rPr>
              <a:t>input </a:t>
            </a:r>
            <a:r>
              <a:rPr lang="en-US" dirty="0">
                <a:latin typeface="Bell MT"/>
                <a:cs typeface="Bell MT"/>
              </a:rPr>
              <a:t>and output variables </a:t>
            </a:r>
            <a:r>
              <a:rPr lang="en-US" dirty="0" smtClean="0">
                <a:latin typeface="Bell MT"/>
                <a:cs typeface="Bell MT"/>
              </a:rPr>
              <a:t>using </a:t>
            </a:r>
            <a:r>
              <a:rPr lang="en-US" dirty="0">
                <a:latin typeface="Bell MT"/>
                <a:cs typeface="Bell MT"/>
              </a:rPr>
              <a:t>CSDMS Standard </a:t>
            </a:r>
            <a:r>
              <a:rPr lang="en-US" dirty="0" smtClean="0">
                <a:latin typeface="Bell MT"/>
                <a:cs typeface="Bell MT"/>
              </a:rPr>
              <a:t>Names, </a:t>
            </a:r>
            <a:r>
              <a:rPr lang="en-US" dirty="0">
                <a:latin typeface="Bell MT"/>
                <a:cs typeface="Bell MT"/>
              </a:rPr>
              <a:t>and </a:t>
            </a:r>
            <a:r>
              <a:rPr lang="en-US" dirty="0" smtClean="0">
                <a:latin typeface="Bell MT"/>
                <a:cs typeface="Bell MT"/>
              </a:rPr>
              <a:t>a </a:t>
            </a:r>
            <a:r>
              <a:rPr lang="en-US" i="1" dirty="0">
                <a:solidFill>
                  <a:srgbClr val="FF0000"/>
                </a:solidFill>
                <a:latin typeface="Bell MT"/>
                <a:cs typeface="Bell MT"/>
              </a:rPr>
              <a:t>Model Metadata File </a:t>
            </a:r>
            <a:r>
              <a:rPr lang="en-US" dirty="0" smtClean="0">
                <a:latin typeface="Bell MT"/>
                <a:cs typeface="Bell MT"/>
              </a:rPr>
              <a:t>providing </a:t>
            </a:r>
            <a:r>
              <a:rPr lang="en-US" dirty="0">
                <a:latin typeface="Bell MT"/>
                <a:cs typeface="Bell MT"/>
              </a:rPr>
              <a:t>assumptions, units, grid type, </a:t>
            </a:r>
            <a:r>
              <a:rPr lang="en-US" dirty="0" smtClean="0">
                <a:latin typeface="Bell MT"/>
                <a:cs typeface="Bell MT"/>
              </a:rPr>
              <a:t>etc.</a:t>
            </a:r>
            <a:endParaRPr lang="en-US" i="1" dirty="0">
              <a:latin typeface="Bell MT"/>
              <a:cs typeface="Bell MT"/>
            </a:endParaRPr>
          </a:p>
        </p:txBody>
      </p:sp>
      <p:pic>
        <p:nvPicPr>
          <p:cNvPr id="4" name="Picture 12" descr="CSDMS_high_r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SDMS Icon (512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nsflogo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4863" y="630555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-10407" y="6396335"/>
            <a:ext cx="3613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</a:rPr>
              <a:t>Standard Names Clinic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686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6" descr="Variety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3628" y="4051636"/>
            <a:ext cx="3215221" cy="221438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14"/>
          <p:cNvGrpSpPr/>
          <p:nvPr/>
        </p:nvGrpSpPr>
        <p:grpSpPr>
          <a:xfrm>
            <a:off x="5486402" y="3659096"/>
            <a:ext cx="2133075" cy="2279769"/>
            <a:chOff x="6418573" y="1404105"/>
            <a:chExt cx="1885036" cy="2005471"/>
          </a:xfrm>
        </p:grpSpPr>
        <p:pic>
          <p:nvPicPr>
            <p:cNvPr id="16" name="Picture 15" descr="15945969_tuliplinescopy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418573" y="2148288"/>
              <a:ext cx="1158788" cy="1131389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41275" cap="rnd" cmpd="sng">
              <a:solidFill>
                <a:schemeClr val="tx2">
                  <a:lumMod val="25000"/>
                </a:schemeClr>
              </a:solidFill>
            </a:ln>
            <a:effectLst/>
            <a:scene3d>
              <a:camera prst="isometricOffAxis1Left"/>
              <a:lightRig rig="threePt" dir="t"/>
            </a:scene3d>
            <a:sp3d prstMaterial="matte">
              <a:extrusionClr>
                <a:schemeClr val="bg1"/>
              </a:extrusionClr>
              <a:contourClr>
                <a:schemeClr val="tx1"/>
              </a:contourClr>
            </a:sp3d>
          </p:spPr>
        </p:pic>
        <p:pic>
          <p:nvPicPr>
            <p:cNvPr id="17" name="Picture 16" descr="15176747_opentulipscopy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975412" y="1404105"/>
              <a:ext cx="1022479" cy="1272286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tx2">
                  <a:lumMod val="25000"/>
                </a:schemeClr>
              </a:solidFill>
            </a:ln>
            <a:effectLst/>
            <a:scene3d>
              <a:camera prst="isometricOffAxis1Top"/>
              <a:lightRig rig="threePt" dir="t"/>
            </a:scene3d>
            <a:sp3d prstMaterial="matte">
              <a:extrusionClr>
                <a:schemeClr val="bg1"/>
              </a:extrusionClr>
              <a:contourClr>
                <a:schemeClr val="tx1"/>
              </a:contourClr>
            </a:sp3d>
          </p:spPr>
        </p:pic>
        <p:pic>
          <p:nvPicPr>
            <p:cNvPr id="18" name="Picture 17" descr="15176754_pinkopentulipcopy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246585" y="2199961"/>
              <a:ext cx="1057024" cy="1209615"/>
            </a:xfrm>
            <a:prstGeom prst="rect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tx2">
                  <a:lumMod val="25000"/>
                </a:schemeClr>
              </a:solidFill>
            </a:ln>
            <a:scene3d>
              <a:camera prst="isometricOffAxis1Right"/>
              <a:lightRig rig="threePt" dir="t"/>
            </a:scene3d>
            <a:sp3d prstMaterial="matte">
              <a:extrusionClr>
                <a:schemeClr val="bg1"/>
              </a:extrusionClr>
              <a:contourClr>
                <a:schemeClr val="tx1"/>
              </a:contourClr>
            </a:sp3d>
          </p:spPr>
        </p:pic>
      </p:grpSp>
      <p:pic>
        <p:nvPicPr>
          <p:cNvPr id="14" name="Picture 3" descr="NEON_2007_v5.2_WithAttribution.tif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71800" y="754678"/>
            <a:ext cx="3184943" cy="2409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12" descr="CSDMS_high_res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351588"/>
            <a:ext cx="1905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5" descr="CSDMS Icon (512)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46813"/>
            <a:ext cx="79851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6" descr="nsflogo.gif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2070" y="8343"/>
            <a:ext cx="9025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Bell MT"/>
                <a:cs typeface="Bell MT"/>
              </a:rPr>
              <a:t>Addressing 21</a:t>
            </a:r>
            <a:r>
              <a:rPr lang="en-US" sz="2400" b="1" baseline="30000" dirty="0" smtClean="0">
                <a:latin typeface="Bell MT"/>
                <a:cs typeface="Bell MT"/>
              </a:rPr>
              <a:t>st</a:t>
            </a:r>
            <a:r>
              <a:rPr lang="en-US" sz="2400" b="1" dirty="0" smtClean="0">
                <a:latin typeface="Bell MT"/>
                <a:cs typeface="Bell MT"/>
              </a:rPr>
              <a:t> Century Environmental Infrastructure</a:t>
            </a:r>
            <a:endParaRPr lang="en-US" sz="2400" b="1" dirty="0">
              <a:latin typeface="Bell MT"/>
              <a:cs typeface="Bell MT"/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6156743" y="943610"/>
            <a:ext cx="298887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b="1" dirty="0" smtClean="0">
                <a:latin typeface="Bell MT"/>
                <a:cs typeface="Bell MT"/>
              </a:rPr>
              <a:t>1) Sensing / Observing </a:t>
            </a:r>
            <a:r>
              <a:rPr lang="en-US" sz="2000" b="1" dirty="0">
                <a:latin typeface="Bell MT"/>
                <a:cs typeface="Bell MT"/>
              </a:rPr>
              <a:t>the </a:t>
            </a:r>
            <a:r>
              <a:rPr lang="en-US" sz="2000" b="1" dirty="0" smtClean="0">
                <a:latin typeface="Bell MT"/>
                <a:cs typeface="Bell MT"/>
              </a:rPr>
              <a:t>Environment</a:t>
            </a:r>
          </a:p>
          <a:p>
            <a:r>
              <a:rPr lang="en-US" sz="2000" b="1" dirty="0" smtClean="0">
                <a:latin typeface="Bell MT"/>
                <a:cs typeface="Bell MT"/>
              </a:rPr>
              <a:t>E.g. NEON, CZO</a:t>
            </a:r>
            <a:endParaRPr lang="en-US" sz="2000" b="1" dirty="0">
              <a:latin typeface="Bell MT"/>
              <a:cs typeface="Bell MT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3978243" y="3665597"/>
            <a:ext cx="136750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Bell MT"/>
                <a:cs typeface="Bell MT"/>
              </a:rPr>
              <a:t>Detection</a:t>
            </a:r>
          </a:p>
          <a:p>
            <a:pPr algn="ctr"/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Bell MT"/>
                <a:cs typeface="Bell MT"/>
              </a:rPr>
              <a:t>Prediction</a:t>
            </a:r>
          </a:p>
          <a:p>
            <a:pPr algn="ctr"/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Bell MT"/>
                <a:cs typeface="Bell MT"/>
              </a:rPr>
              <a:t>Services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Bell MT"/>
              <a:cs typeface="Bell MT"/>
            </a:endParaRPr>
          </a:p>
        </p:txBody>
      </p:sp>
      <p:sp>
        <p:nvSpPr>
          <p:cNvPr id="20" name="AutoShape 28"/>
          <p:cNvSpPr>
            <a:spLocks noChangeArrowheads="1"/>
          </p:cNvSpPr>
          <p:nvPr/>
        </p:nvSpPr>
        <p:spPr bwMode="auto">
          <a:xfrm>
            <a:off x="3134657" y="2449165"/>
            <a:ext cx="3022086" cy="2344102"/>
          </a:xfrm>
          <a:prstGeom prst="triangle">
            <a:avLst>
              <a:gd name="adj" fmla="val 50000"/>
            </a:avLst>
          </a:prstGeom>
          <a:noFill/>
          <a:ln w="57150">
            <a:solidFill>
              <a:srgbClr val="E10D0D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400" b="0">
              <a:solidFill>
                <a:srgbClr val="E10D0D"/>
              </a:solidFill>
              <a:latin typeface="Bell MT"/>
              <a:cs typeface="Bell MT"/>
            </a:endParaRPr>
          </a:p>
        </p:txBody>
      </p:sp>
      <p:sp>
        <p:nvSpPr>
          <p:cNvPr id="29" name="Line 37"/>
          <p:cNvSpPr>
            <a:spLocks noChangeShapeType="1"/>
          </p:cNvSpPr>
          <p:nvPr/>
        </p:nvSpPr>
        <p:spPr bwMode="auto">
          <a:xfrm flipV="1">
            <a:off x="3173022" y="4232483"/>
            <a:ext cx="852805" cy="544411"/>
          </a:xfrm>
          <a:prstGeom prst="line">
            <a:avLst/>
          </a:prstGeom>
          <a:noFill/>
          <a:ln w="38100">
            <a:solidFill>
              <a:srgbClr val="E10D0D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400">
              <a:latin typeface="Bell MT"/>
              <a:cs typeface="Bell MT"/>
            </a:endParaRPr>
          </a:p>
        </p:txBody>
      </p:sp>
      <p:sp>
        <p:nvSpPr>
          <p:cNvPr id="30" name="Line 38"/>
          <p:cNvSpPr>
            <a:spLocks noChangeShapeType="1"/>
          </p:cNvSpPr>
          <p:nvPr/>
        </p:nvSpPr>
        <p:spPr bwMode="auto">
          <a:xfrm flipH="1" flipV="1">
            <a:off x="5328054" y="4280239"/>
            <a:ext cx="816632" cy="491197"/>
          </a:xfrm>
          <a:prstGeom prst="line">
            <a:avLst/>
          </a:prstGeom>
          <a:noFill/>
          <a:ln w="38100">
            <a:solidFill>
              <a:srgbClr val="E10D0D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400">
              <a:latin typeface="Bell MT"/>
              <a:cs typeface="Bell MT"/>
            </a:endParaRPr>
          </a:p>
        </p:txBody>
      </p:sp>
      <p:sp>
        <p:nvSpPr>
          <p:cNvPr id="31" name="Line 39"/>
          <p:cNvSpPr>
            <a:spLocks noChangeShapeType="1"/>
          </p:cNvSpPr>
          <p:nvPr/>
        </p:nvSpPr>
        <p:spPr bwMode="auto">
          <a:xfrm flipH="1">
            <a:off x="4626518" y="2470996"/>
            <a:ext cx="15346" cy="1101100"/>
          </a:xfrm>
          <a:prstGeom prst="line">
            <a:avLst/>
          </a:prstGeom>
          <a:noFill/>
          <a:ln w="38100">
            <a:solidFill>
              <a:srgbClr val="E10D0D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400">
              <a:latin typeface="Bell MT"/>
              <a:cs typeface="Bell MT"/>
            </a:endParaRPr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7626675" y="4291456"/>
            <a:ext cx="15173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2) Big Data E.g.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EarthCube</a:t>
            </a:r>
            <a:endParaRPr lang="en-US" sz="2000" b="1" dirty="0">
              <a:solidFill>
                <a:schemeClr val="accent2">
                  <a:lumMod val="50000"/>
                </a:schemeClr>
              </a:solidFill>
              <a:latin typeface="Bell MT"/>
              <a:cs typeface="Bell MT"/>
            </a:endParaRP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129003" y="3343750"/>
            <a:ext cx="30225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Bell MT"/>
                <a:cs typeface="Bell MT"/>
              </a:rPr>
              <a:t>3) Model Development &amp; Coupling E.g. CSDMS</a:t>
            </a:r>
            <a:endParaRPr lang="en-US" sz="2000" b="1" dirty="0">
              <a:solidFill>
                <a:schemeClr val="accent2">
                  <a:lumMod val="50000"/>
                </a:schemeClr>
              </a:solidFill>
              <a:latin typeface="Bell MT"/>
              <a:cs typeface="Bell MT"/>
            </a:endParaRPr>
          </a:p>
        </p:txBody>
      </p:sp>
    </p:spTree>
    <p:extLst>
      <p:ext uri="{BB962C8B-B14F-4D97-AF65-F5344CB8AC3E}">
        <p14:creationId xmlns:p14="http://schemas.microsoft.com/office/powerpoint/2010/main" val="2326723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381000" y="60325"/>
            <a:ext cx="8534400" cy="701675"/>
          </a:xfrm>
        </p:spPr>
        <p:txBody>
          <a:bodyPr/>
          <a:lstStyle/>
          <a:p>
            <a:pPr algn="l" eaLnBrk="1" hangingPunct="1"/>
            <a:r>
              <a:rPr lang="en-US" sz="2400" b="1" dirty="0" smtClean="0">
                <a:latin typeface="Bell MT"/>
                <a:cs typeface="Bell MT"/>
              </a:rPr>
              <a:t>9) Observational Targets for Modeling Exercises</a:t>
            </a:r>
            <a:endParaRPr lang="en-US" sz="2400" b="1" dirty="0">
              <a:latin typeface="Bell MT"/>
              <a:cs typeface="Bell MT"/>
            </a:endParaRPr>
          </a:p>
        </p:txBody>
      </p:sp>
      <p:pic>
        <p:nvPicPr>
          <p:cNvPr id="5" name="Picture 5" descr="CSDMS Icon (512)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nsflogo.gif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4863" y="630555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Ucayali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0"/>
          <a:srcRect l="15873" t="-102" r="35317" b="5593"/>
          <a:stretch/>
        </p:blipFill>
        <p:spPr>
          <a:xfrm>
            <a:off x="5919334" y="696194"/>
            <a:ext cx="3124199" cy="3528785"/>
          </a:xfrm>
          <a:prstGeom prst="rect">
            <a:avLst/>
          </a:prstGeom>
        </p:spPr>
      </p:pic>
      <p:pic>
        <p:nvPicPr>
          <p:cNvPr id="10" name="Cu mine tailings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11"/>
          <a:srcRect l="21050" r="46113"/>
          <a:stretch/>
        </p:blipFill>
        <p:spPr>
          <a:xfrm>
            <a:off x="0" y="663537"/>
            <a:ext cx="3222256" cy="5799087"/>
          </a:xfrm>
          <a:prstGeom prst="rect">
            <a:avLst/>
          </a:prstGeom>
        </p:spPr>
      </p:pic>
      <p:pic>
        <p:nvPicPr>
          <p:cNvPr id="4" name="Picture 12" descr="CSDMS_high_res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227699" y="663537"/>
            <a:ext cx="16491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Freemont Cu Mine Overspill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258327" y="1473107"/>
            <a:ext cx="16491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Ucayali R meanders</a:t>
            </a:r>
            <a:endParaRPr lang="en-US" dirty="0"/>
          </a:p>
        </p:txBody>
      </p:sp>
      <p:pic>
        <p:nvPicPr>
          <p:cNvPr id="3" name="South Pass.mo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 rotWithShape="1">
          <a:blip r:embed="rId13"/>
          <a:srcRect l="9578" r="32320" b="7353"/>
          <a:stretch/>
        </p:blipFill>
        <p:spPr>
          <a:xfrm>
            <a:off x="3322488" y="3408068"/>
            <a:ext cx="3611712" cy="305455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886200" y="2761737"/>
            <a:ext cx="16491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Mississippi Subsidence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4705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2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62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4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041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45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9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5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381000" y="60325"/>
            <a:ext cx="8534400" cy="701675"/>
          </a:xfrm>
        </p:spPr>
        <p:txBody>
          <a:bodyPr/>
          <a:lstStyle/>
          <a:p>
            <a:pPr algn="l" eaLnBrk="1" hangingPunct="1"/>
            <a:r>
              <a:rPr lang="en-US" sz="2400" b="1" dirty="0" smtClean="0">
                <a:latin typeface="Bell MT"/>
                <a:cs typeface="Bell MT"/>
              </a:rPr>
              <a:t>9) Observational Targets for Modeling Exercises</a:t>
            </a:r>
            <a:endParaRPr lang="en-US" sz="2400" b="1" dirty="0">
              <a:latin typeface="Bell MT"/>
              <a:cs typeface="Bell MT"/>
            </a:endParaRPr>
          </a:p>
        </p:txBody>
      </p:sp>
      <p:pic>
        <p:nvPicPr>
          <p:cNvPr id="5" name="Picture 5" descr="CSDMS Icon (512)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nsflogo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4863" y="630555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2" descr="CSDMS_high_re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Mangorky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25400" y="736600"/>
            <a:ext cx="9144000" cy="511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152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1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381000" y="60325"/>
            <a:ext cx="8534400" cy="701675"/>
          </a:xfrm>
        </p:spPr>
        <p:txBody>
          <a:bodyPr/>
          <a:lstStyle/>
          <a:p>
            <a:pPr algn="l" eaLnBrk="1" hangingPunct="1"/>
            <a:r>
              <a:rPr lang="en-US" sz="2400" b="1" dirty="0" smtClean="0">
                <a:latin typeface="Bell MT"/>
                <a:cs typeface="Bell MT"/>
              </a:rPr>
              <a:t>2014 Annual Meeting Agenda</a:t>
            </a:r>
            <a:endParaRPr lang="en-US" sz="2400" b="1" dirty="0">
              <a:latin typeface="Bell MT"/>
              <a:cs typeface="Bell MT"/>
            </a:endParaRPr>
          </a:p>
        </p:txBody>
      </p:sp>
      <p:pic>
        <p:nvPicPr>
          <p:cNvPr id="4" name="Picture 12" descr="CSDMS_high_r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SDMS Icon (512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nsflogo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4863" y="630555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869168"/>
              </p:ext>
            </p:extLst>
          </p:nvPr>
        </p:nvGraphicFramePr>
        <p:xfrm>
          <a:off x="331788" y="914400"/>
          <a:ext cx="8278812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9703"/>
                <a:gridCol w="2069703"/>
                <a:gridCol w="2069703"/>
                <a:gridCol w="2069703"/>
              </a:tblGrid>
              <a:tr h="5143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Tuesday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Wednesday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Thursday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Friday</a:t>
                      </a:r>
                      <a:endParaRPr lang="en-US" dirty="0"/>
                    </a:p>
                  </a:txBody>
                  <a:tcPr/>
                </a:tc>
              </a:tr>
              <a:tr h="514350">
                <a:tc>
                  <a:txBody>
                    <a:bodyPr/>
                    <a:lstStyle/>
                    <a:p>
                      <a:r>
                        <a:rPr lang="en-US" dirty="0" smtClean="0"/>
                        <a:t>Welcome talks</a:t>
                      </a:r>
                      <a:endParaRPr lang="en-US" dirty="0"/>
                    </a:p>
                  </a:txBody>
                  <a:tcPr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Keynotes (3)</a:t>
                      </a:r>
                      <a:endParaRPr lang="en-US" dirty="0"/>
                    </a:p>
                  </a:txBody>
                  <a:tcP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Keynotes (3)</a:t>
                      </a:r>
                      <a:endParaRPr lang="en-US" dirty="0"/>
                    </a:p>
                  </a:txBody>
                  <a:tcP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ExCom</a:t>
                      </a:r>
                      <a:r>
                        <a:rPr lang="en-US" dirty="0" smtClean="0"/>
                        <a:t> Meeting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r>
                        <a:rPr lang="en-US" dirty="0" smtClean="0"/>
                        <a:t>Keynotes (2)</a:t>
                      </a:r>
                      <a:endParaRPr 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Clinics (4)</a:t>
                      </a:r>
                      <a:endParaRPr lang="en-US" dirty="0"/>
                    </a:p>
                  </a:txBody>
                  <a:tcPr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Uncertainty Disc (4)</a:t>
                      </a:r>
                      <a:endParaRPr lang="en-US" dirty="0"/>
                    </a:p>
                  </a:txBody>
                  <a:tcP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SC Meeting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Gp</a:t>
                      </a:r>
                      <a:r>
                        <a:rPr lang="en-US" dirty="0" smtClean="0"/>
                        <a:t> Discussions (4)</a:t>
                      </a:r>
                      <a:endParaRPr lang="en-US" dirty="0"/>
                    </a:p>
                  </a:txBody>
                  <a:tcP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Lunch</a:t>
                      </a:r>
                      <a:endParaRPr lang="en-US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Lunch</a:t>
                      </a:r>
                      <a:endParaRPr lang="en-US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Lunch</a:t>
                      </a:r>
                      <a:endParaRPr lang="en-US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r>
                        <a:rPr lang="en-US" dirty="0" smtClean="0"/>
                        <a:t>Lunch</a:t>
                      </a:r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MIPS Disc (4)</a:t>
                      </a:r>
                      <a:endParaRPr lang="en-US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Keynotes (1)</a:t>
                      </a:r>
                    </a:p>
                  </a:txBody>
                  <a:tcP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CFDDA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r>
                        <a:rPr lang="en-US" dirty="0" smtClean="0"/>
                        <a:t>Clinics (3)</a:t>
                      </a:r>
                      <a:endParaRPr lang="en-US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Keynotes (2)</a:t>
                      </a:r>
                    </a:p>
                  </a:txBody>
                  <a:tcP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Clinics (3)</a:t>
                      </a:r>
                      <a:endParaRPr lang="en-US" dirty="0"/>
                    </a:p>
                  </a:txBody>
                  <a:tcPr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CFDDA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Keynotes (3)</a:t>
                      </a:r>
                    </a:p>
                  </a:txBody>
                  <a:tcPr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Posters</a:t>
                      </a:r>
                      <a:endParaRPr lang="en-US" dirty="0"/>
                    </a:p>
                  </a:txBody>
                  <a:tcPr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Reports &amp; Wrap-Up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CFDDA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r>
                        <a:rPr lang="en-US" dirty="0" smtClean="0"/>
                        <a:t>Posters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Banquet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Departures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>
                    <a:solidFill>
                      <a:srgbClr val="FCFDD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9718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381000" y="60325"/>
            <a:ext cx="8534400" cy="701675"/>
          </a:xfrm>
        </p:spPr>
        <p:txBody>
          <a:bodyPr/>
          <a:lstStyle/>
          <a:p>
            <a:pPr algn="l" eaLnBrk="1" hangingPunct="1"/>
            <a:r>
              <a:rPr lang="en-US" sz="2400" b="1" dirty="0" smtClean="0">
                <a:latin typeface="Bell MT"/>
                <a:cs typeface="Bell MT"/>
              </a:rPr>
              <a:t>2014 Annual Meeting Goals</a:t>
            </a:r>
            <a:endParaRPr lang="en-US" sz="2400" b="1" dirty="0">
              <a:latin typeface="Bell MT"/>
              <a:cs typeface="Bell MT"/>
            </a:endParaRPr>
          </a:p>
        </p:txBody>
      </p:sp>
      <p:pic>
        <p:nvPicPr>
          <p:cNvPr id="4" name="Picture 12" descr="CSDMS_high_r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SDMS Icon (512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nsflogo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4863" y="630555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52400" y="762000"/>
            <a:ext cx="89154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1) </a:t>
            </a:r>
            <a:r>
              <a:rPr lang="en-US" sz="2400" b="1" dirty="0" smtClean="0"/>
              <a:t>State-of-the-Art Surface Dynamics Modeling </a:t>
            </a:r>
            <a:r>
              <a:rPr lang="en-US" sz="2400" dirty="0"/>
              <a:t>— posters</a:t>
            </a:r>
          </a:p>
          <a:p>
            <a:r>
              <a:rPr lang="en-US" sz="2400" dirty="0" smtClean="0"/>
              <a:t> &amp; presentations</a:t>
            </a:r>
          </a:p>
          <a:p>
            <a:endParaRPr lang="en-US" sz="2400" dirty="0"/>
          </a:p>
          <a:p>
            <a:r>
              <a:rPr lang="en-US" sz="2400" dirty="0" smtClean="0"/>
              <a:t>2) </a:t>
            </a:r>
            <a:r>
              <a:rPr lang="en-US" sz="2400" b="1" dirty="0" smtClean="0"/>
              <a:t>Modeling Clinics</a:t>
            </a:r>
            <a:r>
              <a:rPr lang="en-US" sz="2400" dirty="0" smtClean="0"/>
              <a:t>: </a:t>
            </a:r>
            <a:r>
              <a:rPr lang="en-US" sz="2400" i="1" dirty="0" smtClean="0"/>
              <a:t>WMT, VSL3D, </a:t>
            </a:r>
            <a:r>
              <a:rPr lang="en-US" sz="2400" i="1" dirty="0" err="1" smtClean="0"/>
              <a:t>Carbo</a:t>
            </a:r>
            <a:r>
              <a:rPr lang="en-US" sz="2400" i="1" dirty="0" smtClean="0"/>
              <a:t> Suite, BMI &amp; Standard Names, SNAC, Agent-based Modeling, IDA-Python, Veg Channels, ROMS, </a:t>
            </a:r>
            <a:r>
              <a:rPr lang="en-US" sz="2400" i="1" dirty="0" err="1" smtClean="0"/>
              <a:t>Landlab</a:t>
            </a:r>
            <a:r>
              <a:rPr lang="en-US" sz="2400" i="1" dirty="0" smtClean="0"/>
              <a:t>, Dakota</a:t>
            </a:r>
          </a:p>
          <a:p>
            <a:endParaRPr lang="en-US" sz="2400" dirty="0"/>
          </a:p>
          <a:p>
            <a:r>
              <a:rPr lang="en-US" sz="2400" dirty="0" smtClean="0"/>
              <a:t>3) </a:t>
            </a:r>
            <a:r>
              <a:rPr lang="en-US" sz="2400" b="1" dirty="0" smtClean="0"/>
              <a:t>Set CSDMS’ Group Goals and Activities</a:t>
            </a:r>
            <a:r>
              <a:rPr lang="en-US" sz="2400" dirty="0" smtClean="0"/>
              <a:t> — focus on </a:t>
            </a:r>
          </a:p>
          <a:p>
            <a:r>
              <a:rPr lang="en-US" sz="2400" dirty="0"/>
              <a:t>	</a:t>
            </a:r>
            <a:r>
              <a:rPr lang="en-US" sz="2400" dirty="0" err="1" smtClean="0"/>
              <a:t>i</a:t>
            </a:r>
            <a:r>
              <a:rPr lang="en-US" sz="2400" dirty="0" smtClean="0"/>
              <a:t>) increasing the number of BMI components, 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ii) advancing sub-discipline fields through MIPs, and </a:t>
            </a:r>
            <a:endParaRPr lang="en-US" sz="2400" dirty="0"/>
          </a:p>
          <a:p>
            <a:r>
              <a:rPr lang="en-US" sz="2400" dirty="0" smtClean="0"/>
              <a:t>	iii) understanding model component uncertainty.</a:t>
            </a:r>
          </a:p>
          <a:p>
            <a:endParaRPr lang="en-US" sz="2400" dirty="0" smtClean="0"/>
          </a:p>
          <a:p>
            <a:r>
              <a:rPr lang="en-US" sz="2400" dirty="0" smtClean="0"/>
              <a:t>4) Fostering of a Community— </a:t>
            </a:r>
            <a:r>
              <a:rPr lang="en-US" sz="2000" dirty="0"/>
              <a:t>Honors, Awards, and </a:t>
            </a:r>
            <a:r>
              <a:rPr lang="en-US" sz="2000" dirty="0" smtClean="0"/>
              <a:t>fun!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53431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CSDMS_high_r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nsflogo.gif"/>
          <p:cNvPicPr>
            <a:picLocks noChangeAspect="1"/>
          </p:cNvPicPr>
          <p:nvPr/>
        </p:nvPicPr>
        <p:blipFill>
          <a:blip r:embed="rId3" cstate="print">
            <a:lum bright="-20000" contrast="3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3" y="6248400"/>
            <a:ext cx="5683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3341739" y="1365822"/>
            <a:ext cx="2123197" cy="338554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90"/>
                </a:solidFill>
              </a:rPr>
              <a:t>Executive Committee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37854" y="1365822"/>
            <a:ext cx="1997863" cy="338554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90"/>
                </a:solidFill>
              </a:rPr>
              <a:t>Steering Committee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530091" y="2550202"/>
            <a:ext cx="1154282" cy="830997"/>
          </a:xfrm>
          <a:prstGeom prst="rect">
            <a:avLst/>
          </a:prstGeom>
          <a:noFill/>
          <a:ln w="5715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90"/>
                </a:solidFill>
              </a:rPr>
              <a:t>CSDMS </a:t>
            </a:r>
          </a:p>
          <a:p>
            <a:pPr algn="ctr"/>
            <a:r>
              <a:rPr lang="en-US" sz="1600" dirty="0" smtClean="0">
                <a:solidFill>
                  <a:srgbClr val="000090"/>
                </a:solidFill>
              </a:rPr>
              <a:t>Integration</a:t>
            </a:r>
          </a:p>
          <a:p>
            <a:pPr algn="ctr"/>
            <a:r>
              <a:rPr lang="en-US" sz="1600" dirty="0" smtClean="0">
                <a:solidFill>
                  <a:srgbClr val="000090"/>
                </a:solidFill>
              </a:rPr>
              <a:t> Facility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310950" y="4376742"/>
            <a:ext cx="2183015" cy="338554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Individual Projects</a:t>
            </a:r>
          </a:p>
        </p:txBody>
      </p:sp>
      <p:cxnSp>
        <p:nvCxnSpPr>
          <p:cNvPr id="31" name="Straight Connector 30"/>
          <p:cNvCxnSpPr>
            <a:stCxn id="26" idx="3"/>
            <a:endCxn id="25" idx="1"/>
          </p:cNvCxnSpPr>
          <p:nvPr/>
        </p:nvCxnSpPr>
        <p:spPr>
          <a:xfrm>
            <a:off x="2435717" y="1535099"/>
            <a:ext cx="90602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25" idx="2"/>
            <a:endCxn id="34" idx="0"/>
          </p:cNvCxnSpPr>
          <p:nvPr/>
        </p:nvCxnSpPr>
        <p:spPr>
          <a:xfrm>
            <a:off x="4403338" y="1704376"/>
            <a:ext cx="4902" cy="59960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34" idx="2"/>
            <a:endCxn id="28" idx="0"/>
          </p:cNvCxnSpPr>
          <p:nvPr/>
        </p:nvCxnSpPr>
        <p:spPr>
          <a:xfrm flipH="1">
            <a:off x="4402458" y="3627420"/>
            <a:ext cx="5782" cy="74932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938702" y="2303981"/>
            <a:ext cx="2939075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90"/>
                </a:solidFill>
              </a:rPr>
              <a:t>Working Groups </a:t>
            </a:r>
            <a:r>
              <a:rPr lang="en-US" sz="1600" dirty="0" smtClean="0"/>
              <a:t>(TWG, CWG, MWG, EKTWG, CNWG) </a:t>
            </a:r>
          </a:p>
          <a:p>
            <a:pPr algn="ctr"/>
            <a:r>
              <a:rPr lang="en-US" sz="1600" dirty="0" smtClean="0">
                <a:solidFill>
                  <a:srgbClr val="000090"/>
                </a:solidFill>
              </a:rPr>
              <a:t>&amp; Focus Research Groups</a:t>
            </a:r>
          </a:p>
          <a:p>
            <a:pPr algn="ctr"/>
            <a:r>
              <a:rPr lang="en-US" sz="1600" dirty="0" smtClean="0"/>
              <a:t>(HFRG, CFRG, AFRG, CZFRG, GFRG, EFRG)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570116" y="1242711"/>
            <a:ext cx="1074232" cy="5847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90"/>
                </a:solidFill>
              </a:rPr>
              <a:t>Executive </a:t>
            </a:r>
          </a:p>
          <a:p>
            <a:pPr algn="ctr"/>
            <a:r>
              <a:rPr lang="en-US" sz="1600" dirty="0" smtClean="0">
                <a:solidFill>
                  <a:srgbClr val="000090"/>
                </a:solidFill>
              </a:rPr>
              <a:t>Director</a:t>
            </a:r>
          </a:p>
        </p:txBody>
      </p:sp>
      <p:cxnSp>
        <p:nvCxnSpPr>
          <p:cNvPr id="36" name="Straight Connector 35"/>
          <p:cNvCxnSpPr>
            <a:stCxn id="35" idx="2"/>
            <a:endCxn id="27" idx="0"/>
          </p:cNvCxnSpPr>
          <p:nvPr/>
        </p:nvCxnSpPr>
        <p:spPr>
          <a:xfrm>
            <a:off x="7107232" y="1827487"/>
            <a:ext cx="0" cy="72271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51" idx="3"/>
          </p:cNvCxnSpPr>
          <p:nvPr/>
        </p:nvCxnSpPr>
        <p:spPr>
          <a:xfrm flipV="1">
            <a:off x="2839146" y="4998490"/>
            <a:ext cx="3047240" cy="910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27" idx="1"/>
            <a:endCxn id="34" idx="3"/>
          </p:cNvCxnSpPr>
          <p:nvPr/>
        </p:nvCxnSpPr>
        <p:spPr>
          <a:xfrm flipH="1">
            <a:off x="5877777" y="2965701"/>
            <a:ext cx="65231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25916" y="2300022"/>
            <a:ext cx="1174440" cy="830997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90"/>
                </a:solidFill>
              </a:rPr>
              <a:t>CSDMS</a:t>
            </a:r>
          </a:p>
          <a:p>
            <a:pPr algn="ctr"/>
            <a:r>
              <a:rPr lang="en-US" sz="1600" dirty="0" smtClean="0">
                <a:solidFill>
                  <a:srgbClr val="000090"/>
                </a:solidFill>
              </a:rPr>
              <a:t>Industrial Consortia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405301" y="2300022"/>
            <a:ext cx="1292006" cy="830997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90"/>
                </a:solidFill>
              </a:rPr>
              <a:t>CSDMS Interagency Committee</a:t>
            </a:r>
          </a:p>
        </p:txBody>
      </p:sp>
      <p:cxnSp>
        <p:nvCxnSpPr>
          <p:cNvPr id="43" name="Straight Connector 42"/>
          <p:cNvCxnSpPr>
            <a:stCxn id="41" idx="0"/>
            <a:endCxn id="26" idx="2"/>
          </p:cNvCxnSpPr>
          <p:nvPr/>
        </p:nvCxnSpPr>
        <p:spPr>
          <a:xfrm flipH="1" flipV="1">
            <a:off x="1436786" y="1704376"/>
            <a:ext cx="614518" cy="5956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40" idx="0"/>
            <a:endCxn id="26" idx="2"/>
          </p:cNvCxnSpPr>
          <p:nvPr/>
        </p:nvCxnSpPr>
        <p:spPr>
          <a:xfrm flipV="1">
            <a:off x="713136" y="1704376"/>
            <a:ext cx="723650" cy="5956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41" idx="2"/>
            <a:endCxn id="51" idx="0"/>
          </p:cNvCxnSpPr>
          <p:nvPr/>
        </p:nvCxnSpPr>
        <p:spPr>
          <a:xfrm>
            <a:off x="2051304" y="3131019"/>
            <a:ext cx="6654" cy="170730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35" idx="1"/>
            <a:endCxn id="25" idx="3"/>
          </p:cNvCxnSpPr>
          <p:nvPr/>
        </p:nvCxnSpPr>
        <p:spPr>
          <a:xfrm flipH="1">
            <a:off x="5464936" y="1535099"/>
            <a:ext cx="110518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27" idx="2"/>
            <a:endCxn id="50" idx="0"/>
          </p:cNvCxnSpPr>
          <p:nvPr/>
        </p:nvCxnSpPr>
        <p:spPr>
          <a:xfrm flipH="1">
            <a:off x="7103603" y="3381199"/>
            <a:ext cx="3629" cy="6262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50" idx="1"/>
            <a:endCxn id="28" idx="3"/>
          </p:cNvCxnSpPr>
          <p:nvPr/>
        </p:nvCxnSpPr>
        <p:spPr>
          <a:xfrm flipH="1">
            <a:off x="5493965" y="4546019"/>
            <a:ext cx="411069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2116458" y="61199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CSDMS Governance Structure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05034" y="4007410"/>
            <a:ext cx="2397137" cy="1077218"/>
          </a:xfrm>
          <a:prstGeom prst="rect">
            <a:avLst/>
          </a:prstGeom>
          <a:noFill/>
          <a:ln w="5715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90"/>
                </a:solidFill>
              </a:rPr>
              <a:t>National and International </a:t>
            </a:r>
            <a:r>
              <a:rPr lang="en-US" sz="1600" b="1" dirty="0" smtClean="0">
                <a:solidFill>
                  <a:srgbClr val="000090"/>
                </a:solidFill>
              </a:rPr>
              <a:t>Funders</a:t>
            </a:r>
          </a:p>
          <a:p>
            <a:pPr algn="ctr"/>
            <a:r>
              <a:rPr lang="en-US" sz="1600" dirty="0" smtClean="0"/>
              <a:t>(e.g. NSF, ESF)</a:t>
            </a:r>
          </a:p>
          <a:p>
            <a:pPr algn="ctr"/>
            <a:r>
              <a:rPr lang="en-US" sz="1600" dirty="0" smtClean="0">
                <a:solidFill>
                  <a:srgbClr val="000090"/>
                </a:solidFill>
              </a:rPr>
              <a:t>Industry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276770" y="4838321"/>
            <a:ext cx="1562376" cy="338554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rgbClr val="000090"/>
                </a:solidFill>
              </a:rPr>
              <a:t>EuroCSDMS</a:t>
            </a:r>
            <a:endParaRPr lang="en-US" sz="1600" dirty="0" smtClean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2895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SCF2750.JPG"/>
          <p:cNvPicPr>
            <a:picLocks noChangeAspect="1"/>
          </p:cNvPicPr>
          <p:nvPr/>
        </p:nvPicPr>
        <p:blipFill rotWithShape="1">
          <a:blip r:embed="rId2" cstate="print">
            <a:alphaModFix amt="1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091002"/>
            <a:ext cx="9144000" cy="2766998"/>
          </a:xfrm>
          <a:prstGeom prst="rect">
            <a:avLst/>
          </a:prstGeom>
        </p:spPr>
      </p:pic>
      <p:pic>
        <p:nvPicPr>
          <p:cNvPr id="4" name="Picture 3" descr="CSDMS member mapFinal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615"/>
            <a:ext cx="9144000" cy="40593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00600" y="0"/>
            <a:ext cx="4141000" cy="923330"/>
          </a:xfrm>
          <a:prstGeom prst="rect">
            <a:avLst/>
          </a:prstGeom>
          <a:solidFill>
            <a:schemeClr val="accent3">
              <a:lumMod val="60000"/>
              <a:lumOff val="40000"/>
              <a:alpha val="48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~1150 members from 500+ Institutions </a:t>
            </a:r>
            <a:r>
              <a:rPr lang="en-US" dirty="0"/>
              <a:t>(academic, government, industry) </a:t>
            </a:r>
            <a:r>
              <a:rPr lang="en-US" dirty="0" smtClean="0"/>
              <a:t> from 67 countries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346048"/>
              </p:ext>
            </p:extLst>
          </p:nvPr>
        </p:nvGraphicFramePr>
        <p:xfrm>
          <a:off x="169959" y="4421832"/>
          <a:ext cx="2381250" cy="2296160"/>
        </p:xfrm>
        <a:graphic>
          <a:graphicData uri="http://schemas.openxmlformats.org/drawingml/2006/table">
            <a:tbl>
              <a:tblPr/>
              <a:tblGrid>
                <a:gridCol w="1963641"/>
                <a:gridCol w="417609"/>
              </a:tblGrid>
              <a:tr h="263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Terrestrial</a:t>
                      </a:r>
                      <a:endParaRPr lang="en-US" sz="1800" b="0" i="0" u="none" strike="noStrike" dirty="0"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540</a:t>
                      </a:r>
                      <a:endParaRPr lang="en-US" sz="1800" b="0" i="0" u="none" strike="noStrike" dirty="0"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Coastal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420</a:t>
                      </a:r>
                      <a:endParaRPr lang="en-US" sz="1800" b="0" i="0" u="none" strike="noStrike" dirty="0"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Hydrology </a:t>
                      </a:r>
                      <a:r>
                        <a:rPr lang="en-US" sz="1200" b="0" i="0" u="none" strike="noStrike" dirty="0" smtClean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(CUAHSI)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400</a:t>
                      </a:r>
                      <a:endParaRPr lang="en-US" sz="1800" b="0" i="0" u="none" strike="noStrike" dirty="0">
                        <a:solidFill>
                          <a:srgbClr val="800000"/>
                        </a:solidFill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Marine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280</a:t>
                      </a:r>
                      <a:endParaRPr lang="en-US" sz="1800" b="0" i="0" u="none" strike="noStrike" dirty="0"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Cyber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170</a:t>
                      </a:r>
                      <a:endParaRPr lang="en-US" sz="1800" b="0" i="0" u="none" strike="noStrike" dirty="0"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EKT</a:t>
                      </a:r>
                      <a:endParaRPr lang="en-US" sz="1800" b="0" i="0" u="none" strike="noStrike" dirty="0"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latin typeface="Arial"/>
                          <a:cs typeface="Arial"/>
                        </a:rPr>
                        <a:t>180</a:t>
                      </a:r>
                      <a:endParaRPr lang="en-US" sz="1800" b="0" i="0" u="none" strike="noStrike" dirty="0"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Carbonate </a:t>
                      </a:r>
                      <a:r>
                        <a:rPr lang="en-US" sz="1200" b="0" i="0" u="none" strike="noStrike" dirty="0" smtClean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(NSF/SPP)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70</a:t>
                      </a:r>
                      <a:endParaRPr lang="en-US" sz="1800" b="0" i="0" u="none" strike="noStrike" dirty="0">
                        <a:solidFill>
                          <a:srgbClr val="800000"/>
                        </a:solidFill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Chesapeake </a:t>
                      </a:r>
                      <a:r>
                        <a:rPr lang="en-US" sz="1200" b="0" i="0" u="none" strike="noStrike" dirty="0" smtClean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(CCMP)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smtClean="0">
                          <a:solidFill>
                            <a:srgbClr val="800000"/>
                          </a:solidFill>
                          <a:latin typeface="Arial"/>
                          <a:cs typeface="Arial"/>
                        </a:rPr>
                        <a:t>50</a:t>
                      </a:r>
                      <a:endParaRPr lang="en-US" sz="1800" b="0" i="0" u="none" strike="noStrike" dirty="0">
                        <a:solidFill>
                          <a:srgbClr val="800000"/>
                        </a:solidFill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667000" y="4421832"/>
            <a:ext cx="4800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Aft>
                <a:spcPts val="0"/>
              </a:spcAft>
            </a:pPr>
            <a:r>
              <a:rPr lang="en-US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Critical Zone </a:t>
            </a:r>
            <a:r>
              <a:rPr lang="en-US" sz="1200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(NSF/CZO)</a:t>
            </a:r>
            <a:r>
              <a:rPr lang="en-US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			20 </a:t>
            </a:r>
          </a:p>
          <a:p>
            <a:pPr lvl="1">
              <a:spcAft>
                <a:spcPts val="0"/>
              </a:spcAft>
            </a:pPr>
            <a:r>
              <a:rPr lang="en-US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Geodynamics </a:t>
            </a:r>
            <a:r>
              <a:rPr lang="en-US" sz="1200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(NSF/</a:t>
            </a:r>
            <a:r>
              <a:rPr lang="en-US" sz="1200" dirty="0" err="1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GeoPRISMS</a:t>
            </a:r>
            <a:r>
              <a:rPr lang="en-US" sz="1200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)</a:t>
            </a:r>
            <a:r>
              <a:rPr lang="en-US" dirty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	</a:t>
            </a:r>
            <a:r>
              <a:rPr lang="en-US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50  </a:t>
            </a:r>
          </a:p>
          <a:p>
            <a:pPr lvl="1">
              <a:spcAft>
                <a:spcPts val="0"/>
              </a:spcAft>
            </a:pPr>
            <a:r>
              <a:rPr lang="en-US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Anthropocene </a:t>
            </a:r>
            <a:r>
              <a:rPr lang="en-US" sz="1200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(IGBP, CoMSES)</a:t>
            </a:r>
            <a:r>
              <a:rPr lang="en-US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  	20</a:t>
            </a:r>
          </a:p>
          <a:p>
            <a:pPr lvl="1">
              <a:spcAft>
                <a:spcPts val="0"/>
              </a:spcAft>
            </a:pPr>
            <a:endParaRPr lang="en-US" dirty="0" smtClean="0">
              <a:solidFill>
                <a:srgbClr val="FF0000"/>
              </a:solidFill>
              <a:latin typeface="Arial"/>
              <a:ea typeface="Euphemia UCAS" charset="0"/>
              <a:cs typeface="Arial"/>
            </a:endParaRPr>
          </a:p>
          <a:p>
            <a:pPr lvl="1">
              <a:spcAft>
                <a:spcPts val="0"/>
              </a:spcAft>
            </a:pPr>
            <a:r>
              <a:rPr lang="en-US" dirty="0" smtClean="0">
                <a:solidFill>
                  <a:srgbClr val="0000FF"/>
                </a:solidFill>
                <a:latin typeface="Arial"/>
                <a:ea typeface="Euphemia UCAS" charset="0"/>
                <a:cs typeface="Arial"/>
              </a:rPr>
              <a:t>Earth - Ecosystem Initiative</a:t>
            </a:r>
          </a:p>
          <a:p>
            <a:pPr lvl="1">
              <a:spcAft>
                <a:spcPts val="0"/>
              </a:spcAft>
            </a:pPr>
            <a:r>
              <a:rPr lang="en-US" dirty="0" smtClean="0">
                <a:solidFill>
                  <a:srgbClr val="0000FF"/>
                </a:solidFill>
                <a:latin typeface="Arial"/>
                <a:ea typeface="Euphemia UCAS" charset="0"/>
                <a:cs typeface="Arial"/>
              </a:rPr>
              <a:t>Coastal Vulnerability Initiative</a:t>
            </a:r>
          </a:p>
          <a:p>
            <a:pPr lvl="1">
              <a:spcAft>
                <a:spcPts val="0"/>
              </a:spcAft>
            </a:pPr>
            <a:r>
              <a:rPr lang="en-US" dirty="0" smtClean="0">
                <a:solidFill>
                  <a:srgbClr val="0000FF"/>
                </a:solidFill>
                <a:latin typeface="Arial"/>
                <a:ea typeface="Euphemia UCAS" charset="0"/>
                <a:cs typeface="Arial"/>
              </a:rPr>
              <a:t>Continental Margin Initiative</a:t>
            </a:r>
            <a:endParaRPr lang="en-US" dirty="0">
              <a:solidFill>
                <a:srgbClr val="0000FF"/>
              </a:solidFill>
              <a:latin typeface="Arial"/>
              <a:ea typeface="Euphemia UCAS" charset="0"/>
              <a:cs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5799" y="4038600"/>
            <a:ext cx="60033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latin typeface="Arial"/>
                <a:ea typeface="Euphemia UCAS" charset="0"/>
                <a:cs typeface="Arial"/>
              </a:rPr>
              <a:t>Working </a:t>
            </a:r>
            <a:r>
              <a:rPr lang="en-US" b="1" dirty="0" smtClean="0">
                <a:solidFill>
                  <a:srgbClr val="000000"/>
                </a:solidFill>
                <a:latin typeface="Arial"/>
                <a:ea typeface="Euphemia UCAS" charset="0"/>
                <a:cs typeface="Arial"/>
              </a:rPr>
              <a:t>Groups, </a:t>
            </a:r>
            <a:r>
              <a:rPr lang="en-US" b="1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Focus </a:t>
            </a:r>
            <a:r>
              <a:rPr lang="en-US" b="1" dirty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Research </a:t>
            </a:r>
            <a:r>
              <a:rPr lang="en-US" b="1" dirty="0" smtClean="0">
                <a:solidFill>
                  <a:srgbClr val="800000"/>
                </a:solidFill>
                <a:latin typeface="Arial"/>
                <a:ea typeface="Euphemia UCAS" charset="0"/>
                <a:cs typeface="Arial"/>
              </a:rPr>
              <a:t>Groups,</a:t>
            </a:r>
            <a:r>
              <a:rPr lang="en-US" b="1" dirty="0" smtClean="0">
                <a:solidFill>
                  <a:srgbClr val="FF0000"/>
                </a:solidFill>
                <a:latin typeface="Arial"/>
                <a:ea typeface="Euphemia UCAS" charset="0"/>
                <a:cs typeface="Arial"/>
              </a:rPr>
              <a:t> </a:t>
            </a:r>
            <a:r>
              <a:rPr lang="en-US" b="1" dirty="0" smtClean="0">
                <a:solidFill>
                  <a:srgbClr val="0000FF"/>
                </a:solidFill>
                <a:latin typeface="Arial"/>
                <a:ea typeface="Euphemia UCAS" charset="0"/>
                <a:cs typeface="Arial"/>
              </a:rPr>
              <a:t>Initiatives</a:t>
            </a:r>
            <a:endParaRPr lang="en-US" b="1" dirty="0">
              <a:solidFill>
                <a:srgbClr val="0000FF"/>
              </a:solidFill>
              <a:latin typeface="Arial"/>
              <a:ea typeface="Euphemia UCAS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24276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CSDMS_high_r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nsflogo.gif"/>
          <p:cNvPicPr>
            <a:picLocks noChangeAspect="1"/>
          </p:cNvPicPr>
          <p:nvPr/>
        </p:nvPicPr>
        <p:blipFill>
          <a:blip r:embed="rId3" cstate="print">
            <a:lum bright="-20000" contrast="3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3" y="6248400"/>
            <a:ext cx="5683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grpSp>
        <p:nvGrpSpPr>
          <p:cNvPr id="22" name="Group 21"/>
          <p:cNvGrpSpPr/>
          <p:nvPr/>
        </p:nvGrpSpPr>
        <p:grpSpPr>
          <a:xfrm>
            <a:off x="-14210" y="628386"/>
            <a:ext cx="7558010" cy="5391413"/>
            <a:chOff x="215453" y="612485"/>
            <a:chExt cx="4953000" cy="374736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5453" y="677840"/>
              <a:ext cx="4953000" cy="368200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3034853" y="1871640"/>
              <a:ext cx="1158244" cy="295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Bell MT"/>
                  <a:cs typeface="Bell MT"/>
                </a:rPr>
                <a:t>NSF-CSDMS</a:t>
              </a:r>
              <a:endParaRPr lang="en-US" sz="2000" dirty="0">
                <a:latin typeface="Bell MT"/>
                <a:cs typeface="Bell M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358453" y="1262040"/>
              <a:ext cx="388733" cy="295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Bell MT"/>
                  <a:cs typeface="Bell MT"/>
                </a:rPr>
                <a:t>CU</a:t>
              </a:r>
              <a:endParaRPr lang="en-US" sz="2000" dirty="0">
                <a:latin typeface="Bell MT"/>
                <a:cs typeface="Bell M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676393" y="3618354"/>
              <a:ext cx="533851" cy="295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Bell MT"/>
                  <a:cs typeface="Bell MT"/>
                </a:rPr>
                <a:t>ONR</a:t>
              </a:r>
              <a:endParaRPr lang="en-US" sz="2000" dirty="0">
                <a:latin typeface="Bell MT"/>
                <a:cs typeface="Bell MT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36141" y="3322788"/>
              <a:ext cx="607178" cy="295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Bell MT"/>
                  <a:cs typeface="Bell MT"/>
                </a:rPr>
                <a:t>NASA</a:t>
              </a:r>
              <a:endParaRPr lang="en-US" sz="2000" dirty="0">
                <a:latin typeface="Bell MT"/>
                <a:cs typeface="Bell M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77453" y="2328840"/>
              <a:ext cx="965866" cy="295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Bell MT"/>
                  <a:cs typeface="Bell MT"/>
                </a:rPr>
                <a:t>Other NSF</a:t>
              </a:r>
              <a:endParaRPr lang="en-US" sz="2000" dirty="0">
                <a:latin typeface="Bell MT"/>
                <a:cs typeface="Bell M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24383" y="1499809"/>
              <a:ext cx="626817" cy="295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Bell MT"/>
                  <a:cs typeface="Bell MT"/>
                </a:rPr>
                <a:t>NOPP</a:t>
              </a:r>
              <a:endParaRPr lang="en-US" sz="2000" dirty="0">
                <a:latin typeface="Bell MT"/>
                <a:cs typeface="Bell MT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682089" y="612485"/>
              <a:ext cx="789807" cy="295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Bell MT"/>
                  <a:cs typeface="Bell MT"/>
                </a:rPr>
                <a:t>Industry</a:t>
              </a:r>
              <a:endParaRPr lang="en-US" sz="2000" dirty="0">
                <a:latin typeface="Bell MT"/>
                <a:cs typeface="Bell M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649698" y="652440"/>
              <a:ext cx="602089" cy="295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Bell MT"/>
                  <a:cs typeface="Bell MT"/>
                </a:rPr>
                <a:t>USGS</a:t>
              </a:r>
              <a:endParaRPr lang="en-US" sz="2000" dirty="0">
                <a:latin typeface="Bell MT"/>
                <a:cs typeface="Bell M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447740" y="2265355"/>
              <a:ext cx="643546" cy="295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800000"/>
                  </a:solidFill>
                  <a:latin typeface="Bell MT"/>
                  <a:cs typeface="Bell MT"/>
                </a:rPr>
                <a:t>$8.5M</a:t>
              </a:r>
              <a:endParaRPr lang="en-US" sz="2000" b="1" dirty="0">
                <a:solidFill>
                  <a:srgbClr val="800000"/>
                </a:solidFill>
                <a:latin typeface="Bell MT"/>
                <a:cs typeface="Bell MT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62539" y="45787"/>
            <a:ext cx="8243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Bell MT"/>
                <a:cs typeface="Bell MT"/>
              </a:rPr>
              <a:t>CSDMS1.0 Integration Facility Funding 2007-2012</a:t>
            </a:r>
            <a:endParaRPr lang="en-US" sz="2800" b="1" dirty="0">
              <a:latin typeface="Bell MT"/>
              <a:cs typeface="Bell M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53200" y="2590800"/>
            <a:ext cx="25146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Bell MT"/>
                <a:cs typeface="Bell MT"/>
              </a:rPr>
              <a:t>NSF-CSDMS2.0 Funding 2012-17 $4.5M</a:t>
            </a:r>
            <a:endParaRPr lang="en-US" sz="2400" b="1" dirty="0">
              <a:latin typeface="Bell MT"/>
              <a:cs typeface="Bell MT"/>
            </a:endParaRPr>
          </a:p>
        </p:txBody>
      </p:sp>
    </p:spTree>
    <p:extLst>
      <p:ext uri="{BB962C8B-B14F-4D97-AF65-F5344CB8AC3E}">
        <p14:creationId xmlns:p14="http://schemas.microsoft.com/office/powerpoint/2010/main" val="894084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SDMS Mtg 2010- JS &amp; GP Banquet Award 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32" y="4222148"/>
            <a:ext cx="1863168" cy="248422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05000" y="5464260"/>
            <a:ext cx="17288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latin typeface="Arial"/>
                <a:cs typeface="Arial"/>
              </a:rPr>
              <a:t>Annual Lifetime Achievement </a:t>
            </a:r>
            <a:r>
              <a:rPr lang="en-US" i="1" dirty="0" smtClean="0">
                <a:latin typeface="Arial"/>
                <a:cs typeface="Arial"/>
              </a:rPr>
              <a:t>Award</a:t>
            </a:r>
            <a:endParaRPr lang="en-US" i="1" dirty="0">
              <a:latin typeface="Arial"/>
              <a:cs typeface="Arial"/>
            </a:endParaRPr>
          </a:p>
        </p:txBody>
      </p:sp>
      <p:pic>
        <p:nvPicPr>
          <p:cNvPr id="21507" name="Picture 12" descr="CSDMS_high_re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 descr="CSDMS Icon (512)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8" name="Rectangle 12"/>
          <p:cNvSpPr>
            <a:spLocks noChangeArrowheads="1"/>
          </p:cNvSpPr>
          <p:nvPr/>
        </p:nvSpPr>
        <p:spPr bwMode="auto">
          <a:xfrm>
            <a:off x="152400" y="0"/>
            <a:ext cx="8915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457200" indent="-457200" algn="ctr">
              <a:spcAft>
                <a:spcPts val="0"/>
              </a:spcAft>
              <a:buAutoNum type="arabicParenR"/>
            </a:pPr>
            <a:r>
              <a:rPr lang="en-US" sz="2400" b="1" dirty="0" smtClean="0">
                <a:latin typeface="Arial"/>
                <a:ea typeface="Euphemia UCAS" charset="0"/>
                <a:cs typeface="Arial"/>
              </a:rPr>
              <a:t>CSDMS </a:t>
            </a:r>
            <a:r>
              <a:rPr lang="en-US" sz="2400" b="1" dirty="0">
                <a:latin typeface="Arial"/>
                <a:cs typeface="Arial"/>
              </a:rPr>
              <a:t>capacity building and community </a:t>
            </a:r>
            <a:r>
              <a:rPr lang="en-US" sz="2400" b="1" dirty="0" smtClean="0">
                <a:latin typeface="Arial"/>
                <a:cs typeface="Arial"/>
              </a:rPr>
              <a:t>networking </a:t>
            </a:r>
            <a:r>
              <a:rPr lang="en-US" sz="2000" dirty="0" smtClean="0">
                <a:latin typeface="Arial"/>
                <a:cs typeface="Arial"/>
              </a:rPr>
              <a:t>(</a:t>
            </a:r>
            <a:r>
              <a:rPr lang="en-US" sz="2000" dirty="0"/>
              <a:t>04/</a:t>
            </a:r>
            <a:r>
              <a:rPr lang="en-US" sz="2000" dirty="0" smtClean="0">
                <a:latin typeface="Arial"/>
                <a:cs typeface="Arial"/>
              </a:rPr>
              <a:t>07 </a:t>
            </a:r>
            <a:r>
              <a:rPr lang="en-US" sz="2000" dirty="0" smtClean="0"/>
              <a:t>to </a:t>
            </a:r>
            <a:r>
              <a:rPr lang="en-US" sz="2000" dirty="0"/>
              <a:t>04/13</a:t>
            </a:r>
            <a:r>
              <a:rPr lang="en-US" sz="2000" dirty="0" smtClean="0">
                <a:latin typeface="Arial"/>
                <a:cs typeface="Arial"/>
              </a:rPr>
              <a:t>)</a:t>
            </a:r>
            <a:endParaRPr lang="en-US" sz="2000" dirty="0">
              <a:solidFill>
                <a:srgbClr val="FF0000"/>
              </a:solidFill>
              <a:latin typeface="Arial"/>
              <a:ea typeface="Euphemia UCAS" charset="0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2837" y="4040264"/>
            <a:ext cx="2545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latin typeface="Arial"/>
                <a:cs typeface="Arial"/>
              </a:rPr>
              <a:t>Annual Student Award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29313" y="1420932"/>
            <a:ext cx="1392165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Arial"/>
                <a:cs typeface="Arial"/>
              </a:rPr>
              <a:t>25 </a:t>
            </a:r>
            <a:r>
              <a:rPr lang="en-US" i="1" dirty="0">
                <a:latin typeface="Arial"/>
                <a:cs typeface="Arial"/>
              </a:rPr>
              <a:t>CSDMS </a:t>
            </a:r>
            <a:r>
              <a:rPr lang="en-US" i="1" dirty="0" smtClean="0">
                <a:latin typeface="Arial"/>
                <a:cs typeface="Arial"/>
              </a:rPr>
              <a:t>Short Courses </a:t>
            </a:r>
            <a:r>
              <a:rPr lang="en-US" sz="1600" i="1" dirty="0" smtClean="0">
                <a:latin typeface="Arial"/>
                <a:cs typeface="Arial"/>
              </a:rPr>
              <a:t>(e.g. U.S.A., Germany, Korea, New Zealand)</a:t>
            </a:r>
          </a:p>
        </p:txBody>
      </p:sp>
      <p:pic>
        <p:nvPicPr>
          <p:cNvPr id="4" name="Picture 3" descr="DSCF2790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4898" y="4357580"/>
            <a:ext cx="2087353" cy="230700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777106" y="914400"/>
            <a:ext cx="38334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>
                <a:latin typeface="Arial"/>
                <a:cs typeface="Arial"/>
              </a:rPr>
              <a:t>177 CSDMS </a:t>
            </a:r>
            <a:r>
              <a:rPr lang="en-US" i="1" dirty="0">
                <a:latin typeface="Arial"/>
                <a:cs typeface="Arial"/>
              </a:rPr>
              <a:t>workshops, </a:t>
            </a:r>
            <a:r>
              <a:rPr lang="en-US" i="1" dirty="0" smtClean="0">
                <a:latin typeface="Arial"/>
                <a:cs typeface="Arial"/>
              </a:rPr>
              <a:t>symposia</a:t>
            </a:r>
            <a:endParaRPr lang="en-US" i="1" dirty="0">
              <a:latin typeface="Arial"/>
              <a:cs typeface="Arial"/>
            </a:endParaRPr>
          </a:p>
        </p:txBody>
      </p:sp>
      <p:pic>
        <p:nvPicPr>
          <p:cNvPr id="12" name="Picture 11" descr="DSCF2817.JP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5727" y="1482796"/>
            <a:ext cx="2553586" cy="1866718"/>
          </a:xfrm>
          <a:prstGeom prst="rect">
            <a:avLst/>
          </a:prstGeom>
        </p:spPr>
      </p:pic>
      <p:pic>
        <p:nvPicPr>
          <p:cNvPr id="8" name="Picture 7" descr="DSCF2750.JP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84" y="974296"/>
            <a:ext cx="4758853" cy="2362200"/>
          </a:xfrm>
          <a:prstGeom prst="rect">
            <a:avLst/>
          </a:prstGeom>
        </p:spPr>
      </p:pic>
      <p:pic>
        <p:nvPicPr>
          <p:cNvPr id="16" name="Picture 15" descr="DSCF2761.JPG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8400" y="3881024"/>
            <a:ext cx="2895600" cy="252295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6680" y="3284131"/>
            <a:ext cx="36069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216	 CSDMS Staff </a:t>
            </a:r>
            <a:r>
              <a:rPr lang="en-US" i="1" dirty="0" smtClean="0"/>
              <a:t>presentations</a:t>
            </a:r>
            <a:endParaRPr lang="en-US" i="1" dirty="0"/>
          </a:p>
        </p:txBody>
      </p:sp>
      <p:sp>
        <p:nvSpPr>
          <p:cNvPr id="7" name="Rectangle 6"/>
          <p:cNvSpPr/>
          <p:nvPr/>
        </p:nvSpPr>
        <p:spPr>
          <a:xfrm>
            <a:off x="5752251" y="3517381"/>
            <a:ext cx="33917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36 CSDMS </a:t>
            </a:r>
            <a:r>
              <a:rPr lang="en-US" dirty="0"/>
              <a:t>Instructional Clinics </a:t>
            </a:r>
          </a:p>
        </p:txBody>
      </p:sp>
    </p:spTree>
    <p:extLst>
      <p:ext uri="{BB962C8B-B14F-4D97-AF65-F5344CB8AC3E}">
        <p14:creationId xmlns:p14="http://schemas.microsoft.com/office/powerpoint/2010/main" val="1453341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nsflogo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2209800" y="0"/>
            <a:ext cx="5257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Bell MT"/>
                <a:cs typeface="Bell MT"/>
              </a:rPr>
              <a:t>2) Open</a:t>
            </a:r>
            <a:r>
              <a:rPr lang="en-US" sz="2400" b="1" dirty="0">
                <a:latin typeface="Bell MT"/>
                <a:cs typeface="Bell MT"/>
              </a:rPr>
              <a:t>-source Model Repository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561711"/>
              </p:ext>
            </p:extLst>
          </p:nvPr>
        </p:nvGraphicFramePr>
        <p:xfrm>
          <a:off x="121395" y="423172"/>
          <a:ext cx="4578585" cy="2090295"/>
        </p:xfrm>
        <a:graphic>
          <a:graphicData uri="http://schemas.openxmlformats.org/drawingml/2006/table">
            <a:tbl>
              <a:tblPr/>
              <a:tblGrid>
                <a:gridCol w="1282700"/>
                <a:gridCol w="857485"/>
                <a:gridCol w="914400"/>
                <a:gridCol w="1524000"/>
              </a:tblGrid>
              <a:tr h="30467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ell MT"/>
                          <a:cs typeface="Bell MT"/>
                        </a:rPr>
                        <a:t>Domain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ell MT"/>
                          <a:cs typeface="Bell MT"/>
                        </a:rPr>
                        <a:t>Models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ell MT"/>
                          <a:cs typeface="Bell MT"/>
                        </a:rPr>
                        <a:t>  Tools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ell MT"/>
                          <a:cs typeface="Bell MT"/>
                        </a:rPr>
                        <a:t> Components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58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FF0000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FF0000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FF0000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FF0000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1438">
                <a:tc>
                  <a:txBody>
                    <a:bodyPr/>
                    <a:lstStyle/>
                    <a:p>
                      <a:pPr algn="l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Terrestrial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80</a:t>
                      </a:r>
                      <a:endParaRPr lang="en-US" sz="2000" b="0" i="0" u="none" strike="noStrike" dirty="0">
                        <a:solidFill>
                          <a:srgbClr val="0000FF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48</a:t>
                      </a:r>
                      <a:endParaRPr lang="en-US" sz="2000" b="0" i="0" u="none" strike="noStrike" dirty="0">
                        <a:solidFill>
                          <a:srgbClr val="0000FF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33</a:t>
                      </a:r>
                      <a:endParaRPr lang="en-US" sz="2000" b="0" i="0" u="none" strike="noStrike" dirty="0">
                        <a:solidFill>
                          <a:srgbClr val="0000FF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1562">
                <a:tc>
                  <a:txBody>
                    <a:bodyPr/>
                    <a:lstStyle/>
                    <a:p>
                      <a:pPr algn="l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Coastal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52</a:t>
                      </a:r>
                      <a:endParaRPr lang="en-US" sz="2000" b="0" i="0" u="none" strike="noStrike" dirty="0">
                        <a:solidFill>
                          <a:srgbClr val="0000FF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3</a:t>
                      </a:r>
                      <a:endParaRPr lang="en-US" sz="2000" b="0" i="0" u="none" strike="noStrike" dirty="0">
                        <a:solidFill>
                          <a:srgbClr val="0000FF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5</a:t>
                      </a:r>
                      <a:endParaRPr lang="en-US" sz="2000" b="0" i="0" u="none" strike="noStrike" dirty="0">
                        <a:solidFill>
                          <a:srgbClr val="0000FF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1686">
                <a:tc>
                  <a:txBody>
                    <a:bodyPr/>
                    <a:lstStyle/>
                    <a:p>
                      <a:pPr algn="l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Marine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43</a:t>
                      </a:r>
                      <a:endParaRPr lang="en-US" sz="2000" b="0" i="0" u="none" strike="noStrike" dirty="0">
                        <a:solidFill>
                          <a:srgbClr val="0000FF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4</a:t>
                      </a:r>
                      <a:endParaRPr lang="en-US" sz="2000" b="0" i="0" u="none" strike="noStrike" dirty="0">
                        <a:solidFill>
                          <a:srgbClr val="0000FF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8</a:t>
                      </a:r>
                      <a:endParaRPr lang="en-US" sz="2000" b="0" i="0" u="none" strike="noStrike" dirty="0">
                        <a:solidFill>
                          <a:srgbClr val="0000FF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1809">
                <a:tc>
                  <a:txBody>
                    <a:bodyPr/>
                    <a:lstStyle/>
                    <a:p>
                      <a:pPr algn="l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Hydrology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53</a:t>
                      </a:r>
                      <a:endParaRPr lang="en-US" sz="2000" b="0" i="0" u="none" strike="noStrike" dirty="0">
                        <a:solidFill>
                          <a:srgbClr val="0000FF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39</a:t>
                      </a:r>
                      <a:endParaRPr lang="en-US" sz="2000" b="0" i="0" u="none" strike="noStrike" dirty="0">
                        <a:solidFill>
                          <a:srgbClr val="0000FF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43</a:t>
                      </a:r>
                      <a:endParaRPr lang="en-US" sz="2000" b="0" i="0" u="none" strike="noStrike" dirty="0">
                        <a:solidFill>
                          <a:srgbClr val="0000FF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1934">
                <a:tc>
                  <a:txBody>
                    <a:bodyPr/>
                    <a:lstStyle/>
                    <a:p>
                      <a:pPr algn="l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Carbonate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3</a:t>
                      </a:r>
                      <a:endParaRPr lang="en-US" sz="2000" b="0" i="0" u="none" strike="noStrike" dirty="0">
                        <a:solidFill>
                          <a:srgbClr val="0000FF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1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0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676">
                <a:tc>
                  <a:txBody>
                    <a:bodyPr/>
                    <a:lstStyle/>
                    <a:p>
                      <a:pPr algn="l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Climate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10</a:t>
                      </a:r>
                      <a:endParaRPr lang="en-US" sz="2000" b="0" i="0" u="none" strike="noStrike" dirty="0">
                        <a:solidFill>
                          <a:srgbClr val="0000FF"/>
                        </a:solidFill>
                        <a:effectLst/>
                        <a:latin typeface="Bell MT"/>
                        <a:cs typeface="Bell MT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2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000"/>
                        </a:lnSpc>
                      </a:pPr>
                      <a:r>
                        <a:rPr lang="en-US" sz="2000" b="0" i="0" u="none" strike="noStrike" dirty="0">
                          <a:solidFill>
                            <a:srgbClr val="0000FF"/>
                          </a:solidFill>
                          <a:effectLst/>
                          <a:latin typeface="Bell MT"/>
                          <a:cs typeface="Bell MT"/>
                        </a:rPr>
                        <a:t>0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Zac erosion 2D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25959" t="3628" r="28948" b="3911"/>
          <a:stretch/>
        </p:blipFill>
        <p:spPr>
          <a:xfrm>
            <a:off x="6553200" y="533400"/>
            <a:ext cx="2057400" cy="2932258"/>
          </a:xfrm>
          <a:prstGeom prst="rect">
            <a:avLst/>
          </a:prstGeom>
        </p:spPr>
      </p:pic>
      <p:pic>
        <p:nvPicPr>
          <p:cNvPr id="11" name="Picture 12" descr="CSDMS_high_res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710" y="2698069"/>
            <a:ext cx="2774233" cy="3632199"/>
          </a:xfrm>
          <a:prstGeom prst="rect">
            <a:avLst/>
          </a:prstGeom>
        </p:spPr>
      </p:pic>
      <p:sp>
        <p:nvSpPr>
          <p:cNvPr id="16" name="TextBox 10"/>
          <p:cNvSpPr txBox="1">
            <a:spLocks noChangeArrowheads="1"/>
          </p:cNvSpPr>
          <p:nvPr/>
        </p:nvSpPr>
        <p:spPr bwMode="auto">
          <a:xfrm>
            <a:off x="2931943" y="3483646"/>
            <a:ext cx="6097155" cy="27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dirty="0" smtClean="0">
                <a:latin typeface="Bell MT"/>
                <a:cs typeface="Bell MT"/>
              </a:rPr>
              <a:t>Why Open Source?</a:t>
            </a:r>
            <a:r>
              <a:rPr lang="en-US" sz="2400" dirty="0" smtClean="0">
                <a:latin typeface="Bell MT"/>
                <a:cs typeface="Bell MT"/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en-US" sz="2400" dirty="0" smtClean="0">
                <a:latin typeface="Bell MT"/>
                <a:cs typeface="Bell MT"/>
              </a:rPr>
              <a:t>Source code exposes the scientific hypotheses embodied in a numerical model; allows for full peer review and replication of results, the foundation of modern science; and allows for reuse in new and clever ways, and reduces redundancy.  </a:t>
            </a:r>
            <a:endParaRPr lang="en-US" sz="2400" dirty="0">
              <a:latin typeface="Bell MT"/>
              <a:cs typeface="Bell M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477000" y="3483646"/>
            <a:ext cx="24684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Zach </a:t>
            </a:r>
            <a:r>
              <a:rPr lang="en-US" sz="1200" dirty="0"/>
              <a:t>Borden (UC Santa Barbara</a:t>
            </a:r>
            <a:r>
              <a:rPr lang="en-US" sz="1200" dirty="0" smtClean="0"/>
              <a:t>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96512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12" descr="CSDMS_high_re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395993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Box 11"/>
          <p:cNvSpPr txBox="1">
            <a:spLocks noChangeArrowheads="1"/>
          </p:cNvSpPr>
          <p:nvPr/>
        </p:nvSpPr>
        <p:spPr bwMode="auto">
          <a:xfrm>
            <a:off x="3429000" y="595538"/>
            <a:ext cx="56388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en-US" sz="2200" dirty="0" smtClean="0">
                <a:latin typeface="Bell MT"/>
                <a:cs typeface="Bell MT"/>
              </a:rPr>
              <a:t>Members run simulations on CU’s HPCC </a:t>
            </a:r>
            <a:r>
              <a:rPr lang="en-US" sz="2200" i="1" dirty="0" smtClean="0">
                <a:latin typeface="Bell MT"/>
                <a:cs typeface="Bell MT"/>
              </a:rPr>
              <a:t>Beach (</a:t>
            </a:r>
            <a:r>
              <a:rPr lang="en-US" sz="2200" b="1" dirty="0">
                <a:latin typeface="Bell MT"/>
                <a:cs typeface="Bell MT"/>
              </a:rPr>
              <a:t>8Tflop/</a:t>
            </a:r>
            <a:r>
              <a:rPr lang="en-US" sz="2200" b="1" dirty="0" smtClean="0">
                <a:latin typeface="Bell MT"/>
                <a:cs typeface="Bell MT"/>
              </a:rPr>
              <a:t>s)</a:t>
            </a:r>
            <a:r>
              <a:rPr lang="en-US" sz="2200" dirty="0" smtClean="0">
                <a:latin typeface="Bell MT"/>
                <a:cs typeface="Bell MT"/>
              </a:rPr>
              <a:t> &amp; </a:t>
            </a:r>
            <a:r>
              <a:rPr lang="en-US" sz="2200" i="1" dirty="0" smtClean="0">
                <a:latin typeface="Bell MT"/>
                <a:cs typeface="Bell MT"/>
              </a:rPr>
              <a:t>Janus (</a:t>
            </a:r>
            <a:r>
              <a:rPr lang="en-US" sz="2200" b="1" dirty="0">
                <a:latin typeface="Bell MT"/>
                <a:cs typeface="Bell MT"/>
              </a:rPr>
              <a:t>150Tflop/s</a:t>
            </a:r>
            <a:r>
              <a:rPr lang="en-US" sz="2200" i="1" dirty="0" smtClean="0">
                <a:latin typeface="Bell MT"/>
                <a:cs typeface="Bell MT"/>
              </a:rPr>
              <a:t>)</a:t>
            </a:r>
            <a:r>
              <a:rPr lang="en-US" sz="2200" dirty="0" smtClean="0">
                <a:latin typeface="Bell MT"/>
                <a:cs typeface="Bell MT"/>
              </a:rPr>
              <a:t>, to: 1) advance environmental science; 2) develop open-source CSDMS models; 3) develop support services (e.g. data visualization). </a:t>
            </a:r>
            <a:endParaRPr lang="en-US" sz="2200" dirty="0">
              <a:latin typeface="Bell MT"/>
              <a:cs typeface="Bell MT"/>
            </a:endParaRPr>
          </a:p>
        </p:txBody>
      </p:sp>
      <p:pic>
        <p:nvPicPr>
          <p:cNvPr id="29705" name="Picture 5" descr="CSDMS Icon (512)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18" name="Rectangle 2517"/>
          <p:cNvSpPr/>
          <p:nvPr/>
        </p:nvSpPr>
        <p:spPr>
          <a:xfrm>
            <a:off x="3276600" y="8000"/>
            <a:ext cx="457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400" b="1" dirty="0" smtClean="0">
                <a:latin typeface="Bell MT"/>
                <a:cs typeface="Bell MT"/>
              </a:rPr>
              <a:t>3) CSDMS HPCC support</a:t>
            </a:r>
            <a:endParaRPr lang="en-US" sz="2400" b="1" dirty="0">
              <a:latin typeface="Bell MT"/>
              <a:cs typeface="Bell M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2162" t="12581" r="1939" b="1539"/>
          <a:stretch/>
        </p:blipFill>
        <p:spPr>
          <a:xfrm>
            <a:off x="0" y="0"/>
            <a:ext cx="3323537" cy="3029609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7" t="10941" r="2871" b="10133"/>
          <a:stretch/>
        </p:blipFill>
        <p:spPr>
          <a:xfrm>
            <a:off x="563590" y="3115718"/>
            <a:ext cx="4313210" cy="24287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52518" y="3110463"/>
            <a:ext cx="2895600" cy="232988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123918" y="5396463"/>
            <a:ext cx="350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Bell MT"/>
                <a:cs typeface="Bell MT"/>
              </a:rPr>
              <a:t> Sediment-laden fresh water above salt water: non-linear </a:t>
            </a:r>
            <a:r>
              <a:rPr lang="en-US" sz="1600" dirty="0" smtClean="0">
                <a:latin typeface="Bell MT"/>
                <a:cs typeface="Bell MT"/>
              </a:rPr>
              <a:t>simulations</a:t>
            </a:r>
          </a:p>
          <a:p>
            <a:r>
              <a:rPr lang="en-US" sz="1600" dirty="0">
                <a:latin typeface="Bell MT"/>
                <a:cs typeface="Bell MT"/>
              </a:rPr>
              <a:t>	</a:t>
            </a:r>
            <a:r>
              <a:rPr lang="en-US" sz="1600" i="1" dirty="0" smtClean="0">
                <a:latin typeface="Bell MT"/>
                <a:cs typeface="Bell MT"/>
              </a:rPr>
              <a:t>Burns &amp; </a:t>
            </a:r>
            <a:r>
              <a:rPr lang="en-US" sz="1600" i="1" dirty="0" err="1" smtClean="0">
                <a:latin typeface="Bell MT"/>
                <a:cs typeface="Bell MT"/>
              </a:rPr>
              <a:t>Meiburg</a:t>
            </a:r>
            <a:r>
              <a:rPr lang="en-US" sz="1600" i="1" dirty="0" smtClean="0">
                <a:latin typeface="Bell MT"/>
                <a:cs typeface="Bell MT"/>
              </a:rPr>
              <a:t>, in JFM</a:t>
            </a:r>
            <a:endParaRPr lang="en-US" sz="1600" i="1" dirty="0">
              <a:latin typeface="Bell MT"/>
              <a:cs typeface="Bell M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3590" y="5472663"/>
            <a:ext cx="43132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Bell MT"/>
                <a:cs typeface="Bell MT"/>
              </a:rPr>
              <a:t>Suspended sediment concentration, global, 10km resolution, daily, 50 years</a:t>
            </a:r>
          </a:p>
          <a:p>
            <a:r>
              <a:rPr lang="en-US" sz="1600" i="1" dirty="0" smtClean="0">
                <a:latin typeface="Bell MT"/>
                <a:cs typeface="Bell MT"/>
              </a:rPr>
              <a:t>Cohen </a:t>
            </a:r>
            <a:r>
              <a:rPr lang="en-US" sz="1600" i="1" dirty="0">
                <a:latin typeface="Bell MT"/>
                <a:cs typeface="Bell MT"/>
              </a:rPr>
              <a:t>et al., 2013, Computers &amp; Geosciences</a:t>
            </a:r>
          </a:p>
        </p:txBody>
      </p:sp>
    </p:spTree>
    <p:extLst>
      <p:ext uri="{BB962C8B-B14F-4D97-AF65-F5344CB8AC3E}">
        <p14:creationId xmlns:p14="http://schemas.microsoft.com/office/powerpoint/2010/main" val="3136912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SDMS Youtube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" y="0"/>
            <a:ext cx="6318647" cy="6858000"/>
          </a:xfrm>
          <a:prstGeom prst="rect">
            <a:avLst/>
          </a:prstGeom>
        </p:spPr>
      </p:pic>
      <p:sp>
        <p:nvSpPr>
          <p:cNvPr id="23554" name="Text Box 37"/>
          <p:cNvSpPr txBox="1">
            <a:spLocks noChangeArrowheads="1"/>
          </p:cNvSpPr>
          <p:nvPr/>
        </p:nvSpPr>
        <p:spPr bwMode="auto">
          <a:xfrm>
            <a:off x="6324601" y="512274"/>
            <a:ext cx="2819400" cy="1928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2000" b="1" dirty="0" smtClean="0">
                <a:latin typeface="Bell MT"/>
                <a:cs typeface="Bell MT"/>
              </a:rPr>
              <a:t>CSDMS YouTube </a:t>
            </a:r>
            <a:r>
              <a:rPr lang="en-US" sz="2000" b="1" dirty="0">
                <a:latin typeface="Bell MT"/>
                <a:cs typeface="Bell MT"/>
              </a:rPr>
              <a:t>channel </a:t>
            </a:r>
            <a:r>
              <a:rPr lang="en-US" sz="2000" dirty="0" smtClean="0">
                <a:latin typeface="Bell MT"/>
                <a:cs typeface="Bell MT"/>
              </a:rPr>
              <a:t>makes the </a:t>
            </a:r>
            <a:r>
              <a:rPr lang="en-US" sz="2000" b="1" dirty="0">
                <a:latin typeface="Bell MT"/>
                <a:cs typeface="Bell MT"/>
              </a:rPr>
              <a:t>“Top 50 most viewed channel” </a:t>
            </a:r>
            <a:r>
              <a:rPr lang="en-US" sz="2000" b="1" dirty="0" smtClean="0">
                <a:latin typeface="Bell MT"/>
                <a:cs typeface="Bell MT"/>
              </a:rPr>
              <a:t>in </a:t>
            </a:r>
            <a:r>
              <a:rPr lang="en-US" sz="2000" b="1" dirty="0">
                <a:latin typeface="Bell MT"/>
                <a:cs typeface="Bell MT"/>
              </a:rPr>
              <a:t>the “non profit” category.</a:t>
            </a:r>
            <a:r>
              <a:rPr lang="en-US" sz="2000" dirty="0">
                <a:latin typeface="Bell MT"/>
                <a:cs typeface="Bell MT"/>
              </a:rPr>
              <a:t> </a:t>
            </a:r>
            <a:endParaRPr lang="en-US" sz="2000" b="1" dirty="0" smtClean="0">
              <a:latin typeface="Bell MT"/>
              <a:ea typeface="Euphemia UCAS" pitchFamily="-110" charset="0"/>
              <a:cs typeface="Bell MT"/>
            </a:endParaRPr>
          </a:p>
        </p:txBody>
      </p:sp>
      <p:pic>
        <p:nvPicPr>
          <p:cNvPr id="33795" name="Picture 12" descr="CSDMS_high_re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6403975"/>
            <a:ext cx="1905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5" descr="CSDMS Icon (512)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488" y="6299200"/>
            <a:ext cx="7985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6" descr="nsflogo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99200"/>
            <a:ext cx="5556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295400" y="0"/>
            <a:ext cx="62339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Bell MT"/>
                <a:cs typeface="Bell MT"/>
              </a:rPr>
              <a:t>4) CSDMS Education </a:t>
            </a:r>
            <a:r>
              <a:rPr lang="en-US" sz="2400" b="1" dirty="0">
                <a:latin typeface="Bell MT"/>
                <a:cs typeface="Bell MT"/>
              </a:rPr>
              <a:t>&amp; Knowledge Products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6328664" y="3276600"/>
            <a:ext cx="2667000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Bell MT"/>
                <a:cs typeface="Bell MT"/>
              </a:rPr>
              <a:t>111 movies </a:t>
            </a:r>
          </a:p>
          <a:p>
            <a:r>
              <a:rPr lang="en-US" sz="2400" dirty="0" smtClean="0">
                <a:latin typeface="Bell MT"/>
                <a:cs typeface="Bell MT"/>
              </a:rPr>
              <a:t>112,605 viewings </a:t>
            </a:r>
            <a:r>
              <a:rPr lang="en-US" sz="2400" dirty="0">
                <a:latin typeface="Bell MT"/>
                <a:cs typeface="Bell MT"/>
              </a:rPr>
              <a:t>(08/13)</a:t>
            </a:r>
            <a:endParaRPr lang="en-US" sz="2400" b="1" dirty="0">
              <a:latin typeface="Bell MT"/>
              <a:cs typeface="Bell MT"/>
            </a:endParaRPr>
          </a:p>
        </p:txBody>
      </p:sp>
    </p:spTree>
    <p:extLst>
      <p:ext uri="{BB962C8B-B14F-4D97-AF65-F5344CB8AC3E}">
        <p14:creationId xmlns:p14="http://schemas.microsoft.com/office/powerpoint/2010/main" val="2358273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32617</TotalTime>
  <Words>1089</Words>
  <Application>Microsoft Macintosh PowerPoint</Application>
  <PresentationFormat>On-screen Show (4:3)</PresentationFormat>
  <Paragraphs>270</Paragraphs>
  <Slides>23</Slides>
  <Notes>8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9) The CSDMS Standard Names</vt:lpstr>
      <vt:lpstr>9) Observational Targets for Modeling Exercises</vt:lpstr>
      <vt:lpstr>9) Observational Targets for Modeling Exercises</vt:lpstr>
      <vt:lpstr>2014 Annual Meeting Agenda</vt:lpstr>
      <vt:lpstr>2014 Annual Meeting Goals</vt:lpstr>
    </vt:vector>
  </TitlesOfParts>
  <Company>University of Colorado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and Demonstration of the Community Surface Dynamics Modeling System</dc:title>
  <dc:creator>Scott Peckham</dc:creator>
  <cp:lastModifiedBy>James Syvitski</cp:lastModifiedBy>
  <cp:revision>697</cp:revision>
  <cp:lastPrinted>2014-03-14T18:03:37Z</cp:lastPrinted>
  <dcterms:created xsi:type="dcterms:W3CDTF">2011-05-12T20:04:39Z</dcterms:created>
  <dcterms:modified xsi:type="dcterms:W3CDTF">2014-05-19T04:19:54Z</dcterms:modified>
</cp:coreProperties>
</file>