
<file path=[Content_Types].xml><?xml version="1.0" encoding="utf-8"?>
<Types xmlns="http://schemas.openxmlformats.org/package/2006/content-types">
  <Default Extension="xml" ContentType="application/xml"/>
  <Default Extension="mpeg" ContentType="video/unknown"/>
  <Default Extension="jpeg" ContentType="image/jpeg"/>
  <Default Extension="tiff" ContentType="image/tiff"/>
  <Default Extension="mp4" ContentType="video/unknown"/>
  <Default Extension="emf" ContentType="image/x-emf"/>
  <Default Extension="rels" ContentType="application/vnd.openxmlformats-package.relationships+xml"/>
  <Default Extension="wdp" ContentType="image/vnd.ms-photo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95" r:id="rId2"/>
    <p:sldId id="548" r:id="rId3"/>
    <p:sldId id="479" r:id="rId4"/>
    <p:sldId id="533" r:id="rId5"/>
    <p:sldId id="555" r:id="rId6"/>
    <p:sldId id="557" r:id="rId7"/>
    <p:sldId id="559" r:id="rId8"/>
    <p:sldId id="537" r:id="rId9"/>
    <p:sldId id="538" r:id="rId10"/>
    <p:sldId id="553" r:id="rId11"/>
    <p:sldId id="541" r:id="rId12"/>
    <p:sldId id="543" r:id="rId13"/>
    <p:sldId id="500" r:id="rId14"/>
    <p:sldId id="561" r:id="rId15"/>
    <p:sldId id="551" r:id="rId16"/>
    <p:sldId id="502" r:id="rId17"/>
    <p:sldId id="565" r:id="rId18"/>
    <p:sldId id="552" r:id="rId19"/>
    <p:sldId id="566" r:id="rId20"/>
    <p:sldId id="563" r:id="rId21"/>
    <p:sldId id="564" r:id="rId22"/>
    <p:sldId id="562" r:id="rId23"/>
    <p:sldId id="567" r:id="rId24"/>
    <p:sldId id="568" r:id="rId25"/>
    <p:sldId id="569" r:id="rId26"/>
    <p:sldId id="547" r:id="rId2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6FF368"/>
    <a:srgbClr val="F2FDBB"/>
    <a:srgbClr val="434343"/>
    <a:srgbClr val="F8E3E3"/>
    <a:srgbClr val="DEE8C9"/>
    <a:srgbClr val="D4E5BB"/>
    <a:srgbClr val="B6B6B6"/>
    <a:srgbClr val="E8D1D1"/>
    <a:srgbClr val="F8DBDA"/>
    <a:srgbClr val="B8F9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3" autoAdjust="0"/>
    <p:restoredTop sz="96501" autoAdjust="0"/>
  </p:normalViewPr>
  <p:slideViewPr>
    <p:cSldViewPr snapToObjects="1">
      <p:cViewPr varScale="1">
        <p:scale>
          <a:sx n="92" d="100"/>
          <a:sy n="92" d="100"/>
        </p:scale>
        <p:origin x="-14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EFAFE-0FD2-8546-82A1-C57F60672278}" type="datetimeFigureOut">
              <a:rPr lang="en-US" smtClean="0"/>
              <a:t>3/22/13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00023-7AA4-104B-91B6-B36F28F29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3051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fld id="{0FDE1280-C601-CF49-8090-03F8DE918450}" type="datetime1">
              <a:rPr lang="en-US"/>
              <a:pPr>
                <a:defRPr/>
              </a:pPr>
              <a:t>3/22/13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fld id="{D3D10A07-2AF7-FF4E-8014-0AA004AD73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1078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ＭＳ Ｐゴシック" pitchFamily="-112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19C08D0-DB7F-9949-A12A-0152F11D5E35}" type="slidenum">
              <a:rPr lang="en-US" sz="1200"/>
              <a:pPr eaLnBrk="1" hangingPunct="1"/>
              <a:t>1</a:t>
            </a:fld>
            <a:endParaRPr lang="en-US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D10A07-2AF7-FF4E-8014-0AA004AD7308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852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D10A07-2AF7-FF4E-8014-0AA004AD7308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8520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D10A07-2AF7-FF4E-8014-0AA004AD7308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8520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D10A07-2AF7-FF4E-8014-0AA004AD7308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85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19C08D0-DB7F-9949-A12A-0152F11D5E35}" type="slidenum">
              <a:rPr lang="en-US" sz="1200"/>
              <a:pPr eaLnBrk="1" hangingPunct="1"/>
              <a:t>2</a:t>
            </a:fld>
            <a:endParaRPr lang="en-US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marL="231775" indent="-231775">
              <a:lnSpc>
                <a:spcPct val="120000"/>
              </a:lnSpc>
            </a:pPr>
            <a:r>
              <a:rPr lang="en-US" sz="1200" dirty="0" err="1" smtClean="0">
                <a:latin typeface="Arial"/>
                <a:cs typeface="Arial"/>
              </a:rPr>
              <a:t>Cryosphere</a:t>
            </a:r>
            <a:r>
              <a:rPr lang="en-US" sz="1200" dirty="0" smtClean="0">
                <a:latin typeface="Arial"/>
                <a:cs typeface="Arial"/>
              </a:rPr>
              <a:t>: glaciers, permafrost, icebergs</a:t>
            </a:r>
          </a:p>
          <a:p>
            <a:pPr marL="231775" indent="-231775">
              <a:lnSpc>
                <a:spcPct val="120000"/>
              </a:lnSpc>
            </a:pPr>
            <a:r>
              <a:rPr lang="en-US" sz="1200" dirty="0" smtClean="0">
                <a:latin typeface="Arial"/>
                <a:cs typeface="Arial"/>
              </a:rPr>
              <a:t>Hydrology: watershed, reach to global, discharge and sediment transport</a:t>
            </a:r>
          </a:p>
          <a:p>
            <a:pPr marL="231775" indent="-231775">
              <a:lnSpc>
                <a:spcPct val="120000"/>
              </a:lnSpc>
            </a:pPr>
            <a:r>
              <a:rPr lang="en-US" sz="1200" dirty="0" smtClean="0">
                <a:latin typeface="Arial"/>
                <a:cs typeface="Arial"/>
              </a:rPr>
              <a:t>Terrestrial: </a:t>
            </a:r>
            <a:r>
              <a:rPr lang="en-US" sz="1200" dirty="0" err="1" smtClean="0">
                <a:latin typeface="Arial"/>
                <a:cs typeface="Arial"/>
              </a:rPr>
              <a:t>hillslope</a:t>
            </a:r>
            <a:r>
              <a:rPr lang="en-US" sz="1200" dirty="0" smtClean="0">
                <a:latin typeface="Arial"/>
                <a:cs typeface="Arial"/>
              </a:rPr>
              <a:t> processes, landslides, river processes, coupling to tectonics</a:t>
            </a:r>
          </a:p>
          <a:p>
            <a:pPr marL="231775" indent="-231775">
              <a:lnSpc>
                <a:spcPct val="120000"/>
              </a:lnSpc>
            </a:pPr>
            <a:r>
              <a:rPr lang="en-US" sz="1200" dirty="0" smtClean="0">
                <a:latin typeface="Arial"/>
                <a:cs typeface="Arial"/>
              </a:rPr>
              <a:t>Coastal: wetlands, estuarine processes, beach and barriers, storm erosion</a:t>
            </a:r>
          </a:p>
          <a:p>
            <a:pPr marL="231775" indent="-231775">
              <a:lnSpc>
                <a:spcPct val="120000"/>
              </a:lnSpc>
            </a:pPr>
            <a:r>
              <a:rPr lang="en-US" sz="1200" dirty="0" smtClean="0">
                <a:latin typeface="Arial"/>
                <a:cs typeface="Arial"/>
              </a:rPr>
              <a:t>Marine: circulation, surges, tides, waves, gravity flows, turbidity currents</a:t>
            </a:r>
          </a:p>
          <a:p>
            <a:pPr eaLnBrk="1" hangingPunct="1"/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1791A8C-D986-B949-BFF2-B05BA1FC1582}" type="slidenum">
              <a:rPr lang="en-US" sz="1200"/>
              <a:pPr eaLnBrk="1" hangingPunct="1"/>
              <a:t>3</a:t>
            </a:fld>
            <a:endParaRPr lang="en-US" sz="12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7AB0E1B-FC69-9B42-906F-6CD583671C9B}" type="slidenum">
              <a:rPr lang="en-US" b="0"/>
              <a:pPr/>
              <a:t>5</a:t>
            </a:fld>
            <a:endParaRPr lang="en-US" b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771F4A1-8117-5048-BA69-2D10674AD774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6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0723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BE1E150-F3B9-E242-AEE0-F9D977FB5FC1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7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fld id="{0B9A0419-31B3-7448-9DA5-E3404AEF49D3}" type="slidenum">
              <a:rPr lang="en-US" sz="1200"/>
              <a:pPr eaLnBrk="1" hangingPunct="1"/>
              <a:t>10</a:t>
            </a:fld>
            <a:endParaRPr lang="en-US" sz="120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D10A07-2AF7-FF4E-8014-0AA004AD730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8520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D10A07-2AF7-FF4E-8014-0AA004AD730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85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CE22A-763A-A149-8C44-7B47D6E04875}" type="datetime1">
              <a:rPr lang="en-US"/>
              <a:pPr>
                <a:defRPr/>
              </a:pPr>
              <a:t>3/22/13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6CCA5-9473-184F-9072-2609588AC7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C7C51-A76F-0F40-87A0-1F250432FF45}" type="datetime1">
              <a:rPr lang="en-US"/>
              <a:pPr>
                <a:defRPr/>
              </a:pPr>
              <a:t>3/22/13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0899C-7574-6849-9D2E-53948AB539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5C96E-DA55-9847-ADAD-5B97BDC405EB}" type="datetime1">
              <a:rPr lang="en-US"/>
              <a:pPr>
                <a:defRPr/>
              </a:pPr>
              <a:t>3/22/13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9D7AF-46BC-234D-9433-4AD1700596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B039E-F319-B448-98D9-8377C355CB16}" type="datetime1">
              <a:rPr lang="en-US"/>
              <a:pPr>
                <a:defRPr/>
              </a:pPr>
              <a:t>3/22/13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BE914-00E8-C649-8D71-056B77D845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A889F-21FE-6540-B0B3-E8BB7BBF73CA}" type="datetime1">
              <a:rPr lang="en-US"/>
              <a:pPr>
                <a:defRPr/>
              </a:pPr>
              <a:t>3/22/13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C901E-2242-9348-905E-025884DAE0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1D943-0A19-DB4F-A574-A5D433C0F11D}" type="datetime1">
              <a:rPr lang="en-US"/>
              <a:pPr>
                <a:defRPr/>
              </a:pPr>
              <a:t>3/22/13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2DAA7-3CE6-EA4C-9203-CAA4D1529F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B3B61-C0A5-924D-A870-9B1D5D5F0785}" type="datetime1">
              <a:rPr lang="en-US"/>
              <a:pPr>
                <a:defRPr/>
              </a:pPr>
              <a:t>3/22/13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09CC5-E75D-9546-A614-2C97E1550C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32EE2-1AFC-3F4F-8431-85F874FED754}" type="datetime1">
              <a:rPr lang="en-US"/>
              <a:pPr>
                <a:defRPr/>
              </a:pPr>
              <a:t>3/22/13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E82D2-E6E9-DE42-91AC-CB75820E78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C016E-ECA7-C641-907E-C1A1296BF77C}" type="datetime1">
              <a:rPr lang="en-US"/>
              <a:pPr>
                <a:defRPr/>
              </a:pPr>
              <a:t>3/22/13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8D798-414D-B447-B1C1-1FB3A44DB1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75107-3C01-F149-BBD5-E2D73CBF2FD6}" type="datetime1">
              <a:rPr lang="en-US"/>
              <a:pPr>
                <a:defRPr/>
              </a:pPr>
              <a:t>3/22/13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D1ACA-96C9-6149-89EC-9FF29C5093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B4ACA-3690-9441-B9DB-85B2D15B6B98}" type="datetime1">
              <a:rPr lang="en-US"/>
              <a:pPr>
                <a:defRPr/>
              </a:pPr>
              <a:t>3/22/13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BCD3B-9579-4A4F-9EFE-E5EF402763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fld id="{CC35CC11-2E17-5044-A0F9-CA457E2096ED}" type="datetime1">
              <a:rPr lang="en-US"/>
              <a:pPr>
                <a:defRPr/>
              </a:pPr>
              <a:t>3/22/13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fld id="{FFEA0195-DC60-714A-BF9B-50229BB19C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20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1.png"/><Relationship Id="rId12" Type="http://schemas.openxmlformats.org/officeDocument/2006/relationships/image" Target="../media/image32.png"/><Relationship Id="rId1" Type="http://schemas.microsoft.com/office/2007/relationships/media" Target="../media/media1.mpeg"/><Relationship Id="rId2" Type="http://schemas.openxmlformats.org/officeDocument/2006/relationships/video" Target="../media/media1.mpeg"/><Relationship Id="rId3" Type="http://schemas.microsoft.com/office/2007/relationships/media" Target="../media/media2.mpeg"/><Relationship Id="rId4" Type="http://schemas.openxmlformats.org/officeDocument/2006/relationships/video" Target="../media/media2.mpeg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7" Type="http://schemas.microsoft.com/office/2007/relationships/hdphoto" Target="../media/hdphoto2.wdp"/><Relationship Id="rId8" Type="http://schemas.openxmlformats.org/officeDocument/2006/relationships/image" Target="../media/image13.png"/><Relationship Id="rId9" Type="http://schemas.openxmlformats.org/officeDocument/2006/relationships/image" Target="../media/image20.png"/><Relationship Id="rId10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7" Type="http://schemas.openxmlformats.org/officeDocument/2006/relationships/image" Target="../media/image3.png"/><Relationship Id="rId8" Type="http://schemas.openxmlformats.org/officeDocument/2006/relationships/image" Target="../media/image36.png"/><Relationship Id="rId1" Type="http://schemas.microsoft.com/office/2007/relationships/media" Target="../media/media3.mov"/><Relationship Id="rId2" Type="http://schemas.openxmlformats.org/officeDocument/2006/relationships/video" Target="../media/media3.mo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1" Type="http://schemas.microsoft.com/office/2007/relationships/media" Target="../media/media4.mp4"/><Relationship Id="rId2" Type="http://schemas.openxmlformats.org/officeDocument/2006/relationships/video" Target="../media/media4.mp4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3.png"/><Relationship Id="rId5" Type="http://schemas.openxmlformats.org/officeDocument/2006/relationships/image" Target="../media/image42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3.png"/><Relationship Id="rId5" Type="http://schemas.openxmlformats.org/officeDocument/2006/relationships/image" Target="../media/image43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1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3.png"/><Relationship Id="rId6" Type="http://schemas.openxmlformats.org/officeDocument/2006/relationships/image" Target="../media/image4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3.png"/><Relationship Id="rId6" Type="http://schemas.openxmlformats.org/officeDocument/2006/relationships/image" Target="../media/image45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3.png"/><Relationship Id="rId6" Type="http://schemas.openxmlformats.org/officeDocument/2006/relationships/image" Target="../media/image46.png"/><Relationship Id="rId7" Type="http://schemas.openxmlformats.org/officeDocument/2006/relationships/image" Target="../media/image47.jpeg"/><Relationship Id="rId8" Type="http://schemas.openxmlformats.org/officeDocument/2006/relationships/image" Target="../media/image48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4" Type="http://schemas.microsoft.com/office/2007/relationships/hdphoto" Target="../media/hdphoto3.wdp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3.png"/><Relationship Id="rId8" Type="http://schemas.openxmlformats.org/officeDocument/2006/relationships/image" Target="../media/image50.jpeg"/><Relationship Id="rId9" Type="http://schemas.openxmlformats.org/officeDocument/2006/relationships/image" Target="../media/image51.png"/><Relationship Id="rId10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3.png"/><Relationship Id="rId5" Type="http://schemas.openxmlformats.org/officeDocument/2006/relationships/image" Target="../media/image5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4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jpeg"/><Relationship Id="rId7" Type="http://schemas.openxmlformats.org/officeDocument/2006/relationships/image" Target="../media/image9.jpeg"/><Relationship Id="rId8" Type="http://schemas.openxmlformats.org/officeDocument/2006/relationships/image" Target="../media/image10.jpeg"/><Relationship Id="rId9" Type="http://schemas.openxmlformats.org/officeDocument/2006/relationships/image" Target="../media/image11.jpeg"/><Relationship Id="rId10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3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microsoft.com/office/2007/relationships/hdphoto" Target="../media/hdphoto1.wdp"/><Relationship Id="rId7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20.png"/><Relationship Id="rId5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20.png"/><Relationship Id="rId5" Type="http://schemas.openxmlformats.org/officeDocument/2006/relationships/image" Target="../media/image3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9" Type="http://schemas.openxmlformats.org/officeDocument/2006/relationships/image" Target="../media/image25.png"/><Relationship Id="rId10" Type="http://schemas.openxmlformats.org/officeDocument/2006/relationships/image" Target="../media/image26.png"/><Relationship Id="rId11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3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2" descr="CSDMS_high_r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4650" y="6280150"/>
            <a:ext cx="2419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7"/>
          <p:cNvSpPr txBox="1">
            <a:spLocks noChangeArrowheads="1"/>
          </p:cNvSpPr>
          <p:nvPr/>
        </p:nvSpPr>
        <p:spPr bwMode="auto">
          <a:xfrm>
            <a:off x="152400" y="230188"/>
            <a:ext cx="8915400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Aft>
                <a:spcPts val="1200"/>
              </a:spcAft>
              <a:defRPr/>
            </a:pPr>
            <a:r>
              <a:rPr lang="en-US" dirty="0" smtClean="0"/>
              <a:t>Welcome to CSDMS 2.0</a:t>
            </a:r>
          </a:p>
          <a:p>
            <a:pPr algn="ctr" eaLnBrk="1" hangingPunct="1">
              <a:spcAft>
                <a:spcPts val="1200"/>
              </a:spcAft>
              <a:defRPr/>
            </a:pPr>
            <a:r>
              <a:rPr lang="en-US" dirty="0" smtClean="0">
                <a:latin typeface="Bell MT"/>
                <a:cs typeface="Bell MT"/>
              </a:rPr>
              <a:t>where the </a:t>
            </a:r>
            <a:r>
              <a:rPr lang="en-US" b="1" dirty="0">
                <a:latin typeface="Bell MT"/>
                <a:cs typeface="Bell MT"/>
              </a:rPr>
              <a:t>Community Surface Dynamics Modeling </a:t>
            </a:r>
            <a:r>
              <a:rPr lang="en-US" b="1" dirty="0" smtClean="0">
                <a:latin typeface="Bell MT"/>
                <a:cs typeface="Bell MT"/>
              </a:rPr>
              <a:t>System </a:t>
            </a:r>
            <a:r>
              <a:rPr lang="en-US" dirty="0" smtClean="0">
                <a:latin typeface="Bell MT"/>
                <a:cs typeface="Bell MT"/>
              </a:rPr>
              <a:t>d</a:t>
            </a:r>
            <a:r>
              <a:rPr lang="en-US" dirty="0" smtClean="0">
                <a:solidFill>
                  <a:srgbClr val="000000"/>
                </a:solidFill>
                <a:latin typeface="Bell MT"/>
                <a:cs typeface="Bell MT"/>
              </a:rPr>
              <a:t>evelops</a:t>
            </a:r>
            <a:r>
              <a:rPr lang="en-US" dirty="0">
                <a:solidFill>
                  <a:srgbClr val="000000"/>
                </a:solidFill>
                <a:latin typeface="Bell MT"/>
                <a:cs typeface="Bell MT"/>
              </a:rPr>
              <a:t>, integrates, disseminates &amp; archives software to define the earth</a:t>
            </a:r>
            <a:r>
              <a:rPr lang="ja-JP" altLang="en-US" dirty="0">
                <a:solidFill>
                  <a:srgbClr val="000000"/>
                </a:solidFill>
                <a:latin typeface="Bell MT"/>
                <a:cs typeface="Bell MT"/>
              </a:rPr>
              <a:t>’</a:t>
            </a:r>
            <a:r>
              <a:rPr lang="en-US" dirty="0">
                <a:solidFill>
                  <a:srgbClr val="000000"/>
                </a:solidFill>
                <a:latin typeface="Bell MT"/>
                <a:cs typeface="Bell MT"/>
              </a:rPr>
              <a:t>s surface </a:t>
            </a:r>
            <a:r>
              <a:rPr lang="en-US" dirty="0" smtClean="0">
                <a:solidFill>
                  <a:srgbClr val="000000"/>
                </a:solidFill>
                <a:latin typeface="Bell MT"/>
                <a:cs typeface="Bell MT"/>
              </a:rPr>
              <a:t>dynamics</a:t>
            </a:r>
            <a:endParaRPr lang="en-US" dirty="0" smtClean="0"/>
          </a:p>
          <a:p>
            <a:pPr algn="ctr" eaLnBrk="1" hangingPunct="1">
              <a:spcAft>
                <a:spcPts val="1200"/>
              </a:spcAft>
              <a:defRPr/>
            </a:pPr>
            <a:endParaRPr lang="en-US" sz="1200" dirty="0" smtClean="0"/>
          </a:p>
          <a:p>
            <a:pPr algn="ctr" eaLnBrk="1" hangingPunct="1">
              <a:spcAft>
                <a:spcPts val="1200"/>
              </a:spcAft>
              <a:defRPr/>
            </a:pPr>
            <a:r>
              <a:rPr lang="en-US" sz="2000" dirty="0" smtClean="0">
                <a:latin typeface="Euphemia UCAS" charset="0"/>
                <a:cs typeface="Euphemia UCAS" charset="0"/>
              </a:rPr>
              <a:t>James Syvitski, CSDMS Executive Director</a:t>
            </a:r>
          </a:p>
        </p:txBody>
      </p:sp>
      <p:pic>
        <p:nvPicPr>
          <p:cNvPr id="14340" name="Picture 44" descr="CSDMS_slices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2834996"/>
            <a:ext cx="631507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15364" name="Picture 6" descr="nsflogo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05513"/>
            <a:ext cx="847725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348396" y="573138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070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D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ChangeArrowheads="1"/>
          </p:cNvSpPr>
          <p:nvPr/>
        </p:nvSpPr>
        <p:spPr bwMode="auto">
          <a:xfrm>
            <a:off x="152400" y="63500"/>
            <a:ext cx="8991599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400" b="1" dirty="0">
                <a:latin typeface="Bell MT"/>
                <a:cs typeface="Bell MT"/>
              </a:rPr>
              <a:t>CSDMS Component Modeling Tool or CMT</a:t>
            </a:r>
            <a:r>
              <a:rPr lang="en-US" sz="2400" dirty="0">
                <a:latin typeface="Bell MT"/>
                <a:cs typeface="Bell MT"/>
              </a:rPr>
              <a:t> </a:t>
            </a:r>
            <a:r>
              <a:rPr lang="en-US" sz="2400" dirty="0" smtClean="0">
                <a:latin typeface="Bell MT"/>
                <a:cs typeface="Bell MT"/>
              </a:rPr>
              <a:t>is a </a:t>
            </a:r>
            <a:r>
              <a:rPr lang="en-US" sz="2400" b="1" dirty="0">
                <a:latin typeface="Bell MT"/>
                <a:cs typeface="Bell MT"/>
              </a:rPr>
              <a:t>“plug and play" </a:t>
            </a:r>
            <a:r>
              <a:rPr lang="en-US" sz="2400" dirty="0">
                <a:latin typeface="Bell MT"/>
                <a:cs typeface="Bell MT"/>
              </a:rPr>
              <a:t>programming </a:t>
            </a:r>
            <a:r>
              <a:rPr lang="en-US" sz="2400" dirty="0" smtClean="0">
                <a:latin typeface="Bell MT"/>
                <a:cs typeface="Bell MT"/>
              </a:rPr>
              <a:t>environment to handle these model differences: </a:t>
            </a:r>
            <a:endParaRPr lang="en-US" sz="2400" i="1" dirty="0">
              <a:latin typeface="Bell MT"/>
              <a:cs typeface="Bell M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1325563"/>
            <a:ext cx="8839200" cy="4512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/>
              <a:buChar char="•"/>
              <a:defRPr/>
            </a:pPr>
            <a:r>
              <a:rPr lang="en-US" sz="2400" dirty="0">
                <a:solidFill>
                  <a:srgbClr val="000000"/>
                </a:solidFill>
                <a:latin typeface="Bell MT"/>
                <a:cs typeface="Bell MT"/>
              </a:rPr>
              <a:t>Programming </a:t>
            </a:r>
            <a:r>
              <a:rPr lang="en-US" sz="2400" dirty="0" smtClean="0">
                <a:solidFill>
                  <a:srgbClr val="000000"/>
                </a:solidFill>
                <a:latin typeface="Bell MT"/>
                <a:cs typeface="Bell MT"/>
              </a:rPr>
              <a:t>language (</a:t>
            </a:r>
            <a:r>
              <a:rPr lang="en-US" sz="2400" dirty="0">
                <a:solidFill>
                  <a:srgbClr val="000000"/>
                </a:solidFill>
                <a:latin typeface="Bell MT"/>
                <a:cs typeface="Bell MT"/>
              </a:rPr>
              <a:t>C, C++, Fortran, Java, Python, etc.)</a:t>
            </a:r>
          </a:p>
          <a:p>
            <a:pPr>
              <a:lnSpc>
                <a:spcPct val="120000"/>
              </a:lnSpc>
              <a:defRPr/>
            </a:pPr>
            <a:r>
              <a:rPr lang="en-US" sz="2400" i="1" dirty="0">
                <a:solidFill>
                  <a:srgbClr val="000000"/>
                </a:solidFill>
                <a:latin typeface="Bell MT"/>
                <a:cs typeface="Bell MT"/>
              </a:rPr>
              <a:t>	</a:t>
            </a:r>
            <a:r>
              <a:rPr lang="en-US" sz="2400" i="1" dirty="0">
                <a:solidFill>
                  <a:srgbClr val="FF0000"/>
                </a:solidFill>
                <a:latin typeface="Bell MT"/>
                <a:cs typeface="Bell MT"/>
              </a:rPr>
              <a:t>	Solution:  Babel and </a:t>
            </a:r>
            <a:r>
              <a:rPr lang="en-US" sz="2400" i="1" dirty="0" err="1">
                <a:solidFill>
                  <a:srgbClr val="FF0000"/>
                </a:solidFill>
                <a:latin typeface="Bell MT"/>
                <a:cs typeface="Bell MT"/>
              </a:rPr>
              <a:t>Bocca</a:t>
            </a:r>
            <a:r>
              <a:rPr lang="en-US" sz="2400" i="1" dirty="0">
                <a:solidFill>
                  <a:srgbClr val="FF0000"/>
                </a:solidFill>
                <a:latin typeface="Bell MT"/>
                <a:cs typeface="Bell MT"/>
              </a:rPr>
              <a:t> (CCA </a:t>
            </a:r>
            <a:r>
              <a:rPr lang="en-US" sz="2400" i="1" dirty="0" err="1">
                <a:solidFill>
                  <a:srgbClr val="FF0000"/>
                </a:solidFill>
                <a:latin typeface="Bell MT"/>
                <a:cs typeface="Bell MT"/>
              </a:rPr>
              <a:t>toolchain</a:t>
            </a:r>
            <a:r>
              <a:rPr lang="en-US" sz="2400" i="1" dirty="0">
                <a:solidFill>
                  <a:srgbClr val="000000"/>
                </a:solidFill>
                <a:latin typeface="Bell MT"/>
                <a:cs typeface="Bell MT"/>
              </a:rPr>
              <a:t>)</a:t>
            </a:r>
          </a:p>
          <a:p>
            <a:pPr marL="342900" indent="-342900">
              <a:lnSpc>
                <a:spcPct val="120000"/>
              </a:lnSpc>
              <a:buFont typeface="Arial"/>
              <a:buChar char="•"/>
              <a:defRPr/>
            </a:pPr>
            <a:r>
              <a:rPr lang="en-US" sz="2400" dirty="0">
                <a:solidFill>
                  <a:srgbClr val="000000"/>
                </a:solidFill>
                <a:latin typeface="Bell MT"/>
                <a:cs typeface="Bell MT"/>
              </a:rPr>
              <a:t>Computational grid </a:t>
            </a:r>
            <a:r>
              <a:rPr lang="en-US" sz="2400" dirty="0" smtClean="0">
                <a:solidFill>
                  <a:srgbClr val="000000"/>
                </a:solidFill>
                <a:latin typeface="Bell MT"/>
                <a:cs typeface="Bell MT"/>
              </a:rPr>
              <a:t>(</a:t>
            </a:r>
            <a:r>
              <a:rPr lang="en-US" sz="2400" dirty="0">
                <a:solidFill>
                  <a:srgbClr val="000000"/>
                </a:solidFill>
                <a:latin typeface="Bell MT"/>
                <a:cs typeface="Bell MT"/>
              </a:rPr>
              <a:t>triangles, rectangles, </a:t>
            </a:r>
            <a:r>
              <a:rPr lang="en-US" sz="2400" dirty="0" err="1">
                <a:solidFill>
                  <a:srgbClr val="000000"/>
                </a:solidFill>
                <a:latin typeface="Bell MT"/>
                <a:cs typeface="Bell MT"/>
              </a:rPr>
              <a:t>Voronoi</a:t>
            </a:r>
            <a:r>
              <a:rPr lang="en-US" sz="2400" dirty="0">
                <a:solidFill>
                  <a:srgbClr val="000000"/>
                </a:solidFill>
                <a:latin typeface="Bell MT"/>
                <a:cs typeface="Bell MT"/>
              </a:rPr>
              <a:t>, etc.)</a:t>
            </a:r>
          </a:p>
          <a:p>
            <a:pPr>
              <a:lnSpc>
                <a:spcPct val="120000"/>
              </a:lnSpc>
              <a:defRPr/>
            </a:pPr>
            <a:r>
              <a:rPr lang="en-US" sz="2400" i="1" dirty="0">
                <a:solidFill>
                  <a:srgbClr val="000000"/>
                </a:solidFill>
                <a:latin typeface="Bell MT"/>
                <a:cs typeface="Bell MT"/>
              </a:rPr>
              <a:t>	</a:t>
            </a:r>
            <a:r>
              <a:rPr lang="en-US" sz="2400" i="1" dirty="0">
                <a:solidFill>
                  <a:srgbClr val="FF0000"/>
                </a:solidFill>
                <a:latin typeface="Bell MT"/>
                <a:cs typeface="Bell MT"/>
              </a:rPr>
              <a:t>	Solution:  </a:t>
            </a:r>
            <a:r>
              <a:rPr lang="en-US" sz="2400" i="1" dirty="0" smtClean="0">
                <a:solidFill>
                  <a:srgbClr val="FF0000"/>
                </a:solidFill>
                <a:latin typeface="Bell MT"/>
                <a:cs typeface="Bell MT"/>
              </a:rPr>
              <a:t>CSDMS-ESMF </a:t>
            </a:r>
            <a:r>
              <a:rPr lang="en-US" sz="2400" i="1" dirty="0" err="1">
                <a:solidFill>
                  <a:srgbClr val="FF0000"/>
                </a:solidFill>
                <a:latin typeface="Bell MT"/>
                <a:cs typeface="Bell MT"/>
              </a:rPr>
              <a:t>regridder</a:t>
            </a:r>
            <a:r>
              <a:rPr lang="en-US" sz="2400" i="1" dirty="0">
                <a:solidFill>
                  <a:srgbClr val="FF0000"/>
                </a:solidFill>
                <a:latin typeface="Bell MT"/>
                <a:cs typeface="Bell MT"/>
              </a:rPr>
              <a:t> (parallel, spatial </a:t>
            </a:r>
            <a:r>
              <a:rPr lang="en-US" sz="2400" i="1" dirty="0" smtClean="0">
                <a:solidFill>
                  <a:srgbClr val="FF0000"/>
                </a:solidFill>
                <a:latin typeface="Bell MT"/>
                <a:cs typeface="Bell MT"/>
              </a:rPr>
              <a:t>interpolator)</a:t>
            </a:r>
            <a:endParaRPr lang="en-US" sz="2400" i="1" dirty="0">
              <a:solidFill>
                <a:srgbClr val="FF0000"/>
              </a:solidFill>
              <a:latin typeface="Bell MT"/>
              <a:cs typeface="Bell MT"/>
            </a:endParaRPr>
          </a:p>
          <a:p>
            <a:pPr marL="342900" indent="-342900">
              <a:lnSpc>
                <a:spcPct val="120000"/>
              </a:lnSpc>
              <a:buFont typeface="Arial"/>
              <a:buChar char="•"/>
              <a:defRPr/>
            </a:pPr>
            <a:r>
              <a:rPr lang="en-US" sz="2400" dirty="0" smtClean="0">
                <a:solidFill>
                  <a:srgbClr val="000000"/>
                </a:solidFill>
                <a:latin typeface="Bell MT"/>
                <a:cs typeface="Bell MT"/>
              </a:rPr>
              <a:t>Time-stepping scheme (</a:t>
            </a:r>
            <a:r>
              <a:rPr lang="en-US" sz="2400" dirty="0">
                <a:solidFill>
                  <a:srgbClr val="000000"/>
                </a:solidFill>
                <a:latin typeface="Bell MT"/>
                <a:cs typeface="Bell MT"/>
              </a:rPr>
              <a:t>fixed, adaptive, local)</a:t>
            </a:r>
            <a:endParaRPr lang="en-US" sz="2400" dirty="0">
              <a:solidFill>
                <a:srgbClr val="FF0000"/>
              </a:solidFill>
              <a:latin typeface="Bell MT"/>
              <a:cs typeface="Bell MT"/>
            </a:endParaRPr>
          </a:p>
          <a:p>
            <a:pPr>
              <a:lnSpc>
                <a:spcPct val="120000"/>
              </a:lnSpc>
              <a:defRPr/>
            </a:pPr>
            <a:r>
              <a:rPr lang="en-US" sz="2400" i="1" dirty="0">
                <a:solidFill>
                  <a:srgbClr val="FF0000"/>
                </a:solidFill>
                <a:latin typeface="Bell MT"/>
                <a:cs typeface="Bell MT"/>
              </a:rPr>
              <a:t>		Solution:  </a:t>
            </a:r>
            <a:r>
              <a:rPr lang="en-US" sz="2400" i="1" dirty="0" smtClean="0">
                <a:solidFill>
                  <a:srgbClr val="FF0000"/>
                </a:solidFill>
                <a:latin typeface="Bell MT"/>
                <a:cs typeface="Bell MT"/>
              </a:rPr>
              <a:t>CSDMS Temporal </a:t>
            </a:r>
            <a:r>
              <a:rPr lang="en-US" sz="2400" i="1" dirty="0">
                <a:solidFill>
                  <a:srgbClr val="FF0000"/>
                </a:solidFill>
                <a:latin typeface="Bell MT"/>
                <a:cs typeface="Bell MT"/>
              </a:rPr>
              <a:t>interpolation tool</a:t>
            </a:r>
          </a:p>
          <a:p>
            <a:pPr marL="342900" indent="-342900">
              <a:lnSpc>
                <a:spcPct val="120000"/>
              </a:lnSpc>
              <a:buFont typeface="Arial"/>
              <a:buChar char="•"/>
              <a:defRPr/>
            </a:pPr>
            <a:r>
              <a:rPr lang="en-US" sz="2400" dirty="0">
                <a:solidFill>
                  <a:srgbClr val="000000"/>
                </a:solidFill>
                <a:latin typeface="Bell MT"/>
                <a:cs typeface="Bell MT"/>
              </a:rPr>
              <a:t>Variable </a:t>
            </a:r>
            <a:r>
              <a:rPr lang="en-US" sz="2400" dirty="0" smtClean="0">
                <a:solidFill>
                  <a:srgbClr val="000000"/>
                </a:solidFill>
                <a:latin typeface="Bell MT"/>
                <a:cs typeface="Bell MT"/>
              </a:rPr>
              <a:t>names “</a:t>
            </a:r>
            <a:r>
              <a:rPr lang="en-US" sz="2400" dirty="0">
                <a:solidFill>
                  <a:srgbClr val="000000"/>
                </a:solidFill>
                <a:latin typeface="Bell MT"/>
                <a:cs typeface="Bell MT"/>
              </a:rPr>
              <a:t>semantic mediation”</a:t>
            </a:r>
          </a:p>
          <a:p>
            <a:pPr>
              <a:lnSpc>
                <a:spcPct val="120000"/>
              </a:lnSpc>
              <a:defRPr/>
            </a:pPr>
            <a:r>
              <a:rPr lang="en-US" sz="2400" i="1" dirty="0">
                <a:solidFill>
                  <a:srgbClr val="000000"/>
                </a:solidFill>
                <a:latin typeface="Bell MT"/>
                <a:cs typeface="Bell MT"/>
              </a:rPr>
              <a:t>		</a:t>
            </a:r>
            <a:r>
              <a:rPr lang="en-US" sz="2400" i="1" dirty="0">
                <a:solidFill>
                  <a:srgbClr val="FF0000"/>
                </a:solidFill>
                <a:latin typeface="Bell MT"/>
                <a:cs typeface="Bell MT"/>
              </a:rPr>
              <a:t>Solution:  CSDMS Standard Names</a:t>
            </a:r>
          </a:p>
          <a:p>
            <a:pPr marL="342900" indent="-342900">
              <a:lnSpc>
                <a:spcPct val="120000"/>
              </a:lnSpc>
              <a:buFont typeface="Arial"/>
              <a:buChar char="•"/>
              <a:defRPr/>
            </a:pPr>
            <a:r>
              <a:rPr lang="en-US" sz="2400" dirty="0">
                <a:solidFill>
                  <a:srgbClr val="000000"/>
                </a:solidFill>
                <a:latin typeface="Bell MT"/>
                <a:cs typeface="Bell MT"/>
              </a:rPr>
              <a:t>Variable units</a:t>
            </a:r>
          </a:p>
          <a:p>
            <a:pPr>
              <a:lnSpc>
                <a:spcPct val="120000"/>
              </a:lnSpc>
              <a:defRPr/>
            </a:pPr>
            <a:r>
              <a:rPr lang="en-US" sz="2400" i="1" dirty="0">
                <a:solidFill>
                  <a:srgbClr val="000000"/>
                </a:solidFill>
                <a:latin typeface="Bell MT"/>
                <a:cs typeface="Bell MT"/>
              </a:rPr>
              <a:t>		</a:t>
            </a:r>
            <a:r>
              <a:rPr lang="en-US" sz="2400" i="1" dirty="0">
                <a:solidFill>
                  <a:srgbClr val="FF0000"/>
                </a:solidFill>
                <a:latin typeface="Bell MT"/>
                <a:cs typeface="Bell MT"/>
              </a:rPr>
              <a:t>Solution:  UDUNITS (</a:t>
            </a:r>
            <a:r>
              <a:rPr lang="en-US" sz="2400" i="1" dirty="0" err="1">
                <a:solidFill>
                  <a:srgbClr val="FF0000"/>
                </a:solidFill>
                <a:latin typeface="Bell MT"/>
                <a:cs typeface="Bell MT"/>
              </a:rPr>
              <a:t>Unidata</a:t>
            </a:r>
            <a:r>
              <a:rPr lang="en-US" sz="2400" i="1" dirty="0">
                <a:solidFill>
                  <a:srgbClr val="FF0000"/>
                </a:solidFill>
                <a:latin typeface="Bell MT"/>
                <a:cs typeface="Bell MT"/>
              </a:rPr>
              <a:t>)</a:t>
            </a:r>
          </a:p>
        </p:txBody>
      </p:sp>
      <p:pic>
        <p:nvPicPr>
          <p:cNvPr id="5" name="Picture 12" descr="CSDMS_high_r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SDMS Icon (512)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nsflogo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227558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EM &amp; Avulsion &amp; HydroTrend &amp; Waves.tiff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29" y="1679698"/>
            <a:ext cx="2814795" cy="1787115"/>
          </a:xfrm>
          <a:prstGeom prst="rect">
            <a:avLst/>
          </a:prstGeom>
        </p:spPr>
      </p:pic>
      <p:pic>
        <p:nvPicPr>
          <p:cNvPr id="40962" name="Picture 12" descr="CSDMS_high_re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5" descr="CSDMS Icon (512)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6" descr="nsflogo.gif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case_7.mpe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1"/>
          <a:srcRect l="8807" t="33663" r="10120" b="32220"/>
          <a:stretch/>
        </p:blipFill>
        <p:spPr>
          <a:xfrm>
            <a:off x="101382" y="3581400"/>
            <a:ext cx="8986866" cy="2590800"/>
          </a:xfrm>
          <a:prstGeom prst="rect">
            <a:avLst/>
          </a:prstGeom>
        </p:spPr>
      </p:pic>
      <p:pic>
        <p:nvPicPr>
          <p:cNvPr id="3" name="case_4.mpe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12"/>
          <a:srcRect l="8130" t="33662" r="9554" b="32386"/>
          <a:stretch/>
        </p:blipFill>
        <p:spPr>
          <a:xfrm>
            <a:off x="2839848" y="1679699"/>
            <a:ext cx="6324600" cy="178711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6642" y="22699"/>
            <a:ext cx="8924957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latin typeface="Bell MT"/>
                <a:cs typeface="Bell MT"/>
              </a:rPr>
              <a:t>CMT E.g. 1</a:t>
            </a:r>
            <a:r>
              <a:rPr lang="en-US" sz="2200" dirty="0" smtClean="0">
                <a:latin typeface="Bell MT"/>
                <a:cs typeface="Bell MT"/>
              </a:rPr>
              <a:t>: </a:t>
            </a:r>
            <a:r>
              <a:rPr lang="en-US" sz="2200" dirty="0">
                <a:latin typeface="Bell MT"/>
                <a:cs typeface="Bell MT"/>
              </a:rPr>
              <a:t>Coupled </a:t>
            </a:r>
            <a:r>
              <a:rPr lang="en-US" sz="2200" dirty="0" smtClean="0">
                <a:latin typeface="Bell MT"/>
                <a:cs typeface="Bell MT"/>
              </a:rPr>
              <a:t>3 </a:t>
            </a:r>
            <a:r>
              <a:rPr lang="en-US" sz="2200" dirty="0">
                <a:latin typeface="Bell MT"/>
                <a:cs typeface="Bell MT"/>
              </a:rPr>
              <a:t>legacy models and 1 new </a:t>
            </a:r>
            <a:r>
              <a:rPr lang="en-US" sz="2200" dirty="0" smtClean="0">
                <a:latin typeface="Bell MT"/>
                <a:cs typeface="Bell MT"/>
              </a:rPr>
              <a:t>model: </a:t>
            </a:r>
            <a:r>
              <a:rPr lang="en-US" sz="2200" dirty="0" err="1" smtClean="0">
                <a:latin typeface="Bell MT"/>
                <a:cs typeface="Bell MT"/>
              </a:rPr>
              <a:t>i</a:t>
            </a:r>
            <a:r>
              <a:rPr lang="en-US" sz="2200" dirty="0" smtClean="0">
                <a:latin typeface="Bell MT"/>
                <a:cs typeface="Bell MT"/>
              </a:rPr>
              <a:t>) </a:t>
            </a:r>
            <a:r>
              <a:rPr lang="en-US" sz="2400" dirty="0" smtClean="0">
                <a:latin typeface="Bell MT"/>
                <a:cs typeface="Bell MT"/>
              </a:rPr>
              <a:t>a </a:t>
            </a:r>
            <a:r>
              <a:rPr lang="en-US" sz="2400" dirty="0">
                <a:latin typeface="Bell MT"/>
                <a:cs typeface="Bell MT"/>
              </a:rPr>
              <a:t>coastal evolution model (CEM</a:t>
            </a:r>
            <a:r>
              <a:rPr lang="en-US" sz="2400" dirty="0" smtClean="0">
                <a:latin typeface="Bell MT"/>
                <a:cs typeface="Bell MT"/>
              </a:rPr>
              <a:t>), ii) a </a:t>
            </a:r>
            <a:r>
              <a:rPr lang="en-US" sz="2400" dirty="0">
                <a:latin typeface="Bell MT"/>
                <a:cs typeface="Bell MT"/>
              </a:rPr>
              <a:t>delta avulsion model (Avulse</a:t>
            </a:r>
            <a:r>
              <a:rPr lang="en-US" sz="2400" dirty="0" smtClean="0">
                <a:latin typeface="Bell MT"/>
                <a:cs typeface="Bell MT"/>
              </a:rPr>
              <a:t>), iii) a </a:t>
            </a:r>
            <a:r>
              <a:rPr lang="en-US" sz="2400" dirty="0">
                <a:latin typeface="Bell MT"/>
                <a:cs typeface="Bell MT"/>
              </a:rPr>
              <a:t>hydrological model (</a:t>
            </a:r>
            <a:r>
              <a:rPr lang="en-US" sz="2400" dirty="0" err="1">
                <a:latin typeface="Bell MT"/>
                <a:cs typeface="Bell MT"/>
              </a:rPr>
              <a:t>HydroTrend</a:t>
            </a:r>
            <a:r>
              <a:rPr lang="en-US" sz="2400" dirty="0" smtClean="0">
                <a:latin typeface="Bell MT"/>
                <a:cs typeface="Bell MT"/>
              </a:rPr>
              <a:t>), and iv) </a:t>
            </a:r>
            <a:r>
              <a:rPr lang="en-US" sz="2400" dirty="0">
                <a:latin typeface="Bell MT"/>
                <a:cs typeface="Bell MT"/>
              </a:rPr>
              <a:t>a wave generator (WAVE</a:t>
            </a:r>
            <a:r>
              <a:rPr lang="en-US" sz="2400" dirty="0" smtClean="0">
                <a:latin typeface="Bell MT"/>
                <a:cs typeface="Bell MT"/>
              </a:rPr>
              <a:t>).</a:t>
            </a:r>
            <a:endParaRPr lang="en-US" sz="2400" dirty="0">
              <a:latin typeface="Bell MT"/>
              <a:cs typeface="Bell MT"/>
            </a:endParaRPr>
          </a:p>
          <a:p>
            <a:r>
              <a:rPr lang="en-US" sz="2000" i="1" dirty="0">
                <a:latin typeface="Bell MT"/>
                <a:cs typeface="Bell MT"/>
              </a:rPr>
              <a:t>Ashton et al., </a:t>
            </a:r>
            <a:r>
              <a:rPr lang="en-US" sz="2000" i="1" dirty="0" smtClean="0">
                <a:latin typeface="Bell MT"/>
                <a:cs typeface="Bell MT"/>
              </a:rPr>
              <a:t>2013, </a:t>
            </a:r>
            <a:r>
              <a:rPr lang="en-US" sz="2000" i="1" dirty="0">
                <a:latin typeface="Bell MT"/>
                <a:cs typeface="Bell MT"/>
              </a:rPr>
              <a:t>Computers &amp; </a:t>
            </a:r>
            <a:r>
              <a:rPr lang="en-US" sz="2000" i="1" dirty="0" smtClean="0">
                <a:latin typeface="Bell MT"/>
                <a:cs typeface="Bell MT"/>
              </a:rPr>
              <a:t>Geosciences 53: 21-29</a:t>
            </a:r>
            <a:endParaRPr lang="en-US" sz="2000" i="1" dirty="0">
              <a:latin typeface="Bell MT"/>
              <a:cs typeface="Bell MT"/>
            </a:endParaRPr>
          </a:p>
        </p:txBody>
      </p:sp>
    </p:spTree>
    <p:extLst>
      <p:ext uri="{BB962C8B-B14F-4D97-AF65-F5344CB8AC3E}">
        <p14:creationId xmlns:p14="http://schemas.microsoft.com/office/powerpoint/2010/main" val="16176522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ild_sedflux1080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3655" t="4541" r="40787" b="10485"/>
          <a:stretch/>
        </p:blipFill>
        <p:spPr>
          <a:xfrm>
            <a:off x="4267200" y="-13004"/>
            <a:ext cx="4876800" cy="6540036"/>
          </a:xfrm>
          <a:prstGeom prst="rect">
            <a:avLst/>
          </a:prstGeom>
        </p:spPr>
      </p:pic>
      <p:pic>
        <p:nvPicPr>
          <p:cNvPr id="44035" name="Picture 12" descr="CSDMS_high_re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5" descr="CSDMS Icon (512)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6" descr="nsflogo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27983" y="144972"/>
            <a:ext cx="39106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Bell MT"/>
                <a:cs typeface="Bell MT"/>
              </a:rPr>
              <a:t>CMT E.g. </a:t>
            </a:r>
            <a:r>
              <a:rPr lang="en-US" sz="2400" b="1" dirty="0" smtClean="0">
                <a:latin typeface="Bell MT"/>
                <a:cs typeface="Bell MT"/>
              </a:rPr>
              <a:t>2</a:t>
            </a:r>
            <a:r>
              <a:rPr lang="en-US" sz="2400" dirty="0" smtClean="0">
                <a:latin typeface="Bell MT"/>
                <a:cs typeface="Bell MT"/>
              </a:rPr>
              <a:t>: </a:t>
            </a:r>
            <a:r>
              <a:rPr lang="en-US" sz="2400" dirty="0">
                <a:latin typeface="Bell MT"/>
                <a:cs typeface="Bell MT"/>
              </a:rPr>
              <a:t>Coupled </a:t>
            </a:r>
            <a:r>
              <a:rPr lang="en-US" sz="2400" dirty="0" smtClean="0">
                <a:latin typeface="Bell MT"/>
                <a:cs typeface="Bell MT"/>
              </a:rPr>
              <a:t>2 </a:t>
            </a:r>
            <a:r>
              <a:rPr lang="en-US" sz="2400" dirty="0">
                <a:latin typeface="Bell MT"/>
                <a:cs typeface="Bell MT"/>
              </a:rPr>
              <a:t>legacy models </a:t>
            </a:r>
            <a:r>
              <a:rPr lang="en-US" sz="2400" dirty="0" smtClean="0">
                <a:latin typeface="Bell MT"/>
                <a:cs typeface="Bell MT"/>
              </a:rPr>
              <a:t>: a LEM (CHILD) with a SEM (</a:t>
            </a:r>
            <a:r>
              <a:rPr lang="en-US" sz="2400" dirty="0" err="1" smtClean="0">
                <a:latin typeface="Bell MT"/>
                <a:cs typeface="Bell MT"/>
              </a:rPr>
              <a:t>SedFlux</a:t>
            </a:r>
            <a:r>
              <a:rPr lang="en-US" sz="2400" dirty="0" smtClean="0">
                <a:latin typeface="Bell MT"/>
                <a:cs typeface="Bell MT"/>
              </a:rPr>
              <a:t>) with different time steps, grids, units, </a:t>
            </a:r>
            <a:r>
              <a:rPr lang="en-US" sz="2400" dirty="0" err="1" smtClean="0">
                <a:latin typeface="Bell MT"/>
                <a:cs typeface="Bell MT"/>
              </a:rPr>
              <a:t>etc</a:t>
            </a:r>
            <a:endParaRPr lang="en-US" sz="2400" dirty="0" smtClean="0">
              <a:latin typeface="Bell MT"/>
              <a:cs typeface="Bell MT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047" y="2743200"/>
            <a:ext cx="4298247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071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MT1.tif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591" r="6317" b="9603"/>
          <a:stretch/>
        </p:blipFill>
        <p:spPr>
          <a:xfrm>
            <a:off x="542648" y="769452"/>
            <a:ext cx="8566378" cy="5634523"/>
          </a:xfrm>
          <a:prstGeom prst="rect">
            <a:avLst/>
          </a:prstGeom>
        </p:spPr>
      </p:pic>
      <p:pic>
        <p:nvPicPr>
          <p:cNvPr id="44035" name="Picture 12" descr="CSDMS_high_r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5" descr="CSDMS Icon (512)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6" descr="nsflogo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7983" y="0"/>
            <a:ext cx="89810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Bell MT"/>
                <a:cs typeface="Bell MT"/>
              </a:rPr>
              <a:t>CMT E.g. </a:t>
            </a:r>
            <a:r>
              <a:rPr lang="en-US" sz="2400" b="1" dirty="0" smtClean="0">
                <a:latin typeface="Bell MT"/>
                <a:cs typeface="Bell MT"/>
              </a:rPr>
              <a:t>3</a:t>
            </a:r>
            <a:r>
              <a:rPr lang="en-US" sz="2400" dirty="0" smtClean="0">
                <a:latin typeface="Bell MT"/>
                <a:cs typeface="Bell MT"/>
              </a:rPr>
              <a:t>: Refactoring of legacy model </a:t>
            </a:r>
            <a:r>
              <a:rPr lang="en-US" sz="2400" dirty="0" err="1" smtClean="0">
                <a:latin typeface="Bell MT"/>
                <a:cs typeface="Bell MT"/>
              </a:rPr>
              <a:t>TopoFlow</a:t>
            </a:r>
            <a:r>
              <a:rPr lang="en-US" sz="2400" dirty="0" smtClean="0">
                <a:latin typeface="Bell MT"/>
                <a:cs typeface="Bell MT"/>
              </a:rPr>
              <a:t> and coupling with up to </a:t>
            </a:r>
            <a:r>
              <a:rPr lang="en-US" sz="2400" dirty="0">
                <a:latin typeface="Bell MT"/>
                <a:cs typeface="Bell MT"/>
              </a:rPr>
              <a:t>8 hydrology </a:t>
            </a:r>
            <a:r>
              <a:rPr lang="en-US" sz="2400" dirty="0" smtClean="0">
                <a:latin typeface="Bell MT"/>
                <a:cs typeface="Bell MT"/>
              </a:rPr>
              <a:t>components with plug and play choices.</a:t>
            </a:r>
          </a:p>
        </p:txBody>
      </p:sp>
    </p:spTree>
    <p:extLst>
      <p:ext uri="{BB962C8B-B14F-4D97-AF65-F5344CB8AC3E}">
        <p14:creationId xmlns:p14="http://schemas.microsoft.com/office/powerpoint/2010/main" val="3290445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Elbow Connector 11"/>
          <p:cNvCxnSpPr>
            <a:stCxn id="129" idx="2"/>
            <a:endCxn id="56" idx="0"/>
          </p:cNvCxnSpPr>
          <p:nvPr/>
        </p:nvCxnSpPr>
        <p:spPr>
          <a:xfrm rot="5400000">
            <a:off x="4581004" y="2592398"/>
            <a:ext cx="360561" cy="1248081"/>
          </a:xfrm>
          <a:prstGeom prst="bentConnector3">
            <a:avLst>
              <a:gd name="adj1" fmla="val 32168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5868761" y="127957"/>
            <a:ext cx="2223399" cy="474808"/>
            <a:chOff x="3656717" y="6096000"/>
            <a:chExt cx="1828800" cy="609599"/>
          </a:xfrm>
        </p:grpSpPr>
        <p:sp>
          <p:nvSpPr>
            <p:cNvPr id="14" name="Rectangle 13"/>
            <p:cNvSpPr/>
            <p:nvPr/>
          </p:nvSpPr>
          <p:spPr>
            <a:xfrm>
              <a:off x="3656717" y="6096000"/>
              <a:ext cx="1828800" cy="60959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658483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2672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8768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657600" y="6514249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rgbClr val="1F497D"/>
                  </a:solidFill>
                  <a:latin typeface="Bell MT"/>
                  <a:cs typeface="Bell MT"/>
                </a:rPr>
                <a:t>VIMS</a:t>
              </a:r>
              <a:endParaRPr lang="en-US" sz="1400" dirty="0">
                <a:solidFill>
                  <a:srgbClr val="1F497D"/>
                </a:solidFill>
                <a:latin typeface="Bell MT"/>
                <a:cs typeface="Bell MT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266317" y="6556056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75917" y="6514249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i="1" dirty="0" smtClean="0">
                  <a:solidFill>
                    <a:srgbClr val="1F497D"/>
                  </a:solidFill>
                  <a:latin typeface="Bell MT"/>
                  <a:cs typeface="Bell MT"/>
                </a:rPr>
                <a:t>Beach</a:t>
              </a:r>
              <a:endParaRPr lang="en-US" sz="1400" i="1" dirty="0">
                <a:solidFill>
                  <a:srgbClr val="1F497D"/>
                </a:solidFill>
                <a:latin typeface="Bell MT"/>
                <a:cs typeface="Bell MT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656717" y="6172200"/>
              <a:ext cx="1827917" cy="38385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 smtClean="0">
                  <a:solidFill>
                    <a:srgbClr val="000000"/>
                  </a:solidFill>
                  <a:latin typeface="Bell MT"/>
                  <a:cs typeface="Bell MT"/>
                </a:rPr>
                <a:t>WaveWatch</a:t>
              </a:r>
              <a:r>
                <a:rPr lang="en-US" sz="1600" dirty="0" smtClean="0">
                  <a:solidFill>
                    <a:srgbClr val="000000"/>
                  </a:solidFill>
                  <a:latin typeface="Bell MT"/>
                  <a:cs typeface="Bell MT"/>
                </a:rPr>
                <a:t> III</a:t>
              </a:r>
              <a:endParaRPr lang="en-US" sz="1600" dirty="0">
                <a:solidFill>
                  <a:srgbClr val="000000"/>
                </a:solidFill>
                <a:latin typeface="Bell MT"/>
                <a:cs typeface="Bell MT"/>
              </a:endParaRPr>
            </a:p>
          </p:txBody>
        </p:sp>
      </p:grpSp>
      <p:cxnSp>
        <p:nvCxnSpPr>
          <p:cNvPr id="22" name="Elbow Connector 21"/>
          <p:cNvCxnSpPr>
            <a:stCxn id="19" idx="2"/>
            <a:endCxn id="24" idx="0"/>
          </p:cNvCxnSpPr>
          <p:nvPr/>
        </p:nvCxnSpPr>
        <p:spPr>
          <a:xfrm rot="5400000">
            <a:off x="6337352" y="403102"/>
            <a:ext cx="442910" cy="842235"/>
          </a:xfrm>
          <a:prstGeom prst="bentConnector3">
            <a:avLst>
              <a:gd name="adj1" fmla="val 701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4849703" y="1045674"/>
            <a:ext cx="2575972" cy="474808"/>
            <a:chOff x="3656717" y="6096000"/>
            <a:chExt cx="1828800" cy="609599"/>
          </a:xfrm>
        </p:grpSpPr>
        <p:sp>
          <p:nvSpPr>
            <p:cNvPr id="24" name="Rectangle 23"/>
            <p:cNvSpPr/>
            <p:nvPr/>
          </p:nvSpPr>
          <p:spPr>
            <a:xfrm>
              <a:off x="3656717" y="6096000"/>
              <a:ext cx="1828800" cy="60959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658483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2672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8768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657600" y="6514249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2"/>
                  </a:solidFill>
                  <a:latin typeface="Bell MT"/>
                  <a:cs typeface="Bell MT"/>
                </a:rPr>
                <a:t>VIMS</a:t>
              </a:r>
              <a:endParaRPr lang="en-US" sz="1400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266317" y="6556056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875917" y="6514249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i="1" dirty="0" smtClean="0">
                  <a:solidFill>
                    <a:schemeClr val="tx2"/>
                  </a:solidFill>
                  <a:latin typeface="Bell MT"/>
                  <a:cs typeface="Bell MT"/>
                </a:rPr>
                <a:t>Beach</a:t>
              </a:r>
              <a:endParaRPr lang="en-US" sz="1400" i="1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656717" y="6172200"/>
              <a:ext cx="1827917" cy="38385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 smtClean="0">
                  <a:solidFill>
                    <a:srgbClr val="000000"/>
                  </a:solidFill>
                  <a:latin typeface="Bell MT"/>
                  <a:cs typeface="Bell MT"/>
                </a:rPr>
                <a:t>Wiberg</a:t>
              </a:r>
              <a:r>
                <a:rPr lang="en-US" sz="1600" dirty="0" smtClean="0">
                  <a:solidFill>
                    <a:srgbClr val="000000"/>
                  </a:solidFill>
                  <a:latin typeface="Bell MT"/>
                  <a:cs typeface="Bell MT"/>
                </a:rPr>
                <a:t>/Sherwood</a:t>
              </a:r>
              <a:endParaRPr lang="en-US" sz="1600" dirty="0">
                <a:solidFill>
                  <a:srgbClr val="000000"/>
                </a:solidFill>
                <a:latin typeface="Bell MT"/>
                <a:cs typeface="Bell M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063488" y="127957"/>
            <a:ext cx="2169329" cy="474808"/>
            <a:chOff x="3656717" y="6096000"/>
            <a:chExt cx="1828800" cy="609599"/>
          </a:xfrm>
        </p:grpSpPr>
        <p:sp>
          <p:nvSpPr>
            <p:cNvPr id="33" name="Rectangle 32"/>
            <p:cNvSpPr/>
            <p:nvPr/>
          </p:nvSpPr>
          <p:spPr>
            <a:xfrm>
              <a:off x="3656717" y="6096000"/>
              <a:ext cx="1828800" cy="60959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658483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2672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8768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657600" y="6514249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2"/>
                  </a:solidFill>
                  <a:latin typeface="Bell MT"/>
                  <a:cs typeface="Bell MT"/>
                </a:rPr>
                <a:t>VIMS</a:t>
              </a:r>
              <a:endParaRPr lang="en-US" sz="1400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266317" y="6556056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875917" y="6514249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i="1" dirty="0" smtClean="0">
                  <a:solidFill>
                    <a:schemeClr val="tx2"/>
                  </a:solidFill>
                  <a:latin typeface="Bell MT"/>
                  <a:cs typeface="Bell MT"/>
                </a:rPr>
                <a:t>Beach</a:t>
              </a:r>
              <a:endParaRPr lang="en-US" sz="1400" i="1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656717" y="6172200"/>
              <a:ext cx="1827917" cy="38385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  <a:latin typeface="Bell MT"/>
                  <a:cs typeface="Bell MT"/>
                </a:rPr>
                <a:t>Outer Boundary</a:t>
              </a:r>
              <a:endParaRPr lang="en-US" sz="1600" dirty="0">
                <a:solidFill>
                  <a:srgbClr val="000000"/>
                </a:solidFill>
                <a:latin typeface="Bell MT"/>
                <a:cs typeface="Bell MT"/>
              </a:endParaRPr>
            </a:p>
          </p:txBody>
        </p:sp>
      </p:grpSp>
      <p:cxnSp>
        <p:nvCxnSpPr>
          <p:cNvPr id="41" name="Elbow Connector 40"/>
          <p:cNvCxnSpPr>
            <a:stCxn id="38" idx="2"/>
            <a:endCxn id="107" idx="0"/>
          </p:cNvCxnSpPr>
          <p:nvPr/>
        </p:nvCxnSpPr>
        <p:spPr>
          <a:xfrm rot="5400000">
            <a:off x="2919810" y="-182143"/>
            <a:ext cx="442910" cy="2012725"/>
          </a:xfrm>
          <a:prstGeom prst="bentConnector3">
            <a:avLst>
              <a:gd name="adj1" fmla="val 34366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90" idx="2"/>
            <a:endCxn id="106" idx="0"/>
          </p:cNvCxnSpPr>
          <p:nvPr/>
        </p:nvCxnSpPr>
        <p:spPr>
          <a:xfrm flipH="1">
            <a:off x="1475602" y="602764"/>
            <a:ext cx="1630" cy="4429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3" name="Group 42"/>
          <p:cNvGrpSpPr/>
          <p:nvPr/>
        </p:nvGrpSpPr>
        <p:grpSpPr>
          <a:xfrm>
            <a:off x="2498365" y="1849137"/>
            <a:ext cx="1980771" cy="474808"/>
            <a:chOff x="3656717" y="6096000"/>
            <a:chExt cx="1828800" cy="609599"/>
          </a:xfrm>
        </p:grpSpPr>
        <p:sp>
          <p:nvSpPr>
            <p:cNvPr id="44" name="Rectangle 43"/>
            <p:cNvSpPr/>
            <p:nvPr/>
          </p:nvSpPr>
          <p:spPr>
            <a:xfrm>
              <a:off x="3656717" y="6096000"/>
              <a:ext cx="1828800" cy="60959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3658483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2672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8768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657600" y="6514249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2"/>
                  </a:solidFill>
                  <a:latin typeface="Bell MT"/>
                  <a:cs typeface="Bell MT"/>
                </a:rPr>
                <a:t>CU</a:t>
              </a:r>
              <a:endParaRPr lang="en-US" sz="1400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266317" y="6556056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4875917" y="6514249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i="1" dirty="0" smtClean="0">
                  <a:solidFill>
                    <a:schemeClr val="tx2"/>
                  </a:solidFill>
                  <a:latin typeface="Bell MT"/>
                  <a:cs typeface="Bell MT"/>
                </a:rPr>
                <a:t>Beach</a:t>
              </a:r>
              <a:endParaRPr lang="en-US" sz="1400" i="1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3656717" y="6172200"/>
              <a:ext cx="1827917" cy="38385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 smtClean="0">
                  <a:solidFill>
                    <a:srgbClr val="000000"/>
                  </a:solidFill>
                  <a:latin typeface="Bell MT"/>
                  <a:cs typeface="Bell MT"/>
                </a:rPr>
                <a:t>dbSEABED</a:t>
              </a:r>
              <a:endParaRPr lang="en-US" sz="1600" dirty="0">
                <a:solidFill>
                  <a:srgbClr val="000000"/>
                </a:solidFill>
                <a:latin typeface="Bell MT"/>
                <a:cs typeface="Bell MT"/>
              </a:endParaRPr>
            </a:p>
          </p:txBody>
        </p:sp>
      </p:grpSp>
      <p:cxnSp>
        <p:nvCxnSpPr>
          <p:cNvPr id="52" name="Elbow Connector 51"/>
          <p:cNvCxnSpPr>
            <a:stCxn id="111" idx="2"/>
            <a:endCxn id="131" idx="0"/>
          </p:cNvCxnSpPr>
          <p:nvPr/>
        </p:nvCxnSpPr>
        <p:spPr>
          <a:xfrm rot="16200000" flipH="1">
            <a:off x="3553317" y="728805"/>
            <a:ext cx="1073431" cy="2591658"/>
          </a:xfrm>
          <a:prstGeom prst="bentConnector3">
            <a:avLst>
              <a:gd name="adj1" fmla="val 1643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29" idx="2"/>
            <a:endCxn id="132" idx="0"/>
          </p:cNvCxnSpPr>
          <p:nvPr/>
        </p:nvCxnSpPr>
        <p:spPr>
          <a:xfrm flipH="1">
            <a:off x="6126994" y="1520482"/>
            <a:ext cx="10074" cy="10408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Elbow Connector 53"/>
          <p:cNvCxnSpPr>
            <a:stCxn id="50" idx="2"/>
            <a:endCxn id="130" idx="0"/>
          </p:cNvCxnSpPr>
          <p:nvPr/>
        </p:nvCxnSpPr>
        <p:spPr>
          <a:xfrm rot="16200000" flipH="1">
            <a:off x="4262180" y="2177730"/>
            <a:ext cx="269968" cy="49727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5" name="Group 54"/>
          <p:cNvGrpSpPr/>
          <p:nvPr/>
        </p:nvGrpSpPr>
        <p:grpSpPr>
          <a:xfrm>
            <a:off x="3103085" y="3396719"/>
            <a:ext cx="2024544" cy="474808"/>
            <a:chOff x="3616304" y="6096000"/>
            <a:chExt cx="1869213" cy="609599"/>
          </a:xfrm>
        </p:grpSpPr>
        <p:sp>
          <p:nvSpPr>
            <p:cNvPr id="56" name="Rectangle 55"/>
            <p:cNvSpPr/>
            <p:nvPr/>
          </p:nvSpPr>
          <p:spPr>
            <a:xfrm>
              <a:off x="3656717" y="6096000"/>
              <a:ext cx="1828800" cy="60959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3658483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2672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8768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3616304" y="6514249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2"/>
                  </a:solidFill>
                  <a:latin typeface="Bell MT"/>
                  <a:cs typeface="Bell MT"/>
                </a:rPr>
                <a:t>CU</a:t>
              </a:r>
              <a:endParaRPr lang="en-US" sz="1400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266317" y="6556056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875917" y="6514249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i="1" dirty="0" smtClean="0">
                  <a:solidFill>
                    <a:schemeClr val="tx2"/>
                  </a:solidFill>
                  <a:latin typeface="Bell MT"/>
                  <a:cs typeface="Bell MT"/>
                </a:rPr>
                <a:t>Beach</a:t>
              </a:r>
              <a:endParaRPr lang="en-US" sz="1400" i="1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3656717" y="6172200"/>
              <a:ext cx="1827917" cy="38385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 smtClean="0">
                  <a:solidFill>
                    <a:srgbClr val="000000"/>
                  </a:solidFill>
                  <a:latin typeface="Bell MT"/>
                  <a:cs typeface="Bell MT"/>
                </a:rPr>
                <a:t>HurriSlip</a:t>
              </a:r>
              <a:endParaRPr lang="en-US" sz="1600" dirty="0">
                <a:solidFill>
                  <a:srgbClr val="000000"/>
                </a:solidFill>
                <a:latin typeface="Bell MT"/>
                <a:cs typeface="Bell MT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103085" y="4163829"/>
            <a:ext cx="2024544" cy="474808"/>
            <a:chOff x="3616304" y="6096000"/>
            <a:chExt cx="1869213" cy="609599"/>
          </a:xfrm>
        </p:grpSpPr>
        <p:sp>
          <p:nvSpPr>
            <p:cNvPr id="65" name="Rectangle 64"/>
            <p:cNvSpPr/>
            <p:nvPr/>
          </p:nvSpPr>
          <p:spPr>
            <a:xfrm>
              <a:off x="3656717" y="6096000"/>
              <a:ext cx="1828800" cy="60959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658483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2672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8768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3616304" y="6514249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2"/>
                  </a:solidFill>
                  <a:latin typeface="Bell MT"/>
                  <a:cs typeface="Bell MT"/>
                </a:rPr>
                <a:t>CU</a:t>
              </a:r>
              <a:endParaRPr lang="en-US" sz="1400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4266317" y="6556056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4834622" y="6514249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i="1" dirty="0" smtClean="0">
                  <a:solidFill>
                    <a:schemeClr val="tx2"/>
                  </a:solidFill>
                  <a:latin typeface="Bell MT"/>
                  <a:cs typeface="Bell MT"/>
                </a:rPr>
                <a:t>Beach</a:t>
              </a:r>
              <a:endParaRPr lang="en-US" sz="1400" i="1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3656717" y="6172200"/>
              <a:ext cx="1827917" cy="38385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  <a:latin typeface="Bell MT"/>
                  <a:cs typeface="Bell MT"/>
                </a:rPr>
                <a:t>Ignition</a:t>
              </a:r>
              <a:endParaRPr lang="en-US" sz="1600" dirty="0">
                <a:solidFill>
                  <a:srgbClr val="000000"/>
                </a:solidFill>
                <a:latin typeface="Bell MT"/>
                <a:cs typeface="Bell MT"/>
              </a:endParaRPr>
            </a:p>
          </p:txBody>
        </p:sp>
      </p:grpSp>
      <p:cxnSp>
        <p:nvCxnSpPr>
          <p:cNvPr id="73" name="Straight Arrow Connector 72"/>
          <p:cNvCxnSpPr>
            <a:stCxn id="61" idx="2"/>
            <a:endCxn id="67" idx="0"/>
          </p:cNvCxnSpPr>
          <p:nvPr/>
        </p:nvCxnSpPr>
        <p:spPr>
          <a:xfrm>
            <a:off x="4136765" y="3871527"/>
            <a:ext cx="956" cy="2923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49" idx="2"/>
            <a:endCxn id="57" idx="0"/>
          </p:cNvCxnSpPr>
          <p:nvPr/>
        </p:nvCxnSpPr>
        <p:spPr>
          <a:xfrm flipH="1">
            <a:off x="3478420" y="2323945"/>
            <a:ext cx="9854" cy="107277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110" idx="2"/>
            <a:endCxn id="118" idx="0"/>
          </p:cNvCxnSpPr>
          <p:nvPr/>
        </p:nvCxnSpPr>
        <p:spPr>
          <a:xfrm>
            <a:off x="2133947" y="1520482"/>
            <a:ext cx="25444" cy="34149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Elbow Connector 75"/>
          <p:cNvCxnSpPr>
            <a:stCxn id="70" idx="2"/>
            <a:endCxn id="120" idx="0"/>
          </p:cNvCxnSpPr>
          <p:nvPr/>
        </p:nvCxnSpPr>
        <p:spPr>
          <a:xfrm rot="5400000">
            <a:off x="3659480" y="4458106"/>
            <a:ext cx="296756" cy="657816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8" name="Group 87"/>
          <p:cNvGrpSpPr/>
          <p:nvPr/>
        </p:nvGrpSpPr>
        <p:grpSpPr>
          <a:xfrm>
            <a:off x="588189" y="127957"/>
            <a:ext cx="1778086" cy="474808"/>
            <a:chOff x="3656717" y="6096000"/>
            <a:chExt cx="1828800" cy="609599"/>
          </a:xfrm>
        </p:grpSpPr>
        <p:sp>
          <p:nvSpPr>
            <p:cNvPr id="90" name="Rectangle 89"/>
            <p:cNvSpPr/>
            <p:nvPr/>
          </p:nvSpPr>
          <p:spPr>
            <a:xfrm>
              <a:off x="3656717" y="6096000"/>
              <a:ext cx="1828800" cy="60959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3658483" y="6096000"/>
              <a:ext cx="608718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Bell MT"/>
                <a:cs typeface="Bell MT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4267200" y="6096000"/>
              <a:ext cx="608718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4876799" y="6096000"/>
              <a:ext cx="608718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3657600" y="6514249"/>
              <a:ext cx="608718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2"/>
                  </a:solidFill>
                  <a:latin typeface="Bell MT"/>
                  <a:cs typeface="Bell MT"/>
                </a:rPr>
                <a:t>CU</a:t>
              </a:r>
              <a:endParaRPr lang="en-US" sz="1400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4266317" y="6556056"/>
              <a:ext cx="608718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4875916" y="6514249"/>
              <a:ext cx="608718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i="1" dirty="0" smtClean="0">
                  <a:solidFill>
                    <a:schemeClr val="tx2"/>
                  </a:solidFill>
                  <a:latin typeface="Bell MT"/>
                  <a:cs typeface="Bell MT"/>
                </a:rPr>
                <a:t>Beach</a:t>
              </a:r>
              <a:endParaRPr lang="en-US" sz="1400" i="1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3656717" y="6172200"/>
              <a:ext cx="1827917" cy="38385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  <a:latin typeface="Bell MT"/>
                  <a:cs typeface="Bell MT"/>
                </a:rPr>
                <a:t>Shore Q</a:t>
              </a:r>
              <a:endParaRPr lang="en-US" sz="1600" dirty="0">
                <a:solidFill>
                  <a:srgbClr val="000000"/>
                </a:solidFill>
                <a:latin typeface="Bell MT"/>
                <a:cs typeface="Bell MT"/>
              </a:endParaRPr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144039" y="1045674"/>
            <a:ext cx="1980771" cy="474808"/>
            <a:chOff x="3656717" y="6096000"/>
            <a:chExt cx="1828800" cy="609599"/>
          </a:xfrm>
        </p:grpSpPr>
        <p:sp>
          <p:nvSpPr>
            <p:cNvPr id="105" name="Rectangle 104"/>
            <p:cNvSpPr/>
            <p:nvPr/>
          </p:nvSpPr>
          <p:spPr>
            <a:xfrm>
              <a:off x="3656717" y="6096000"/>
              <a:ext cx="1828800" cy="609599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3658483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42672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48768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3657600" y="6514249"/>
              <a:ext cx="80365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2"/>
                  </a:solidFill>
                  <a:latin typeface="Bell MT"/>
                  <a:cs typeface="Bell MT"/>
                </a:rPr>
                <a:t>Rutgers</a:t>
              </a:r>
              <a:endParaRPr lang="en-US" sz="1400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4266317" y="6556056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4875917" y="6514249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i="1" dirty="0" smtClean="0">
                  <a:solidFill>
                    <a:schemeClr val="tx2"/>
                  </a:solidFill>
                  <a:latin typeface="Bell MT"/>
                  <a:cs typeface="Bell MT"/>
                </a:rPr>
                <a:t>Beach</a:t>
              </a:r>
              <a:endParaRPr lang="en-US" sz="1400" i="1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3656717" y="6172200"/>
              <a:ext cx="1827917" cy="38385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  <a:latin typeface="Bell MT"/>
                  <a:cs typeface="Bell MT"/>
                </a:rPr>
                <a:t>ROMS</a:t>
              </a:r>
              <a:endParaRPr lang="en-US" sz="1600" dirty="0">
                <a:solidFill>
                  <a:srgbClr val="000000"/>
                </a:solidFill>
                <a:latin typeface="Bell MT"/>
                <a:cs typeface="Bell MT"/>
              </a:endParaRP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784056" y="4935392"/>
            <a:ext cx="2024544" cy="474808"/>
            <a:chOff x="3616304" y="6096000"/>
            <a:chExt cx="1869213" cy="609599"/>
          </a:xfrm>
        </p:grpSpPr>
        <p:sp>
          <p:nvSpPr>
            <p:cNvPr id="117" name="Rectangle 116"/>
            <p:cNvSpPr/>
            <p:nvPr/>
          </p:nvSpPr>
          <p:spPr>
            <a:xfrm>
              <a:off x="3656717" y="6096000"/>
              <a:ext cx="1828800" cy="60959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3658483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42672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48768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3616304" y="6514249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2"/>
                  </a:solidFill>
                  <a:latin typeface="Bell MT"/>
                  <a:cs typeface="Bell MT"/>
                </a:rPr>
                <a:t>UCSB</a:t>
              </a:r>
              <a:endParaRPr lang="en-US" sz="1400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4266317" y="6556056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4834622" y="6514249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i="1" dirty="0" smtClean="0">
                  <a:solidFill>
                    <a:schemeClr val="tx2"/>
                  </a:solidFill>
                  <a:latin typeface="Bell MT"/>
                  <a:cs typeface="Bell MT"/>
                </a:rPr>
                <a:t>Janus</a:t>
              </a:r>
              <a:endParaRPr lang="en-US" sz="1400" i="1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3656717" y="6172200"/>
              <a:ext cx="1827917" cy="38385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  <a:latin typeface="Bell MT"/>
                  <a:cs typeface="Bell MT"/>
                </a:rPr>
                <a:t>TURBINS</a:t>
              </a:r>
              <a:endParaRPr lang="en-US" sz="1600" dirty="0">
                <a:solidFill>
                  <a:srgbClr val="000000"/>
                </a:solidFill>
                <a:latin typeface="Bell MT"/>
                <a:cs typeface="Bell MT"/>
              </a:endParaRPr>
            </a:p>
          </p:txBody>
        </p:sp>
      </p:grpSp>
      <p:cxnSp>
        <p:nvCxnSpPr>
          <p:cNvPr id="151" name="Elbow Connector 150"/>
          <p:cNvCxnSpPr>
            <a:stCxn id="20" idx="2"/>
            <a:endCxn id="59" idx="0"/>
          </p:cNvCxnSpPr>
          <p:nvPr/>
        </p:nvCxnSpPr>
        <p:spPr>
          <a:xfrm rot="5400000">
            <a:off x="4846260" y="521921"/>
            <a:ext cx="2826517" cy="2923079"/>
          </a:xfrm>
          <a:prstGeom prst="bentConnector3">
            <a:avLst>
              <a:gd name="adj1" fmla="val 4649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2" name="Elbow Connector 151"/>
          <p:cNvCxnSpPr>
            <a:stCxn id="18" idx="2"/>
            <a:endCxn id="108" idx="0"/>
          </p:cNvCxnSpPr>
          <p:nvPr/>
        </p:nvCxnSpPr>
        <p:spPr>
          <a:xfrm rot="5400000">
            <a:off x="4279778" y="-914414"/>
            <a:ext cx="475472" cy="344470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/>
          <p:cNvCxnSpPr>
            <a:stCxn id="48" idx="2"/>
            <a:endCxn id="119" idx="0"/>
          </p:cNvCxnSpPr>
          <p:nvPr/>
        </p:nvCxnSpPr>
        <p:spPr>
          <a:xfrm flipH="1">
            <a:off x="2818807" y="2291382"/>
            <a:ext cx="10281" cy="26440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9" name="Content Placeholder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661387"/>
            <a:ext cx="2015435" cy="1027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70" name="Picture 169" descr="Ub_9_1_2008.pn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51" t="26149" r="18686" b="26781"/>
          <a:stretch/>
        </p:blipFill>
        <p:spPr>
          <a:xfrm>
            <a:off x="6979925" y="1711410"/>
            <a:ext cx="2068684" cy="11658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1" name="Picture 170" descr="C:\dbSEABED\_db9\_GIS\boe_proj\boe_domnc_3d.pn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9124" y="3036158"/>
            <a:ext cx="1678534" cy="9309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3" name="TextBox 10"/>
          <p:cNvSpPr txBox="1">
            <a:spLocks noChangeArrowheads="1"/>
          </p:cNvSpPr>
          <p:nvPr/>
        </p:nvSpPr>
        <p:spPr bwMode="auto">
          <a:xfrm>
            <a:off x="230261" y="5558492"/>
            <a:ext cx="86087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dirty="0" smtClean="0">
                <a:latin typeface="Bell MT"/>
                <a:cs typeface="Bell MT"/>
              </a:rPr>
              <a:t>E.g. Complex 1-way coupling: </a:t>
            </a:r>
            <a:r>
              <a:rPr lang="en-US" sz="2400" dirty="0" smtClean="0">
                <a:latin typeface="Bell MT"/>
                <a:cs typeface="Bell MT"/>
              </a:rPr>
              <a:t>Extreme </a:t>
            </a:r>
            <a:r>
              <a:rPr lang="en-US" sz="2400" dirty="0">
                <a:latin typeface="Bell MT"/>
                <a:cs typeface="Bell MT"/>
              </a:rPr>
              <a:t>oceanic and atmospheric events </a:t>
            </a:r>
            <a:r>
              <a:rPr lang="en-US" sz="2400" dirty="0" smtClean="0">
                <a:latin typeface="Bell MT"/>
                <a:cs typeface="Bell MT"/>
              </a:rPr>
              <a:t>generating </a:t>
            </a:r>
            <a:r>
              <a:rPr lang="en-US" sz="2400" dirty="0">
                <a:latin typeface="Bell MT"/>
                <a:cs typeface="Bell MT"/>
              </a:rPr>
              <a:t>turbidity currents in the Gulf of Mexico, </a:t>
            </a:r>
            <a:endParaRPr lang="en-US" sz="2400" dirty="0" smtClean="0">
              <a:latin typeface="Bell MT"/>
              <a:cs typeface="Bell MT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4273623" y="2561350"/>
            <a:ext cx="2223399" cy="474808"/>
            <a:chOff x="3656717" y="6096000"/>
            <a:chExt cx="1828800" cy="609600"/>
          </a:xfrm>
        </p:grpSpPr>
        <p:sp>
          <p:nvSpPr>
            <p:cNvPr id="129" name="Rectangle 128"/>
            <p:cNvSpPr/>
            <p:nvPr/>
          </p:nvSpPr>
          <p:spPr>
            <a:xfrm>
              <a:off x="3656717" y="6096001"/>
              <a:ext cx="1828800" cy="60959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3658483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42672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4876800" y="6096000"/>
              <a:ext cx="608717" cy="76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3657600" y="6514248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2"/>
                  </a:solidFill>
                  <a:latin typeface="Bell MT"/>
                  <a:cs typeface="Bell MT"/>
                </a:rPr>
                <a:t>VIMS</a:t>
              </a:r>
              <a:endParaRPr lang="en-US" sz="1400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4266317" y="6556056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Bell MT"/>
                <a:cs typeface="Bell MT"/>
              </a:endParaRPr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4875917" y="6514248"/>
              <a:ext cx="608717" cy="1495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i="1" dirty="0" smtClean="0">
                  <a:solidFill>
                    <a:schemeClr val="tx2"/>
                  </a:solidFill>
                  <a:latin typeface="Bell MT"/>
                  <a:cs typeface="Bell MT"/>
                </a:rPr>
                <a:t>Beach</a:t>
              </a:r>
              <a:endParaRPr lang="en-US" sz="1400" i="1" dirty="0">
                <a:solidFill>
                  <a:schemeClr val="tx2"/>
                </a:solidFill>
                <a:latin typeface="Bell MT"/>
                <a:cs typeface="Bell MT"/>
              </a:endParaRPr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3656717" y="6172200"/>
              <a:ext cx="1827917" cy="38385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  <a:latin typeface="Bell MT"/>
                  <a:cs typeface="Bell MT"/>
                </a:rPr>
                <a:t>CSTMS</a:t>
              </a:r>
              <a:endParaRPr lang="en-US" sz="1600" dirty="0">
                <a:solidFill>
                  <a:srgbClr val="000000"/>
                </a:solidFill>
                <a:latin typeface="Bell MT"/>
                <a:cs typeface="Bell MT"/>
              </a:endParaRPr>
            </a:p>
          </p:txBody>
        </p:sp>
      </p:grpSp>
      <p:pic>
        <p:nvPicPr>
          <p:cNvPr id="2" name="animation2 copy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08360" y="3303132"/>
            <a:ext cx="3267248" cy="184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1860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10"/>
          <p:cNvSpPr txBox="1">
            <a:spLocks noChangeArrowheads="1"/>
          </p:cNvSpPr>
          <p:nvPr/>
        </p:nvSpPr>
        <p:spPr bwMode="auto">
          <a:xfrm>
            <a:off x="49985" y="27575"/>
            <a:ext cx="89916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b="1" dirty="0">
                <a:latin typeface="Bell MT"/>
                <a:cs typeface="Bell MT"/>
              </a:rPr>
              <a:t>CSDMS </a:t>
            </a:r>
            <a:r>
              <a:rPr lang="en-US" sz="2400" b="1" dirty="0" smtClean="0">
                <a:latin typeface="Bell MT"/>
                <a:cs typeface="Bell MT"/>
              </a:rPr>
              <a:t>2.0 Cyber-Infrastructure advances:</a:t>
            </a:r>
            <a:r>
              <a:rPr lang="en-US" sz="2400" dirty="0" smtClean="0">
                <a:latin typeface="Bell MT"/>
                <a:cs typeface="Bell MT"/>
              </a:rPr>
              <a:t> </a:t>
            </a:r>
          </a:p>
          <a:p>
            <a:pPr marL="914400" lvl="1" indent="-457200">
              <a:spcAft>
                <a:spcPts val="1800"/>
              </a:spcAft>
              <a:buFontTx/>
              <a:buAutoNum type="arabicParenR"/>
            </a:pPr>
            <a:r>
              <a:rPr lang="en-US" sz="2400" b="1" dirty="0">
                <a:latin typeface="Bell MT"/>
                <a:cs typeface="Bell MT"/>
              </a:rPr>
              <a:t>Automated ‘wrapping’ tools </a:t>
            </a:r>
            <a:r>
              <a:rPr lang="en-US" sz="2400" dirty="0">
                <a:latin typeface="Bell MT"/>
                <a:cs typeface="Bell MT"/>
              </a:rPr>
              <a:t>for development of moving BMI  to CMI components; </a:t>
            </a:r>
            <a:r>
              <a:rPr lang="en-US" sz="2400" dirty="0">
                <a:solidFill>
                  <a:srgbClr val="FF0000"/>
                </a:solidFill>
                <a:latin typeface="Bell MT"/>
                <a:cs typeface="Bell MT"/>
              </a:rPr>
              <a:t>completed</a:t>
            </a:r>
          </a:p>
          <a:p>
            <a:pPr marL="914400" lvl="1" indent="-457200">
              <a:spcAft>
                <a:spcPts val="1800"/>
              </a:spcAft>
              <a:buAutoNum type="arabicParenR"/>
            </a:pPr>
            <a:r>
              <a:rPr lang="en-US" sz="2400" b="1" dirty="0" smtClean="0">
                <a:latin typeface="Bell MT"/>
                <a:cs typeface="Bell MT"/>
              </a:rPr>
              <a:t>Web</a:t>
            </a:r>
            <a:r>
              <a:rPr lang="en-US" sz="2400" b="1" dirty="0">
                <a:latin typeface="Bell MT"/>
                <a:cs typeface="Bell MT"/>
              </a:rPr>
              <a:t>-based Component Modeling </a:t>
            </a:r>
            <a:r>
              <a:rPr lang="en-US" sz="2400" b="1" dirty="0" smtClean="0">
                <a:latin typeface="Bell MT"/>
                <a:cs typeface="Bell MT"/>
              </a:rPr>
              <a:t>Tool (</a:t>
            </a:r>
            <a:r>
              <a:rPr lang="en-US" sz="2400" b="1" dirty="0" err="1">
                <a:latin typeface="Bell MT"/>
                <a:cs typeface="Bell MT"/>
              </a:rPr>
              <a:t>CMTweb</a:t>
            </a:r>
            <a:r>
              <a:rPr lang="en-US" sz="2400" b="1" dirty="0">
                <a:latin typeface="Bell MT"/>
                <a:cs typeface="Bell MT"/>
              </a:rPr>
              <a:t>) </a:t>
            </a:r>
            <a:r>
              <a:rPr lang="en-US" sz="2400" dirty="0" smtClean="0">
                <a:latin typeface="Bell MT"/>
                <a:cs typeface="Bell MT"/>
              </a:rPr>
              <a:t>to allow </a:t>
            </a:r>
            <a:r>
              <a:rPr lang="en-US" sz="2400" dirty="0">
                <a:latin typeface="Bell MT"/>
                <a:cs typeface="Bell MT"/>
              </a:rPr>
              <a:t>users to run CMT </a:t>
            </a:r>
            <a:r>
              <a:rPr lang="en-US" sz="2400" dirty="0" smtClean="0">
                <a:latin typeface="Bell MT"/>
                <a:cs typeface="Bell MT"/>
              </a:rPr>
              <a:t>through </a:t>
            </a:r>
            <a:r>
              <a:rPr lang="en-US" sz="2400" dirty="0">
                <a:latin typeface="Bell MT"/>
                <a:cs typeface="Bell MT"/>
              </a:rPr>
              <a:t>a web </a:t>
            </a:r>
            <a:r>
              <a:rPr lang="en-US" sz="2400" dirty="0" smtClean="0">
                <a:latin typeface="Bell MT"/>
                <a:cs typeface="Bell MT"/>
              </a:rPr>
              <a:t>browser; </a:t>
            </a:r>
            <a:r>
              <a:rPr lang="en-US" sz="2400" dirty="0" smtClean="0">
                <a:solidFill>
                  <a:srgbClr val="FF0000"/>
                </a:solidFill>
                <a:latin typeface="Bell MT"/>
                <a:cs typeface="Bell MT"/>
              </a:rPr>
              <a:t>command line prototype</a:t>
            </a:r>
          </a:p>
          <a:p>
            <a:pPr marL="914400" lvl="1" indent="-457200">
              <a:spcAft>
                <a:spcPts val="1800"/>
              </a:spcAft>
              <a:buAutoNum type="arabicParenR"/>
            </a:pPr>
            <a:r>
              <a:rPr lang="en-US" sz="2400" b="1" dirty="0">
                <a:latin typeface="Bell MT"/>
                <a:cs typeface="Bell MT"/>
              </a:rPr>
              <a:t>CSDMS software stack on other HPC </a:t>
            </a:r>
            <a:r>
              <a:rPr lang="en-US" sz="2400" b="1" dirty="0" smtClean="0">
                <a:latin typeface="Bell MT"/>
                <a:cs typeface="Bell MT"/>
              </a:rPr>
              <a:t>clusters</a:t>
            </a:r>
            <a:r>
              <a:rPr lang="en-US" sz="2400" dirty="0" smtClean="0">
                <a:latin typeface="Bell MT"/>
                <a:cs typeface="Bell MT"/>
              </a:rPr>
              <a:t>; </a:t>
            </a:r>
            <a:r>
              <a:rPr lang="en-US" sz="2400" dirty="0" smtClean="0">
                <a:solidFill>
                  <a:srgbClr val="FF0000"/>
                </a:solidFill>
                <a:latin typeface="Bell MT"/>
                <a:cs typeface="Bell MT"/>
              </a:rPr>
              <a:t>installed but not maintained on </a:t>
            </a:r>
            <a:r>
              <a:rPr lang="en-US" sz="2400" i="1" dirty="0" err="1" smtClean="0">
                <a:solidFill>
                  <a:srgbClr val="FF0000"/>
                </a:solidFill>
                <a:latin typeface="Bell MT"/>
                <a:cs typeface="Bell MT"/>
              </a:rPr>
              <a:t>janus</a:t>
            </a:r>
            <a:endParaRPr lang="en-US" sz="2400" i="1" dirty="0">
              <a:solidFill>
                <a:srgbClr val="FF0000"/>
              </a:solidFill>
              <a:latin typeface="Bell MT"/>
              <a:cs typeface="Bell MT"/>
            </a:endParaRPr>
          </a:p>
          <a:p>
            <a:pPr marL="914400" lvl="1" indent="-457200">
              <a:spcAft>
                <a:spcPts val="1800"/>
              </a:spcAft>
              <a:buAutoNum type="arabicParenR"/>
            </a:pPr>
            <a:r>
              <a:rPr lang="en-US" sz="2400" b="1" dirty="0" smtClean="0">
                <a:latin typeface="Bell MT"/>
                <a:cs typeface="Bell MT"/>
              </a:rPr>
              <a:t>Pre</a:t>
            </a:r>
            <a:r>
              <a:rPr lang="en-US" sz="2400" b="1" dirty="0">
                <a:latin typeface="Bell MT"/>
                <a:cs typeface="Bell MT"/>
              </a:rPr>
              <a:t>-built </a:t>
            </a:r>
            <a:r>
              <a:rPr lang="en-US" sz="2400" b="1" dirty="0" err="1">
                <a:latin typeface="Bell MT"/>
                <a:cs typeface="Bell MT"/>
              </a:rPr>
              <a:t>executables</a:t>
            </a:r>
            <a:r>
              <a:rPr lang="en-US" sz="2400" b="1" dirty="0">
                <a:latin typeface="Bell MT"/>
                <a:cs typeface="Bell MT"/>
              </a:rPr>
              <a:t> </a:t>
            </a:r>
            <a:r>
              <a:rPr lang="en-US" sz="2400" b="1" dirty="0" smtClean="0">
                <a:latin typeface="Bell MT"/>
                <a:cs typeface="Bell MT"/>
              </a:rPr>
              <a:t>of individual models </a:t>
            </a:r>
            <a:r>
              <a:rPr lang="en-US" sz="2400" dirty="0" smtClean="0">
                <a:latin typeface="Bell MT"/>
                <a:cs typeface="Bell MT"/>
              </a:rPr>
              <a:t>to run </a:t>
            </a:r>
            <a:r>
              <a:rPr lang="en-US" sz="2400" dirty="0">
                <a:latin typeface="Bell MT"/>
                <a:cs typeface="Bell MT"/>
              </a:rPr>
              <a:t>on a </a:t>
            </a:r>
            <a:r>
              <a:rPr lang="en-US" sz="2400" dirty="0" smtClean="0">
                <a:latin typeface="Bell MT"/>
                <a:cs typeface="Bell MT"/>
              </a:rPr>
              <a:t>wider </a:t>
            </a:r>
            <a:r>
              <a:rPr lang="en-US" sz="2400" dirty="0">
                <a:latin typeface="Bell MT"/>
                <a:cs typeface="Bell MT"/>
              </a:rPr>
              <a:t>range of </a:t>
            </a:r>
            <a:r>
              <a:rPr lang="en-US" sz="2400" dirty="0" smtClean="0">
                <a:latin typeface="Bell MT"/>
                <a:cs typeface="Bell MT"/>
              </a:rPr>
              <a:t>platforms; </a:t>
            </a:r>
            <a:r>
              <a:rPr lang="en-US" sz="2400" dirty="0" smtClean="0">
                <a:solidFill>
                  <a:srgbClr val="FF0000"/>
                </a:solidFill>
                <a:latin typeface="Bell MT"/>
                <a:cs typeface="Bell MT"/>
              </a:rPr>
              <a:t>TBD</a:t>
            </a:r>
            <a:r>
              <a:rPr lang="en-US" sz="2400" dirty="0" smtClean="0">
                <a:latin typeface="Bell MT"/>
                <a:cs typeface="Bell MT"/>
              </a:rPr>
              <a:t> </a:t>
            </a:r>
          </a:p>
        </p:txBody>
      </p:sp>
      <p:pic>
        <p:nvPicPr>
          <p:cNvPr id="7" name="Picture 12" descr="CSDMS_high_r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351588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SDMS Icon (512)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46813"/>
            <a:ext cx="7985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nsflogo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86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351588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CSDMS Icon (51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46813"/>
            <a:ext cx="7985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nsflogo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99572" y="705415"/>
            <a:ext cx="1960563" cy="16764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32323D">
                <a:alpha val="74998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Comic Sans MS" charset="0"/>
              </a:rPr>
              <a:t>Input &amp; </a:t>
            </a:r>
          </a:p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Comic Sans MS" charset="0"/>
              </a:rPr>
              <a:t>Boundary </a:t>
            </a:r>
          </a:p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Comic Sans MS" charset="0"/>
              </a:rPr>
              <a:t>Data</a:t>
            </a:r>
          </a:p>
          <a:p>
            <a:pPr algn="ctr"/>
            <a:r>
              <a:rPr lang="en-US" sz="2400" dirty="0" smtClean="0">
                <a:solidFill>
                  <a:srgbClr val="FFFF00"/>
                </a:solidFill>
                <a:latin typeface="Comic Sans MS" charset="0"/>
              </a:rPr>
              <a:t>Uncertainty</a:t>
            </a:r>
            <a:endParaRPr lang="en-US" sz="2400" dirty="0">
              <a:solidFill>
                <a:srgbClr val="FFFF00"/>
              </a:solidFill>
              <a:latin typeface="Comic Sans MS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641135" y="705415"/>
            <a:ext cx="1828800" cy="16764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32323D">
                <a:alpha val="74998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Comic Sans MS" charset="0"/>
              </a:rPr>
              <a:t>Model 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Comic Sans MS" charset="0"/>
              </a:rPr>
              <a:t>Simplification</a:t>
            </a:r>
          </a:p>
          <a:p>
            <a:pPr algn="ctr"/>
            <a:r>
              <a:rPr lang="en-US" sz="2000" dirty="0" smtClean="0">
                <a:solidFill>
                  <a:srgbClr val="FFFF00"/>
                </a:solidFill>
                <a:latin typeface="Comic Sans MS" charset="0"/>
              </a:rPr>
              <a:t>- Processes</a:t>
            </a:r>
          </a:p>
          <a:p>
            <a:pPr algn="ctr"/>
            <a:r>
              <a:rPr lang="en-US" sz="2000" dirty="0" smtClean="0">
                <a:solidFill>
                  <a:srgbClr val="FFFF00"/>
                </a:solidFill>
                <a:latin typeface="Comic Sans MS" charset="0"/>
              </a:rPr>
              <a:t>- Formulations</a:t>
            </a:r>
          </a:p>
          <a:p>
            <a:pPr algn="ctr"/>
            <a:r>
              <a:rPr lang="en-US" sz="2000" dirty="0" smtClean="0">
                <a:solidFill>
                  <a:srgbClr val="FFFF00"/>
                </a:solidFill>
                <a:latin typeface="Comic Sans MS" charset="0"/>
              </a:rPr>
              <a:t>- Resolution</a:t>
            </a:r>
            <a:endParaRPr lang="en-US" sz="2000" dirty="0">
              <a:solidFill>
                <a:srgbClr val="FFFF00"/>
              </a:solidFill>
              <a:latin typeface="Comic Sans MS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803310" y="705415"/>
            <a:ext cx="1697037" cy="1676400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32323D">
                <a:alpha val="74998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Comic Sans MS" charset="0"/>
              </a:rPr>
              <a:t>Error </a:t>
            </a:r>
            <a:endParaRPr lang="en-US" sz="2000" b="1" dirty="0">
              <a:solidFill>
                <a:srgbClr val="FFFF00"/>
              </a:solidFill>
              <a:latin typeface="Comic Sans MS" charset="0"/>
            </a:endParaRPr>
          </a:p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Comic Sans MS" charset="0"/>
              </a:rPr>
              <a:t>Propagation</a:t>
            </a:r>
          </a:p>
          <a:p>
            <a:pPr algn="ctr"/>
            <a:r>
              <a:rPr lang="en-US" sz="2000" dirty="0" smtClean="0">
                <a:solidFill>
                  <a:srgbClr val="FFFF00"/>
                </a:solidFill>
                <a:latin typeface="Comic Sans MS" charset="0"/>
              </a:rPr>
              <a:t>-calibration</a:t>
            </a:r>
          </a:p>
          <a:p>
            <a:pPr algn="ctr"/>
            <a:r>
              <a:rPr lang="en-US" sz="2000" dirty="0" smtClean="0">
                <a:solidFill>
                  <a:srgbClr val="FFFF00"/>
                </a:solidFill>
                <a:latin typeface="Comic Sans MS" charset="0"/>
              </a:rPr>
              <a:t>-resampling</a:t>
            </a:r>
          </a:p>
          <a:p>
            <a:pPr algn="ctr"/>
            <a:r>
              <a:rPr lang="en-US" sz="2000" dirty="0" smtClean="0">
                <a:solidFill>
                  <a:srgbClr val="FFFF00"/>
                </a:solidFill>
                <a:latin typeface="Comic Sans MS" charset="0"/>
              </a:rPr>
              <a:t>-interpolation</a:t>
            </a:r>
            <a:endParaRPr lang="en-US" sz="2000" dirty="0">
              <a:solidFill>
                <a:srgbClr val="FFFF00"/>
              </a:solidFill>
              <a:latin typeface="Comic Sans MS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6885370" y="705415"/>
            <a:ext cx="1662113" cy="1676400"/>
          </a:xfrm>
          <a:prstGeom prst="rect">
            <a:avLst/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32323D">
                <a:alpha val="74998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Comic Sans MS" charset="0"/>
              </a:rPr>
              <a:t>Field / Lab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Comic Sans MS" charset="0"/>
              </a:rPr>
              <a:t>Time/Space</a:t>
            </a:r>
            <a:endParaRPr lang="en-US" sz="2000" b="1" dirty="0">
              <a:solidFill>
                <a:srgbClr val="FFFF00"/>
              </a:solidFill>
              <a:latin typeface="Comic Sans MS" charset="0"/>
            </a:endParaRPr>
          </a:p>
          <a:p>
            <a:pPr algn="ctr"/>
            <a:r>
              <a:rPr lang="en-US" sz="2000" b="1" dirty="0">
                <a:solidFill>
                  <a:srgbClr val="FFFF00"/>
                </a:solidFill>
                <a:latin typeface="Comic Sans MS" charset="0"/>
              </a:rPr>
              <a:t>Validation 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Comic Sans MS" charset="0"/>
              </a:rPr>
              <a:t>Data </a:t>
            </a:r>
          </a:p>
          <a:p>
            <a:pPr algn="ctr"/>
            <a:r>
              <a:rPr lang="en-US" sz="2000" dirty="0" smtClean="0">
                <a:solidFill>
                  <a:srgbClr val="FFFF00"/>
                </a:solidFill>
                <a:latin typeface="Comic Sans MS" charset="0"/>
              </a:rPr>
              <a:t>Uncertainty</a:t>
            </a:r>
            <a:endParaRPr lang="en-US" sz="2000" dirty="0">
              <a:solidFill>
                <a:srgbClr val="FFFF00"/>
              </a:solidFill>
              <a:latin typeface="Comic Sans MS" charset="0"/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2260135" y="1543615"/>
            <a:ext cx="3810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>
            <a:outerShdw blurRad="63500" dist="38099" dir="2700000" algn="ctr" rotWithShape="0">
              <a:srgbClr val="32323D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rgbClr val="FFFF00"/>
              </a:solidFill>
            </a:endParaRPr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auto">
          <a:xfrm>
            <a:off x="4469935" y="1543615"/>
            <a:ext cx="3810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>
            <a:outerShdw blurRad="63500" dist="38099" dir="2700000" algn="ctr" rotWithShape="0">
              <a:srgbClr val="32323D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rgbClr val="FFFF00"/>
              </a:solidFill>
            </a:endParaRP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6504370" y="1543615"/>
            <a:ext cx="3810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>
            <a:outerShdw blurRad="63500" dist="38099" dir="2700000" algn="ctr" rotWithShape="0">
              <a:srgbClr val="32323D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rgbClr val="FFFF00"/>
              </a:solidFill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1604" y="27122"/>
            <a:ext cx="91423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b="1" dirty="0">
                <a:latin typeface="Bell MT"/>
                <a:cs typeface="Bell MT"/>
              </a:rPr>
              <a:t>CSDMS 2.0 Model Uncertainty </a:t>
            </a:r>
            <a:r>
              <a:rPr lang="en-US" sz="2400" b="1" dirty="0" smtClean="0">
                <a:latin typeface="Bell MT"/>
                <a:cs typeface="Bell MT"/>
              </a:rPr>
              <a:t>Service Component:</a:t>
            </a:r>
            <a:r>
              <a:rPr lang="en-US" sz="2400" dirty="0" smtClean="0">
                <a:latin typeface="Bell MT"/>
                <a:cs typeface="Bell MT"/>
              </a:rPr>
              <a:t> </a:t>
            </a:r>
            <a:endParaRPr lang="en-US" sz="2400" dirty="0">
              <a:latin typeface="Bell MT"/>
              <a:cs typeface="Bell MT"/>
            </a:endParaRPr>
          </a:p>
        </p:txBody>
      </p:sp>
      <p:pic>
        <p:nvPicPr>
          <p:cNvPr id="2" name="Picture 1" descr="Dakota.tiff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514600"/>
            <a:ext cx="8632812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747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10"/>
          <p:cNvSpPr txBox="1">
            <a:spLocks noChangeArrowheads="1"/>
          </p:cNvSpPr>
          <p:nvPr/>
        </p:nvSpPr>
        <p:spPr bwMode="auto">
          <a:xfrm>
            <a:off x="0" y="0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>
                <a:latin typeface="Bell MT"/>
                <a:cs typeface="Bell MT"/>
              </a:rPr>
              <a:t>CDMS 2.0 Model </a:t>
            </a:r>
            <a:r>
              <a:rPr lang="en-US" sz="2000" b="1" dirty="0">
                <a:latin typeface="Bell MT"/>
                <a:cs typeface="Bell MT"/>
              </a:rPr>
              <a:t>Benchmarking &amp; Model </a:t>
            </a:r>
            <a:r>
              <a:rPr lang="en-US" sz="2000" b="1" dirty="0" smtClean="0">
                <a:latin typeface="Bell MT"/>
                <a:cs typeface="Bell MT"/>
              </a:rPr>
              <a:t>Intercomparison</a:t>
            </a:r>
            <a:endParaRPr lang="en-US" sz="2000" b="1" dirty="0">
              <a:latin typeface="Bell MT"/>
              <a:cs typeface="Bell MT"/>
            </a:endParaRP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latin typeface="Bell MT"/>
                <a:cs typeface="Bell MT"/>
              </a:rPr>
              <a:t>U</a:t>
            </a:r>
            <a:r>
              <a:rPr lang="en-US" sz="2000" dirty="0" smtClean="0">
                <a:latin typeface="Bell MT"/>
                <a:cs typeface="Bell MT"/>
              </a:rPr>
              <a:t>sers need insights </a:t>
            </a:r>
            <a:r>
              <a:rPr lang="en-US" sz="2000" dirty="0">
                <a:latin typeface="Bell MT"/>
                <a:cs typeface="Bell MT"/>
              </a:rPr>
              <a:t>into </a:t>
            </a:r>
            <a:r>
              <a:rPr lang="en-US" sz="2000" dirty="0" smtClean="0">
                <a:latin typeface="Bell MT"/>
                <a:cs typeface="Bell MT"/>
              </a:rPr>
              <a:t>strengths &amp; </a:t>
            </a:r>
            <a:r>
              <a:rPr lang="en-US" sz="2000" dirty="0">
                <a:latin typeface="Bell MT"/>
                <a:cs typeface="Bell MT"/>
              </a:rPr>
              <a:t>weaknesses of apparently similar </a:t>
            </a:r>
            <a:r>
              <a:rPr lang="en-US" sz="2000" dirty="0" smtClean="0">
                <a:latin typeface="Bell MT"/>
                <a:cs typeface="Bell MT"/>
              </a:rPr>
              <a:t>models.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latin typeface="Bell MT"/>
                <a:cs typeface="Bell MT"/>
              </a:rPr>
              <a:t>CMT modeling </a:t>
            </a:r>
            <a:r>
              <a:rPr lang="en-US" sz="2000" dirty="0">
                <a:latin typeface="Bell MT"/>
                <a:cs typeface="Bell MT"/>
              </a:rPr>
              <a:t>environment </a:t>
            </a:r>
            <a:r>
              <a:rPr lang="en-US" sz="2000" dirty="0" smtClean="0">
                <a:latin typeface="Bell MT"/>
                <a:cs typeface="Bell MT"/>
              </a:rPr>
              <a:t>is well-suited </a:t>
            </a:r>
            <a:r>
              <a:rPr lang="en-US" sz="2000" dirty="0">
                <a:latin typeface="Bell MT"/>
                <a:cs typeface="Bell MT"/>
              </a:rPr>
              <a:t>for </a:t>
            </a:r>
            <a:r>
              <a:rPr lang="en-US" sz="2000" dirty="0" smtClean="0">
                <a:latin typeface="Bell MT"/>
                <a:cs typeface="Bell MT"/>
              </a:rPr>
              <a:t>model intercomparison experiments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latin typeface="Bell MT"/>
                <a:cs typeface="Bell MT"/>
              </a:rPr>
              <a:t>Numerous geoscience model </a:t>
            </a:r>
            <a:r>
              <a:rPr lang="en-US" sz="2000" dirty="0">
                <a:latin typeface="Bell MT"/>
                <a:cs typeface="Bell MT"/>
              </a:rPr>
              <a:t>intercomparison projects (</a:t>
            </a:r>
            <a:r>
              <a:rPr lang="en-US" sz="2000" b="1" dirty="0">
                <a:latin typeface="Bell MT"/>
                <a:cs typeface="Bell MT"/>
              </a:rPr>
              <a:t>MIP</a:t>
            </a:r>
            <a:r>
              <a:rPr lang="en-US" sz="2000" dirty="0">
                <a:latin typeface="Bell MT"/>
                <a:cs typeface="Bell MT"/>
              </a:rPr>
              <a:t>s</a:t>
            </a:r>
            <a:r>
              <a:rPr lang="en-US" sz="2000" dirty="0" smtClean="0">
                <a:latin typeface="Bell MT"/>
                <a:cs typeface="Bell MT"/>
              </a:rPr>
              <a:t>) already have relevant </a:t>
            </a:r>
            <a:r>
              <a:rPr lang="en-US" sz="2000" dirty="0">
                <a:latin typeface="Bell MT"/>
                <a:cs typeface="Bell MT"/>
              </a:rPr>
              <a:t>benchmark data sets </a:t>
            </a:r>
            <a:r>
              <a:rPr lang="en-US" sz="2000" dirty="0" smtClean="0">
                <a:latin typeface="Bell MT"/>
                <a:cs typeface="Bell MT"/>
              </a:rPr>
              <a:t>made </a:t>
            </a:r>
            <a:r>
              <a:rPr lang="en-US" sz="2000" dirty="0">
                <a:latin typeface="Bell MT"/>
                <a:cs typeface="Bell MT"/>
              </a:rPr>
              <a:t>publicly available. </a:t>
            </a:r>
            <a:endParaRPr lang="en-US" sz="2000" dirty="0" smtClean="0">
              <a:latin typeface="Bell MT"/>
              <a:cs typeface="Bell MT"/>
            </a:endParaRP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latin typeface="Bell MT"/>
                <a:cs typeface="Bell MT"/>
              </a:rPr>
              <a:t>Appropriate benchmark </a:t>
            </a:r>
            <a:r>
              <a:rPr lang="en-US" sz="2000" dirty="0">
                <a:latin typeface="Bell MT"/>
                <a:cs typeface="Bell MT"/>
              </a:rPr>
              <a:t>data </a:t>
            </a:r>
            <a:r>
              <a:rPr lang="en-US" sz="2000" dirty="0" smtClean="0">
                <a:latin typeface="Bell MT"/>
                <a:cs typeface="Bell MT"/>
              </a:rPr>
              <a:t>should be integrated into CMT, and this </a:t>
            </a:r>
            <a:r>
              <a:rPr lang="en-US" sz="2000" dirty="0">
                <a:latin typeface="Bell MT"/>
                <a:cs typeface="Bell MT"/>
              </a:rPr>
              <a:t>will require: </a:t>
            </a:r>
            <a:endParaRPr lang="en-US" sz="2000" dirty="0" smtClean="0">
              <a:latin typeface="Bell MT"/>
              <a:cs typeface="Bell MT"/>
            </a:endParaRPr>
          </a:p>
          <a:p>
            <a:pPr marL="800100" lvl="1" indent="-342900">
              <a:buFont typeface="Wingdings" charset="2"/>
              <a:buChar char="²"/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community </a:t>
            </a: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involvement to identify &amp;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 </a:t>
            </a: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document data, and design intercomparison experiments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, </a:t>
            </a:r>
            <a:endParaRPr lang="en-US" sz="2000" dirty="0" smtClean="0">
              <a:solidFill>
                <a:schemeClr val="accent2">
                  <a:lumMod val="50000"/>
                </a:schemeClr>
              </a:solidFill>
              <a:latin typeface="Bell MT"/>
              <a:cs typeface="Bell MT"/>
            </a:endParaRPr>
          </a:p>
          <a:p>
            <a:pPr marL="800100" lvl="1" indent="-342900">
              <a:buFont typeface="Wingdings" charset="2"/>
              <a:buChar char="²"/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enhanced </a:t>
            </a: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CSDMS web content management functionality to 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ingest </a:t>
            </a: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benchmark data 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&amp; </a:t>
            </a: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associated metadata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, </a:t>
            </a:r>
            <a:endParaRPr lang="en-US" sz="2000" dirty="0" smtClean="0">
              <a:solidFill>
                <a:schemeClr val="accent2">
                  <a:lumMod val="50000"/>
                </a:schemeClr>
              </a:solidFill>
              <a:latin typeface="Bell MT"/>
              <a:cs typeface="Bell MT"/>
            </a:endParaRPr>
          </a:p>
          <a:p>
            <a:pPr marL="800100" lvl="1" indent="-342900">
              <a:buFont typeface="Wingdings" charset="2"/>
              <a:buChar char="²"/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software </a:t>
            </a: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extensions to allow CSDMS components to ingest the 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data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, &amp; </a:t>
            </a:r>
          </a:p>
          <a:p>
            <a:pPr marL="800100" lvl="1" indent="-342900">
              <a:buFont typeface="Wingdings" charset="2"/>
              <a:buChar char="²"/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conversion </a:t>
            </a: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of data sets when necessary to new formats such as </a:t>
            </a:r>
            <a:r>
              <a:rPr lang="en-US" sz="2000" b="1" dirty="0" err="1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NetCDF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.</a:t>
            </a:r>
          </a:p>
          <a:p>
            <a:pPr marL="800100" lvl="1" indent="-342900">
              <a:buFont typeface="Wingdings" charset="2"/>
              <a:buChar char="²"/>
            </a:pPr>
            <a:endParaRPr lang="en-US" sz="2000" dirty="0" smtClean="0">
              <a:solidFill>
                <a:schemeClr val="accent2">
                  <a:lumMod val="50000"/>
                </a:schemeClr>
              </a:solidFill>
              <a:latin typeface="Bell MT"/>
              <a:cs typeface="Bell MT"/>
            </a:endParaRPr>
          </a:p>
          <a:p>
            <a:pPr lvl="1" indent="-457200">
              <a:buFont typeface="Arial"/>
              <a:buChar char="•"/>
            </a:pPr>
            <a:r>
              <a:rPr lang="en-US" sz="2000" dirty="0" smtClean="0">
                <a:latin typeface="Bell MT"/>
                <a:cs typeface="Bell MT"/>
              </a:rPr>
              <a:t>Working and Focus Research Groups should include Model benchmarking and model intercomparison activities in their medium range goals.  We need an EAGER team to begin.</a:t>
            </a:r>
            <a:endParaRPr lang="en-US" sz="2000" dirty="0" smtClean="0">
              <a:solidFill>
                <a:schemeClr val="accent2">
                  <a:lumMod val="50000"/>
                </a:schemeClr>
              </a:solidFill>
              <a:latin typeface="Bell MT"/>
              <a:cs typeface="Bell MT"/>
            </a:endParaRPr>
          </a:p>
        </p:txBody>
      </p:sp>
      <p:pic>
        <p:nvPicPr>
          <p:cNvPr id="7" name="Picture 12" descr="CSDMS_high_r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351588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SDMS Icon (512)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46813"/>
            <a:ext cx="7985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nsflogo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0833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381000" y="60325"/>
            <a:ext cx="8534400" cy="701675"/>
          </a:xfrm>
        </p:spPr>
        <p:txBody>
          <a:bodyPr/>
          <a:lstStyle/>
          <a:p>
            <a:pPr eaLnBrk="1" hangingPunct="1"/>
            <a:r>
              <a:rPr lang="en-US" sz="2400" b="1" dirty="0">
                <a:latin typeface="Bell MT"/>
                <a:cs typeface="Bell MT"/>
              </a:rPr>
              <a:t>CSDMS </a:t>
            </a:r>
            <a:r>
              <a:rPr lang="en-US" sz="2400" b="1" dirty="0" smtClean="0">
                <a:latin typeface="Bell MT"/>
                <a:cs typeface="Bell MT"/>
              </a:rPr>
              <a:t>2.0 Semantic Mediation &amp; Ontologies </a:t>
            </a:r>
            <a:r>
              <a:rPr lang="en-US" sz="2400" b="1" dirty="0">
                <a:latin typeface="Bell MT"/>
                <a:cs typeface="Bell MT"/>
              </a:rPr>
              <a:t>for </a:t>
            </a:r>
            <a:r>
              <a:rPr lang="en-US" sz="2400" b="1" dirty="0" smtClean="0">
                <a:latin typeface="Bell MT"/>
                <a:cs typeface="Bell MT"/>
              </a:rPr>
              <a:t>Models</a:t>
            </a:r>
            <a:br>
              <a:rPr lang="en-US" sz="2400" b="1" dirty="0" smtClean="0">
                <a:latin typeface="Bell MT"/>
                <a:cs typeface="Bell MT"/>
              </a:rPr>
            </a:br>
            <a:r>
              <a:rPr lang="en-US" sz="2400" b="1" dirty="0" smtClean="0">
                <a:latin typeface="Bell MT"/>
                <a:cs typeface="Bell MT"/>
              </a:rPr>
              <a:t>The </a:t>
            </a:r>
            <a:r>
              <a:rPr lang="en-US" sz="2400" b="1" dirty="0">
                <a:latin typeface="Bell MT"/>
                <a:cs typeface="Bell MT"/>
              </a:rPr>
              <a:t>CSDMS Standard Names</a:t>
            </a:r>
          </a:p>
        </p:txBody>
      </p:sp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457200" y="838200"/>
            <a:ext cx="8458200" cy="572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000000"/>
                </a:solidFill>
                <a:latin typeface="Bell MT"/>
                <a:cs typeface="Bell MT"/>
              </a:rPr>
              <a:t>CSDMS Standard Names use a template for </a:t>
            </a:r>
            <a:r>
              <a:rPr lang="en-US" dirty="0" smtClean="0">
                <a:latin typeface="Bell MT"/>
                <a:cs typeface="Bell MT"/>
              </a:rPr>
              <a:t>creating unambiguous and easily understood standard variable names </a:t>
            </a:r>
            <a:r>
              <a:rPr lang="en-US" dirty="0" smtClean="0">
                <a:solidFill>
                  <a:srgbClr val="000000"/>
                </a:solidFill>
                <a:latin typeface="Bell MT"/>
                <a:cs typeface="Bell MT"/>
              </a:rPr>
              <a:t>according to a set of rules, used to retrieve/match values and metadata.  </a:t>
            </a:r>
          </a:p>
          <a:p>
            <a:pPr eaLnBrk="1" hangingPunct="1"/>
            <a:r>
              <a:rPr lang="en-US" b="1" dirty="0" smtClean="0">
                <a:solidFill>
                  <a:srgbClr val="000000"/>
                </a:solidFill>
                <a:latin typeface="Bell MT"/>
                <a:cs typeface="Bell MT"/>
              </a:rPr>
              <a:t>The template is:</a:t>
            </a:r>
          </a:p>
          <a:p>
            <a:pPr eaLnBrk="1" hangingPunct="1"/>
            <a:endParaRPr lang="en-US" sz="1400" dirty="0" smtClean="0">
              <a:solidFill>
                <a:srgbClr val="FFFFFF"/>
              </a:solidFill>
              <a:latin typeface="Bell MT"/>
              <a:cs typeface="Bell MT"/>
            </a:endParaRPr>
          </a:p>
          <a:p>
            <a:pPr eaLnBrk="1" hangingPunct="1"/>
            <a:r>
              <a:rPr lang="en-US" sz="2200" dirty="0" smtClean="0">
                <a:solidFill>
                  <a:srgbClr val="FFFFFF"/>
                </a:solidFill>
                <a:latin typeface="Bell MT"/>
                <a:cs typeface="Bell MT"/>
              </a:rPr>
              <a:t> </a:t>
            </a:r>
            <a:r>
              <a:rPr lang="en-US" sz="2200" b="1" dirty="0" smtClean="0">
                <a:solidFill>
                  <a:srgbClr val="FFFFFF"/>
                </a:solidFill>
                <a:latin typeface="Bell MT"/>
                <a:cs typeface="Bell MT"/>
              </a:rPr>
              <a:t>     </a:t>
            </a:r>
            <a:r>
              <a:rPr lang="en-US" sz="2600" b="1" dirty="0" smtClean="0">
                <a:solidFill>
                  <a:srgbClr val="FF6600"/>
                </a:solidFill>
                <a:latin typeface="Bell MT"/>
                <a:cs typeface="Bell MT"/>
              </a:rPr>
              <a:t>object </a:t>
            </a:r>
            <a:r>
              <a:rPr lang="en-US" sz="2600" b="1" dirty="0">
                <a:solidFill>
                  <a:srgbClr val="FF6600"/>
                </a:solidFill>
                <a:latin typeface="Bell MT"/>
                <a:cs typeface="Bell MT"/>
              </a:rPr>
              <a:t>name </a:t>
            </a:r>
            <a:r>
              <a:rPr lang="en-US" sz="2600" b="1" dirty="0">
                <a:solidFill>
                  <a:srgbClr val="000000"/>
                </a:solidFill>
                <a:latin typeface="Bell MT"/>
                <a:cs typeface="Bell MT"/>
              </a:rPr>
              <a:t>+ </a:t>
            </a:r>
            <a:r>
              <a:rPr lang="en-US" sz="2600" b="1" dirty="0" smtClean="0">
                <a:solidFill>
                  <a:srgbClr val="000000"/>
                </a:solidFill>
                <a:latin typeface="Bell MT"/>
                <a:cs typeface="Bell MT"/>
              </a:rPr>
              <a:t>[</a:t>
            </a:r>
            <a:r>
              <a:rPr lang="en-US" sz="2600" b="1" dirty="0" smtClean="0">
                <a:solidFill>
                  <a:srgbClr val="0000FF"/>
                </a:solidFill>
                <a:latin typeface="Bell MT"/>
                <a:cs typeface="Bell MT"/>
              </a:rPr>
              <a:t>operation </a:t>
            </a:r>
            <a:r>
              <a:rPr lang="en-US" sz="2600" b="1" dirty="0">
                <a:solidFill>
                  <a:srgbClr val="0000FF"/>
                </a:solidFill>
                <a:latin typeface="Bell MT"/>
                <a:cs typeface="Bell MT"/>
              </a:rPr>
              <a:t>name</a:t>
            </a:r>
            <a:r>
              <a:rPr lang="en-US" sz="2600" b="1" dirty="0">
                <a:solidFill>
                  <a:srgbClr val="000000"/>
                </a:solidFill>
                <a:latin typeface="Bell MT"/>
                <a:cs typeface="Bell MT"/>
              </a:rPr>
              <a:t>] + </a:t>
            </a:r>
            <a:r>
              <a:rPr lang="en-US" sz="2600" b="1" dirty="0" smtClean="0">
                <a:solidFill>
                  <a:srgbClr val="008000"/>
                </a:solidFill>
                <a:latin typeface="Bell MT"/>
                <a:cs typeface="Bell MT"/>
              </a:rPr>
              <a:t>quantity </a:t>
            </a:r>
            <a:r>
              <a:rPr lang="en-US" sz="2600" b="1" dirty="0">
                <a:solidFill>
                  <a:srgbClr val="008000"/>
                </a:solidFill>
                <a:latin typeface="Bell MT"/>
                <a:cs typeface="Bell MT"/>
              </a:rPr>
              <a:t>name</a:t>
            </a:r>
          </a:p>
          <a:p>
            <a:pPr eaLnBrk="1" hangingPunct="1"/>
            <a:endParaRPr lang="en-US" sz="1400" dirty="0">
              <a:solidFill>
                <a:srgbClr val="FFFFFF"/>
              </a:solidFill>
              <a:latin typeface="Bell MT"/>
              <a:cs typeface="Bell MT"/>
            </a:endParaRPr>
          </a:p>
          <a:p>
            <a:pPr eaLnBrk="1" hangingPunct="1"/>
            <a:r>
              <a:rPr lang="en-US" sz="2000" b="1" dirty="0" smtClean="0">
                <a:latin typeface="Bell MT"/>
                <a:cs typeface="Bell MT"/>
              </a:rPr>
              <a:t>Examples</a:t>
            </a:r>
            <a:r>
              <a:rPr lang="en-US" sz="2000" b="1" dirty="0">
                <a:latin typeface="Bell MT"/>
                <a:cs typeface="Bell MT"/>
              </a:rPr>
              <a:t>:</a:t>
            </a:r>
          </a:p>
          <a:p>
            <a:pPr eaLnBrk="1" hangingPunct="1"/>
            <a:r>
              <a:rPr lang="en-US" sz="2000" i="1" dirty="0" smtClean="0">
                <a:solidFill>
                  <a:srgbClr val="FF6600"/>
                </a:solidFill>
                <a:latin typeface="Bell MT"/>
                <a:cs typeface="Bell MT"/>
              </a:rPr>
              <a:t>	</a:t>
            </a:r>
            <a:r>
              <a:rPr lang="en-US" sz="2000" b="1" dirty="0" smtClean="0">
                <a:solidFill>
                  <a:srgbClr val="FF6600"/>
                </a:solidFill>
                <a:latin typeface="Bell MT"/>
                <a:cs typeface="Bell MT"/>
              </a:rPr>
              <a:t>atmosphere_water</a:t>
            </a:r>
            <a:r>
              <a:rPr lang="en-US" sz="2000" b="1" dirty="0" smtClean="0">
                <a:solidFill>
                  <a:srgbClr val="000000"/>
                </a:solidFill>
                <a:latin typeface="Bell MT"/>
                <a:cs typeface="Bell MT"/>
              </a:rPr>
              <a:t>__</a:t>
            </a:r>
            <a:r>
              <a:rPr lang="en-US" sz="2000" b="1" dirty="0" err="1" smtClean="0">
                <a:solidFill>
                  <a:srgbClr val="008000"/>
                </a:solidFill>
                <a:latin typeface="Bell MT"/>
                <a:cs typeface="Bell MT"/>
              </a:rPr>
              <a:t>liquid_equivalent_precipitation_rate</a:t>
            </a:r>
            <a:endParaRPr lang="en-US" sz="2000" b="1" dirty="0" smtClean="0">
              <a:solidFill>
                <a:srgbClr val="008000"/>
              </a:solidFill>
              <a:latin typeface="Bell MT"/>
              <a:cs typeface="Bell MT"/>
            </a:endParaRPr>
          </a:p>
          <a:p>
            <a:pPr eaLnBrk="1" hangingPunct="1"/>
            <a:r>
              <a:rPr lang="en-US" sz="2000" b="1" dirty="0" smtClean="0">
                <a:solidFill>
                  <a:srgbClr val="FFFFFF"/>
                </a:solidFill>
                <a:latin typeface="Bell MT"/>
                <a:cs typeface="Bell MT"/>
              </a:rPr>
              <a:t>	</a:t>
            </a:r>
            <a:r>
              <a:rPr lang="en-US" sz="2000" b="1" dirty="0" smtClean="0">
                <a:solidFill>
                  <a:srgbClr val="FF6600"/>
                </a:solidFill>
                <a:latin typeface="Bell MT"/>
                <a:cs typeface="Bell MT"/>
              </a:rPr>
              <a:t>bedrock_surface</a:t>
            </a:r>
            <a:r>
              <a:rPr lang="en-US" sz="2000" b="1" dirty="0" smtClean="0">
                <a:solidFill>
                  <a:srgbClr val="000000"/>
                </a:solidFill>
                <a:latin typeface="Bell MT"/>
                <a:cs typeface="Bell MT"/>
              </a:rPr>
              <a:t>__</a:t>
            </a:r>
            <a:r>
              <a:rPr lang="en-US" sz="2000" b="1" dirty="0" smtClean="0">
                <a:solidFill>
                  <a:srgbClr val="0000FF"/>
                </a:solidFill>
                <a:latin typeface="Bell MT"/>
                <a:cs typeface="Bell MT"/>
              </a:rPr>
              <a:t>2nd_time_derivative_of</a:t>
            </a:r>
            <a:r>
              <a:rPr lang="en-US" sz="2000" b="1" dirty="0">
                <a:solidFill>
                  <a:srgbClr val="000000"/>
                </a:solidFill>
                <a:latin typeface="Bell MT"/>
                <a:cs typeface="Bell MT"/>
              </a:rPr>
              <a:t>__</a:t>
            </a:r>
            <a:r>
              <a:rPr lang="en-US" sz="2000" b="1" dirty="0" smtClean="0">
                <a:solidFill>
                  <a:srgbClr val="008000"/>
                </a:solidFill>
                <a:latin typeface="Bell MT"/>
                <a:cs typeface="Bell MT"/>
              </a:rPr>
              <a:t>elevation</a:t>
            </a:r>
            <a:endParaRPr lang="en-US" sz="2000" b="1" dirty="0">
              <a:solidFill>
                <a:srgbClr val="008000"/>
              </a:solidFill>
              <a:latin typeface="Bell MT"/>
              <a:cs typeface="Bell MT"/>
            </a:endParaRPr>
          </a:p>
          <a:p>
            <a:pPr eaLnBrk="1" hangingPunct="1"/>
            <a:r>
              <a:rPr lang="en-US" sz="2000" b="1" dirty="0">
                <a:solidFill>
                  <a:srgbClr val="FFFFFF"/>
                </a:solidFill>
                <a:latin typeface="Bell MT"/>
                <a:cs typeface="Bell MT"/>
              </a:rPr>
              <a:t>       </a:t>
            </a:r>
            <a:r>
              <a:rPr lang="en-US" sz="2000" b="1" dirty="0" smtClean="0">
                <a:solidFill>
                  <a:srgbClr val="FF6600"/>
                </a:solidFill>
                <a:latin typeface="Bell MT"/>
                <a:cs typeface="Bell MT"/>
              </a:rPr>
              <a:t>earth_ellipsoid</a:t>
            </a:r>
            <a:r>
              <a:rPr lang="en-US" sz="2000" b="1" dirty="0">
                <a:solidFill>
                  <a:srgbClr val="000000"/>
                </a:solidFill>
                <a:latin typeface="Bell MT"/>
                <a:cs typeface="Bell MT"/>
              </a:rPr>
              <a:t>__</a:t>
            </a:r>
            <a:r>
              <a:rPr lang="en-US" sz="2000" b="1" dirty="0" err="1" smtClean="0">
                <a:solidFill>
                  <a:srgbClr val="008000"/>
                </a:solidFill>
                <a:latin typeface="Bell MT"/>
                <a:cs typeface="Bell MT"/>
              </a:rPr>
              <a:t>equatorial_radius</a:t>
            </a:r>
            <a:endParaRPr lang="en-US" sz="2000" b="1" dirty="0">
              <a:solidFill>
                <a:srgbClr val="008000"/>
              </a:solidFill>
              <a:latin typeface="Bell MT"/>
              <a:cs typeface="Bell MT"/>
            </a:endParaRPr>
          </a:p>
          <a:p>
            <a:pPr eaLnBrk="1" hangingPunct="1"/>
            <a:r>
              <a:rPr lang="en-US" sz="2000" b="1" dirty="0">
                <a:solidFill>
                  <a:srgbClr val="FFFFFF"/>
                </a:solidFill>
                <a:latin typeface="Bell MT"/>
                <a:cs typeface="Bell MT"/>
              </a:rPr>
              <a:t>       </a:t>
            </a:r>
            <a:r>
              <a:rPr lang="en-US" sz="2000" b="1" dirty="0" smtClean="0">
                <a:solidFill>
                  <a:srgbClr val="FF6600"/>
                </a:solidFill>
                <a:latin typeface="Bell MT"/>
                <a:cs typeface="Bell MT"/>
              </a:rPr>
              <a:t>soil</a:t>
            </a:r>
            <a:r>
              <a:rPr lang="en-US" sz="2000" b="1" dirty="0" smtClean="0">
                <a:solidFill>
                  <a:srgbClr val="000000"/>
                </a:solidFill>
                <a:latin typeface="Bell MT"/>
                <a:cs typeface="Bell MT"/>
              </a:rPr>
              <a:t>__</a:t>
            </a:r>
            <a:r>
              <a:rPr lang="en-US" sz="2000" b="1" dirty="0" smtClean="0">
                <a:solidFill>
                  <a:srgbClr val="0000FF"/>
                </a:solidFill>
                <a:latin typeface="Bell MT"/>
                <a:cs typeface="Bell MT"/>
              </a:rPr>
              <a:t>time_derivative_of</a:t>
            </a:r>
            <a:r>
              <a:rPr lang="en-US" sz="2000" b="1" dirty="0">
                <a:solidFill>
                  <a:srgbClr val="000000"/>
                </a:solidFill>
                <a:latin typeface="Bell MT"/>
                <a:cs typeface="Bell MT"/>
              </a:rPr>
              <a:t>__</a:t>
            </a:r>
            <a:r>
              <a:rPr lang="en-US" sz="2000" b="1" dirty="0" err="1" smtClean="0">
                <a:solidFill>
                  <a:srgbClr val="008000"/>
                </a:solidFill>
                <a:latin typeface="Bell MT"/>
                <a:cs typeface="Bell MT"/>
              </a:rPr>
              <a:t>saturated_hydraulic_conductivity</a:t>
            </a:r>
            <a:endParaRPr lang="en-US" sz="2000" b="1" dirty="0" smtClean="0">
              <a:solidFill>
                <a:srgbClr val="008000"/>
              </a:solidFill>
              <a:latin typeface="Bell MT"/>
              <a:cs typeface="Bell MT"/>
            </a:endParaRPr>
          </a:p>
          <a:p>
            <a:pPr eaLnBrk="1" hangingPunct="1"/>
            <a:endParaRPr lang="en-US" sz="2000" i="1" dirty="0">
              <a:solidFill>
                <a:srgbClr val="00FF00"/>
              </a:solidFill>
              <a:latin typeface="Bell MT"/>
              <a:cs typeface="Bell MT"/>
            </a:endParaRPr>
          </a:p>
          <a:p>
            <a:pPr eaLnBrk="1" hangingPunct="1"/>
            <a:r>
              <a:rPr lang="en-US" dirty="0">
                <a:latin typeface="Bell MT"/>
                <a:cs typeface="Bell MT"/>
              </a:rPr>
              <a:t>Model developers </a:t>
            </a:r>
            <a:r>
              <a:rPr lang="en-US" i="1" dirty="0">
                <a:solidFill>
                  <a:srgbClr val="FF0000"/>
                </a:solidFill>
                <a:latin typeface="Bell MT"/>
                <a:cs typeface="Bell MT"/>
              </a:rPr>
              <a:t>do not</a:t>
            </a:r>
            <a:r>
              <a:rPr lang="en-US" i="1" dirty="0">
                <a:latin typeface="Bell MT"/>
                <a:cs typeface="Bell MT"/>
              </a:rPr>
              <a:t> </a:t>
            </a:r>
            <a:r>
              <a:rPr lang="en-US" dirty="0">
                <a:latin typeface="Bell MT"/>
                <a:cs typeface="Bell MT"/>
              </a:rPr>
              <a:t>replace variables in their code </a:t>
            </a:r>
            <a:r>
              <a:rPr lang="en-US" dirty="0" smtClean="0">
                <a:latin typeface="Bell MT"/>
                <a:cs typeface="Bell MT"/>
              </a:rPr>
              <a:t>but only </a:t>
            </a:r>
            <a:r>
              <a:rPr lang="en-US" i="1" dirty="0" smtClean="0">
                <a:solidFill>
                  <a:srgbClr val="FF0000"/>
                </a:solidFill>
                <a:latin typeface="Bell MT"/>
                <a:cs typeface="Bell MT"/>
              </a:rPr>
              <a:t>provide </a:t>
            </a:r>
            <a:r>
              <a:rPr lang="en-US" i="1" dirty="0">
                <a:solidFill>
                  <a:srgbClr val="FF0000"/>
                </a:solidFill>
                <a:latin typeface="Bell MT"/>
                <a:cs typeface="Bell MT"/>
              </a:rPr>
              <a:t>a </a:t>
            </a:r>
            <a:r>
              <a:rPr lang="en-US" i="1" dirty="0" smtClean="0">
                <a:solidFill>
                  <a:srgbClr val="FF0000"/>
                </a:solidFill>
                <a:latin typeface="Bell MT"/>
                <a:cs typeface="Bell MT"/>
              </a:rPr>
              <a:t>mapping dictionary</a:t>
            </a:r>
            <a:r>
              <a:rPr lang="en-US" dirty="0" smtClean="0">
                <a:solidFill>
                  <a:srgbClr val="FF0000"/>
                </a:solidFill>
                <a:latin typeface="Bell MT"/>
                <a:cs typeface="Bell MT"/>
              </a:rPr>
              <a:t> </a:t>
            </a:r>
            <a:r>
              <a:rPr lang="en-US" dirty="0">
                <a:latin typeface="Bell MT"/>
                <a:cs typeface="Bell MT"/>
              </a:rPr>
              <a:t>of their input and output variables to CSDMS Standard Names and </a:t>
            </a:r>
            <a:r>
              <a:rPr lang="en-US" dirty="0" smtClean="0">
                <a:latin typeface="Bell MT"/>
                <a:cs typeface="Bell MT"/>
              </a:rPr>
              <a:t>a </a:t>
            </a:r>
            <a:r>
              <a:rPr lang="en-US" i="1" dirty="0">
                <a:solidFill>
                  <a:srgbClr val="FF0000"/>
                </a:solidFill>
                <a:latin typeface="Bell MT"/>
                <a:cs typeface="Bell MT"/>
              </a:rPr>
              <a:t>Model Metadata File </a:t>
            </a:r>
            <a:r>
              <a:rPr lang="en-US" dirty="0">
                <a:latin typeface="Bell MT"/>
                <a:cs typeface="Bell MT"/>
              </a:rPr>
              <a:t>with assumptions, units, grid type, </a:t>
            </a:r>
            <a:r>
              <a:rPr lang="en-US" dirty="0" smtClean="0">
                <a:latin typeface="Bell MT"/>
                <a:cs typeface="Bell MT"/>
              </a:rPr>
              <a:t>etc.</a:t>
            </a:r>
            <a:endParaRPr lang="en-US" i="1" dirty="0">
              <a:latin typeface="Bell MT"/>
              <a:cs typeface="Bell MT"/>
            </a:endParaRPr>
          </a:p>
        </p:txBody>
      </p:sp>
      <p:pic>
        <p:nvPicPr>
          <p:cNvPr id="4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SDMS Icon (51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nsflogo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44686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381000" y="60325"/>
            <a:ext cx="8534400" cy="701675"/>
          </a:xfrm>
        </p:spPr>
        <p:txBody>
          <a:bodyPr/>
          <a:lstStyle/>
          <a:p>
            <a:pPr eaLnBrk="1" hangingPunct="1"/>
            <a:r>
              <a:rPr lang="en-US" sz="2400" b="1" dirty="0">
                <a:latin typeface="Bell MT"/>
                <a:cs typeface="Bell MT"/>
              </a:rPr>
              <a:t>CSDMS </a:t>
            </a:r>
            <a:r>
              <a:rPr lang="en-US" sz="2400" b="1" dirty="0" smtClean="0">
                <a:latin typeface="Bell MT"/>
                <a:cs typeface="Bell MT"/>
              </a:rPr>
              <a:t>2.0 Web Innovation and Maintenance</a:t>
            </a:r>
            <a:endParaRPr lang="en-US" sz="2400" b="1" dirty="0">
              <a:latin typeface="Bell MT"/>
              <a:cs typeface="Bell MT"/>
            </a:endParaRPr>
          </a:p>
        </p:txBody>
      </p:sp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3124200" y="838200"/>
            <a:ext cx="5791200" cy="415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 smtClean="0">
                <a:latin typeface="Bell MT"/>
                <a:cs typeface="Bell MT"/>
              </a:rPr>
              <a:t>E.g. An </a:t>
            </a:r>
            <a:r>
              <a:rPr lang="en-US" dirty="0">
                <a:latin typeface="Bell MT"/>
                <a:cs typeface="Bell MT"/>
              </a:rPr>
              <a:t>automated </a:t>
            </a:r>
            <a:r>
              <a:rPr lang="en-US" dirty="0" smtClean="0">
                <a:latin typeface="Bell MT"/>
                <a:cs typeface="Bell MT"/>
              </a:rPr>
              <a:t>“</a:t>
            </a:r>
            <a:r>
              <a:rPr lang="en-US" dirty="0">
                <a:latin typeface="Bell MT"/>
                <a:cs typeface="Bell MT"/>
              </a:rPr>
              <a:t>Model info” box is created for each model questionnaire page to serve model developers and users with summary information regarding the </a:t>
            </a:r>
            <a:r>
              <a:rPr lang="en-US" dirty="0" smtClean="0">
                <a:latin typeface="Bell MT"/>
                <a:cs typeface="Bell MT"/>
              </a:rPr>
              <a:t>code author(s) of each </a:t>
            </a:r>
            <a:r>
              <a:rPr lang="en-US" dirty="0">
                <a:latin typeface="Bell MT"/>
                <a:cs typeface="Bell MT"/>
              </a:rPr>
              <a:t>numerical model </a:t>
            </a:r>
            <a:r>
              <a:rPr lang="en-US" dirty="0" smtClean="0">
                <a:latin typeface="Bell MT"/>
                <a:cs typeface="Bell MT"/>
              </a:rPr>
              <a:t>and </a:t>
            </a:r>
            <a:r>
              <a:rPr lang="en-US" dirty="0">
                <a:latin typeface="Bell MT"/>
                <a:cs typeface="Bell MT"/>
              </a:rPr>
              <a:t>a </a:t>
            </a:r>
            <a:r>
              <a:rPr lang="en-US" dirty="0" smtClean="0">
                <a:latin typeface="Bell MT"/>
                <a:cs typeface="Bell MT"/>
              </a:rPr>
              <a:t>download link for </a:t>
            </a:r>
            <a:r>
              <a:rPr lang="en-US" dirty="0">
                <a:latin typeface="Bell MT"/>
                <a:cs typeface="Bell MT"/>
              </a:rPr>
              <a:t>the source code. </a:t>
            </a:r>
            <a:r>
              <a:rPr lang="en-US" dirty="0" smtClean="0">
                <a:latin typeface="Bell MT"/>
                <a:cs typeface="Bell MT"/>
              </a:rPr>
              <a:t>Model </a:t>
            </a:r>
            <a:r>
              <a:rPr lang="en-US" dirty="0">
                <a:latin typeface="Bell MT"/>
                <a:cs typeface="Bell MT"/>
              </a:rPr>
              <a:t>authors name is linked to his user profile </a:t>
            </a:r>
            <a:r>
              <a:rPr lang="en-US" dirty="0" smtClean="0">
                <a:latin typeface="Bell MT"/>
                <a:cs typeface="Bell MT"/>
              </a:rPr>
              <a:t>page. </a:t>
            </a:r>
            <a:r>
              <a:rPr lang="en-US" dirty="0">
                <a:latin typeface="Bell MT"/>
                <a:cs typeface="Bell MT"/>
              </a:rPr>
              <a:t>A QR-code </a:t>
            </a:r>
            <a:r>
              <a:rPr lang="en-US" dirty="0" smtClean="0">
                <a:latin typeface="Bell MT"/>
                <a:cs typeface="Bell MT"/>
              </a:rPr>
              <a:t>image </a:t>
            </a:r>
            <a:r>
              <a:rPr lang="en-US" dirty="0">
                <a:latin typeface="Bell MT"/>
                <a:cs typeface="Bell MT"/>
              </a:rPr>
              <a:t>is </a:t>
            </a:r>
            <a:r>
              <a:rPr lang="en-US" dirty="0" smtClean="0">
                <a:latin typeface="Bell MT"/>
                <a:cs typeface="Bell MT"/>
              </a:rPr>
              <a:t>displayed and a unique identifier or </a:t>
            </a:r>
            <a:r>
              <a:rPr lang="en-US" dirty="0">
                <a:latin typeface="Bell MT"/>
                <a:cs typeface="Bell MT"/>
              </a:rPr>
              <a:t>DOI (</a:t>
            </a:r>
            <a:r>
              <a:rPr lang="en-US" dirty="0" smtClean="0">
                <a:latin typeface="Bell MT"/>
                <a:cs typeface="Bell MT"/>
              </a:rPr>
              <a:t>Digital </a:t>
            </a:r>
            <a:r>
              <a:rPr lang="en-US" dirty="0">
                <a:latin typeface="Bell MT"/>
                <a:cs typeface="Bell MT"/>
              </a:rPr>
              <a:t>Object </a:t>
            </a:r>
            <a:r>
              <a:rPr lang="en-US" dirty="0" smtClean="0">
                <a:latin typeface="Bell MT"/>
                <a:cs typeface="Bell MT"/>
              </a:rPr>
              <a:t>Identifier) is assigned for </a:t>
            </a:r>
            <a:r>
              <a:rPr lang="en-US" dirty="0">
                <a:latin typeface="Bell MT"/>
                <a:cs typeface="Bell MT"/>
              </a:rPr>
              <a:t>all models that are physically part of the CSDMS repository. </a:t>
            </a:r>
            <a:endParaRPr lang="en-US" i="1" dirty="0">
              <a:latin typeface="Bell MT"/>
              <a:cs typeface="Bell MT"/>
            </a:endParaRPr>
          </a:p>
        </p:txBody>
      </p:sp>
      <p:pic>
        <p:nvPicPr>
          <p:cNvPr id="4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SDMS Icon (51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nsflogo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DOI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38199"/>
            <a:ext cx="2971800" cy="5299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434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U-Turn Arrow 30"/>
          <p:cNvSpPr/>
          <p:nvPr/>
        </p:nvSpPr>
        <p:spPr>
          <a:xfrm rot="5400000" flipV="1">
            <a:off x="528903" y="3580309"/>
            <a:ext cx="2779584" cy="231825"/>
          </a:xfrm>
          <a:prstGeom prst="uturnArrow">
            <a:avLst/>
          </a:prstGeom>
          <a:solidFill>
            <a:schemeClr val="bg2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377698" y="1592482"/>
            <a:ext cx="8608996" cy="3769041"/>
            <a:chOff x="228599" y="2637971"/>
            <a:chExt cx="8608996" cy="3769041"/>
          </a:xfrm>
        </p:grpSpPr>
        <p:grpSp>
          <p:nvGrpSpPr>
            <p:cNvPr id="30" name="Group 29"/>
            <p:cNvGrpSpPr/>
            <p:nvPr/>
          </p:nvGrpSpPr>
          <p:grpSpPr>
            <a:xfrm>
              <a:off x="1600200" y="2822637"/>
              <a:ext cx="5943600" cy="3584375"/>
              <a:chOff x="1828800" y="2971800"/>
              <a:chExt cx="5943600" cy="3584375"/>
            </a:xfrm>
          </p:grpSpPr>
          <p:pic>
            <p:nvPicPr>
              <p:cNvPr id="14340" name="Picture 44" descr="CSDMS_slices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7401" y="3501082"/>
                <a:ext cx="5562600" cy="29029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2209800" y="5940363"/>
                <a:ext cx="15115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Lake Model</a:t>
                </a:r>
              </a:p>
              <a:p>
                <a:r>
                  <a:rPr lang="en-US" sz="1200" dirty="0" smtClean="0"/>
                  <a:t> (JAVA)</a:t>
                </a:r>
                <a:endParaRPr lang="en-US" sz="1200" dirty="0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5486400" y="3616642"/>
                <a:ext cx="86327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err="1" smtClean="0"/>
                  <a:t>Hillslopes</a:t>
                </a:r>
                <a:endParaRPr lang="en-US" sz="1200" dirty="0" smtClean="0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6705600" y="3224083"/>
                <a:ext cx="67347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Coasts</a:t>
                </a:r>
                <a:endParaRPr lang="en-US" sz="1200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385291" y="3501082"/>
                <a:ext cx="62813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Rivers</a:t>
                </a:r>
                <a:endParaRPr lang="en-US" sz="1200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3352800" y="3755141"/>
                <a:ext cx="8544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Lowlands 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572000" y="6094510"/>
                <a:ext cx="6282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Deltas</a:t>
                </a:r>
              </a:p>
              <a:p>
                <a:r>
                  <a:rPr lang="en-US" sz="1200" dirty="0" smtClean="0"/>
                  <a:t>2D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05600" y="5819001"/>
                <a:ext cx="6464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Ocean</a:t>
                </a:r>
              </a:p>
              <a:p>
                <a:r>
                  <a:rPr lang="en-US" sz="1200" dirty="0" smtClean="0"/>
                  <a:t>3D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90309" y="3364071"/>
                <a:ext cx="18288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Desert Model (C++) </a:t>
                </a: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1828800" y="2971800"/>
                <a:ext cx="5943600" cy="358140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3200400" y="2971800"/>
                <a:ext cx="312259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Numerical Process Models</a:t>
                </a:r>
                <a:endParaRPr lang="en-US" b="1" dirty="0"/>
              </a:p>
            </p:txBody>
          </p:sp>
        </p:grpSp>
        <p:sp>
          <p:nvSpPr>
            <p:cNvPr id="35" name="U-Turn Arrow 34"/>
            <p:cNvSpPr/>
            <p:nvPr/>
          </p:nvSpPr>
          <p:spPr>
            <a:xfrm flipH="1">
              <a:off x="4514489" y="3214908"/>
              <a:ext cx="914400" cy="252571"/>
            </a:xfrm>
            <a:prstGeom prst="uturnArrow">
              <a:avLst/>
            </a:prstGeom>
            <a:solidFill>
              <a:schemeClr val="bg2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U-Turn Arrow 35"/>
            <p:cNvSpPr/>
            <p:nvPr/>
          </p:nvSpPr>
          <p:spPr>
            <a:xfrm flipV="1">
              <a:off x="4514489" y="3744477"/>
              <a:ext cx="2343511" cy="231825"/>
            </a:xfrm>
            <a:prstGeom prst="uturnArrow">
              <a:avLst/>
            </a:prstGeom>
            <a:solidFill>
              <a:schemeClr val="bg2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71689" y="4082534"/>
              <a:ext cx="1463578" cy="36933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COUPLING</a:t>
              </a:r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784821" y="5421868"/>
              <a:ext cx="1692179" cy="36933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REGRIDDING</a:t>
              </a:r>
              <a:endParaRPr 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305109" y="2637971"/>
              <a:ext cx="2532486" cy="36933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VARIETY OF USERS</a:t>
              </a:r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28599" y="4082534"/>
              <a:ext cx="2495111" cy="36933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INTEROPERABILITY</a:t>
              </a:r>
              <a:endParaRPr lang="en-US" dirty="0"/>
            </a:p>
          </p:txBody>
        </p:sp>
      </p:grpSp>
      <p:sp>
        <p:nvSpPr>
          <p:cNvPr id="14339" name="Text Box 37"/>
          <p:cNvSpPr txBox="1">
            <a:spLocks noChangeArrowheads="1"/>
          </p:cNvSpPr>
          <p:nvPr/>
        </p:nvSpPr>
        <p:spPr bwMode="auto">
          <a:xfrm>
            <a:off x="0" y="230188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b="1" dirty="0" smtClean="0">
                <a:latin typeface="Bell MT"/>
                <a:cs typeface="Bell MT"/>
              </a:rPr>
              <a:t>CSDMS </a:t>
            </a:r>
            <a:r>
              <a:rPr lang="en-US" b="1" dirty="0">
                <a:latin typeface="Bell MT"/>
                <a:cs typeface="Bell MT"/>
              </a:rPr>
              <a:t>Grand </a:t>
            </a:r>
            <a:r>
              <a:rPr lang="en-US" b="1" dirty="0" smtClean="0">
                <a:latin typeface="Bell MT"/>
                <a:cs typeface="Bell MT"/>
              </a:rPr>
              <a:t>Challenge:  </a:t>
            </a:r>
            <a:r>
              <a:rPr lang="en-US" b="1" dirty="0">
                <a:solidFill>
                  <a:srgbClr val="000000"/>
                </a:solidFill>
                <a:latin typeface="Bell MT"/>
                <a:cs typeface="Bell MT"/>
              </a:rPr>
              <a:t>Coordinate a large community </a:t>
            </a:r>
            <a:r>
              <a:rPr lang="en-US" b="1" dirty="0" smtClean="0">
                <a:solidFill>
                  <a:srgbClr val="000000"/>
                </a:solidFill>
                <a:latin typeface="Bell MT"/>
                <a:cs typeface="Bell MT"/>
              </a:rPr>
              <a:t>to build </a:t>
            </a:r>
            <a:r>
              <a:rPr lang="en-US" b="1" dirty="0">
                <a:solidFill>
                  <a:srgbClr val="000000"/>
                </a:solidFill>
                <a:latin typeface="Bell MT"/>
                <a:cs typeface="Bell MT"/>
              </a:rPr>
              <a:t>a </a:t>
            </a:r>
            <a:r>
              <a:rPr lang="en-US" b="1" dirty="0" smtClean="0">
                <a:solidFill>
                  <a:srgbClr val="000000"/>
                </a:solidFill>
                <a:latin typeface="Bell MT"/>
                <a:cs typeface="Bell MT"/>
              </a:rPr>
              <a:t>toolbox </a:t>
            </a:r>
            <a:r>
              <a:rPr lang="en-US" b="1" dirty="0">
                <a:solidFill>
                  <a:srgbClr val="000000"/>
                </a:solidFill>
                <a:latin typeface="Bell MT"/>
                <a:cs typeface="Bell MT"/>
              </a:rPr>
              <a:t>of </a:t>
            </a:r>
            <a:r>
              <a:rPr lang="en-US" b="1" dirty="0" smtClean="0">
                <a:solidFill>
                  <a:srgbClr val="000000"/>
                </a:solidFill>
                <a:latin typeface="Bell MT"/>
                <a:cs typeface="Bell MT"/>
              </a:rPr>
              <a:t>surface dynamics component models</a:t>
            </a:r>
            <a:endParaRPr lang="en-US" sz="2000" dirty="0" smtClean="0">
              <a:solidFill>
                <a:srgbClr val="000000"/>
              </a:solidFill>
              <a:latin typeface="Bell MT"/>
              <a:cs typeface="Bell M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16208" y="3037045"/>
            <a:ext cx="937192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HPC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29608" y="5207376"/>
            <a:ext cx="2743201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MULTIDISCIPLINARITY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377698" y="1592482"/>
            <a:ext cx="249511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VOLUNTEERISM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6225607" y="5207376"/>
            <a:ext cx="274320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MANY DEVELOPERS</a:t>
            </a:r>
            <a:endParaRPr lang="en-US" dirty="0"/>
          </a:p>
        </p:txBody>
      </p:sp>
      <p:pic>
        <p:nvPicPr>
          <p:cNvPr id="33" name="Picture 12" descr="CSDMS_high_re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4650" y="6280150"/>
            <a:ext cx="2419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6" descr="nsflogo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05513"/>
            <a:ext cx="847725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9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10"/>
          <p:cNvSpPr txBox="1">
            <a:spLocks noChangeArrowheads="1"/>
          </p:cNvSpPr>
          <p:nvPr/>
        </p:nvSpPr>
        <p:spPr bwMode="auto">
          <a:xfrm>
            <a:off x="0" y="28361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lvl="0">
              <a:spcAft>
                <a:spcPts val="1800"/>
              </a:spcAft>
            </a:pPr>
            <a:r>
              <a:rPr lang="en-US" sz="2400" b="1" dirty="0">
                <a:latin typeface="Bell MT"/>
                <a:cs typeface="Bell MT"/>
              </a:rPr>
              <a:t>CSDMS 2.0 </a:t>
            </a:r>
            <a:r>
              <a:rPr lang="en-US" sz="2400" b="1" dirty="0" smtClean="0">
                <a:latin typeface="Bell MT"/>
                <a:cs typeface="Bell MT"/>
              </a:rPr>
              <a:t>A </a:t>
            </a:r>
            <a:r>
              <a:rPr lang="en-US" sz="2400" b="1" dirty="0">
                <a:latin typeface="Bell MT"/>
                <a:cs typeface="Bell MT"/>
              </a:rPr>
              <a:t>Quantitative Surface Dynamics </a:t>
            </a:r>
            <a:r>
              <a:rPr lang="en-US" sz="2400" b="1" dirty="0" smtClean="0">
                <a:latin typeface="Bell MT"/>
                <a:cs typeface="Bell MT"/>
              </a:rPr>
              <a:t>Educational </a:t>
            </a:r>
            <a:r>
              <a:rPr lang="en-US" sz="2400" b="1" dirty="0">
                <a:latin typeface="Bell MT"/>
                <a:cs typeface="Bell MT"/>
              </a:rPr>
              <a:t>Toolbox </a:t>
            </a:r>
            <a:endParaRPr lang="en-US" sz="2400" b="1" dirty="0" smtClean="0">
              <a:latin typeface="Bell MT"/>
              <a:cs typeface="Bell MT"/>
            </a:endParaRPr>
          </a:p>
        </p:txBody>
      </p:sp>
      <p:pic>
        <p:nvPicPr>
          <p:cNvPr id="7" name="Picture 12" descr="CSDMS_high_r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351588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SDMS Icon (512)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46813"/>
            <a:ext cx="7985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nsflogo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04" r="4811"/>
          <a:stretch>
            <a:fillRect/>
          </a:stretch>
        </p:blipFill>
        <p:spPr bwMode="auto">
          <a:xfrm>
            <a:off x="555626" y="526861"/>
            <a:ext cx="7978774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74339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10"/>
          <p:cNvSpPr txBox="1">
            <a:spLocks noChangeArrowheads="1"/>
          </p:cNvSpPr>
          <p:nvPr/>
        </p:nvSpPr>
        <p:spPr bwMode="auto">
          <a:xfrm>
            <a:off x="0" y="28361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lvl="0">
              <a:spcAft>
                <a:spcPts val="1800"/>
              </a:spcAft>
            </a:pPr>
            <a:r>
              <a:rPr lang="en-US" sz="2400" b="1" dirty="0">
                <a:latin typeface="Bell MT"/>
                <a:cs typeface="Bell MT"/>
              </a:rPr>
              <a:t>CSDMS 2.0 </a:t>
            </a:r>
            <a:r>
              <a:rPr lang="en-US" sz="2400" b="1" dirty="0" smtClean="0">
                <a:latin typeface="Bell MT"/>
                <a:cs typeface="Bell MT"/>
              </a:rPr>
              <a:t>A </a:t>
            </a:r>
            <a:r>
              <a:rPr lang="en-US" sz="2400" b="1" dirty="0">
                <a:latin typeface="Bell MT"/>
                <a:cs typeface="Bell MT"/>
              </a:rPr>
              <a:t>Quantitative Surface Dynamics </a:t>
            </a:r>
            <a:r>
              <a:rPr lang="en-US" sz="2400" b="1" dirty="0" smtClean="0">
                <a:latin typeface="Bell MT"/>
                <a:cs typeface="Bell MT"/>
              </a:rPr>
              <a:t>Educational </a:t>
            </a:r>
            <a:r>
              <a:rPr lang="en-US" sz="2400" b="1" dirty="0">
                <a:latin typeface="Bell MT"/>
                <a:cs typeface="Bell MT"/>
              </a:rPr>
              <a:t>Toolbox </a:t>
            </a:r>
            <a:endParaRPr lang="en-US" sz="2400" b="1" dirty="0" smtClean="0">
              <a:latin typeface="Bell MT"/>
              <a:cs typeface="Bell MT"/>
            </a:endParaRPr>
          </a:p>
        </p:txBody>
      </p:sp>
      <p:pic>
        <p:nvPicPr>
          <p:cNvPr id="7" name="Picture 12" descr="CSDMS_high_r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351588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SDMS Icon (512)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46813"/>
            <a:ext cx="7985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nsflogo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SOS.tif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14400"/>
            <a:ext cx="9144000" cy="439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008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10"/>
          <p:cNvSpPr txBox="1">
            <a:spLocks noChangeArrowheads="1"/>
          </p:cNvSpPr>
          <p:nvPr/>
        </p:nvSpPr>
        <p:spPr bwMode="auto">
          <a:xfrm>
            <a:off x="28655" y="76200"/>
            <a:ext cx="4619545" cy="6170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2000" b="1" dirty="0" smtClean="0">
                <a:latin typeface="Bell MT"/>
                <a:cs typeface="Bell MT"/>
              </a:rPr>
              <a:t>New Community Initiatives</a:t>
            </a:r>
          </a:p>
          <a:p>
            <a:pPr lvl="0">
              <a:spcAft>
                <a:spcPts val="600"/>
              </a:spcAft>
            </a:pPr>
            <a:r>
              <a:rPr lang="en-US" sz="2000" b="1" dirty="0" smtClean="0">
                <a:latin typeface="Bell MT"/>
                <a:cs typeface="Bell MT"/>
              </a:rPr>
              <a:t>Geodynamics Focus Research Group </a:t>
            </a:r>
            <a:r>
              <a:rPr lang="en-US" sz="2000" dirty="0">
                <a:latin typeface="Bell MT"/>
                <a:cs typeface="Bell MT"/>
              </a:rPr>
              <a:t>to investigate the interplay among climate, geomorphology, and tectonic processes in governing surface processes and landscape </a:t>
            </a:r>
            <a:r>
              <a:rPr lang="en-US" sz="2000" dirty="0" smtClean="0">
                <a:latin typeface="Bell MT"/>
                <a:cs typeface="Bell MT"/>
              </a:rPr>
              <a:t>evolution — possible cosponsor NSF’s </a:t>
            </a:r>
            <a:r>
              <a:rPr lang="en-US" sz="2000" dirty="0" err="1" smtClean="0">
                <a:latin typeface="Bell MT"/>
                <a:cs typeface="Bell MT"/>
              </a:rPr>
              <a:t>GeoPRISMS</a:t>
            </a:r>
            <a:r>
              <a:rPr lang="en-US" sz="2000" dirty="0" smtClean="0">
                <a:latin typeface="Bell MT"/>
                <a:cs typeface="Bell MT"/>
              </a:rPr>
              <a:t> — Co-Chairs Phaedra Upton and Mark </a:t>
            </a:r>
            <a:r>
              <a:rPr lang="en-US" sz="2000" dirty="0" err="1" smtClean="0">
                <a:latin typeface="Bell MT"/>
                <a:cs typeface="Bell MT"/>
              </a:rPr>
              <a:t>Behn</a:t>
            </a:r>
            <a:endParaRPr lang="en-US" sz="2000" dirty="0" smtClean="0">
              <a:latin typeface="Bell MT"/>
              <a:cs typeface="Bell MT"/>
            </a:endParaRPr>
          </a:p>
          <a:p>
            <a:pPr lvl="0">
              <a:spcAft>
                <a:spcPts val="600"/>
              </a:spcAft>
            </a:pPr>
            <a:r>
              <a:rPr lang="en-US" sz="2000" b="1" dirty="0" smtClean="0">
                <a:latin typeface="Bell MT"/>
                <a:cs typeface="Bell MT"/>
              </a:rPr>
              <a:t>Anthropocene </a:t>
            </a:r>
            <a:r>
              <a:rPr lang="en-US" sz="2000" b="1" dirty="0">
                <a:latin typeface="Bell MT"/>
                <a:cs typeface="Bell MT"/>
              </a:rPr>
              <a:t>Focus Research Group </a:t>
            </a:r>
            <a:r>
              <a:rPr lang="en-US" sz="2000" dirty="0" smtClean="0">
                <a:latin typeface="Bell MT"/>
                <a:cs typeface="Bell MT"/>
              </a:rPr>
              <a:t>to </a:t>
            </a:r>
            <a:r>
              <a:rPr lang="en-US" sz="2000" dirty="0">
                <a:latin typeface="Bell MT"/>
                <a:cs typeface="Bell MT"/>
              </a:rPr>
              <a:t>incorporate mechanistic models of human influences on landscapes and ecosystems </a:t>
            </a:r>
            <a:r>
              <a:rPr lang="en-US" sz="2000" dirty="0" smtClean="0">
                <a:latin typeface="Bell MT"/>
                <a:cs typeface="Bell MT"/>
              </a:rPr>
              <a:t>— cosponsors IGBP &amp; </a:t>
            </a:r>
            <a:r>
              <a:rPr lang="en-US" sz="2000" dirty="0" err="1" smtClean="0">
                <a:latin typeface="Bell MT"/>
                <a:cs typeface="Bell MT"/>
              </a:rPr>
              <a:t>CoMSES</a:t>
            </a:r>
            <a:r>
              <a:rPr lang="en-US" sz="2000" dirty="0" smtClean="0">
                <a:latin typeface="Bell MT"/>
                <a:cs typeface="Bell MT"/>
              </a:rPr>
              <a:t> — </a:t>
            </a:r>
            <a:r>
              <a:rPr lang="en-US" sz="2000" dirty="0">
                <a:latin typeface="Bell MT"/>
                <a:cs typeface="Bell MT"/>
              </a:rPr>
              <a:t>Co-</a:t>
            </a:r>
            <a:r>
              <a:rPr lang="en-US" sz="2000" dirty="0" smtClean="0">
                <a:latin typeface="Bell MT"/>
                <a:cs typeface="Bell MT"/>
              </a:rPr>
              <a:t>Chairs Mike Ellis &amp; Kathleen Galvin </a:t>
            </a:r>
          </a:p>
          <a:p>
            <a:pPr>
              <a:spcAft>
                <a:spcPts val="600"/>
              </a:spcAft>
            </a:pPr>
            <a:r>
              <a:rPr lang="en-US" sz="2000" b="1" dirty="0" smtClean="0">
                <a:latin typeface="Bell MT"/>
                <a:cs typeface="Bell MT"/>
              </a:rPr>
              <a:t>Critical Zone </a:t>
            </a:r>
            <a:r>
              <a:rPr lang="en-US" sz="2000" b="1" dirty="0">
                <a:latin typeface="Bell MT"/>
                <a:cs typeface="Bell MT"/>
              </a:rPr>
              <a:t>Focus Research Grou</a:t>
            </a:r>
            <a:r>
              <a:rPr lang="en-US" sz="2000" dirty="0">
                <a:latin typeface="Bell MT"/>
                <a:cs typeface="Bell MT"/>
              </a:rPr>
              <a:t>p, to foster communication on CSDMS architecture </a:t>
            </a:r>
            <a:r>
              <a:rPr lang="en-US" sz="2000" dirty="0" smtClean="0">
                <a:latin typeface="Bell MT"/>
                <a:cs typeface="Bell MT"/>
              </a:rPr>
              <a:t>&amp; </a:t>
            </a:r>
            <a:r>
              <a:rPr lang="en-US" sz="2000" dirty="0">
                <a:latin typeface="Bell MT"/>
                <a:cs typeface="Bell MT"/>
              </a:rPr>
              <a:t>protocols, and </a:t>
            </a:r>
            <a:r>
              <a:rPr lang="en-US" sz="2000" dirty="0" smtClean="0">
                <a:latin typeface="Bell MT"/>
                <a:cs typeface="Bell MT"/>
              </a:rPr>
              <a:t>CZO-</a:t>
            </a:r>
            <a:r>
              <a:rPr lang="en-US" sz="2000" dirty="0">
                <a:latin typeface="Bell MT"/>
                <a:cs typeface="Bell MT"/>
              </a:rPr>
              <a:t>developed models </a:t>
            </a:r>
            <a:r>
              <a:rPr lang="en-US" sz="2000" dirty="0" smtClean="0">
                <a:latin typeface="Bell MT"/>
                <a:cs typeface="Bell MT"/>
              </a:rPr>
              <a:t>&amp; data</a:t>
            </a:r>
            <a:r>
              <a:rPr lang="en-US" sz="2000" dirty="0">
                <a:latin typeface="Bell MT"/>
                <a:cs typeface="Bell MT"/>
              </a:rPr>
              <a:t> --- </a:t>
            </a:r>
            <a:r>
              <a:rPr lang="en-US" sz="2000" dirty="0" smtClean="0">
                <a:latin typeface="Bell MT"/>
                <a:cs typeface="Bell MT"/>
              </a:rPr>
              <a:t>cosponsor NSF’s CZO -</a:t>
            </a:r>
            <a:r>
              <a:rPr lang="en-US" sz="2000" dirty="0">
                <a:latin typeface="Bell MT"/>
                <a:cs typeface="Bell MT"/>
              </a:rPr>
              <a:t>-- </a:t>
            </a:r>
            <a:r>
              <a:rPr lang="en-US" sz="2000" dirty="0" smtClean="0">
                <a:latin typeface="Bell MT"/>
                <a:cs typeface="Bell MT"/>
              </a:rPr>
              <a:t>Chair Chris Duffy</a:t>
            </a:r>
          </a:p>
        </p:txBody>
      </p:sp>
      <p:pic>
        <p:nvPicPr>
          <p:cNvPr id="7" name="Picture 12" descr="CSDMS_high_r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351588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SDMS Icon (512)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46813"/>
            <a:ext cx="7985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nsflogo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7279" y="1905000"/>
            <a:ext cx="3200400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RHESSysOverview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3817884"/>
            <a:ext cx="2438400" cy="2400615"/>
          </a:xfrm>
          <a:prstGeom prst="rect">
            <a:avLst/>
          </a:prstGeom>
        </p:spPr>
      </p:pic>
      <p:pic>
        <p:nvPicPr>
          <p:cNvPr id="4" name="Picture 3" descr="geodynamics.tif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0" y="18334"/>
            <a:ext cx="3346099" cy="213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87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9200" y="1524000"/>
            <a:ext cx="4114800" cy="1904999"/>
          </a:xfrm>
          <a:prstGeom prst="rect">
            <a:avLst/>
          </a:prstGeom>
        </p:spPr>
      </p:pic>
      <p:sp>
        <p:nvSpPr>
          <p:cNvPr id="35843" name="TextBox 10"/>
          <p:cNvSpPr txBox="1">
            <a:spLocks noChangeArrowheads="1"/>
          </p:cNvSpPr>
          <p:nvPr/>
        </p:nvSpPr>
        <p:spPr bwMode="auto">
          <a:xfrm>
            <a:off x="28655" y="76200"/>
            <a:ext cx="4086145" cy="6247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2000" b="1" dirty="0" smtClean="0">
                <a:latin typeface="Bell MT"/>
                <a:cs typeface="Bell MT"/>
              </a:rPr>
              <a:t>New Community Initiatives</a:t>
            </a:r>
          </a:p>
          <a:p>
            <a:pPr>
              <a:spcAft>
                <a:spcPts val="600"/>
              </a:spcAft>
            </a:pPr>
            <a:r>
              <a:rPr lang="en-US" b="1" dirty="0" smtClean="0">
                <a:latin typeface="Bell MT"/>
                <a:cs typeface="Bell MT"/>
              </a:rPr>
              <a:t>Coastal </a:t>
            </a:r>
            <a:r>
              <a:rPr lang="en-US" b="1" dirty="0">
                <a:latin typeface="Bell MT"/>
                <a:cs typeface="Bell MT"/>
              </a:rPr>
              <a:t>vulnerability modeling </a:t>
            </a:r>
            <a:r>
              <a:rPr lang="en-US" b="1" dirty="0" smtClean="0">
                <a:latin typeface="Bell MT"/>
                <a:cs typeface="Bell MT"/>
              </a:rPr>
              <a:t>initiative</a:t>
            </a:r>
            <a:r>
              <a:rPr lang="en-US" dirty="0" smtClean="0">
                <a:latin typeface="Bell MT"/>
                <a:cs typeface="Bell MT"/>
              </a:rPr>
              <a:t>: e.g</a:t>
            </a:r>
            <a:r>
              <a:rPr lang="en-US" dirty="0">
                <a:latin typeface="Bell MT"/>
                <a:cs typeface="Bell MT"/>
              </a:rPr>
              <a:t>. FESD-Delta Dynamics </a:t>
            </a:r>
            <a:r>
              <a:rPr lang="en-US" dirty="0" err="1">
                <a:latin typeface="Bell MT"/>
                <a:cs typeface="Bell MT"/>
              </a:rPr>
              <a:t>Collaboratory</a:t>
            </a:r>
            <a:r>
              <a:rPr lang="en-US" dirty="0">
                <a:latin typeface="Bell MT"/>
                <a:cs typeface="Bell MT"/>
              </a:rPr>
              <a:t>; NASA Delta Fingerprinting; Coastal Seas RFP</a:t>
            </a:r>
            <a:r>
              <a:rPr lang="en-US" dirty="0" smtClean="0">
                <a:latin typeface="Bell MT"/>
                <a:cs typeface="Bell MT"/>
              </a:rPr>
              <a:t>; </a:t>
            </a:r>
            <a:r>
              <a:rPr lang="en-US" dirty="0">
                <a:latin typeface="Bell MT"/>
                <a:cs typeface="Bell MT"/>
              </a:rPr>
              <a:t>Belmont Forum </a:t>
            </a:r>
            <a:r>
              <a:rPr lang="en-US" dirty="0" smtClean="0">
                <a:latin typeface="Bell MT"/>
                <a:cs typeface="Bell MT"/>
              </a:rPr>
              <a:t>CV </a:t>
            </a:r>
            <a:r>
              <a:rPr lang="en-US" dirty="0">
                <a:latin typeface="Bell MT"/>
                <a:cs typeface="Bell MT"/>
              </a:rPr>
              <a:t>proposals. Brad Murray to take the </a:t>
            </a:r>
            <a:r>
              <a:rPr lang="en-US" dirty="0" smtClean="0">
                <a:latin typeface="Bell MT"/>
                <a:cs typeface="Bell MT"/>
              </a:rPr>
              <a:t>initial lead</a:t>
            </a:r>
          </a:p>
          <a:p>
            <a:pPr>
              <a:spcAft>
                <a:spcPts val="600"/>
              </a:spcAft>
            </a:pPr>
            <a:r>
              <a:rPr lang="en-US" b="1" dirty="0" smtClean="0">
                <a:latin typeface="Bell MT"/>
                <a:cs typeface="Bell MT"/>
              </a:rPr>
              <a:t>Continental </a:t>
            </a:r>
            <a:r>
              <a:rPr lang="en-US" b="1" dirty="0">
                <a:latin typeface="Bell MT"/>
                <a:cs typeface="Bell MT"/>
              </a:rPr>
              <a:t>margin modeling initiative</a:t>
            </a:r>
            <a:r>
              <a:rPr lang="en-US" dirty="0">
                <a:latin typeface="Bell MT"/>
                <a:cs typeface="Bell MT"/>
              </a:rPr>
              <a:t>, Courtney Harris is to lead this BOEM-funded </a:t>
            </a:r>
            <a:r>
              <a:rPr lang="en-US" dirty="0" smtClean="0">
                <a:latin typeface="Bell MT"/>
                <a:cs typeface="Bell MT"/>
              </a:rPr>
              <a:t>initiative.</a:t>
            </a:r>
            <a:endParaRPr lang="en-US" dirty="0">
              <a:latin typeface="Bell MT"/>
              <a:cs typeface="Bell MT"/>
            </a:endParaRPr>
          </a:p>
          <a:p>
            <a:pPr>
              <a:spcAft>
                <a:spcPts val="600"/>
              </a:spcAft>
            </a:pPr>
            <a:r>
              <a:rPr lang="en-US" b="1" dirty="0" smtClean="0">
                <a:latin typeface="Bell MT"/>
                <a:cs typeface="Bell MT"/>
              </a:rPr>
              <a:t>Earth </a:t>
            </a:r>
            <a:r>
              <a:rPr lang="en-US" b="1" dirty="0">
                <a:latin typeface="Bell MT"/>
                <a:cs typeface="Bell MT"/>
              </a:rPr>
              <a:t>- ecosystem modeling initiative</a:t>
            </a:r>
            <a:r>
              <a:rPr lang="en-US" dirty="0">
                <a:latin typeface="Bell MT"/>
                <a:cs typeface="Bell MT"/>
              </a:rPr>
              <a:t> to capture ecosystem dynamics and ensuing interactions with landscape </a:t>
            </a:r>
            <a:r>
              <a:rPr lang="en-US" dirty="0" smtClean="0">
                <a:latin typeface="Bell MT"/>
                <a:cs typeface="Bell MT"/>
              </a:rPr>
              <a:t>processes — we are looking for leadership and co-sponsorship of this activity.</a:t>
            </a:r>
          </a:p>
          <a:p>
            <a:pPr>
              <a:spcAft>
                <a:spcPts val="600"/>
              </a:spcAft>
            </a:pPr>
            <a:r>
              <a:rPr lang="en-US" b="1" dirty="0" err="1" smtClean="0">
                <a:latin typeface="Bell MT"/>
                <a:cs typeface="Bell MT"/>
              </a:rPr>
              <a:t>EuroCSDMS</a:t>
            </a:r>
            <a:r>
              <a:rPr lang="en-US" b="1" dirty="0" smtClean="0">
                <a:latin typeface="Bell MT"/>
                <a:cs typeface="Bell MT"/>
              </a:rPr>
              <a:t> </a:t>
            </a:r>
            <a:r>
              <a:rPr lang="en-US" dirty="0" smtClean="0">
                <a:latin typeface="Bell MT"/>
                <a:cs typeface="Bell MT"/>
              </a:rPr>
              <a:t>will </a:t>
            </a:r>
            <a:r>
              <a:rPr lang="en-US" dirty="0">
                <a:latin typeface="Bell MT"/>
                <a:cs typeface="Bell MT"/>
              </a:rPr>
              <a:t>be to foster collaborative </a:t>
            </a:r>
            <a:r>
              <a:rPr lang="en-US" dirty="0" smtClean="0">
                <a:latin typeface="Bell MT"/>
                <a:cs typeface="Bell MT"/>
              </a:rPr>
              <a:t>open</a:t>
            </a:r>
            <a:r>
              <a:rPr lang="en-US" dirty="0">
                <a:latin typeface="Bell MT"/>
                <a:cs typeface="Bell MT"/>
              </a:rPr>
              <a:t>-source technologies to evaluate and predict the global, regional and local response to environmental </a:t>
            </a:r>
            <a:r>
              <a:rPr lang="en-US" dirty="0" smtClean="0">
                <a:latin typeface="Bell MT"/>
                <a:cs typeface="Bell MT"/>
              </a:rPr>
              <a:t>change</a:t>
            </a:r>
            <a:r>
              <a:rPr lang="en-US" dirty="0">
                <a:latin typeface="Bell MT"/>
                <a:cs typeface="Bell MT"/>
              </a:rPr>
              <a:t> </a:t>
            </a:r>
            <a:r>
              <a:rPr lang="en-US" dirty="0" smtClean="0">
                <a:latin typeface="Bell MT"/>
                <a:cs typeface="Bell MT"/>
              </a:rPr>
              <a:t>— presently led by Peter Burgess.</a:t>
            </a:r>
            <a:endParaRPr lang="en-US" dirty="0">
              <a:latin typeface="Bell MT"/>
              <a:cs typeface="Bell MT"/>
            </a:endParaRPr>
          </a:p>
        </p:txBody>
      </p:sp>
      <p:pic>
        <p:nvPicPr>
          <p:cNvPr id="7" name="Picture 12" descr="CSDMS_high_re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351588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SDMS Icon (512)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46813"/>
            <a:ext cx="7985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nsflogo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3487" y="-25374"/>
            <a:ext cx="2856809" cy="1777974"/>
          </a:xfrm>
          <a:prstGeom prst="rect">
            <a:avLst/>
          </a:prstGeom>
        </p:spPr>
      </p:pic>
      <p:pic>
        <p:nvPicPr>
          <p:cNvPr id="11" name="Picture 10" descr="cartoon_DO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44807" y="3276600"/>
            <a:ext cx="4391361" cy="1953428"/>
          </a:xfrm>
          <a:prstGeom prst="rect">
            <a:avLst/>
          </a:prstGeom>
          <a:noFill/>
        </p:spPr>
      </p:pic>
      <p:pic>
        <p:nvPicPr>
          <p:cNvPr id="2" name="Picture 1" descr="P1010226.JPG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7956" y="5105400"/>
            <a:ext cx="2514600" cy="163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803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351588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SDMS Icon (51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46813"/>
            <a:ext cx="7985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nsflogo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over_Final_02.19.13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" t="2892" r="2041" b="2584"/>
          <a:stretch/>
        </p:blipFill>
        <p:spPr>
          <a:xfrm>
            <a:off x="70" y="0"/>
            <a:ext cx="9150182" cy="624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080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351588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SDMS Icon (51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46813"/>
            <a:ext cx="7985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nsflogo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8814" y="8943"/>
            <a:ext cx="9085186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Bell MT"/>
                <a:cs typeface="Bell MT"/>
              </a:rPr>
              <a:t>2013 CSDMS Annual Meeting: CSDMS 2.0 Moving </a:t>
            </a:r>
            <a:r>
              <a:rPr lang="en-US" sz="2400" b="1" dirty="0" smtClean="0">
                <a:latin typeface="Bell MT"/>
                <a:cs typeface="Bell MT"/>
              </a:rPr>
              <a:t>Forward</a:t>
            </a:r>
          </a:p>
          <a:p>
            <a:r>
              <a:rPr lang="en-US" sz="2000" b="1" dirty="0" smtClean="0">
                <a:latin typeface="Bell MT"/>
                <a:cs typeface="Bell MT"/>
              </a:rPr>
              <a:t>7 Keynote &amp; 3 Student / Postdoc Plenary Talks</a:t>
            </a:r>
          </a:p>
          <a:p>
            <a:pPr lvl="1"/>
            <a:r>
              <a:rPr lang="en-US" sz="2000" i="1" dirty="0" smtClean="0">
                <a:latin typeface="Bell MT"/>
                <a:cs typeface="Bell MT"/>
              </a:rPr>
              <a:t>PIHM, ADCIRC, Arctic Coastal M, Particle M, ROMS, DDC, DAKOTA, Delta M, </a:t>
            </a:r>
            <a:r>
              <a:rPr lang="en-US" sz="2000" i="1" dirty="0" err="1" smtClean="0">
                <a:latin typeface="Bell MT"/>
                <a:cs typeface="Bell MT"/>
              </a:rPr>
              <a:t>UnderWorld</a:t>
            </a:r>
            <a:r>
              <a:rPr lang="en-US" sz="2000" i="1" dirty="0" smtClean="0">
                <a:latin typeface="Bell MT"/>
                <a:cs typeface="Bell MT"/>
              </a:rPr>
              <a:t>, Glacier M</a:t>
            </a:r>
            <a:r>
              <a:rPr lang="en-US" sz="2000" dirty="0" smtClean="0">
                <a:latin typeface="Bell MT"/>
                <a:cs typeface="Bell MT"/>
              </a:rPr>
              <a:t> </a:t>
            </a:r>
          </a:p>
          <a:p>
            <a:endParaRPr lang="en-US" sz="2000" dirty="0" smtClean="0">
              <a:latin typeface="Bell MT"/>
              <a:cs typeface="Bell MT"/>
            </a:endParaRPr>
          </a:p>
          <a:p>
            <a:r>
              <a:rPr lang="en-US" sz="2000" b="1" dirty="0" smtClean="0">
                <a:latin typeface="Bell MT"/>
                <a:cs typeface="Bell MT"/>
              </a:rPr>
              <a:t>2 Poster Sessions 5 to 6:15 Day 2 &amp; 3</a:t>
            </a:r>
          </a:p>
          <a:p>
            <a:endParaRPr lang="en-US" sz="2000" dirty="0" smtClean="0">
              <a:latin typeface="Bell MT"/>
              <a:cs typeface="Bell MT"/>
            </a:endParaRPr>
          </a:p>
          <a:p>
            <a:r>
              <a:rPr lang="en-US" sz="2000" b="1" dirty="0" smtClean="0">
                <a:latin typeface="Bell MT"/>
                <a:cs typeface="Bell MT"/>
              </a:rPr>
              <a:t>1 Banquet Day 2 at 7pm Marriott (Lifetime, Poster &amp; Student Awards)</a:t>
            </a:r>
          </a:p>
          <a:p>
            <a:endParaRPr lang="en-US" sz="2000" dirty="0" smtClean="0">
              <a:latin typeface="Bell MT"/>
              <a:cs typeface="Bell MT"/>
            </a:endParaRPr>
          </a:p>
          <a:p>
            <a:r>
              <a:rPr lang="en-US" sz="2000" b="1" dirty="0" smtClean="0">
                <a:latin typeface="Bell MT"/>
                <a:cs typeface="Bell MT"/>
              </a:rPr>
              <a:t>6 1-hr and 4 2-hr Clinics in 3 parallel sessions (Day 2 &amp; 3)</a:t>
            </a:r>
            <a:endParaRPr lang="en-US" sz="2000" b="1" dirty="0">
              <a:latin typeface="Bell MT"/>
              <a:cs typeface="Bell MT"/>
            </a:endParaRPr>
          </a:p>
          <a:p>
            <a:pPr lvl="1"/>
            <a:r>
              <a:rPr lang="en-US" sz="2000" i="1" dirty="0" smtClean="0">
                <a:latin typeface="Bell MT"/>
                <a:cs typeface="Bell MT"/>
              </a:rPr>
              <a:t>Carbonate, CMT, </a:t>
            </a:r>
            <a:r>
              <a:rPr lang="en-US" sz="2000" i="1" dirty="0" err="1" smtClean="0">
                <a:latin typeface="Bell MT"/>
                <a:cs typeface="Bell MT"/>
              </a:rPr>
              <a:t>Turbins</a:t>
            </a:r>
            <a:r>
              <a:rPr lang="en-US" sz="2000" i="1" dirty="0" smtClean="0">
                <a:latin typeface="Bell MT"/>
                <a:cs typeface="Bell MT"/>
              </a:rPr>
              <a:t>, BMI, </a:t>
            </a:r>
            <a:r>
              <a:rPr lang="en-US" sz="2000" i="1" dirty="0" err="1" smtClean="0">
                <a:latin typeface="Bell MT"/>
                <a:cs typeface="Bell MT"/>
              </a:rPr>
              <a:t>Xbeach</a:t>
            </a:r>
            <a:r>
              <a:rPr lang="en-US" sz="2000" i="1" dirty="0" smtClean="0">
                <a:latin typeface="Bell MT"/>
                <a:cs typeface="Bell MT"/>
              </a:rPr>
              <a:t>, </a:t>
            </a:r>
            <a:r>
              <a:rPr lang="en-US" sz="2000" i="1" dirty="0" err="1" smtClean="0">
                <a:latin typeface="Bell MT"/>
                <a:cs typeface="Bell MT"/>
              </a:rPr>
              <a:t>OpenFOAM</a:t>
            </a:r>
            <a:r>
              <a:rPr lang="en-US" sz="2000" i="1" dirty="0" smtClean="0">
                <a:latin typeface="Bell MT"/>
                <a:cs typeface="Bell MT"/>
              </a:rPr>
              <a:t>, </a:t>
            </a:r>
            <a:r>
              <a:rPr lang="en-US" sz="2000" i="1" dirty="0" err="1" smtClean="0">
                <a:latin typeface="Bell MT"/>
                <a:cs typeface="Bell MT"/>
              </a:rPr>
              <a:t>NumPy</a:t>
            </a:r>
            <a:r>
              <a:rPr lang="en-US" sz="2000" i="1" dirty="0" smtClean="0">
                <a:latin typeface="Bell MT"/>
                <a:cs typeface="Bell MT"/>
              </a:rPr>
              <a:t>, </a:t>
            </a:r>
            <a:r>
              <a:rPr lang="en-US" sz="2000" i="1" dirty="0" err="1" smtClean="0">
                <a:latin typeface="Bell MT"/>
                <a:cs typeface="Bell MT"/>
              </a:rPr>
              <a:t>NumMeth</a:t>
            </a:r>
            <a:r>
              <a:rPr lang="en-US" sz="2000" i="1" dirty="0" smtClean="0">
                <a:latin typeface="Bell MT"/>
                <a:cs typeface="Bell MT"/>
              </a:rPr>
              <a:t>, WRF, GRASS</a:t>
            </a:r>
            <a:r>
              <a:rPr lang="en-US" sz="2000" dirty="0" smtClean="0">
                <a:latin typeface="Bell MT"/>
                <a:cs typeface="Bell MT"/>
              </a:rPr>
              <a:t> </a:t>
            </a:r>
          </a:p>
          <a:p>
            <a:endParaRPr lang="en-US" sz="2000" dirty="0" smtClean="0">
              <a:latin typeface="Bell MT"/>
              <a:cs typeface="Bell MT"/>
            </a:endParaRPr>
          </a:p>
          <a:p>
            <a:r>
              <a:rPr lang="en-US" sz="2000" b="1" dirty="0" smtClean="0">
                <a:latin typeface="Bell MT"/>
                <a:cs typeface="Bell MT"/>
              </a:rPr>
              <a:t>18 Breakouts in </a:t>
            </a:r>
            <a:r>
              <a:rPr lang="en-US" sz="2000" b="1" dirty="0">
                <a:latin typeface="Bell MT"/>
                <a:cs typeface="Bell MT"/>
              </a:rPr>
              <a:t>5 parallel </a:t>
            </a:r>
            <a:r>
              <a:rPr lang="en-US" sz="2000" b="1" dirty="0" smtClean="0">
                <a:latin typeface="Bell MT"/>
                <a:cs typeface="Bell MT"/>
              </a:rPr>
              <a:t>sessions</a:t>
            </a:r>
          </a:p>
          <a:p>
            <a:r>
              <a:rPr lang="en-US" sz="2000" dirty="0">
                <a:latin typeface="Bell MT"/>
                <a:cs typeface="Bell MT"/>
              </a:rPr>
              <a:t>	</a:t>
            </a:r>
            <a:r>
              <a:rPr lang="en-US" sz="2000" i="1" dirty="0" smtClean="0">
                <a:latin typeface="Bell MT"/>
                <a:cs typeface="Bell MT"/>
              </a:rPr>
              <a:t>2 sessions for developing long-term Strategic Plans of established Working &amp; FRGs</a:t>
            </a:r>
          </a:p>
          <a:p>
            <a:r>
              <a:rPr lang="en-US" sz="2000" dirty="0">
                <a:latin typeface="Bell MT"/>
                <a:cs typeface="Bell MT"/>
              </a:rPr>
              <a:t>	</a:t>
            </a:r>
            <a:endParaRPr lang="en-US" sz="2000" dirty="0" smtClean="0">
              <a:latin typeface="Bell MT"/>
              <a:cs typeface="Bell MT"/>
            </a:endParaRPr>
          </a:p>
          <a:p>
            <a:r>
              <a:rPr lang="en-US" sz="2000" dirty="0">
                <a:latin typeface="Bell MT"/>
                <a:cs typeface="Bell MT"/>
              </a:rPr>
              <a:t>	</a:t>
            </a:r>
            <a:r>
              <a:rPr lang="en-US" sz="2000" i="1" dirty="0" smtClean="0">
                <a:latin typeface="Bell MT"/>
                <a:cs typeface="Bell MT"/>
              </a:rPr>
              <a:t>2 </a:t>
            </a:r>
            <a:r>
              <a:rPr lang="en-US" sz="2000" i="1" dirty="0">
                <a:latin typeface="Bell MT"/>
                <a:cs typeface="Bell MT"/>
              </a:rPr>
              <a:t>sessions for developing </a:t>
            </a:r>
            <a:r>
              <a:rPr lang="en-US" sz="2000" i="1" dirty="0" smtClean="0">
                <a:latin typeface="Bell MT"/>
                <a:cs typeface="Bell MT"/>
              </a:rPr>
              <a:t>short &amp; mid-</a:t>
            </a:r>
            <a:r>
              <a:rPr lang="en-US" sz="2000" i="1" dirty="0">
                <a:latin typeface="Bell MT"/>
                <a:cs typeface="Bell MT"/>
              </a:rPr>
              <a:t>term Strategic Plans of </a:t>
            </a:r>
            <a:r>
              <a:rPr lang="en-US" sz="2000" i="1" dirty="0" smtClean="0">
                <a:latin typeface="Bell MT"/>
                <a:cs typeface="Bell MT"/>
              </a:rPr>
              <a:t>Working </a:t>
            </a:r>
            <a:r>
              <a:rPr lang="en-US" sz="2000" i="1" dirty="0">
                <a:latin typeface="Bell MT"/>
                <a:cs typeface="Bell MT"/>
              </a:rPr>
              <a:t>and FR </a:t>
            </a:r>
            <a:r>
              <a:rPr lang="en-US" sz="2000" i="1" dirty="0" smtClean="0">
                <a:latin typeface="Bell MT"/>
                <a:cs typeface="Bell MT"/>
              </a:rPr>
              <a:t>Groups</a:t>
            </a:r>
          </a:p>
          <a:p>
            <a:r>
              <a:rPr lang="en-US" sz="2000" dirty="0" smtClean="0">
                <a:latin typeface="Bell MT"/>
                <a:cs typeface="Bell MT"/>
              </a:rPr>
              <a:t>	</a:t>
            </a:r>
          </a:p>
          <a:p>
            <a:r>
              <a:rPr lang="en-US" sz="2000" dirty="0">
                <a:latin typeface="Bell MT"/>
                <a:cs typeface="Bell MT"/>
              </a:rPr>
              <a:t>	</a:t>
            </a:r>
            <a:r>
              <a:rPr lang="en-US" sz="2000" i="1" dirty="0" smtClean="0">
                <a:latin typeface="Bell MT"/>
                <a:cs typeface="Bell MT"/>
              </a:rPr>
              <a:t>1 session for </a:t>
            </a:r>
            <a:r>
              <a:rPr lang="en-US" sz="2000" i="1" dirty="0">
                <a:latin typeface="Bell MT"/>
                <a:cs typeface="Bell MT"/>
              </a:rPr>
              <a:t>developing </a:t>
            </a:r>
            <a:r>
              <a:rPr lang="en-US" sz="2000" i="1" dirty="0" smtClean="0">
                <a:latin typeface="Bell MT"/>
                <a:cs typeface="Bell MT"/>
              </a:rPr>
              <a:t>initial Strategic </a:t>
            </a:r>
            <a:r>
              <a:rPr lang="en-US" sz="2000" i="1" dirty="0">
                <a:latin typeface="Bell MT"/>
                <a:cs typeface="Bell MT"/>
              </a:rPr>
              <a:t>Plans of </a:t>
            </a:r>
            <a:r>
              <a:rPr lang="en-US" sz="2000" i="1" dirty="0" smtClean="0">
                <a:latin typeface="Bell MT"/>
                <a:cs typeface="Bell MT"/>
              </a:rPr>
              <a:t>new FR Groups &amp; Initiatives</a:t>
            </a:r>
          </a:p>
          <a:p>
            <a:r>
              <a:rPr lang="en-US" sz="2000" dirty="0">
                <a:latin typeface="Bell MT"/>
                <a:cs typeface="Bell MT"/>
              </a:rPr>
              <a:t>	</a:t>
            </a:r>
            <a:r>
              <a:rPr lang="en-US" sz="2000" dirty="0" smtClean="0">
                <a:latin typeface="Bell MT"/>
                <a:cs typeface="Bell MT"/>
              </a:rPr>
              <a:t>	</a:t>
            </a:r>
            <a:r>
              <a:rPr lang="en-US" sz="2000" b="1" dirty="0" smtClean="0">
                <a:solidFill>
                  <a:srgbClr val="800000"/>
                </a:solidFill>
                <a:latin typeface="Bell MT"/>
                <a:cs typeface="Bell MT"/>
              </a:rPr>
              <a:t>Geodynamics, Anthropocene, Critical Zone, Coastal Vulnerability</a:t>
            </a:r>
            <a:endParaRPr lang="en-US" sz="2000" b="1" dirty="0">
              <a:solidFill>
                <a:srgbClr val="800000"/>
              </a:solidFill>
              <a:latin typeface="Bell MT"/>
              <a:cs typeface="Bell MT"/>
            </a:endParaRPr>
          </a:p>
        </p:txBody>
      </p:sp>
    </p:spTree>
    <p:extLst>
      <p:ext uri="{BB962C8B-B14F-4D97-AF65-F5344CB8AC3E}">
        <p14:creationId xmlns:p14="http://schemas.microsoft.com/office/powerpoint/2010/main" val="2317654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nsflogo.gif"/>
          <p:cNvPicPr>
            <a:picLocks noChangeAspect="1"/>
          </p:cNvPicPr>
          <p:nvPr/>
        </p:nvPicPr>
        <p:blipFill>
          <a:blip r:embed="rId3" cstate="print">
            <a:lum bright="-20000" contrast="3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3" y="6248400"/>
            <a:ext cx="5683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286000" y="44902"/>
            <a:ext cx="453621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Bell MT"/>
                <a:cs typeface="Bell MT"/>
              </a:rPr>
              <a:t>Welcome to CSDMS 2.0</a:t>
            </a:r>
            <a:endParaRPr lang="en-US" sz="3200" b="1" dirty="0">
              <a:latin typeface="Bell MT"/>
              <a:cs typeface="Bell MT"/>
            </a:endParaRPr>
          </a:p>
        </p:txBody>
      </p:sp>
      <p:pic>
        <p:nvPicPr>
          <p:cNvPr id="8" name="Picture 7" descr="Main Drive:Users:syvitski:Desktop:SemiAnnual CSDMS 2012:WORDLE2 CSDMS.pdf"/>
          <p:cNvPicPr/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29" t="14128" r="8663" b="13296"/>
          <a:stretch/>
        </p:blipFill>
        <p:spPr bwMode="auto">
          <a:xfrm>
            <a:off x="152400" y="629678"/>
            <a:ext cx="8915400" cy="56187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94084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6" descr="Variety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5625" y="4151865"/>
            <a:ext cx="3215221" cy="221438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5324585" y="3604005"/>
            <a:ext cx="2209800" cy="2334861"/>
            <a:chOff x="6350769" y="1355642"/>
            <a:chExt cx="1952839" cy="2053934"/>
          </a:xfrm>
        </p:grpSpPr>
        <p:pic>
          <p:nvPicPr>
            <p:cNvPr id="16" name="Picture 15" descr="15945969_tuliplinescopy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350769" y="2109833"/>
              <a:ext cx="1158788" cy="1131389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41275" cap="rnd" cmpd="sng">
              <a:solidFill>
                <a:schemeClr val="tx2">
                  <a:lumMod val="25000"/>
                </a:schemeClr>
              </a:solidFill>
            </a:ln>
            <a:effectLst/>
            <a:scene3d>
              <a:camera prst="isometricOffAxis1Left"/>
              <a:lightRig rig="threePt" dir="t"/>
            </a:scene3d>
            <a:sp3d prstMaterial="matte">
              <a:extrusionClr>
                <a:schemeClr val="bg1"/>
              </a:extrusionClr>
              <a:contourClr>
                <a:schemeClr val="tx1"/>
              </a:contourClr>
            </a:sp3d>
          </p:spPr>
        </p:pic>
        <p:pic>
          <p:nvPicPr>
            <p:cNvPr id="17" name="Picture 16" descr="15176747_opentulipscopy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975412" y="1355642"/>
              <a:ext cx="1022479" cy="1272286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tx2">
                  <a:lumMod val="25000"/>
                </a:schemeClr>
              </a:solidFill>
            </a:ln>
            <a:effectLst/>
            <a:scene3d>
              <a:camera prst="isometricOffAxis1Top"/>
              <a:lightRig rig="threePt" dir="t"/>
            </a:scene3d>
            <a:sp3d prstMaterial="matte">
              <a:extrusionClr>
                <a:schemeClr val="bg1"/>
              </a:extrusionClr>
              <a:contourClr>
                <a:schemeClr val="tx1"/>
              </a:contourClr>
            </a:sp3d>
          </p:spPr>
        </p:pic>
        <p:pic>
          <p:nvPicPr>
            <p:cNvPr id="18" name="Picture 17" descr="15176754_pinkopentulipcopy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246584" y="2199961"/>
              <a:ext cx="1057024" cy="1209615"/>
            </a:xfrm>
            <a:prstGeom prst="rect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tx2">
                  <a:lumMod val="25000"/>
                </a:schemeClr>
              </a:solidFill>
            </a:ln>
            <a:scene3d>
              <a:camera prst="isometricOffAxis1Right"/>
              <a:lightRig rig="threePt" dir="t"/>
            </a:scene3d>
            <a:sp3d prstMaterial="matte">
              <a:extrusionClr>
                <a:schemeClr val="bg1"/>
              </a:extrusionClr>
              <a:contourClr>
                <a:schemeClr val="tx1"/>
              </a:contourClr>
            </a:sp3d>
          </p:spPr>
        </p:pic>
      </p:grpSp>
      <p:pic>
        <p:nvPicPr>
          <p:cNvPr id="14" name="Picture 3" descr="NEON_2007_v5.2_WithAttribution.tif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71800" y="943610"/>
            <a:ext cx="3184943" cy="2409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12" descr="CSDMS_high_res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351588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5" descr="CSDMS Icon (512)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46813"/>
            <a:ext cx="7985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6" descr="nsflogo.gif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2070" y="8343"/>
            <a:ext cx="9025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Bell MT"/>
                <a:cs typeface="Bell MT"/>
              </a:rPr>
              <a:t>Addressing the </a:t>
            </a:r>
            <a:r>
              <a:rPr lang="en-US" sz="2400" b="1" dirty="0">
                <a:latin typeface="Bell MT"/>
                <a:cs typeface="Bell MT"/>
              </a:rPr>
              <a:t>21</a:t>
            </a:r>
            <a:r>
              <a:rPr lang="en-US" sz="2400" b="1" baseline="30000" dirty="0">
                <a:latin typeface="Bell MT"/>
                <a:cs typeface="Bell MT"/>
              </a:rPr>
              <a:t>st</a:t>
            </a:r>
            <a:r>
              <a:rPr lang="en-US" sz="2400" b="1" dirty="0">
                <a:latin typeface="Bell MT"/>
                <a:cs typeface="Bell MT"/>
              </a:rPr>
              <a:t> </a:t>
            </a:r>
            <a:r>
              <a:rPr lang="en-US" sz="2400" b="1" dirty="0" smtClean="0">
                <a:latin typeface="Bell MT"/>
                <a:cs typeface="Bell MT"/>
              </a:rPr>
              <a:t>Century Environmental Infrastructure</a:t>
            </a:r>
            <a:endParaRPr lang="en-US" sz="2400" b="1" dirty="0">
              <a:latin typeface="Bell MT"/>
              <a:cs typeface="Bell MT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6156743" y="943610"/>
            <a:ext cx="298887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>
                <a:latin typeface="Bell MT"/>
                <a:cs typeface="Bell MT"/>
              </a:rPr>
              <a:t>1) Sensing / Observing </a:t>
            </a:r>
            <a:r>
              <a:rPr lang="en-US" sz="2000" b="1" dirty="0">
                <a:latin typeface="Bell MT"/>
                <a:cs typeface="Bell MT"/>
              </a:rPr>
              <a:t>the </a:t>
            </a:r>
            <a:r>
              <a:rPr lang="en-US" sz="2000" b="1" dirty="0" smtClean="0">
                <a:latin typeface="Bell MT"/>
                <a:cs typeface="Bell MT"/>
              </a:rPr>
              <a:t>Environment</a:t>
            </a:r>
          </a:p>
          <a:p>
            <a:r>
              <a:rPr lang="en-US" sz="2000" b="1" dirty="0" smtClean="0">
                <a:latin typeface="Bell MT"/>
                <a:cs typeface="Bell MT"/>
              </a:rPr>
              <a:t>E.g. NEON, CZO</a:t>
            </a:r>
            <a:endParaRPr lang="en-US" sz="2000" b="1" dirty="0">
              <a:latin typeface="Bell MT"/>
              <a:cs typeface="Bell MT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3999407" y="3665597"/>
            <a:ext cx="132517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Bell MT"/>
                <a:cs typeface="Bell MT"/>
              </a:rPr>
              <a:t>Detection</a:t>
            </a:r>
          </a:p>
          <a:p>
            <a:pPr algn="ctr"/>
            <a:r>
              <a:rPr lang="en-US" sz="2000" b="0" dirty="0" smtClean="0">
                <a:solidFill>
                  <a:schemeClr val="accent1">
                    <a:lumMod val="50000"/>
                  </a:schemeClr>
                </a:solidFill>
                <a:latin typeface="Bell MT"/>
                <a:cs typeface="Bell MT"/>
              </a:rPr>
              <a:t>Prediction</a:t>
            </a:r>
          </a:p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Bell MT"/>
                <a:cs typeface="Bell MT"/>
              </a:rPr>
              <a:t>Services</a:t>
            </a:r>
            <a:endParaRPr lang="en-US" sz="2000" b="0" dirty="0">
              <a:solidFill>
                <a:schemeClr val="accent1">
                  <a:lumMod val="50000"/>
                </a:schemeClr>
              </a:solidFill>
              <a:latin typeface="Bell MT"/>
              <a:cs typeface="Bell MT"/>
            </a:endParaRPr>
          </a:p>
        </p:txBody>
      </p:sp>
      <p:sp>
        <p:nvSpPr>
          <p:cNvPr id="20" name="AutoShape 28"/>
          <p:cNvSpPr>
            <a:spLocks noChangeArrowheads="1"/>
          </p:cNvSpPr>
          <p:nvPr/>
        </p:nvSpPr>
        <p:spPr bwMode="auto">
          <a:xfrm>
            <a:off x="3134657" y="2449165"/>
            <a:ext cx="3022086" cy="2344102"/>
          </a:xfrm>
          <a:prstGeom prst="triangle">
            <a:avLst>
              <a:gd name="adj" fmla="val 50000"/>
            </a:avLst>
          </a:prstGeom>
          <a:noFill/>
          <a:ln w="57150">
            <a:solidFill>
              <a:srgbClr val="E10D0D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400" b="0">
              <a:solidFill>
                <a:srgbClr val="E10D0D"/>
              </a:solidFill>
              <a:latin typeface="Bell MT"/>
              <a:cs typeface="Bell MT"/>
            </a:endParaRPr>
          </a:p>
        </p:txBody>
      </p:sp>
      <p:sp>
        <p:nvSpPr>
          <p:cNvPr id="29" name="Line 37"/>
          <p:cNvSpPr>
            <a:spLocks noChangeShapeType="1"/>
          </p:cNvSpPr>
          <p:nvPr/>
        </p:nvSpPr>
        <p:spPr bwMode="auto">
          <a:xfrm flipV="1">
            <a:off x="3173022" y="4232483"/>
            <a:ext cx="852805" cy="544411"/>
          </a:xfrm>
          <a:prstGeom prst="line">
            <a:avLst/>
          </a:prstGeom>
          <a:noFill/>
          <a:ln w="38100">
            <a:solidFill>
              <a:srgbClr val="E10D0D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400">
              <a:latin typeface="Bell MT"/>
              <a:cs typeface="Bell MT"/>
            </a:endParaRPr>
          </a:p>
        </p:txBody>
      </p:sp>
      <p:sp>
        <p:nvSpPr>
          <p:cNvPr id="30" name="Line 38"/>
          <p:cNvSpPr>
            <a:spLocks noChangeShapeType="1"/>
          </p:cNvSpPr>
          <p:nvPr/>
        </p:nvSpPr>
        <p:spPr bwMode="auto">
          <a:xfrm flipH="1" flipV="1">
            <a:off x="5328054" y="4280239"/>
            <a:ext cx="816632" cy="491197"/>
          </a:xfrm>
          <a:prstGeom prst="line">
            <a:avLst/>
          </a:prstGeom>
          <a:noFill/>
          <a:ln w="38100">
            <a:solidFill>
              <a:srgbClr val="E10D0D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400">
              <a:latin typeface="Bell MT"/>
              <a:cs typeface="Bell MT"/>
            </a:endParaRPr>
          </a:p>
        </p:txBody>
      </p:sp>
      <p:sp>
        <p:nvSpPr>
          <p:cNvPr id="31" name="Line 39"/>
          <p:cNvSpPr>
            <a:spLocks noChangeShapeType="1"/>
          </p:cNvSpPr>
          <p:nvPr/>
        </p:nvSpPr>
        <p:spPr bwMode="auto">
          <a:xfrm flipH="1">
            <a:off x="4626518" y="2470996"/>
            <a:ext cx="15346" cy="1101100"/>
          </a:xfrm>
          <a:prstGeom prst="line">
            <a:avLst/>
          </a:prstGeom>
          <a:noFill/>
          <a:ln w="38100">
            <a:solidFill>
              <a:srgbClr val="E10D0D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400">
              <a:latin typeface="Bell MT"/>
              <a:cs typeface="Bell MT"/>
            </a:endParaRPr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7541583" y="4291456"/>
            <a:ext cx="15173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2) Big Data E.g.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EarthCube</a:t>
            </a:r>
            <a:endParaRPr lang="en-US" sz="2000" b="1" dirty="0">
              <a:solidFill>
                <a:schemeClr val="accent2">
                  <a:lumMod val="50000"/>
                </a:schemeClr>
              </a:solidFill>
              <a:latin typeface="Bell MT"/>
              <a:cs typeface="Bell MT"/>
            </a:endParaRP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81000" y="3443979"/>
            <a:ext cx="30225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3) Model Development &amp; Coupling E.g. CSDMS</a:t>
            </a:r>
            <a:endParaRPr lang="en-US" sz="2000" b="1" dirty="0">
              <a:solidFill>
                <a:schemeClr val="accent2">
                  <a:lumMod val="50000"/>
                </a:schemeClr>
              </a:solidFill>
              <a:latin typeface="Bell MT"/>
              <a:cs typeface="Bell MT"/>
            </a:endParaRPr>
          </a:p>
        </p:txBody>
      </p:sp>
    </p:spTree>
    <p:extLst>
      <p:ext uri="{BB962C8B-B14F-4D97-AF65-F5344CB8AC3E}">
        <p14:creationId xmlns:p14="http://schemas.microsoft.com/office/powerpoint/2010/main" val="2326723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SCF2750.JPG"/>
          <p:cNvPicPr>
            <a:picLocks noChangeAspect="1"/>
          </p:cNvPicPr>
          <p:nvPr/>
        </p:nvPicPr>
        <p:blipFill rotWithShape="1">
          <a:blip r:embed="rId2" cstate="print">
            <a:alphaModFix amt="1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091002"/>
            <a:ext cx="9144000" cy="2766998"/>
          </a:xfrm>
          <a:prstGeom prst="rect">
            <a:avLst/>
          </a:prstGeom>
        </p:spPr>
      </p:pic>
      <p:pic>
        <p:nvPicPr>
          <p:cNvPr id="4" name="Picture 3" descr="CSDMS member mapFinal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615"/>
            <a:ext cx="9144000" cy="40593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00600" y="0"/>
            <a:ext cx="4141000" cy="923330"/>
          </a:xfrm>
          <a:prstGeom prst="rect">
            <a:avLst/>
          </a:prstGeom>
          <a:solidFill>
            <a:schemeClr val="accent3">
              <a:lumMod val="60000"/>
              <a:lumOff val="40000"/>
              <a:alpha val="4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~1000 members from 380+ Institutions </a:t>
            </a:r>
            <a:r>
              <a:rPr lang="en-US" dirty="0"/>
              <a:t>(academic, government, industry) </a:t>
            </a:r>
            <a:r>
              <a:rPr lang="en-US" dirty="0" smtClean="0"/>
              <a:t> from 61 countries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945075"/>
              </p:ext>
            </p:extLst>
          </p:nvPr>
        </p:nvGraphicFramePr>
        <p:xfrm>
          <a:off x="169959" y="4421832"/>
          <a:ext cx="2381250" cy="2296160"/>
        </p:xfrm>
        <a:graphic>
          <a:graphicData uri="http://schemas.openxmlformats.org/drawingml/2006/table">
            <a:tbl>
              <a:tblPr/>
              <a:tblGrid>
                <a:gridCol w="1963641"/>
                <a:gridCol w="417609"/>
              </a:tblGrid>
              <a:tr h="263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Terrestrial</a:t>
                      </a:r>
                      <a:endParaRPr lang="en-US" sz="1800" b="0" i="0" u="none" strike="noStrike" dirty="0"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460</a:t>
                      </a:r>
                      <a:endParaRPr lang="en-US" sz="1800" b="0" i="0" u="none" strike="noStrike" dirty="0"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Coastal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355</a:t>
                      </a:r>
                      <a:endParaRPr lang="en-US" sz="1800" b="0" i="0" u="none" strike="noStrike" dirty="0"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Hydrology </a:t>
                      </a:r>
                      <a:r>
                        <a:rPr lang="en-US" sz="12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(CUAHSI)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350</a:t>
                      </a:r>
                      <a:endParaRPr lang="en-US" sz="1800" b="0" i="0" u="none" strike="noStrike" dirty="0">
                        <a:solidFill>
                          <a:srgbClr val="800000"/>
                        </a:solidFill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Marine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240</a:t>
                      </a:r>
                      <a:endParaRPr lang="en-US" sz="1800" b="0" i="0" u="none" strike="noStrike" dirty="0"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Cyber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150</a:t>
                      </a:r>
                      <a:endParaRPr lang="en-US" sz="1800" b="0" i="0" u="none" strike="noStrike" dirty="0"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EKT</a:t>
                      </a:r>
                      <a:endParaRPr lang="en-US" sz="1800" b="0" i="0" u="none" strike="noStrike" dirty="0"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155</a:t>
                      </a:r>
                      <a:endParaRPr lang="en-US" sz="1800" b="0" i="0" u="none" strike="noStrike" dirty="0"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Carbonate </a:t>
                      </a:r>
                      <a:r>
                        <a:rPr lang="en-US" sz="12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(NSF)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65</a:t>
                      </a:r>
                      <a:endParaRPr lang="en-US" sz="1800" b="0" i="0" u="none" strike="noStrike" dirty="0">
                        <a:solidFill>
                          <a:srgbClr val="800000"/>
                        </a:solidFill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Chesapeake </a:t>
                      </a:r>
                      <a:r>
                        <a:rPr lang="en-US" sz="12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(CCMP)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50</a:t>
                      </a:r>
                      <a:endParaRPr lang="en-US" sz="1800" b="0" i="0" u="none" strike="noStrike" dirty="0">
                        <a:solidFill>
                          <a:srgbClr val="800000"/>
                        </a:solidFill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667000" y="4421832"/>
            <a:ext cx="402212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Aft>
                <a:spcPts val="0"/>
              </a:spcAft>
            </a:pPr>
            <a:r>
              <a:rPr lang="en-US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Critical Zone </a:t>
            </a:r>
            <a:r>
              <a:rPr lang="en-US" sz="1200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(CZO)</a:t>
            </a:r>
            <a:r>
              <a:rPr lang="en-US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; </a:t>
            </a:r>
          </a:p>
          <a:p>
            <a:pPr lvl="1">
              <a:spcAft>
                <a:spcPts val="0"/>
              </a:spcAft>
            </a:pPr>
            <a:r>
              <a:rPr lang="en-US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Geodynamics </a:t>
            </a:r>
            <a:r>
              <a:rPr lang="en-US" sz="1200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(</a:t>
            </a:r>
            <a:r>
              <a:rPr lang="en-US" sz="1200" dirty="0" err="1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GeoPRISMS</a:t>
            </a:r>
            <a:r>
              <a:rPr lang="en-US" sz="1200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)</a:t>
            </a:r>
            <a:r>
              <a:rPr lang="en-US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; </a:t>
            </a:r>
          </a:p>
          <a:p>
            <a:pPr lvl="1">
              <a:spcAft>
                <a:spcPts val="0"/>
              </a:spcAft>
            </a:pPr>
            <a:r>
              <a:rPr lang="en-US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Anthropocene </a:t>
            </a:r>
            <a:r>
              <a:rPr lang="en-US" sz="1200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(IGBP, </a:t>
            </a:r>
            <a:r>
              <a:rPr lang="en-US" sz="1200" dirty="0" err="1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CoMSES</a:t>
            </a:r>
            <a:r>
              <a:rPr lang="en-US" sz="1200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)</a:t>
            </a:r>
            <a:r>
              <a:rPr lang="en-US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;</a:t>
            </a:r>
          </a:p>
          <a:p>
            <a:pPr lvl="1">
              <a:spcAft>
                <a:spcPts val="0"/>
              </a:spcAft>
            </a:pPr>
            <a:endParaRPr lang="en-US" dirty="0" smtClean="0">
              <a:solidFill>
                <a:srgbClr val="FF0000"/>
              </a:solidFill>
              <a:latin typeface="Arial"/>
              <a:ea typeface="Euphemia UCAS" charset="0"/>
              <a:cs typeface="Arial"/>
            </a:endParaRPr>
          </a:p>
          <a:p>
            <a:pPr lvl="1">
              <a:spcAft>
                <a:spcPts val="0"/>
              </a:spcAft>
            </a:pPr>
            <a:r>
              <a:rPr lang="en-US" dirty="0" smtClean="0">
                <a:solidFill>
                  <a:srgbClr val="0000FF"/>
                </a:solidFill>
                <a:latin typeface="Arial"/>
                <a:ea typeface="Euphemia UCAS" charset="0"/>
                <a:cs typeface="Arial"/>
              </a:rPr>
              <a:t>Earth - Ecosystem Initiative</a:t>
            </a:r>
          </a:p>
          <a:p>
            <a:pPr lvl="1">
              <a:spcAft>
                <a:spcPts val="0"/>
              </a:spcAft>
            </a:pPr>
            <a:r>
              <a:rPr lang="en-US" dirty="0" smtClean="0">
                <a:solidFill>
                  <a:srgbClr val="0000FF"/>
                </a:solidFill>
                <a:latin typeface="Arial"/>
                <a:ea typeface="Euphemia UCAS" charset="0"/>
                <a:cs typeface="Arial"/>
              </a:rPr>
              <a:t>Coastal Vulnerability Initiative</a:t>
            </a:r>
          </a:p>
          <a:p>
            <a:pPr lvl="1">
              <a:spcAft>
                <a:spcPts val="0"/>
              </a:spcAft>
            </a:pPr>
            <a:r>
              <a:rPr lang="en-US" dirty="0" smtClean="0">
                <a:solidFill>
                  <a:srgbClr val="0000FF"/>
                </a:solidFill>
                <a:latin typeface="Arial"/>
                <a:ea typeface="Euphemia UCAS" charset="0"/>
                <a:cs typeface="Arial"/>
              </a:rPr>
              <a:t>Continental Margin Initiative</a:t>
            </a:r>
            <a:endParaRPr lang="en-US" dirty="0">
              <a:solidFill>
                <a:srgbClr val="0000FF"/>
              </a:solidFill>
              <a:latin typeface="Arial"/>
              <a:ea typeface="Euphemia UCAS" charset="0"/>
              <a:cs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052500"/>
            <a:ext cx="6629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Arial"/>
                <a:ea typeface="Euphemia UCAS" charset="0"/>
                <a:cs typeface="Arial"/>
              </a:rPr>
              <a:t>Working 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Euphemia UCAS" charset="0"/>
                <a:cs typeface="Arial"/>
              </a:rPr>
              <a:t>Groups, </a:t>
            </a:r>
            <a:r>
              <a:rPr lang="en-US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Focus </a:t>
            </a:r>
            <a:r>
              <a:rPr lang="en-US" dirty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Research </a:t>
            </a:r>
            <a:r>
              <a:rPr lang="en-US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Groups</a:t>
            </a:r>
            <a:r>
              <a:rPr lang="en-US" dirty="0" smtClean="0">
                <a:solidFill>
                  <a:srgbClr val="FF0000"/>
                </a:solidFill>
                <a:latin typeface="Arial"/>
                <a:ea typeface="Euphemia UCAS" charset="0"/>
                <a:cs typeface="Arial"/>
              </a:rPr>
              <a:t>, </a:t>
            </a:r>
            <a:r>
              <a:rPr lang="en-US" dirty="0" smtClean="0">
                <a:solidFill>
                  <a:srgbClr val="0000FF"/>
                </a:solidFill>
                <a:latin typeface="Arial"/>
                <a:ea typeface="Euphemia UCAS" charset="0"/>
                <a:cs typeface="Arial"/>
              </a:rPr>
              <a:t>Initiatives</a:t>
            </a:r>
            <a:endParaRPr lang="en-US" dirty="0">
              <a:solidFill>
                <a:srgbClr val="0000FF"/>
              </a:solidFill>
              <a:latin typeface="Arial"/>
              <a:ea typeface="Euphemia UCAS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24276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6"/>
          <p:cNvSpPr>
            <a:spLocks noChangeArrowheads="1"/>
          </p:cNvSpPr>
          <p:nvPr/>
        </p:nvSpPr>
        <p:spPr bwMode="auto">
          <a:xfrm>
            <a:off x="132195" y="2990671"/>
            <a:ext cx="5928768" cy="290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US" sz="2200" b="1" dirty="0">
                <a:latin typeface="Bell MT"/>
                <a:cs typeface="Bell MT"/>
              </a:rPr>
              <a:t>Model </a:t>
            </a:r>
            <a:r>
              <a:rPr lang="en-US" sz="2200" b="1" dirty="0" smtClean="0">
                <a:latin typeface="Bell MT"/>
                <a:cs typeface="Bell MT"/>
              </a:rPr>
              <a:t>Types: </a:t>
            </a:r>
            <a:endParaRPr lang="en-US" sz="2200" b="1" dirty="0">
              <a:latin typeface="Bell MT"/>
              <a:cs typeface="Bell MT"/>
            </a:endParaRPr>
          </a:p>
          <a:p>
            <a:pPr marL="342900" indent="-342900">
              <a:buFont typeface="Wingdings" charset="2"/>
              <a:buChar char="ü"/>
            </a:pPr>
            <a:r>
              <a:rPr lang="en-US" sz="2200" dirty="0" smtClean="0">
                <a:latin typeface="Bell MT"/>
                <a:cs typeface="Bell MT"/>
              </a:rPr>
              <a:t>Landscape </a:t>
            </a:r>
            <a:r>
              <a:rPr lang="en-US" sz="2200" dirty="0">
                <a:latin typeface="Bell MT"/>
                <a:cs typeface="Bell MT"/>
              </a:rPr>
              <a:t>/ Seascape Evolution Models</a:t>
            </a:r>
          </a:p>
          <a:p>
            <a:pPr marL="342900" indent="-342900">
              <a:buFont typeface="Wingdings" charset="2"/>
              <a:buChar char="ü"/>
            </a:pPr>
            <a:r>
              <a:rPr lang="en-US" sz="2200" dirty="0">
                <a:latin typeface="Bell MT"/>
                <a:cs typeface="Bell MT"/>
              </a:rPr>
              <a:t>Morphodynamic Models</a:t>
            </a:r>
          </a:p>
          <a:p>
            <a:pPr marL="342900" indent="-342900">
              <a:buFont typeface="Wingdings" charset="2"/>
              <a:buChar char="ü"/>
            </a:pPr>
            <a:r>
              <a:rPr lang="en-US" sz="2200" dirty="0">
                <a:latin typeface="Bell MT"/>
                <a:cs typeface="Bell MT"/>
              </a:rPr>
              <a:t>Transport / Circulation Models</a:t>
            </a:r>
          </a:p>
          <a:p>
            <a:pPr marL="342900" indent="-342900">
              <a:buFont typeface="Wingdings" charset="2"/>
              <a:buChar char="ü"/>
            </a:pPr>
            <a:r>
              <a:rPr lang="en-US" sz="2200" dirty="0">
                <a:latin typeface="Bell MT"/>
                <a:cs typeface="Bell MT"/>
              </a:rPr>
              <a:t>Agent-based Models</a:t>
            </a:r>
          </a:p>
          <a:p>
            <a:pPr marL="342900" indent="-342900">
              <a:buFont typeface="Wingdings" charset="2"/>
              <a:buChar char="ü"/>
            </a:pPr>
            <a:r>
              <a:rPr lang="en-US" sz="2200" dirty="0">
                <a:latin typeface="Bell MT"/>
                <a:cs typeface="Bell MT"/>
              </a:rPr>
              <a:t>GIS Models</a:t>
            </a:r>
          </a:p>
          <a:p>
            <a:pPr marL="342900" indent="-342900">
              <a:buFont typeface="Wingdings" charset="2"/>
              <a:buChar char="ü"/>
            </a:pPr>
            <a:r>
              <a:rPr lang="en-US" sz="2200" dirty="0">
                <a:latin typeface="Bell MT"/>
                <a:cs typeface="Bell MT"/>
              </a:rPr>
              <a:t>ADM, SWEM, RANS, LES &amp; DNS Models</a:t>
            </a:r>
          </a:p>
          <a:p>
            <a:pPr marL="342900" indent="-342900">
              <a:buFont typeface="Wingdings" charset="2"/>
              <a:buChar char="ü"/>
            </a:pPr>
            <a:r>
              <a:rPr lang="en-US" sz="2200" dirty="0">
                <a:latin typeface="Bell MT"/>
                <a:cs typeface="Bell MT"/>
              </a:rPr>
              <a:t>Abiotic &amp; Biotic Models</a:t>
            </a:r>
          </a:p>
        </p:txBody>
      </p:sp>
      <p:pic>
        <p:nvPicPr>
          <p:cNvPr id="10" name="Picture 9" descr="nsflogo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Syvitski_Fig10.tif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3599" y="2619077"/>
            <a:ext cx="3079531" cy="1571923"/>
          </a:xfrm>
          <a:prstGeom prst="rect">
            <a:avLst/>
          </a:prstGeom>
          <a:solidFill>
            <a:srgbClr val="DFF1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2" descr="WSGRID_RUN298Best_colo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1546" y="425358"/>
            <a:ext cx="2715254" cy="2092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09800" y="0"/>
            <a:ext cx="4419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Bell MT"/>
                <a:cs typeface="Bell MT"/>
              </a:rPr>
              <a:t>Open</a:t>
            </a:r>
            <a:r>
              <a:rPr lang="en-US" sz="2400" b="1" dirty="0">
                <a:latin typeface="Bell MT"/>
                <a:cs typeface="Bell MT"/>
              </a:rPr>
              <a:t>-source Model Repository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2195" y="402934"/>
            <a:ext cx="4671571" cy="2287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/>
            <a:r>
              <a:rPr lang="en-US" sz="2200" b="1" dirty="0" smtClean="0">
                <a:latin typeface="Bell MT"/>
                <a:cs typeface="Bell MT"/>
              </a:rPr>
              <a:t>Model Domain: </a:t>
            </a:r>
          </a:p>
          <a:p>
            <a:pPr marL="342900" indent="-342900">
              <a:lnSpc>
                <a:spcPct val="110000"/>
              </a:lnSpc>
              <a:buFont typeface="Wingdings" charset="2"/>
              <a:buChar char="Ø"/>
            </a:pPr>
            <a:r>
              <a:rPr lang="en-US" sz="2200" dirty="0" smtClean="0">
                <a:latin typeface="Bell MT"/>
                <a:cs typeface="Bell MT"/>
              </a:rPr>
              <a:t>Terrestrial incl. </a:t>
            </a:r>
            <a:r>
              <a:rPr lang="en-US" sz="2200" dirty="0">
                <a:latin typeface="Bell MT"/>
                <a:cs typeface="Bell MT"/>
              </a:rPr>
              <a:t>the </a:t>
            </a:r>
            <a:r>
              <a:rPr lang="en-US" sz="2200" dirty="0" smtClean="0">
                <a:latin typeface="Bell MT"/>
                <a:cs typeface="Bell MT"/>
              </a:rPr>
              <a:t>Cryosphere</a:t>
            </a:r>
          </a:p>
          <a:p>
            <a:pPr marL="342900" indent="-342900">
              <a:lnSpc>
                <a:spcPct val="110000"/>
              </a:lnSpc>
              <a:buFont typeface="Wingdings" charset="2"/>
              <a:buChar char="Ø"/>
            </a:pPr>
            <a:r>
              <a:rPr lang="en-US" sz="2200" dirty="0" smtClean="0">
                <a:latin typeface="Bell MT"/>
                <a:cs typeface="Bell MT"/>
              </a:rPr>
              <a:t>Geodynamics &amp; Stratigraphy</a:t>
            </a:r>
            <a:endParaRPr lang="en-US" sz="2200" dirty="0">
              <a:latin typeface="Bell MT"/>
              <a:cs typeface="Bell MT"/>
            </a:endParaRPr>
          </a:p>
          <a:p>
            <a:pPr marL="342900" indent="-342900">
              <a:lnSpc>
                <a:spcPct val="110000"/>
              </a:lnSpc>
              <a:buFont typeface="Wingdings" charset="2"/>
              <a:buChar char="Ø"/>
            </a:pPr>
            <a:r>
              <a:rPr lang="en-US" sz="2200" dirty="0" smtClean="0">
                <a:latin typeface="Bell MT"/>
                <a:cs typeface="Bell MT"/>
              </a:rPr>
              <a:t>Hydrology from reach to global </a:t>
            </a:r>
          </a:p>
          <a:p>
            <a:pPr marL="342900" indent="-342900">
              <a:lnSpc>
                <a:spcPct val="110000"/>
              </a:lnSpc>
              <a:buFont typeface="Wingdings" charset="2"/>
              <a:buChar char="Ø"/>
            </a:pPr>
            <a:r>
              <a:rPr lang="en-US" sz="2200" dirty="0" smtClean="0">
                <a:latin typeface="Bell MT"/>
                <a:cs typeface="Bell MT"/>
              </a:rPr>
              <a:t>Coastal &amp; Marine</a:t>
            </a:r>
          </a:p>
          <a:p>
            <a:pPr marL="342900" indent="-342900">
              <a:lnSpc>
                <a:spcPct val="110000"/>
              </a:lnSpc>
              <a:buFont typeface="Wingdings" charset="2"/>
              <a:buChar char="Ø"/>
            </a:pPr>
            <a:r>
              <a:rPr lang="en-US" sz="2200" dirty="0" smtClean="0">
                <a:latin typeface="Bell MT"/>
                <a:cs typeface="Bell MT"/>
              </a:rPr>
              <a:t>Climate &amp; Weather</a:t>
            </a:r>
          </a:p>
        </p:txBody>
      </p:sp>
      <p:pic>
        <p:nvPicPr>
          <p:cNvPr id="12" name="Picture 11" descr="Yield_6min_1960-2010_SA.png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3599" y="4343400"/>
            <a:ext cx="2873697" cy="220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512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12" descr="CSDMS_high_r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395993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Box 11"/>
          <p:cNvSpPr txBox="1">
            <a:spLocks noChangeArrowheads="1"/>
          </p:cNvSpPr>
          <p:nvPr/>
        </p:nvSpPr>
        <p:spPr bwMode="auto">
          <a:xfrm>
            <a:off x="1" y="457200"/>
            <a:ext cx="9220199" cy="1677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en-US" sz="2200" dirty="0" smtClean="0">
                <a:latin typeface="Bell MT"/>
                <a:cs typeface="Bell MT"/>
              </a:rPr>
              <a:t>Use criteria for members run simulations on CU’s HPCC </a:t>
            </a:r>
            <a:r>
              <a:rPr lang="en-US" sz="2200" i="1" dirty="0" smtClean="0">
                <a:latin typeface="Bell MT"/>
                <a:cs typeface="Bell MT"/>
              </a:rPr>
              <a:t>Beach</a:t>
            </a:r>
            <a:r>
              <a:rPr lang="en-US" sz="2200" dirty="0" smtClean="0">
                <a:latin typeface="Bell MT"/>
                <a:cs typeface="Bell MT"/>
              </a:rPr>
              <a:t> &amp; </a:t>
            </a:r>
            <a:r>
              <a:rPr lang="en-US" sz="2200" i="1" dirty="0" smtClean="0">
                <a:latin typeface="Bell MT"/>
                <a:cs typeface="Bell MT"/>
              </a:rPr>
              <a:t>Janus</a:t>
            </a:r>
            <a:endParaRPr lang="en-US" sz="2200" dirty="0">
              <a:latin typeface="Bell MT"/>
              <a:cs typeface="Bell MT"/>
            </a:endParaRPr>
          </a:p>
          <a:p>
            <a:pPr lvl="1">
              <a:spcAft>
                <a:spcPts val="600"/>
              </a:spcAft>
              <a:buFont typeface="Arial" charset="0"/>
              <a:buChar char="•"/>
            </a:pPr>
            <a:r>
              <a:rPr lang="en-US" sz="2000" dirty="0" smtClean="0">
                <a:latin typeface="Bell MT"/>
                <a:cs typeface="Bell MT"/>
              </a:rPr>
              <a:t> </a:t>
            </a:r>
            <a:r>
              <a:rPr lang="en-US" sz="2200" dirty="0" smtClean="0">
                <a:latin typeface="Bell MT"/>
                <a:cs typeface="Bell MT"/>
              </a:rPr>
              <a:t>Running CSDMS models </a:t>
            </a:r>
            <a:r>
              <a:rPr lang="en-US" sz="2200" dirty="0">
                <a:latin typeface="Bell MT"/>
                <a:cs typeface="Bell MT"/>
              </a:rPr>
              <a:t>to advance science </a:t>
            </a:r>
          </a:p>
          <a:p>
            <a:pPr lvl="1">
              <a:spcAft>
                <a:spcPts val="600"/>
              </a:spcAft>
              <a:buFont typeface="Arial" charset="0"/>
              <a:buChar char="•"/>
            </a:pPr>
            <a:r>
              <a:rPr lang="en-US" sz="2200" dirty="0" smtClean="0">
                <a:latin typeface="Bell MT"/>
                <a:cs typeface="Bell MT"/>
              </a:rPr>
              <a:t> Developing </a:t>
            </a:r>
            <a:r>
              <a:rPr lang="en-US" sz="2200" dirty="0">
                <a:latin typeface="Bell MT"/>
                <a:cs typeface="Bell MT"/>
              </a:rPr>
              <a:t>a model for the CSDMS model repository. </a:t>
            </a:r>
          </a:p>
          <a:p>
            <a:pPr lvl="1">
              <a:spcAft>
                <a:spcPts val="600"/>
              </a:spcAft>
              <a:buFont typeface="Arial" charset="0"/>
              <a:buChar char="•"/>
            </a:pPr>
            <a:r>
              <a:rPr lang="en-US" sz="2200" dirty="0" smtClean="0">
                <a:latin typeface="Bell MT"/>
                <a:cs typeface="Bell MT"/>
              </a:rPr>
              <a:t> Developing visualizations </a:t>
            </a:r>
            <a:r>
              <a:rPr lang="en-US" sz="2200" dirty="0">
                <a:latin typeface="Bell MT"/>
                <a:cs typeface="Bell MT"/>
              </a:rPr>
              <a:t>systems in support of CSDMS models. </a:t>
            </a:r>
          </a:p>
        </p:txBody>
      </p:sp>
      <p:sp>
        <p:nvSpPr>
          <p:cNvPr id="29702" name="TextBox 2293"/>
          <p:cNvSpPr txBox="1">
            <a:spLocks noChangeArrowheads="1"/>
          </p:cNvSpPr>
          <p:nvPr/>
        </p:nvSpPr>
        <p:spPr bwMode="auto">
          <a:xfrm>
            <a:off x="63618" y="2230622"/>
            <a:ext cx="9080382" cy="89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en-US" sz="2200" i="1" dirty="0" smtClean="0">
                <a:latin typeface="Bell MT"/>
                <a:cs typeface="Bell MT"/>
              </a:rPr>
              <a:t>Beach</a:t>
            </a:r>
            <a:r>
              <a:rPr lang="en-US" sz="2200" dirty="0" smtClean="0">
                <a:latin typeface="Bell MT"/>
                <a:cs typeface="Bell MT"/>
              </a:rPr>
              <a:t> 8Tflop/s HPCC; 88 nodes; 704 x 3-GHz cores; 2 to 4 GB/core memory; non</a:t>
            </a:r>
            <a:r>
              <a:rPr lang="en-US" sz="2200" dirty="0">
                <a:latin typeface="Bell MT"/>
                <a:cs typeface="Bell MT"/>
              </a:rPr>
              <a:t>-blocking </a:t>
            </a:r>
            <a:r>
              <a:rPr lang="en-US" sz="2200" dirty="0" err="1" smtClean="0">
                <a:latin typeface="Bell MT"/>
                <a:cs typeface="Bell MT"/>
              </a:rPr>
              <a:t>infiniband</a:t>
            </a:r>
            <a:r>
              <a:rPr lang="en-US" sz="2200" dirty="0" smtClean="0">
                <a:latin typeface="Bell MT"/>
                <a:cs typeface="Bell MT"/>
              </a:rPr>
              <a:t>; ~100TB RAID storage.</a:t>
            </a:r>
            <a:endParaRPr lang="en-US" sz="2200" dirty="0">
              <a:latin typeface="Bell MT"/>
              <a:cs typeface="Bell MT"/>
            </a:endParaRPr>
          </a:p>
        </p:txBody>
      </p:sp>
      <p:pic>
        <p:nvPicPr>
          <p:cNvPr id="29705" name="Picture 5" descr="CSDMS Icon (512)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18" name="Rectangle 2517"/>
          <p:cNvSpPr/>
          <p:nvPr/>
        </p:nvSpPr>
        <p:spPr>
          <a:xfrm>
            <a:off x="1095678" y="0"/>
            <a:ext cx="6829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400" b="1" dirty="0" smtClean="0">
                <a:latin typeface="Bell MT"/>
                <a:cs typeface="Bell MT"/>
              </a:rPr>
              <a:t>CSDMS HPCC support</a:t>
            </a:r>
            <a:endParaRPr lang="en-US" sz="2400" b="1" dirty="0">
              <a:latin typeface="Bell MT"/>
              <a:cs typeface="Bell MT"/>
            </a:endParaRPr>
          </a:p>
        </p:txBody>
      </p:sp>
      <p:sp>
        <p:nvSpPr>
          <p:cNvPr id="2519" name="TextBox 11"/>
          <p:cNvSpPr txBox="1">
            <a:spLocks noChangeArrowheads="1"/>
          </p:cNvSpPr>
          <p:nvPr/>
        </p:nvSpPr>
        <p:spPr bwMode="auto">
          <a:xfrm>
            <a:off x="5881203" y="2968032"/>
            <a:ext cx="2994825" cy="2924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en-US" sz="2200" i="1" dirty="0" smtClean="0">
                <a:latin typeface="Bell MT"/>
                <a:cs typeface="Bell MT"/>
              </a:rPr>
              <a:t>Janus</a:t>
            </a:r>
            <a:r>
              <a:rPr lang="en-US" sz="2200" dirty="0" smtClean="0">
                <a:latin typeface="Bell MT"/>
                <a:cs typeface="Bell MT"/>
              </a:rPr>
              <a:t> 150 </a:t>
            </a:r>
            <a:r>
              <a:rPr lang="en-US" sz="2200" dirty="0" err="1">
                <a:latin typeface="Bell MT"/>
                <a:cs typeface="Bell MT"/>
              </a:rPr>
              <a:t>Tflop</a:t>
            </a:r>
            <a:r>
              <a:rPr lang="en-US" sz="2200" dirty="0">
                <a:latin typeface="Bell MT"/>
                <a:cs typeface="Bell MT"/>
              </a:rPr>
              <a:t>/s; 1368 </a:t>
            </a:r>
            <a:r>
              <a:rPr lang="en-US" sz="2200" dirty="0" smtClean="0">
                <a:latin typeface="Bell MT"/>
                <a:cs typeface="Bell MT"/>
              </a:rPr>
              <a:t>nodes, 16,416 x 2.8</a:t>
            </a:r>
            <a:r>
              <a:rPr lang="en-US" sz="2200" dirty="0">
                <a:latin typeface="Bell MT"/>
                <a:cs typeface="Bell MT"/>
              </a:rPr>
              <a:t>-GHz </a:t>
            </a:r>
            <a:r>
              <a:rPr lang="en-US" sz="2200" dirty="0" smtClean="0">
                <a:latin typeface="Bell MT"/>
                <a:cs typeface="Bell MT"/>
              </a:rPr>
              <a:t>cores, 2 </a:t>
            </a:r>
            <a:r>
              <a:rPr lang="en-US" sz="2200" dirty="0">
                <a:latin typeface="Bell MT"/>
                <a:cs typeface="Bell MT"/>
              </a:rPr>
              <a:t>GB/core </a:t>
            </a:r>
            <a:r>
              <a:rPr lang="en-US" sz="2200" dirty="0" smtClean="0">
                <a:latin typeface="Bell MT"/>
                <a:cs typeface="Bell MT"/>
              </a:rPr>
              <a:t>memory; non</a:t>
            </a:r>
            <a:r>
              <a:rPr lang="en-US" sz="2200" dirty="0">
                <a:latin typeface="Bell MT"/>
                <a:cs typeface="Bell MT"/>
              </a:rPr>
              <a:t>‐blocking </a:t>
            </a:r>
            <a:r>
              <a:rPr lang="en-US" sz="2200" dirty="0" err="1">
                <a:latin typeface="Bell MT"/>
                <a:cs typeface="Bell MT"/>
              </a:rPr>
              <a:t>Infiniband</a:t>
            </a:r>
            <a:r>
              <a:rPr lang="en-US" sz="2200" dirty="0" smtClean="0">
                <a:latin typeface="Bell MT"/>
                <a:cs typeface="Bell MT"/>
              </a:rPr>
              <a:t>; 1PB </a:t>
            </a:r>
            <a:r>
              <a:rPr lang="en-US" sz="2200" dirty="0">
                <a:latin typeface="Bell MT"/>
                <a:cs typeface="Bell MT"/>
              </a:rPr>
              <a:t>of RAID </a:t>
            </a:r>
            <a:r>
              <a:rPr lang="en-US" sz="2200" dirty="0" smtClean="0">
                <a:latin typeface="Bell MT"/>
                <a:cs typeface="Bell MT"/>
              </a:rPr>
              <a:t>storage; 3PB </a:t>
            </a:r>
            <a:r>
              <a:rPr lang="en-US" sz="2200" dirty="0">
                <a:latin typeface="Bell MT"/>
                <a:cs typeface="Bell MT"/>
              </a:rPr>
              <a:t>offsite </a:t>
            </a:r>
            <a:r>
              <a:rPr lang="en-US" sz="2200" dirty="0" smtClean="0">
                <a:latin typeface="Bell MT"/>
                <a:cs typeface="Bell MT"/>
              </a:rPr>
              <a:t>storage  </a:t>
            </a:r>
            <a:endParaRPr lang="en-US" sz="2200" dirty="0">
              <a:latin typeface="Bell MT"/>
              <a:cs typeface="Bell MT"/>
            </a:endParaRPr>
          </a:p>
        </p:txBody>
      </p:sp>
      <p:pic>
        <p:nvPicPr>
          <p:cNvPr id="2520" name="Picture 2526" descr="DSC00157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465" y="3170101"/>
            <a:ext cx="5801738" cy="2697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36912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12" descr="CSDMS_high_r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5" descr="CSDMS Icon (512)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6" descr="nsflogo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37"/>
          <p:cNvSpPr txBox="1">
            <a:spLocks noChangeArrowheads="1"/>
          </p:cNvSpPr>
          <p:nvPr/>
        </p:nvSpPr>
        <p:spPr bwMode="auto">
          <a:xfrm>
            <a:off x="4769949" y="3581400"/>
            <a:ext cx="3532517" cy="185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342900" indent="-342900">
              <a:lnSpc>
                <a:spcPct val="120000"/>
              </a:lnSpc>
              <a:buFont typeface="Wingdings" charset="2"/>
              <a:buChar char="²"/>
              <a:defRPr/>
            </a:pP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Real </a:t>
            </a:r>
            <a:r>
              <a:rPr lang="en-US" sz="2400" dirty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event </a:t>
            </a: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movies</a:t>
            </a:r>
          </a:p>
          <a:p>
            <a:pPr marL="342900" indent="-342900">
              <a:lnSpc>
                <a:spcPct val="120000"/>
              </a:lnSpc>
              <a:buFont typeface="Wingdings" charset="2"/>
              <a:buChar char="²"/>
              <a:defRPr/>
            </a:pP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Laboratory movies</a:t>
            </a:r>
          </a:p>
          <a:p>
            <a:pPr marL="342900" indent="-342900">
              <a:lnSpc>
                <a:spcPct val="120000"/>
              </a:lnSpc>
              <a:buFont typeface="Wingdings" charset="2"/>
              <a:buChar char="²"/>
              <a:defRPr/>
            </a:pP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Model animation</a:t>
            </a:r>
          </a:p>
          <a:p>
            <a:pPr marL="342900" indent="-342900">
              <a:lnSpc>
                <a:spcPct val="120000"/>
              </a:lnSpc>
              <a:buFont typeface="Wingdings" charset="2"/>
              <a:buChar char="²"/>
              <a:defRPr/>
            </a:pP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Imagery</a:t>
            </a:r>
            <a:endParaRPr lang="en-US" sz="2400" b="1" dirty="0">
              <a:latin typeface="Bell MT"/>
              <a:ea typeface="Euphemia UCAS" pitchFamily="-110" charset="0"/>
              <a:cs typeface="Bell M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206" y="3581400"/>
            <a:ext cx="4130167" cy="255954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52399" y="914400"/>
            <a:ext cx="3810001" cy="2514600"/>
            <a:chOff x="304800" y="3530200"/>
            <a:chExt cx="2705100" cy="188000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4800" y="3530200"/>
              <a:ext cx="1559169" cy="85754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863969" y="3531226"/>
              <a:ext cx="1145931" cy="865178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800" y="4387743"/>
              <a:ext cx="887478" cy="1022457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0969" y="4387744"/>
              <a:ext cx="819424" cy="1022456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20392" y="4396403"/>
              <a:ext cx="989508" cy="1013797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3991869" y="838200"/>
            <a:ext cx="4572000" cy="22960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Wingdings" charset="2"/>
              <a:buChar char="²"/>
              <a:defRPr/>
            </a:pP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Student labs </a:t>
            </a:r>
          </a:p>
          <a:p>
            <a:pPr marL="285750" indent="-285750">
              <a:lnSpc>
                <a:spcPct val="120000"/>
              </a:lnSpc>
              <a:buFont typeface="Wingdings" charset="2"/>
              <a:buChar char="²"/>
              <a:defRPr/>
            </a:pP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Modeling </a:t>
            </a:r>
            <a:r>
              <a:rPr lang="en-US" sz="2400" dirty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short </a:t>
            </a: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courses</a:t>
            </a:r>
          </a:p>
          <a:p>
            <a:pPr marL="285750" indent="-285750">
              <a:lnSpc>
                <a:spcPct val="120000"/>
              </a:lnSpc>
              <a:buFont typeface="Wingdings" charset="2"/>
              <a:buChar char="²"/>
              <a:defRPr/>
            </a:pP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Lectures</a:t>
            </a:r>
          </a:p>
          <a:p>
            <a:pPr marL="285750" indent="-285750">
              <a:lnSpc>
                <a:spcPct val="120000"/>
              </a:lnSpc>
              <a:buFont typeface="Wingdings" charset="2"/>
              <a:buChar char="²"/>
              <a:defRPr/>
            </a:pP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Textbooks</a:t>
            </a:r>
          </a:p>
          <a:p>
            <a:pPr marL="285750" indent="-285750">
              <a:lnSpc>
                <a:spcPct val="120000"/>
              </a:lnSpc>
              <a:buFont typeface="Wingdings" charset="2"/>
              <a:buChar char="²"/>
              <a:defRPr/>
            </a:pP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Meeting presentations</a:t>
            </a:r>
            <a:endParaRPr lang="en-US" sz="2400" dirty="0">
              <a:latin typeface="Bell MT"/>
              <a:ea typeface="Euphemia UCAS" pitchFamily="-110" charset="0"/>
              <a:cs typeface="Bell M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65035" y="29346"/>
            <a:ext cx="69733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Bell MT"/>
                <a:cs typeface="Bell MT"/>
              </a:rPr>
              <a:t>Please contribute to CSDMS Education Products</a:t>
            </a:r>
            <a:endParaRPr lang="en-US" sz="2400" b="1" dirty="0">
              <a:latin typeface="Bell MT"/>
              <a:cs typeface="Bell MT"/>
            </a:endParaRPr>
          </a:p>
        </p:txBody>
      </p:sp>
    </p:spTree>
    <p:extLst>
      <p:ext uri="{BB962C8B-B14F-4D97-AF65-F5344CB8AC3E}">
        <p14:creationId xmlns:p14="http://schemas.microsoft.com/office/powerpoint/2010/main" val="1620080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1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5" descr="CSDMS Icon (51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6" descr="nsflogo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206172" y="0"/>
            <a:ext cx="88505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Bell MT"/>
                <a:cs typeface="Bell MT"/>
              </a:rPr>
              <a:t>Working and Focus Groups</a:t>
            </a:r>
            <a:r>
              <a:rPr lang="en-US" sz="2400" dirty="0" smtClean="0">
                <a:latin typeface="Bell MT"/>
                <a:cs typeface="Bell MT"/>
              </a:rPr>
              <a:t> are asked to converge on a high priority need/model for each year and, with advice from the IF staff, refactor the model to comply with </a:t>
            </a:r>
            <a:r>
              <a:rPr lang="en-US" sz="2400" b="1" dirty="0" smtClean="0">
                <a:solidFill>
                  <a:srgbClr val="000000"/>
                </a:solidFill>
                <a:latin typeface="Bell MT"/>
                <a:cs typeface="Bell MT"/>
              </a:rPr>
              <a:t>Basic </a:t>
            </a:r>
            <a:r>
              <a:rPr lang="en-US" sz="2400" b="1" dirty="0">
                <a:solidFill>
                  <a:srgbClr val="000000"/>
                </a:solidFill>
                <a:latin typeface="Bell MT"/>
                <a:cs typeface="Bell MT"/>
              </a:rPr>
              <a:t>Model </a:t>
            </a:r>
            <a:r>
              <a:rPr lang="en-US" sz="2400" b="1" dirty="0" smtClean="0">
                <a:solidFill>
                  <a:srgbClr val="000000"/>
                </a:solidFill>
                <a:latin typeface="Bell MT"/>
                <a:cs typeface="Bell MT"/>
              </a:rPr>
              <a:t>Interface or BMI </a:t>
            </a:r>
            <a:r>
              <a:rPr lang="en-US" sz="2400" dirty="0" smtClean="0">
                <a:solidFill>
                  <a:srgbClr val="000000"/>
                </a:solidFill>
                <a:latin typeface="Bell MT"/>
                <a:cs typeface="Bell MT"/>
              </a:rPr>
              <a:t>standards.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88900" y="1226884"/>
            <a:ext cx="8967788" cy="4465890"/>
            <a:chOff x="88900" y="1360235"/>
            <a:chExt cx="8967788" cy="4465890"/>
          </a:xfrm>
        </p:grpSpPr>
        <p:sp>
          <p:nvSpPr>
            <p:cNvPr id="4" name="Rectangle 3"/>
            <p:cNvSpPr/>
            <p:nvPr/>
          </p:nvSpPr>
          <p:spPr>
            <a:xfrm>
              <a:off x="88900" y="2022475"/>
              <a:ext cx="2286000" cy="3657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1F497D"/>
                  </a:solidFill>
                </a:rPr>
                <a:t>Initial Standalone Model</a:t>
              </a:r>
            </a:p>
          </p:txBody>
        </p:sp>
        <p:grpSp>
          <p:nvGrpSpPr>
            <p:cNvPr id="36868" name="Group 12"/>
            <p:cNvGrpSpPr>
              <a:grpSpLocks/>
            </p:cNvGrpSpPr>
            <p:nvPr/>
          </p:nvGrpSpPr>
          <p:grpSpPr bwMode="auto">
            <a:xfrm>
              <a:off x="3213100" y="2022475"/>
              <a:ext cx="2286000" cy="3657600"/>
              <a:chOff x="3911600" y="2044700"/>
              <a:chExt cx="2286000" cy="3657600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3911600" y="2044700"/>
                <a:ext cx="2286000" cy="63976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1F497D"/>
                    </a:solidFill>
                  </a:rPr>
                  <a:t>Initialize</a:t>
                </a: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3911600" y="5062538"/>
                <a:ext cx="2286000" cy="63976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1F497D"/>
                    </a:solidFill>
                  </a:rPr>
                  <a:t>Set Value</a:t>
                </a:r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3911600" y="2798763"/>
                <a:ext cx="2286000" cy="63976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 smtClean="0">
                    <a:solidFill>
                      <a:srgbClr val="1F497D"/>
                    </a:solidFill>
                  </a:rPr>
                  <a:t>Run/Advance</a:t>
                </a:r>
                <a:endParaRPr lang="en-US" b="1" dirty="0">
                  <a:solidFill>
                    <a:srgbClr val="1F497D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3911600" y="3552825"/>
                <a:ext cx="2286000" cy="64135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1F497D"/>
                    </a:solidFill>
                  </a:rPr>
                  <a:t>Finalize</a:t>
                </a: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3911600" y="4308475"/>
                <a:ext cx="2286000" cy="63976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1F497D"/>
                    </a:solidFill>
                  </a:rPr>
                  <a:t>Get Value</a:t>
                </a:r>
              </a:p>
            </p:txBody>
          </p:sp>
        </p:grpSp>
        <p:sp>
          <p:nvSpPr>
            <p:cNvPr id="10" name="Right Arrow 9"/>
            <p:cNvSpPr/>
            <p:nvPr/>
          </p:nvSpPr>
          <p:spPr>
            <a:xfrm>
              <a:off x="2362200" y="3622675"/>
              <a:ext cx="685800" cy="4572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048000" y="1905000"/>
              <a:ext cx="2616200" cy="3921125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429000" y="1535668"/>
              <a:ext cx="19159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tx2"/>
                  </a:solidFill>
                </a:rPr>
                <a:t>BMI component</a:t>
              </a:r>
              <a:endParaRPr lang="en-US" b="1" dirty="0">
                <a:solidFill>
                  <a:schemeClr val="tx2"/>
                </a:solidFill>
              </a:endParaRPr>
            </a:p>
          </p:txBody>
        </p:sp>
        <p:grpSp>
          <p:nvGrpSpPr>
            <p:cNvPr id="23" name="Group 12"/>
            <p:cNvGrpSpPr>
              <a:grpSpLocks/>
            </p:cNvGrpSpPr>
            <p:nvPr/>
          </p:nvGrpSpPr>
          <p:grpSpPr bwMode="auto">
            <a:xfrm>
              <a:off x="6605588" y="2015230"/>
              <a:ext cx="2286000" cy="3657600"/>
              <a:chOff x="3911600" y="2044700"/>
              <a:chExt cx="2286000" cy="3657600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3911600" y="2044700"/>
                <a:ext cx="2286000" cy="63976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1F497D"/>
                    </a:solidFill>
                  </a:rPr>
                  <a:t>Initialize</a:t>
                </a: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3911600" y="5062538"/>
                <a:ext cx="2286000" cy="63976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1F497D"/>
                    </a:solidFill>
                  </a:rPr>
                  <a:t>Set Value</a:t>
                </a: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3911600" y="2798763"/>
                <a:ext cx="2286000" cy="63976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 smtClean="0">
                    <a:solidFill>
                      <a:srgbClr val="1F497D"/>
                    </a:solidFill>
                  </a:rPr>
                  <a:t>Run/Advance</a:t>
                </a:r>
                <a:endParaRPr lang="en-US" b="1" dirty="0">
                  <a:solidFill>
                    <a:srgbClr val="1F497D"/>
                  </a:solidFill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3911600" y="3552825"/>
                <a:ext cx="2286000" cy="641350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1F497D"/>
                    </a:solidFill>
                  </a:rPr>
                  <a:t>Finalize</a:t>
                </a: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3911600" y="4308475"/>
                <a:ext cx="2286000" cy="63976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1F497D"/>
                    </a:solidFill>
                  </a:rPr>
                  <a:t>Get Value</a:t>
                </a:r>
              </a:p>
            </p:txBody>
          </p:sp>
        </p:grpSp>
        <p:sp>
          <p:nvSpPr>
            <p:cNvPr id="29" name="Rectangle 28"/>
            <p:cNvSpPr/>
            <p:nvPr/>
          </p:nvSpPr>
          <p:spPr>
            <a:xfrm>
              <a:off x="6440488" y="1905000"/>
              <a:ext cx="2616200" cy="3921125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029604" y="1360235"/>
              <a:ext cx="1428596" cy="5447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b="1" dirty="0">
                  <a:solidFill>
                    <a:schemeClr val="tx2"/>
                  </a:solidFill>
                </a:rPr>
                <a:t>a</a:t>
              </a:r>
              <a:r>
                <a:rPr lang="en-US" b="1" dirty="0" smtClean="0">
                  <a:solidFill>
                    <a:schemeClr val="tx2"/>
                  </a:solidFill>
                </a:rPr>
                <a:t>nother</a:t>
              </a:r>
            </a:p>
            <a:p>
              <a:pPr algn="ctr">
                <a:lnSpc>
                  <a:spcPct val="80000"/>
                </a:lnSpc>
              </a:pPr>
              <a:r>
                <a:rPr lang="en-US" b="1" dirty="0" smtClean="0">
                  <a:solidFill>
                    <a:schemeClr val="tx2"/>
                  </a:solidFill>
                </a:rPr>
                <a:t>component</a:t>
              </a:r>
              <a:endParaRPr lang="en-US" b="1" dirty="0">
                <a:solidFill>
                  <a:schemeClr val="tx2"/>
                </a:solidFill>
              </a:endParaRPr>
            </a:p>
          </p:txBody>
        </p:sp>
        <p:sp>
          <p:nvSpPr>
            <p:cNvPr id="36864" name="Left-Right Arrow 36863"/>
            <p:cNvSpPr/>
            <p:nvPr/>
          </p:nvSpPr>
          <p:spPr>
            <a:xfrm>
              <a:off x="5658581" y="3622675"/>
              <a:ext cx="781907" cy="484632"/>
            </a:xfrm>
            <a:prstGeom prst="left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715000" y="3669268"/>
              <a:ext cx="6077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CMI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52507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5" descr="CSDMS Icon (51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6" descr="nsflogo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-3697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 smtClean="0">
                <a:latin typeface="Bell MT"/>
                <a:cs typeface="Bell MT"/>
              </a:rPr>
              <a:t>This includes generating </a:t>
            </a:r>
            <a:r>
              <a:rPr lang="en-US" sz="2400" dirty="0">
                <a:latin typeface="Bell MT"/>
                <a:cs typeface="Bell MT"/>
              </a:rPr>
              <a:t>XML– GUI </a:t>
            </a:r>
            <a:r>
              <a:rPr lang="en-US" sz="2400" dirty="0" smtClean="0">
                <a:latin typeface="Bell MT"/>
                <a:cs typeface="Bell MT"/>
              </a:rPr>
              <a:t>file &amp; help pages; providing input/output </a:t>
            </a:r>
            <a:r>
              <a:rPr lang="en-US" sz="2400" dirty="0">
                <a:latin typeface="Bell MT"/>
                <a:cs typeface="Bell MT"/>
              </a:rPr>
              <a:t>test </a:t>
            </a:r>
            <a:r>
              <a:rPr lang="en-US" sz="2400" dirty="0" smtClean="0">
                <a:latin typeface="Bell MT"/>
                <a:cs typeface="Bell MT"/>
              </a:rPr>
              <a:t>data. IF staff will wrap the </a:t>
            </a:r>
            <a:r>
              <a:rPr lang="en-US" sz="2400" b="1" dirty="0" smtClean="0">
                <a:latin typeface="Bell MT"/>
                <a:cs typeface="Bell MT"/>
              </a:rPr>
              <a:t>BMI</a:t>
            </a:r>
            <a:r>
              <a:rPr lang="en-US" sz="2400" dirty="0" smtClean="0">
                <a:latin typeface="Bell MT"/>
                <a:cs typeface="Bell MT"/>
              </a:rPr>
              <a:t> component with a </a:t>
            </a:r>
            <a:r>
              <a:rPr lang="en-US" sz="2400" b="1" dirty="0">
                <a:solidFill>
                  <a:srgbClr val="000000"/>
                </a:solidFill>
                <a:latin typeface="Bell MT"/>
                <a:cs typeface="Bell MT"/>
              </a:rPr>
              <a:t>CSDMS Component Model Interface </a:t>
            </a:r>
            <a:r>
              <a:rPr lang="en-US" sz="2400" dirty="0" smtClean="0">
                <a:solidFill>
                  <a:srgbClr val="000000"/>
                </a:solidFill>
                <a:latin typeface="Bell MT"/>
                <a:cs typeface="Bell MT"/>
              </a:rPr>
              <a:t>(</a:t>
            </a:r>
            <a:r>
              <a:rPr lang="en-US" sz="2400" b="1" dirty="0" smtClean="0">
                <a:solidFill>
                  <a:srgbClr val="000000"/>
                </a:solidFill>
                <a:latin typeface="Bell MT"/>
                <a:cs typeface="Bell MT"/>
              </a:rPr>
              <a:t>CMI</a:t>
            </a:r>
            <a:r>
              <a:rPr lang="en-US" sz="2400" dirty="0" smtClean="0">
                <a:solidFill>
                  <a:srgbClr val="000000"/>
                </a:solidFill>
                <a:latin typeface="Bell MT"/>
                <a:cs typeface="Bell MT"/>
              </a:rPr>
              <a:t>) and</a:t>
            </a:r>
            <a:r>
              <a:rPr lang="en-US" sz="2400" dirty="0" smtClean="0">
                <a:latin typeface="Bell MT"/>
                <a:cs typeface="Bell MT"/>
              </a:rPr>
              <a:t> test on a CSDMS </a:t>
            </a:r>
            <a:r>
              <a:rPr lang="en-US" sz="2400" dirty="0">
                <a:latin typeface="Bell MT"/>
                <a:cs typeface="Bell MT"/>
              </a:rPr>
              <a:t>HPCC </a:t>
            </a:r>
            <a:r>
              <a:rPr lang="en-US" sz="2400" dirty="0" smtClean="0">
                <a:latin typeface="Bell MT"/>
                <a:cs typeface="Bell MT"/>
              </a:rPr>
              <a:t>using </a:t>
            </a:r>
            <a:r>
              <a:rPr lang="en-US" sz="2400" b="1" dirty="0" smtClean="0">
                <a:latin typeface="Bell MT"/>
                <a:cs typeface="Bell MT"/>
              </a:rPr>
              <a:t>CMT</a:t>
            </a:r>
            <a:r>
              <a:rPr lang="en-US" sz="2400" dirty="0" smtClean="0">
                <a:latin typeface="Bell MT"/>
                <a:cs typeface="Bell MT"/>
              </a:rPr>
              <a:t> to provide </a:t>
            </a:r>
            <a:r>
              <a:rPr lang="en-US" sz="2400" dirty="0">
                <a:solidFill>
                  <a:srgbClr val="000000"/>
                </a:solidFill>
                <a:latin typeface="Bell MT"/>
                <a:cs typeface="Bell MT"/>
              </a:rPr>
              <a:t>services for coupling </a:t>
            </a:r>
            <a:r>
              <a:rPr lang="en-US" sz="2400" dirty="0" smtClean="0">
                <a:solidFill>
                  <a:srgbClr val="000000"/>
                </a:solidFill>
                <a:latin typeface="Bell MT"/>
                <a:cs typeface="Bell MT"/>
              </a:rPr>
              <a:t>different kinds of models. C</a:t>
            </a:r>
            <a:r>
              <a:rPr lang="en-US" sz="2400" dirty="0" smtClean="0">
                <a:latin typeface="Bell MT"/>
                <a:cs typeface="Bell MT"/>
              </a:rPr>
              <a:t>oupled simulations could lead </a:t>
            </a:r>
            <a:r>
              <a:rPr lang="en-US" sz="2400" dirty="0">
                <a:latin typeface="Bell MT"/>
                <a:cs typeface="Bell MT"/>
              </a:rPr>
              <a:t>parties to </a:t>
            </a:r>
            <a:r>
              <a:rPr lang="en-US" sz="2400" dirty="0" smtClean="0">
                <a:latin typeface="Bell MT"/>
                <a:cs typeface="Bell MT"/>
              </a:rPr>
              <a:t>publish a paper.</a:t>
            </a:r>
            <a:endParaRPr lang="en-US" sz="2400" dirty="0">
              <a:solidFill>
                <a:srgbClr val="000000"/>
              </a:solidFill>
              <a:latin typeface="Bell MT"/>
              <a:cs typeface="Bell M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55625" y="2383533"/>
            <a:ext cx="7917006" cy="3860525"/>
            <a:chOff x="381000" y="551282"/>
            <a:chExt cx="8356985" cy="4020718"/>
          </a:xfrm>
        </p:grpSpPr>
        <p:grpSp>
          <p:nvGrpSpPr>
            <p:cNvPr id="4" name="Group 3"/>
            <p:cNvGrpSpPr/>
            <p:nvPr/>
          </p:nvGrpSpPr>
          <p:grpSpPr>
            <a:xfrm>
              <a:off x="1752600" y="551282"/>
              <a:ext cx="5562600" cy="4020718"/>
              <a:chOff x="1079500" y="1409700"/>
              <a:chExt cx="6946900" cy="5043487"/>
            </a:xfrm>
          </p:grpSpPr>
          <p:grpSp>
            <p:nvGrpSpPr>
              <p:cNvPr id="16386" name="Group 7"/>
              <p:cNvGrpSpPr>
                <a:grpSpLocks/>
              </p:cNvGrpSpPr>
              <p:nvPr/>
            </p:nvGrpSpPr>
            <p:grpSpPr bwMode="auto">
              <a:xfrm>
                <a:off x="5724525" y="3714749"/>
                <a:ext cx="1806576" cy="2719389"/>
                <a:chOff x="1725584" y="3006233"/>
                <a:chExt cx="1805893" cy="2719849"/>
              </a:xfrm>
            </p:grpSpPr>
            <p:grpSp>
              <p:nvGrpSpPr>
                <p:cNvPr id="16406" name="Group 5"/>
                <p:cNvGrpSpPr>
                  <a:grpSpLocks/>
                </p:cNvGrpSpPr>
                <p:nvPr/>
              </p:nvGrpSpPr>
              <p:grpSpPr bwMode="auto">
                <a:xfrm>
                  <a:off x="1725584" y="3006233"/>
                  <a:ext cx="1805893" cy="2719849"/>
                  <a:chOff x="1725584" y="2052615"/>
                  <a:chExt cx="1805893" cy="2719849"/>
                </a:xfrm>
              </p:grpSpPr>
              <p:sp>
                <p:nvSpPr>
                  <p:cNvPr id="2" name="Pentagon 1"/>
                  <p:cNvSpPr/>
                  <p:nvPr/>
                </p:nvSpPr>
                <p:spPr>
                  <a:xfrm rot="16200000">
                    <a:off x="1905301" y="3146289"/>
                    <a:ext cx="1446458" cy="1805892"/>
                  </a:xfrm>
                  <a:prstGeom prst="homePlate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sp>
                <p:nvSpPr>
                  <p:cNvPr id="3" name="Chevron 2"/>
                  <p:cNvSpPr/>
                  <p:nvPr/>
                </p:nvSpPr>
                <p:spPr>
                  <a:xfrm rot="16200000">
                    <a:off x="1871959" y="1906241"/>
                    <a:ext cx="1513144" cy="1805892"/>
                  </a:xfrm>
                  <a:prstGeom prst="chevron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410" name="TextBox 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54468" y="3739923"/>
                    <a:ext cx="993104" cy="6564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en-US" sz="2800" b="1" dirty="0"/>
                      <a:t>BMI</a:t>
                    </a:r>
                  </a:p>
                </p:txBody>
              </p:sp>
            </p:grpSp>
            <p:sp>
              <p:nvSpPr>
                <p:cNvPr id="16407" name="TextBox 9"/>
                <p:cNvSpPr txBox="1">
                  <a:spLocks noChangeArrowheads="1"/>
                </p:cNvSpPr>
                <p:nvPr/>
              </p:nvSpPr>
              <p:spPr bwMode="auto">
                <a:xfrm>
                  <a:off x="2134103" y="3198029"/>
                  <a:ext cx="979096" cy="6564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en-US" sz="2800" b="1" dirty="0"/>
                    <a:t>CMI</a:t>
                  </a:r>
                </a:p>
              </p:txBody>
            </p:sp>
          </p:grpSp>
          <p:grpSp>
            <p:nvGrpSpPr>
              <p:cNvPr id="16387" name="Group 12"/>
              <p:cNvGrpSpPr>
                <a:grpSpLocks/>
              </p:cNvGrpSpPr>
              <p:nvPr/>
            </p:nvGrpSpPr>
            <p:grpSpPr bwMode="auto">
              <a:xfrm>
                <a:off x="1512888" y="3732213"/>
                <a:ext cx="1804987" cy="2720974"/>
                <a:chOff x="1725584" y="3006234"/>
                <a:chExt cx="1805892" cy="2719847"/>
              </a:xfrm>
            </p:grpSpPr>
            <p:grpSp>
              <p:nvGrpSpPr>
                <p:cNvPr id="16401" name="Group 13"/>
                <p:cNvGrpSpPr>
                  <a:grpSpLocks/>
                </p:cNvGrpSpPr>
                <p:nvPr/>
              </p:nvGrpSpPr>
              <p:grpSpPr bwMode="auto">
                <a:xfrm>
                  <a:off x="1725584" y="3006234"/>
                  <a:ext cx="1805892" cy="2719847"/>
                  <a:chOff x="1725584" y="2052616"/>
                  <a:chExt cx="1805892" cy="2719847"/>
                </a:xfrm>
              </p:grpSpPr>
              <p:sp>
                <p:nvSpPr>
                  <p:cNvPr id="16" name="Pentagon 15"/>
                  <p:cNvSpPr/>
                  <p:nvPr/>
                </p:nvSpPr>
                <p:spPr>
                  <a:xfrm rot="16200000">
                    <a:off x="1904930" y="3145917"/>
                    <a:ext cx="1447200" cy="1805892"/>
                  </a:xfrm>
                  <a:prstGeom prst="homePlate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sp>
                <p:nvSpPr>
                  <p:cNvPr id="17" name="Chevron 16"/>
                  <p:cNvSpPr/>
                  <p:nvPr/>
                </p:nvSpPr>
                <p:spPr>
                  <a:xfrm rot="16200000">
                    <a:off x="1871606" y="1906594"/>
                    <a:ext cx="1513848" cy="1805892"/>
                  </a:xfrm>
                  <a:prstGeom prst="chevron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405" name="Text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54469" y="3721483"/>
                    <a:ext cx="993977" cy="65604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en-US" sz="2800" b="1" dirty="0"/>
                      <a:t>BMI</a:t>
                    </a:r>
                  </a:p>
                </p:txBody>
              </p:sp>
            </p:grpSp>
            <p:sp>
              <p:nvSpPr>
                <p:cNvPr id="16402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2134104" y="3198029"/>
                  <a:ext cx="979957" cy="6560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en-US" sz="2800" b="1"/>
                    <a:t>CMI</a:t>
                  </a:r>
                </a:p>
              </p:txBody>
            </p:sp>
          </p:grpSp>
          <p:sp>
            <p:nvSpPr>
              <p:cNvPr id="11" name="Left-Right Arrow 10"/>
              <p:cNvSpPr/>
              <p:nvPr/>
            </p:nvSpPr>
            <p:spPr>
              <a:xfrm>
                <a:off x="3740150" y="4359275"/>
                <a:ext cx="1617663" cy="484188"/>
              </a:xfrm>
              <a:prstGeom prst="leftRight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512888" y="1409700"/>
                <a:ext cx="6159500" cy="695325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3600" dirty="0" smtClean="0">
                    <a:solidFill>
                      <a:srgbClr val="000000"/>
                    </a:solidFill>
                  </a:rPr>
                  <a:t>CSDMS </a:t>
                </a:r>
                <a:r>
                  <a:rPr lang="en-US" sz="3600" dirty="0">
                    <a:solidFill>
                      <a:srgbClr val="000000"/>
                    </a:solidFill>
                  </a:rPr>
                  <a:t>Framework</a:t>
                </a:r>
              </a:p>
            </p:txBody>
          </p:sp>
          <p:sp>
            <p:nvSpPr>
              <p:cNvPr id="19" name="Up-Down Arrow 18"/>
              <p:cNvSpPr/>
              <p:nvPr/>
            </p:nvSpPr>
            <p:spPr>
              <a:xfrm>
                <a:off x="2227264" y="2365375"/>
                <a:ext cx="243026" cy="1114425"/>
              </a:xfrm>
              <a:prstGeom prst="upDownArrow">
                <a:avLst/>
              </a:prstGeom>
              <a:ln w="6350" cmpd="sng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2" name="Up-Down Arrow 21"/>
              <p:cNvSpPr/>
              <p:nvPr/>
            </p:nvSpPr>
            <p:spPr>
              <a:xfrm>
                <a:off x="6488353" y="2362200"/>
                <a:ext cx="309322" cy="1112838"/>
              </a:xfrm>
              <a:prstGeom prst="upDownArrow">
                <a:avLst/>
              </a:prstGeom>
              <a:ln w="6350" cmpd="sng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0" name="Rounded Rectangle 19"/>
              <p:cNvSpPr/>
              <p:nvPr/>
            </p:nvSpPr>
            <p:spPr bwMode="auto">
              <a:xfrm>
                <a:off x="2627314" y="2400299"/>
                <a:ext cx="1782889" cy="887412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 smtClean="0">
                    <a:solidFill>
                      <a:schemeClr val="tx1"/>
                    </a:solidFill>
                  </a:rPr>
                  <a:t>e.g. unit conversion</a:t>
                </a:r>
                <a:endParaRPr 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Left-Right Arrow 26"/>
              <p:cNvSpPr/>
              <p:nvPr/>
            </p:nvSpPr>
            <p:spPr>
              <a:xfrm rot="18433930">
                <a:off x="3059113" y="3727450"/>
                <a:ext cx="730250" cy="257175"/>
              </a:xfrm>
              <a:prstGeom prst="leftRight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Left-Right Arrow 29"/>
              <p:cNvSpPr/>
              <p:nvPr/>
            </p:nvSpPr>
            <p:spPr>
              <a:xfrm rot="2903311">
                <a:off x="5275263" y="3670300"/>
                <a:ext cx="731837" cy="258763"/>
              </a:xfrm>
              <a:prstGeom prst="leftRight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Up-Down Arrow 27"/>
              <p:cNvSpPr/>
              <p:nvPr/>
            </p:nvSpPr>
            <p:spPr>
              <a:xfrm>
                <a:off x="1079500" y="4759325"/>
                <a:ext cx="285750" cy="1404938"/>
              </a:xfrm>
              <a:prstGeom prst="upDown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Up-Down Arrow 31"/>
              <p:cNvSpPr/>
              <p:nvPr/>
            </p:nvSpPr>
            <p:spPr>
              <a:xfrm>
                <a:off x="7740650" y="4740275"/>
                <a:ext cx="285750" cy="1404938"/>
              </a:xfrm>
              <a:prstGeom prst="upDown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6397" name="TextBox 28"/>
              <p:cNvSpPr txBox="1">
                <a:spLocks noChangeArrowheads="1"/>
              </p:cNvSpPr>
              <p:nvPr/>
            </p:nvSpPr>
            <p:spPr bwMode="auto">
              <a:xfrm>
                <a:off x="1840804" y="5874718"/>
                <a:ext cx="962024" cy="368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800" dirty="0"/>
                  <a:t>Model 1</a:t>
                </a:r>
              </a:p>
            </p:txBody>
          </p:sp>
          <p:sp>
            <p:nvSpPr>
              <p:cNvPr id="16398" name="TextBox 33"/>
              <p:cNvSpPr txBox="1">
                <a:spLocks noChangeArrowheads="1"/>
              </p:cNvSpPr>
              <p:nvPr/>
            </p:nvSpPr>
            <p:spPr bwMode="auto">
              <a:xfrm>
                <a:off x="6027977" y="5877391"/>
                <a:ext cx="962024" cy="368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800" dirty="0"/>
                  <a:t>Model 2</a:t>
                </a:r>
              </a:p>
            </p:txBody>
          </p:sp>
          <p:sp>
            <p:nvSpPr>
              <p:cNvPr id="41" name="Rounded Rectangle 40"/>
              <p:cNvSpPr/>
              <p:nvPr/>
            </p:nvSpPr>
            <p:spPr bwMode="auto">
              <a:xfrm>
                <a:off x="4579773" y="2400299"/>
                <a:ext cx="1786698" cy="887412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 smtClean="0">
                    <a:solidFill>
                      <a:schemeClr val="tx1"/>
                    </a:solidFill>
                  </a:rPr>
                  <a:t>e.g. grid conversion</a:t>
                </a:r>
                <a:endParaRPr lang="en-US" b="1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36" name="Picture 4" descr="Rectilinear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1400" y="3962455"/>
              <a:ext cx="1346585" cy="580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6" descr="Unstructured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664194"/>
              <a:ext cx="1234209" cy="860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Box 20"/>
            <p:cNvSpPr txBox="1">
              <a:spLocks noChangeArrowheads="1"/>
            </p:cNvSpPr>
            <p:nvPr/>
          </p:nvSpPr>
          <p:spPr bwMode="auto">
            <a:xfrm>
              <a:off x="6632107" y="1420588"/>
              <a:ext cx="1778101" cy="627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>
                <a:lnSpc>
                  <a:spcPct val="70000"/>
                </a:lnSpc>
              </a:pPr>
              <a:r>
                <a:rPr lang="en-US" dirty="0" smtClean="0"/>
                <a:t>CMT Service</a:t>
              </a:r>
              <a:endParaRPr lang="en-US" dirty="0"/>
            </a:p>
            <a:p>
              <a:pPr algn="ctr" eaLnBrk="1" hangingPunct="1">
                <a:lnSpc>
                  <a:spcPct val="70000"/>
                </a:lnSpc>
              </a:pPr>
              <a:r>
                <a:rPr lang="en-US" dirty="0"/>
                <a:t>Components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84680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28403</TotalTime>
  <Words>1539</Words>
  <Application>Microsoft Macintosh PowerPoint</Application>
  <PresentationFormat>On-screen Show (4:3)</PresentationFormat>
  <Paragraphs>263</Paragraphs>
  <Slides>26</Slides>
  <Notes>13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CSDMS 2.0 Semantic Mediation &amp; Ontologies for Models The CSDMS Standard Names</vt:lpstr>
      <vt:lpstr>CSDMS 2.0 Web Innovation and Maintenance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Colorado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and Demonstration of the Community Surface Dynamics Modeling System</dc:title>
  <dc:creator>Scott Peckham</dc:creator>
  <cp:lastModifiedBy>INSTAAR IT</cp:lastModifiedBy>
  <cp:revision>613</cp:revision>
  <cp:lastPrinted>2013-01-22T13:37:13Z</cp:lastPrinted>
  <dcterms:created xsi:type="dcterms:W3CDTF">2011-05-12T20:04:39Z</dcterms:created>
  <dcterms:modified xsi:type="dcterms:W3CDTF">2013-03-22T20:31:00Z</dcterms:modified>
</cp:coreProperties>
</file>