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486" r:id="rId2"/>
    <p:sldId id="479" r:id="rId3"/>
    <p:sldId id="480" r:id="rId4"/>
    <p:sldId id="469" r:id="rId5"/>
    <p:sldId id="470" r:id="rId6"/>
    <p:sldId id="481" r:id="rId7"/>
    <p:sldId id="482" r:id="rId8"/>
    <p:sldId id="452" r:id="rId9"/>
    <p:sldId id="426" r:id="rId10"/>
    <p:sldId id="449" r:id="rId11"/>
    <p:sldId id="483" r:id="rId12"/>
    <p:sldId id="454" r:id="rId13"/>
    <p:sldId id="468" r:id="rId14"/>
    <p:sldId id="313" r:id="rId15"/>
    <p:sldId id="462" r:id="rId16"/>
    <p:sldId id="358" r:id="rId17"/>
    <p:sldId id="455" r:id="rId18"/>
    <p:sldId id="484" r:id="rId19"/>
    <p:sldId id="458" r:id="rId20"/>
    <p:sldId id="399" r:id="rId21"/>
    <p:sldId id="419" r:id="rId22"/>
    <p:sldId id="466" r:id="rId23"/>
    <p:sldId id="467" r:id="rId24"/>
    <p:sldId id="478" r:id="rId25"/>
    <p:sldId id="464" r:id="rId26"/>
    <p:sldId id="488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8C9"/>
    <a:srgbClr val="D4E5BB"/>
    <a:srgbClr val="B6B6B6"/>
    <a:srgbClr val="E8D1D1"/>
    <a:srgbClr val="F8DBDA"/>
    <a:srgbClr val="B8F992"/>
    <a:srgbClr val="F0D33E"/>
    <a:srgbClr val="D6E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3" autoAdjust="0"/>
    <p:restoredTop sz="96501" autoAdjust="0"/>
  </p:normalViewPr>
  <p:slideViewPr>
    <p:cSldViewPr snapToObjects="1">
      <p:cViewPr varScale="1">
        <p:scale>
          <a:sx n="139" d="100"/>
          <a:sy n="139" d="100"/>
        </p:scale>
        <p:origin x="-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Everything:CSDMS:Working%20Groups:Membership:membership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CSDMS MEMBERSHIP</a:t>
            </a:r>
          </a:p>
        </c:rich>
      </c:tx>
      <c:layout>
        <c:manualLayout>
          <c:xMode val="edge"/>
          <c:yMode val="edge"/>
          <c:x val="0.201379570704347"/>
          <c:y val="0.037037037037037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4353455818023"/>
          <c:y val="0.0444444444444444"/>
          <c:w val="0.858317147856518"/>
          <c:h val="0.78761191309419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xVal>
            <c:numRef>
              <c:f>Sheet1!$C$3:$C$20</c:f>
              <c:numCache>
                <c:formatCode>General</c:formatCode>
                <c:ptCount val="18"/>
                <c:pt idx="0">
                  <c:v>1.0</c:v>
                </c:pt>
                <c:pt idx="1">
                  <c:v>3.0</c:v>
                </c:pt>
                <c:pt idx="2">
                  <c:v>6.0</c:v>
                </c:pt>
                <c:pt idx="3">
                  <c:v>7.0</c:v>
                </c:pt>
                <c:pt idx="4">
                  <c:v>9.0</c:v>
                </c:pt>
                <c:pt idx="5">
                  <c:v>12.0</c:v>
                </c:pt>
                <c:pt idx="6">
                  <c:v>14.0</c:v>
                </c:pt>
                <c:pt idx="7">
                  <c:v>17.0</c:v>
                </c:pt>
                <c:pt idx="8">
                  <c:v>21.0</c:v>
                </c:pt>
                <c:pt idx="9">
                  <c:v>22.5</c:v>
                </c:pt>
                <c:pt idx="10">
                  <c:v>28.5</c:v>
                </c:pt>
                <c:pt idx="11">
                  <c:v>32.5</c:v>
                </c:pt>
                <c:pt idx="12">
                  <c:v>40.5</c:v>
                </c:pt>
                <c:pt idx="13">
                  <c:v>47.0</c:v>
                </c:pt>
                <c:pt idx="14">
                  <c:v>50.0</c:v>
                </c:pt>
                <c:pt idx="17">
                  <c:v>54.0</c:v>
                </c:pt>
              </c:numCache>
            </c:numRef>
          </c:xVal>
          <c:yVal>
            <c:numRef>
              <c:f>Sheet1!$B$3:$B$20</c:f>
              <c:numCache>
                <c:formatCode>General</c:formatCode>
                <c:ptCount val="18"/>
                <c:pt idx="0">
                  <c:v>80.0</c:v>
                </c:pt>
                <c:pt idx="1">
                  <c:v>110.0</c:v>
                </c:pt>
                <c:pt idx="2">
                  <c:v>139.0</c:v>
                </c:pt>
                <c:pt idx="3">
                  <c:v>150.0</c:v>
                </c:pt>
                <c:pt idx="4">
                  <c:v>165.0</c:v>
                </c:pt>
                <c:pt idx="5">
                  <c:v>173.0</c:v>
                </c:pt>
                <c:pt idx="6">
                  <c:v>180.0</c:v>
                </c:pt>
                <c:pt idx="7">
                  <c:v>200.0</c:v>
                </c:pt>
                <c:pt idx="8">
                  <c:v>220.0</c:v>
                </c:pt>
                <c:pt idx="9">
                  <c:v>240.0</c:v>
                </c:pt>
                <c:pt idx="10">
                  <c:v>300.0</c:v>
                </c:pt>
                <c:pt idx="11">
                  <c:v>340.0</c:v>
                </c:pt>
                <c:pt idx="12">
                  <c:v>435.0</c:v>
                </c:pt>
                <c:pt idx="13">
                  <c:v>510.0</c:v>
                </c:pt>
                <c:pt idx="14">
                  <c:v>551.0</c:v>
                </c:pt>
                <c:pt idx="15">
                  <c:v>590.0</c:v>
                </c:pt>
                <c:pt idx="16">
                  <c:v>630.0</c:v>
                </c:pt>
                <c:pt idx="17">
                  <c:v>650.0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278968"/>
        <c:axId val="154281944"/>
      </c:scatterChart>
      <c:valAx>
        <c:axId val="154278968"/>
        <c:scaling>
          <c:orientation val="minMax"/>
          <c:max val="6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4281944"/>
        <c:crosses val="autoZero"/>
        <c:crossBetween val="midCat"/>
        <c:majorUnit val="5.0"/>
      </c:valAx>
      <c:valAx>
        <c:axId val="154281944"/>
        <c:scaling>
          <c:orientation val="minMax"/>
          <c:max val="700.0"/>
          <c:min val="0.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54278968"/>
        <c:crosses val="autoZero"/>
        <c:crossBetween val="midCat"/>
        <c:majorUnit val="100.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0504D"/>
            </a:solidFill>
          </c:spPr>
          <c:invertIfNegative val="0"/>
          <c:cat>
            <c:strRef>
              <c:f>Sheet1!$A$1:$A$3</c:f>
              <c:strCache>
                <c:ptCount val="3"/>
                <c:pt idx="0">
                  <c:v>CSDMS</c:v>
                </c:pt>
                <c:pt idx="1">
                  <c:v>NCED</c:v>
                </c:pt>
                <c:pt idx="2">
                  <c:v>CCSM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4.2</c:v>
                </c:pt>
                <c:pt idx="1">
                  <c:v>22.0</c:v>
                </c:pt>
                <c:pt idx="2">
                  <c:v>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628475800"/>
        <c:axId val="629002616"/>
        <c:axId val="0"/>
      </c:bar3DChart>
      <c:catAx>
        <c:axId val="628475800"/>
        <c:scaling>
          <c:orientation val="minMax"/>
        </c:scaling>
        <c:delete val="0"/>
        <c:axPos val="b"/>
        <c:majorTickMark val="out"/>
        <c:minorTickMark val="none"/>
        <c:tickLblPos val="nextTo"/>
        <c:crossAx val="629002616"/>
        <c:crosses val="autoZero"/>
        <c:auto val="1"/>
        <c:lblAlgn val="ctr"/>
        <c:lblOffset val="100"/>
        <c:noMultiLvlLbl val="0"/>
      </c:catAx>
      <c:valAx>
        <c:axId val="629002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8475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FDE1280-C601-CF49-8090-03F8DE918450}" type="datetime1">
              <a:rPr lang="en-US"/>
              <a:pPr>
                <a:defRPr/>
              </a:pPr>
              <a:t>10/24/11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D3D10A07-2AF7-FF4E-8014-0AA004AD7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07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791A8C-D986-B949-BFF2-B05BA1FC1582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E1E150-F3B9-E242-AEE0-F9D977FB5FC1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E1E150-F3B9-E242-AEE0-F9D977FB5FC1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12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E1E150-F3B9-E242-AEE0-F9D977FB5FC1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13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E1E150-F3B9-E242-AEE0-F9D977FB5FC1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E1E150-F3B9-E242-AEE0-F9D977FB5FC1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18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E1E150-F3B9-E242-AEE0-F9D977FB5FC1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22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1C2970-D748-9240-B241-DDA9B8F89AF1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23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467F21-1D91-E447-80A0-13B279F82098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24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467F21-1D91-E447-80A0-13B279F82098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467F21-1D91-E447-80A0-13B279F82098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467F21-1D91-E447-80A0-13B279F82098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D62E31-EEC9-E745-B224-5723ED93DB27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AB0E1B-FC69-9B42-906F-6CD583671C9B}" type="slidenum">
              <a:rPr lang="en-US" b="0"/>
              <a:pPr/>
              <a:t>7</a:t>
            </a:fld>
            <a:endParaRPr lang="en-US" b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AFF36-EA64-414E-9F39-1B5F4411A030}" type="slidenum">
              <a:rPr lang="en-US"/>
              <a:pPr/>
              <a:t>8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71F4A1-8117-5048-BA69-2D10674AD774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CD233A-EE97-E742-93CA-B671EFFD30CA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CE22A-763A-A149-8C44-7B47D6E04875}" type="datetime1">
              <a:rPr lang="en-US"/>
              <a:pPr>
                <a:defRPr/>
              </a:pPr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6CCA5-9473-184F-9072-2609588AC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7C51-A76F-0F40-87A0-1F250432FF45}" type="datetime1">
              <a:rPr lang="en-US"/>
              <a:pPr>
                <a:defRPr/>
              </a:pPr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0899C-7574-6849-9D2E-53948AB53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C96E-DA55-9847-ADAD-5B97BDC405EB}" type="datetime1">
              <a:rPr lang="en-US"/>
              <a:pPr>
                <a:defRPr/>
              </a:pPr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9D7AF-46BC-234D-9433-4AD170059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B039E-F319-B448-98D9-8377C355CB16}" type="datetime1">
              <a:rPr lang="en-US"/>
              <a:pPr>
                <a:defRPr/>
              </a:pPr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BE914-00E8-C649-8D71-056B77D84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A889F-21FE-6540-B0B3-E8BB7BBF73CA}" type="datetime1">
              <a:rPr lang="en-US"/>
              <a:pPr>
                <a:defRPr/>
              </a:pPr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C901E-2242-9348-905E-025884DAE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1D943-0A19-DB4F-A574-A5D433C0F11D}" type="datetime1">
              <a:rPr lang="en-US"/>
              <a:pPr>
                <a:defRPr/>
              </a:pPr>
              <a:t>10/24/11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2DAA7-3CE6-EA4C-9203-CAA4D1529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B3B61-C0A5-924D-A870-9B1D5D5F0785}" type="datetime1">
              <a:rPr lang="en-US"/>
              <a:pPr>
                <a:defRPr/>
              </a:pPr>
              <a:t>10/24/11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09CC5-E75D-9546-A614-2C97E1550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32EE2-1AFC-3F4F-8431-85F874FED754}" type="datetime1">
              <a:rPr lang="en-US"/>
              <a:pPr>
                <a:defRPr/>
              </a:pPr>
              <a:t>10/24/11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E82D2-E6E9-DE42-91AC-CB75820E7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016E-ECA7-C641-907E-C1A1296BF77C}" type="datetime1">
              <a:rPr lang="en-US"/>
              <a:pPr>
                <a:defRPr/>
              </a:pPr>
              <a:t>10/24/11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D798-414D-B447-B1C1-1FB3A44DB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75107-3C01-F149-BBD5-E2D73CBF2FD6}" type="datetime1">
              <a:rPr lang="en-US"/>
              <a:pPr>
                <a:defRPr/>
              </a:pPr>
              <a:t>10/24/11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D1ACA-96C9-6149-89EC-9FF29C509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B4ACA-3690-9441-B9DB-85B2D15B6B98}" type="datetime1">
              <a:rPr lang="en-US"/>
              <a:pPr>
                <a:defRPr/>
              </a:pPr>
              <a:t>10/24/11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BCD3B-9579-4A4F-9EFE-E5EF40276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CC35CC11-2E17-5044-A0F9-CA457E2096ED}" type="datetime1">
              <a:rPr lang="en-US"/>
              <a:pPr>
                <a:defRPr/>
              </a:pPr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FFEA0195-DC60-714A-BF9B-50229BB1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JPG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13.png"/><Relationship Id="rId8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2.png"/><Relationship Id="rId7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8.jpeg"/><Relationship Id="rId8" Type="http://schemas.openxmlformats.org/officeDocument/2006/relationships/oleObject" Target="../embeddings/oleObject1.bin"/><Relationship Id="rId9" Type="http://schemas.openxmlformats.org/officeDocument/2006/relationships/image" Target="../media/image6.emf"/><Relationship Id="rId10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45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4" Type="http://schemas.openxmlformats.org/officeDocument/2006/relationships/image" Target="../media/image47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JPG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7.pn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9.png"/><Relationship Id="rId7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12" descr="CSDMS_high_r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5918" y="4655727"/>
            <a:ext cx="3591310" cy="86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6" descr="nsf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848" y="4535315"/>
            <a:ext cx="1102425" cy="11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58821" y="45618"/>
            <a:ext cx="60318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CSDMS 2011 ANNUAL Meeting </a:t>
            </a:r>
            <a:endParaRPr lang="en-US" sz="2400" b="1" dirty="0" smtClean="0"/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Impact </a:t>
            </a:r>
            <a:r>
              <a:rPr lang="en-US" sz="2800" b="1" dirty="0">
                <a:solidFill>
                  <a:srgbClr val="0000FF"/>
                </a:solidFill>
              </a:rPr>
              <a:t>of time and process </a:t>
            </a:r>
            <a:r>
              <a:rPr lang="en-US" sz="2800" b="1" dirty="0" smtClean="0">
                <a:solidFill>
                  <a:srgbClr val="0000FF"/>
                </a:solidFill>
              </a:rPr>
              <a:t>scales</a:t>
            </a:r>
          </a:p>
          <a:p>
            <a:pPr algn="ctr"/>
            <a:r>
              <a:rPr lang="en-US" i="1" dirty="0"/>
              <a:t>October 28-30th, Boulder Colorado, 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6518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Day 1-3: Mornings: keynote addresses on concepts and models</a:t>
            </a:r>
          </a:p>
          <a:p>
            <a:r>
              <a:rPr lang="en-US" sz="2400" dirty="0"/>
              <a:t>Day 1-3: </a:t>
            </a:r>
            <a:r>
              <a:rPr lang="en-US" sz="2400" dirty="0" smtClean="0"/>
              <a:t>Hour lunch</a:t>
            </a:r>
          </a:p>
          <a:p>
            <a:r>
              <a:rPr lang="en-US" sz="2400" dirty="0"/>
              <a:t>Day 1-3: </a:t>
            </a:r>
            <a:r>
              <a:rPr lang="en-US" sz="2400" dirty="0" smtClean="0"/>
              <a:t>Early Afternoons: </a:t>
            </a:r>
            <a:r>
              <a:rPr lang="en-US" sz="2400" dirty="0" smtClean="0"/>
              <a:t>Clinics (models, generic)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Day </a:t>
            </a:r>
            <a:r>
              <a:rPr lang="en-US" sz="2400" dirty="0">
                <a:solidFill>
                  <a:srgbClr val="008000"/>
                </a:solidFill>
              </a:rPr>
              <a:t>1</a:t>
            </a:r>
            <a:r>
              <a:rPr lang="en-US" sz="2400" dirty="0" smtClean="0">
                <a:solidFill>
                  <a:srgbClr val="008000"/>
                </a:solidFill>
              </a:rPr>
              <a:t>-2: </a:t>
            </a:r>
            <a:r>
              <a:rPr lang="en-US" sz="2400" dirty="0" smtClean="0">
                <a:solidFill>
                  <a:srgbClr val="008000"/>
                </a:solidFill>
              </a:rPr>
              <a:t>Later Afternoons: </a:t>
            </a:r>
            <a:r>
              <a:rPr lang="en-US" sz="2400" dirty="0" smtClean="0">
                <a:solidFill>
                  <a:srgbClr val="008000"/>
                </a:solidFill>
              </a:rPr>
              <a:t>Posters with Refreshments  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Day 3</a:t>
            </a:r>
            <a:r>
              <a:rPr lang="en-US" sz="2400" dirty="0">
                <a:solidFill>
                  <a:srgbClr val="008000"/>
                </a:solidFill>
              </a:rPr>
              <a:t>: </a:t>
            </a:r>
            <a:r>
              <a:rPr lang="en-US" sz="2400" dirty="0" smtClean="0">
                <a:solidFill>
                  <a:srgbClr val="008000"/>
                </a:solidFill>
              </a:rPr>
              <a:t>   </a:t>
            </a:r>
            <a:r>
              <a:rPr lang="en-US" sz="2400" dirty="0" smtClean="0">
                <a:solidFill>
                  <a:srgbClr val="008000"/>
                </a:solidFill>
              </a:rPr>
              <a:t>Later Afternoon: </a:t>
            </a:r>
            <a:r>
              <a:rPr lang="en-US" sz="2400" dirty="0" smtClean="0">
                <a:solidFill>
                  <a:srgbClr val="008000"/>
                </a:solidFill>
              </a:rPr>
              <a:t>Working Group or FRG meetings</a:t>
            </a:r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Day 2: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Banquet: Poster Award; Lifetime Achievement Award</a:t>
            </a:r>
          </a:p>
          <a:p>
            <a:r>
              <a:rPr lang="en-US" sz="2400" dirty="0">
                <a:solidFill>
                  <a:srgbClr val="0000FF"/>
                </a:solidFill>
              </a:rPr>
              <a:t>Day </a:t>
            </a:r>
            <a:r>
              <a:rPr lang="en-US" sz="2400" dirty="0" smtClean="0">
                <a:solidFill>
                  <a:srgbClr val="0000FF"/>
                </a:solidFill>
              </a:rPr>
              <a:t>4:    Morning: </a:t>
            </a:r>
            <a:r>
              <a:rPr lang="en-US" sz="2400" dirty="0" err="1" smtClean="0">
                <a:solidFill>
                  <a:srgbClr val="0000FF"/>
                </a:solidFill>
              </a:rPr>
              <a:t>ExCom</a:t>
            </a:r>
            <a:r>
              <a:rPr lang="en-US" sz="2400" dirty="0" smtClean="0">
                <a:solidFill>
                  <a:srgbClr val="0000FF"/>
                </a:solidFill>
              </a:rPr>
              <a:t> Meeting &amp; Steering Committee Meeting 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" name="Picture 3" descr="90px-SHELL-logo-v3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1" b="100000" l="1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766801"/>
            <a:ext cx="885758" cy="82670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62200" y="5821592"/>
            <a:ext cx="2023214" cy="780383"/>
            <a:chOff x="2548786" y="5821592"/>
            <a:chExt cx="2023214" cy="780383"/>
          </a:xfrm>
        </p:grpSpPr>
        <p:sp>
          <p:nvSpPr>
            <p:cNvPr id="7" name="Oval 6"/>
            <p:cNvSpPr/>
            <p:nvPr/>
          </p:nvSpPr>
          <p:spPr>
            <a:xfrm>
              <a:off x="3048000" y="5868402"/>
              <a:ext cx="457200" cy="456198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210px-BOEM_LOGO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8786" y="5821592"/>
              <a:ext cx="2023214" cy="780383"/>
            </a:xfrm>
            <a:prstGeom prst="rect">
              <a:avLst/>
            </a:prstGeom>
          </p:spPr>
        </p:pic>
      </p:grpSp>
      <p:pic>
        <p:nvPicPr>
          <p:cNvPr id="8" name="Picture 7" descr="Boulder FL master.eps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5" r="79313"/>
          <a:stretch/>
        </p:blipFill>
        <p:spPr>
          <a:xfrm>
            <a:off x="6490873" y="4677365"/>
            <a:ext cx="900527" cy="8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2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2528" descr="DSC0016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8873" y="1481213"/>
            <a:ext cx="29670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526" descr="DSC0015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38325"/>
            <a:ext cx="6523417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2" descr="CSDMS_high_re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40397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nsflog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11"/>
          <p:cNvSpPr txBox="1">
            <a:spLocks noChangeArrowheads="1"/>
          </p:cNvSpPr>
          <p:nvPr/>
        </p:nvSpPr>
        <p:spPr bwMode="auto">
          <a:xfrm>
            <a:off x="10011" y="16639"/>
            <a:ext cx="8995877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i="1" dirty="0" smtClean="0"/>
              <a:t>Janus </a:t>
            </a:r>
            <a:r>
              <a:rPr lang="en-US" sz="2000" i="1" dirty="0" smtClean="0"/>
              <a:t>(NSF &amp; CU)</a:t>
            </a:r>
          </a:p>
          <a:p>
            <a:pPr>
              <a:spcAft>
                <a:spcPts val="600"/>
              </a:spcAft>
            </a:pPr>
            <a:r>
              <a:rPr lang="en-US" i="1" dirty="0" smtClean="0">
                <a:latin typeface="Euphemia UCAS"/>
                <a:cs typeface="Euphemia UCAS"/>
              </a:rPr>
              <a:t>Beach</a:t>
            </a:r>
            <a:r>
              <a:rPr lang="en-US" dirty="0" smtClean="0">
                <a:latin typeface="Euphemia UCAS"/>
                <a:cs typeface="Euphemia UCAS"/>
              </a:rPr>
              <a:t> </a:t>
            </a:r>
            <a:r>
              <a:rPr lang="en-US" dirty="0">
                <a:latin typeface="Euphemia UCAS"/>
                <a:cs typeface="Euphemia UCAS"/>
              </a:rPr>
              <a:t>is</a:t>
            </a:r>
            <a:r>
              <a:rPr lang="en-US" dirty="0" smtClean="0">
                <a:latin typeface="Euphemia UCAS"/>
                <a:cs typeface="Euphemia UCAS"/>
              </a:rPr>
              <a:t> linked to NSF/CU </a:t>
            </a:r>
            <a:r>
              <a:rPr lang="en-US" i="1" dirty="0" smtClean="0">
                <a:latin typeface="Euphemia UCAS"/>
                <a:cs typeface="Euphemia UCAS"/>
              </a:rPr>
              <a:t>Janus </a:t>
            </a:r>
            <a:r>
              <a:rPr lang="en-US" dirty="0">
                <a:latin typeface="Euphemia UCAS"/>
                <a:cs typeface="Euphemia UCAS"/>
              </a:rPr>
              <a:t>offering 16,416-</a:t>
            </a:r>
            <a:r>
              <a:rPr lang="en-US" dirty="0" smtClean="0">
                <a:latin typeface="Euphemia UCAS"/>
                <a:cs typeface="Euphemia UCAS"/>
              </a:rPr>
              <a:t>cores </a:t>
            </a:r>
            <a:r>
              <a:rPr lang="en-US" dirty="0">
                <a:latin typeface="Euphemia UCAS"/>
                <a:cs typeface="Euphemia UCAS"/>
              </a:rPr>
              <a:t>(&gt;150 </a:t>
            </a:r>
            <a:r>
              <a:rPr lang="en-US" dirty="0" err="1">
                <a:latin typeface="Euphemia UCAS"/>
                <a:cs typeface="Euphemia UCAS"/>
              </a:rPr>
              <a:t>Tflop</a:t>
            </a:r>
            <a:r>
              <a:rPr lang="en-US" dirty="0">
                <a:latin typeface="Euphemia UCAS"/>
                <a:cs typeface="Euphemia UCAS"/>
              </a:rPr>
              <a:t>/s</a:t>
            </a:r>
            <a:r>
              <a:rPr lang="en-US" dirty="0" smtClean="0">
                <a:latin typeface="Euphemia UCAS"/>
                <a:cs typeface="Euphemia UCAS"/>
              </a:rPr>
              <a:t>) --- </a:t>
            </a:r>
            <a:r>
              <a:rPr lang="en-US" dirty="0">
                <a:latin typeface="Euphemia UCAS"/>
                <a:cs typeface="Euphemia UCAS"/>
              </a:rPr>
              <a:t>1368 </a:t>
            </a:r>
            <a:r>
              <a:rPr lang="en-US" dirty="0" smtClean="0">
                <a:latin typeface="Euphemia UCAS"/>
                <a:cs typeface="Euphemia UCAS"/>
              </a:rPr>
              <a:t>nodes: 6 </a:t>
            </a:r>
            <a:r>
              <a:rPr lang="en-US" dirty="0">
                <a:latin typeface="Euphemia UCAS"/>
                <a:cs typeface="Euphemia UCAS"/>
              </a:rPr>
              <a:t>cores/processor x 2 </a:t>
            </a:r>
            <a:r>
              <a:rPr lang="en-US" dirty="0" smtClean="0">
                <a:latin typeface="Euphemia UCAS"/>
                <a:cs typeface="Euphemia UCAS"/>
              </a:rPr>
              <a:t>- 2.8 GHz processors; 2 </a:t>
            </a:r>
            <a:r>
              <a:rPr lang="en-US" dirty="0">
                <a:latin typeface="Euphemia UCAS"/>
                <a:cs typeface="Euphemia UCAS"/>
              </a:rPr>
              <a:t>GB/</a:t>
            </a:r>
            <a:r>
              <a:rPr lang="en-US" dirty="0" smtClean="0">
                <a:latin typeface="Euphemia UCAS"/>
                <a:cs typeface="Euphemia UCAS"/>
              </a:rPr>
              <a:t>core; </a:t>
            </a:r>
            <a:r>
              <a:rPr lang="en-US" dirty="0">
                <a:latin typeface="Euphemia UCAS"/>
                <a:cs typeface="Euphemia UCAS"/>
              </a:rPr>
              <a:t>non‐blocking </a:t>
            </a:r>
            <a:r>
              <a:rPr lang="en-US" dirty="0" err="1" smtClean="0">
                <a:latin typeface="Euphemia UCAS"/>
                <a:cs typeface="Euphemia UCAS"/>
              </a:rPr>
              <a:t>Infiniband</a:t>
            </a:r>
            <a:r>
              <a:rPr lang="en-US" dirty="0" smtClean="0">
                <a:latin typeface="Euphemia UCAS"/>
                <a:cs typeface="Euphemia UCAS"/>
              </a:rPr>
              <a:t>; ~1PB of RAID storage.</a:t>
            </a:r>
            <a:endParaRPr lang="en-US" dirty="0">
              <a:latin typeface="Euphemia UCAS"/>
              <a:cs typeface="Euphemia UCAS"/>
            </a:endParaRPr>
          </a:p>
        </p:txBody>
      </p:sp>
      <p:pic>
        <p:nvPicPr>
          <p:cNvPr id="31750" name="Picture 5" descr="CSDMS Icon (512)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99200"/>
            <a:ext cx="798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2529" descr="DSC00161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1" y="3494129"/>
            <a:ext cx="3276600" cy="283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7"/>
          <p:cNvSpPr txBox="1">
            <a:spLocks noChangeArrowheads="1"/>
          </p:cNvSpPr>
          <p:nvPr/>
        </p:nvSpPr>
        <p:spPr bwMode="auto">
          <a:xfrm>
            <a:off x="5791200" y="95620"/>
            <a:ext cx="3276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200" b="1" dirty="0">
                <a:latin typeface="Euphemia UCAS"/>
                <a:ea typeface="Euphemia UCAS" pitchFamily="-110" charset="0"/>
                <a:cs typeface="Euphemia UCAS"/>
              </a:rPr>
              <a:t>CSDMS Data </a:t>
            </a:r>
            <a:r>
              <a:rPr lang="en-US" sz="2200" b="1" dirty="0" smtClean="0">
                <a:latin typeface="Euphemia UCAS"/>
                <a:ea typeface="Euphemia UCAS" pitchFamily="-110" charset="0"/>
                <a:cs typeface="Euphemia UCAS"/>
              </a:rPr>
              <a:t>Repository: </a:t>
            </a:r>
            <a:r>
              <a:rPr lang="en-US" sz="2200" dirty="0" smtClean="0">
                <a:latin typeface="Euphemia UCAS"/>
                <a:ea typeface="Euphemia UCAS" pitchFamily="-110" charset="0"/>
                <a:cs typeface="Euphemia UCAS"/>
              </a:rPr>
              <a:t>includes </a:t>
            </a:r>
            <a:r>
              <a:rPr lang="en-US" sz="2200" dirty="0" smtClean="0">
                <a:solidFill>
                  <a:srgbClr val="000000"/>
                </a:solidFill>
                <a:latin typeface="Euphemia UCAS"/>
                <a:ea typeface="Euphemia UCAS" charset="0"/>
                <a:cs typeface="Euphemia UCAS"/>
              </a:rPr>
              <a:t>initialization </a:t>
            </a:r>
            <a:r>
              <a:rPr lang="en-US" sz="2200" dirty="0" smtClean="0">
                <a:solidFill>
                  <a:srgbClr val="000000"/>
                </a:solidFill>
                <a:latin typeface="Euphemia UCAS"/>
                <a:ea typeface="Euphemia UCAS" charset="0"/>
                <a:cs typeface="Euphemia UCAS"/>
              </a:rPr>
              <a:t>databases; data </a:t>
            </a:r>
            <a:r>
              <a:rPr lang="en-US" sz="2200" dirty="0">
                <a:solidFill>
                  <a:srgbClr val="000000"/>
                </a:solidFill>
                <a:latin typeface="Euphemia UCAS"/>
                <a:ea typeface="Euphemia UCAS" charset="0"/>
                <a:cs typeface="Euphemia UCAS"/>
              </a:rPr>
              <a:t>tools; </a:t>
            </a:r>
            <a:r>
              <a:rPr lang="en-US" sz="2200" dirty="0" smtClean="0">
                <a:solidFill>
                  <a:srgbClr val="000000"/>
                </a:solidFill>
                <a:latin typeface="Euphemia UCAS"/>
                <a:ea typeface="Euphemia UCAS" charset="0"/>
                <a:cs typeface="Euphemia UCAS"/>
              </a:rPr>
              <a:t>test </a:t>
            </a:r>
            <a:r>
              <a:rPr lang="en-US" sz="2200" dirty="0">
                <a:solidFill>
                  <a:srgbClr val="000000"/>
                </a:solidFill>
                <a:latin typeface="Euphemia UCAS"/>
                <a:ea typeface="Euphemia UCAS" charset="0"/>
                <a:cs typeface="Euphemia UCAS"/>
              </a:rPr>
              <a:t>&amp; validation </a:t>
            </a:r>
            <a:r>
              <a:rPr lang="en-US" sz="2200" dirty="0" smtClean="0">
                <a:solidFill>
                  <a:srgbClr val="000000"/>
                </a:solidFill>
                <a:latin typeface="Euphemia UCAS"/>
                <a:ea typeface="Euphemia UCAS" charset="0"/>
                <a:cs typeface="Euphemia UCAS"/>
              </a:rPr>
              <a:t>data; </a:t>
            </a:r>
            <a:r>
              <a:rPr lang="en-US" sz="2200" dirty="0">
                <a:solidFill>
                  <a:srgbClr val="000000"/>
                </a:solidFill>
                <a:latin typeface="Euphemia UCAS"/>
                <a:ea typeface="Euphemia UCAS" charset="0"/>
                <a:cs typeface="Euphemia UCAS"/>
              </a:rPr>
              <a:t>benchmarking </a:t>
            </a:r>
            <a:r>
              <a:rPr lang="en-US" sz="2200" dirty="0" smtClean="0">
                <a:solidFill>
                  <a:srgbClr val="000000"/>
                </a:solidFill>
                <a:latin typeface="Euphemia UCAS"/>
                <a:ea typeface="Euphemia UCAS" charset="0"/>
                <a:cs typeface="Euphemia UCAS"/>
              </a:rPr>
              <a:t>data</a:t>
            </a:r>
            <a:endParaRPr lang="en-US" sz="2200" b="1" dirty="0">
              <a:latin typeface="Euphemia UCAS"/>
              <a:ea typeface="Euphemia UCAS" pitchFamily="-110" charset="0"/>
              <a:cs typeface="Euphemia UCAS"/>
            </a:endParaRPr>
          </a:p>
        </p:txBody>
      </p:sp>
      <p:pic>
        <p:nvPicPr>
          <p:cNvPr id="33795" name="Picture 12" descr="CSDMS_high_r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40397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CSDMS Icon (512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99200"/>
            <a:ext cx="798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6" descr="nsf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0" descr="data page.tiff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118198"/>
            <a:ext cx="5422900" cy="266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5791200" y="3352800"/>
            <a:ext cx="3276600" cy="28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200" b="1" dirty="0">
                <a:latin typeface="Euphemia UCAS"/>
                <a:ea typeface="Euphemia UCAS" pitchFamily="-110" charset="0"/>
                <a:cs typeface="Euphemia UCAS"/>
              </a:rPr>
              <a:t>CSDMS</a:t>
            </a:r>
            <a:r>
              <a:rPr lang="en-US" sz="2200" b="1" dirty="0" smtClean="0">
                <a:latin typeface="Euphemia UCAS"/>
                <a:ea typeface="Euphemia UCAS" pitchFamily="-110" charset="0"/>
                <a:cs typeface="Euphemia UCAS"/>
              </a:rPr>
              <a:t> Education Repository: </a:t>
            </a:r>
            <a:r>
              <a:rPr lang="en-US" sz="2200" dirty="0">
                <a:solidFill>
                  <a:srgbClr val="000000"/>
                </a:solidFill>
                <a:latin typeface="Euphemia UCAS"/>
                <a:ea typeface="Euphemia UCAS" charset="0"/>
                <a:cs typeface="Euphemia UCAS"/>
              </a:rPr>
              <a:t>Real event </a:t>
            </a:r>
            <a:r>
              <a:rPr lang="en-US" sz="2200" dirty="0" smtClean="0">
                <a:solidFill>
                  <a:srgbClr val="000000"/>
                </a:solidFill>
                <a:latin typeface="Euphemia UCAS"/>
                <a:ea typeface="Euphemia UCAS" charset="0"/>
                <a:cs typeface="Euphemia UCAS"/>
              </a:rPr>
              <a:t>&amp; </a:t>
            </a:r>
            <a:r>
              <a:rPr lang="en-US" sz="2200" dirty="0">
                <a:solidFill>
                  <a:srgbClr val="000000"/>
                </a:solidFill>
                <a:latin typeface="Euphemia UCAS"/>
                <a:ea typeface="Euphemia UCAS" charset="0"/>
                <a:cs typeface="Euphemia UCAS"/>
              </a:rPr>
              <a:t>laboratory movies, model </a:t>
            </a:r>
            <a:r>
              <a:rPr lang="en-US" sz="2200" dirty="0" smtClean="0">
                <a:solidFill>
                  <a:srgbClr val="000000"/>
                </a:solidFill>
                <a:latin typeface="Euphemia UCAS"/>
                <a:ea typeface="Euphemia UCAS" charset="0"/>
                <a:cs typeface="Euphemia UCAS"/>
              </a:rPr>
              <a:t>animation movies; </a:t>
            </a:r>
            <a:r>
              <a:rPr lang="en-US" sz="2200" dirty="0">
                <a:solidFill>
                  <a:srgbClr val="000000"/>
                </a:solidFill>
                <a:latin typeface="Euphemia UCAS"/>
                <a:ea typeface="Euphemia UCAS" charset="0"/>
                <a:cs typeface="Euphemia UCAS"/>
              </a:rPr>
              <a:t>student labs; modeling short courses, </a:t>
            </a:r>
            <a:r>
              <a:rPr lang="en-US" sz="2200" dirty="0" smtClean="0">
                <a:solidFill>
                  <a:srgbClr val="000000"/>
                </a:solidFill>
                <a:latin typeface="Euphemia UCAS"/>
                <a:ea typeface="Euphemia UCAS" charset="0"/>
                <a:cs typeface="Euphemia UCAS"/>
              </a:rPr>
              <a:t>lectures, textbooks</a:t>
            </a:r>
            <a:r>
              <a:rPr lang="en-US" sz="2200" dirty="0">
                <a:solidFill>
                  <a:srgbClr val="000000"/>
                </a:solidFill>
                <a:latin typeface="Euphemia UCAS"/>
                <a:ea typeface="Euphemia UCAS" charset="0"/>
                <a:cs typeface="Euphemia UCAS"/>
              </a:rPr>
              <a:t>, </a:t>
            </a:r>
            <a:r>
              <a:rPr lang="en-US" sz="2200" dirty="0" smtClean="0">
                <a:solidFill>
                  <a:srgbClr val="000000"/>
                </a:solidFill>
                <a:latin typeface="Euphemia UCAS"/>
                <a:ea typeface="Euphemia UCAS" charset="0"/>
                <a:cs typeface="Euphemia UCAS"/>
              </a:rPr>
              <a:t>imagery</a:t>
            </a:r>
            <a:endParaRPr lang="en-US" sz="2200" b="1" dirty="0">
              <a:latin typeface="Euphemia UCAS"/>
              <a:ea typeface="Euphemia UCAS" pitchFamily="-110" charset="0"/>
              <a:cs typeface="Euphemia UCA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3980" y="4800600"/>
            <a:ext cx="3196937" cy="19812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46078" y="2971800"/>
            <a:ext cx="2878122" cy="2006587"/>
            <a:chOff x="304800" y="3530200"/>
            <a:chExt cx="2705100" cy="1880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4800" y="3530200"/>
              <a:ext cx="1559169" cy="8575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63969" y="3531226"/>
              <a:ext cx="1145931" cy="8651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" y="4387743"/>
              <a:ext cx="887478" cy="102245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0969" y="4387744"/>
              <a:ext cx="819424" cy="102245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0392" y="4396403"/>
              <a:ext cx="989508" cy="1013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387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Youtube CSDM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641487" cy="6781801"/>
          </a:xfrm>
          <a:prstGeom prst="rect">
            <a:avLst/>
          </a:prstGeom>
        </p:spPr>
      </p:pic>
      <p:sp>
        <p:nvSpPr>
          <p:cNvPr id="23554" name="Text Box 37"/>
          <p:cNvSpPr txBox="1">
            <a:spLocks noChangeArrowheads="1"/>
          </p:cNvSpPr>
          <p:nvPr/>
        </p:nvSpPr>
        <p:spPr bwMode="auto">
          <a:xfrm>
            <a:off x="6641486" y="304800"/>
            <a:ext cx="2502513" cy="414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b="1" dirty="0" smtClean="0">
                <a:latin typeface="Euphemia UCAS"/>
                <a:cs typeface="Euphemia UCAS"/>
              </a:rPr>
              <a:t>CSDMS </a:t>
            </a:r>
            <a:r>
              <a:rPr lang="en-US" sz="2000" dirty="0" smtClean="0">
                <a:latin typeface="Euphemia UCAS"/>
                <a:cs typeface="Euphemia UCAS"/>
              </a:rPr>
              <a:t>offers</a:t>
            </a:r>
            <a:r>
              <a:rPr lang="en-US" sz="2000" b="1" dirty="0" smtClean="0">
                <a:latin typeface="Euphemia UCAS"/>
                <a:cs typeface="Euphemia UCAS"/>
              </a:rPr>
              <a:t> </a:t>
            </a:r>
            <a:r>
              <a:rPr lang="en-US" sz="2000" dirty="0" smtClean="0">
                <a:latin typeface="Euphemia UCAS"/>
                <a:ea typeface="Euphemia UCAS" pitchFamily="-110" charset="0"/>
                <a:cs typeface="Euphemia UCAS"/>
              </a:rPr>
              <a:t>instructional </a:t>
            </a:r>
            <a:r>
              <a:rPr lang="en-US" sz="2000" dirty="0" smtClean="0">
                <a:latin typeface="Euphemia UCAS"/>
                <a:cs typeface="Euphemia UCAS"/>
              </a:rPr>
              <a:t>material on its </a:t>
            </a:r>
            <a:r>
              <a:rPr lang="en-US" sz="2000" b="1" dirty="0" smtClean="0">
                <a:latin typeface="Euphemia UCAS"/>
                <a:cs typeface="Euphemia UCAS"/>
              </a:rPr>
              <a:t>YouTube </a:t>
            </a:r>
            <a:r>
              <a:rPr lang="en-US" sz="2000" b="1" dirty="0">
                <a:latin typeface="Euphemia UCAS"/>
                <a:cs typeface="Euphemia UCAS"/>
              </a:rPr>
              <a:t>channel </a:t>
            </a:r>
            <a:r>
              <a:rPr lang="en-US" sz="2000" dirty="0" smtClean="0">
                <a:latin typeface="Euphemia UCAS"/>
                <a:cs typeface="Euphemia UCAS"/>
              </a:rPr>
              <a:t>— highlighted </a:t>
            </a:r>
            <a:r>
              <a:rPr lang="en-US" sz="2000" dirty="0">
                <a:latin typeface="Euphemia UCAS"/>
                <a:cs typeface="Euphemia UCAS"/>
              </a:rPr>
              <a:t>several times for being in the </a:t>
            </a:r>
            <a:r>
              <a:rPr lang="en-US" sz="2000" b="1" dirty="0">
                <a:latin typeface="Euphemia UCAS"/>
                <a:cs typeface="Euphemia UCAS"/>
              </a:rPr>
              <a:t>“Top 50 most viewed channel” </a:t>
            </a:r>
            <a:r>
              <a:rPr lang="en-US" sz="2000" b="1" dirty="0" smtClean="0">
                <a:latin typeface="Euphemia UCAS"/>
                <a:cs typeface="Euphemia UCAS"/>
              </a:rPr>
              <a:t>in </a:t>
            </a:r>
            <a:r>
              <a:rPr lang="en-US" sz="2000" b="1" dirty="0">
                <a:latin typeface="Euphemia UCAS"/>
                <a:cs typeface="Euphemia UCAS"/>
              </a:rPr>
              <a:t>the “non profit” category.</a:t>
            </a:r>
            <a:r>
              <a:rPr lang="en-US" sz="2000" dirty="0">
                <a:latin typeface="Euphemia UCAS"/>
                <a:cs typeface="Euphemia UCAS"/>
              </a:rPr>
              <a:t> </a:t>
            </a:r>
            <a:endParaRPr lang="en-US" sz="2000" b="1" dirty="0" smtClean="0">
              <a:latin typeface="Euphemia UCAS"/>
              <a:ea typeface="Euphemia UCAS" pitchFamily="-110" charset="0"/>
              <a:cs typeface="Euphemia UCAS"/>
            </a:endParaRPr>
          </a:p>
        </p:txBody>
      </p:sp>
      <p:pic>
        <p:nvPicPr>
          <p:cNvPr id="33795" name="Picture 12" descr="CSDMS_high_re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40397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CSDMS Icon (512)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99200"/>
            <a:ext cx="798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6" descr="nsflog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12" descr="CSDMS_high_r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40397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CSDMS Icon (512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99200"/>
            <a:ext cx="798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6" descr="nsf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56"/>
          <a:stretch/>
        </p:blipFill>
        <p:spPr>
          <a:xfrm>
            <a:off x="23187" y="304800"/>
            <a:ext cx="6417301" cy="5867400"/>
          </a:xfrm>
          <a:prstGeom prst="rect">
            <a:avLst/>
          </a:prstGeom>
        </p:spPr>
      </p:pic>
      <p:sp>
        <p:nvSpPr>
          <p:cNvPr id="23554" name="Text Box 37"/>
          <p:cNvSpPr txBox="1">
            <a:spLocks noChangeArrowheads="1"/>
          </p:cNvSpPr>
          <p:nvPr/>
        </p:nvSpPr>
        <p:spPr bwMode="auto">
          <a:xfrm>
            <a:off x="6553200" y="304800"/>
            <a:ext cx="2590799" cy="406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400" b="1" dirty="0" smtClean="0">
                <a:latin typeface="Euphemia UCAS"/>
                <a:cs typeface="Euphemia UCAS"/>
              </a:rPr>
              <a:t>CSDMS </a:t>
            </a:r>
            <a:r>
              <a:rPr lang="en-US" sz="2400" b="1" dirty="0" smtClean="0">
                <a:latin typeface="Euphemia UCAS"/>
                <a:ea typeface="Euphemia UCAS" pitchFamily="-110" charset="0"/>
                <a:cs typeface="Euphemia UCAS"/>
              </a:rPr>
              <a:t>instructional </a:t>
            </a:r>
            <a:r>
              <a:rPr lang="en-US" sz="2400" b="1" dirty="0" smtClean="0">
                <a:latin typeface="Euphemia UCAS"/>
                <a:cs typeface="Euphemia UCAS"/>
              </a:rPr>
              <a:t>videos </a:t>
            </a:r>
            <a:r>
              <a:rPr lang="en-US" sz="2400" dirty="0" smtClean="0">
                <a:latin typeface="Euphemia UCAS"/>
                <a:cs typeface="Euphemia UCAS"/>
              </a:rPr>
              <a:t>offer step by step instruction on how to use the various tools and facilities of CSDMS.</a:t>
            </a:r>
            <a:endParaRPr lang="en-US" sz="2400" b="1" dirty="0" smtClean="0">
              <a:latin typeface="Euphemia UCAS"/>
              <a:ea typeface="Euphemia UCAS" pitchFamily="-110" charset="0"/>
              <a:cs typeface="Euphemia UCAS"/>
            </a:endParaRPr>
          </a:p>
        </p:txBody>
      </p:sp>
    </p:spTree>
    <p:extLst>
      <p:ext uri="{BB962C8B-B14F-4D97-AF65-F5344CB8AC3E}">
        <p14:creationId xmlns:p14="http://schemas.microsoft.com/office/powerpoint/2010/main" val="423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2" descr="CSDMS_high_r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40397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10"/>
          <p:cNvSpPr txBox="1">
            <a:spLocks noChangeArrowheads="1"/>
          </p:cNvSpPr>
          <p:nvPr/>
        </p:nvSpPr>
        <p:spPr bwMode="auto">
          <a:xfrm>
            <a:off x="152400" y="962808"/>
            <a:ext cx="8839200" cy="504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>
                <a:latin typeface="Euphemia UCAS"/>
                <a:cs typeface="Euphemia UCAS"/>
              </a:rPr>
              <a:t>1) </a:t>
            </a:r>
            <a:r>
              <a:rPr lang="en-US" sz="2000" b="1" dirty="0">
                <a:latin typeface="Euphemia UCAS"/>
                <a:cs typeface="Euphemia UCAS"/>
              </a:rPr>
              <a:t>Open-source</a:t>
            </a:r>
            <a:r>
              <a:rPr lang="en-US" sz="2000" dirty="0">
                <a:latin typeface="Euphemia UCAS"/>
                <a:cs typeface="Euphemia UCAS"/>
              </a:rPr>
              <a:t> </a:t>
            </a:r>
            <a:r>
              <a:rPr lang="en-US" sz="2000" b="1" dirty="0">
                <a:latin typeface="Euphemia UCAS"/>
                <a:cs typeface="Euphemia UCAS"/>
              </a:rPr>
              <a:t>license</a:t>
            </a:r>
            <a:r>
              <a:rPr lang="en-US" sz="2000" dirty="0">
                <a:latin typeface="Euphemia UCAS"/>
                <a:cs typeface="Euphemia UCAS"/>
              </a:rPr>
              <a:t>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 smtClean="0">
                <a:latin typeface="Euphemia UCAS"/>
                <a:cs typeface="Euphemia UCAS"/>
              </a:rPr>
              <a:t>2) </a:t>
            </a:r>
            <a:r>
              <a:rPr lang="en-US" sz="2000" dirty="0" smtClean="0">
                <a:latin typeface="Euphemia UCAS"/>
                <a:cs typeface="Euphemia UCAS"/>
              </a:rPr>
              <a:t>Be </a:t>
            </a:r>
            <a:r>
              <a:rPr lang="en-US" sz="2000" b="1" dirty="0" smtClean="0">
                <a:latin typeface="Euphemia UCAS"/>
                <a:cs typeface="Euphemia UCAS"/>
              </a:rPr>
              <a:t>widely available</a:t>
            </a:r>
            <a:r>
              <a:rPr lang="en-US" sz="2000" dirty="0" smtClean="0">
                <a:latin typeface="Euphemia UCAS"/>
                <a:cs typeface="Euphemia UCAS"/>
              </a:rPr>
              <a:t>.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 smtClean="0">
                <a:latin typeface="Euphemia UCAS"/>
                <a:cs typeface="Euphemia UCAS"/>
              </a:rPr>
              <a:t>3</a:t>
            </a:r>
            <a:r>
              <a:rPr lang="en-US" sz="2000" dirty="0">
                <a:latin typeface="Euphemia UCAS"/>
                <a:cs typeface="Euphemia UCAS"/>
              </a:rPr>
              <a:t>)</a:t>
            </a:r>
            <a:r>
              <a:rPr lang="en-US" sz="2000" dirty="0" smtClean="0">
                <a:latin typeface="Euphemia UCAS"/>
                <a:cs typeface="Euphemia UCAS"/>
              </a:rPr>
              <a:t> </a:t>
            </a:r>
            <a:r>
              <a:rPr lang="en-US" sz="2000" b="1" dirty="0" smtClean="0">
                <a:latin typeface="Euphemia UCAS"/>
                <a:cs typeface="Euphemia UCAS"/>
              </a:rPr>
              <a:t>Vetted</a:t>
            </a:r>
            <a:r>
              <a:rPr lang="en-US" sz="2000" dirty="0" smtClean="0">
                <a:latin typeface="Euphemia UCAS"/>
                <a:cs typeface="Euphemia UCAS"/>
              </a:rPr>
              <a:t> — </a:t>
            </a:r>
            <a:r>
              <a:rPr lang="en-US" sz="2000" dirty="0">
                <a:latin typeface="Euphemia UCAS"/>
                <a:cs typeface="Euphemia UCAS"/>
              </a:rPr>
              <a:t>the software should</a:t>
            </a:r>
            <a:r>
              <a:rPr lang="en-US" sz="2000" dirty="0" smtClean="0">
                <a:latin typeface="Euphemia UCAS"/>
                <a:cs typeface="Euphemia UCAS"/>
              </a:rPr>
              <a:t> do </a:t>
            </a:r>
            <a:r>
              <a:rPr lang="en-US" sz="2000" dirty="0">
                <a:latin typeface="Euphemia UCAS"/>
                <a:cs typeface="Euphemia UCAS"/>
              </a:rPr>
              <a:t>what it says it does.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>
                <a:latin typeface="Euphemia UCAS"/>
                <a:cs typeface="Euphemia UCAS"/>
              </a:rPr>
              <a:t>4)</a:t>
            </a:r>
            <a:r>
              <a:rPr lang="en-US" sz="2000" dirty="0" smtClean="0">
                <a:latin typeface="Euphemia UCAS"/>
                <a:cs typeface="Euphemia UCAS"/>
              </a:rPr>
              <a:t> In a Babel-supported </a:t>
            </a:r>
            <a:r>
              <a:rPr lang="en-US" sz="2000" b="1" dirty="0">
                <a:latin typeface="Euphemia UCAS"/>
                <a:cs typeface="Euphemia UCAS"/>
              </a:rPr>
              <a:t>open-source </a:t>
            </a:r>
            <a:r>
              <a:rPr lang="en-US" sz="2000" b="1" dirty="0" smtClean="0">
                <a:latin typeface="Euphemia UCAS"/>
                <a:cs typeface="Euphemia UCAS"/>
              </a:rPr>
              <a:t>language </a:t>
            </a:r>
            <a:r>
              <a:rPr lang="en-US" sz="2000" dirty="0" smtClean="0">
                <a:latin typeface="Euphemia UCAS"/>
                <a:cs typeface="Euphemia UCAS"/>
              </a:rPr>
              <a:t>(C, C++, Fortran, Java, Python) or have </a:t>
            </a:r>
            <a:r>
              <a:rPr lang="en-US" sz="2000" dirty="0">
                <a:latin typeface="Euphemia UCAS"/>
                <a:cs typeface="Euphemia UCAS"/>
              </a:rPr>
              <a:t>a pathway for </a:t>
            </a:r>
            <a:r>
              <a:rPr lang="en-US" sz="2000" dirty="0" smtClean="0">
                <a:latin typeface="Euphemia UCAS"/>
                <a:cs typeface="Euphemia UCAS"/>
              </a:rPr>
              <a:t>conversion.</a:t>
            </a:r>
            <a:endParaRPr lang="en-US" sz="2000" dirty="0">
              <a:latin typeface="Euphemia UCAS"/>
              <a:cs typeface="Euphemia UCAS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>
                <a:latin typeface="Euphemia UCAS"/>
                <a:cs typeface="Euphemia UCAS"/>
              </a:rPr>
              <a:t>5</a:t>
            </a:r>
            <a:r>
              <a:rPr lang="en-US" sz="2000" dirty="0" smtClean="0">
                <a:latin typeface="Euphemia UCAS"/>
                <a:cs typeface="Euphemia UCAS"/>
              </a:rPr>
              <a:t>) </a:t>
            </a:r>
            <a:r>
              <a:rPr lang="en-US" sz="2000" b="1" dirty="0" smtClean="0">
                <a:latin typeface="Euphemia UCAS"/>
                <a:cs typeface="Euphemia UCAS"/>
              </a:rPr>
              <a:t>Refactored with an IRF interface</a:t>
            </a:r>
            <a:r>
              <a:rPr lang="en-US" sz="2000" dirty="0" smtClean="0">
                <a:latin typeface="Euphemia UCAS"/>
                <a:cs typeface="Euphemia UCAS"/>
              </a:rPr>
              <a:t> [&amp; getter and setter functions].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 smtClean="0">
                <a:latin typeface="Euphemia UCAS"/>
                <a:cs typeface="Euphemia UCAS"/>
              </a:rPr>
              <a:t>6) </a:t>
            </a:r>
            <a:r>
              <a:rPr lang="en-US" sz="2000" b="1" dirty="0" smtClean="0">
                <a:latin typeface="Euphemia UCAS"/>
                <a:cs typeface="Euphemia UCAS"/>
              </a:rPr>
              <a:t>Separate out any user interface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 smtClean="0">
                <a:latin typeface="Euphemia UCAS"/>
                <a:cs typeface="Euphemia UCAS"/>
              </a:rPr>
              <a:t>7) Include a </a:t>
            </a:r>
            <a:r>
              <a:rPr lang="en-US" sz="2000" b="1" dirty="0" smtClean="0">
                <a:latin typeface="Euphemia UCAS"/>
                <a:cs typeface="Euphemia UCAS"/>
              </a:rPr>
              <a:t>metadata file</a:t>
            </a:r>
            <a:r>
              <a:rPr lang="en-US" sz="2000" dirty="0" smtClean="0">
                <a:latin typeface="Euphemia UCAS"/>
                <a:cs typeface="Euphemia UCAS"/>
              </a:rPr>
              <a:t> and </a:t>
            </a:r>
            <a:r>
              <a:rPr lang="en-US" sz="2000" b="1" dirty="0" smtClean="0">
                <a:latin typeface="Euphemia UCAS"/>
                <a:cs typeface="Euphemia UCAS"/>
              </a:rPr>
              <a:t>test I/O files</a:t>
            </a:r>
            <a:r>
              <a:rPr lang="en-US" sz="2000" dirty="0">
                <a:latin typeface="Euphemia UCAS"/>
                <a:cs typeface="Euphemia UCAS"/>
              </a:rPr>
              <a:t>.</a:t>
            </a:r>
            <a:endParaRPr lang="en-US" sz="2000" dirty="0" smtClean="0">
              <a:latin typeface="Euphemia UCAS"/>
              <a:cs typeface="Euphemia UCAS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 smtClean="0">
                <a:latin typeface="Euphemia UCAS"/>
                <a:cs typeface="Euphemia UCAS"/>
              </a:rPr>
              <a:t>8) </a:t>
            </a:r>
            <a:r>
              <a:rPr lang="en-US" sz="2000" dirty="0">
                <a:latin typeface="Euphemia UCAS"/>
                <a:cs typeface="Euphemia UCAS"/>
              </a:rPr>
              <a:t>Be </a:t>
            </a:r>
            <a:r>
              <a:rPr lang="en-US" sz="2000" b="1" dirty="0">
                <a:latin typeface="Euphemia UCAS"/>
                <a:cs typeface="Euphemia UCAS"/>
              </a:rPr>
              <a:t>clean and documented</a:t>
            </a:r>
            <a:r>
              <a:rPr lang="en-US" sz="2000" dirty="0">
                <a:latin typeface="Euphemia UCAS"/>
                <a:cs typeface="Euphemia UCAS"/>
              </a:rPr>
              <a:t> using keywords within comment blocks to provide basic metadata for the model and its variables</a:t>
            </a:r>
            <a:r>
              <a:rPr lang="en-US" sz="2000" dirty="0" smtClean="0">
                <a:latin typeface="Euphemia UCAS"/>
                <a:cs typeface="Euphemia UCAS"/>
              </a:rPr>
              <a:t>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 smtClean="0">
                <a:latin typeface="Euphemia UCAS"/>
                <a:cs typeface="Euphemia UCAS"/>
              </a:rPr>
              <a:t>9) Provide </a:t>
            </a:r>
            <a:r>
              <a:rPr lang="en-US" sz="2000" b="1" dirty="0" smtClean="0">
                <a:latin typeface="Euphemia UCAS"/>
                <a:cs typeface="Euphemia UCAS"/>
              </a:rPr>
              <a:t>descriptive state variables with identified units</a:t>
            </a:r>
            <a:r>
              <a:rPr lang="en-US" sz="2000" dirty="0" smtClean="0">
                <a:latin typeface="Euphemia UCAS"/>
                <a:cs typeface="Euphemia UCAS"/>
              </a:rPr>
              <a:t> </a:t>
            </a:r>
            <a:endParaRPr lang="en-US" sz="2000" dirty="0">
              <a:latin typeface="Euphemia UCAS"/>
              <a:ea typeface="Euphemia UCAS" charset="0"/>
              <a:cs typeface="Euphemia UCAS"/>
            </a:endParaRPr>
          </a:p>
        </p:txBody>
      </p:sp>
      <p:pic>
        <p:nvPicPr>
          <p:cNvPr id="35844" name="Picture 4" descr="CSDMS Icon (512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99200"/>
            <a:ext cx="798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nsflogo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55625" y="0"/>
            <a:ext cx="7902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800"/>
              </a:spcAft>
            </a:pPr>
            <a:r>
              <a:rPr lang="en-US" sz="2400" b="1" dirty="0" smtClean="0">
                <a:latin typeface="Euphemia UCAS" charset="0"/>
                <a:ea typeface="Euphemia UCAS" charset="0"/>
                <a:cs typeface="Euphemia UCAS" charset="0"/>
              </a:rPr>
              <a:t>CSDMS best-practices or protocols for contributed models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2" descr="CSDMS_high_r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40397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10"/>
          <p:cNvSpPr txBox="1">
            <a:spLocks noChangeArrowheads="1"/>
          </p:cNvSpPr>
          <p:nvPr/>
        </p:nvSpPr>
        <p:spPr bwMode="auto">
          <a:xfrm>
            <a:off x="4035552" y="63778"/>
            <a:ext cx="4956048" cy="561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/>
              <a:t>Why Open Source?</a:t>
            </a:r>
            <a:r>
              <a:rPr lang="en-US" sz="2400" dirty="0" smtClean="0"/>
              <a:t> </a:t>
            </a:r>
          </a:p>
          <a:p>
            <a:pPr marL="341313" indent="-341313">
              <a:spcAft>
                <a:spcPts val="1200"/>
              </a:spcAft>
              <a:buFont typeface="Wingdings" charset="2"/>
              <a:buChar char="v"/>
            </a:pPr>
            <a:r>
              <a:rPr lang="en-US" sz="2000" dirty="0" smtClean="0"/>
              <a:t>Revealing source code provides the scientific hypotheses embodied in a numerical model, and reveals their implementation.  </a:t>
            </a:r>
          </a:p>
          <a:p>
            <a:pPr marL="341313" indent="-341313">
              <a:spcAft>
                <a:spcPts val="1200"/>
              </a:spcAft>
              <a:buFont typeface="Wingdings" charset="2"/>
              <a:buChar char="v"/>
            </a:pPr>
            <a:r>
              <a:rPr lang="en-US" sz="2000" dirty="0" smtClean="0"/>
              <a:t>Details are important.  A solution to a set of equations can take numerous forms, and each solution has its pyramid of assumptions and limitations.</a:t>
            </a:r>
          </a:p>
          <a:p>
            <a:pPr marL="341313" indent="-341313">
              <a:spcAft>
                <a:spcPts val="1200"/>
              </a:spcAft>
              <a:buFont typeface="Wingdings" charset="2"/>
              <a:buChar char="v"/>
            </a:pPr>
            <a:r>
              <a:rPr lang="en-US" sz="2000" dirty="0" smtClean="0"/>
              <a:t>Code transparency allows for full peer review and replication of results — </a:t>
            </a:r>
            <a:r>
              <a:rPr lang="en-US" sz="2000" b="1" dirty="0" smtClean="0"/>
              <a:t>the foundation of modern science</a:t>
            </a:r>
            <a:r>
              <a:rPr lang="en-US" sz="2000" dirty="0" smtClean="0"/>
              <a:t>. </a:t>
            </a:r>
          </a:p>
          <a:p>
            <a:pPr marL="341313" indent="-341313">
              <a:spcAft>
                <a:spcPts val="1200"/>
              </a:spcAft>
              <a:buFont typeface="Wingdings" charset="2"/>
              <a:buChar char="v"/>
            </a:pPr>
            <a:r>
              <a:rPr lang="en-US" sz="2000" dirty="0" smtClean="0"/>
              <a:t>Code transparency allows for reuse, often in new and clever ways, and reduces redundancy.  </a:t>
            </a:r>
            <a:endParaRPr lang="en-US" sz="2000" dirty="0"/>
          </a:p>
        </p:txBody>
      </p:sp>
      <p:pic>
        <p:nvPicPr>
          <p:cNvPr id="35844" name="Picture 4" descr="CSDMS Icon (512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99200"/>
            <a:ext cx="798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nsflogo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81000"/>
            <a:ext cx="3883152" cy="5084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1143000"/>
          </a:xfrm>
        </p:spPr>
        <p:txBody>
          <a:bodyPr/>
          <a:lstStyle/>
          <a:p>
            <a:r>
              <a:rPr lang="en-US" sz="3200" dirty="0" smtClean="0">
                <a:ea typeface="ＭＳ Ｐゴシック" charset="-128"/>
                <a:cs typeface="ＭＳ Ｐゴシック" charset="-128"/>
              </a:rPr>
              <a:t>A standalone model is componentized by dividing it into tasks that other components can use</a:t>
            </a:r>
          </a:p>
        </p:txBody>
      </p:sp>
      <p:sp>
        <p:nvSpPr>
          <p:cNvPr id="4" name="Rectangle 3"/>
          <p:cNvSpPr/>
          <p:nvPr/>
        </p:nvSpPr>
        <p:spPr>
          <a:xfrm>
            <a:off x="88900" y="2022475"/>
            <a:ext cx="2286000" cy="3657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</a:rPr>
              <a:t>Initial Standalone Model</a:t>
            </a:r>
          </a:p>
        </p:txBody>
      </p:sp>
      <p:grpSp>
        <p:nvGrpSpPr>
          <p:cNvPr id="36868" name="Group 12"/>
          <p:cNvGrpSpPr>
            <a:grpSpLocks/>
          </p:cNvGrpSpPr>
          <p:nvPr/>
        </p:nvGrpSpPr>
        <p:grpSpPr bwMode="auto">
          <a:xfrm>
            <a:off x="3213100" y="2022475"/>
            <a:ext cx="2286000" cy="3657600"/>
            <a:chOff x="3911600" y="2044700"/>
            <a:chExt cx="2286000" cy="3657600"/>
          </a:xfrm>
        </p:grpSpPr>
        <p:sp>
          <p:nvSpPr>
            <p:cNvPr id="5" name="Rectangle 4"/>
            <p:cNvSpPr/>
            <p:nvPr/>
          </p:nvSpPr>
          <p:spPr>
            <a:xfrm>
              <a:off x="3911600" y="2044700"/>
              <a:ext cx="2286000" cy="6397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1F497D"/>
                  </a:solidFill>
                </a:rPr>
                <a:t>Initialize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911600" y="5062538"/>
              <a:ext cx="2286000" cy="6397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1F497D"/>
                  </a:solidFill>
                </a:rPr>
                <a:t>Set Value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911600" y="2798763"/>
              <a:ext cx="2286000" cy="6397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rgbClr val="1F497D"/>
                  </a:solidFill>
                </a:rPr>
                <a:t>Run/Advance</a:t>
              </a:r>
              <a:endParaRPr lang="en-US" b="1" dirty="0">
                <a:solidFill>
                  <a:srgbClr val="1F497D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11600" y="3552825"/>
              <a:ext cx="2286000" cy="6413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1F497D"/>
                  </a:solidFill>
                </a:rPr>
                <a:t>Finalize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11600" y="4308475"/>
              <a:ext cx="2286000" cy="6397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1F497D"/>
                  </a:solidFill>
                </a:rPr>
                <a:t>Get Value</a:t>
              </a:r>
            </a:p>
          </p:txBody>
        </p:sp>
      </p:grpSp>
      <p:sp>
        <p:nvSpPr>
          <p:cNvPr id="10" name="Right Arrow 9"/>
          <p:cNvSpPr/>
          <p:nvPr/>
        </p:nvSpPr>
        <p:spPr>
          <a:xfrm>
            <a:off x="2362200" y="3622675"/>
            <a:ext cx="685800" cy="4572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6871" name="Picture 12" descr="CSDMS_high_r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40397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5" descr="CSDMS Icon (512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99200"/>
            <a:ext cx="798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6" descr="nsflogo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048000" y="1905000"/>
            <a:ext cx="2616200" cy="392112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632200" y="153566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component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6605588" y="2015230"/>
            <a:ext cx="2286000" cy="3657600"/>
            <a:chOff x="3911600" y="2044700"/>
            <a:chExt cx="2286000" cy="3657600"/>
          </a:xfrm>
        </p:grpSpPr>
        <p:sp>
          <p:nvSpPr>
            <p:cNvPr id="24" name="Rectangle 23"/>
            <p:cNvSpPr/>
            <p:nvPr/>
          </p:nvSpPr>
          <p:spPr>
            <a:xfrm>
              <a:off x="3911600" y="2044700"/>
              <a:ext cx="2286000" cy="6397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1F497D"/>
                  </a:solidFill>
                </a:rPr>
                <a:t>Initialize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911600" y="5062538"/>
              <a:ext cx="2286000" cy="63976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1F497D"/>
                  </a:solidFill>
                </a:rPr>
                <a:t>Set Value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11600" y="2798763"/>
              <a:ext cx="2286000" cy="63976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rgbClr val="1F497D"/>
                  </a:solidFill>
                </a:rPr>
                <a:t>Run/Advance</a:t>
              </a:r>
              <a:endParaRPr lang="en-US" b="1" dirty="0">
                <a:solidFill>
                  <a:srgbClr val="1F497D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11600" y="3552825"/>
              <a:ext cx="2286000" cy="6413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1F497D"/>
                  </a:solidFill>
                </a:rPr>
                <a:t>Finalize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11600" y="4308475"/>
              <a:ext cx="2286000" cy="6397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1F497D"/>
                  </a:solidFill>
                </a:rPr>
                <a:t>Get Value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6440488" y="1905000"/>
            <a:ext cx="2616200" cy="392112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029604" y="1360235"/>
            <a:ext cx="1428596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tx2"/>
                </a:solidFill>
              </a:rPr>
              <a:t>a</a:t>
            </a:r>
            <a:r>
              <a:rPr lang="en-US" b="1" dirty="0" smtClean="0">
                <a:solidFill>
                  <a:schemeClr val="tx2"/>
                </a:solidFill>
              </a:rPr>
              <a:t>nother</a:t>
            </a: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component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6864" name="Left-Right Arrow 36863"/>
          <p:cNvSpPr/>
          <p:nvPr/>
        </p:nvSpPr>
        <p:spPr>
          <a:xfrm>
            <a:off x="5658581" y="3622675"/>
            <a:ext cx="781907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12" descr="CSDMS_high_r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40397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CSDMS Icon (512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99200"/>
            <a:ext cx="798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6" descr="nsf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0" y="743833"/>
            <a:ext cx="9143999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Euphemia UCAS"/>
                <a:cs typeface="Euphemia UCAS"/>
              </a:rPr>
              <a:t> </a:t>
            </a:r>
          </a:p>
          <a:p>
            <a:pPr lvl="0">
              <a:spcAft>
                <a:spcPts val="1200"/>
              </a:spcAft>
              <a:buFont typeface="Wingdings" charset="2"/>
              <a:buChar char="u"/>
            </a:pPr>
            <a:r>
              <a:rPr lang="en-US" sz="2000" dirty="0" smtClean="0">
                <a:latin typeface="Euphemia UCAS"/>
                <a:cs typeface="Euphemia UCAS"/>
              </a:rPr>
              <a:t> </a:t>
            </a:r>
            <a:r>
              <a:rPr lang="en-US" sz="2000" b="1" i="1" dirty="0" smtClean="0">
                <a:latin typeface="Euphemia UCAS"/>
                <a:cs typeface="Euphemia UCAS"/>
              </a:rPr>
              <a:t>Language interoperability</a:t>
            </a:r>
            <a:r>
              <a:rPr lang="en-US" sz="2000" b="1" dirty="0" smtClean="0">
                <a:latin typeface="Euphemia UCAS"/>
                <a:cs typeface="Euphemia UCAS"/>
              </a:rPr>
              <a:t> </a:t>
            </a:r>
            <a:r>
              <a:rPr lang="en-US" sz="2000" dirty="0" smtClean="0">
                <a:latin typeface="Euphemia UCAS"/>
                <a:cs typeface="Euphemia UCAS"/>
              </a:rPr>
              <a:t>for contributions in procedural languages (C or Fortran) &amp; object-oriented languages (Java, C++, and Python).</a:t>
            </a:r>
          </a:p>
          <a:p>
            <a:pPr lvl="0">
              <a:spcAft>
                <a:spcPts val="1200"/>
              </a:spcAft>
              <a:buFont typeface="Wingdings" charset="2"/>
              <a:buChar char="u"/>
            </a:pPr>
            <a:r>
              <a:rPr lang="en-US" sz="2000" dirty="0" smtClean="0">
                <a:latin typeface="Euphemia UCAS"/>
                <a:cs typeface="Euphemia UCAS"/>
              </a:rPr>
              <a:t> Supports </a:t>
            </a:r>
            <a:r>
              <a:rPr lang="en-US" sz="2000" b="1" i="1" dirty="0" smtClean="0">
                <a:latin typeface="Euphemia UCAS"/>
                <a:cs typeface="Euphemia UCAS"/>
              </a:rPr>
              <a:t>structured &amp; unstructured grids</a:t>
            </a:r>
            <a:r>
              <a:rPr lang="en-US" sz="2000" b="1" dirty="0" smtClean="0">
                <a:latin typeface="Euphemia UCAS"/>
                <a:cs typeface="Euphemia UCAS"/>
              </a:rPr>
              <a:t> </a:t>
            </a:r>
            <a:r>
              <a:rPr lang="en-US" sz="2000" dirty="0" smtClean="0">
                <a:latin typeface="Euphemia UCAS"/>
                <a:cs typeface="Euphemia UCAS"/>
              </a:rPr>
              <a:t>- spatial </a:t>
            </a:r>
            <a:r>
              <a:rPr lang="en-US" sz="2000" dirty="0" err="1" smtClean="0">
                <a:latin typeface="Euphemia UCAS"/>
                <a:cs typeface="Euphemia UCAS"/>
              </a:rPr>
              <a:t>regridding</a:t>
            </a:r>
            <a:r>
              <a:rPr lang="en-US" sz="2000" dirty="0" smtClean="0">
                <a:latin typeface="Euphemia UCAS"/>
                <a:cs typeface="Euphemia UCAS"/>
              </a:rPr>
              <a:t> tool</a:t>
            </a:r>
          </a:p>
          <a:p>
            <a:pPr lvl="0">
              <a:spcAft>
                <a:spcPts val="1200"/>
              </a:spcAft>
              <a:buFont typeface="Wingdings" charset="2"/>
              <a:buChar char="u"/>
            </a:pPr>
            <a:r>
              <a:rPr lang="en-US" sz="2000" dirty="0" smtClean="0">
                <a:latin typeface="Euphemia UCAS"/>
                <a:cs typeface="Euphemia UCAS"/>
              </a:rPr>
              <a:t> Offers </a:t>
            </a:r>
            <a:r>
              <a:rPr lang="en-US" sz="2000" b="1" i="1" dirty="0" smtClean="0">
                <a:latin typeface="Euphemia UCAS"/>
                <a:cs typeface="Euphemia UCAS"/>
              </a:rPr>
              <a:t>platform-independent GUIs &amp; graphics</a:t>
            </a:r>
            <a:r>
              <a:rPr lang="en-US" sz="2000" dirty="0" smtClean="0">
                <a:latin typeface="Euphemia UCAS"/>
                <a:cs typeface="Euphemia UCAS"/>
              </a:rPr>
              <a:t>.</a:t>
            </a:r>
          </a:p>
          <a:p>
            <a:pPr lvl="0">
              <a:spcAft>
                <a:spcPts val="1200"/>
              </a:spcAft>
              <a:buFont typeface="Wingdings" charset="2"/>
              <a:buChar char="u"/>
            </a:pPr>
            <a:r>
              <a:rPr lang="en-US" sz="2000" dirty="0" smtClean="0">
                <a:latin typeface="Euphemia UCAS"/>
                <a:cs typeface="Euphemia UCAS"/>
              </a:rPr>
              <a:t> Uses</a:t>
            </a:r>
            <a:r>
              <a:rPr lang="en-US" sz="2000" i="1" dirty="0" smtClean="0">
                <a:latin typeface="Euphemia UCAS"/>
                <a:cs typeface="Euphemia UCAS"/>
              </a:rPr>
              <a:t> </a:t>
            </a:r>
            <a:r>
              <a:rPr lang="en-US" sz="2000" b="1" i="1" dirty="0" smtClean="0">
                <a:latin typeface="Euphemia UCAS"/>
                <a:cs typeface="Euphemia UCAS"/>
              </a:rPr>
              <a:t>open-source standards</a:t>
            </a:r>
            <a:r>
              <a:rPr lang="en-US" sz="2000" b="1" dirty="0" smtClean="0">
                <a:latin typeface="Euphemia UCAS"/>
                <a:cs typeface="Euphemia UCAS"/>
              </a:rPr>
              <a:t> </a:t>
            </a:r>
            <a:r>
              <a:rPr lang="en-US" sz="2000" dirty="0" smtClean="0">
                <a:latin typeface="Euphemia UCAS"/>
                <a:cs typeface="Euphemia UCAS"/>
              </a:rPr>
              <a:t>(e.g., CCA, SIDL, OGC, MPI, NetCDF, OpenDAP, XUL) &amp; tools — avoids dependencies on proprietary software (Windows, C#, Matlab).</a:t>
            </a:r>
          </a:p>
          <a:p>
            <a:pPr lvl="0">
              <a:spcAft>
                <a:spcPts val="1200"/>
              </a:spcAft>
              <a:buFont typeface="Wingdings" charset="2"/>
              <a:buChar char="u"/>
            </a:pPr>
            <a:r>
              <a:rPr lang="en-US" sz="2000" dirty="0" smtClean="0">
                <a:latin typeface="Euphemia UCAS"/>
                <a:cs typeface="Euphemia UCAS"/>
              </a:rPr>
              <a:t> Supports</a:t>
            </a:r>
            <a:r>
              <a:rPr lang="en-US" sz="2000" i="1" dirty="0" smtClean="0">
                <a:latin typeface="Euphemia UCAS"/>
                <a:cs typeface="Euphemia UCAS"/>
              </a:rPr>
              <a:t> </a:t>
            </a:r>
            <a:r>
              <a:rPr lang="en-US" sz="2000" b="1" i="1" dirty="0" smtClean="0">
                <a:latin typeface="Euphemia UCAS"/>
                <a:cs typeface="Euphemia UCAS"/>
              </a:rPr>
              <a:t>parallel computation</a:t>
            </a:r>
            <a:r>
              <a:rPr lang="en-US" sz="2000" b="1" dirty="0" smtClean="0">
                <a:latin typeface="Euphemia UCAS"/>
                <a:cs typeface="Euphemia UCAS"/>
              </a:rPr>
              <a:t> </a:t>
            </a:r>
            <a:r>
              <a:rPr lang="en-US" sz="2000" dirty="0" smtClean="0">
                <a:latin typeface="Euphemia UCAS"/>
                <a:cs typeface="Euphemia UCAS"/>
              </a:rPr>
              <a:t>(multiprocessor via MPI standard) and parallel tools (e.g., VisIt, PETSc, ESMF Regrid).</a:t>
            </a:r>
          </a:p>
          <a:p>
            <a:pPr lvl="0">
              <a:spcAft>
                <a:spcPts val="1200"/>
              </a:spcAft>
              <a:buFont typeface="Wingdings" charset="2"/>
              <a:buChar char="u"/>
            </a:pPr>
            <a:r>
              <a:rPr lang="en-US" sz="2000" dirty="0" smtClean="0">
                <a:latin typeface="Euphemia UCAS"/>
                <a:cs typeface="Euphemia UCAS"/>
              </a:rPr>
              <a:t> </a:t>
            </a:r>
            <a:r>
              <a:rPr lang="en-US" sz="2000" b="1" i="1" dirty="0" smtClean="0">
                <a:latin typeface="Euphemia UCAS"/>
                <a:cs typeface="Euphemia UCAS"/>
              </a:rPr>
              <a:t>Interoperable </a:t>
            </a:r>
            <a:r>
              <a:rPr lang="en-US" sz="2000" b="1" i="1" dirty="0" smtClean="0">
                <a:latin typeface="Euphemia UCAS"/>
                <a:cs typeface="Euphemia UCAS"/>
              </a:rPr>
              <a:t>or friendly with </a:t>
            </a:r>
            <a:r>
              <a:rPr lang="en-US" sz="2000" b="1" i="1" dirty="0" smtClean="0">
                <a:latin typeface="Euphemia UCAS"/>
                <a:cs typeface="Euphemia UCAS"/>
              </a:rPr>
              <a:t>other coupling frameworks</a:t>
            </a:r>
            <a:r>
              <a:rPr lang="en-US" sz="2000" dirty="0" smtClean="0">
                <a:latin typeface="Euphemia UCAS"/>
                <a:cs typeface="Euphemia UCAS"/>
              </a:rPr>
              <a:t>.</a:t>
            </a:r>
          </a:p>
          <a:p>
            <a:pPr lvl="0">
              <a:spcAft>
                <a:spcPts val="1200"/>
              </a:spcAft>
              <a:buFont typeface="Wingdings" charset="2"/>
              <a:buChar char="u"/>
            </a:pPr>
            <a:r>
              <a:rPr lang="en-US" sz="2000" dirty="0" smtClean="0">
                <a:latin typeface="Euphemia UCAS"/>
                <a:cs typeface="Euphemia UCAS"/>
              </a:rPr>
              <a:t> </a:t>
            </a:r>
            <a:r>
              <a:rPr lang="en-US" sz="2000" b="1" i="1" dirty="0" smtClean="0">
                <a:latin typeface="Euphemia UCAS"/>
                <a:cs typeface="Euphemia UCAS"/>
              </a:rPr>
              <a:t>Familiarity</a:t>
            </a:r>
            <a:r>
              <a:rPr lang="en-US" sz="2000" dirty="0" smtClean="0">
                <a:latin typeface="Euphemia UCAS"/>
                <a:cs typeface="Euphemia UCAS"/>
              </a:rPr>
              <a:t> — developers need not change how they work.</a:t>
            </a:r>
            <a:endParaRPr lang="en-US" sz="2000" dirty="0">
              <a:latin typeface="Euphemia UCAS"/>
              <a:cs typeface="Euphemia UCA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128081"/>
            <a:ext cx="91439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000" b="1" dirty="0" smtClean="0">
                <a:latin typeface="Euphemia UCAS"/>
                <a:cs typeface="Euphemia UCAS"/>
              </a:rPr>
              <a:t>CSDMS’s component-based modeling Framework</a:t>
            </a:r>
            <a:r>
              <a:rPr lang="en-US" sz="2000" dirty="0" smtClean="0">
                <a:latin typeface="Euphemia UCAS"/>
                <a:cs typeface="Euphemia UCAS"/>
              </a:rPr>
              <a:t>:</a:t>
            </a:r>
          </a:p>
          <a:p>
            <a:pPr lvl="0">
              <a:spcAft>
                <a:spcPts val="1800"/>
              </a:spcAft>
              <a:buFont typeface="Wingdings" charset="2"/>
              <a:buChar char="u"/>
            </a:pPr>
            <a:r>
              <a:rPr lang="en-US" sz="2000" dirty="0" smtClean="0">
                <a:latin typeface="Euphemia UCAS"/>
                <a:cs typeface="Euphemia UCAS"/>
              </a:rPr>
              <a:t> Supports</a:t>
            </a:r>
            <a:r>
              <a:rPr lang="en-US" sz="2000" i="1" dirty="0" smtClean="0">
                <a:latin typeface="Euphemia UCAS"/>
                <a:cs typeface="Euphemia UCAS"/>
              </a:rPr>
              <a:t> </a:t>
            </a:r>
            <a:r>
              <a:rPr lang="en-US" sz="2000" b="1" i="1" dirty="0" smtClean="0">
                <a:latin typeface="Euphemia UCAS"/>
                <a:cs typeface="Euphemia UCAS"/>
              </a:rPr>
              <a:t>multiple operating systems </a:t>
            </a:r>
            <a:r>
              <a:rPr lang="en-US" sz="2000" dirty="0" smtClean="0">
                <a:latin typeface="Euphemia UCAS"/>
                <a:cs typeface="Euphemia UCAS"/>
              </a:rPr>
              <a:t>(Linux, Mac OS X, Windows)</a:t>
            </a:r>
            <a:endParaRPr lang="en-US" sz="2000" dirty="0">
              <a:latin typeface="Euphemia UCAS"/>
              <a:cs typeface="Euphemia UCA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named-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15000"/>
          </a:blip>
          <a:stretch>
            <a:fillRect/>
          </a:stretch>
        </p:blipFill>
        <p:spPr>
          <a:xfrm>
            <a:off x="5169172" y="381000"/>
            <a:ext cx="3944723" cy="5732462"/>
          </a:xfrm>
          <a:prstGeom prst="rect">
            <a:avLst/>
          </a:prstGeom>
        </p:spPr>
      </p:pic>
      <p:sp>
        <p:nvSpPr>
          <p:cNvPr id="23554" name="Text Box 37"/>
          <p:cNvSpPr txBox="1">
            <a:spLocks noChangeArrowheads="1"/>
          </p:cNvSpPr>
          <p:nvPr/>
        </p:nvSpPr>
        <p:spPr bwMode="auto">
          <a:xfrm>
            <a:off x="5257800" y="522407"/>
            <a:ext cx="3871148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Euphemia UCAS"/>
                <a:cs typeface="Euphemia UCAS"/>
              </a:rPr>
              <a:t>CSDMS </a:t>
            </a:r>
            <a:r>
              <a:rPr lang="en-US" dirty="0" smtClean="0">
                <a:latin typeface="Euphemia UCAS"/>
                <a:cs typeface="Euphemia UCAS"/>
              </a:rPr>
              <a:t>pioneering </a:t>
            </a:r>
            <a:r>
              <a:rPr lang="en-US" dirty="0">
                <a:latin typeface="Euphemia UCAS"/>
                <a:cs typeface="Euphemia UCAS"/>
              </a:rPr>
              <a:t>efforts in model </a:t>
            </a:r>
            <a:r>
              <a:rPr lang="en-US" dirty="0" smtClean="0">
                <a:latin typeface="Euphemia UCAS"/>
                <a:cs typeface="Euphemia UCAS"/>
              </a:rPr>
              <a:t>coupling have led to a </a:t>
            </a:r>
            <a:r>
              <a:rPr lang="en-US" b="1" dirty="0" smtClean="0">
                <a:latin typeface="Euphemia UCAS"/>
                <a:cs typeface="Euphemia UCAS"/>
              </a:rPr>
              <a:t>“</a:t>
            </a:r>
            <a:r>
              <a:rPr lang="en-US" b="1" dirty="0">
                <a:latin typeface="Euphemia UCAS"/>
                <a:cs typeface="Euphemia UCAS"/>
              </a:rPr>
              <a:t>plug and play" </a:t>
            </a:r>
            <a:r>
              <a:rPr lang="en-US" b="1" dirty="0" smtClean="0">
                <a:latin typeface="Euphemia UCAS"/>
                <a:cs typeface="Euphemia UCAS"/>
              </a:rPr>
              <a:t>programming</a:t>
            </a:r>
            <a:r>
              <a:rPr lang="en-US" dirty="0" smtClean="0">
                <a:latin typeface="Euphemia UCAS"/>
                <a:cs typeface="Euphemia UCAS"/>
              </a:rPr>
              <a:t> </a:t>
            </a:r>
            <a:r>
              <a:rPr lang="en-US" dirty="0" smtClean="0">
                <a:latin typeface="Euphemia UCAS"/>
                <a:cs typeface="Euphemia UCAS"/>
              </a:rPr>
              <a:t>environment tha</a:t>
            </a:r>
            <a:r>
              <a:rPr lang="en-US" dirty="0" smtClean="0">
                <a:latin typeface="Euphemia UCAS"/>
                <a:cs typeface="Euphemia UCAS"/>
              </a:rPr>
              <a:t>t </a:t>
            </a:r>
            <a:r>
              <a:rPr lang="en-US" dirty="0" smtClean="0">
                <a:latin typeface="Euphemia UCAS"/>
                <a:cs typeface="Euphemia UCAS"/>
              </a:rPr>
              <a:t>increases </a:t>
            </a:r>
            <a:r>
              <a:rPr lang="en-US" dirty="0" smtClean="0">
                <a:latin typeface="Euphemia UCAS"/>
                <a:cs typeface="Euphemia UCAS"/>
              </a:rPr>
              <a:t>the performance of contributed models, increases their ease of maintenance and use, </a:t>
            </a:r>
            <a:r>
              <a:rPr lang="en-US" dirty="0" smtClean="0">
                <a:latin typeface="Euphemia UCAS"/>
                <a:cs typeface="Euphemia UCAS"/>
              </a:rPr>
              <a:t>their </a:t>
            </a:r>
            <a:r>
              <a:rPr lang="en-US" dirty="0" smtClean="0">
                <a:latin typeface="Euphemia UCAS"/>
                <a:cs typeface="Euphemia UCAS"/>
              </a:rPr>
              <a:t>flexibility, </a:t>
            </a:r>
            <a:r>
              <a:rPr lang="en-US" dirty="0">
                <a:latin typeface="Euphemia UCAS"/>
                <a:cs typeface="Euphemia UCAS"/>
              </a:rPr>
              <a:t>stability</a:t>
            </a:r>
            <a:r>
              <a:rPr lang="en-US" dirty="0" smtClean="0">
                <a:latin typeface="Euphemia UCAS"/>
                <a:cs typeface="Euphemia UCAS"/>
              </a:rPr>
              <a:t>, portability</a:t>
            </a:r>
            <a:r>
              <a:rPr lang="en-US" dirty="0" smtClean="0">
                <a:latin typeface="Euphemia UCAS"/>
                <a:cs typeface="Euphemia UCAS"/>
              </a:rPr>
              <a:t>, </a:t>
            </a:r>
            <a:r>
              <a:rPr lang="en-US" dirty="0" smtClean="0">
                <a:latin typeface="Euphemia UCAS"/>
                <a:cs typeface="Euphemia UCAS"/>
              </a:rPr>
              <a:t>and future proofing.</a:t>
            </a:r>
          </a:p>
          <a:p>
            <a:endParaRPr lang="en-US" dirty="0" smtClean="0">
              <a:latin typeface="Euphemia UCAS"/>
              <a:cs typeface="Euphemia UCAS"/>
            </a:endParaRPr>
          </a:p>
          <a:p>
            <a:r>
              <a:rPr lang="en-US" dirty="0" smtClean="0">
                <a:latin typeface="Euphemia UCAS"/>
                <a:cs typeface="Euphemia UCAS"/>
              </a:rPr>
              <a:t>The </a:t>
            </a:r>
            <a:r>
              <a:rPr lang="en-US" b="1" dirty="0" smtClean="0">
                <a:latin typeface="Euphemia UCAS"/>
                <a:cs typeface="Euphemia UCAS"/>
              </a:rPr>
              <a:t>CSDMS</a:t>
            </a:r>
            <a:r>
              <a:rPr lang="en-US" dirty="0" smtClean="0">
                <a:latin typeface="Euphemia UCAS"/>
                <a:cs typeface="Euphemia UCAS"/>
              </a:rPr>
              <a:t> </a:t>
            </a:r>
            <a:r>
              <a:rPr lang="en-US" b="1" dirty="0" smtClean="0">
                <a:latin typeface="Euphemia UCAS"/>
                <a:cs typeface="Euphemia UCAS"/>
              </a:rPr>
              <a:t>Component Modeling Tool (CMT)</a:t>
            </a:r>
            <a:r>
              <a:rPr lang="en-US" dirty="0" smtClean="0">
                <a:latin typeface="Euphemia UCAS"/>
                <a:cs typeface="Euphemia UCAS"/>
              </a:rPr>
              <a:t> </a:t>
            </a:r>
            <a:r>
              <a:rPr lang="en-US" dirty="0" smtClean="0">
                <a:latin typeface="Euphemia UCAS"/>
                <a:cs typeface="Euphemia UCAS"/>
              </a:rPr>
              <a:t>offers </a:t>
            </a:r>
            <a:r>
              <a:rPr lang="en-US" dirty="0" smtClean="0">
                <a:latin typeface="Euphemia UCAS"/>
                <a:cs typeface="Euphemia UCAS"/>
              </a:rPr>
              <a:t>an </a:t>
            </a:r>
            <a:r>
              <a:rPr lang="en-US" dirty="0">
                <a:latin typeface="Euphemia UCAS"/>
                <a:cs typeface="Euphemia UCAS"/>
              </a:rPr>
              <a:t>environment to </a:t>
            </a:r>
            <a:r>
              <a:rPr lang="en-US" dirty="0" smtClean="0">
                <a:latin typeface="Euphemia UCAS"/>
                <a:cs typeface="Euphemia UCAS"/>
              </a:rPr>
              <a:t>link components, </a:t>
            </a:r>
            <a:r>
              <a:rPr lang="en-US" dirty="0" smtClean="0">
                <a:latin typeface="Euphemia UCAS"/>
                <a:cs typeface="Euphemia UCAS"/>
              </a:rPr>
              <a:t>provide </a:t>
            </a:r>
            <a:r>
              <a:rPr lang="en-US" b="1" dirty="0">
                <a:latin typeface="Euphemia UCAS"/>
                <a:cs typeface="Euphemia UCAS"/>
              </a:rPr>
              <a:t>services</a:t>
            </a:r>
            <a:r>
              <a:rPr lang="en-US" dirty="0">
                <a:latin typeface="Euphemia UCAS"/>
                <a:cs typeface="Euphemia UCAS"/>
              </a:rPr>
              <a:t> accessible to all </a:t>
            </a:r>
            <a:r>
              <a:rPr lang="en-US" dirty="0" smtClean="0">
                <a:latin typeface="Euphemia UCAS"/>
                <a:cs typeface="Euphemia UCAS"/>
              </a:rPr>
              <a:t>components, and avoids black box syndrome.</a:t>
            </a:r>
            <a:endParaRPr lang="en-US" dirty="0" smtClean="0">
              <a:latin typeface="Euphemia UCAS"/>
              <a:cs typeface="Euphemia UCAS"/>
            </a:endParaRPr>
          </a:p>
        </p:txBody>
      </p:sp>
      <p:pic>
        <p:nvPicPr>
          <p:cNvPr id="33795" name="Picture 12" descr="CSDMS_high_re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40397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CSDMS Icon (512)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99200"/>
            <a:ext cx="798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6" descr="nsflog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51603" y="838200"/>
            <a:ext cx="5016772" cy="4371921"/>
            <a:chOff x="152400" y="829610"/>
            <a:chExt cx="6172200" cy="5113990"/>
          </a:xfrm>
        </p:grpSpPr>
        <p:sp>
          <p:nvSpPr>
            <p:cNvPr id="10" name="Rectangle 152"/>
            <p:cNvSpPr>
              <a:spLocks noChangeArrowheads="1"/>
            </p:cNvSpPr>
            <p:nvPr/>
          </p:nvSpPr>
          <p:spPr bwMode="auto">
            <a:xfrm>
              <a:off x="152400" y="2590800"/>
              <a:ext cx="6172200" cy="3352800"/>
            </a:xfrm>
            <a:prstGeom prst="rect">
              <a:avLst/>
            </a:prstGeom>
            <a:solidFill>
              <a:srgbClr val="D8D4C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 b="1">
                <a:latin typeface="Euphemia UCAS" charset="0"/>
                <a:ea typeface="Euphemia UCAS" charset="0"/>
                <a:cs typeface="Euphemia UCAS" charset="0"/>
              </a:endParaRPr>
            </a:p>
          </p:txBody>
        </p:sp>
        <p:sp>
          <p:nvSpPr>
            <p:cNvPr id="11" name="Rectangle 157"/>
            <p:cNvSpPr>
              <a:spLocks noChangeArrowheads="1"/>
            </p:cNvSpPr>
            <p:nvPr/>
          </p:nvSpPr>
          <p:spPr bwMode="auto">
            <a:xfrm>
              <a:off x="174978" y="2636558"/>
              <a:ext cx="15348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latin typeface="Euphemia UCAS" charset="0"/>
                  <a:ea typeface="Euphemia UCAS" charset="0"/>
                  <a:cs typeface="Euphemia UCAS" charset="0"/>
                </a:rPr>
                <a:t>CSDMS </a:t>
              </a:r>
              <a:r>
                <a:rPr lang="en-US" sz="1200" dirty="0">
                  <a:latin typeface="Euphemia UCAS" charset="0"/>
                  <a:ea typeface="Euphemia UCAS" charset="0"/>
                  <a:cs typeface="Euphemia UCAS" charset="0"/>
                </a:rPr>
                <a:t>Framework</a:t>
              </a:r>
            </a:p>
          </p:txBody>
        </p:sp>
        <p:grpSp>
          <p:nvGrpSpPr>
            <p:cNvPr id="12" name="Group 178"/>
            <p:cNvGrpSpPr>
              <a:grpSpLocks/>
            </p:cNvGrpSpPr>
            <p:nvPr/>
          </p:nvGrpSpPr>
          <p:grpSpPr bwMode="auto">
            <a:xfrm>
              <a:off x="288925" y="3088366"/>
              <a:ext cx="1522444" cy="2009775"/>
              <a:chOff x="289513" y="2604506"/>
              <a:chExt cx="1522047" cy="2011034"/>
            </a:xfrm>
          </p:grpSpPr>
          <p:grpSp>
            <p:nvGrpSpPr>
              <p:cNvPr id="101" name="Group 160"/>
              <p:cNvGrpSpPr>
                <a:grpSpLocks/>
              </p:cNvGrpSpPr>
              <p:nvPr/>
            </p:nvGrpSpPr>
            <p:grpSpPr bwMode="auto">
              <a:xfrm>
                <a:off x="289513" y="2604506"/>
                <a:ext cx="1522047" cy="2011034"/>
                <a:chOff x="289513" y="2604506"/>
                <a:chExt cx="1522047" cy="2011034"/>
              </a:xfrm>
            </p:grpSpPr>
            <p:grpSp>
              <p:nvGrpSpPr>
                <p:cNvPr id="103" name="Group 41"/>
                <p:cNvGrpSpPr>
                  <a:grpSpLocks/>
                </p:cNvGrpSpPr>
                <p:nvPr/>
              </p:nvGrpSpPr>
              <p:grpSpPr bwMode="auto">
                <a:xfrm>
                  <a:off x="289513" y="2604506"/>
                  <a:ext cx="1522047" cy="2011034"/>
                  <a:chOff x="5199504" y="3445410"/>
                  <a:chExt cx="1746723" cy="952500"/>
                </a:xfrm>
              </p:grpSpPr>
              <p:sp>
                <p:nvSpPr>
                  <p:cNvPr id="105" name="Rectangle 104"/>
                  <p:cNvSpPr/>
                  <p:nvPr/>
                </p:nvSpPr>
                <p:spPr>
                  <a:xfrm>
                    <a:off x="5199504" y="3445410"/>
                    <a:ext cx="1602799" cy="952500"/>
                  </a:xfrm>
                  <a:prstGeom prst="rect">
                    <a:avLst/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 sz="1200">
                      <a:solidFill>
                        <a:srgbClr val="FFFFFF"/>
                      </a:solidFill>
                      <a:latin typeface="Euphemia UCAS" pitchFamily="-112" charset="0"/>
                      <a:ea typeface="Euphemia UCAS" pitchFamily="-112" charset="0"/>
                      <a:cs typeface="Euphemia UCAS" pitchFamily="-112" charset="0"/>
                    </a:endParaRPr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>
                  <a:xfrm>
                    <a:off x="6587382" y="3683911"/>
                    <a:ext cx="358809" cy="535687"/>
                  </a:xfrm>
                  <a:prstGeom prst="rect">
                    <a:avLst/>
                  </a:prstGeom>
                  <a:solidFill>
                    <a:srgbClr val="9A9ADC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 sz="1200">
                      <a:solidFill>
                        <a:srgbClr val="FFFFFF"/>
                      </a:solidFill>
                      <a:latin typeface="Euphemia UCAS" pitchFamily="-112" charset="0"/>
                      <a:ea typeface="Euphemia UCAS" pitchFamily="-112" charset="0"/>
                      <a:cs typeface="Euphemia UCAS" pitchFamily="-112" charset="0"/>
                    </a:endParaRPr>
                  </a:p>
                </p:txBody>
              </p:sp>
            </p:grpSp>
            <p:sp>
              <p:nvSpPr>
                <p:cNvPr id="104" name="Rectangle 151"/>
                <p:cNvSpPr>
                  <a:spLocks noChangeArrowheads="1"/>
                </p:cNvSpPr>
                <p:nvPr/>
              </p:nvSpPr>
              <p:spPr bwMode="auto">
                <a:xfrm>
                  <a:off x="469900" y="3257262"/>
                  <a:ext cx="920750" cy="4619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200">
                      <a:latin typeface="Euphemia UCAS" charset="0"/>
                      <a:ea typeface="Euphemia UCAS" charset="0"/>
                      <a:cs typeface="Euphemia UCAS" charset="0"/>
                    </a:rPr>
                    <a:t>CSDMS</a:t>
                  </a:r>
                </a:p>
                <a:p>
                  <a:pPr algn="ctr"/>
                  <a:r>
                    <a:rPr lang="en-US" sz="1200">
                      <a:latin typeface="Euphemia UCAS" charset="0"/>
                      <a:ea typeface="Euphemia UCAS" charset="0"/>
                      <a:cs typeface="Euphemia UCAS" charset="0"/>
                    </a:rPr>
                    <a:t>Driver</a:t>
                  </a:r>
                </a:p>
              </p:txBody>
            </p:sp>
          </p:grpSp>
          <p:sp>
            <p:nvSpPr>
              <p:cNvPr id="102" name="TextBox 168"/>
              <p:cNvSpPr txBox="1">
                <a:spLocks noChangeArrowheads="1"/>
              </p:cNvSpPr>
              <p:nvPr/>
            </p:nvSpPr>
            <p:spPr bwMode="auto">
              <a:xfrm>
                <a:off x="1484492" y="3140479"/>
                <a:ext cx="275665" cy="646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latin typeface="Euphemia UCAS" charset="0"/>
                    <a:ea typeface="Euphemia UCAS" charset="0"/>
                    <a:cs typeface="Euphemia UCAS" charset="0"/>
                  </a:rPr>
                  <a:t>I</a:t>
                </a:r>
                <a:br>
                  <a:rPr lang="en-US" sz="1200">
                    <a:latin typeface="Euphemia UCAS" charset="0"/>
                    <a:ea typeface="Euphemia UCAS" charset="0"/>
                    <a:cs typeface="Euphemia UCAS" charset="0"/>
                  </a:rPr>
                </a:br>
                <a:r>
                  <a:rPr lang="en-US" sz="1200">
                    <a:latin typeface="Euphemia UCAS" charset="0"/>
                    <a:ea typeface="Euphemia UCAS" charset="0"/>
                    <a:cs typeface="Euphemia UCAS" charset="0"/>
                  </a:rPr>
                  <a:t>R</a:t>
                </a:r>
                <a:br>
                  <a:rPr lang="en-US" sz="1200">
                    <a:latin typeface="Euphemia UCAS" charset="0"/>
                    <a:ea typeface="Euphemia UCAS" charset="0"/>
                    <a:cs typeface="Euphemia UCAS" charset="0"/>
                  </a:rPr>
                </a:br>
                <a:r>
                  <a:rPr lang="en-US" sz="1200">
                    <a:latin typeface="Euphemia UCAS" charset="0"/>
                    <a:ea typeface="Euphemia UCAS" charset="0"/>
                    <a:cs typeface="Euphemia UCAS" charset="0"/>
                  </a:rPr>
                  <a:t>F</a:t>
                </a:r>
              </a:p>
            </p:txBody>
          </p:sp>
        </p:grpSp>
        <p:grpSp>
          <p:nvGrpSpPr>
            <p:cNvPr id="13" name="Group 181"/>
            <p:cNvGrpSpPr>
              <a:grpSpLocks/>
            </p:cNvGrpSpPr>
            <p:nvPr/>
          </p:nvGrpSpPr>
          <p:grpSpPr bwMode="auto">
            <a:xfrm>
              <a:off x="3427494" y="2659741"/>
              <a:ext cx="2773095" cy="3232150"/>
              <a:chOff x="4180359" y="2201632"/>
              <a:chExt cx="2772856" cy="3232950"/>
            </a:xfrm>
          </p:grpSpPr>
          <p:grpSp>
            <p:nvGrpSpPr>
              <p:cNvPr id="76" name="Group 41"/>
              <p:cNvGrpSpPr>
                <a:grpSpLocks/>
              </p:cNvGrpSpPr>
              <p:nvPr/>
            </p:nvGrpSpPr>
            <p:grpSpPr bwMode="auto">
              <a:xfrm>
                <a:off x="4770968" y="2201632"/>
                <a:ext cx="1210732" cy="1076157"/>
                <a:chOff x="5401221" y="3067343"/>
                <a:chExt cx="1779101" cy="952500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5577940" y="3067343"/>
                  <a:ext cx="1602454" cy="952884"/>
                </a:xfrm>
                <a:prstGeom prst="rect">
                  <a:avLst/>
                </a:prstGeom>
                <a:solidFill>
                  <a:srgbClr val="9EFF85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  <a:latin typeface="Euphemia UCAS" pitchFamily="-112" charset="0"/>
                    <a:ea typeface="Euphemia UCAS" pitchFamily="-112" charset="0"/>
                    <a:cs typeface="Euphemia UCAS" pitchFamily="-112" charset="0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5400667" y="3306267"/>
                  <a:ext cx="289235" cy="535470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  <a:latin typeface="Euphemia UCAS" pitchFamily="-112" charset="0"/>
                    <a:ea typeface="Euphemia UCAS" pitchFamily="-112" charset="0"/>
                    <a:cs typeface="Euphemia UCAS" pitchFamily="-112" charset="0"/>
                  </a:endParaRPr>
                </a:p>
              </p:txBody>
            </p:sp>
          </p:grpSp>
          <p:grpSp>
            <p:nvGrpSpPr>
              <p:cNvPr id="77" name="Group 120"/>
              <p:cNvGrpSpPr>
                <a:grpSpLocks/>
              </p:cNvGrpSpPr>
              <p:nvPr/>
            </p:nvGrpSpPr>
            <p:grpSpPr bwMode="auto">
              <a:xfrm>
                <a:off x="4676580" y="3889929"/>
                <a:ext cx="1070389" cy="1076157"/>
                <a:chOff x="4511480" y="3889929"/>
                <a:chExt cx="1070389" cy="1076157"/>
              </a:xfrm>
            </p:grpSpPr>
            <p:grpSp>
              <p:nvGrpSpPr>
                <p:cNvPr id="94" name="Group 41"/>
                <p:cNvGrpSpPr>
                  <a:grpSpLocks/>
                </p:cNvGrpSpPr>
                <p:nvPr/>
              </p:nvGrpSpPr>
              <p:grpSpPr bwMode="auto">
                <a:xfrm>
                  <a:off x="4622762" y="3889929"/>
                  <a:ext cx="959107" cy="1076157"/>
                  <a:chOff x="5577310" y="3067343"/>
                  <a:chExt cx="1758365" cy="952500"/>
                </a:xfrm>
              </p:grpSpPr>
              <p:sp>
                <p:nvSpPr>
                  <p:cNvPr id="96" name="Rectangle 95"/>
                  <p:cNvSpPr/>
                  <p:nvPr/>
                </p:nvSpPr>
                <p:spPr>
                  <a:xfrm>
                    <a:off x="5577656" y="3067018"/>
                    <a:ext cx="1603505" cy="952884"/>
                  </a:xfrm>
                  <a:prstGeom prst="rect">
                    <a:avLst/>
                  </a:prstGeom>
                  <a:solidFill>
                    <a:srgbClr val="FFD229"/>
                  </a:solidFill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 sz="1200">
                      <a:solidFill>
                        <a:srgbClr val="FFFFFF"/>
                      </a:solidFill>
                      <a:latin typeface="Euphemia UCAS" pitchFamily="-112" charset="0"/>
                      <a:ea typeface="Euphemia UCAS" pitchFamily="-112" charset="0"/>
                      <a:cs typeface="Euphemia UCAS" pitchFamily="-112" charset="0"/>
                    </a:endParaRPr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>
                  <a:xfrm>
                    <a:off x="6977450" y="3175237"/>
                    <a:ext cx="357950" cy="282492"/>
                  </a:xfrm>
                  <a:prstGeom prst="rect">
                    <a:avLst/>
                  </a:prstGeom>
                  <a:solidFill>
                    <a:srgbClr val="9A9ADC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 sz="1200">
                      <a:solidFill>
                        <a:srgbClr val="FFFFFF"/>
                      </a:solidFill>
                      <a:latin typeface="Euphemia UCAS" pitchFamily="-112" charset="0"/>
                      <a:ea typeface="Euphemia UCAS" pitchFamily="-112" charset="0"/>
                      <a:cs typeface="Euphemia UCAS" pitchFamily="-112" charset="0"/>
                    </a:endParaRPr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>
                  <a:xfrm>
                    <a:off x="6977450" y="3609516"/>
                    <a:ext cx="357950" cy="281087"/>
                  </a:xfrm>
                  <a:prstGeom prst="rect">
                    <a:avLst/>
                  </a:prstGeom>
                  <a:solidFill>
                    <a:srgbClr val="9A9ADC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 sz="1200">
                      <a:solidFill>
                        <a:srgbClr val="FFFFFF"/>
                      </a:solidFill>
                      <a:latin typeface="Euphemia UCAS" pitchFamily="-112" charset="0"/>
                      <a:ea typeface="Euphemia UCAS" pitchFamily="-112" charset="0"/>
                      <a:cs typeface="Euphemia UCAS" pitchFamily="-112" charset="0"/>
                    </a:endParaRPr>
                  </a:p>
                </p:txBody>
              </p:sp>
            </p:grpSp>
            <p:sp>
              <p:nvSpPr>
                <p:cNvPr id="95" name="Rectangle 94"/>
                <p:cNvSpPr/>
                <p:nvPr/>
              </p:nvSpPr>
              <p:spPr>
                <a:xfrm>
                  <a:off x="4511836" y="4178558"/>
                  <a:ext cx="206357" cy="604988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  <a:latin typeface="Euphemia UCAS" pitchFamily="-112" charset="0"/>
                    <a:ea typeface="Euphemia UCAS" pitchFamily="-112" charset="0"/>
                    <a:cs typeface="Euphemia UCAS" pitchFamily="-112" charset="0"/>
                  </a:endParaRPr>
                </a:p>
              </p:txBody>
            </p:sp>
          </p:grpSp>
          <p:sp>
            <p:nvSpPr>
              <p:cNvPr id="78" name="TextBox 123"/>
              <p:cNvSpPr txBox="1">
                <a:spLocks noChangeArrowheads="1"/>
              </p:cNvSpPr>
              <p:nvPr/>
            </p:nvSpPr>
            <p:spPr bwMode="auto">
              <a:xfrm>
                <a:off x="4919803" y="3898900"/>
                <a:ext cx="612239" cy="461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>
                    <a:latin typeface="Euphemia UCAS" charset="0"/>
                    <a:ea typeface="Euphemia UCAS" charset="0"/>
                    <a:cs typeface="Euphemia UCAS" charset="0"/>
                  </a:rPr>
                  <a:t>Model</a:t>
                </a:r>
              </a:p>
              <a:p>
                <a:pPr algn="ctr"/>
                <a:r>
                  <a:rPr lang="en-US" sz="1200">
                    <a:latin typeface="Euphemia UCAS" charset="0"/>
                    <a:ea typeface="Euphemia UCAS" charset="0"/>
                    <a:cs typeface="Euphemia UCAS" charset="0"/>
                  </a:rPr>
                  <a:t>C</a:t>
                </a:r>
              </a:p>
            </p:txBody>
          </p:sp>
          <p:sp>
            <p:nvSpPr>
              <p:cNvPr id="79" name="TextBox 124"/>
              <p:cNvSpPr txBox="1">
                <a:spLocks noChangeArrowheads="1"/>
              </p:cNvSpPr>
              <p:nvPr/>
            </p:nvSpPr>
            <p:spPr bwMode="auto">
              <a:xfrm>
                <a:off x="5056550" y="2445936"/>
                <a:ext cx="851442" cy="461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>
                    <a:latin typeface="Euphemia UCAS" charset="0"/>
                    <a:ea typeface="Euphemia UCAS" charset="0"/>
                    <a:cs typeface="Euphemia UCAS" charset="0"/>
                  </a:rPr>
                  <a:t>Database</a:t>
                </a:r>
              </a:p>
              <a:p>
                <a:pPr algn="ctr"/>
                <a:r>
                  <a:rPr lang="en-US" sz="1200">
                    <a:latin typeface="Euphemia UCAS" charset="0"/>
                    <a:ea typeface="Euphemia UCAS" charset="0"/>
                    <a:cs typeface="Euphemia UCAS" charset="0"/>
                  </a:rPr>
                  <a:t>1</a:t>
                </a: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4181679" y="2758982"/>
                <a:ext cx="588912" cy="14292"/>
              </a:xfrm>
              <a:prstGeom prst="straightConnector1">
                <a:avLst/>
              </a:prstGeom>
              <a:ln w="38100" cap="flat" cmpd="sng" algn="ctr">
                <a:solidFill>
                  <a:schemeClr val="accent1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endCxn id="88" idx="1"/>
              </p:cNvCxnSpPr>
              <p:nvPr/>
            </p:nvCxnSpPr>
            <p:spPr>
              <a:xfrm>
                <a:off x="4180359" y="4480258"/>
                <a:ext cx="446645" cy="5779"/>
              </a:xfrm>
              <a:prstGeom prst="straightConnector1">
                <a:avLst/>
              </a:prstGeom>
              <a:ln w="38100" cap="flat" cmpd="sng" algn="ctr">
                <a:solidFill>
                  <a:schemeClr val="accent1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Group 41"/>
              <p:cNvGrpSpPr>
                <a:grpSpLocks/>
              </p:cNvGrpSpPr>
              <p:nvPr/>
            </p:nvGrpSpPr>
            <p:grpSpPr bwMode="auto">
              <a:xfrm>
                <a:off x="6127337" y="3602673"/>
                <a:ext cx="825702" cy="842050"/>
                <a:chOff x="5385695" y="3067343"/>
                <a:chExt cx="1794627" cy="952500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579874" y="3066756"/>
                  <a:ext cx="1600830" cy="953767"/>
                </a:xfrm>
                <a:prstGeom prst="rect">
                  <a:avLst/>
                </a:prstGeom>
                <a:solidFill>
                  <a:srgbClr val="9EFF85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  <a:latin typeface="Euphemia UCAS" pitchFamily="-112" charset="0"/>
                    <a:ea typeface="Euphemia UCAS" pitchFamily="-112" charset="0"/>
                    <a:cs typeface="Euphemia UCAS" pitchFamily="-112" charset="0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5386671" y="3305646"/>
                  <a:ext cx="358807" cy="535260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  <a:latin typeface="Euphemia UCAS" pitchFamily="-112" charset="0"/>
                    <a:ea typeface="Euphemia UCAS" pitchFamily="-112" charset="0"/>
                    <a:cs typeface="Euphemia UCAS" pitchFamily="-112" charset="0"/>
                  </a:endParaRPr>
                </a:p>
              </p:txBody>
            </p:sp>
          </p:grpSp>
          <p:grpSp>
            <p:nvGrpSpPr>
              <p:cNvPr id="83" name="Group 41"/>
              <p:cNvGrpSpPr>
                <a:grpSpLocks/>
              </p:cNvGrpSpPr>
              <p:nvPr/>
            </p:nvGrpSpPr>
            <p:grpSpPr bwMode="auto">
              <a:xfrm>
                <a:off x="6127513" y="4592532"/>
                <a:ext cx="825702" cy="842050"/>
                <a:chOff x="5385695" y="3067343"/>
                <a:chExt cx="1794627" cy="952500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579492" y="3067871"/>
                  <a:ext cx="1600830" cy="951972"/>
                </a:xfrm>
                <a:prstGeom prst="rect">
                  <a:avLst/>
                </a:prstGeom>
                <a:solidFill>
                  <a:srgbClr val="9EFF85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  <a:latin typeface="Euphemia UCAS" pitchFamily="-112" charset="0"/>
                    <a:ea typeface="Euphemia UCAS" pitchFamily="-112" charset="0"/>
                    <a:cs typeface="Euphemia UCAS" pitchFamily="-112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5386288" y="3306762"/>
                  <a:ext cx="358807" cy="535260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  <a:latin typeface="Euphemia UCAS" pitchFamily="-112" charset="0"/>
                    <a:ea typeface="Euphemia UCAS" pitchFamily="-112" charset="0"/>
                    <a:cs typeface="Euphemia UCAS" pitchFamily="-112" charset="0"/>
                  </a:endParaRPr>
                </a:p>
              </p:txBody>
            </p:sp>
          </p:grpSp>
          <p:sp>
            <p:nvSpPr>
              <p:cNvPr id="84" name="TextBox 125"/>
              <p:cNvSpPr txBox="1">
                <a:spLocks noChangeArrowheads="1"/>
              </p:cNvSpPr>
              <p:nvPr/>
            </p:nvSpPr>
            <p:spPr bwMode="auto">
              <a:xfrm>
                <a:off x="6333622" y="3613150"/>
                <a:ext cx="518046" cy="646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>
                    <a:latin typeface="Euphemia UCAS" charset="0"/>
                    <a:ea typeface="Euphemia UCAS" charset="0"/>
                    <a:cs typeface="Euphemia UCAS" charset="0"/>
                  </a:rPr>
                  <a:t>Data</a:t>
                </a:r>
              </a:p>
              <a:p>
                <a:pPr algn="ctr"/>
                <a:r>
                  <a:rPr lang="en-US" sz="1200">
                    <a:latin typeface="Euphemia UCAS" charset="0"/>
                    <a:ea typeface="Euphemia UCAS" charset="0"/>
                    <a:cs typeface="Euphemia UCAS" charset="0"/>
                  </a:rPr>
                  <a:t>File</a:t>
                </a:r>
              </a:p>
              <a:p>
                <a:pPr algn="ctr"/>
                <a:r>
                  <a:rPr lang="en-US" sz="1200">
                    <a:latin typeface="Euphemia UCAS" charset="0"/>
                    <a:ea typeface="Euphemia UCAS" charset="0"/>
                    <a:cs typeface="Euphemia UCAS" charset="0"/>
                  </a:rPr>
                  <a:t>1</a:t>
                </a:r>
              </a:p>
            </p:txBody>
          </p:sp>
          <p:sp>
            <p:nvSpPr>
              <p:cNvPr id="85" name="TextBox 126"/>
              <p:cNvSpPr txBox="1">
                <a:spLocks noChangeArrowheads="1"/>
              </p:cNvSpPr>
              <p:nvPr/>
            </p:nvSpPr>
            <p:spPr bwMode="auto">
              <a:xfrm>
                <a:off x="6359022" y="4597400"/>
                <a:ext cx="518046" cy="646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>
                    <a:latin typeface="Euphemia UCAS" charset="0"/>
                    <a:ea typeface="Euphemia UCAS" charset="0"/>
                    <a:cs typeface="Euphemia UCAS" charset="0"/>
                  </a:rPr>
                  <a:t>Data</a:t>
                </a:r>
              </a:p>
              <a:p>
                <a:pPr algn="ctr"/>
                <a:r>
                  <a:rPr lang="en-US" sz="1200">
                    <a:latin typeface="Euphemia UCAS" charset="0"/>
                    <a:ea typeface="Euphemia UCAS" charset="0"/>
                    <a:cs typeface="Euphemia UCAS" charset="0"/>
                  </a:rPr>
                  <a:t>File</a:t>
                </a:r>
              </a:p>
              <a:p>
                <a:pPr algn="ctr"/>
                <a:r>
                  <a:rPr lang="en-US" sz="1200">
                    <a:latin typeface="Euphemia UCAS" charset="0"/>
                    <a:ea typeface="Euphemia UCAS" charset="0"/>
                    <a:cs typeface="Euphemia UCAS" charset="0"/>
                  </a:rPr>
                  <a:t>2</a:t>
                </a:r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 flipV="1">
                <a:off x="5746819" y="4049939"/>
                <a:ext cx="380967" cy="122267"/>
              </a:xfrm>
              <a:prstGeom prst="straightConnector1">
                <a:avLst/>
              </a:prstGeom>
              <a:ln w="38100" cap="flat" cmpd="sng" algn="ctr">
                <a:solidFill>
                  <a:schemeClr val="accent1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>
                <a:off x="5746819" y="4661278"/>
                <a:ext cx="380967" cy="377919"/>
              </a:xfrm>
              <a:prstGeom prst="straightConnector1">
                <a:avLst/>
              </a:prstGeom>
              <a:ln w="38100" cap="flat" cmpd="sng" algn="ctr">
                <a:solidFill>
                  <a:schemeClr val="accent1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175"/>
              <p:cNvSpPr txBox="1">
                <a:spLocks noChangeArrowheads="1"/>
              </p:cNvSpPr>
              <p:nvPr/>
            </p:nvSpPr>
            <p:spPr bwMode="auto">
              <a:xfrm>
                <a:off x="4627004" y="4161942"/>
                <a:ext cx="321834" cy="648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latin typeface="Euphemia UCAS" charset="0"/>
                    <a:ea typeface="Euphemia UCAS" charset="0"/>
                    <a:cs typeface="Euphemia UCAS" charset="0"/>
                  </a:rPr>
                  <a:t>I</a:t>
                </a:r>
                <a:br>
                  <a:rPr lang="en-US" sz="1000">
                    <a:latin typeface="Euphemia UCAS" charset="0"/>
                    <a:ea typeface="Euphemia UCAS" charset="0"/>
                    <a:cs typeface="Euphemia UCAS" charset="0"/>
                  </a:rPr>
                </a:br>
                <a:r>
                  <a:rPr lang="en-US" sz="1000">
                    <a:latin typeface="Euphemia UCAS" charset="0"/>
                    <a:ea typeface="Euphemia UCAS" charset="0"/>
                    <a:cs typeface="Euphemia UCAS" charset="0"/>
                  </a:rPr>
                  <a:t>R</a:t>
                </a:r>
                <a:br>
                  <a:rPr lang="en-US" sz="1000">
                    <a:latin typeface="Euphemia UCAS" charset="0"/>
                    <a:ea typeface="Euphemia UCAS" charset="0"/>
                    <a:cs typeface="Euphemia UCAS" charset="0"/>
                  </a:rPr>
                </a:br>
                <a:r>
                  <a:rPr lang="en-US" sz="1000">
                    <a:latin typeface="Euphemia UCAS" charset="0"/>
                    <a:ea typeface="Euphemia UCAS" charset="0"/>
                    <a:cs typeface="Euphemia UCAS" charset="0"/>
                  </a:rPr>
                  <a:t>F</a:t>
                </a:r>
              </a:p>
            </p:txBody>
          </p:sp>
          <p:sp>
            <p:nvSpPr>
              <p:cNvPr id="89" name="TextBox 176"/>
              <p:cNvSpPr txBox="1">
                <a:spLocks noChangeArrowheads="1"/>
              </p:cNvSpPr>
              <p:nvPr/>
            </p:nvSpPr>
            <p:spPr bwMode="auto">
              <a:xfrm>
                <a:off x="4719336" y="2452364"/>
                <a:ext cx="341108" cy="648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/>
                  <a:t>I</a:t>
                </a:r>
                <a:br>
                  <a:rPr lang="en-US" sz="1000" dirty="0"/>
                </a:br>
                <a:r>
                  <a:rPr lang="en-US" sz="1000" dirty="0"/>
                  <a:t>R</a:t>
                </a:r>
                <a:br>
                  <a:rPr lang="en-US" sz="1000" dirty="0"/>
                </a:br>
                <a:r>
                  <a:rPr lang="en-US" sz="1000" dirty="0"/>
                  <a:t>F</a:t>
                </a:r>
              </a:p>
            </p:txBody>
          </p:sp>
        </p:grpSp>
        <p:grpSp>
          <p:nvGrpSpPr>
            <p:cNvPr id="14" name="Group 179"/>
            <p:cNvGrpSpPr>
              <a:grpSpLocks/>
            </p:cNvGrpSpPr>
            <p:nvPr/>
          </p:nvGrpSpPr>
          <p:grpSpPr bwMode="auto">
            <a:xfrm>
              <a:off x="1803056" y="2680378"/>
              <a:ext cx="1921369" cy="3217902"/>
              <a:chOff x="2121793" y="2196590"/>
              <a:chExt cx="2422458" cy="3218113"/>
            </a:xfrm>
          </p:grpSpPr>
          <p:grpSp>
            <p:nvGrpSpPr>
              <p:cNvPr id="59" name="Group 91"/>
              <p:cNvGrpSpPr>
                <a:grpSpLocks/>
              </p:cNvGrpSpPr>
              <p:nvPr/>
            </p:nvGrpSpPr>
            <p:grpSpPr bwMode="auto">
              <a:xfrm>
                <a:off x="3124405" y="2213781"/>
                <a:ext cx="1057274" cy="1076157"/>
                <a:chOff x="3124405" y="2213781"/>
                <a:chExt cx="1057274" cy="1076157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3229168" y="2214054"/>
                  <a:ext cx="874695" cy="1076396"/>
                </a:xfrm>
                <a:prstGeom prst="rect">
                  <a:avLst/>
                </a:prstGeom>
                <a:solidFill>
                  <a:srgbClr val="FFD229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3124395" y="2483947"/>
                  <a:ext cx="273044" cy="604877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3986390" y="2456957"/>
                  <a:ext cx="195258" cy="604878"/>
                </a:xfrm>
                <a:prstGeom prst="rect">
                  <a:avLst/>
                </a:prstGeom>
                <a:solidFill>
                  <a:srgbClr val="9A9ADC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0" name="Rectangle 59"/>
              <p:cNvSpPr/>
              <p:nvPr/>
            </p:nvSpPr>
            <p:spPr>
              <a:xfrm>
                <a:off x="3243455" y="3909616"/>
                <a:ext cx="874693" cy="1076396"/>
              </a:xfrm>
              <a:prstGeom prst="rect">
                <a:avLst/>
              </a:prstGeom>
              <a:solidFill>
                <a:srgbClr val="FFD229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138682" y="4177920"/>
                <a:ext cx="233357" cy="604878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000676" y="4177920"/>
                <a:ext cx="195259" cy="604878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Bent Arrow 62"/>
              <p:cNvSpPr/>
              <p:nvPr/>
            </p:nvSpPr>
            <p:spPr>
              <a:xfrm>
                <a:off x="2121793" y="2604605"/>
                <a:ext cx="1002602" cy="971614"/>
              </a:xfrm>
              <a:prstGeom prst="bentArrow">
                <a:avLst>
                  <a:gd name="adj1" fmla="val 25000"/>
                  <a:gd name="adj2" fmla="val 24516"/>
                  <a:gd name="adj3" fmla="val 25000"/>
                  <a:gd name="adj4" fmla="val 43750"/>
                </a:avLst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Bent Arrow 63"/>
              <p:cNvSpPr/>
              <p:nvPr/>
            </p:nvSpPr>
            <p:spPr>
              <a:xfrm flipV="1">
                <a:off x="2121793" y="3760381"/>
                <a:ext cx="1002602" cy="971614"/>
              </a:xfrm>
              <a:prstGeom prst="bentArrow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118"/>
              <p:cNvSpPr txBox="1">
                <a:spLocks noChangeArrowheads="1"/>
              </p:cNvSpPr>
              <p:nvPr/>
            </p:nvSpPr>
            <p:spPr bwMode="auto">
              <a:xfrm>
                <a:off x="3028950" y="4946648"/>
                <a:ext cx="960923" cy="468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/>
                  <a:t>Provide</a:t>
                </a:r>
              </a:p>
              <a:p>
                <a:r>
                  <a:rPr lang="en-US" sz="1000" dirty="0"/>
                  <a:t>Port</a:t>
                </a:r>
              </a:p>
            </p:txBody>
          </p:sp>
          <p:sp>
            <p:nvSpPr>
              <p:cNvPr id="66" name="TextBox 119"/>
              <p:cNvSpPr txBox="1">
                <a:spLocks noChangeArrowheads="1"/>
              </p:cNvSpPr>
              <p:nvPr/>
            </p:nvSpPr>
            <p:spPr bwMode="auto">
              <a:xfrm>
                <a:off x="3879848" y="4946649"/>
                <a:ext cx="664403" cy="468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Use</a:t>
                </a:r>
              </a:p>
              <a:p>
                <a:r>
                  <a:rPr lang="en-US" sz="1000"/>
                  <a:t>Port</a:t>
                </a:r>
              </a:p>
            </p:txBody>
          </p:sp>
          <p:sp>
            <p:nvSpPr>
              <p:cNvPr id="67" name="TextBox 121"/>
              <p:cNvSpPr txBox="1">
                <a:spLocks noChangeArrowheads="1"/>
              </p:cNvSpPr>
              <p:nvPr/>
            </p:nvSpPr>
            <p:spPr bwMode="auto">
              <a:xfrm>
                <a:off x="3271988" y="2196590"/>
                <a:ext cx="771977" cy="461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>
                    <a:latin typeface="Euphemia UCAS" charset="0"/>
                    <a:ea typeface="Euphemia UCAS" charset="0"/>
                    <a:cs typeface="Euphemia UCAS" charset="0"/>
                  </a:rPr>
                  <a:t>Model</a:t>
                </a:r>
              </a:p>
              <a:p>
                <a:pPr algn="ctr"/>
                <a:r>
                  <a:rPr lang="en-US" sz="1200">
                    <a:latin typeface="Euphemia UCAS" charset="0"/>
                    <a:ea typeface="Euphemia UCAS" charset="0"/>
                    <a:cs typeface="Euphemia UCAS" charset="0"/>
                  </a:rPr>
                  <a:t>A</a:t>
                </a:r>
              </a:p>
            </p:txBody>
          </p:sp>
          <p:sp>
            <p:nvSpPr>
              <p:cNvPr id="68" name="TextBox 122"/>
              <p:cNvSpPr txBox="1">
                <a:spLocks noChangeArrowheads="1"/>
              </p:cNvSpPr>
              <p:nvPr/>
            </p:nvSpPr>
            <p:spPr bwMode="auto">
              <a:xfrm>
                <a:off x="3310088" y="3911090"/>
                <a:ext cx="771977" cy="461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>
                    <a:latin typeface="Euphemia UCAS" charset="0"/>
                    <a:ea typeface="Euphemia UCAS" charset="0"/>
                    <a:cs typeface="Euphemia UCAS" charset="0"/>
                  </a:rPr>
                  <a:t>Model</a:t>
                </a:r>
              </a:p>
              <a:p>
                <a:pPr algn="ctr"/>
                <a:r>
                  <a:rPr lang="en-US" sz="1200">
                    <a:latin typeface="Euphemia UCAS" charset="0"/>
                    <a:ea typeface="Euphemia UCAS" charset="0"/>
                    <a:cs typeface="Euphemia UCAS" charset="0"/>
                  </a:rPr>
                  <a:t>B</a:t>
                </a:r>
              </a:p>
            </p:txBody>
          </p:sp>
          <p:sp>
            <p:nvSpPr>
              <p:cNvPr id="69" name="TextBox 170"/>
              <p:cNvSpPr txBox="1">
                <a:spLocks noChangeArrowheads="1"/>
              </p:cNvSpPr>
              <p:nvPr/>
            </p:nvSpPr>
            <p:spPr bwMode="auto">
              <a:xfrm>
                <a:off x="3053012" y="2460564"/>
                <a:ext cx="430105" cy="648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/>
                  <a:t>I</a:t>
                </a:r>
                <a:br>
                  <a:rPr lang="en-US" sz="1000" dirty="0"/>
                </a:br>
                <a:r>
                  <a:rPr lang="en-US" sz="1000" dirty="0"/>
                  <a:t>R</a:t>
                </a:r>
                <a:br>
                  <a:rPr lang="en-US" sz="1000" dirty="0"/>
                </a:br>
                <a:r>
                  <a:rPr lang="en-US" sz="1000" dirty="0"/>
                  <a:t>F</a:t>
                </a:r>
              </a:p>
            </p:txBody>
          </p:sp>
          <p:sp>
            <p:nvSpPr>
              <p:cNvPr id="70" name="TextBox 173"/>
              <p:cNvSpPr txBox="1">
                <a:spLocks noChangeArrowheads="1"/>
              </p:cNvSpPr>
              <p:nvPr/>
            </p:nvSpPr>
            <p:spPr bwMode="auto">
              <a:xfrm>
                <a:off x="3033795" y="4166041"/>
                <a:ext cx="430105" cy="648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I</a:t>
                </a:r>
                <a:br>
                  <a:rPr lang="en-US" sz="1000"/>
                </a:br>
                <a:r>
                  <a:rPr lang="en-US" sz="1000"/>
                  <a:t>R</a:t>
                </a:r>
                <a:br>
                  <a:rPr lang="en-US" sz="1000"/>
                </a:br>
                <a:r>
                  <a:rPr lang="en-US" sz="1000"/>
                  <a:t>F</a:t>
                </a:r>
              </a:p>
            </p:txBody>
          </p:sp>
          <p:sp>
            <p:nvSpPr>
              <p:cNvPr id="71" name="TextBox 174"/>
              <p:cNvSpPr txBox="1">
                <a:spLocks noChangeArrowheads="1"/>
              </p:cNvSpPr>
              <p:nvPr/>
            </p:nvSpPr>
            <p:spPr bwMode="auto">
              <a:xfrm>
                <a:off x="3929939" y="4163991"/>
                <a:ext cx="430105" cy="648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I</a:t>
                </a:r>
                <a:br>
                  <a:rPr lang="en-US" sz="1000"/>
                </a:br>
                <a:r>
                  <a:rPr lang="en-US" sz="1000"/>
                  <a:t>R</a:t>
                </a:r>
                <a:br>
                  <a:rPr lang="en-US" sz="1000"/>
                </a:br>
                <a:r>
                  <a:rPr lang="en-US" sz="1000"/>
                  <a:t>F</a:t>
                </a:r>
              </a:p>
            </p:txBody>
          </p:sp>
          <p:sp>
            <p:nvSpPr>
              <p:cNvPr id="72" name="TextBox 177"/>
              <p:cNvSpPr txBox="1">
                <a:spLocks noChangeArrowheads="1"/>
              </p:cNvSpPr>
              <p:nvPr/>
            </p:nvSpPr>
            <p:spPr bwMode="auto">
              <a:xfrm>
                <a:off x="3923767" y="2441733"/>
                <a:ext cx="430105" cy="648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I</a:t>
                </a:r>
                <a:br>
                  <a:rPr lang="en-US" sz="1000"/>
                </a:br>
                <a:r>
                  <a:rPr lang="en-US" sz="1000"/>
                  <a:t>R</a:t>
                </a:r>
                <a:br>
                  <a:rPr lang="en-US" sz="1000"/>
                </a:br>
                <a:r>
                  <a:rPr lang="en-US" sz="1000"/>
                  <a:t>F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46960" y="829610"/>
              <a:ext cx="5474488" cy="1750842"/>
              <a:chOff x="546960" y="829610"/>
              <a:chExt cx="5474488" cy="1750842"/>
            </a:xfrm>
          </p:grpSpPr>
          <p:grpSp>
            <p:nvGrpSpPr>
              <p:cNvPr id="16" name="Group 41"/>
              <p:cNvGrpSpPr>
                <a:grpSpLocks/>
              </p:cNvGrpSpPr>
              <p:nvPr/>
            </p:nvGrpSpPr>
            <p:grpSpPr bwMode="auto">
              <a:xfrm>
                <a:off x="4167683" y="1199685"/>
                <a:ext cx="328640" cy="324966"/>
                <a:chOff x="6334125" y="3771900"/>
                <a:chExt cx="1938338" cy="952500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6716262" y="3770214"/>
                  <a:ext cx="1412235" cy="954929"/>
                </a:xfrm>
                <a:prstGeom prst="rect">
                  <a:avLst/>
                </a:prstGeom>
                <a:solidFill>
                  <a:srgbClr val="FFD229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528505" y="4009944"/>
                  <a:ext cx="359182" cy="535399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7916253" y="4009944"/>
                  <a:ext cx="359182" cy="535399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7" name="Group 41"/>
              <p:cNvGrpSpPr>
                <a:grpSpLocks/>
              </p:cNvGrpSpPr>
              <p:nvPr/>
            </p:nvGrpSpPr>
            <p:grpSpPr bwMode="auto">
              <a:xfrm>
                <a:off x="4558088" y="1199685"/>
                <a:ext cx="328640" cy="324966"/>
                <a:chOff x="6334125" y="3771900"/>
                <a:chExt cx="1938338" cy="952500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6715655" y="3770214"/>
                  <a:ext cx="1412235" cy="954929"/>
                </a:xfrm>
                <a:prstGeom prst="rect">
                  <a:avLst/>
                </a:prstGeom>
                <a:solidFill>
                  <a:srgbClr val="FFD229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6527898" y="4009944"/>
                  <a:ext cx="359182" cy="535399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7915646" y="4009944"/>
                  <a:ext cx="359182" cy="535399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8" name="Group 41"/>
              <p:cNvGrpSpPr>
                <a:grpSpLocks/>
              </p:cNvGrpSpPr>
              <p:nvPr/>
            </p:nvGrpSpPr>
            <p:grpSpPr bwMode="auto">
              <a:xfrm>
                <a:off x="4948493" y="1199685"/>
                <a:ext cx="328640" cy="324966"/>
                <a:chOff x="6334125" y="3771900"/>
                <a:chExt cx="1938338" cy="952500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6527291" y="3770214"/>
                  <a:ext cx="1599992" cy="954929"/>
                </a:xfrm>
                <a:prstGeom prst="rect">
                  <a:avLst/>
                </a:prstGeom>
                <a:solidFill>
                  <a:srgbClr val="FED31C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331374" y="4009944"/>
                  <a:ext cx="359182" cy="535399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7915040" y="4009944"/>
                  <a:ext cx="359182" cy="535399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9" name="Group 41"/>
              <p:cNvGrpSpPr>
                <a:grpSpLocks/>
              </p:cNvGrpSpPr>
              <p:nvPr/>
            </p:nvGrpSpPr>
            <p:grpSpPr bwMode="auto">
              <a:xfrm>
                <a:off x="4178572" y="1609975"/>
                <a:ext cx="328640" cy="324966"/>
                <a:chOff x="6334125" y="3771900"/>
                <a:chExt cx="1938338" cy="952500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6524129" y="3770274"/>
                  <a:ext cx="1599992" cy="954926"/>
                </a:xfrm>
                <a:prstGeom prst="rect">
                  <a:avLst/>
                </a:prstGeom>
                <a:solidFill>
                  <a:srgbClr val="A9FA88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336377" y="4010005"/>
                  <a:ext cx="359182" cy="535399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7911877" y="4010005"/>
                  <a:ext cx="359182" cy="535399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0" name="Group 41"/>
              <p:cNvGrpSpPr>
                <a:grpSpLocks/>
              </p:cNvGrpSpPr>
              <p:nvPr/>
            </p:nvGrpSpPr>
            <p:grpSpPr bwMode="auto">
              <a:xfrm>
                <a:off x="4597785" y="1609975"/>
                <a:ext cx="328640" cy="324966"/>
                <a:chOff x="6334125" y="3771900"/>
                <a:chExt cx="1938338" cy="952500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6525039" y="3770274"/>
                  <a:ext cx="1599992" cy="954926"/>
                </a:xfrm>
                <a:prstGeom prst="rect">
                  <a:avLst/>
                </a:prstGeom>
                <a:solidFill>
                  <a:srgbClr val="A9FA88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337282" y="4010005"/>
                  <a:ext cx="359182" cy="535399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7912787" y="4010005"/>
                  <a:ext cx="359182" cy="535399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1" name="Group 41"/>
              <p:cNvGrpSpPr>
                <a:grpSpLocks/>
              </p:cNvGrpSpPr>
              <p:nvPr/>
            </p:nvGrpSpPr>
            <p:grpSpPr bwMode="auto">
              <a:xfrm>
                <a:off x="5000982" y="1625452"/>
                <a:ext cx="328640" cy="324966"/>
                <a:chOff x="6334125" y="3771900"/>
                <a:chExt cx="1938338" cy="9525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6531066" y="3771399"/>
                  <a:ext cx="1787744" cy="906980"/>
                </a:xfrm>
                <a:prstGeom prst="rect">
                  <a:avLst/>
                </a:prstGeom>
                <a:solidFill>
                  <a:schemeClr val="bg1">
                    <a:lumMod val="90000"/>
                  </a:schemeClr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335148" y="4011130"/>
                  <a:ext cx="359182" cy="53140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8106566" y="4011130"/>
                  <a:ext cx="359182" cy="53140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2" name="Group 41"/>
              <p:cNvGrpSpPr>
                <a:grpSpLocks/>
              </p:cNvGrpSpPr>
              <p:nvPr/>
            </p:nvGrpSpPr>
            <p:grpSpPr bwMode="auto">
              <a:xfrm>
                <a:off x="5391387" y="1625452"/>
                <a:ext cx="328640" cy="324966"/>
                <a:chOff x="6334125" y="3771900"/>
                <a:chExt cx="1938338" cy="9525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6530459" y="3771399"/>
                  <a:ext cx="1787744" cy="906980"/>
                </a:xfrm>
                <a:prstGeom prst="rect">
                  <a:avLst/>
                </a:prstGeom>
                <a:solidFill>
                  <a:srgbClr val="E5E5E5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334542" y="4011130"/>
                  <a:ext cx="359182" cy="53140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8105959" y="4011130"/>
                  <a:ext cx="359182" cy="53140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3" name="Group 41"/>
              <p:cNvGrpSpPr>
                <a:grpSpLocks/>
              </p:cNvGrpSpPr>
              <p:nvPr/>
            </p:nvGrpSpPr>
            <p:grpSpPr bwMode="auto">
              <a:xfrm>
                <a:off x="5373932" y="1199939"/>
                <a:ext cx="328640" cy="324966"/>
                <a:chOff x="6334125" y="3771900"/>
                <a:chExt cx="1938338" cy="9525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6529852" y="3771399"/>
                  <a:ext cx="1599992" cy="906980"/>
                </a:xfrm>
                <a:prstGeom prst="rect">
                  <a:avLst/>
                </a:prstGeom>
                <a:solidFill>
                  <a:srgbClr val="E5E5E5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333935" y="4011130"/>
                  <a:ext cx="359182" cy="53140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7917601" y="4011130"/>
                  <a:ext cx="546934" cy="531402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4" name="Rectangle 23"/>
              <p:cNvSpPr/>
              <p:nvPr/>
            </p:nvSpPr>
            <p:spPr bwMode="auto">
              <a:xfrm>
                <a:off x="4128007" y="1187289"/>
                <a:ext cx="1726965" cy="991729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50"/>
              <p:cNvSpPr>
                <a:spLocks noChangeArrowheads="1"/>
              </p:cNvSpPr>
              <p:nvPr/>
            </p:nvSpPr>
            <p:spPr bwMode="auto">
              <a:xfrm>
                <a:off x="3929559" y="829610"/>
                <a:ext cx="209188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dirty="0"/>
                  <a:t>CSDMS Component Library</a:t>
                </a: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46960" y="1053273"/>
                <a:ext cx="3342762" cy="1512889"/>
                <a:chOff x="557704" y="531456"/>
                <a:chExt cx="3877312" cy="1914720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557704" y="822142"/>
                  <a:ext cx="3504474" cy="1624034"/>
                  <a:chOff x="557704" y="822142"/>
                  <a:chExt cx="3504474" cy="1624034"/>
                </a:xfrm>
              </p:grpSpPr>
              <p:grpSp>
                <p:nvGrpSpPr>
                  <p:cNvPr id="30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557704" y="822142"/>
                    <a:ext cx="2267877" cy="990600"/>
                    <a:chOff x="4864593" y="716696"/>
                    <a:chExt cx="2267617" cy="990604"/>
                  </a:xfrm>
                </p:grpSpPr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4864593" y="716696"/>
                      <a:ext cx="2267617" cy="990604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defRPr/>
                      </a:pPr>
                      <a:endParaRPr lang="en-US" sz="1200">
                        <a:solidFill>
                          <a:srgbClr val="FFFFFF"/>
                        </a:solidFill>
                        <a:latin typeface="Euphemia UCAS" pitchFamily="-112" charset="0"/>
                        <a:ea typeface="Euphemia UCAS" pitchFamily="-112" charset="0"/>
                        <a:cs typeface="Euphemia UCAS" pitchFamily="-112" charset="0"/>
                      </a:endParaRPr>
                    </a:p>
                  </p:txBody>
                </p:sp>
                <p:sp>
                  <p:nvSpPr>
                    <p:cNvPr id="34" name="TextBox 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54239" y="816949"/>
                      <a:ext cx="2113541" cy="820155"/>
                    </a:xfrm>
                    <a:prstGeom prst="rect">
                      <a:avLst/>
                    </a:prstGeom>
                    <a:noFill/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1000" dirty="0">
                          <a:latin typeface="Euphemia UCAS" charset="0"/>
                          <a:ea typeface="Euphemia UCAS" charset="0"/>
                          <a:cs typeface="Euphemia UCAS" charset="0"/>
                        </a:rPr>
                        <a:t>CCA/CSDMS Services</a:t>
                      </a:r>
                    </a:p>
                    <a:p>
                      <a:pPr algn="ctr"/>
                      <a:r>
                        <a:rPr lang="en-US" sz="1000" dirty="0" err="1">
                          <a:latin typeface="Euphemia UCAS" charset="0"/>
                          <a:ea typeface="Euphemia UCAS" charset="0"/>
                          <a:cs typeface="Euphemia UCAS" charset="0"/>
                        </a:rPr>
                        <a:t>OpenMI</a:t>
                      </a:r>
                      <a:r>
                        <a:rPr lang="en-US" sz="1000" dirty="0">
                          <a:latin typeface="Euphemia UCAS" charset="0"/>
                          <a:ea typeface="Euphemia UCAS" charset="0"/>
                          <a:cs typeface="Euphemia UCAS" charset="0"/>
                        </a:rPr>
                        <a:t> Services</a:t>
                      </a:r>
                    </a:p>
                    <a:p>
                      <a:pPr algn="ctr"/>
                      <a:r>
                        <a:rPr lang="en-US" sz="1000" dirty="0">
                          <a:latin typeface="Euphemia UCAS" charset="0"/>
                          <a:ea typeface="Euphemia UCAS" charset="0"/>
                          <a:cs typeface="Euphemia UCAS" charset="0"/>
                        </a:rPr>
                        <a:t>ESMF Services</a:t>
                      </a:r>
                    </a:p>
                  </p:txBody>
                </p:sp>
              </p:grpSp>
              <p:sp>
                <p:nvSpPr>
                  <p:cNvPr id="31" name="Down Arrow 30"/>
                  <p:cNvSpPr/>
                  <p:nvPr/>
                </p:nvSpPr>
                <p:spPr bwMode="auto">
                  <a:xfrm>
                    <a:off x="1514475" y="1845240"/>
                    <a:ext cx="485775" cy="600936"/>
                  </a:xfrm>
                  <a:prstGeom prst="downArrow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 sz="1200">
                      <a:solidFill>
                        <a:srgbClr val="FFFFFF"/>
                      </a:solidFill>
                      <a:latin typeface="Euphemia UCAS" pitchFamily="-112" charset="0"/>
                      <a:ea typeface="Euphemia UCAS" pitchFamily="-112" charset="0"/>
                      <a:cs typeface="Euphemia UCAS" pitchFamily="-112" charset="0"/>
                    </a:endParaRPr>
                  </a:p>
                </p:txBody>
              </p:sp>
              <p:sp>
                <p:nvSpPr>
                  <p:cNvPr id="32" name="Down Arrow 31"/>
                  <p:cNvSpPr/>
                  <p:nvPr/>
                </p:nvSpPr>
                <p:spPr bwMode="auto">
                  <a:xfrm>
                    <a:off x="3577990" y="1944009"/>
                    <a:ext cx="484188" cy="494391"/>
                  </a:xfrm>
                  <a:prstGeom prst="downArrow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 sz="1200">
                      <a:solidFill>
                        <a:srgbClr val="FFFFFF"/>
                      </a:solidFill>
                      <a:latin typeface="Euphemia UCAS" pitchFamily="-112" charset="0"/>
                      <a:ea typeface="Euphemia UCAS" pitchFamily="-112" charset="0"/>
                      <a:cs typeface="Euphemia UCAS" pitchFamily="-112" charset="0"/>
                    </a:endParaRPr>
                  </a:p>
                </p:txBody>
              </p:sp>
            </p:grpSp>
            <p:pic>
              <p:nvPicPr>
                <p:cNvPr id="29" name="Picture 28" descr="babel.pdf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40818" y="531456"/>
                  <a:ext cx="1294198" cy="1407724"/>
                </a:xfrm>
                <a:prstGeom prst="rect">
                  <a:avLst/>
                </a:prstGeom>
              </p:spPr>
            </p:pic>
          </p:grpSp>
          <p:sp>
            <p:nvSpPr>
              <p:cNvPr id="27" name="Down Arrow 26"/>
              <p:cNvSpPr/>
              <p:nvPr/>
            </p:nvSpPr>
            <p:spPr bwMode="auto">
              <a:xfrm>
                <a:off x="4751737" y="2189816"/>
                <a:ext cx="417435" cy="390636"/>
              </a:xfrm>
              <a:prstGeom prst="downArrow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sz="1200">
                  <a:solidFill>
                    <a:srgbClr val="FFFFFF"/>
                  </a:solidFill>
                  <a:latin typeface="Euphemia UCAS" pitchFamily="-112" charset="0"/>
                  <a:ea typeface="Euphemia UCAS" pitchFamily="-112" charset="0"/>
                  <a:cs typeface="Euphemia UCAS" pitchFamily="-11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239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12" descr="CSDMS_high_r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40397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5" descr="CSDMS Icon (512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99200"/>
            <a:ext cx="798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6" descr="nsflogo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528663"/>
            <a:ext cx="8686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arenBoth"/>
            </a:pPr>
            <a:r>
              <a:rPr lang="en-US" dirty="0" smtClean="0">
                <a:latin typeface="Euphemia UCAS"/>
                <a:cs typeface="Euphemia UCAS"/>
              </a:rPr>
              <a:t>language interoperability (C, C++, Java, Python, Fortran) using </a:t>
            </a:r>
            <a:r>
              <a:rPr lang="en-US" b="1" i="1" dirty="0" smtClean="0">
                <a:latin typeface="Euphemia UCAS"/>
                <a:cs typeface="Euphemia UCAS"/>
              </a:rPr>
              <a:t>Babel</a:t>
            </a:r>
            <a:r>
              <a:rPr lang="en-US" i="1" dirty="0" smtClean="0">
                <a:latin typeface="Euphemia UCAS"/>
                <a:cs typeface="Euphemia UCAS"/>
              </a:rPr>
              <a:t>; </a:t>
            </a:r>
          </a:p>
          <a:p>
            <a:pPr marL="342900" indent="-342900">
              <a:spcAft>
                <a:spcPts val="1200"/>
              </a:spcAft>
              <a:buAutoNum type="arabicParenBoth"/>
            </a:pPr>
            <a:r>
              <a:rPr lang="en-US" i="1" dirty="0" smtClean="0">
                <a:latin typeface="Euphemia UCAS"/>
                <a:cs typeface="Euphemia UCAS"/>
              </a:rPr>
              <a:t> </a:t>
            </a:r>
            <a:r>
              <a:rPr lang="en-US" dirty="0" smtClean="0">
                <a:latin typeface="Euphemia UCAS"/>
                <a:cs typeface="Euphemia UCAS"/>
              </a:rPr>
              <a:t>component preparation </a:t>
            </a:r>
            <a:r>
              <a:rPr lang="en-US" i="1" dirty="0" smtClean="0">
                <a:latin typeface="Euphemia UCAS"/>
                <a:cs typeface="Euphemia UCAS"/>
              </a:rPr>
              <a:t>&amp; </a:t>
            </a:r>
            <a:r>
              <a:rPr lang="en-US" dirty="0" smtClean="0">
                <a:latin typeface="Euphemia UCAS"/>
                <a:cs typeface="Euphemia UCAS"/>
              </a:rPr>
              <a:t>project management using </a:t>
            </a:r>
            <a:r>
              <a:rPr lang="en-US" b="1" i="1" dirty="0" smtClean="0">
                <a:latin typeface="Euphemia UCAS"/>
                <a:cs typeface="Euphemia UCAS"/>
              </a:rPr>
              <a:t>Bocca</a:t>
            </a:r>
            <a:r>
              <a:rPr lang="en-US" i="1" dirty="0" smtClean="0">
                <a:latin typeface="Euphemia UCAS"/>
                <a:cs typeface="Euphemia UCAS"/>
              </a:rPr>
              <a:t>; </a:t>
            </a:r>
          </a:p>
          <a:p>
            <a:pPr marL="342900" indent="-342900">
              <a:spcAft>
                <a:spcPts val="1200"/>
              </a:spcAft>
              <a:buAutoNum type="arabicParenBoth"/>
            </a:pPr>
            <a:r>
              <a:rPr lang="en-US" i="1" dirty="0" smtClean="0">
                <a:latin typeface="Euphemia UCAS"/>
                <a:cs typeface="Euphemia UCAS"/>
              </a:rPr>
              <a:t> </a:t>
            </a:r>
            <a:r>
              <a:rPr lang="en-US" dirty="0" smtClean="0">
                <a:latin typeface="Euphemia UCAS"/>
                <a:cs typeface="Euphemia UCAS"/>
              </a:rPr>
              <a:t>low level model coupling within a HPC environment using </a:t>
            </a:r>
            <a:r>
              <a:rPr lang="en-US" b="1" i="1" dirty="0" smtClean="0">
                <a:latin typeface="Euphemia UCAS"/>
                <a:cs typeface="Euphemia UCAS"/>
              </a:rPr>
              <a:t>Ccaffeine</a:t>
            </a:r>
            <a:r>
              <a:rPr lang="en-US" i="1" dirty="0" smtClean="0">
                <a:latin typeface="Euphemia UCAS"/>
                <a:cs typeface="Euphemia UCAS"/>
              </a:rPr>
              <a:t>; </a:t>
            </a:r>
          </a:p>
          <a:p>
            <a:pPr marL="342900" indent="-342900">
              <a:spcAft>
                <a:spcPts val="1200"/>
              </a:spcAft>
              <a:buAutoNum type="arabicParenBoth"/>
            </a:pPr>
            <a:r>
              <a:rPr lang="en-US" i="1" dirty="0" smtClean="0">
                <a:latin typeface="Euphemia UCAS"/>
                <a:cs typeface="Euphemia UCAS"/>
              </a:rPr>
              <a:t> </a:t>
            </a:r>
            <a:r>
              <a:rPr lang="en-US" dirty="0" smtClean="0">
                <a:latin typeface="Euphemia UCAS"/>
                <a:cs typeface="Euphemia UCAS"/>
              </a:rPr>
              <a:t>single-processor spatial regridding (</a:t>
            </a:r>
            <a:r>
              <a:rPr lang="en-US" b="1" dirty="0" smtClean="0">
                <a:latin typeface="Euphemia UCAS"/>
                <a:cs typeface="Euphemia UCAS"/>
              </a:rPr>
              <a:t>OpenMI </a:t>
            </a:r>
            <a:r>
              <a:rPr lang="en-US" b="1" i="1" dirty="0" smtClean="0">
                <a:latin typeface="Euphemia UCAS"/>
                <a:cs typeface="Euphemia UCAS"/>
              </a:rPr>
              <a:t>Regrid</a:t>
            </a:r>
            <a:r>
              <a:rPr lang="en-US" i="1" dirty="0" smtClean="0">
                <a:latin typeface="Euphemia UCAS"/>
                <a:cs typeface="Euphemia UCAS"/>
              </a:rPr>
              <a:t>) </a:t>
            </a:r>
            <a:r>
              <a:rPr lang="en-US" dirty="0" smtClean="0">
                <a:latin typeface="Euphemia UCAS"/>
                <a:cs typeface="Euphemia UCAS"/>
              </a:rPr>
              <a:t>or multi-processor</a:t>
            </a:r>
            <a:r>
              <a:rPr lang="en-US" i="1" dirty="0" smtClean="0">
                <a:latin typeface="Euphemia UCAS"/>
                <a:cs typeface="Euphemia UCAS"/>
              </a:rPr>
              <a:t> </a:t>
            </a:r>
            <a:r>
              <a:rPr lang="en-US" dirty="0" smtClean="0">
                <a:latin typeface="Euphemia UCAS"/>
                <a:cs typeface="Euphemia UCAS"/>
              </a:rPr>
              <a:t>spatial regridding (</a:t>
            </a:r>
            <a:r>
              <a:rPr lang="en-US" b="1" dirty="0" smtClean="0">
                <a:latin typeface="Euphemia UCAS"/>
                <a:cs typeface="Euphemia UCAS"/>
              </a:rPr>
              <a:t>ESMF </a:t>
            </a:r>
            <a:r>
              <a:rPr lang="en-US" b="1" i="1" dirty="0" smtClean="0">
                <a:latin typeface="Euphemia UCAS"/>
                <a:cs typeface="Euphemia UCAS"/>
              </a:rPr>
              <a:t>Regrid</a:t>
            </a:r>
            <a:r>
              <a:rPr lang="en-US" i="1" dirty="0" smtClean="0">
                <a:latin typeface="Euphemia UCAS"/>
                <a:cs typeface="Euphemia UCAS"/>
              </a:rPr>
              <a:t>); </a:t>
            </a:r>
          </a:p>
          <a:p>
            <a:pPr marL="342900" indent="-342900">
              <a:spcAft>
                <a:spcPts val="1200"/>
              </a:spcAft>
              <a:buAutoNum type="arabicParenBoth"/>
            </a:pPr>
            <a:r>
              <a:rPr lang="en-US" dirty="0" smtClean="0">
                <a:latin typeface="Euphemia UCAS"/>
                <a:cs typeface="Euphemia UCAS"/>
              </a:rPr>
              <a:t>component interface standards advanced by </a:t>
            </a:r>
            <a:r>
              <a:rPr lang="en-US" b="1" dirty="0" smtClean="0">
                <a:latin typeface="Euphemia UCAS"/>
                <a:cs typeface="Euphemia UCAS"/>
              </a:rPr>
              <a:t>OpenMI</a:t>
            </a:r>
            <a:r>
              <a:rPr lang="en-US" dirty="0" smtClean="0">
                <a:latin typeface="Euphemia UCAS"/>
                <a:cs typeface="Euphemia UCAS"/>
              </a:rPr>
              <a:t>; </a:t>
            </a:r>
          </a:p>
          <a:p>
            <a:pPr marL="342900" indent="-342900">
              <a:spcAft>
                <a:spcPts val="1200"/>
              </a:spcAft>
              <a:buAutoNum type="arabicParenBoth"/>
            </a:pPr>
            <a:r>
              <a:rPr lang="en-US" dirty="0" smtClean="0">
                <a:latin typeface="Euphemia UCAS"/>
                <a:cs typeface="Euphemia UCAS"/>
              </a:rPr>
              <a:t>self-describing scientific data format (</a:t>
            </a:r>
            <a:r>
              <a:rPr lang="en-US" b="1" i="1" dirty="0" smtClean="0">
                <a:latin typeface="Euphemia UCAS"/>
                <a:cs typeface="Euphemia UCAS"/>
              </a:rPr>
              <a:t>NetCDF</a:t>
            </a:r>
            <a:r>
              <a:rPr lang="en-US" i="1" dirty="0" smtClean="0">
                <a:latin typeface="Euphemia UCAS"/>
                <a:cs typeface="Euphemia UCAS"/>
              </a:rPr>
              <a:t>) </a:t>
            </a:r>
            <a:r>
              <a:rPr lang="en-US" dirty="0" smtClean="0">
                <a:latin typeface="Euphemia UCAS"/>
                <a:cs typeface="Euphemia UCAS"/>
              </a:rPr>
              <a:t>&amp; water markup</a:t>
            </a:r>
            <a:r>
              <a:rPr lang="en-US" i="1" dirty="0" smtClean="0">
                <a:latin typeface="Euphemia UCAS"/>
                <a:cs typeface="Euphemia UCAS"/>
              </a:rPr>
              <a:t> </a:t>
            </a:r>
            <a:r>
              <a:rPr lang="en-US" dirty="0" smtClean="0">
                <a:latin typeface="Euphemia UCAS"/>
                <a:cs typeface="Euphemia UCAS"/>
              </a:rPr>
              <a:t>language (</a:t>
            </a:r>
            <a:r>
              <a:rPr lang="en-US" b="1" i="1" dirty="0" smtClean="0">
                <a:latin typeface="Euphemia UCAS"/>
                <a:cs typeface="Euphemia UCAS"/>
              </a:rPr>
              <a:t>WML</a:t>
            </a:r>
            <a:r>
              <a:rPr lang="en-US" i="1" dirty="0" smtClean="0">
                <a:latin typeface="Euphemia UCAS"/>
                <a:cs typeface="Euphemia UCAS"/>
              </a:rPr>
              <a:t>); </a:t>
            </a:r>
          </a:p>
          <a:p>
            <a:pPr marL="342900" indent="-342900">
              <a:spcAft>
                <a:spcPts val="1200"/>
              </a:spcAft>
              <a:buAutoNum type="arabicParenBoth"/>
            </a:pPr>
            <a:r>
              <a:rPr lang="en-US" i="1" dirty="0" smtClean="0">
                <a:latin typeface="Euphemia UCAS"/>
                <a:cs typeface="Euphemia UCAS"/>
              </a:rPr>
              <a:t> </a:t>
            </a:r>
            <a:r>
              <a:rPr lang="en-US" dirty="0" smtClean="0">
                <a:latin typeface="Euphemia UCAS"/>
                <a:cs typeface="Euphemia UCAS"/>
              </a:rPr>
              <a:t>visualization of large data sets within a multiple processor environment (e.g. </a:t>
            </a:r>
            <a:r>
              <a:rPr lang="en-US" b="1" i="1" dirty="0" smtClean="0">
                <a:latin typeface="Euphemia UCAS"/>
                <a:cs typeface="Euphemia UCAS"/>
              </a:rPr>
              <a:t>VisIt</a:t>
            </a:r>
            <a:r>
              <a:rPr lang="en-US" i="1" dirty="0" smtClean="0">
                <a:latin typeface="Euphemia UCAS"/>
                <a:cs typeface="Euphemia UCAS"/>
              </a:rPr>
              <a:t>); </a:t>
            </a:r>
          </a:p>
          <a:p>
            <a:pPr marL="342900" indent="-342900">
              <a:spcAft>
                <a:spcPts val="1200"/>
              </a:spcAft>
              <a:buAutoNum type="arabicParenBoth"/>
            </a:pPr>
            <a:r>
              <a:rPr lang="en-US" i="1" dirty="0" smtClean="0">
                <a:latin typeface="Euphemia UCAS"/>
                <a:cs typeface="Euphemia UCAS"/>
              </a:rPr>
              <a:t> </a:t>
            </a:r>
            <a:r>
              <a:rPr lang="en-US" dirty="0" smtClean="0">
                <a:latin typeface="Euphemia UCAS"/>
                <a:cs typeface="Euphemia UCAS"/>
              </a:rPr>
              <a:t>message passing within the HPC environment using </a:t>
            </a:r>
            <a:r>
              <a:rPr lang="en-US" b="1" i="1" dirty="0" smtClean="0">
                <a:latin typeface="Euphemia UCAS"/>
                <a:cs typeface="Euphemia UCAS"/>
              </a:rPr>
              <a:t>MPI</a:t>
            </a:r>
            <a:r>
              <a:rPr lang="en-US" i="1" dirty="0" smtClean="0">
                <a:latin typeface="Euphemia UCAS"/>
                <a:cs typeface="Euphemia UCAS"/>
              </a:rPr>
              <a:t> (</a:t>
            </a:r>
            <a:r>
              <a:rPr lang="en-US" b="1" i="1" dirty="0" smtClean="0">
                <a:latin typeface="Euphemia UCAS"/>
                <a:cs typeface="Euphemia UCAS"/>
              </a:rPr>
              <a:t>MPICH</a:t>
            </a:r>
            <a:r>
              <a:rPr lang="en-US" i="1" dirty="0" smtClean="0">
                <a:latin typeface="Euphemia UCAS"/>
                <a:cs typeface="Euphemia UCAS"/>
              </a:rPr>
              <a:t>) and </a:t>
            </a:r>
            <a:r>
              <a:rPr lang="en-US" b="1" i="1" dirty="0" smtClean="0">
                <a:latin typeface="Euphemia UCAS"/>
                <a:cs typeface="Euphemia UCAS"/>
              </a:rPr>
              <a:t>OpenMP</a:t>
            </a:r>
            <a:r>
              <a:rPr lang="en-US" i="1" dirty="0" smtClean="0">
                <a:latin typeface="Euphemia UCAS"/>
                <a:cs typeface="Euphemia UCAS"/>
              </a:rPr>
              <a:t>, along </a:t>
            </a:r>
            <a:r>
              <a:rPr lang="en-US" dirty="0" smtClean="0">
                <a:latin typeface="Euphemia UCAS"/>
                <a:cs typeface="Euphemia UCAS"/>
              </a:rPr>
              <a:t>with </a:t>
            </a:r>
            <a:r>
              <a:rPr lang="en-US" b="1" i="1" dirty="0" smtClean="0">
                <a:latin typeface="Euphemia UCAS"/>
                <a:cs typeface="Euphemia UCAS"/>
              </a:rPr>
              <a:t>PETSc</a:t>
            </a:r>
            <a:r>
              <a:rPr lang="en-US" i="1" dirty="0" smtClean="0">
                <a:latin typeface="Euphemia UCAS"/>
                <a:cs typeface="Euphemia UCAS"/>
              </a:rPr>
              <a:t> </a:t>
            </a:r>
            <a:r>
              <a:rPr lang="en-US" dirty="0" smtClean="0">
                <a:latin typeface="Euphemia UCAS"/>
                <a:cs typeface="Euphemia UCAS"/>
              </a:rPr>
              <a:t>a Portable, Extensible Toolkit for Scientific Computation.</a:t>
            </a:r>
            <a:endParaRPr lang="en-US" dirty="0">
              <a:latin typeface="Euphemia UCAS"/>
              <a:cs typeface="Euphemia UCA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0"/>
            <a:ext cx="876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Euphemia UCAS"/>
                <a:cs typeface="Euphemia UCAS"/>
              </a:rPr>
              <a:t>CSDMS has adopted, integrated and advanced open-source services into its modeling framework — largely invisible to users of the CSDMS</a:t>
            </a:r>
            <a:r>
              <a:rPr lang="en-US" b="1" dirty="0" smtClean="0">
                <a:latin typeface="Euphemia UCAS"/>
                <a:cs typeface="Euphemia UCAS"/>
              </a:rPr>
              <a:t> Component Modeling Tool</a:t>
            </a:r>
            <a:r>
              <a:rPr lang="en-US" dirty="0" smtClean="0">
                <a:latin typeface="Euphemia UCAS"/>
                <a:cs typeface="Euphemia UCAS"/>
              </a:rPr>
              <a:t> (</a:t>
            </a:r>
            <a:r>
              <a:rPr lang="en-US" b="1" dirty="0" smtClean="0">
                <a:latin typeface="Euphemia UCAS"/>
                <a:cs typeface="Euphemia UCAS"/>
              </a:rPr>
              <a:t>CMT</a:t>
            </a:r>
            <a:r>
              <a:rPr lang="en-US" dirty="0" smtClean="0">
                <a:latin typeface="Euphemia UCAS"/>
                <a:cs typeface="Euphemia UCAS"/>
              </a:rPr>
              <a:t>). 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Euphemia UCAS"/>
                <a:cs typeface="Euphemia UCAS"/>
              </a:rPr>
              <a:t/>
            </a:r>
            <a:br>
              <a:rPr lang="en-US" dirty="0" smtClean="0">
                <a:latin typeface="Euphemia UCAS"/>
                <a:cs typeface="Euphemia UCAS"/>
              </a:rPr>
            </a:br>
            <a:r>
              <a:rPr lang="en-US" b="1" dirty="0" smtClean="0">
                <a:latin typeface="Euphemia UCAS"/>
                <a:cs typeface="Euphemia UCAS"/>
              </a:rPr>
              <a:t>CSDMS CMT Services</a:t>
            </a:r>
            <a:r>
              <a:rPr lang="en-US" dirty="0" smtClean="0">
                <a:latin typeface="Euphemia UCAS"/>
                <a:cs typeface="Euphemia UCAS"/>
              </a:rPr>
              <a:t>: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2" descr="CSDMS_high_re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351588"/>
            <a:ext cx="190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CSDMS Icon (512)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46813"/>
            <a:ext cx="7985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nsflog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5556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3406061"/>
            <a:ext cx="419100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+mj-lt"/>
              <a:buAutoNum type="arabicPeriod"/>
            </a:pPr>
            <a:r>
              <a:rPr lang="en-US" sz="1600" dirty="0" smtClean="0"/>
              <a:t>Development &amp; </a:t>
            </a:r>
            <a:r>
              <a:rPr lang="en-US" sz="1600" dirty="0"/>
              <a:t>Support of an International </a:t>
            </a:r>
            <a:r>
              <a:rPr lang="en-US" sz="1600" dirty="0" smtClean="0"/>
              <a:t>ESD Community  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1600" dirty="0" smtClean="0"/>
              <a:t>A Model Repository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1600" dirty="0" smtClean="0"/>
              <a:t>Model </a:t>
            </a:r>
            <a:r>
              <a:rPr lang="en-US" sz="1600" dirty="0"/>
              <a:t>Coupling &amp; </a:t>
            </a:r>
            <a:r>
              <a:rPr lang="en-US" sz="1600" dirty="0" smtClean="0"/>
              <a:t>Model Reuse Middleware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1600" dirty="0" smtClean="0"/>
              <a:t>High Performance Computing Support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1600" dirty="0" smtClean="0"/>
              <a:t>Education &amp; Knowledge Products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1600" dirty="0" smtClean="0"/>
              <a:t>Model Support Services</a:t>
            </a:r>
          </a:p>
          <a:p>
            <a:pPr marL="803275" lvl="1" indent="-346075">
              <a:buFont typeface="Arial"/>
              <a:buChar char="•"/>
            </a:pPr>
            <a:r>
              <a:rPr lang="en-US" sz="1600" dirty="0" smtClean="0"/>
              <a:t>Data Repository</a:t>
            </a:r>
          </a:p>
          <a:p>
            <a:pPr marL="803275" lvl="1" indent="-346075">
              <a:buFont typeface="Arial"/>
              <a:buChar char="•"/>
            </a:pPr>
            <a:r>
              <a:rPr lang="en-US" sz="1600" dirty="0" smtClean="0"/>
              <a:t>Modeling Tools</a:t>
            </a:r>
          </a:p>
          <a:p>
            <a:pPr marL="803275" lvl="1" indent="-346075">
              <a:buFont typeface="Arial"/>
              <a:buChar char="•"/>
            </a:pPr>
            <a:r>
              <a:rPr lang="en-US" sz="1600" dirty="0" smtClean="0"/>
              <a:t>Model Metadata &amp; Info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56444"/>
            <a:ext cx="373285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lnSpc>
                <a:spcPct val="120000"/>
              </a:lnSpc>
            </a:pPr>
            <a:r>
              <a:rPr lang="en-US" sz="2000" dirty="0" smtClean="0"/>
              <a:t>C</a:t>
            </a:r>
            <a:r>
              <a:rPr lang="en-US" sz="2000" b="1" dirty="0" smtClean="0"/>
              <a:t>SDMS Model Domain: </a:t>
            </a:r>
          </a:p>
          <a:p>
            <a:pPr marL="231775" indent="-231775">
              <a:lnSpc>
                <a:spcPct val="120000"/>
              </a:lnSpc>
            </a:pPr>
            <a:r>
              <a:rPr lang="en-US" dirty="0" smtClean="0">
                <a:latin typeface="Arial Narrow"/>
                <a:cs typeface="Arial Narrow"/>
              </a:rPr>
              <a:t>Glacier, Iceberg Models,</a:t>
            </a:r>
          </a:p>
          <a:p>
            <a:pPr marL="231775" indent="-231775">
              <a:lnSpc>
                <a:spcPct val="120000"/>
              </a:lnSpc>
            </a:pPr>
            <a:r>
              <a:rPr lang="en-US" dirty="0" smtClean="0">
                <a:latin typeface="Arial Narrow"/>
                <a:cs typeface="Arial Narrow"/>
              </a:rPr>
              <a:t>Transport or Flux Models, </a:t>
            </a:r>
          </a:p>
          <a:p>
            <a:pPr marL="231775" indent="-231775">
              <a:lnSpc>
                <a:spcPct val="120000"/>
              </a:lnSpc>
            </a:pPr>
            <a:r>
              <a:rPr lang="en-US" dirty="0" smtClean="0">
                <a:latin typeface="Arial Narrow"/>
                <a:cs typeface="Arial Narrow"/>
              </a:rPr>
              <a:t>Ocean &amp; Weather Circulation Models,</a:t>
            </a:r>
          </a:p>
          <a:p>
            <a:pPr marL="231775" indent="-231775">
              <a:lnSpc>
                <a:spcPct val="120000"/>
              </a:lnSpc>
            </a:pPr>
            <a:r>
              <a:rPr lang="en-US" dirty="0" smtClean="0">
                <a:latin typeface="Arial Narrow"/>
                <a:cs typeface="Arial Narrow"/>
              </a:rPr>
              <a:t>Morphodynamics Models, </a:t>
            </a:r>
          </a:p>
          <a:p>
            <a:pPr marL="231775" indent="-231775">
              <a:lnSpc>
                <a:spcPct val="120000"/>
              </a:lnSpc>
            </a:pPr>
            <a:r>
              <a:rPr lang="en-US" dirty="0" smtClean="0">
                <a:latin typeface="Arial Narrow"/>
                <a:cs typeface="Arial Narrow"/>
              </a:rPr>
              <a:t>Landscape or Seascape Evolution Models,</a:t>
            </a:r>
          </a:p>
          <a:p>
            <a:pPr marL="231775" indent="-231775">
              <a:lnSpc>
                <a:spcPct val="120000"/>
              </a:lnSpc>
            </a:pPr>
            <a:r>
              <a:rPr lang="en-US" dirty="0" smtClean="0">
                <a:latin typeface="Arial Narrow"/>
                <a:cs typeface="Arial Narrow"/>
              </a:rPr>
              <a:t>Stratigraphic Models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2236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CSDMS offers</a:t>
            </a:r>
            <a:endParaRPr lang="en-US" sz="2400" b="1" dirty="0"/>
          </a:p>
        </p:txBody>
      </p:sp>
      <p:pic>
        <p:nvPicPr>
          <p:cNvPr id="17" name="Picture 44" descr="CSDMS_slices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1478"/>
            <a:ext cx="5181599" cy="270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4191000" y="2590800"/>
            <a:ext cx="4834256" cy="3680838"/>
            <a:chOff x="354258" y="815975"/>
            <a:chExt cx="8811866" cy="5658295"/>
          </a:xfrm>
        </p:grpSpPr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3683715" y="815975"/>
              <a:ext cx="1882936" cy="743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FF0000"/>
                  </a:solidFill>
                  <a:latin typeface="Helvetica" pitchFamily="-106" charset="0"/>
                </a:rPr>
                <a:t>Boundary </a:t>
              </a:r>
              <a:endParaRPr lang="en-US" sz="1400" dirty="0">
                <a:solidFill>
                  <a:srgbClr val="FF0000"/>
                </a:solidFill>
                <a:latin typeface="Helvetica" pitchFamily="-106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rgbClr val="FF0000"/>
                  </a:solidFill>
                  <a:latin typeface="Helvetica" pitchFamily="-106" charset="0"/>
                </a:rPr>
                <a:t>Conditions</a:t>
              </a:r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3539834" y="3054349"/>
              <a:ext cx="2332618" cy="709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>
                  <a:latin typeface="Helvetica" pitchFamily="-106" charset="0"/>
                </a:rPr>
                <a:t>Data Integration </a:t>
              </a:r>
            </a:p>
            <a:p>
              <a:pPr algn="ctr"/>
              <a:r>
                <a:rPr lang="en-US" sz="1200" dirty="0">
                  <a:latin typeface="Helvetica" pitchFamily="-106" charset="0"/>
                </a:rPr>
                <a:t>in Modeling</a:t>
              </a:r>
              <a:endParaRPr lang="en-US" sz="1200" b="0" dirty="0">
                <a:latin typeface="Helvetica" pitchFamily="-106" charset="0"/>
              </a:endParaRP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6743525" y="3861535"/>
              <a:ext cx="2422599" cy="445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rgbClr val="FF0000"/>
                  </a:solidFill>
                  <a:latin typeface="Helvetica" pitchFamily="-106" charset="0"/>
                </a:rPr>
                <a:t>Observations</a:t>
              </a:r>
              <a:endParaRPr lang="en-US" sz="1400" b="0" dirty="0">
                <a:latin typeface="Helvetica" pitchFamily="-106" charset="0"/>
              </a:endParaRPr>
            </a:p>
          </p:txBody>
        </p:sp>
        <p:graphicFrame>
          <p:nvGraphicFramePr>
            <p:cNvPr id="1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2520521"/>
                </p:ext>
              </p:extLst>
            </p:nvPr>
          </p:nvGraphicFramePr>
          <p:xfrm>
            <a:off x="4057650" y="3800475"/>
            <a:ext cx="1300163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Equation" r:id="rId8" imgW="939800" imgH="431800" progId="Equation.3">
                    <p:embed/>
                  </p:oleObj>
                </mc:Choice>
                <mc:Fallback>
                  <p:oleObj name="Equation" r:id="rId8" imgW="9398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7650" y="3800475"/>
                          <a:ext cx="1300163" cy="55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" name="Picture 24"/>
            <p:cNvPicPr>
              <a:picLocks noChangeAspect="1" noChangeArrowheads="1"/>
            </p:cNvPicPr>
            <p:nvPr/>
          </p:nvPicPr>
          <p:blipFill>
            <a:blip r:embed="rId10" cstate="print">
              <a:lum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597" y="4534043"/>
              <a:ext cx="2227179" cy="15530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6" name="Picture 25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51" y="1630628"/>
              <a:ext cx="3228975" cy="117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AutoShape 28"/>
            <p:cNvSpPr>
              <a:spLocks noChangeArrowheads="1"/>
            </p:cNvSpPr>
            <p:nvPr/>
          </p:nvSpPr>
          <p:spPr bwMode="auto">
            <a:xfrm>
              <a:off x="2449513" y="1700213"/>
              <a:ext cx="4376737" cy="2727325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rgbClr val="E10D0D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>
                <a:solidFill>
                  <a:srgbClr val="E10D0D"/>
                </a:solidFill>
                <a:latin typeface="Helvetica" pitchFamily="-106" charset="0"/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354258" y="3861535"/>
              <a:ext cx="2210194" cy="445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FF0000"/>
                  </a:solidFill>
                  <a:latin typeface="Helvetica" pitchFamily="-106" charset="0"/>
                </a:rPr>
                <a:t>Initializations</a:t>
              </a:r>
              <a:endParaRPr lang="en-US" sz="1400" b="0" dirty="0">
                <a:latin typeface="Helvetica" pitchFamily="-106" charset="0"/>
              </a:endParaRPr>
            </a:p>
          </p:txBody>
        </p:sp>
        <p:pic>
          <p:nvPicPr>
            <p:cNvPr id="24" name="Picture 32" descr="Yesong3x2"/>
            <p:cNvPicPr>
              <a:picLocks noChangeAspect="1" noChangeArrowheads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49581" y="1559567"/>
              <a:ext cx="2154238" cy="1824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4" descr="S&amp;MFi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85" y="4569270"/>
              <a:ext cx="2081213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Line 37"/>
            <p:cNvSpPr>
              <a:spLocks noChangeShapeType="1"/>
            </p:cNvSpPr>
            <p:nvPr/>
          </p:nvSpPr>
          <p:spPr bwMode="auto">
            <a:xfrm flipV="1">
              <a:off x="2505075" y="3775075"/>
              <a:ext cx="1235075" cy="633413"/>
            </a:xfrm>
            <a:prstGeom prst="line">
              <a:avLst/>
            </a:prstGeom>
            <a:noFill/>
            <a:ln w="38100">
              <a:solidFill>
                <a:srgbClr val="E10D0D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0" name="Line 38"/>
            <p:cNvSpPr>
              <a:spLocks noChangeShapeType="1"/>
            </p:cNvSpPr>
            <p:nvPr/>
          </p:nvSpPr>
          <p:spPr bwMode="auto">
            <a:xfrm flipH="1" flipV="1">
              <a:off x="5626100" y="3830638"/>
              <a:ext cx="1182688" cy="571500"/>
            </a:xfrm>
            <a:prstGeom prst="line">
              <a:avLst/>
            </a:prstGeom>
            <a:noFill/>
            <a:ln w="38100">
              <a:solidFill>
                <a:srgbClr val="E10D0D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1" name="Line 39"/>
            <p:cNvSpPr>
              <a:spLocks noChangeShapeType="1"/>
            </p:cNvSpPr>
            <p:nvPr/>
          </p:nvSpPr>
          <p:spPr bwMode="auto">
            <a:xfrm flipH="1">
              <a:off x="4610100" y="1725613"/>
              <a:ext cx="22225" cy="1281112"/>
            </a:xfrm>
            <a:prstGeom prst="line">
              <a:avLst/>
            </a:prstGeom>
            <a:noFill/>
            <a:ln w="38100">
              <a:solidFill>
                <a:srgbClr val="E10D0D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32672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MT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31429"/>
          </a:xfrm>
          <a:prstGeom prst="rect">
            <a:avLst/>
          </a:prstGeom>
        </p:spPr>
      </p:pic>
      <p:pic>
        <p:nvPicPr>
          <p:cNvPr id="40962" name="Picture 12" descr="CSDMS_high_r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40397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5" descr="CSDMS Icon (512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99200"/>
            <a:ext cx="798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" descr="nsf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838200"/>
            <a:ext cx="5943600" cy="4495800"/>
            <a:chOff x="0" y="838200"/>
            <a:chExt cx="5943600" cy="4495800"/>
          </a:xfrm>
        </p:grpSpPr>
        <p:sp>
          <p:nvSpPr>
            <p:cNvPr id="11" name="Rectangle 10"/>
            <p:cNvSpPr/>
            <p:nvPr/>
          </p:nvSpPr>
          <p:spPr>
            <a:xfrm>
              <a:off x="0" y="838200"/>
              <a:ext cx="1524000" cy="228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00" y="1676400"/>
              <a:ext cx="533400" cy="228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00200" y="1676400"/>
              <a:ext cx="533400" cy="228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4400" y="4953000"/>
              <a:ext cx="1219200" cy="381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2400" y="2743200"/>
              <a:ext cx="533400" cy="228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MT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</p:spPr>
      </p:pic>
      <p:pic>
        <p:nvPicPr>
          <p:cNvPr id="41987" name="Picture 12" descr="CSDMS_high_r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40397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 descr="CSDMS Icon (512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99200"/>
            <a:ext cx="798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 descr="nsf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667000" y="4038600"/>
            <a:ext cx="647700" cy="3048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314700" y="4191000"/>
            <a:ext cx="23241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066800" y="1485900"/>
            <a:ext cx="685800" cy="228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752600" y="1600200"/>
            <a:ext cx="14478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0" y="1143000"/>
            <a:ext cx="838200" cy="3048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/>
          <p:cNvCxnSpPr>
            <a:stCxn id="19" idx="6"/>
          </p:cNvCxnSpPr>
          <p:nvPr/>
        </p:nvCxnSpPr>
        <p:spPr>
          <a:xfrm>
            <a:off x="838200" y="1295400"/>
            <a:ext cx="457200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12012" y="5837535"/>
            <a:ext cx="6963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CSDMS ‘help system’ avoids black-box syndrome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12" descr="CSDMS_high_r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40397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CSDMS Icon (512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99200"/>
            <a:ext cx="798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6" descr="nsf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28600" y="152400"/>
            <a:ext cx="89056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Euphemia UCAS"/>
                <a:cs typeface="Euphemia UCAS"/>
              </a:rPr>
              <a:t>CSDMS members</a:t>
            </a:r>
            <a:r>
              <a:rPr lang="en-US" sz="2000" dirty="0">
                <a:latin typeface="Euphemia UCAS"/>
                <a:cs typeface="Euphemia UCAS"/>
              </a:rPr>
              <a:t> </a:t>
            </a:r>
            <a:r>
              <a:rPr lang="en-US" sz="2000" dirty="0" smtClean="0">
                <a:latin typeface="Euphemia UCAS"/>
                <a:cs typeface="Euphemia UCAS"/>
              </a:rPr>
              <a:t>can </a:t>
            </a:r>
            <a:r>
              <a:rPr lang="en-US" sz="2000" dirty="0">
                <a:latin typeface="Euphemia UCAS"/>
                <a:cs typeface="Euphemia UCAS"/>
              </a:rPr>
              <a:t>express </a:t>
            </a:r>
            <a:r>
              <a:rPr lang="en-US" sz="2000" dirty="0" smtClean="0">
                <a:latin typeface="Euphemia UCAS"/>
                <a:cs typeface="Euphemia UCAS"/>
              </a:rPr>
              <a:t>which </a:t>
            </a:r>
            <a:r>
              <a:rPr lang="en-US" sz="2000" dirty="0">
                <a:latin typeface="Euphemia UCAS"/>
                <a:cs typeface="Euphemia UCAS"/>
              </a:rPr>
              <a:t>model </a:t>
            </a:r>
            <a:r>
              <a:rPr lang="en-US" sz="2000" dirty="0" smtClean="0">
                <a:latin typeface="Euphemia UCAS"/>
                <a:cs typeface="Euphemia UCAS"/>
              </a:rPr>
              <a:t>they want the Integration staff to make into a component --- each member only receives </a:t>
            </a:r>
            <a:r>
              <a:rPr lang="en-US" sz="2000" i="1" dirty="0">
                <a:latin typeface="Euphemia UCAS"/>
                <a:cs typeface="Euphemia UCAS"/>
              </a:rPr>
              <a:t>one</a:t>
            </a:r>
            <a:r>
              <a:rPr lang="en-US" sz="2000" dirty="0">
                <a:latin typeface="Euphemia UCAS"/>
                <a:cs typeface="Euphemia UCAS"/>
              </a:rPr>
              <a:t> vote per model </a:t>
            </a:r>
          </a:p>
        </p:txBody>
      </p:sp>
      <p:pic>
        <p:nvPicPr>
          <p:cNvPr id="4" name="Picture 3" descr="voting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"/>
            <a:ext cx="9144000" cy="33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0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adma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269" y="-19050"/>
            <a:ext cx="5503429" cy="6858000"/>
          </a:xfrm>
          <a:prstGeom prst="rect">
            <a:avLst/>
          </a:prstGeom>
        </p:spPr>
      </p:pic>
      <p:sp>
        <p:nvSpPr>
          <p:cNvPr id="70660" name="TextBox 11"/>
          <p:cNvSpPr txBox="1">
            <a:spLocks noChangeArrowheads="1"/>
          </p:cNvSpPr>
          <p:nvPr/>
        </p:nvSpPr>
        <p:spPr bwMode="auto">
          <a:xfrm>
            <a:off x="5867400" y="914400"/>
            <a:ext cx="2819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Euphemia UCAS"/>
                <a:ea typeface="Bell MT" charset="0"/>
                <a:cs typeface="Euphemia UCAS"/>
              </a:rPr>
              <a:t>CSDMS </a:t>
            </a:r>
            <a:r>
              <a:rPr lang="en-US" sz="2400" dirty="0" smtClean="0">
                <a:latin typeface="Euphemia UCAS"/>
                <a:ea typeface="Bell MT" charset="0"/>
                <a:cs typeface="Euphemia UCAS"/>
              </a:rPr>
              <a:t>componentizing activities are made transparent through web available road maps</a:t>
            </a:r>
            <a:endParaRPr lang="en-US" sz="2400" dirty="0">
              <a:latin typeface="Euphemia UCAS"/>
              <a:ea typeface="Bell MT" charset="0"/>
              <a:cs typeface="Euphemia UCAS"/>
            </a:endParaRPr>
          </a:p>
        </p:txBody>
      </p:sp>
      <p:pic>
        <p:nvPicPr>
          <p:cNvPr id="70661" name="Picture 5" descr="CSDMS Icon (512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2575" y="6411913"/>
            <a:ext cx="611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10" descr="CSDMS_high_re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40397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sflog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35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2" descr="CSDMS_high_r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40397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CSDMS Icon (512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99200"/>
            <a:ext cx="798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6" descr="nsf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8" name="Rectangle 12"/>
          <p:cNvSpPr>
            <a:spLocks noChangeArrowheads="1"/>
          </p:cNvSpPr>
          <p:nvPr/>
        </p:nvSpPr>
        <p:spPr bwMode="auto">
          <a:xfrm>
            <a:off x="-11289" y="32575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300" b="1" dirty="0" smtClean="0">
                <a:latin typeface="Euphemia UCAS" charset="0"/>
                <a:ea typeface="Euphemia UCAS" charset="0"/>
                <a:cs typeface="Euphemia UCAS" charset="0"/>
              </a:rPr>
              <a:t>CSDMS </a:t>
            </a:r>
            <a:r>
              <a:rPr lang="en-US" sz="2300" dirty="0" smtClean="0">
                <a:latin typeface="Euphemia UCAS" charset="0"/>
              </a:rPr>
              <a:t>carries out its activities on a limited budget compared to other experimental or computational programs</a:t>
            </a:r>
            <a:endParaRPr lang="en-US" sz="2300" dirty="0">
              <a:solidFill>
                <a:srgbClr val="FF0000"/>
              </a:solidFill>
              <a:latin typeface="Calibri" charset="0"/>
              <a:ea typeface="Euphemia UCAS" charset="0"/>
              <a:cs typeface="Euphemia UCAS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096908"/>
              </p:ext>
            </p:extLst>
          </p:nvPr>
        </p:nvGraphicFramePr>
        <p:xfrm>
          <a:off x="971785" y="865720"/>
          <a:ext cx="6553200" cy="4010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92909" y="1122865"/>
            <a:ext cx="2465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 </a:t>
            </a:r>
            <a:r>
              <a:rPr lang="en-US" sz="2000" dirty="0" err="1" smtClean="0"/>
              <a:t>yr</a:t>
            </a:r>
            <a:r>
              <a:rPr lang="en-US" sz="2000" dirty="0" smtClean="0"/>
              <a:t> budgets (in $M)</a:t>
            </a:r>
            <a:endParaRPr lang="en-US" sz="2000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4800" y="5029200"/>
            <a:ext cx="85883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i="1" dirty="0" smtClean="0">
                <a:latin typeface="Euphemia UCAS" charset="0"/>
                <a:ea typeface="Euphemia UCAS" charset="0"/>
                <a:cs typeface="Euphemia UCAS" charset="0"/>
              </a:rPr>
              <a:t>The latest World Economic Forum report ranks the U.S. 51</a:t>
            </a:r>
            <a:r>
              <a:rPr lang="en-US" sz="2000" i="1" baseline="30000" dirty="0" smtClean="0">
                <a:latin typeface="Euphemia UCAS" charset="0"/>
                <a:ea typeface="Euphemia UCAS" charset="0"/>
                <a:cs typeface="Euphemia UCAS" charset="0"/>
              </a:rPr>
              <a:t>st</a:t>
            </a:r>
            <a:r>
              <a:rPr lang="en-US" sz="2000" i="1" dirty="0" smtClean="0">
                <a:latin typeface="Euphemia UCAS" charset="0"/>
                <a:ea typeface="Euphemia UCAS" charset="0"/>
                <a:cs typeface="Euphemia UCAS" charset="0"/>
              </a:rPr>
              <a:t> in science and math education; 6% of U.S. degrees </a:t>
            </a:r>
            <a:r>
              <a:rPr lang="en-US" sz="2000" i="1" dirty="0" smtClean="0">
                <a:latin typeface="Euphemia UCAS" charset="0"/>
                <a:ea typeface="Euphemia UCAS" charset="0"/>
                <a:cs typeface="Euphemia UCAS" charset="0"/>
              </a:rPr>
              <a:t>are </a:t>
            </a:r>
            <a:r>
              <a:rPr lang="en-US" sz="2000" i="1" dirty="0" smtClean="0">
                <a:latin typeface="Euphemia UCAS" charset="0"/>
                <a:ea typeface="Euphemia UCAS" charset="0"/>
                <a:cs typeface="Euphemia UCAS" charset="0"/>
              </a:rPr>
              <a:t>in engineering compared to 20% in Japan and 16% in Germany.</a:t>
            </a:r>
            <a:endParaRPr lang="en-US" sz="2000" i="1" dirty="0">
              <a:solidFill>
                <a:srgbClr val="FF0000"/>
              </a:solidFill>
              <a:latin typeface="Calibri" charset="0"/>
              <a:ea typeface="Euphemia UCAS" charset="0"/>
              <a:cs typeface="Euphemia UC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0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2" descr="CSDMS_high_r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40397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10"/>
          <p:cNvSpPr txBox="1">
            <a:spLocks noChangeArrowheads="1"/>
          </p:cNvSpPr>
          <p:nvPr/>
        </p:nvSpPr>
        <p:spPr bwMode="auto">
          <a:xfrm>
            <a:off x="0" y="533400"/>
            <a:ext cx="89916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000" b="1" dirty="0" smtClean="0">
                <a:latin typeface="Euphemia UCAS"/>
                <a:cs typeface="Euphemia UCAS"/>
              </a:rPr>
              <a:t>CSDMS 2.0: </a:t>
            </a:r>
            <a:r>
              <a:rPr lang="en-US" sz="2000" b="1" dirty="0">
                <a:latin typeface="Euphemia UCAS"/>
                <a:cs typeface="Euphemia UCAS"/>
              </a:rPr>
              <a:t>Expanding our Reach</a:t>
            </a:r>
            <a:r>
              <a:rPr lang="en-US" sz="2000" dirty="0">
                <a:latin typeface="Euphemia UCAS"/>
                <a:cs typeface="Euphemia UCAS"/>
              </a:rPr>
              <a:t> </a:t>
            </a:r>
            <a:r>
              <a:rPr lang="en-US" sz="2000" dirty="0" smtClean="0">
                <a:latin typeface="Euphemia UCAS"/>
                <a:cs typeface="Euphemia UCAS"/>
              </a:rPr>
              <a:t>— multiple platforms; better HPCC model capability, HPCC code training; advanced GIS support </a:t>
            </a:r>
          </a:p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000" b="1" dirty="0" smtClean="0">
                <a:latin typeface="Euphemia UCAS"/>
                <a:cs typeface="Euphemia UCAS"/>
              </a:rPr>
              <a:t>Coupling physical</a:t>
            </a:r>
            <a:r>
              <a:rPr lang="en-US" sz="2000" b="1" dirty="0">
                <a:latin typeface="Euphemia UCAS"/>
                <a:cs typeface="Euphemia UCAS"/>
              </a:rPr>
              <a:t>, biological &amp; human </a:t>
            </a:r>
            <a:r>
              <a:rPr lang="en-US" sz="2000" b="1" dirty="0" smtClean="0">
                <a:latin typeface="Euphemia UCAS"/>
                <a:cs typeface="Euphemia UCAS"/>
              </a:rPr>
              <a:t>processes: </a:t>
            </a:r>
            <a:r>
              <a:rPr lang="en-US" sz="2000" dirty="0" smtClean="0">
                <a:latin typeface="Euphemia UCAS"/>
                <a:cs typeface="Euphemia UCAS"/>
              </a:rPr>
              <a:t>FRGs in geodynamics &amp; CIG? Ecosystems &amp; GRASS? Biogeochemistry &amp; CZO? Polar world? ESM &amp; IAM?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000" b="1" dirty="0">
                <a:latin typeface="Euphemia UCAS"/>
                <a:cs typeface="Euphemia UCAS"/>
              </a:rPr>
              <a:t>Landscape into </a:t>
            </a:r>
            <a:r>
              <a:rPr lang="en-US" sz="2000" b="1" dirty="0" smtClean="0">
                <a:latin typeface="Euphemia UCAS"/>
                <a:cs typeface="Euphemia UCAS"/>
              </a:rPr>
              <a:t>Rock Initiative — </a:t>
            </a:r>
            <a:r>
              <a:rPr lang="en-US" sz="2000" dirty="0" smtClean="0">
                <a:latin typeface="Euphemia UCAS"/>
                <a:cs typeface="Euphemia UCAS"/>
              </a:rPr>
              <a:t>deep time and space support</a:t>
            </a:r>
            <a:endParaRPr lang="en-US" sz="2000" b="1" dirty="0" smtClean="0">
              <a:latin typeface="Euphemia UCAS"/>
              <a:cs typeface="Euphemia UCAS"/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000" b="1" dirty="0">
                <a:latin typeface="Euphemia UCAS"/>
                <a:cs typeface="Euphemia UCAS"/>
              </a:rPr>
              <a:t>Global Environmental Change </a:t>
            </a:r>
            <a:r>
              <a:rPr lang="en-US" sz="2000" b="1" dirty="0" smtClean="0">
                <a:latin typeface="Euphemia UCAS"/>
                <a:cs typeface="Euphemia UCAS"/>
              </a:rPr>
              <a:t>modeling: </a:t>
            </a:r>
            <a:r>
              <a:rPr lang="en-US" sz="2000" dirty="0" smtClean="0">
                <a:latin typeface="Euphemia UCAS"/>
                <a:cs typeface="Euphemia UCAS"/>
              </a:rPr>
              <a:t>for sustainability science support including an International Year of Deltas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000" b="1" dirty="0">
                <a:latin typeface="Euphemia UCAS"/>
                <a:cs typeface="Euphemia UCAS"/>
              </a:rPr>
              <a:t>Modeling for operational </a:t>
            </a:r>
            <a:r>
              <a:rPr lang="en-US" sz="2000" b="1" dirty="0" smtClean="0">
                <a:latin typeface="Euphemia UCAS"/>
                <a:cs typeface="Euphemia UCAS"/>
              </a:rPr>
              <a:t>needs</a:t>
            </a:r>
            <a:r>
              <a:rPr lang="en-US" sz="2000" dirty="0" smtClean="0">
                <a:latin typeface="Euphemia UCAS"/>
                <a:cs typeface="Euphemia UCAS"/>
              </a:rPr>
              <a:t>: 1) coupling NASA products with CSDMS models; 2) coupling </a:t>
            </a:r>
            <a:r>
              <a:rPr lang="en-US" sz="2000" dirty="0" smtClean="0">
                <a:latin typeface="Euphemia UCAS"/>
                <a:cs typeface="Euphemia UCAS"/>
              </a:rPr>
              <a:t>CSDMS models </a:t>
            </a:r>
            <a:r>
              <a:rPr lang="en-US" sz="2000" dirty="0" smtClean="0">
                <a:latin typeface="Euphemia UCAS"/>
                <a:cs typeface="Euphemia UCAS"/>
              </a:rPr>
              <a:t>for BOEM; 3) CCMP support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000" b="1" dirty="0" smtClean="0">
                <a:latin typeface="Euphemia UCAS"/>
                <a:cs typeface="Euphemia UCAS"/>
              </a:rPr>
              <a:t>CSDMS Model Benchmarking &amp; Model Inter-comparison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000" b="1" dirty="0">
                <a:latin typeface="Euphemia UCAS"/>
                <a:cs typeface="Euphemia UCAS"/>
              </a:rPr>
              <a:t>More direct linkage of models to field work/programs</a:t>
            </a:r>
            <a:r>
              <a:rPr lang="en-US" sz="2000" dirty="0">
                <a:latin typeface="Euphemia UCAS"/>
                <a:cs typeface="Euphemia UCAS"/>
              </a:rPr>
              <a:t> </a:t>
            </a:r>
            <a:r>
              <a:rPr lang="en-US" sz="2000" dirty="0" smtClean="0">
                <a:latin typeface="Euphemia UCAS"/>
                <a:cs typeface="Euphemia UCAS"/>
              </a:rPr>
              <a:t>— e.g. NSF Delta FESD</a:t>
            </a:r>
            <a:endParaRPr lang="en-US" sz="2000" dirty="0">
              <a:latin typeface="Euphemia UCAS"/>
              <a:cs typeface="Euphemia UCAS"/>
            </a:endParaRPr>
          </a:p>
        </p:txBody>
      </p:sp>
      <p:pic>
        <p:nvPicPr>
          <p:cNvPr id="35844" name="Picture 4" descr="CSDMS Icon (512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99200"/>
            <a:ext cx="798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nsflogo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0"/>
            <a:ext cx="3861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b="1" dirty="0" smtClean="0"/>
              <a:t>Future CSDMS </a:t>
            </a:r>
            <a:r>
              <a:rPr lang="en-US" sz="2400" b="1" dirty="0" smtClean="0"/>
              <a:t>Priorities: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12" descr="CSDMS_high_r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5918" y="4655727"/>
            <a:ext cx="3591310" cy="86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6" descr="nsf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848" y="4535315"/>
            <a:ext cx="1102425" cy="11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58821" y="45618"/>
            <a:ext cx="60318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CSDMS 2011 ANNUAL Meeting </a:t>
            </a:r>
            <a:endParaRPr lang="en-US" sz="2400" b="1" dirty="0" smtClean="0"/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Impact </a:t>
            </a:r>
            <a:r>
              <a:rPr lang="en-US" sz="2800" b="1" dirty="0">
                <a:solidFill>
                  <a:srgbClr val="0000FF"/>
                </a:solidFill>
              </a:rPr>
              <a:t>of time and process </a:t>
            </a:r>
            <a:r>
              <a:rPr lang="en-US" sz="2800" b="1" dirty="0" smtClean="0">
                <a:solidFill>
                  <a:srgbClr val="0000FF"/>
                </a:solidFill>
              </a:rPr>
              <a:t>scales</a:t>
            </a:r>
          </a:p>
          <a:p>
            <a:pPr algn="ctr"/>
            <a:r>
              <a:rPr lang="en-US" i="1" dirty="0"/>
              <a:t>October 28-30th, Boulder Colorado, 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6518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Day 1-3: Mornings: keynote addresses on concepts and models</a:t>
            </a:r>
          </a:p>
          <a:p>
            <a:r>
              <a:rPr lang="en-US" sz="2400" dirty="0"/>
              <a:t>Day 1-3: </a:t>
            </a:r>
            <a:r>
              <a:rPr lang="en-US" sz="2400" dirty="0" smtClean="0"/>
              <a:t>Hour lunch</a:t>
            </a:r>
          </a:p>
          <a:p>
            <a:r>
              <a:rPr lang="en-US" sz="2400" dirty="0"/>
              <a:t>Day 1-3: </a:t>
            </a:r>
            <a:r>
              <a:rPr lang="en-US" sz="2400" dirty="0" smtClean="0"/>
              <a:t>Early Afternoons: </a:t>
            </a:r>
            <a:r>
              <a:rPr lang="en-US" sz="2400" dirty="0" smtClean="0"/>
              <a:t>Clinics (models, generic)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Day </a:t>
            </a:r>
            <a:r>
              <a:rPr lang="en-US" sz="2400" dirty="0">
                <a:solidFill>
                  <a:srgbClr val="008000"/>
                </a:solidFill>
              </a:rPr>
              <a:t>1</a:t>
            </a:r>
            <a:r>
              <a:rPr lang="en-US" sz="2400" dirty="0" smtClean="0">
                <a:solidFill>
                  <a:srgbClr val="008000"/>
                </a:solidFill>
              </a:rPr>
              <a:t>-2: </a:t>
            </a:r>
            <a:r>
              <a:rPr lang="en-US" sz="2400" dirty="0" smtClean="0">
                <a:solidFill>
                  <a:srgbClr val="008000"/>
                </a:solidFill>
              </a:rPr>
              <a:t>Later Afternoons: </a:t>
            </a:r>
            <a:r>
              <a:rPr lang="en-US" sz="2400" dirty="0" smtClean="0">
                <a:solidFill>
                  <a:srgbClr val="008000"/>
                </a:solidFill>
              </a:rPr>
              <a:t>Posters with Refreshments  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Day 3</a:t>
            </a:r>
            <a:r>
              <a:rPr lang="en-US" sz="2400" dirty="0">
                <a:solidFill>
                  <a:srgbClr val="008000"/>
                </a:solidFill>
              </a:rPr>
              <a:t>: </a:t>
            </a:r>
            <a:r>
              <a:rPr lang="en-US" sz="2400" dirty="0" smtClean="0">
                <a:solidFill>
                  <a:srgbClr val="008000"/>
                </a:solidFill>
              </a:rPr>
              <a:t>   </a:t>
            </a:r>
            <a:r>
              <a:rPr lang="en-US" sz="2400" dirty="0" smtClean="0">
                <a:solidFill>
                  <a:srgbClr val="008000"/>
                </a:solidFill>
              </a:rPr>
              <a:t>Later Afternoon: </a:t>
            </a:r>
            <a:r>
              <a:rPr lang="en-US" sz="2400" dirty="0" smtClean="0">
                <a:solidFill>
                  <a:srgbClr val="008000"/>
                </a:solidFill>
              </a:rPr>
              <a:t>Working Group or FRG meetings</a:t>
            </a:r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Day 2: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Banquet: Poster Award; Lifetime Achievement Award</a:t>
            </a:r>
          </a:p>
          <a:p>
            <a:r>
              <a:rPr lang="en-US" sz="2400" dirty="0">
                <a:solidFill>
                  <a:srgbClr val="0000FF"/>
                </a:solidFill>
              </a:rPr>
              <a:t>Day </a:t>
            </a:r>
            <a:r>
              <a:rPr lang="en-US" sz="2400" dirty="0" smtClean="0">
                <a:solidFill>
                  <a:srgbClr val="0000FF"/>
                </a:solidFill>
              </a:rPr>
              <a:t>4:    Morning: </a:t>
            </a:r>
            <a:r>
              <a:rPr lang="en-US" sz="2400" dirty="0" err="1" smtClean="0">
                <a:solidFill>
                  <a:srgbClr val="0000FF"/>
                </a:solidFill>
              </a:rPr>
              <a:t>ExCom</a:t>
            </a:r>
            <a:r>
              <a:rPr lang="en-US" sz="2400" dirty="0" smtClean="0">
                <a:solidFill>
                  <a:srgbClr val="0000FF"/>
                </a:solidFill>
              </a:rPr>
              <a:t> Meeting &amp; Steering Committee Meeting 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" name="Picture 3" descr="90px-SHELL-logo-v3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1" b="100000" l="1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766801"/>
            <a:ext cx="885758" cy="82670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62200" y="5821592"/>
            <a:ext cx="2023214" cy="780383"/>
            <a:chOff x="2548786" y="5821592"/>
            <a:chExt cx="2023214" cy="780383"/>
          </a:xfrm>
        </p:grpSpPr>
        <p:sp>
          <p:nvSpPr>
            <p:cNvPr id="7" name="Oval 6"/>
            <p:cNvSpPr/>
            <p:nvPr/>
          </p:nvSpPr>
          <p:spPr>
            <a:xfrm>
              <a:off x="3048000" y="5868402"/>
              <a:ext cx="457200" cy="456198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210px-BOEM_LOGO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8786" y="5821592"/>
              <a:ext cx="2023214" cy="780383"/>
            </a:xfrm>
            <a:prstGeom prst="rect">
              <a:avLst/>
            </a:prstGeom>
          </p:spPr>
        </p:pic>
      </p:grpSp>
      <p:pic>
        <p:nvPicPr>
          <p:cNvPr id="8" name="Picture 7" descr="Boulder FL master.eps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5" r="79313"/>
          <a:stretch/>
        </p:blipFill>
        <p:spPr>
          <a:xfrm>
            <a:off x="6490873" y="4677365"/>
            <a:ext cx="900527" cy="8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5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992262"/>
              </p:ext>
            </p:extLst>
          </p:nvPr>
        </p:nvGraphicFramePr>
        <p:xfrm>
          <a:off x="241300" y="3886200"/>
          <a:ext cx="46355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507" name="Picture 12" descr="CSDMS_high_re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40397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CSDMS Icon (512)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99200"/>
            <a:ext cx="798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498480"/>
              </p:ext>
            </p:extLst>
          </p:nvPr>
        </p:nvGraphicFramePr>
        <p:xfrm>
          <a:off x="1319512" y="1266236"/>
          <a:ext cx="2381250" cy="2540000"/>
        </p:xfrm>
        <a:graphic>
          <a:graphicData uri="http://schemas.openxmlformats.org/drawingml/2006/table">
            <a:tbl>
              <a:tblPr/>
              <a:tblGrid>
                <a:gridCol w="1695450"/>
                <a:gridCol w="685800"/>
              </a:tblGrid>
              <a:tr h="2635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Terrestrial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303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latin typeface="Verdana"/>
                        </a:rPr>
                        <a:t>Coastal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240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latin typeface="Verdana"/>
                        </a:rPr>
                        <a:t>Hydrology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215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latin typeface="Verdana"/>
                        </a:rPr>
                        <a:t>Marine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173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latin typeface="Verdana"/>
                        </a:rPr>
                        <a:t>Cyber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113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EKT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83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latin typeface="Verdana"/>
                        </a:rPr>
                        <a:t>Carbonate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52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Chesapeake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39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1526" name="Picture 6" descr="nsflog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7" name="TextBox 13"/>
          <p:cNvSpPr txBox="1">
            <a:spLocks noChangeArrowheads="1"/>
          </p:cNvSpPr>
          <p:nvPr/>
        </p:nvSpPr>
        <p:spPr bwMode="auto">
          <a:xfrm>
            <a:off x="3505200" y="5575300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month</a:t>
            </a:r>
          </a:p>
        </p:txBody>
      </p:sp>
      <p:sp>
        <p:nvSpPr>
          <p:cNvPr id="21528" name="Rectangle 12"/>
          <p:cNvSpPr>
            <a:spLocks noChangeArrowheads="1"/>
          </p:cNvSpPr>
          <p:nvPr/>
        </p:nvSpPr>
        <p:spPr bwMode="auto">
          <a:xfrm>
            <a:off x="152400" y="0"/>
            <a:ext cx="89154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smtClean="0">
                <a:latin typeface="Euphemia UCAS" charset="0"/>
                <a:ea typeface="Euphemia UCAS" charset="0"/>
                <a:cs typeface="Euphemia UCAS" charset="0"/>
              </a:rPr>
              <a:t>CSDMS </a:t>
            </a:r>
            <a:r>
              <a:rPr lang="en-US" sz="2400" dirty="0" smtClean="0">
                <a:latin typeface="Euphemia UCAS" charset="0"/>
              </a:rPr>
              <a:t>offers </a:t>
            </a:r>
            <a:r>
              <a:rPr lang="en-US" sz="2400" dirty="0">
                <a:latin typeface="Euphemia UCAS" charset="0"/>
              </a:rPr>
              <a:t>a </a:t>
            </a:r>
            <a:r>
              <a:rPr lang="en-US" sz="2400" dirty="0" smtClean="0">
                <a:latin typeface="Euphemia UCAS" charset="0"/>
              </a:rPr>
              <a:t>community </a:t>
            </a:r>
            <a:r>
              <a:rPr lang="en-US" sz="2400" dirty="0">
                <a:latin typeface="Euphemia UCAS" charset="0"/>
              </a:rPr>
              <a:t>of </a:t>
            </a:r>
            <a:r>
              <a:rPr lang="en-US" sz="2400" dirty="0" smtClean="0">
                <a:latin typeface="Euphemia UCAS" charset="0"/>
              </a:rPr>
              <a:t>communities </a:t>
            </a:r>
            <a:r>
              <a:rPr lang="en-US" sz="2400" dirty="0">
                <a:latin typeface="Euphemia UCAS" charset="0"/>
              </a:rPr>
              <a:t>to promote the modeling of earth</a:t>
            </a:r>
            <a:r>
              <a:rPr lang="en-US" sz="2400" dirty="0">
                <a:latin typeface="Euphemia UCAS" charset="0"/>
                <a:ea typeface="Euphemia UCAS" charset="0"/>
                <a:cs typeface="Euphemia UCAS" charset="0"/>
              </a:rPr>
              <a:t>-surface processes</a:t>
            </a: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Euphemia UCAS" charset="0"/>
                <a:cs typeface="Euphemia UCAS" charset="0"/>
              </a:rPr>
              <a:t>650 Members contribute to 8 Working or Focus Research Groups</a:t>
            </a:r>
            <a:endParaRPr lang="en-US" sz="2400" dirty="0">
              <a:solidFill>
                <a:srgbClr val="FF0000"/>
              </a:solidFill>
              <a:latin typeface="Calibri" charset="0"/>
              <a:ea typeface="Euphemia UCAS" charset="0"/>
              <a:cs typeface="Euphemia UCAS" charset="0"/>
            </a:endParaRPr>
          </a:p>
        </p:txBody>
      </p:sp>
      <p:sp>
        <p:nvSpPr>
          <p:cNvPr id="21529" name="TextBox 13"/>
          <p:cNvSpPr txBox="1">
            <a:spLocks noChangeArrowheads="1"/>
          </p:cNvSpPr>
          <p:nvPr/>
        </p:nvSpPr>
        <p:spPr bwMode="auto">
          <a:xfrm>
            <a:off x="4876800" y="1262419"/>
            <a:ext cx="4191000" cy="498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000000"/>
                </a:solidFill>
                <a:latin typeface="Euphemia UCAS" charset="0"/>
                <a:ea typeface="Euphemia UCAS" charset="0"/>
                <a:cs typeface="Euphemia UCAS" charset="0"/>
              </a:rPr>
              <a:t>CSDMS </a:t>
            </a:r>
            <a:r>
              <a:rPr lang="en-US" sz="2000" b="1" dirty="0">
                <a:latin typeface="Euphemia UCAS" charset="0"/>
                <a:ea typeface="Euphemia UCAS" charset="0"/>
                <a:cs typeface="Euphemia UCAS" charset="0"/>
              </a:rPr>
              <a:t>partners with</a:t>
            </a:r>
            <a:r>
              <a:rPr lang="en-US" sz="2000" b="1" dirty="0" smtClean="0">
                <a:latin typeface="Euphemia UCAS" charset="0"/>
                <a:ea typeface="Euphemia UCAS" charset="0"/>
                <a:cs typeface="Euphemia UCAS" charset="0"/>
              </a:rPr>
              <a:t>: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Euphemia UCAS"/>
                <a:cs typeface="Euphemia UCAS"/>
              </a:rPr>
              <a:t>&gt;125 U.S. institutions (&gt;95 </a:t>
            </a:r>
            <a:r>
              <a:rPr lang="en-US" dirty="0" smtClean="0">
                <a:latin typeface="Euphemia UCAS"/>
                <a:cs typeface="Euphemia UCAS"/>
              </a:rPr>
              <a:t>universities,</a:t>
            </a:r>
            <a:r>
              <a:rPr lang="en-US" b="1" dirty="0" smtClean="0">
                <a:latin typeface="Euphemia UCAS"/>
                <a:cs typeface="Euphemia UCAS"/>
              </a:rPr>
              <a:t> 12 </a:t>
            </a:r>
            <a:r>
              <a:rPr lang="en-US" dirty="0" smtClean="0">
                <a:latin typeface="Euphemia UCAS"/>
                <a:cs typeface="Euphemia UCAS"/>
              </a:rPr>
              <a:t>private corp.</a:t>
            </a:r>
            <a:r>
              <a:rPr lang="en-US" b="1" dirty="0" smtClean="0">
                <a:latin typeface="Euphemia UCAS"/>
                <a:cs typeface="Euphemia UCAS"/>
              </a:rPr>
              <a:t>, 19 </a:t>
            </a:r>
            <a:r>
              <a:rPr lang="en-US" dirty="0" smtClean="0">
                <a:latin typeface="Euphemia UCAS" charset="0"/>
                <a:ea typeface="Euphemia UCAS" charset="0"/>
                <a:cs typeface="Euphemia UCAS" charset="0"/>
              </a:rPr>
              <a:t>gov’t. labs or agencies</a:t>
            </a:r>
            <a:r>
              <a:rPr lang="en-US" b="1" dirty="0" smtClean="0">
                <a:latin typeface="Euphemia UCAS" charset="0"/>
                <a:ea typeface="Euphemia UCAS" charset="0"/>
                <a:cs typeface="Euphemia UCAS" charset="0"/>
              </a:rPr>
              <a:t>) </a:t>
            </a:r>
            <a:endParaRPr lang="en-US" b="1" dirty="0">
              <a:latin typeface="Euphemia UCAS" charset="0"/>
              <a:ea typeface="Euphemia UCAS" charset="0"/>
              <a:cs typeface="Euphemia UCAS" charset="0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Euphemia UCAS" charset="0"/>
                <a:ea typeface="Euphemia UCAS" charset="0"/>
                <a:cs typeface="Euphemia UCAS" charset="0"/>
              </a:rPr>
              <a:t> </a:t>
            </a:r>
            <a:r>
              <a:rPr lang="en-US" b="1" dirty="0" smtClean="0">
                <a:latin typeface="Euphemia UCAS" charset="0"/>
                <a:ea typeface="Euphemia UCAS" charset="0"/>
                <a:cs typeface="Euphemia UCAS" charset="0"/>
              </a:rPr>
              <a:t>&gt;</a:t>
            </a:r>
            <a:r>
              <a:rPr lang="en-US" b="1" dirty="0" smtClean="0">
                <a:latin typeface="Euphemia UCAS"/>
                <a:cs typeface="Euphemia UCAS"/>
              </a:rPr>
              <a:t>125 non-US institutions from 40 countries (&gt;85 </a:t>
            </a:r>
            <a:r>
              <a:rPr lang="en-US" dirty="0" smtClean="0">
                <a:latin typeface="Euphemia UCAS"/>
                <a:cs typeface="Euphemia UCAS"/>
              </a:rPr>
              <a:t>universities</a:t>
            </a:r>
            <a:r>
              <a:rPr lang="en-US" dirty="0">
                <a:latin typeface="Euphemia UCAS"/>
                <a:cs typeface="Euphemia UCAS"/>
              </a:rPr>
              <a:t>,</a:t>
            </a:r>
            <a:r>
              <a:rPr lang="en-US" b="1" dirty="0">
                <a:latin typeface="Euphemia UCAS"/>
                <a:cs typeface="Euphemia UCAS"/>
              </a:rPr>
              <a:t> </a:t>
            </a:r>
            <a:r>
              <a:rPr lang="en-US" b="1" dirty="0" smtClean="0">
                <a:latin typeface="Euphemia UCAS"/>
                <a:cs typeface="Euphemia UCAS"/>
              </a:rPr>
              <a:t>3 </a:t>
            </a:r>
            <a:r>
              <a:rPr lang="en-US" dirty="0" smtClean="0">
                <a:latin typeface="Euphemia UCAS"/>
                <a:cs typeface="Euphemia UCAS"/>
              </a:rPr>
              <a:t>private</a:t>
            </a:r>
            <a:r>
              <a:rPr lang="en-US" b="1" dirty="0" smtClean="0">
                <a:latin typeface="Euphemia UCAS"/>
                <a:cs typeface="Euphemia UCAS"/>
              </a:rPr>
              <a:t>, 27 </a:t>
            </a:r>
            <a:r>
              <a:rPr lang="en-US" dirty="0" smtClean="0">
                <a:latin typeface="Euphemia UCAS" charset="0"/>
                <a:ea typeface="Euphemia UCAS" charset="0"/>
                <a:cs typeface="Euphemia UCAS" charset="0"/>
              </a:rPr>
              <a:t>gov’t agencies</a:t>
            </a:r>
            <a:r>
              <a:rPr lang="en-US" b="1" dirty="0">
                <a:latin typeface="Euphemia UCAS" charset="0"/>
                <a:ea typeface="Euphemia UCAS" charset="0"/>
                <a:cs typeface="Euphemia UCAS" charset="0"/>
              </a:rPr>
              <a:t>) </a:t>
            </a:r>
            <a:endParaRPr lang="en-US" b="1" dirty="0" smtClean="0">
              <a:latin typeface="Euphemia UCAS" charset="0"/>
              <a:ea typeface="Euphemia UCAS" charset="0"/>
              <a:cs typeface="Euphemia UCAS" charset="0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1600" i="1" dirty="0" smtClean="0"/>
              <a:t>Argentina</a:t>
            </a:r>
            <a:r>
              <a:rPr lang="en-US" sz="1600" i="1" dirty="0"/>
              <a:t>, Australia, Austria, Bangladesh, Belgium, Bolivia, Brazil, Canada, Chile, China, Cuba, Denmark, France, Germany, Greece, Hungary, India, Indonesia, Ireland, Italy, Japan, Korea, Malaysia, Myanmar, New Zealand, Nigeria, Norway, Peru, Poland, Portugal, Scotland, Singapore, Spain, Sweden, Switzerland, The Netherlands, UK, Uruguay, USA, Venezuela</a:t>
            </a:r>
            <a:r>
              <a:rPr lang="en-US" sz="1600" i="1" dirty="0" smtClean="0"/>
              <a:t>)</a:t>
            </a:r>
            <a:endParaRPr lang="en-US" sz="1600" b="1" dirty="0">
              <a:latin typeface="Euphemia UCAS" charset="0"/>
              <a:ea typeface="Euphemia UCAS" charset="0"/>
              <a:cs typeface="Euphemia UCA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1067" y="65363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9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2" descr="CSDMS_high_r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40397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CSDMS Icon (512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99200"/>
            <a:ext cx="798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6" descr="nsf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8" name="Rectangle 12"/>
          <p:cNvSpPr>
            <a:spLocks noChangeArrowheads="1"/>
          </p:cNvSpPr>
          <p:nvPr/>
        </p:nvSpPr>
        <p:spPr bwMode="auto">
          <a:xfrm>
            <a:off x="152400" y="0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smtClean="0">
                <a:latin typeface="Euphemia UCAS" charset="0"/>
                <a:ea typeface="Euphemia UCAS" charset="0"/>
                <a:cs typeface="Euphemia UCAS" charset="0"/>
              </a:rPr>
              <a:t>CSDMS </a:t>
            </a:r>
            <a:r>
              <a:rPr lang="en-US" sz="2400" dirty="0" smtClean="0">
                <a:latin typeface="Euphemia UCAS" charset="0"/>
              </a:rPr>
              <a:t>Community and Activities (2007-11)</a:t>
            </a:r>
            <a:endParaRPr lang="en-US" sz="2400" dirty="0">
              <a:solidFill>
                <a:srgbClr val="FF0000"/>
              </a:solidFill>
              <a:latin typeface="Calibri" charset="0"/>
              <a:ea typeface="Euphemia UCAS" charset="0"/>
              <a:cs typeface="Euphemia UCAS" charset="0"/>
            </a:endParaRPr>
          </a:p>
        </p:txBody>
      </p:sp>
      <p:pic>
        <p:nvPicPr>
          <p:cNvPr id="2" name="Picture 1" descr="CSDMS Mtg 2010- RS &amp; members 2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46720"/>
            <a:ext cx="4231932" cy="1972680"/>
          </a:xfrm>
          <a:prstGeom prst="rect">
            <a:avLst/>
          </a:prstGeom>
        </p:spPr>
      </p:pic>
      <p:pic>
        <p:nvPicPr>
          <p:cNvPr id="3" name="Picture 2" descr="CSDMS Mtg 2010- JS &amp; GP Banquet Award 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17" y="2966825"/>
            <a:ext cx="2438400" cy="325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300" y="3686076"/>
            <a:ext cx="1519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Annual Student award</a:t>
            </a:r>
          </a:p>
          <a:p>
            <a:endParaRPr lang="en-US" i="1" dirty="0"/>
          </a:p>
          <a:p>
            <a:r>
              <a:rPr lang="en-US" i="1" dirty="0" smtClean="0"/>
              <a:t>Annual Lifetime Achievement award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208712" y="1092465"/>
            <a:ext cx="293528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120 workshops, symposia &amp; meetings</a:t>
            </a:r>
          </a:p>
          <a:p>
            <a:endParaRPr lang="en-US" sz="2000" i="1" dirty="0" smtClean="0"/>
          </a:p>
          <a:p>
            <a:r>
              <a:rPr lang="en-US" sz="2000" b="1" i="1" dirty="0" smtClean="0"/>
              <a:t>11 </a:t>
            </a:r>
            <a:r>
              <a:rPr lang="en-US" sz="2000" b="1" i="1" dirty="0"/>
              <a:t>CSDMS </a:t>
            </a:r>
            <a:r>
              <a:rPr lang="en-US" sz="2000" b="1" i="1" dirty="0" smtClean="0"/>
              <a:t>Short Courses </a:t>
            </a:r>
            <a:r>
              <a:rPr lang="en-US" sz="2000" i="1" dirty="0" smtClean="0"/>
              <a:t>(U.S.A., Germany, Korea, New Zealand)</a:t>
            </a:r>
          </a:p>
          <a:p>
            <a:pPr>
              <a:lnSpc>
                <a:spcPct val="60000"/>
              </a:lnSpc>
            </a:pPr>
            <a:endParaRPr lang="en-US" sz="2000" i="1" dirty="0"/>
          </a:p>
          <a:p>
            <a:r>
              <a:rPr lang="en-US" sz="2000" b="1" i="1" dirty="0" smtClean="0"/>
              <a:t>190 IF staff presentations</a:t>
            </a:r>
          </a:p>
          <a:p>
            <a:pPr>
              <a:lnSpc>
                <a:spcPct val="60000"/>
              </a:lnSpc>
            </a:pPr>
            <a:endParaRPr lang="en-US" sz="2000" i="1" dirty="0" smtClean="0"/>
          </a:p>
          <a:p>
            <a:r>
              <a:rPr lang="en-US" sz="2000" b="1" i="1" dirty="0" smtClean="0"/>
              <a:t>123 IF staff peer-reviewed journal papers, books and book chapters</a:t>
            </a:r>
            <a:endParaRPr lang="en-US" sz="2000" b="1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2346321"/>
            <a:ext cx="2286000" cy="299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0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2" descr="CSDMS_high_r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40397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CSDMS Icon (512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99200"/>
            <a:ext cx="798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6" descr="nsf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8" name="Rectangle 12"/>
          <p:cNvSpPr>
            <a:spLocks noChangeArrowheads="1"/>
          </p:cNvSpPr>
          <p:nvPr/>
        </p:nvSpPr>
        <p:spPr bwMode="auto">
          <a:xfrm>
            <a:off x="152400" y="0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smtClean="0">
                <a:latin typeface="Euphemia UCAS" charset="0"/>
                <a:ea typeface="Euphemia UCAS" charset="0"/>
                <a:cs typeface="Euphemia UCAS" charset="0"/>
              </a:rPr>
              <a:t>CSDMS </a:t>
            </a:r>
            <a:r>
              <a:rPr lang="en-US" sz="2400" dirty="0" smtClean="0">
                <a:latin typeface="Euphemia UCAS" charset="0"/>
              </a:rPr>
              <a:t>Integration Facility (IF) </a:t>
            </a:r>
            <a:r>
              <a:rPr lang="en-US" sz="2400" dirty="0" smtClean="0">
                <a:latin typeface="Euphemia UCAS" charset="0"/>
              </a:rPr>
              <a:t>Staff</a:t>
            </a:r>
            <a:endParaRPr lang="en-US" sz="2400" dirty="0">
              <a:solidFill>
                <a:srgbClr val="FF0000"/>
              </a:solidFill>
              <a:latin typeface="Calibri" charset="0"/>
              <a:ea typeface="Euphemia UCAS" charset="0"/>
              <a:cs typeface="Euphemia UCAS" charset="0"/>
            </a:endParaRPr>
          </a:p>
        </p:txBody>
      </p:sp>
      <p:pic>
        <p:nvPicPr>
          <p:cNvPr id="14" name="Picture 13" descr="Greenland Research 20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701242"/>
            <a:ext cx="3410746" cy="194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733799" y="680620"/>
            <a:ext cx="5392199" cy="5755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1. NSF-supported </a:t>
            </a:r>
            <a:r>
              <a:rPr lang="en-US" sz="1600" b="1" dirty="0">
                <a:solidFill>
                  <a:srgbClr val="FF0000"/>
                </a:solidFill>
              </a:rPr>
              <a:t>CSDMS </a:t>
            </a:r>
            <a:r>
              <a:rPr lang="en-US" sz="1600" b="1" dirty="0" smtClean="0">
                <a:solidFill>
                  <a:srgbClr val="FF0000"/>
                </a:solidFill>
              </a:rPr>
              <a:t>Staff </a:t>
            </a:r>
            <a:r>
              <a:rPr lang="en-US" sz="1600" b="1" dirty="0" smtClean="0"/>
              <a:t>5.6 </a:t>
            </a:r>
            <a:r>
              <a:rPr lang="en-US" sz="1600" b="1" dirty="0" smtClean="0"/>
              <a:t>FTE </a:t>
            </a:r>
            <a:r>
              <a:rPr lang="en-US" sz="1600" b="1" dirty="0" smtClean="0"/>
              <a:t>(2011)</a:t>
            </a:r>
            <a:endParaRPr lang="en-US" sz="1600" b="1" dirty="0" smtClean="0"/>
          </a:p>
          <a:p>
            <a:endParaRPr lang="en-US" sz="900" b="1" dirty="0" smtClean="0"/>
          </a:p>
          <a:p>
            <a:r>
              <a:rPr lang="en-US" sz="1600" dirty="0" smtClean="0"/>
              <a:t>• Exec. Director 		2007 	0.25 FTE</a:t>
            </a:r>
            <a:endParaRPr lang="en-US" sz="1600" dirty="0"/>
          </a:p>
          <a:p>
            <a:r>
              <a:rPr lang="en-US" sz="1600" dirty="0"/>
              <a:t>• </a:t>
            </a:r>
            <a:r>
              <a:rPr lang="en-US" sz="1600" dirty="0" smtClean="0"/>
              <a:t>Software Architect 		2007		0.71 </a:t>
            </a:r>
            <a:r>
              <a:rPr lang="en-US" sz="1600" dirty="0"/>
              <a:t>FTE</a:t>
            </a:r>
          </a:p>
          <a:p>
            <a:r>
              <a:rPr lang="en-US" sz="1600" dirty="0"/>
              <a:t>• Software </a:t>
            </a:r>
            <a:r>
              <a:rPr lang="en-US" sz="1600" dirty="0" smtClean="0"/>
              <a:t>Engineer 	2007		0.92 </a:t>
            </a:r>
            <a:r>
              <a:rPr lang="en-US" sz="1600" dirty="0"/>
              <a:t>FTE</a:t>
            </a:r>
          </a:p>
          <a:p>
            <a:r>
              <a:rPr lang="en-US" sz="1600" dirty="0"/>
              <a:t>• Cyber </a:t>
            </a:r>
            <a:r>
              <a:rPr lang="en-US" sz="1600" dirty="0" smtClean="0"/>
              <a:t>IF Scientist </a:t>
            </a:r>
            <a:r>
              <a:rPr lang="en-US" sz="1600" dirty="0" smtClean="0"/>
              <a:t>		2007		0.60 </a:t>
            </a:r>
            <a:r>
              <a:rPr lang="en-US" sz="1600" dirty="0"/>
              <a:t>FTE</a:t>
            </a:r>
          </a:p>
          <a:p>
            <a:r>
              <a:rPr lang="en-US" sz="1600" dirty="0"/>
              <a:t>• EKT </a:t>
            </a:r>
            <a:r>
              <a:rPr lang="en-US" sz="1600" dirty="0" smtClean="0"/>
              <a:t>Scientist 		2009		0.62 </a:t>
            </a:r>
            <a:r>
              <a:rPr lang="en-US" sz="1600" dirty="0"/>
              <a:t>FTE</a:t>
            </a:r>
          </a:p>
          <a:p>
            <a:r>
              <a:rPr lang="en-US" sz="1600" dirty="0"/>
              <a:t>• Computer </a:t>
            </a:r>
            <a:r>
              <a:rPr lang="en-US" sz="1600" dirty="0" smtClean="0"/>
              <a:t>Scientist 	2009 	0.90 </a:t>
            </a:r>
            <a:r>
              <a:rPr lang="en-US" sz="1600" dirty="0"/>
              <a:t>FTE</a:t>
            </a:r>
          </a:p>
          <a:p>
            <a:r>
              <a:rPr lang="en-US" sz="1600" dirty="0"/>
              <a:t>• </a:t>
            </a:r>
            <a:r>
              <a:rPr lang="en-US" sz="1600" dirty="0" smtClean="0"/>
              <a:t>Exec Assist 			2007 	1.00 </a:t>
            </a:r>
            <a:r>
              <a:rPr lang="en-US" sz="1600" dirty="0"/>
              <a:t>FTE</a:t>
            </a:r>
          </a:p>
          <a:p>
            <a:r>
              <a:rPr lang="en-US" sz="1600" dirty="0"/>
              <a:t>• Accounting </a:t>
            </a:r>
            <a:r>
              <a:rPr lang="en-US" sz="1600" dirty="0" smtClean="0"/>
              <a:t>Tech 		2007 	0.36 </a:t>
            </a:r>
            <a:r>
              <a:rPr lang="en-US" sz="1600" dirty="0"/>
              <a:t>FTE</a:t>
            </a:r>
          </a:p>
          <a:p>
            <a:r>
              <a:rPr lang="en-US" sz="1600" dirty="0"/>
              <a:t>• Systems </a:t>
            </a:r>
            <a:r>
              <a:rPr lang="en-US" sz="1600" dirty="0" smtClean="0"/>
              <a:t>Admin 		2007		0.28 FTE</a:t>
            </a:r>
          </a:p>
          <a:p>
            <a:endParaRPr lang="en-US" sz="1600" dirty="0"/>
          </a:p>
          <a:p>
            <a:r>
              <a:rPr lang="en-US" sz="1600" b="1" dirty="0" smtClean="0">
                <a:solidFill>
                  <a:srgbClr val="008000"/>
                </a:solidFill>
              </a:rPr>
              <a:t>2. Staff support from </a:t>
            </a:r>
            <a:r>
              <a:rPr lang="en-US" sz="1600" b="1" dirty="0" smtClean="0">
                <a:solidFill>
                  <a:srgbClr val="008000"/>
                </a:solidFill>
              </a:rPr>
              <a:t>other </a:t>
            </a:r>
            <a:r>
              <a:rPr lang="en-US" sz="1600" b="1" dirty="0">
                <a:solidFill>
                  <a:srgbClr val="008000"/>
                </a:solidFill>
              </a:rPr>
              <a:t>sources </a:t>
            </a:r>
            <a:r>
              <a:rPr lang="en-US" sz="1600" b="1" dirty="0" smtClean="0"/>
              <a:t>2.4 </a:t>
            </a:r>
            <a:r>
              <a:rPr lang="en-US" sz="1600" b="1" dirty="0"/>
              <a:t>FTE </a:t>
            </a:r>
            <a:r>
              <a:rPr lang="en-US" sz="1600" b="1" dirty="0" smtClean="0"/>
              <a:t>(2011)</a:t>
            </a:r>
            <a:endParaRPr lang="en-US" sz="1600" b="1" dirty="0"/>
          </a:p>
          <a:p>
            <a:r>
              <a:rPr lang="en-US" sz="1600" dirty="0"/>
              <a:t> 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3. </a:t>
            </a:r>
            <a:r>
              <a:rPr lang="en-US" sz="1600" b="1" dirty="0" smtClean="0">
                <a:solidFill>
                  <a:srgbClr val="0000FF"/>
                </a:solidFill>
              </a:rPr>
              <a:t>CSDMS</a:t>
            </a:r>
            <a:r>
              <a:rPr lang="en-US" sz="1600" b="1" dirty="0">
                <a:solidFill>
                  <a:srgbClr val="0000FF"/>
                </a:solidFill>
              </a:rPr>
              <a:t>-</a:t>
            </a:r>
            <a:r>
              <a:rPr lang="en-US" sz="1600" b="1" dirty="0" smtClean="0">
                <a:solidFill>
                  <a:srgbClr val="0000FF"/>
                </a:solidFill>
              </a:rPr>
              <a:t>related </a:t>
            </a:r>
            <a:r>
              <a:rPr lang="en-US" sz="1600" b="1" dirty="0" smtClean="0">
                <a:solidFill>
                  <a:srgbClr val="0000FF"/>
                </a:solidFill>
              </a:rPr>
              <a:t>support </a:t>
            </a:r>
            <a:r>
              <a:rPr lang="en-US" sz="1600" b="1" dirty="0">
                <a:solidFill>
                  <a:srgbClr val="0000FF"/>
                </a:solidFill>
              </a:rPr>
              <a:t>from other </a:t>
            </a:r>
            <a:r>
              <a:rPr lang="en-US" sz="1600" b="1" dirty="0" smtClean="0">
                <a:solidFill>
                  <a:srgbClr val="0000FF"/>
                </a:solidFill>
              </a:rPr>
              <a:t>sources 							</a:t>
            </a:r>
            <a:r>
              <a:rPr lang="en-US" sz="1600" b="1" dirty="0" smtClean="0">
                <a:solidFill>
                  <a:srgbClr val="000000"/>
                </a:solidFill>
              </a:rPr>
              <a:t>(2007-2011)</a:t>
            </a:r>
            <a:endParaRPr lang="en-US" sz="900" dirty="0">
              <a:solidFill>
                <a:srgbClr val="FF0000"/>
              </a:solidFill>
            </a:endParaRPr>
          </a:p>
          <a:p>
            <a:pPr marL="230188" indent="-230188"/>
            <a:r>
              <a:rPr lang="en-US" sz="1600" b="1" dirty="0" smtClean="0"/>
              <a:t>9 grad </a:t>
            </a:r>
            <a:r>
              <a:rPr lang="en-US" sz="1600" b="1" dirty="0"/>
              <a:t>students</a:t>
            </a:r>
            <a:r>
              <a:rPr lang="en-US" sz="1600" dirty="0"/>
              <a:t> </a:t>
            </a:r>
            <a:endParaRPr lang="en-US" sz="1600" dirty="0" smtClean="0"/>
          </a:p>
          <a:p>
            <a:pPr marL="230188" indent="-230188"/>
            <a:r>
              <a:rPr lang="en-US" sz="1600" b="1" dirty="0" smtClean="0"/>
              <a:t>2 undergrad students</a:t>
            </a:r>
            <a:endParaRPr lang="en-US" sz="1600" dirty="0"/>
          </a:p>
          <a:p>
            <a:pPr marL="230188" indent="-230188"/>
            <a:r>
              <a:rPr lang="en-US" sz="1600" b="1" dirty="0"/>
              <a:t>3 </a:t>
            </a:r>
            <a:r>
              <a:rPr lang="en-US" sz="1600" b="1" dirty="0" smtClean="0"/>
              <a:t>postdocs</a:t>
            </a:r>
          </a:p>
          <a:p>
            <a:pPr marL="230188" indent="-230188"/>
            <a:r>
              <a:rPr lang="en-US" sz="1600" b="1" dirty="0" smtClean="0"/>
              <a:t>2 senior research scientists</a:t>
            </a:r>
            <a:r>
              <a:rPr lang="en-US" sz="1600" dirty="0"/>
              <a:t> </a:t>
            </a:r>
          </a:p>
          <a:p>
            <a:pPr marL="230188" indent="-230188"/>
            <a:r>
              <a:rPr lang="en-US" sz="1600" b="1" dirty="0"/>
              <a:t>34 CSDMS Visiting Scientists &amp; </a:t>
            </a:r>
            <a:r>
              <a:rPr lang="en-US" sz="1600" b="1" dirty="0" smtClean="0"/>
              <a:t>Students (</a:t>
            </a:r>
            <a:r>
              <a:rPr lang="en-US" sz="1600" dirty="0" smtClean="0"/>
              <a:t>USA, Canada, Germany, Norway, Australia, Italy, Columbia, China, Netherlands, Belgium)</a:t>
            </a:r>
            <a:endParaRPr lang="en-US" sz="1600" dirty="0">
              <a:effectLst/>
            </a:endParaRPr>
          </a:p>
        </p:txBody>
      </p:sp>
      <p:pic>
        <p:nvPicPr>
          <p:cNvPr id="7" name="Picture 6" descr="IMG_7667 copia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2808786"/>
            <a:ext cx="3410695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2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7"/>
          <p:cNvSpPr txBox="1">
            <a:spLocks noChangeArrowheads="1"/>
          </p:cNvSpPr>
          <p:nvPr/>
        </p:nvSpPr>
        <p:spPr bwMode="auto">
          <a:xfrm>
            <a:off x="2514600" y="76200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Euphemia UCAS" charset="0"/>
                <a:ea typeface="Euphemia UCAS" charset="0"/>
                <a:cs typeface="Euphemia UCAS" charset="0"/>
              </a:rPr>
              <a:t>CSDMS Model Repository</a:t>
            </a:r>
            <a:r>
              <a:rPr lang="en-US" sz="2400" b="1" dirty="0" smtClean="0">
                <a:latin typeface="Euphemia UCAS" charset="0"/>
                <a:ea typeface="Euphemia UCAS" charset="0"/>
                <a:cs typeface="Euphemia UCAS" charset="0"/>
              </a:rPr>
              <a:t>:</a:t>
            </a:r>
            <a:endParaRPr lang="en-US" sz="2400" b="1" dirty="0">
              <a:latin typeface="Euphemia UCAS" charset="0"/>
              <a:ea typeface="Euphemia UCAS" charset="0"/>
              <a:cs typeface="Euphemia UCAS" charset="0"/>
            </a:endParaRPr>
          </a:p>
        </p:txBody>
      </p:sp>
      <p:pic>
        <p:nvPicPr>
          <p:cNvPr id="25603" name="Picture 12" descr="CSDMS_high_r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40397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CSDMS Icon (512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99200"/>
            <a:ext cx="798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nsf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105400" y="990600"/>
            <a:ext cx="37723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u="sng" dirty="0" smtClean="0">
                <a:latin typeface="Euphemia UCAS" charset="0"/>
                <a:ea typeface="Euphemia UCAS" charset="0"/>
                <a:cs typeface="Euphemia UCAS" charset="0"/>
              </a:rPr>
              <a:t>Repository</a:t>
            </a:r>
            <a:r>
              <a:rPr lang="en-US" sz="2000" dirty="0" smtClean="0">
                <a:latin typeface="Euphemia UCAS" charset="0"/>
                <a:ea typeface="Euphemia UCAS" charset="0"/>
                <a:cs typeface="Euphemia UCAS" charset="0"/>
              </a:rPr>
              <a:t> consists of more than 4 million lines of code, valuable metadata for each model with up-to-date references behind the model and its application.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3276600"/>
            <a:ext cx="5562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latin typeface="Euphemia UCAS" charset="0"/>
                <a:ea typeface="Euphemia UCAS" charset="0"/>
                <a:cs typeface="Euphemia UCAS" charset="0"/>
              </a:rPr>
              <a:t>CSDMS </a:t>
            </a:r>
            <a:r>
              <a:rPr lang="en-US" sz="2000" dirty="0" smtClean="0">
                <a:latin typeface="Euphemia UCAS" charset="0"/>
              </a:rPr>
              <a:t>provides </a:t>
            </a:r>
            <a:r>
              <a:rPr lang="en-US" sz="2000" dirty="0">
                <a:latin typeface="Euphemia UCAS" charset="0"/>
              </a:rPr>
              <a:t>the cyber-infrastructure to distribute software tools, models &amp; model data in aid of application and </a:t>
            </a:r>
            <a:r>
              <a:rPr lang="en-US" sz="2000" dirty="0" smtClean="0">
                <a:latin typeface="Euphemia UCAS" charset="0"/>
              </a:rPr>
              <a:t>education</a:t>
            </a:r>
            <a:r>
              <a:rPr lang="en-US" sz="2000" dirty="0" smtClean="0">
                <a:latin typeface="Euphemia UCAS" charset="0"/>
                <a:ea typeface="Euphemia UCAS" charset="0"/>
                <a:cs typeface="Euphemia UCAS" charset="0"/>
              </a:rPr>
              <a:t>. </a:t>
            </a:r>
            <a:endParaRPr lang="en-US" sz="2000" dirty="0">
              <a:latin typeface="Euphemia UCAS" charset="0"/>
              <a:ea typeface="Euphemia UCAS" charset="0"/>
              <a:cs typeface="Euphemia UCAS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357575"/>
              </p:ext>
            </p:extLst>
          </p:nvPr>
        </p:nvGraphicFramePr>
        <p:xfrm>
          <a:off x="304800" y="3480137"/>
          <a:ext cx="2743200" cy="1892300"/>
        </p:xfrm>
        <a:graphic>
          <a:graphicData uri="http://schemas.openxmlformats.org/drawingml/2006/table">
            <a:tbl>
              <a:tblPr/>
              <a:tblGrid>
                <a:gridCol w="1143000"/>
                <a:gridCol w="16002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models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 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downloads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20-49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Picture 10" descr="bf184f5f3fb8f6ebc65769ff767ca125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119" y="4271301"/>
            <a:ext cx="6592561" cy="2032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767830"/>
              </p:ext>
            </p:extLst>
          </p:nvPr>
        </p:nvGraphicFramePr>
        <p:xfrm>
          <a:off x="281826" y="609600"/>
          <a:ext cx="4578585" cy="2540000"/>
        </p:xfrm>
        <a:graphic>
          <a:graphicData uri="http://schemas.openxmlformats.org/drawingml/2006/table">
            <a:tbl>
              <a:tblPr/>
              <a:tblGrid>
                <a:gridCol w="1282700"/>
                <a:gridCol w="857485"/>
                <a:gridCol w="914400"/>
                <a:gridCol w="1524000"/>
              </a:tblGrid>
              <a:tr h="3062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Domain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Models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Tools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2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All domains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2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Terrestrial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74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2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Coastal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2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Marine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2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Hydrology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47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2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Carbonate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2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Climate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60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43370" y="304800"/>
            <a:ext cx="5410200" cy="42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700" dir="2700000" algn="ctr" rotWithShape="0">
              <a:schemeClr val="bg2">
                <a:alpha val="89999"/>
              </a:schemeClr>
            </a:outerShd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charset="0"/>
                <a:ea typeface="Bell MT" charset="0"/>
                <a:cs typeface="Bell MT" charset="0"/>
              </a:rPr>
              <a:t>T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charset="0"/>
                <a:ea typeface="Bell MT" charset="0"/>
                <a:cs typeface="Bell MT" charset="0"/>
              </a:rPr>
              <a:t>ypes of CSDMS models</a:t>
            </a:r>
          </a:p>
        </p:txBody>
      </p:sp>
      <p:pic>
        <p:nvPicPr>
          <p:cNvPr id="18436" name="Picture 5" descr="CSDMS Icon (512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2575" y="6411913"/>
            <a:ext cx="611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156811" y="838200"/>
            <a:ext cx="6170611" cy="574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 smtClean="0">
                <a:latin typeface="Bell MT" charset="0"/>
                <a:ea typeface="Bell MT" charset="0"/>
                <a:cs typeface="Bell MT" charset="0"/>
              </a:rPr>
              <a:t>1) Landscape </a:t>
            </a:r>
            <a:r>
              <a:rPr lang="en-US" sz="2200" b="1" dirty="0">
                <a:latin typeface="Bell MT" charset="0"/>
                <a:ea typeface="Bell MT" charset="0"/>
                <a:cs typeface="Bell MT" charset="0"/>
              </a:rPr>
              <a:t>/ Seascape Evolution </a:t>
            </a:r>
            <a:r>
              <a:rPr lang="en-US" sz="2200" b="1" dirty="0" smtClean="0">
                <a:latin typeface="Bell MT" charset="0"/>
                <a:ea typeface="Bell MT" charset="0"/>
                <a:cs typeface="Bell MT" charset="0"/>
              </a:rPr>
              <a:t>Models: </a:t>
            </a:r>
            <a:r>
              <a:rPr lang="en-US" sz="2200" b="1" dirty="0" smtClean="0">
                <a:latin typeface="Bell MT" charset="0"/>
                <a:cs typeface="Bell MT" charset="0"/>
              </a:rPr>
              <a:t>G</a:t>
            </a:r>
            <a:r>
              <a:rPr lang="en-US" sz="2200" b="0" dirty="0" smtClean="0">
                <a:latin typeface="Bell MT" charset="0"/>
                <a:cs typeface="Bell MT" charset="0"/>
              </a:rPr>
              <a:t>eomorphic </a:t>
            </a:r>
            <a:r>
              <a:rPr lang="en-US" sz="2200" b="0" dirty="0">
                <a:latin typeface="Bell MT" charset="0"/>
                <a:cs typeface="Bell MT" charset="0"/>
              </a:rPr>
              <a:t>&amp; </a:t>
            </a:r>
            <a:r>
              <a:rPr lang="en-US" sz="2200" b="0" dirty="0" smtClean="0">
                <a:latin typeface="Bell MT" charset="0"/>
                <a:cs typeface="Bell MT" charset="0"/>
              </a:rPr>
              <a:t>stratigraphic models to simulate </a:t>
            </a:r>
            <a:r>
              <a:rPr lang="en-US" sz="2200" dirty="0">
                <a:latin typeface="Bell MT" charset="0"/>
                <a:cs typeface="Bell MT" charset="0"/>
              </a:rPr>
              <a:t>across geological time and </a:t>
            </a:r>
            <a:r>
              <a:rPr lang="en-US" sz="2200" dirty="0" smtClean="0">
                <a:latin typeface="Bell MT" charset="0"/>
                <a:cs typeface="Bell MT" charset="0"/>
              </a:rPr>
              <a:t>space by incorporating </a:t>
            </a:r>
            <a:r>
              <a:rPr lang="en-US" sz="2200" dirty="0">
                <a:latin typeface="Bell MT" charset="0"/>
                <a:cs typeface="Bell MT" charset="0"/>
              </a:rPr>
              <a:t>geophysical &amp; geochemical </a:t>
            </a:r>
            <a:r>
              <a:rPr lang="en-US" sz="2200" dirty="0" smtClean="0">
                <a:latin typeface="Bell MT" charset="0"/>
                <a:cs typeface="Bell MT" charset="0"/>
              </a:rPr>
              <a:t>feedbacks including </a:t>
            </a:r>
            <a:r>
              <a:rPr lang="en-US" sz="2200" dirty="0" err="1" smtClean="0">
                <a:latin typeface="Bell MT" charset="0"/>
                <a:cs typeface="Bell MT" charset="0"/>
              </a:rPr>
              <a:t>isostasy</a:t>
            </a:r>
            <a:r>
              <a:rPr lang="en-US" sz="2200" dirty="0">
                <a:latin typeface="Bell MT" charset="0"/>
                <a:cs typeface="Bell MT" charset="0"/>
              </a:rPr>
              <a:t>, </a:t>
            </a:r>
            <a:r>
              <a:rPr lang="en-US" sz="2200" dirty="0" err="1" smtClean="0">
                <a:latin typeface="Bell MT" charset="0"/>
                <a:cs typeface="Bell MT" charset="0"/>
              </a:rPr>
              <a:t>eustasy</a:t>
            </a:r>
            <a:r>
              <a:rPr lang="en-US" sz="2200" dirty="0">
                <a:latin typeface="Bell MT" charset="0"/>
                <a:cs typeface="Bell MT" charset="0"/>
              </a:rPr>
              <a:t>, </a:t>
            </a:r>
            <a:r>
              <a:rPr lang="en-US" sz="2200" dirty="0" smtClean="0">
                <a:latin typeface="Bell MT" charset="0"/>
                <a:cs typeface="Bell MT" charset="0"/>
              </a:rPr>
              <a:t>tectonics</a:t>
            </a:r>
            <a:r>
              <a:rPr lang="en-US" sz="2200" dirty="0">
                <a:latin typeface="Bell MT" charset="0"/>
                <a:cs typeface="Bell MT" charset="0"/>
              </a:rPr>
              <a:t>, climate change, sea level, </a:t>
            </a:r>
            <a:r>
              <a:rPr lang="en-US" sz="2200" dirty="0" smtClean="0">
                <a:latin typeface="Bell MT" charset="0"/>
                <a:cs typeface="Bell MT" charset="0"/>
              </a:rPr>
              <a:t>post</a:t>
            </a:r>
            <a:r>
              <a:rPr lang="en-US" sz="2200" dirty="0">
                <a:latin typeface="Bell MT" charset="0"/>
                <a:cs typeface="Bell MT" charset="0"/>
              </a:rPr>
              <a:t>-depositional </a:t>
            </a:r>
            <a:r>
              <a:rPr lang="en-US" sz="2200" dirty="0" smtClean="0">
                <a:latin typeface="Bell MT" charset="0"/>
                <a:cs typeface="Bell MT" charset="0"/>
              </a:rPr>
              <a:t>processes and biology. </a:t>
            </a:r>
          </a:p>
          <a:p>
            <a:pPr>
              <a:spcAft>
                <a:spcPts val="0"/>
              </a:spcAft>
            </a:pPr>
            <a:r>
              <a:rPr lang="en-US" sz="2200" b="1" dirty="0">
                <a:latin typeface="Bell MT" charset="0"/>
                <a:ea typeface="Bell MT" charset="0"/>
                <a:cs typeface="Bell MT" charset="0"/>
              </a:rPr>
              <a:t>2) </a:t>
            </a:r>
            <a:r>
              <a:rPr lang="en-US" sz="2200" b="1" dirty="0" err="1">
                <a:latin typeface="Bell MT" charset="0"/>
                <a:ea typeface="Bell MT" charset="0"/>
                <a:cs typeface="Bell MT" charset="0"/>
              </a:rPr>
              <a:t>Morphodynamic</a:t>
            </a:r>
            <a:r>
              <a:rPr lang="en-US" sz="2200" b="1" dirty="0">
                <a:latin typeface="Bell MT" charset="0"/>
                <a:ea typeface="Bell MT" charset="0"/>
                <a:cs typeface="Bell MT" charset="0"/>
              </a:rPr>
              <a:t> </a:t>
            </a:r>
            <a:r>
              <a:rPr lang="en-US" sz="2200" b="1" dirty="0" smtClean="0">
                <a:latin typeface="Bell MT" charset="0"/>
                <a:ea typeface="Bell MT" charset="0"/>
                <a:cs typeface="Bell MT" charset="0"/>
              </a:rPr>
              <a:t>Models: </a:t>
            </a:r>
            <a:r>
              <a:rPr lang="en-US" sz="2200" dirty="0" smtClean="0">
                <a:latin typeface="Bell MT" charset="0"/>
                <a:cs typeface="Bell MT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latin typeface="Bell MT" charset="0"/>
                <a:cs typeface="Bell MT" charset="0"/>
              </a:rPr>
              <a:t>E</a:t>
            </a:r>
            <a:r>
              <a:rPr lang="en-US" sz="2200" dirty="0" smtClean="0">
                <a:latin typeface="Bell MT" charset="0"/>
                <a:cs typeface="Bell MT" charset="0"/>
              </a:rPr>
              <a:t>ngineering &amp; </a:t>
            </a:r>
            <a:r>
              <a:rPr lang="en-US" sz="2200" dirty="0">
                <a:latin typeface="Bell MT" charset="0"/>
                <a:cs typeface="Bell MT" charset="0"/>
              </a:rPr>
              <a:t>sedimentology models to simulate the evolving transport pathway and mobile bed with </a:t>
            </a:r>
            <a:r>
              <a:rPr lang="en-US" sz="2200" dirty="0" smtClean="0">
                <a:latin typeface="Bell MT" charset="0"/>
                <a:cs typeface="Bell MT" charset="0"/>
              </a:rPr>
              <a:t>dynamical </a:t>
            </a:r>
            <a:r>
              <a:rPr lang="en-US" sz="2200" dirty="0">
                <a:latin typeface="Bell MT" charset="0"/>
                <a:cs typeface="Bell MT" charset="0"/>
              </a:rPr>
              <a:t>feedback to fluid transport processes — may include </a:t>
            </a:r>
            <a:r>
              <a:rPr lang="en-US" sz="2200" dirty="0" err="1">
                <a:latin typeface="Bell MT" charset="0"/>
                <a:cs typeface="Bell MT" charset="0"/>
              </a:rPr>
              <a:t>ecodynamics</a:t>
            </a:r>
            <a:r>
              <a:rPr lang="en-US" sz="2200" dirty="0" smtClean="0">
                <a:latin typeface="Bell MT" charset="0"/>
                <a:cs typeface="Bell MT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200" b="1" dirty="0">
                <a:latin typeface="Bell MT" charset="0"/>
                <a:ea typeface="Bell MT" charset="0"/>
                <a:cs typeface="Bell MT" charset="0"/>
              </a:rPr>
              <a:t>3) Transport </a:t>
            </a:r>
            <a:r>
              <a:rPr lang="en-US" sz="2200" b="1" dirty="0" smtClean="0">
                <a:latin typeface="Bell MT" charset="0"/>
                <a:ea typeface="Bell MT" charset="0"/>
                <a:cs typeface="Bell MT" charset="0"/>
              </a:rPr>
              <a:t>/ </a:t>
            </a:r>
            <a:r>
              <a:rPr lang="en-US" sz="2200" b="1" dirty="0">
                <a:latin typeface="Bell MT" charset="0"/>
                <a:ea typeface="Bell MT" charset="0"/>
                <a:cs typeface="Bell MT" charset="0"/>
              </a:rPr>
              <a:t>Circulation </a:t>
            </a:r>
            <a:r>
              <a:rPr lang="en-US" sz="2200" b="1" dirty="0" smtClean="0">
                <a:latin typeface="Bell MT" charset="0"/>
                <a:ea typeface="Bell MT" charset="0"/>
                <a:cs typeface="Bell MT" charset="0"/>
              </a:rPr>
              <a:t>Models: </a:t>
            </a:r>
            <a:r>
              <a:rPr lang="en-US" sz="2200" dirty="0">
                <a:latin typeface="Bell MT" charset="0"/>
                <a:cs typeface="Bell MT" charset="0"/>
              </a:rPr>
              <a:t> </a:t>
            </a:r>
            <a:r>
              <a:rPr lang="en-US" sz="2200" b="1" dirty="0">
                <a:latin typeface="Bell MT" charset="0"/>
                <a:cs typeface="Bell MT" charset="0"/>
              </a:rPr>
              <a:t>O</a:t>
            </a:r>
            <a:r>
              <a:rPr lang="en-US" sz="2200" dirty="0">
                <a:latin typeface="Bell MT" charset="0"/>
                <a:cs typeface="Bell MT" charset="0"/>
              </a:rPr>
              <a:t>ceanographic, hydrologic </a:t>
            </a:r>
            <a:r>
              <a:rPr lang="en-US" sz="2200" dirty="0" smtClean="0">
                <a:latin typeface="Bell MT" charset="0"/>
                <a:cs typeface="Bell MT" charset="0"/>
              </a:rPr>
              <a:t>&amp; </a:t>
            </a:r>
            <a:r>
              <a:rPr lang="en-US" sz="2200" dirty="0" err="1">
                <a:latin typeface="Bell MT" charset="0"/>
                <a:cs typeface="Bell MT" charset="0"/>
              </a:rPr>
              <a:t>sedimentologic</a:t>
            </a:r>
            <a:r>
              <a:rPr lang="en-US" sz="2200" dirty="0">
                <a:latin typeface="Bell MT" charset="0"/>
                <a:cs typeface="Bell MT" charset="0"/>
              </a:rPr>
              <a:t> models to simulate </a:t>
            </a:r>
            <a:r>
              <a:rPr lang="en-US" sz="2200" dirty="0" smtClean="0">
                <a:latin typeface="Bell MT" charset="0"/>
                <a:cs typeface="Bell MT" charset="0"/>
              </a:rPr>
              <a:t>the </a:t>
            </a:r>
            <a:r>
              <a:rPr lang="en-US" sz="2200" dirty="0">
                <a:latin typeface="Bell MT" charset="0"/>
                <a:cs typeface="Bell MT" charset="0"/>
              </a:rPr>
              <a:t>material flux along pathways </a:t>
            </a:r>
            <a:r>
              <a:rPr lang="en-US" sz="2200" dirty="0" smtClean="0">
                <a:latin typeface="Bell MT" charset="0"/>
                <a:cs typeface="Bell MT" charset="0"/>
              </a:rPr>
              <a:t>at the even scale (</a:t>
            </a:r>
            <a:r>
              <a:rPr lang="en-US" sz="2200" dirty="0">
                <a:latin typeface="Bell MT" charset="0"/>
                <a:cs typeface="Bell MT" charset="0"/>
              </a:rPr>
              <a:t>e.g. river </a:t>
            </a:r>
            <a:r>
              <a:rPr lang="en-US" sz="2200" dirty="0" smtClean="0">
                <a:latin typeface="Bell MT" charset="0"/>
                <a:cs typeface="Bell MT" charset="0"/>
              </a:rPr>
              <a:t>floods, ocean </a:t>
            </a:r>
            <a:r>
              <a:rPr lang="en-US" sz="2200" dirty="0">
                <a:latin typeface="Bell MT" charset="0"/>
                <a:cs typeface="Bell MT" charset="0"/>
              </a:rPr>
              <a:t>storms) using advanced computational fluid </a:t>
            </a:r>
            <a:r>
              <a:rPr lang="en-US" sz="2200" dirty="0" smtClean="0">
                <a:latin typeface="Bell MT" charset="0"/>
                <a:cs typeface="Bell MT" charset="0"/>
              </a:rPr>
              <a:t>dynamics</a:t>
            </a:r>
            <a:endParaRPr lang="en-US" sz="2200" b="0" dirty="0">
              <a:latin typeface="Bell MT" charset="0"/>
              <a:cs typeface="Bell MT" charset="0"/>
            </a:endParaRPr>
          </a:p>
        </p:txBody>
      </p:sp>
      <p:pic>
        <p:nvPicPr>
          <p:cNvPr id="8" name="Picture 10" descr="CSDMS_high_re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39762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sf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Syvitski_Fig10.tif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6999" y="4713111"/>
            <a:ext cx="2550411" cy="1301838"/>
          </a:xfrm>
          <a:prstGeom prst="rect">
            <a:avLst/>
          </a:prstGeom>
          <a:solidFill>
            <a:srgbClr val="DFF1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2" descr="WSGRID_RUN298Best_color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211" y="228600"/>
            <a:ext cx="2819400" cy="217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6000" contras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6999" y="2571939"/>
            <a:ext cx="2507075" cy="1976437"/>
          </a:xfrm>
          <a:prstGeom prst="rect">
            <a:avLst/>
          </a:prstGeom>
          <a:solidFill>
            <a:srgbClr val="DFF1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10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24000" y="1018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700" dir="2700000" algn="ctr" rotWithShape="0">
              <a:schemeClr val="bg2">
                <a:alpha val="89999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uphemia UCAS"/>
                <a:cs typeface="Euphemia UCAS"/>
              </a:rPr>
              <a:t>CSDMS Model Examples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uphemia UCAS"/>
              <a:cs typeface="Euphemia UCA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770" y="519896"/>
            <a:ext cx="8673630" cy="5728504"/>
          </a:xfrm>
          <a:prstGeom prst="rect">
            <a:avLst/>
          </a:prstGeom>
        </p:spPr>
      </p:pic>
      <p:pic>
        <p:nvPicPr>
          <p:cNvPr id="8" name="Picture 12" descr="CSDMS_high_re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403975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SDMS Icon (512)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99200"/>
            <a:ext cx="798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nsflog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4804"/>
          <p:cNvGrpSpPr>
            <a:grpSpLocks/>
          </p:cNvGrpSpPr>
          <p:nvPr/>
        </p:nvGrpSpPr>
        <p:grpSpPr bwMode="auto">
          <a:xfrm>
            <a:off x="58738" y="2193925"/>
            <a:ext cx="1397000" cy="4583113"/>
            <a:chOff x="1447800" y="2200458"/>
            <a:chExt cx="1397434" cy="4583620"/>
          </a:xfrm>
        </p:grpSpPr>
        <p:grpSp>
          <p:nvGrpSpPr>
            <p:cNvPr id="79275" name="Group 1220"/>
            <p:cNvGrpSpPr>
              <a:grpSpLocks/>
            </p:cNvGrpSpPr>
            <p:nvPr/>
          </p:nvGrpSpPr>
          <p:grpSpPr bwMode="auto">
            <a:xfrm>
              <a:off x="1499831" y="6575376"/>
              <a:ext cx="1308770" cy="208702"/>
              <a:chOff x="2559" y="4065"/>
              <a:chExt cx="1107" cy="80"/>
            </a:xfrm>
          </p:grpSpPr>
          <p:grpSp>
            <p:nvGrpSpPr>
              <p:cNvPr id="79320" name="Group 1221"/>
              <p:cNvGrpSpPr>
                <a:grpSpLocks/>
              </p:cNvGrpSpPr>
              <p:nvPr/>
            </p:nvGrpSpPr>
            <p:grpSpPr bwMode="auto">
              <a:xfrm>
                <a:off x="2559" y="4065"/>
                <a:ext cx="101" cy="80"/>
                <a:chOff x="2559" y="4065"/>
                <a:chExt cx="101" cy="80"/>
              </a:xfrm>
            </p:grpSpPr>
            <p:sp>
              <p:nvSpPr>
                <p:cNvPr id="79324" name="Rectangle 1222"/>
                <p:cNvSpPr>
                  <a:spLocks noChangeArrowheads="1"/>
                </p:cNvSpPr>
                <p:nvPr/>
              </p:nvSpPr>
              <p:spPr bwMode="auto">
                <a:xfrm>
                  <a:off x="2581" y="4065"/>
                  <a:ext cx="56" cy="56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9325" name="Rectangle 1223"/>
                <p:cNvSpPr>
                  <a:spLocks noChangeArrowheads="1"/>
                </p:cNvSpPr>
                <p:nvPr/>
              </p:nvSpPr>
              <p:spPr bwMode="auto">
                <a:xfrm>
                  <a:off x="2559" y="4110"/>
                  <a:ext cx="101" cy="35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9321" name="Group 1224"/>
              <p:cNvGrpSpPr>
                <a:grpSpLocks/>
              </p:cNvGrpSpPr>
              <p:nvPr/>
            </p:nvGrpSpPr>
            <p:grpSpPr bwMode="auto">
              <a:xfrm>
                <a:off x="3565" y="4065"/>
                <a:ext cx="101" cy="80"/>
                <a:chOff x="2559" y="4065"/>
                <a:chExt cx="101" cy="80"/>
              </a:xfrm>
            </p:grpSpPr>
            <p:sp>
              <p:nvSpPr>
                <p:cNvPr id="79322" name="Rectangle 1225"/>
                <p:cNvSpPr>
                  <a:spLocks noChangeArrowheads="1"/>
                </p:cNvSpPr>
                <p:nvPr/>
              </p:nvSpPr>
              <p:spPr bwMode="auto">
                <a:xfrm>
                  <a:off x="2581" y="4065"/>
                  <a:ext cx="56" cy="56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9323" name="Rectangle 1226"/>
                <p:cNvSpPr>
                  <a:spLocks noChangeArrowheads="1"/>
                </p:cNvSpPr>
                <p:nvPr/>
              </p:nvSpPr>
              <p:spPr bwMode="auto">
                <a:xfrm>
                  <a:off x="2559" y="4110"/>
                  <a:ext cx="101" cy="35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</p:grpSp>
        <p:sp>
          <p:nvSpPr>
            <p:cNvPr id="79276" name="Rectangle 1227"/>
            <p:cNvSpPr>
              <a:spLocks noChangeArrowheads="1"/>
            </p:cNvSpPr>
            <p:nvPr/>
          </p:nvSpPr>
          <p:spPr bwMode="auto">
            <a:xfrm>
              <a:off x="1448982" y="2200458"/>
              <a:ext cx="1392706" cy="437491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79277" name="Group 4807"/>
            <p:cNvGrpSpPr>
              <a:grpSpLocks/>
            </p:cNvGrpSpPr>
            <p:nvPr/>
          </p:nvGrpSpPr>
          <p:grpSpPr bwMode="auto">
            <a:xfrm>
              <a:off x="1447800" y="2714387"/>
              <a:ext cx="1393888" cy="973074"/>
              <a:chOff x="1447800" y="2714387"/>
              <a:chExt cx="1393888" cy="973074"/>
            </a:xfrm>
          </p:grpSpPr>
          <p:sp>
            <p:nvSpPr>
              <p:cNvPr id="79311" name="Rectangle 1241"/>
              <p:cNvSpPr>
                <a:spLocks noChangeArrowheads="1"/>
              </p:cNvSpPr>
              <p:nvPr/>
            </p:nvSpPr>
            <p:spPr bwMode="auto">
              <a:xfrm>
                <a:off x="1448982" y="2714387"/>
                <a:ext cx="1392706" cy="973074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312" name="Rectangle 1242"/>
              <p:cNvSpPr>
                <a:spLocks noChangeArrowheads="1"/>
              </p:cNvSpPr>
              <p:nvPr/>
            </p:nvSpPr>
            <p:spPr bwMode="auto">
              <a:xfrm>
                <a:off x="1962084" y="2761345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313" name="Rectangle 1243"/>
              <p:cNvSpPr>
                <a:spLocks noChangeArrowheads="1"/>
              </p:cNvSpPr>
              <p:nvPr/>
            </p:nvSpPr>
            <p:spPr bwMode="auto">
              <a:xfrm>
                <a:off x="1447800" y="2761345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314" name="Rectangle 1242"/>
              <p:cNvSpPr>
                <a:spLocks noChangeArrowheads="1"/>
              </p:cNvSpPr>
              <p:nvPr/>
            </p:nvSpPr>
            <p:spPr bwMode="auto">
              <a:xfrm>
                <a:off x="1962084" y="2972656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315" name="Rectangle 1243"/>
              <p:cNvSpPr>
                <a:spLocks noChangeArrowheads="1"/>
              </p:cNvSpPr>
              <p:nvPr/>
            </p:nvSpPr>
            <p:spPr bwMode="auto">
              <a:xfrm>
                <a:off x="1447800" y="2972656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316" name="Rectangle 1242"/>
              <p:cNvSpPr>
                <a:spLocks noChangeArrowheads="1"/>
              </p:cNvSpPr>
              <p:nvPr/>
            </p:nvSpPr>
            <p:spPr bwMode="auto">
              <a:xfrm>
                <a:off x="1962084" y="3197011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317" name="Rectangle 1243"/>
              <p:cNvSpPr>
                <a:spLocks noChangeArrowheads="1"/>
              </p:cNvSpPr>
              <p:nvPr/>
            </p:nvSpPr>
            <p:spPr bwMode="auto">
              <a:xfrm>
                <a:off x="1447800" y="3197011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318" name="Rectangle 1242"/>
              <p:cNvSpPr>
                <a:spLocks noChangeArrowheads="1"/>
              </p:cNvSpPr>
              <p:nvPr/>
            </p:nvSpPr>
            <p:spPr bwMode="auto">
              <a:xfrm>
                <a:off x="1962084" y="3421366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319" name="Rectangle 1243"/>
              <p:cNvSpPr>
                <a:spLocks noChangeArrowheads="1"/>
              </p:cNvSpPr>
              <p:nvPr/>
            </p:nvSpPr>
            <p:spPr bwMode="auto">
              <a:xfrm>
                <a:off x="1447800" y="3421366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79278" name="Rectangle 1244"/>
            <p:cNvSpPr>
              <a:spLocks noChangeArrowheads="1"/>
            </p:cNvSpPr>
            <p:nvPr/>
          </p:nvSpPr>
          <p:spPr bwMode="auto">
            <a:xfrm>
              <a:off x="1456076" y="2257851"/>
              <a:ext cx="1383248" cy="44088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9279" name="Rectangle 1245"/>
            <p:cNvSpPr>
              <a:spLocks noChangeArrowheads="1"/>
            </p:cNvSpPr>
            <p:nvPr/>
          </p:nvSpPr>
          <p:spPr bwMode="auto">
            <a:xfrm>
              <a:off x="1589672" y="2385681"/>
              <a:ext cx="569851" cy="1460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79281" name="Group 4811"/>
            <p:cNvGrpSpPr>
              <a:grpSpLocks/>
            </p:cNvGrpSpPr>
            <p:nvPr/>
          </p:nvGrpSpPr>
          <p:grpSpPr bwMode="auto">
            <a:xfrm>
              <a:off x="1448982" y="3677844"/>
              <a:ext cx="1393888" cy="973074"/>
              <a:chOff x="1447800" y="2714387"/>
              <a:chExt cx="1393888" cy="973074"/>
            </a:xfrm>
          </p:grpSpPr>
          <p:sp>
            <p:nvSpPr>
              <p:cNvPr id="79302" name="Rectangle 1241"/>
              <p:cNvSpPr>
                <a:spLocks noChangeArrowheads="1"/>
              </p:cNvSpPr>
              <p:nvPr/>
            </p:nvSpPr>
            <p:spPr bwMode="auto">
              <a:xfrm>
                <a:off x="1448982" y="2714387"/>
                <a:ext cx="1392706" cy="973074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303" name="Rectangle 1242"/>
              <p:cNvSpPr>
                <a:spLocks noChangeArrowheads="1"/>
              </p:cNvSpPr>
              <p:nvPr/>
            </p:nvSpPr>
            <p:spPr bwMode="auto">
              <a:xfrm>
                <a:off x="1962084" y="2761345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304" name="Rectangle 1243"/>
              <p:cNvSpPr>
                <a:spLocks noChangeArrowheads="1"/>
              </p:cNvSpPr>
              <p:nvPr/>
            </p:nvSpPr>
            <p:spPr bwMode="auto">
              <a:xfrm>
                <a:off x="1447800" y="2761345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305" name="Rectangle 1242"/>
              <p:cNvSpPr>
                <a:spLocks noChangeArrowheads="1"/>
              </p:cNvSpPr>
              <p:nvPr/>
            </p:nvSpPr>
            <p:spPr bwMode="auto">
              <a:xfrm>
                <a:off x="1962084" y="2972656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306" name="Rectangle 1243"/>
              <p:cNvSpPr>
                <a:spLocks noChangeArrowheads="1"/>
              </p:cNvSpPr>
              <p:nvPr/>
            </p:nvSpPr>
            <p:spPr bwMode="auto">
              <a:xfrm>
                <a:off x="1447800" y="2972656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307" name="Rectangle 1242"/>
              <p:cNvSpPr>
                <a:spLocks noChangeArrowheads="1"/>
              </p:cNvSpPr>
              <p:nvPr/>
            </p:nvSpPr>
            <p:spPr bwMode="auto">
              <a:xfrm>
                <a:off x="1962084" y="3197011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308" name="Rectangle 1243"/>
              <p:cNvSpPr>
                <a:spLocks noChangeArrowheads="1"/>
              </p:cNvSpPr>
              <p:nvPr/>
            </p:nvSpPr>
            <p:spPr bwMode="auto">
              <a:xfrm>
                <a:off x="1447800" y="3197011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309" name="Rectangle 1242"/>
              <p:cNvSpPr>
                <a:spLocks noChangeArrowheads="1"/>
              </p:cNvSpPr>
              <p:nvPr/>
            </p:nvSpPr>
            <p:spPr bwMode="auto">
              <a:xfrm>
                <a:off x="1962084" y="3421366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310" name="Rectangle 1243"/>
              <p:cNvSpPr>
                <a:spLocks noChangeArrowheads="1"/>
              </p:cNvSpPr>
              <p:nvPr/>
            </p:nvSpPr>
            <p:spPr bwMode="auto">
              <a:xfrm>
                <a:off x="1447800" y="3421366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79282" name="Group 4812"/>
            <p:cNvGrpSpPr>
              <a:grpSpLocks/>
            </p:cNvGrpSpPr>
            <p:nvPr/>
          </p:nvGrpSpPr>
          <p:grpSpPr bwMode="auto">
            <a:xfrm>
              <a:off x="1450164" y="4641301"/>
              <a:ext cx="1393888" cy="973074"/>
              <a:chOff x="1447800" y="2714387"/>
              <a:chExt cx="1393888" cy="973074"/>
            </a:xfrm>
          </p:grpSpPr>
          <p:sp>
            <p:nvSpPr>
              <p:cNvPr id="79293" name="Rectangle 1241"/>
              <p:cNvSpPr>
                <a:spLocks noChangeArrowheads="1"/>
              </p:cNvSpPr>
              <p:nvPr/>
            </p:nvSpPr>
            <p:spPr bwMode="auto">
              <a:xfrm>
                <a:off x="1448982" y="2714387"/>
                <a:ext cx="1392706" cy="973074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294" name="Rectangle 1242"/>
              <p:cNvSpPr>
                <a:spLocks noChangeArrowheads="1"/>
              </p:cNvSpPr>
              <p:nvPr/>
            </p:nvSpPr>
            <p:spPr bwMode="auto">
              <a:xfrm>
                <a:off x="1962084" y="2761345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295" name="Rectangle 1243"/>
              <p:cNvSpPr>
                <a:spLocks noChangeArrowheads="1"/>
              </p:cNvSpPr>
              <p:nvPr/>
            </p:nvSpPr>
            <p:spPr bwMode="auto">
              <a:xfrm>
                <a:off x="1447800" y="2761345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296" name="Rectangle 1242"/>
              <p:cNvSpPr>
                <a:spLocks noChangeArrowheads="1"/>
              </p:cNvSpPr>
              <p:nvPr/>
            </p:nvSpPr>
            <p:spPr bwMode="auto">
              <a:xfrm>
                <a:off x="1962084" y="2972656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297" name="Rectangle 1243"/>
              <p:cNvSpPr>
                <a:spLocks noChangeArrowheads="1"/>
              </p:cNvSpPr>
              <p:nvPr/>
            </p:nvSpPr>
            <p:spPr bwMode="auto">
              <a:xfrm>
                <a:off x="1447800" y="2972656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298" name="Rectangle 1242"/>
              <p:cNvSpPr>
                <a:spLocks noChangeArrowheads="1"/>
              </p:cNvSpPr>
              <p:nvPr/>
            </p:nvSpPr>
            <p:spPr bwMode="auto">
              <a:xfrm>
                <a:off x="1962084" y="3197011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299" name="Rectangle 1243"/>
              <p:cNvSpPr>
                <a:spLocks noChangeArrowheads="1"/>
              </p:cNvSpPr>
              <p:nvPr/>
            </p:nvSpPr>
            <p:spPr bwMode="auto">
              <a:xfrm>
                <a:off x="1447800" y="3197011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300" name="Rectangle 1242"/>
              <p:cNvSpPr>
                <a:spLocks noChangeArrowheads="1"/>
              </p:cNvSpPr>
              <p:nvPr/>
            </p:nvSpPr>
            <p:spPr bwMode="auto">
              <a:xfrm>
                <a:off x="1962084" y="3421366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301" name="Rectangle 1243"/>
              <p:cNvSpPr>
                <a:spLocks noChangeArrowheads="1"/>
              </p:cNvSpPr>
              <p:nvPr/>
            </p:nvSpPr>
            <p:spPr bwMode="auto">
              <a:xfrm>
                <a:off x="1447800" y="3421366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79283" name="Group 4813"/>
            <p:cNvGrpSpPr>
              <a:grpSpLocks/>
            </p:cNvGrpSpPr>
            <p:nvPr/>
          </p:nvGrpSpPr>
          <p:grpSpPr bwMode="auto">
            <a:xfrm>
              <a:off x="1451346" y="5604758"/>
              <a:ext cx="1393888" cy="973074"/>
              <a:chOff x="1447800" y="2714387"/>
              <a:chExt cx="1393888" cy="973074"/>
            </a:xfrm>
          </p:grpSpPr>
          <p:sp>
            <p:nvSpPr>
              <p:cNvPr id="79284" name="Rectangle 1241"/>
              <p:cNvSpPr>
                <a:spLocks noChangeArrowheads="1"/>
              </p:cNvSpPr>
              <p:nvPr/>
            </p:nvSpPr>
            <p:spPr bwMode="auto">
              <a:xfrm>
                <a:off x="1448982" y="2714387"/>
                <a:ext cx="1392706" cy="973074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285" name="Rectangle 1242"/>
              <p:cNvSpPr>
                <a:spLocks noChangeArrowheads="1"/>
              </p:cNvSpPr>
              <p:nvPr/>
            </p:nvSpPr>
            <p:spPr bwMode="auto">
              <a:xfrm>
                <a:off x="1962084" y="2761345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286" name="Rectangle 1243"/>
              <p:cNvSpPr>
                <a:spLocks noChangeArrowheads="1"/>
              </p:cNvSpPr>
              <p:nvPr/>
            </p:nvSpPr>
            <p:spPr bwMode="auto">
              <a:xfrm>
                <a:off x="1447800" y="2761345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287" name="Rectangle 1242"/>
              <p:cNvSpPr>
                <a:spLocks noChangeArrowheads="1"/>
              </p:cNvSpPr>
              <p:nvPr/>
            </p:nvSpPr>
            <p:spPr bwMode="auto">
              <a:xfrm>
                <a:off x="1962084" y="2972656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288" name="Rectangle 1243"/>
              <p:cNvSpPr>
                <a:spLocks noChangeArrowheads="1"/>
              </p:cNvSpPr>
              <p:nvPr/>
            </p:nvSpPr>
            <p:spPr bwMode="auto">
              <a:xfrm>
                <a:off x="1447800" y="2972656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289" name="Rectangle 1242"/>
              <p:cNvSpPr>
                <a:spLocks noChangeArrowheads="1"/>
              </p:cNvSpPr>
              <p:nvPr/>
            </p:nvSpPr>
            <p:spPr bwMode="auto">
              <a:xfrm>
                <a:off x="1962084" y="3197011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290" name="Rectangle 1243"/>
              <p:cNvSpPr>
                <a:spLocks noChangeArrowheads="1"/>
              </p:cNvSpPr>
              <p:nvPr/>
            </p:nvSpPr>
            <p:spPr bwMode="auto">
              <a:xfrm>
                <a:off x="1447800" y="3197011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291" name="Rectangle 1242"/>
              <p:cNvSpPr>
                <a:spLocks noChangeArrowheads="1"/>
              </p:cNvSpPr>
              <p:nvPr/>
            </p:nvSpPr>
            <p:spPr bwMode="auto">
              <a:xfrm>
                <a:off x="1962084" y="3421366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292" name="Rectangle 1243"/>
              <p:cNvSpPr>
                <a:spLocks noChangeArrowheads="1"/>
              </p:cNvSpPr>
              <p:nvPr/>
            </p:nvSpPr>
            <p:spPr bwMode="auto">
              <a:xfrm>
                <a:off x="1447800" y="3421366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pic>
        <p:nvPicPr>
          <p:cNvPr id="29699" name="Picture 12" descr="CSDMS_high_r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395993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nsflogo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555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11"/>
          <p:cNvSpPr txBox="1">
            <a:spLocks noChangeArrowheads="1"/>
          </p:cNvSpPr>
          <p:nvPr/>
        </p:nvSpPr>
        <p:spPr bwMode="auto">
          <a:xfrm>
            <a:off x="0" y="152400"/>
            <a:ext cx="9143999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Euphemia UCAS"/>
                <a:cs typeface="Euphemia UCAS"/>
              </a:rPr>
              <a:t>CSDMS </a:t>
            </a:r>
            <a:r>
              <a:rPr lang="en-US" dirty="0" smtClean="0">
                <a:latin typeface="Euphemia UCAS"/>
                <a:cs typeface="Euphemia UCAS"/>
              </a:rPr>
              <a:t>members may gain access </a:t>
            </a:r>
            <a:r>
              <a:rPr lang="en-US" dirty="0" smtClean="0">
                <a:latin typeface="Euphemia UCAS"/>
                <a:cs typeface="Euphemia UCAS"/>
              </a:rPr>
              <a:t>to </a:t>
            </a:r>
            <a:r>
              <a:rPr lang="en-US" dirty="0" smtClean="0">
                <a:latin typeface="Euphemia UCAS"/>
                <a:cs typeface="Euphemia UCAS"/>
              </a:rPr>
              <a:t>the </a:t>
            </a:r>
            <a:r>
              <a:rPr lang="en-US" dirty="0" smtClean="0">
                <a:latin typeface="Euphemia UCAS"/>
                <a:cs typeface="Euphemia UCAS"/>
              </a:rPr>
              <a:t>CU/USGS experimental supercomputer </a:t>
            </a:r>
            <a:r>
              <a:rPr lang="en-US" i="1" dirty="0" smtClean="0">
                <a:latin typeface="Euphemia UCAS"/>
                <a:cs typeface="Euphemia UCAS"/>
              </a:rPr>
              <a:t>Beach</a:t>
            </a:r>
            <a:r>
              <a:rPr lang="en-US" dirty="0" smtClean="0">
                <a:latin typeface="Euphemia UCAS"/>
                <a:cs typeface="Euphemia UCAS"/>
              </a:rPr>
              <a:t> supporting &gt;150 </a:t>
            </a:r>
            <a:r>
              <a:rPr lang="en-US" dirty="0">
                <a:latin typeface="Euphemia UCAS"/>
                <a:cs typeface="Euphemia UCAS"/>
              </a:rPr>
              <a:t>CSDMS members who have met </a:t>
            </a:r>
            <a:r>
              <a:rPr lang="en-US" dirty="0" smtClean="0">
                <a:latin typeface="Euphemia UCAS"/>
                <a:cs typeface="Euphemia UCAS"/>
              </a:rPr>
              <a:t>a use</a:t>
            </a:r>
            <a:r>
              <a:rPr lang="en-US" dirty="0">
                <a:latin typeface="Euphemia UCAS"/>
                <a:cs typeface="Euphemia UCAS"/>
              </a:rPr>
              <a:t> </a:t>
            </a:r>
            <a:r>
              <a:rPr lang="en-US" dirty="0" smtClean="0">
                <a:latin typeface="Euphemia UCAS"/>
                <a:cs typeface="Euphemia UCAS"/>
              </a:rPr>
              <a:t>criteria</a:t>
            </a:r>
            <a:endParaRPr lang="en-US" dirty="0">
              <a:latin typeface="Euphemia UCAS"/>
              <a:cs typeface="Euphemia UCAS"/>
            </a:endParaRP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Euphemia UCAS"/>
                <a:cs typeface="Euphemia UCAS"/>
              </a:rPr>
              <a:t> Running CSDMS models </a:t>
            </a:r>
            <a:r>
              <a:rPr lang="en-US" dirty="0">
                <a:latin typeface="Euphemia UCAS"/>
                <a:cs typeface="Euphemia UCAS"/>
              </a:rPr>
              <a:t>to advance science 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Euphemia UCAS"/>
                <a:cs typeface="Euphemia UCAS"/>
              </a:rPr>
              <a:t> Developing </a:t>
            </a:r>
            <a:r>
              <a:rPr lang="en-US" dirty="0">
                <a:latin typeface="Euphemia UCAS"/>
                <a:cs typeface="Euphemia UCAS"/>
              </a:rPr>
              <a:t>a model for the CSDMS model repository. 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Euphemia UCAS"/>
                <a:cs typeface="Euphemia UCAS"/>
              </a:rPr>
              <a:t> Developing </a:t>
            </a:r>
            <a:r>
              <a:rPr lang="en-US" dirty="0">
                <a:latin typeface="Euphemia UCAS"/>
                <a:cs typeface="Euphemia UCAS"/>
              </a:rPr>
              <a:t>a data or visualizations systems in support of CSDMS models. </a:t>
            </a:r>
          </a:p>
        </p:txBody>
      </p:sp>
      <p:sp>
        <p:nvSpPr>
          <p:cNvPr id="29702" name="TextBox 2293"/>
          <p:cNvSpPr txBox="1">
            <a:spLocks noChangeArrowheads="1"/>
          </p:cNvSpPr>
          <p:nvPr/>
        </p:nvSpPr>
        <p:spPr bwMode="auto">
          <a:xfrm>
            <a:off x="6629399" y="2339975"/>
            <a:ext cx="2362201" cy="324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i="1" dirty="0" smtClean="0">
                <a:latin typeface="Euphemia UCAS"/>
                <a:cs typeface="Euphemia UCAS"/>
              </a:rPr>
              <a:t>Beach</a:t>
            </a:r>
            <a:r>
              <a:rPr lang="en-US" dirty="0" smtClean="0">
                <a:latin typeface="Euphemia UCAS"/>
                <a:cs typeface="Euphemia UCAS"/>
              </a:rPr>
              <a:t> a 8Tflop/s HPCC </a:t>
            </a:r>
            <a:r>
              <a:rPr lang="en-US" dirty="0" smtClean="0">
                <a:latin typeface="Euphemia UCAS"/>
                <a:cs typeface="Euphemia UCAS"/>
              </a:rPr>
              <a:t>employs: </a:t>
            </a:r>
            <a:endParaRPr lang="en-US" dirty="0" smtClean="0">
              <a:latin typeface="Euphemia UCAS"/>
              <a:cs typeface="Euphemia UCAS"/>
            </a:endParaRPr>
          </a:p>
          <a:p>
            <a:pPr>
              <a:lnSpc>
                <a:spcPct val="120000"/>
              </a:lnSpc>
            </a:pPr>
            <a:endParaRPr lang="en-US" sz="900" dirty="0" smtClean="0">
              <a:latin typeface="Euphemia UCAS"/>
              <a:cs typeface="Euphemia UCAS"/>
            </a:endParaRPr>
          </a:p>
          <a:p>
            <a:pPr marL="112713" indent="-112713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Euphemia UCAS"/>
                <a:cs typeface="Euphemia UCAS"/>
              </a:rPr>
              <a:t>88 compute </a:t>
            </a:r>
            <a:r>
              <a:rPr lang="en-US" dirty="0">
                <a:latin typeface="Euphemia UCAS"/>
                <a:cs typeface="Euphemia UCAS"/>
              </a:rPr>
              <a:t>nodes </a:t>
            </a:r>
          </a:p>
          <a:p>
            <a:pPr marL="112713" indent="-112713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Euphemia UCAS"/>
                <a:cs typeface="Euphemia UCAS"/>
              </a:rPr>
              <a:t>704 x 3-GHz cores</a:t>
            </a:r>
          </a:p>
          <a:p>
            <a:pPr marL="112713" indent="-112713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Euphemia UCAS"/>
                <a:cs typeface="Euphemia UCAS"/>
              </a:rPr>
              <a:t>2-4 GB/core </a:t>
            </a:r>
          </a:p>
          <a:p>
            <a:pPr marL="112713" indent="-112713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Euphemia UCAS"/>
                <a:cs typeface="Euphemia UCAS"/>
              </a:rPr>
              <a:t>non</a:t>
            </a:r>
            <a:r>
              <a:rPr lang="en-US" dirty="0">
                <a:latin typeface="Euphemia UCAS"/>
                <a:cs typeface="Euphemia UCAS"/>
              </a:rPr>
              <a:t>-blocking </a:t>
            </a:r>
            <a:r>
              <a:rPr lang="en-US" dirty="0" err="1" smtClean="0">
                <a:latin typeface="Euphemia UCAS"/>
                <a:cs typeface="Euphemia UCAS"/>
              </a:rPr>
              <a:t>infiniband</a:t>
            </a:r>
            <a:endParaRPr lang="en-US" dirty="0">
              <a:latin typeface="Euphemia UCAS"/>
              <a:cs typeface="Euphemia UCAS"/>
            </a:endParaRPr>
          </a:p>
          <a:p>
            <a:pPr marL="112713" indent="-112713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Euphemia UCAS"/>
                <a:cs typeface="Euphemia UCAS"/>
              </a:rPr>
              <a:t>~100TB RAID storage.</a:t>
            </a:r>
            <a:endParaRPr lang="en-US" dirty="0">
              <a:latin typeface="Euphemia UCAS"/>
              <a:cs typeface="Euphemia UCA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71800" y="2200275"/>
            <a:ext cx="3581400" cy="4606925"/>
            <a:chOff x="2971800" y="2200275"/>
            <a:chExt cx="3581400" cy="4606925"/>
          </a:xfrm>
        </p:grpSpPr>
        <p:sp>
          <p:nvSpPr>
            <p:cNvPr id="29757" name="Rectangle 3"/>
            <p:cNvSpPr>
              <a:spLocks noChangeArrowheads="1"/>
            </p:cNvSpPr>
            <p:nvPr/>
          </p:nvSpPr>
          <p:spPr bwMode="auto">
            <a:xfrm>
              <a:off x="4793734" y="2200275"/>
              <a:ext cx="1759466" cy="4504047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758" name="Rectangle 4"/>
            <p:cNvSpPr>
              <a:spLocks noChangeAspect="1" noChangeArrowheads="1"/>
            </p:cNvSpPr>
            <p:nvPr/>
          </p:nvSpPr>
          <p:spPr bwMode="auto">
            <a:xfrm>
              <a:off x="4975184" y="2296881"/>
              <a:ext cx="1396568" cy="4339693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29759" name="Group 6"/>
            <p:cNvGrpSpPr>
              <a:grpSpLocks/>
            </p:cNvGrpSpPr>
            <p:nvPr/>
          </p:nvGrpSpPr>
          <p:grpSpPr bwMode="auto">
            <a:xfrm>
              <a:off x="4851762" y="6706832"/>
              <a:ext cx="150217" cy="100368"/>
              <a:chOff x="2559" y="4065"/>
              <a:chExt cx="101" cy="80"/>
            </a:xfrm>
          </p:grpSpPr>
          <p:sp>
            <p:nvSpPr>
              <p:cNvPr id="79273" name="Rectangle 7"/>
              <p:cNvSpPr>
                <a:spLocks noChangeArrowheads="1"/>
              </p:cNvSpPr>
              <p:nvPr/>
            </p:nvSpPr>
            <p:spPr bwMode="auto">
              <a:xfrm>
                <a:off x="2581" y="4065"/>
                <a:ext cx="56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274" name="Rectangle 8"/>
              <p:cNvSpPr>
                <a:spLocks noChangeArrowheads="1"/>
              </p:cNvSpPr>
              <p:nvPr/>
            </p:nvSpPr>
            <p:spPr bwMode="auto">
              <a:xfrm>
                <a:off x="2559" y="4110"/>
                <a:ext cx="101" cy="3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760" name="Group 9"/>
            <p:cNvGrpSpPr>
              <a:grpSpLocks/>
            </p:cNvGrpSpPr>
            <p:nvPr/>
          </p:nvGrpSpPr>
          <p:grpSpPr bwMode="auto">
            <a:xfrm>
              <a:off x="6347979" y="6706832"/>
              <a:ext cx="150217" cy="100368"/>
              <a:chOff x="2559" y="4065"/>
              <a:chExt cx="101" cy="80"/>
            </a:xfrm>
          </p:grpSpPr>
          <p:sp>
            <p:nvSpPr>
              <p:cNvPr id="79271" name="Rectangle 10"/>
              <p:cNvSpPr>
                <a:spLocks noChangeArrowheads="1"/>
              </p:cNvSpPr>
              <p:nvPr/>
            </p:nvSpPr>
            <p:spPr bwMode="auto">
              <a:xfrm>
                <a:off x="2581" y="4065"/>
                <a:ext cx="56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272" name="Rectangle 11"/>
              <p:cNvSpPr>
                <a:spLocks noChangeArrowheads="1"/>
              </p:cNvSpPr>
              <p:nvPr/>
            </p:nvSpPr>
            <p:spPr bwMode="auto">
              <a:xfrm>
                <a:off x="2559" y="4110"/>
                <a:ext cx="101" cy="3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29761" name="Line 13"/>
            <p:cNvSpPr>
              <a:spLocks noChangeShapeType="1"/>
            </p:cNvSpPr>
            <p:nvPr/>
          </p:nvSpPr>
          <p:spPr bwMode="auto">
            <a:xfrm>
              <a:off x="4845789" y="5551336"/>
              <a:ext cx="862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2" name="Line 14"/>
            <p:cNvSpPr>
              <a:spLocks noChangeShapeType="1"/>
            </p:cNvSpPr>
            <p:nvPr/>
          </p:nvSpPr>
          <p:spPr bwMode="auto">
            <a:xfrm>
              <a:off x="6416369" y="5551336"/>
              <a:ext cx="862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3" name="Line 16"/>
            <p:cNvSpPr>
              <a:spLocks noChangeShapeType="1"/>
            </p:cNvSpPr>
            <p:nvPr/>
          </p:nvSpPr>
          <p:spPr bwMode="auto">
            <a:xfrm>
              <a:off x="4845789" y="4467354"/>
              <a:ext cx="862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4" name="Line 17"/>
            <p:cNvSpPr>
              <a:spLocks noChangeShapeType="1"/>
            </p:cNvSpPr>
            <p:nvPr/>
          </p:nvSpPr>
          <p:spPr bwMode="auto">
            <a:xfrm>
              <a:off x="6416369" y="4467354"/>
              <a:ext cx="862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5" name="Line 19"/>
            <p:cNvSpPr>
              <a:spLocks noChangeShapeType="1"/>
            </p:cNvSpPr>
            <p:nvPr/>
          </p:nvSpPr>
          <p:spPr bwMode="auto">
            <a:xfrm>
              <a:off x="4845789" y="3375844"/>
              <a:ext cx="862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6" name="Line 20"/>
            <p:cNvSpPr>
              <a:spLocks noChangeShapeType="1"/>
            </p:cNvSpPr>
            <p:nvPr/>
          </p:nvSpPr>
          <p:spPr bwMode="auto">
            <a:xfrm>
              <a:off x="6416369" y="3375844"/>
              <a:ext cx="862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7" name="Line 22"/>
            <p:cNvSpPr>
              <a:spLocks noChangeShapeType="1"/>
            </p:cNvSpPr>
            <p:nvPr/>
          </p:nvSpPr>
          <p:spPr bwMode="auto">
            <a:xfrm>
              <a:off x="4845789" y="2291862"/>
              <a:ext cx="862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8" name="Line 23"/>
            <p:cNvSpPr>
              <a:spLocks noChangeShapeType="1"/>
            </p:cNvSpPr>
            <p:nvPr/>
          </p:nvSpPr>
          <p:spPr bwMode="auto">
            <a:xfrm>
              <a:off x="6416369" y="2291862"/>
              <a:ext cx="862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769" name="Group 25"/>
            <p:cNvGrpSpPr>
              <a:grpSpLocks/>
            </p:cNvGrpSpPr>
            <p:nvPr/>
          </p:nvGrpSpPr>
          <p:grpSpPr bwMode="auto">
            <a:xfrm>
              <a:off x="4875424" y="2402267"/>
              <a:ext cx="1595836" cy="0"/>
              <a:chOff x="4065" y="552"/>
              <a:chExt cx="1073" cy="0"/>
            </a:xfrm>
          </p:grpSpPr>
          <p:sp>
            <p:nvSpPr>
              <p:cNvPr id="79269" name="Line 26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70" name="Line 27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70" name="Group 28"/>
            <p:cNvGrpSpPr>
              <a:grpSpLocks/>
            </p:cNvGrpSpPr>
            <p:nvPr/>
          </p:nvGrpSpPr>
          <p:grpSpPr bwMode="auto">
            <a:xfrm>
              <a:off x="4875424" y="2510164"/>
              <a:ext cx="1595836" cy="0"/>
              <a:chOff x="4065" y="552"/>
              <a:chExt cx="1073" cy="0"/>
            </a:xfrm>
          </p:grpSpPr>
          <p:sp>
            <p:nvSpPr>
              <p:cNvPr id="79267" name="Line 29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68" name="Line 30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71" name="Group 31"/>
            <p:cNvGrpSpPr>
              <a:grpSpLocks/>
            </p:cNvGrpSpPr>
            <p:nvPr/>
          </p:nvGrpSpPr>
          <p:grpSpPr bwMode="auto">
            <a:xfrm>
              <a:off x="4875424" y="2618060"/>
              <a:ext cx="1595836" cy="0"/>
              <a:chOff x="4065" y="552"/>
              <a:chExt cx="1073" cy="0"/>
            </a:xfrm>
          </p:grpSpPr>
          <p:sp>
            <p:nvSpPr>
              <p:cNvPr id="79265" name="Line 32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66" name="Line 33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72" name="Group 34"/>
            <p:cNvGrpSpPr>
              <a:grpSpLocks/>
            </p:cNvGrpSpPr>
            <p:nvPr/>
          </p:nvGrpSpPr>
          <p:grpSpPr bwMode="auto">
            <a:xfrm>
              <a:off x="4875424" y="2725957"/>
              <a:ext cx="1595836" cy="0"/>
              <a:chOff x="4065" y="552"/>
              <a:chExt cx="1073" cy="0"/>
            </a:xfrm>
          </p:grpSpPr>
          <p:sp>
            <p:nvSpPr>
              <p:cNvPr id="79263" name="Line 35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64" name="Line 36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73" name="Group 37"/>
            <p:cNvGrpSpPr>
              <a:grpSpLocks/>
            </p:cNvGrpSpPr>
            <p:nvPr/>
          </p:nvGrpSpPr>
          <p:grpSpPr bwMode="auto">
            <a:xfrm>
              <a:off x="4875424" y="2833853"/>
              <a:ext cx="1595836" cy="0"/>
              <a:chOff x="4065" y="552"/>
              <a:chExt cx="1073" cy="0"/>
            </a:xfrm>
          </p:grpSpPr>
          <p:sp>
            <p:nvSpPr>
              <p:cNvPr id="79261" name="Line 38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62" name="Line 39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74" name="Group 40"/>
            <p:cNvGrpSpPr>
              <a:grpSpLocks/>
            </p:cNvGrpSpPr>
            <p:nvPr/>
          </p:nvGrpSpPr>
          <p:grpSpPr bwMode="auto">
            <a:xfrm>
              <a:off x="4875424" y="2941749"/>
              <a:ext cx="1595836" cy="0"/>
              <a:chOff x="4065" y="552"/>
              <a:chExt cx="1073" cy="0"/>
            </a:xfrm>
          </p:grpSpPr>
          <p:sp>
            <p:nvSpPr>
              <p:cNvPr id="79259" name="Line 41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60" name="Line 42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75" name="Group 43"/>
            <p:cNvGrpSpPr>
              <a:grpSpLocks/>
            </p:cNvGrpSpPr>
            <p:nvPr/>
          </p:nvGrpSpPr>
          <p:grpSpPr bwMode="auto">
            <a:xfrm>
              <a:off x="4875424" y="3049646"/>
              <a:ext cx="1595836" cy="0"/>
              <a:chOff x="4065" y="552"/>
              <a:chExt cx="1073" cy="0"/>
            </a:xfrm>
          </p:grpSpPr>
          <p:sp>
            <p:nvSpPr>
              <p:cNvPr id="79257" name="Line 44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58" name="Line 45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76" name="Group 46"/>
            <p:cNvGrpSpPr>
              <a:grpSpLocks/>
            </p:cNvGrpSpPr>
            <p:nvPr/>
          </p:nvGrpSpPr>
          <p:grpSpPr bwMode="auto">
            <a:xfrm>
              <a:off x="4875424" y="3157542"/>
              <a:ext cx="1595836" cy="0"/>
              <a:chOff x="4065" y="552"/>
              <a:chExt cx="1073" cy="0"/>
            </a:xfrm>
          </p:grpSpPr>
          <p:sp>
            <p:nvSpPr>
              <p:cNvPr id="79255" name="Line 47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56" name="Line 48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77" name="Group 49"/>
            <p:cNvGrpSpPr>
              <a:grpSpLocks/>
            </p:cNvGrpSpPr>
            <p:nvPr/>
          </p:nvGrpSpPr>
          <p:grpSpPr bwMode="auto">
            <a:xfrm>
              <a:off x="4875424" y="3265439"/>
              <a:ext cx="1595836" cy="0"/>
              <a:chOff x="4065" y="552"/>
              <a:chExt cx="1073" cy="0"/>
            </a:xfrm>
          </p:grpSpPr>
          <p:sp>
            <p:nvSpPr>
              <p:cNvPr id="79253" name="Line 50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54" name="Line 51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78" name="Group 53"/>
            <p:cNvGrpSpPr>
              <a:grpSpLocks/>
            </p:cNvGrpSpPr>
            <p:nvPr/>
          </p:nvGrpSpPr>
          <p:grpSpPr bwMode="auto">
            <a:xfrm>
              <a:off x="4875424" y="3482485"/>
              <a:ext cx="1595836" cy="0"/>
              <a:chOff x="4065" y="552"/>
              <a:chExt cx="1073" cy="0"/>
            </a:xfrm>
          </p:grpSpPr>
          <p:sp>
            <p:nvSpPr>
              <p:cNvPr id="79251" name="Line 54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52" name="Line 55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79" name="Group 56"/>
            <p:cNvGrpSpPr>
              <a:grpSpLocks/>
            </p:cNvGrpSpPr>
            <p:nvPr/>
          </p:nvGrpSpPr>
          <p:grpSpPr bwMode="auto">
            <a:xfrm>
              <a:off x="4875424" y="3590382"/>
              <a:ext cx="1595836" cy="0"/>
              <a:chOff x="4065" y="552"/>
              <a:chExt cx="1073" cy="0"/>
            </a:xfrm>
          </p:grpSpPr>
          <p:sp>
            <p:nvSpPr>
              <p:cNvPr id="79249" name="Line 57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50" name="Line 58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80" name="Group 59"/>
            <p:cNvGrpSpPr>
              <a:grpSpLocks/>
            </p:cNvGrpSpPr>
            <p:nvPr/>
          </p:nvGrpSpPr>
          <p:grpSpPr bwMode="auto">
            <a:xfrm>
              <a:off x="4875424" y="3698279"/>
              <a:ext cx="1595836" cy="0"/>
              <a:chOff x="4065" y="552"/>
              <a:chExt cx="1073" cy="0"/>
            </a:xfrm>
          </p:grpSpPr>
          <p:sp>
            <p:nvSpPr>
              <p:cNvPr id="79247" name="Line 60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48" name="Line 61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81" name="Group 62"/>
            <p:cNvGrpSpPr>
              <a:grpSpLocks/>
            </p:cNvGrpSpPr>
            <p:nvPr/>
          </p:nvGrpSpPr>
          <p:grpSpPr bwMode="auto">
            <a:xfrm>
              <a:off x="4875424" y="3806175"/>
              <a:ext cx="1595836" cy="0"/>
              <a:chOff x="4065" y="552"/>
              <a:chExt cx="1073" cy="0"/>
            </a:xfrm>
          </p:grpSpPr>
          <p:sp>
            <p:nvSpPr>
              <p:cNvPr id="79245" name="Line 63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46" name="Line 64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82" name="Group 65"/>
            <p:cNvGrpSpPr>
              <a:grpSpLocks/>
            </p:cNvGrpSpPr>
            <p:nvPr/>
          </p:nvGrpSpPr>
          <p:grpSpPr bwMode="auto">
            <a:xfrm>
              <a:off x="4875424" y="3914071"/>
              <a:ext cx="1595836" cy="0"/>
              <a:chOff x="4065" y="552"/>
              <a:chExt cx="1073" cy="0"/>
            </a:xfrm>
          </p:grpSpPr>
          <p:sp>
            <p:nvSpPr>
              <p:cNvPr id="79243" name="Line 66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44" name="Line 67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83" name="Group 68"/>
            <p:cNvGrpSpPr>
              <a:grpSpLocks/>
            </p:cNvGrpSpPr>
            <p:nvPr/>
          </p:nvGrpSpPr>
          <p:grpSpPr bwMode="auto">
            <a:xfrm>
              <a:off x="4875424" y="4021967"/>
              <a:ext cx="1595836" cy="0"/>
              <a:chOff x="4065" y="552"/>
              <a:chExt cx="1073" cy="0"/>
            </a:xfrm>
          </p:grpSpPr>
          <p:sp>
            <p:nvSpPr>
              <p:cNvPr id="79241" name="Line 69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42" name="Line 70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84" name="Group 71"/>
            <p:cNvGrpSpPr>
              <a:grpSpLocks/>
            </p:cNvGrpSpPr>
            <p:nvPr/>
          </p:nvGrpSpPr>
          <p:grpSpPr bwMode="auto">
            <a:xfrm>
              <a:off x="4875424" y="4129864"/>
              <a:ext cx="1595836" cy="0"/>
              <a:chOff x="4065" y="552"/>
              <a:chExt cx="1073" cy="0"/>
            </a:xfrm>
          </p:grpSpPr>
          <p:sp>
            <p:nvSpPr>
              <p:cNvPr id="79239" name="Line 72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40" name="Line 73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85" name="Group 2351"/>
            <p:cNvGrpSpPr>
              <a:grpSpLocks/>
            </p:cNvGrpSpPr>
            <p:nvPr/>
          </p:nvGrpSpPr>
          <p:grpSpPr bwMode="auto">
            <a:xfrm>
              <a:off x="4875424" y="4237760"/>
              <a:ext cx="1595836" cy="0"/>
              <a:chOff x="4065" y="552"/>
              <a:chExt cx="1073" cy="0"/>
            </a:xfrm>
          </p:grpSpPr>
          <p:sp>
            <p:nvSpPr>
              <p:cNvPr id="79237" name="Line 75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38" name="Line 76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86" name="Group 77"/>
            <p:cNvGrpSpPr>
              <a:grpSpLocks/>
            </p:cNvGrpSpPr>
            <p:nvPr/>
          </p:nvGrpSpPr>
          <p:grpSpPr bwMode="auto">
            <a:xfrm>
              <a:off x="4875424" y="4345657"/>
              <a:ext cx="1595836" cy="0"/>
              <a:chOff x="4065" y="552"/>
              <a:chExt cx="1073" cy="0"/>
            </a:xfrm>
          </p:grpSpPr>
          <p:sp>
            <p:nvSpPr>
              <p:cNvPr id="79235" name="Line 78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36" name="Line 79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87" name="Group 81"/>
            <p:cNvGrpSpPr>
              <a:grpSpLocks/>
            </p:cNvGrpSpPr>
            <p:nvPr/>
          </p:nvGrpSpPr>
          <p:grpSpPr bwMode="auto">
            <a:xfrm>
              <a:off x="4875424" y="4585288"/>
              <a:ext cx="1595836" cy="0"/>
              <a:chOff x="4065" y="552"/>
              <a:chExt cx="1073" cy="0"/>
            </a:xfrm>
          </p:grpSpPr>
          <p:sp>
            <p:nvSpPr>
              <p:cNvPr id="79233" name="Line 82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34" name="Line 83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88" name="Group 84"/>
            <p:cNvGrpSpPr>
              <a:grpSpLocks/>
            </p:cNvGrpSpPr>
            <p:nvPr/>
          </p:nvGrpSpPr>
          <p:grpSpPr bwMode="auto">
            <a:xfrm>
              <a:off x="4875424" y="4693184"/>
              <a:ext cx="1595836" cy="0"/>
              <a:chOff x="4065" y="552"/>
              <a:chExt cx="1073" cy="0"/>
            </a:xfrm>
          </p:grpSpPr>
          <p:sp>
            <p:nvSpPr>
              <p:cNvPr id="79231" name="Line 85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32" name="Line 86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89" name="Group 87"/>
            <p:cNvGrpSpPr>
              <a:grpSpLocks/>
            </p:cNvGrpSpPr>
            <p:nvPr/>
          </p:nvGrpSpPr>
          <p:grpSpPr bwMode="auto">
            <a:xfrm>
              <a:off x="4875424" y="4801080"/>
              <a:ext cx="1595836" cy="0"/>
              <a:chOff x="4065" y="552"/>
              <a:chExt cx="1073" cy="0"/>
            </a:xfrm>
          </p:grpSpPr>
          <p:sp>
            <p:nvSpPr>
              <p:cNvPr id="79229" name="Line 88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30" name="Line 89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90" name="Group 90"/>
            <p:cNvGrpSpPr>
              <a:grpSpLocks/>
            </p:cNvGrpSpPr>
            <p:nvPr/>
          </p:nvGrpSpPr>
          <p:grpSpPr bwMode="auto">
            <a:xfrm>
              <a:off x="4875424" y="4908976"/>
              <a:ext cx="1595836" cy="0"/>
              <a:chOff x="4065" y="552"/>
              <a:chExt cx="1073" cy="0"/>
            </a:xfrm>
          </p:grpSpPr>
          <p:sp>
            <p:nvSpPr>
              <p:cNvPr id="79227" name="Line 91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28" name="Line 92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91" name="Group 93"/>
            <p:cNvGrpSpPr>
              <a:grpSpLocks/>
            </p:cNvGrpSpPr>
            <p:nvPr/>
          </p:nvGrpSpPr>
          <p:grpSpPr bwMode="auto">
            <a:xfrm>
              <a:off x="4875424" y="5016873"/>
              <a:ext cx="1595836" cy="0"/>
              <a:chOff x="4065" y="552"/>
              <a:chExt cx="1073" cy="0"/>
            </a:xfrm>
          </p:grpSpPr>
          <p:sp>
            <p:nvSpPr>
              <p:cNvPr id="79225" name="Line 94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26" name="Line 95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92" name="Group 96"/>
            <p:cNvGrpSpPr>
              <a:grpSpLocks/>
            </p:cNvGrpSpPr>
            <p:nvPr/>
          </p:nvGrpSpPr>
          <p:grpSpPr bwMode="auto">
            <a:xfrm>
              <a:off x="4875424" y="5124770"/>
              <a:ext cx="1595836" cy="0"/>
              <a:chOff x="4065" y="552"/>
              <a:chExt cx="1073" cy="0"/>
            </a:xfrm>
          </p:grpSpPr>
          <p:sp>
            <p:nvSpPr>
              <p:cNvPr id="79223" name="Line 97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24" name="Line 98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93" name="Group 99"/>
            <p:cNvGrpSpPr>
              <a:grpSpLocks/>
            </p:cNvGrpSpPr>
            <p:nvPr/>
          </p:nvGrpSpPr>
          <p:grpSpPr bwMode="auto">
            <a:xfrm>
              <a:off x="4875424" y="5232666"/>
              <a:ext cx="1595836" cy="0"/>
              <a:chOff x="4065" y="552"/>
              <a:chExt cx="1073" cy="0"/>
            </a:xfrm>
          </p:grpSpPr>
          <p:sp>
            <p:nvSpPr>
              <p:cNvPr id="79221" name="Line 100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22" name="Line 101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94" name="Group 102"/>
            <p:cNvGrpSpPr>
              <a:grpSpLocks/>
            </p:cNvGrpSpPr>
            <p:nvPr/>
          </p:nvGrpSpPr>
          <p:grpSpPr bwMode="auto">
            <a:xfrm>
              <a:off x="4875424" y="5340562"/>
              <a:ext cx="1595836" cy="0"/>
              <a:chOff x="4065" y="552"/>
              <a:chExt cx="1073" cy="0"/>
            </a:xfrm>
          </p:grpSpPr>
          <p:sp>
            <p:nvSpPr>
              <p:cNvPr id="79219" name="Line 103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20" name="Line 104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95" name="Group 105"/>
            <p:cNvGrpSpPr>
              <a:grpSpLocks/>
            </p:cNvGrpSpPr>
            <p:nvPr/>
          </p:nvGrpSpPr>
          <p:grpSpPr bwMode="auto">
            <a:xfrm>
              <a:off x="4875424" y="5448458"/>
              <a:ext cx="1595836" cy="0"/>
              <a:chOff x="4065" y="552"/>
              <a:chExt cx="1073" cy="0"/>
            </a:xfrm>
          </p:grpSpPr>
          <p:sp>
            <p:nvSpPr>
              <p:cNvPr id="79217" name="Line 106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18" name="Line 107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96" name="Group 109"/>
            <p:cNvGrpSpPr>
              <a:grpSpLocks/>
            </p:cNvGrpSpPr>
            <p:nvPr/>
          </p:nvGrpSpPr>
          <p:grpSpPr bwMode="auto">
            <a:xfrm>
              <a:off x="4875424" y="5665506"/>
              <a:ext cx="1595836" cy="0"/>
              <a:chOff x="4065" y="552"/>
              <a:chExt cx="1073" cy="0"/>
            </a:xfrm>
          </p:grpSpPr>
          <p:sp>
            <p:nvSpPr>
              <p:cNvPr id="79215" name="Line 110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16" name="Line 111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97" name="Group 112"/>
            <p:cNvGrpSpPr>
              <a:grpSpLocks/>
            </p:cNvGrpSpPr>
            <p:nvPr/>
          </p:nvGrpSpPr>
          <p:grpSpPr bwMode="auto">
            <a:xfrm>
              <a:off x="4875424" y="5773402"/>
              <a:ext cx="1595836" cy="0"/>
              <a:chOff x="4065" y="552"/>
              <a:chExt cx="1073" cy="0"/>
            </a:xfrm>
          </p:grpSpPr>
          <p:sp>
            <p:nvSpPr>
              <p:cNvPr id="79213" name="Line 113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14" name="Line 114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98" name="Group 115"/>
            <p:cNvGrpSpPr>
              <a:grpSpLocks/>
            </p:cNvGrpSpPr>
            <p:nvPr/>
          </p:nvGrpSpPr>
          <p:grpSpPr bwMode="auto">
            <a:xfrm>
              <a:off x="4875424" y="5881298"/>
              <a:ext cx="1595836" cy="0"/>
              <a:chOff x="4065" y="552"/>
              <a:chExt cx="1073" cy="0"/>
            </a:xfrm>
          </p:grpSpPr>
          <p:sp>
            <p:nvSpPr>
              <p:cNvPr id="79211" name="Line 116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12" name="Line 117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99" name="Group 118"/>
            <p:cNvGrpSpPr>
              <a:grpSpLocks/>
            </p:cNvGrpSpPr>
            <p:nvPr/>
          </p:nvGrpSpPr>
          <p:grpSpPr bwMode="auto">
            <a:xfrm>
              <a:off x="4875424" y="5989194"/>
              <a:ext cx="1595836" cy="0"/>
              <a:chOff x="4065" y="552"/>
              <a:chExt cx="1073" cy="0"/>
            </a:xfrm>
          </p:grpSpPr>
          <p:sp>
            <p:nvSpPr>
              <p:cNvPr id="79209" name="Line 119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10" name="Line 120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800" name="Group 121"/>
            <p:cNvGrpSpPr>
              <a:grpSpLocks/>
            </p:cNvGrpSpPr>
            <p:nvPr/>
          </p:nvGrpSpPr>
          <p:grpSpPr bwMode="auto">
            <a:xfrm>
              <a:off x="4875424" y="6097092"/>
              <a:ext cx="1595836" cy="0"/>
              <a:chOff x="4065" y="552"/>
              <a:chExt cx="1073" cy="0"/>
            </a:xfrm>
          </p:grpSpPr>
          <p:sp>
            <p:nvSpPr>
              <p:cNvPr id="79207" name="Line 122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08" name="Line 123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801" name="Group 124"/>
            <p:cNvGrpSpPr>
              <a:grpSpLocks/>
            </p:cNvGrpSpPr>
            <p:nvPr/>
          </p:nvGrpSpPr>
          <p:grpSpPr bwMode="auto">
            <a:xfrm>
              <a:off x="4875424" y="6204988"/>
              <a:ext cx="1595836" cy="0"/>
              <a:chOff x="4065" y="552"/>
              <a:chExt cx="1073" cy="0"/>
            </a:xfrm>
          </p:grpSpPr>
          <p:sp>
            <p:nvSpPr>
              <p:cNvPr id="79205" name="Line 125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06" name="Line 126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802" name="Group 127"/>
            <p:cNvGrpSpPr>
              <a:grpSpLocks/>
            </p:cNvGrpSpPr>
            <p:nvPr/>
          </p:nvGrpSpPr>
          <p:grpSpPr bwMode="auto">
            <a:xfrm>
              <a:off x="4875424" y="6312884"/>
              <a:ext cx="1595836" cy="0"/>
              <a:chOff x="4065" y="552"/>
              <a:chExt cx="1073" cy="0"/>
            </a:xfrm>
          </p:grpSpPr>
          <p:sp>
            <p:nvSpPr>
              <p:cNvPr id="79203" name="Line 128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04" name="Line 129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803" name="Group 130"/>
            <p:cNvGrpSpPr>
              <a:grpSpLocks/>
            </p:cNvGrpSpPr>
            <p:nvPr/>
          </p:nvGrpSpPr>
          <p:grpSpPr bwMode="auto">
            <a:xfrm>
              <a:off x="4875424" y="6420780"/>
              <a:ext cx="1595836" cy="0"/>
              <a:chOff x="4065" y="552"/>
              <a:chExt cx="1073" cy="0"/>
            </a:xfrm>
          </p:grpSpPr>
          <p:sp>
            <p:nvSpPr>
              <p:cNvPr id="79201" name="Line 131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02" name="Line 132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804" name="Group 133"/>
            <p:cNvGrpSpPr>
              <a:grpSpLocks/>
            </p:cNvGrpSpPr>
            <p:nvPr/>
          </p:nvGrpSpPr>
          <p:grpSpPr bwMode="auto">
            <a:xfrm>
              <a:off x="4875424" y="6528676"/>
              <a:ext cx="1595836" cy="0"/>
              <a:chOff x="4065" y="552"/>
              <a:chExt cx="1073" cy="0"/>
            </a:xfrm>
          </p:grpSpPr>
          <p:sp>
            <p:nvSpPr>
              <p:cNvPr id="79199" name="Line 134"/>
              <p:cNvSpPr>
                <a:spLocks noChangeShapeType="1"/>
              </p:cNvSpPr>
              <p:nvPr/>
            </p:nvSpPr>
            <p:spPr bwMode="auto">
              <a:xfrm>
                <a:off x="4065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00" name="Line 135"/>
              <p:cNvSpPr>
                <a:spLocks noChangeShapeType="1"/>
              </p:cNvSpPr>
              <p:nvPr/>
            </p:nvSpPr>
            <p:spPr bwMode="auto">
              <a:xfrm>
                <a:off x="5121" y="552"/>
                <a:ext cx="1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805" name="Rectangle 138"/>
            <p:cNvSpPr>
              <a:spLocks noChangeArrowheads="1"/>
            </p:cNvSpPr>
            <p:nvPr/>
          </p:nvSpPr>
          <p:spPr bwMode="auto">
            <a:xfrm>
              <a:off x="4976671" y="3495031"/>
              <a:ext cx="1396568" cy="20073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806" name="Rectangle 139"/>
            <p:cNvSpPr>
              <a:spLocks noChangeArrowheads="1"/>
            </p:cNvSpPr>
            <p:nvPr/>
          </p:nvSpPr>
          <p:spPr bwMode="auto">
            <a:xfrm>
              <a:off x="5022777" y="3521379"/>
              <a:ext cx="239454" cy="43912"/>
            </a:xfrm>
            <a:prstGeom prst="rect">
              <a:avLst/>
            </a:prstGeom>
            <a:solidFill>
              <a:srgbClr val="3333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807" name="Rectangle 140"/>
            <p:cNvSpPr>
              <a:spLocks noChangeArrowheads="1"/>
            </p:cNvSpPr>
            <p:nvPr/>
          </p:nvSpPr>
          <p:spPr bwMode="auto">
            <a:xfrm>
              <a:off x="5022777" y="3577836"/>
              <a:ext cx="239454" cy="45166"/>
            </a:xfrm>
            <a:prstGeom prst="rect">
              <a:avLst/>
            </a:prstGeom>
            <a:solidFill>
              <a:srgbClr val="3333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808" name="Rectangle 141"/>
            <p:cNvSpPr>
              <a:spLocks noChangeArrowheads="1"/>
            </p:cNvSpPr>
            <p:nvPr/>
          </p:nvSpPr>
          <p:spPr bwMode="auto">
            <a:xfrm>
              <a:off x="5022777" y="3634294"/>
              <a:ext cx="239454" cy="45166"/>
            </a:xfrm>
            <a:prstGeom prst="rect">
              <a:avLst/>
            </a:prstGeom>
            <a:solidFill>
              <a:srgbClr val="3333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809" name="Rectangle 142"/>
            <p:cNvSpPr>
              <a:spLocks noChangeArrowheads="1"/>
            </p:cNvSpPr>
            <p:nvPr/>
          </p:nvSpPr>
          <p:spPr bwMode="auto">
            <a:xfrm>
              <a:off x="5275616" y="3521379"/>
              <a:ext cx="237967" cy="43912"/>
            </a:xfrm>
            <a:prstGeom prst="rect">
              <a:avLst/>
            </a:prstGeom>
            <a:solidFill>
              <a:srgbClr val="3333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810" name="Rectangle 143"/>
            <p:cNvSpPr>
              <a:spLocks noChangeArrowheads="1"/>
            </p:cNvSpPr>
            <p:nvPr/>
          </p:nvSpPr>
          <p:spPr bwMode="auto">
            <a:xfrm>
              <a:off x="5275616" y="3577836"/>
              <a:ext cx="237967" cy="45166"/>
            </a:xfrm>
            <a:prstGeom prst="rect">
              <a:avLst/>
            </a:prstGeom>
            <a:solidFill>
              <a:srgbClr val="3333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811" name="Rectangle 144"/>
            <p:cNvSpPr>
              <a:spLocks noChangeArrowheads="1"/>
            </p:cNvSpPr>
            <p:nvPr/>
          </p:nvSpPr>
          <p:spPr bwMode="auto">
            <a:xfrm>
              <a:off x="5275616" y="3634294"/>
              <a:ext cx="237967" cy="45166"/>
            </a:xfrm>
            <a:prstGeom prst="rect">
              <a:avLst/>
            </a:prstGeom>
            <a:solidFill>
              <a:srgbClr val="3333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812" name="Rectangle 145"/>
            <p:cNvSpPr>
              <a:spLocks noChangeArrowheads="1"/>
            </p:cNvSpPr>
            <p:nvPr/>
          </p:nvSpPr>
          <p:spPr bwMode="auto">
            <a:xfrm>
              <a:off x="5525481" y="3521379"/>
              <a:ext cx="240941" cy="43912"/>
            </a:xfrm>
            <a:prstGeom prst="rect">
              <a:avLst/>
            </a:prstGeom>
            <a:solidFill>
              <a:srgbClr val="3333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813" name="Rectangle 146"/>
            <p:cNvSpPr>
              <a:spLocks noChangeArrowheads="1"/>
            </p:cNvSpPr>
            <p:nvPr/>
          </p:nvSpPr>
          <p:spPr bwMode="auto">
            <a:xfrm>
              <a:off x="5525481" y="3577836"/>
              <a:ext cx="240941" cy="45166"/>
            </a:xfrm>
            <a:prstGeom prst="rect">
              <a:avLst/>
            </a:prstGeom>
            <a:solidFill>
              <a:srgbClr val="3333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814" name="Rectangle 147"/>
            <p:cNvSpPr>
              <a:spLocks noChangeArrowheads="1"/>
            </p:cNvSpPr>
            <p:nvPr/>
          </p:nvSpPr>
          <p:spPr bwMode="auto">
            <a:xfrm>
              <a:off x="5525481" y="3634294"/>
              <a:ext cx="240941" cy="45166"/>
            </a:xfrm>
            <a:prstGeom prst="rect">
              <a:avLst/>
            </a:prstGeom>
            <a:solidFill>
              <a:srgbClr val="3333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54" name="Rectangle 148"/>
            <p:cNvSpPr>
              <a:spLocks noChangeArrowheads="1"/>
            </p:cNvSpPr>
            <p:nvPr/>
          </p:nvSpPr>
          <p:spPr bwMode="auto">
            <a:xfrm>
              <a:off x="5772150" y="3559175"/>
              <a:ext cx="144463" cy="92075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816" name="Oval 149"/>
            <p:cNvSpPr>
              <a:spLocks noChangeArrowheads="1"/>
            </p:cNvSpPr>
            <p:nvPr/>
          </p:nvSpPr>
          <p:spPr bwMode="auto">
            <a:xfrm>
              <a:off x="5736677" y="3562781"/>
              <a:ext cx="59491" cy="50184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56" name="Oval 150"/>
            <p:cNvSpPr>
              <a:spLocks noChangeArrowheads="1"/>
            </p:cNvSpPr>
            <p:nvPr/>
          </p:nvSpPr>
          <p:spPr bwMode="auto">
            <a:xfrm>
              <a:off x="6192838" y="3516313"/>
              <a:ext cx="19050" cy="1587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357" name="Oval 151"/>
            <p:cNvSpPr>
              <a:spLocks noChangeArrowheads="1"/>
            </p:cNvSpPr>
            <p:nvPr/>
          </p:nvSpPr>
          <p:spPr bwMode="auto">
            <a:xfrm>
              <a:off x="6224588" y="3516313"/>
              <a:ext cx="19050" cy="1587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358" name="Oval 152"/>
            <p:cNvSpPr>
              <a:spLocks noChangeArrowheads="1"/>
            </p:cNvSpPr>
            <p:nvPr/>
          </p:nvSpPr>
          <p:spPr bwMode="auto">
            <a:xfrm>
              <a:off x="6257926" y="3516313"/>
              <a:ext cx="19050" cy="1587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359" name="Oval 153"/>
            <p:cNvSpPr>
              <a:spLocks noChangeArrowheads="1"/>
            </p:cNvSpPr>
            <p:nvPr/>
          </p:nvSpPr>
          <p:spPr bwMode="auto">
            <a:xfrm>
              <a:off x="6192838" y="3567113"/>
              <a:ext cx="19050" cy="1587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360" name="Oval 154"/>
            <p:cNvSpPr>
              <a:spLocks noChangeArrowheads="1"/>
            </p:cNvSpPr>
            <p:nvPr/>
          </p:nvSpPr>
          <p:spPr bwMode="auto">
            <a:xfrm>
              <a:off x="6257926" y="3567113"/>
              <a:ext cx="19050" cy="1587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361" name="Oval 155"/>
            <p:cNvSpPr>
              <a:spLocks noChangeArrowheads="1"/>
            </p:cNvSpPr>
            <p:nvPr/>
          </p:nvSpPr>
          <p:spPr bwMode="auto">
            <a:xfrm>
              <a:off x="6334126" y="3516313"/>
              <a:ext cx="19050" cy="1587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900"/>
            </a:p>
          </p:txBody>
        </p:sp>
        <p:pic>
          <p:nvPicPr>
            <p:cNvPr id="29823" name="Picture 156" descr="http://www.charliex.net/m-SGI_bug.jpg (13051 bytes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9949" y="3628021"/>
              <a:ext cx="71391" cy="6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824" name="Line 157"/>
            <p:cNvSpPr>
              <a:spLocks noChangeShapeType="1"/>
            </p:cNvSpPr>
            <p:nvPr/>
          </p:nvSpPr>
          <p:spPr bwMode="auto">
            <a:xfrm>
              <a:off x="5950847" y="3561526"/>
              <a:ext cx="107085" cy="0"/>
            </a:xfrm>
            <a:prstGeom prst="line">
              <a:avLst/>
            </a:prstGeom>
            <a:noFill/>
            <a:ln w="25400">
              <a:solidFill>
                <a:srgbClr val="DDDDD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25" name="Line 158"/>
            <p:cNvSpPr>
              <a:spLocks noChangeShapeType="1"/>
            </p:cNvSpPr>
            <p:nvPr/>
          </p:nvSpPr>
          <p:spPr bwMode="auto">
            <a:xfrm>
              <a:off x="5955308" y="3638057"/>
              <a:ext cx="199297" cy="0"/>
            </a:xfrm>
            <a:prstGeom prst="line">
              <a:avLst/>
            </a:prstGeom>
            <a:noFill/>
            <a:ln w="25400">
              <a:solidFill>
                <a:srgbClr val="FFCC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26" name="Rectangle 165"/>
            <p:cNvSpPr>
              <a:spLocks noChangeAspect="1" noChangeArrowheads="1"/>
            </p:cNvSpPr>
            <p:nvPr/>
          </p:nvSpPr>
          <p:spPr bwMode="auto">
            <a:xfrm>
              <a:off x="4972209" y="3842559"/>
              <a:ext cx="1401030" cy="119188"/>
            </a:xfrm>
            <a:prstGeom prst="rect">
              <a:avLst/>
            </a:prstGeom>
            <a:solidFill>
              <a:srgbClr val="808080"/>
            </a:solidFill>
            <a:ln w="63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827" name="Rectangle 166"/>
            <p:cNvSpPr>
              <a:spLocks noChangeArrowheads="1"/>
            </p:cNvSpPr>
            <p:nvPr/>
          </p:nvSpPr>
          <p:spPr bwMode="auto">
            <a:xfrm>
              <a:off x="6265813" y="3903562"/>
              <a:ext cx="92802" cy="37422"/>
            </a:xfrm>
            <a:prstGeom prst="rect">
              <a:avLst/>
            </a:prstGeom>
            <a:solidFill>
              <a:srgbClr val="C0C0C0"/>
            </a:solidFill>
            <a:ln w="63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828" name="Rectangle 167"/>
            <p:cNvSpPr>
              <a:spLocks noChangeArrowheads="1"/>
            </p:cNvSpPr>
            <p:nvPr/>
          </p:nvSpPr>
          <p:spPr bwMode="auto">
            <a:xfrm>
              <a:off x="6126047" y="3926118"/>
              <a:ext cx="59618" cy="11791"/>
            </a:xfrm>
            <a:prstGeom prst="rect">
              <a:avLst/>
            </a:prstGeom>
            <a:solidFill>
              <a:schemeClr val="tx1"/>
            </a:solidFill>
            <a:ln w="63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829" name="Rectangle 168"/>
            <p:cNvSpPr>
              <a:spLocks noChangeArrowheads="1"/>
            </p:cNvSpPr>
            <p:nvPr/>
          </p:nvSpPr>
          <p:spPr bwMode="auto">
            <a:xfrm>
              <a:off x="6194384" y="3926118"/>
              <a:ext cx="58212" cy="11791"/>
            </a:xfrm>
            <a:prstGeom prst="rect">
              <a:avLst/>
            </a:prstGeom>
            <a:solidFill>
              <a:schemeClr val="tx1"/>
            </a:solidFill>
            <a:ln w="63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830" name="Line 169"/>
            <p:cNvSpPr>
              <a:spLocks noChangeShapeType="1"/>
            </p:cNvSpPr>
            <p:nvPr/>
          </p:nvSpPr>
          <p:spPr bwMode="auto">
            <a:xfrm>
              <a:off x="6175543" y="3864857"/>
              <a:ext cx="136671" cy="0"/>
            </a:xfrm>
            <a:prstGeom prst="line">
              <a:avLst/>
            </a:prstGeom>
            <a:noFill/>
            <a:ln w="635">
              <a:solidFill>
                <a:srgbClr val="D5E2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31" name="Line 170"/>
            <p:cNvSpPr>
              <a:spLocks noChangeShapeType="1"/>
            </p:cNvSpPr>
            <p:nvPr/>
          </p:nvSpPr>
          <p:spPr bwMode="auto">
            <a:xfrm>
              <a:off x="6175543" y="3887158"/>
              <a:ext cx="136671" cy="0"/>
            </a:xfrm>
            <a:prstGeom prst="line">
              <a:avLst/>
            </a:prstGeom>
            <a:noFill/>
            <a:ln w="635">
              <a:solidFill>
                <a:srgbClr val="D5E2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832" name="Group 171"/>
            <p:cNvGrpSpPr>
              <a:grpSpLocks/>
            </p:cNvGrpSpPr>
            <p:nvPr/>
          </p:nvGrpSpPr>
          <p:grpSpPr bwMode="auto">
            <a:xfrm>
              <a:off x="4995550" y="3863320"/>
              <a:ext cx="267438" cy="77664"/>
              <a:chOff x="564" y="1111"/>
              <a:chExt cx="951" cy="303"/>
            </a:xfrm>
          </p:grpSpPr>
          <p:sp>
            <p:nvSpPr>
              <p:cNvPr id="79160" name="Rectangle 172"/>
              <p:cNvSpPr>
                <a:spLocks noChangeArrowheads="1"/>
              </p:cNvSpPr>
              <p:nvPr/>
            </p:nvSpPr>
            <p:spPr bwMode="auto">
              <a:xfrm>
                <a:off x="564" y="1111"/>
                <a:ext cx="951" cy="303"/>
              </a:xfrm>
              <a:prstGeom prst="rect">
                <a:avLst/>
              </a:prstGeom>
              <a:solidFill>
                <a:srgbClr val="C0C0C0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grpSp>
            <p:nvGrpSpPr>
              <p:cNvPr id="79161" name="Group 173"/>
              <p:cNvGrpSpPr>
                <a:grpSpLocks/>
              </p:cNvGrpSpPr>
              <p:nvPr/>
            </p:nvGrpSpPr>
            <p:grpSpPr bwMode="auto">
              <a:xfrm>
                <a:off x="611" y="1302"/>
                <a:ext cx="852" cy="76"/>
                <a:chOff x="611" y="1532"/>
                <a:chExt cx="852" cy="76"/>
              </a:xfrm>
            </p:grpSpPr>
            <p:grpSp>
              <p:nvGrpSpPr>
                <p:cNvPr id="79181" name="Group 174"/>
                <p:cNvGrpSpPr>
                  <a:grpSpLocks/>
                </p:cNvGrpSpPr>
                <p:nvPr/>
              </p:nvGrpSpPr>
              <p:grpSpPr bwMode="auto">
                <a:xfrm>
                  <a:off x="61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97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98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182" name="Group 177"/>
                <p:cNvGrpSpPr>
                  <a:grpSpLocks/>
                </p:cNvGrpSpPr>
                <p:nvPr/>
              </p:nvGrpSpPr>
              <p:grpSpPr bwMode="auto">
                <a:xfrm>
                  <a:off x="767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95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96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183" name="Group 180"/>
                <p:cNvGrpSpPr>
                  <a:grpSpLocks/>
                </p:cNvGrpSpPr>
                <p:nvPr/>
              </p:nvGrpSpPr>
              <p:grpSpPr bwMode="auto">
                <a:xfrm>
                  <a:off x="924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93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94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184" name="Group 183"/>
                <p:cNvGrpSpPr>
                  <a:grpSpLocks/>
                </p:cNvGrpSpPr>
                <p:nvPr/>
              </p:nvGrpSpPr>
              <p:grpSpPr bwMode="auto">
                <a:xfrm>
                  <a:off x="108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91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92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185" name="Group 186"/>
                <p:cNvGrpSpPr>
                  <a:grpSpLocks/>
                </p:cNvGrpSpPr>
                <p:nvPr/>
              </p:nvGrpSpPr>
              <p:grpSpPr bwMode="auto">
                <a:xfrm>
                  <a:off x="1238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89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90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186" name="Group 189"/>
                <p:cNvGrpSpPr>
                  <a:grpSpLocks/>
                </p:cNvGrpSpPr>
                <p:nvPr/>
              </p:nvGrpSpPr>
              <p:grpSpPr bwMode="auto">
                <a:xfrm>
                  <a:off x="1395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87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88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  <p:grpSp>
            <p:nvGrpSpPr>
              <p:cNvPr id="79162" name="Group 192"/>
              <p:cNvGrpSpPr>
                <a:grpSpLocks/>
              </p:cNvGrpSpPr>
              <p:nvPr/>
            </p:nvGrpSpPr>
            <p:grpSpPr bwMode="auto">
              <a:xfrm flipV="1">
                <a:off x="611" y="1152"/>
                <a:ext cx="852" cy="76"/>
                <a:chOff x="611" y="1532"/>
                <a:chExt cx="852" cy="76"/>
              </a:xfrm>
            </p:grpSpPr>
            <p:grpSp>
              <p:nvGrpSpPr>
                <p:cNvPr id="79163" name="Group 193"/>
                <p:cNvGrpSpPr>
                  <a:grpSpLocks/>
                </p:cNvGrpSpPr>
                <p:nvPr/>
              </p:nvGrpSpPr>
              <p:grpSpPr bwMode="auto">
                <a:xfrm>
                  <a:off x="61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79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80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164" name="Group 196"/>
                <p:cNvGrpSpPr>
                  <a:grpSpLocks/>
                </p:cNvGrpSpPr>
                <p:nvPr/>
              </p:nvGrpSpPr>
              <p:grpSpPr bwMode="auto">
                <a:xfrm>
                  <a:off x="767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77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78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165" name="Group 199"/>
                <p:cNvGrpSpPr>
                  <a:grpSpLocks/>
                </p:cNvGrpSpPr>
                <p:nvPr/>
              </p:nvGrpSpPr>
              <p:grpSpPr bwMode="auto">
                <a:xfrm>
                  <a:off x="924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75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76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166" name="Group 202"/>
                <p:cNvGrpSpPr>
                  <a:grpSpLocks/>
                </p:cNvGrpSpPr>
                <p:nvPr/>
              </p:nvGrpSpPr>
              <p:grpSpPr bwMode="auto">
                <a:xfrm>
                  <a:off x="108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73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74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167" name="Group 205"/>
                <p:cNvGrpSpPr>
                  <a:grpSpLocks/>
                </p:cNvGrpSpPr>
                <p:nvPr/>
              </p:nvGrpSpPr>
              <p:grpSpPr bwMode="auto">
                <a:xfrm>
                  <a:off x="1238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71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72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168" name="Group 208"/>
                <p:cNvGrpSpPr>
                  <a:grpSpLocks/>
                </p:cNvGrpSpPr>
                <p:nvPr/>
              </p:nvGrpSpPr>
              <p:grpSpPr bwMode="auto">
                <a:xfrm>
                  <a:off x="1395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69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70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</p:grpSp>
        <p:grpSp>
          <p:nvGrpSpPr>
            <p:cNvPr id="29833" name="Group 211"/>
            <p:cNvGrpSpPr>
              <a:grpSpLocks/>
            </p:cNvGrpSpPr>
            <p:nvPr/>
          </p:nvGrpSpPr>
          <p:grpSpPr bwMode="auto">
            <a:xfrm>
              <a:off x="5277331" y="3863320"/>
              <a:ext cx="267438" cy="77664"/>
              <a:chOff x="564" y="1111"/>
              <a:chExt cx="951" cy="303"/>
            </a:xfrm>
          </p:grpSpPr>
          <p:sp>
            <p:nvSpPr>
              <p:cNvPr id="79121" name="Rectangle 212"/>
              <p:cNvSpPr>
                <a:spLocks noChangeArrowheads="1"/>
              </p:cNvSpPr>
              <p:nvPr/>
            </p:nvSpPr>
            <p:spPr bwMode="auto">
              <a:xfrm>
                <a:off x="564" y="1111"/>
                <a:ext cx="951" cy="303"/>
              </a:xfrm>
              <a:prstGeom prst="rect">
                <a:avLst/>
              </a:prstGeom>
              <a:solidFill>
                <a:srgbClr val="C0C0C0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grpSp>
            <p:nvGrpSpPr>
              <p:cNvPr id="79122" name="Group 213"/>
              <p:cNvGrpSpPr>
                <a:grpSpLocks/>
              </p:cNvGrpSpPr>
              <p:nvPr/>
            </p:nvGrpSpPr>
            <p:grpSpPr bwMode="auto">
              <a:xfrm>
                <a:off x="611" y="1302"/>
                <a:ext cx="852" cy="76"/>
                <a:chOff x="611" y="1532"/>
                <a:chExt cx="852" cy="76"/>
              </a:xfrm>
            </p:grpSpPr>
            <p:grpSp>
              <p:nvGrpSpPr>
                <p:cNvPr id="79142" name="Group 214"/>
                <p:cNvGrpSpPr>
                  <a:grpSpLocks/>
                </p:cNvGrpSpPr>
                <p:nvPr/>
              </p:nvGrpSpPr>
              <p:grpSpPr bwMode="auto">
                <a:xfrm>
                  <a:off x="61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58" name="Rectangle 215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59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143" name="Group 217"/>
                <p:cNvGrpSpPr>
                  <a:grpSpLocks/>
                </p:cNvGrpSpPr>
                <p:nvPr/>
              </p:nvGrpSpPr>
              <p:grpSpPr bwMode="auto">
                <a:xfrm>
                  <a:off x="767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56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5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144" name="Group 220"/>
                <p:cNvGrpSpPr>
                  <a:grpSpLocks/>
                </p:cNvGrpSpPr>
                <p:nvPr/>
              </p:nvGrpSpPr>
              <p:grpSpPr bwMode="auto">
                <a:xfrm>
                  <a:off x="924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54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55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145" name="Group 223"/>
                <p:cNvGrpSpPr>
                  <a:grpSpLocks/>
                </p:cNvGrpSpPr>
                <p:nvPr/>
              </p:nvGrpSpPr>
              <p:grpSpPr bwMode="auto">
                <a:xfrm>
                  <a:off x="108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52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53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146" name="Group 226"/>
                <p:cNvGrpSpPr>
                  <a:grpSpLocks/>
                </p:cNvGrpSpPr>
                <p:nvPr/>
              </p:nvGrpSpPr>
              <p:grpSpPr bwMode="auto">
                <a:xfrm>
                  <a:off x="1238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50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51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147" name="Group 229"/>
                <p:cNvGrpSpPr>
                  <a:grpSpLocks/>
                </p:cNvGrpSpPr>
                <p:nvPr/>
              </p:nvGrpSpPr>
              <p:grpSpPr bwMode="auto">
                <a:xfrm>
                  <a:off x="1395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48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49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  <p:grpSp>
            <p:nvGrpSpPr>
              <p:cNvPr id="79123" name="Group 232"/>
              <p:cNvGrpSpPr>
                <a:grpSpLocks/>
              </p:cNvGrpSpPr>
              <p:nvPr/>
            </p:nvGrpSpPr>
            <p:grpSpPr bwMode="auto">
              <a:xfrm flipV="1">
                <a:off x="611" y="1152"/>
                <a:ext cx="852" cy="76"/>
                <a:chOff x="611" y="1532"/>
                <a:chExt cx="852" cy="76"/>
              </a:xfrm>
            </p:grpSpPr>
            <p:grpSp>
              <p:nvGrpSpPr>
                <p:cNvPr id="79124" name="Group 233"/>
                <p:cNvGrpSpPr>
                  <a:grpSpLocks/>
                </p:cNvGrpSpPr>
                <p:nvPr/>
              </p:nvGrpSpPr>
              <p:grpSpPr bwMode="auto">
                <a:xfrm>
                  <a:off x="61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40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41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125" name="Group 236"/>
                <p:cNvGrpSpPr>
                  <a:grpSpLocks/>
                </p:cNvGrpSpPr>
                <p:nvPr/>
              </p:nvGrpSpPr>
              <p:grpSpPr bwMode="auto">
                <a:xfrm>
                  <a:off x="767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38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39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126" name="Group 239"/>
                <p:cNvGrpSpPr>
                  <a:grpSpLocks/>
                </p:cNvGrpSpPr>
                <p:nvPr/>
              </p:nvGrpSpPr>
              <p:grpSpPr bwMode="auto">
                <a:xfrm>
                  <a:off x="924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36" name="Rectangle 240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37" name="Rectangle 24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127" name="Group 242"/>
                <p:cNvGrpSpPr>
                  <a:grpSpLocks/>
                </p:cNvGrpSpPr>
                <p:nvPr/>
              </p:nvGrpSpPr>
              <p:grpSpPr bwMode="auto">
                <a:xfrm>
                  <a:off x="108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34" name="Rectangle 243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35" name="Rectangle 244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128" name="Group 245"/>
                <p:cNvGrpSpPr>
                  <a:grpSpLocks/>
                </p:cNvGrpSpPr>
                <p:nvPr/>
              </p:nvGrpSpPr>
              <p:grpSpPr bwMode="auto">
                <a:xfrm>
                  <a:off x="1238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32" name="Rectangle 246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33" name="Rectangle 247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129" name="Group 248"/>
                <p:cNvGrpSpPr>
                  <a:grpSpLocks/>
                </p:cNvGrpSpPr>
                <p:nvPr/>
              </p:nvGrpSpPr>
              <p:grpSpPr bwMode="auto">
                <a:xfrm>
                  <a:off x="1395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30" name="Rectangle 249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31" name="Rectangle 250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</p:grpSp>
        <p:grpSp>
          <p:nvGrpSpPr>
            <p:cNvPr id="29834" name="Group 251"/>
            <p:cNvGrpSpPr>
              <a:grpSpLocks/>
            </p:cNvGrpSpPr>
            <p:nvPr/>
          </p:nvGrpSpPr>
          <p:grpSpPr bwMode="auto">
            <a:xfrm>
              <a:off x="5559112" y="3863320"/>
              <a:ext cx="267438" cy="77664"/>
              <a:chOff x="564" y="1111"/>
              <a:chExt cx="951" cy="303"/>
            </a:xfrm>
          </p:grpSpPr>
          <p:sp>
            <p:nvSpPr>
              <p:cNvPr id="79082" name="Rectangle 252"/>
              <p:cNvSpPr>
                <a:spLocks noChangeArrowheads="1"/>
              </p:cNvSpPr>
              <p:nvPr/>
            </p:nvSpPr>
            <p:spPr bwMode="auto">
              <a:xfrm>
                <a:off x="564" y="1111"/>
                <a:ext cx="951" cy="303"/>
              </a:xfrm>
              <a:prstGeom prst="rect">
                <a:avLst/>
              </a:prstGeom>
              <a:solidFill>
                <a:srgbClr val="C0C0C0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grpSp>
            <p:nvGrpSpPr>
              <p:cNvPr id="79083" name="Group 253"/>
              <p:cNvGrpSpPr>
                <a:grpSpLocks/>
              </p:cNvGrpSpPr>
              <p:nvPr/>
            </p:nvGrpSpPr>
            <p:grpSpPr bwMode="auto">
              <a:xfrm>
                <a:off x="611" y="1302"/>
                <a:ext cx="852" cy="76"/>
                <a:chOff x="611" y="1532"/>
                <a:chExt cx="852" cy="76"/>
              </a:xfrm>
            </p:grpSpPr>
            <p:grpSp>
              <p:nvGrpSpPr>
                <p:cNvPr id="79103" name="Group 254"/>
                <p:cNvGrpSpPr>
                  <a:grpSpLocks/>
                </p:cNvGrpSpPr>
                <p:nvPr/>
              </p:nvGrpSpPr>
              <p:grpSpPr bwMode="auto">
                <a:xfrm>
                  <a:off x="61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19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20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104" name="Group 257"/>
                <p:cNvGrpSpPr>
                  <a:grpSpLocks/>
                </p:cNvGrpSpPr>
                <p:nvPr/>
              </p:nvGrpSpPr>
              <p:grpSpPr bwMode="auto">
                <a:xfrm>
                  <a:off x="767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17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18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105" name="Group 260"/>
                <p:cNvGrpSpPr>
                  <a:grpSpLocks/>
                </p:cNvGrpSpPr>
                <p:nvPr/>
              </p:nvGrpSpPr>
              <p:grpSpPr bwMode="auto">
                <a:xfrm>
                  <a:off x="924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15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16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106" name="Group 263"/>
                <p:cNvGrpSpPr>
                  <a:grpSpLocks/>
                </p:cNvGrpSpPr>
                <p:nvPr/>
              </p:nvGrpSpPr>
              <p:grpSpPr bwMode="auto">
                <a:xfrm>
                  <a:off x="108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13" name="Rectangle 264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14" name="Rectangle 265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107" name="Group 266"/>
                <p:cNvGrpSpPr>
                  <a:grpSpLocks/>
                </p:cNvGrpSpPr>
                <p:nvPr/>
              </p:nvGrpSpPr>
              <p:grpSpPr bwMode="auto">
                <a:xfrm>
                  <a:off x="1238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11" name="Rectangle 267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12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108" name="Group 269"/>
                <p:cNvGrpSpPr>
                  <a:grpSpLocks/>
                </p:cNvGrpSpPr>
                <p:nvPr/>
              </p:nvGrpSpPr>
              <p:grpSpPr bwMode="auto">
                <a:xfrm>
                  <a:off x="1395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09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10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  <p:grpSp>
            <p:nvGrpSpPr>
              <p:cNvPr id="79084" name="Group 272"/>
              <p:cNvGrpSpPr>
                <a:grpSpLocks/>
              </p:cNvGrpSpPr>
              <p:nvPr/>
            </p:nvGrpSpPr>
            <p:grpSpPr bwMode="auto">
              <a:xfrm flipV="1">
                <a:off x="611" y="1152"/>
                <a:ext cx="852" cy="76"/>
                <a:chOff x="611" y="1532"/>
                <a:chExt cx="852" cy="76"/>
              </a:xfrm>
            </p:grpSpPr>
            <p:grpSp>
              <p:nvGrpSpPr>
                <p:cNvPr id="79085" name="Group 273"/>
                <p:cNvGrpSpPr>
                  <a:grpSpLocks/>
                </p:cNvGrpSpPr>
                <p:nvPr/>
              </p:nvGrpSpPr>
              <p:grpSpPr bwMode="auto">
                <a:xfrm>
                  <a:off x="61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101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02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086" name="Group 276"/>
                <p:cNvGrpSpPr>
                  <a:grpSpLocks/>
                </p:cNvGrpSpPr>
                <p:nvPr/>
              </p:nvGrpSpPr>
              <p:grpSpPr bwMode="auto">
                <a:xfrm>
                  <a:off x="767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099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100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087" name="Group 279"/>
                <p:cNvGrpSpPr>
                  <a:grpSpLocks/>
                </p:cNvGrpSpPr>
                <p:nvPr/>
              </p:nvGrpSpPr>
              <p:grpSpPr bwMode="auto">
                <a:xfrm>
                  <a:off x="924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097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098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088" name="Group 282"/>
                <p:cNvGrpSpPr>
                  <a:grpSpLocks/>
                </p:cNvGrpSpPr>
                <p:nvPr/>
              </p:nvGrpSpPr>
              <p:grpSpPr bwMode="auto">
                <a:xfrm>
                  <a:off x="108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095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096" name="Rectangle 284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089" name="Group 285"/>
                <p:cNvGrpSpPr>
                  <a:grpSpLocks/>
                </p:cNvGrpSpPr>
                <p:nvPr/>
              </p:nvGrpSpPr>
              <p:grpSpPr bwMode="auto">
                <a:xfrm>
                  <a:off x="1238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093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094" name="Rectangle 287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9090" name="Group 288"/>
                <p:cNvGrpSpPr>
                  <a:grpSpLocks/>
                </p:cNvGrpSpPr>
                <p:nvPr/>
              </p:nvGrpSpPr>
              <p:grpSpPr bwMode="auto">
                <a:xfrm>
                  <a:off x="1395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9091" name="Rectangle 289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9092" name="Rectangle 290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</p:grpSp>
        <p:sp>
          <p:nvSpPr>
            <p:cNvPr id="29835" name="Rectangle 291"/>
            <p:cNvSpPr>
              <a:spLocks noChangeArrowheads="1"/>
            </p:cNvSpPr>
            <p:nvPr/>
          </p:nvSpPr>
          <p:spPr bwMode="auto">
            <a:xfrm>
              <a:off x="5840893" y="3863320"/>
              <a:ext cx="267438" cy="77664"/>
            </a:xfrm>
            <a:prstGeom prst="rect">
              <a:avLst/>
            </a:prstGeom>
            <a:solidFill>
              <a:srgbClr val="C0C0C0"/>
            </a:solidFill>
            <a:ln w="63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29836" name="Group 292"/>
            <p:cNvGrpSpPr>
              <a:grpSpLocks/>
            </p:cNvGrpSpPr>
            <p:nvPr/>
          </p:nvGrpSpPr>
          <p:grpSpPr bwMode="auto">
            <a:xfrm>
              <a:off x="5854109" y="3912277"/>
              <a:ext cx="19123" cy="19480"/>
              <a:chOff x="595" y="1280"/>
              <a:chExt cx="106" cy="122"/>
            </a:xfrm>
          </p:grpSpPr>
          <p:sp>
            <p:nvSpPr>
              <p:cNvPr id="79080" name="Rectangle 293"/>
              <p:cNvSpPr>
                <a:spLocks noChangeArrowheads="1"/>
              </p:cNvSpPr>
              <p:nvPr/>
            </p:nvSpPr>
            <p:spPr bwMode="auto">
              <a:xfrm>
                <a:off x="595" y="1280"/>
                <a:ext cx="106" cy="91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081" name="Rectangle 294"/>
              <p:cNvSpPr>
                <a:spLocks noChangeArrowheads="1"/>
              </p:cNvSpPr>
              <p:nvPr/>
            </p:nvSpPr>
            <p:spPr bwMode="auto">
              <a:xfrm>
                <a:off x="625" y="1362"/>
                <a:ext cx="49" cy="40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837" name="Group 295"/>
            <p:cNvGrpSpPr>
              <a:grpSpLocks/>
            </p:cNvGrpSpPr>
            <p:nvPr/>
          </p:nvGrpSpPr>
          <p:grpSpPr bwMode="auto">
            <a:xfrm>
              <a:off x="5897980" y="3912277"/>
              <a:ext cx="19123" cy="19480"/>
              <a:chOff x="595" y="1280"/>
              <a:chExt cx="106" cy="122"/>
            </a:xfrm>
          </p:grpSpPr>
          <p:sp>
            <p:nvSpPr>
              <p:cNvPr id="79078" name="Rectangle 296"/>
              <p:cNvSpPr>
                <a:spLocks noChangeArrowheads="1"/>
              </p:cNvSpPr>
              <p:nvPr/>
            </p:nvSpPr>
            <p:spPr bwMode="auto">
              <a:xfrm>
                <a:off x="595" y="1280"/>
                <a:ext cx="106" cy="91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079" name="Rectangle 297"/>
              <p:cNvSpPr>
                <a:spLocks noChangeArrowheads="1"/>
              </p:cNvSpPr>
              <p:nvPr/>
            </p:nvSpPr>
            <p:spPr bwMode="auto">
              <a:xfrm>
                <a:off x="625" y="1362"/>
                <a:ext cx="49" cy="40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838" name="Group 298"/>
            <p:cNvGrpSpPr>
              <a:grpSpLocks/>
            </p:cNvGrpSpPr>
            <p:nvPr/>
          </p:nvGrpSpPr>
          <p:grpSpPr bwMode="auto">
            <a:xfrm>
              <a:off x="5942131" y="3912277"/>
              <a:ext cx="19123" cy="19480"/>
              <a:chOff x="595" y="1280"/>
              <a:chExt cx="106" cy="122"/>
            </a:xfrm>
          </p:grpSpPr>
          <p:sp>
            <p:nvSpPr>
              <p:cNvPr id="79076" name="Rectangle 299"/>
              <p:cNvSpPr>
                <a:spLocks noChangeArrowheads="1"/>
              </p:cNvSpPr>
              <p:nvPr/>
            </p:nvSpPr>
            <p:spPr bwMode="auto">
              <a:xfrm>
                <a:off x="595" y="1280"/>
                <a:ext cx="106" cy="91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077" name="Rectangle 300"/>
              <p:cNvSpPr>
                <a:spLocks noChangeArrowheads="1"/>
              </p:cNvSpPr>
              <p:nvPr/>
            </p:nvSpPr>
            <p:spPr bwMode="auto">
              <a:xfrm>
                <a:off x="625" y="1362"/>
                <a:ext cx="49" cy="40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839" name="Group 301"/>
            <p:cNvGrpSpPr>
              <a:grpSpLocks/>
            </p:cNvGrpSpPr>
            <p:nvPr/>
          </p:nvGrpSpPr>
          <p:grpSpPr bwMode="auto">
            <a:xfrm>
              <a:off x="5986282" y="3912277"/>
              <a:ext cx="19123" cy="19480"/>
              <a:chOff x="595" y="1280"/>
              <a:chExt cx="106" cy="122"/>
            </a:xfrm>
          </p:grpSpPr>
          <p:sp>
            <p:nvSpPr>
              <p:cNvPr id="79074" name="Rectangle 302"/>
              <p:cNvSpPr>
                <a:spLocks noChangeArrowheads="1"/>
              </p:cNvSpPr>
              <p:nvPr/>
            </p:nvSpPr>
            <p:spPr bwMode="auto">
              <a:xfrm>
                <a:off x="595" y="1280"/>
                <a:ext cx="106" cy="91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075" name="Rectangle 303"/>
              <p:cNvSpPr>
                <a:spLocks noChangeArrowheads="1"/>
              </p:cNvSpPr>
              <p:nvPr/>
            </p:nvSpPr>
            <p:spPr bwMode="auto">
              <a:xfrm>
                <a:off x="625" y="1362"/>
                <a:ext cx="49" cy="40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840" name="Group 304"/>
            <p:cNvGrpSpPr>
              <a:grpSpLocks/>
            </p:cNvGrpSpPr>
            <p:nvPr/>
          </p:nvGrpSpPr>
          <p:grpSpPr bwMode="auto">
            <a:xfrm>
              <a:off x="6030433" y="3912277"/>
              <a:ext cx="19123" cy="19480"/>
              <a:chOff x="595" y="1280"/>
              <a:chExt cx="106" cy="122"/>
            </a:xfrm>
          </p:grpSpPr>
          <p:sp>
            <p:nvSpPr>
              <p:cNvPr id="79072" name="Rectangle 305"/>
              <p:cNvSpPr>
                <a:spLocks noChangeArrowheads="1"/>
              </p:cNvSpPr>
              <p:nvPr/>
            </p:nvSpPr>
            <p:spPr bwMode="auto">
              <a:xfrm>
                <a:off x="595" y="1280"/>
                <a:ext cx="106" cy="91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073" name="Rectangle 306"/>
              <p:cNvSpPr>
                <a:spLocks noChangeArrowheads="1"/>
              </p:cNvSpPr>
              <p:nvPr/>
            </p:nvSpPr>
            <p:spPr bwMode="auto">
              <a:xfrm>
                <a:off x="625" y="1362"/>
                <a:ext cx="49" cy="40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841" name="Group 307"/>
            <p:cNvGrpSpPr>
              <a:grpSpLocks/>
            </p:cNvGrpSpPr>
            <p:nvPr/>
          </p:nvGrpSpPr>
          <p:grpSpPr bwMode="auto">
            <a:xfrm>
              <a:off x="6074585" y="3912277"/>
              <a:ext cx="19123" cy="19480"/>
              <a:chOff x="595" y="1280"/>
              <a:chExt cx="106" cy="122"/>
            </a:xfrm>
          </p:grpSpPr>
          <p:sp>
            <p:nvSpPr>
              <p:cNvPr id="79070" name="Rectangle 308"/>
              <p:cNvSpPr>
                <a:spLocks noChangeArrowheads="1"/>
              </p:cNvSpPr>
              <p:nvPr/>
            </p:nvSpPr>
            <p:spPr bwMode="auto">
              <a:xfrm>
                <a:off x="595" y="1280"/>
                <a:ext cx="106" cy="91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071" name="Rectangle 309"/>
              <p:cNvSpPr>
                <a:spLocks noChangeArrowheads="1"/>
              </p:cNvSpPr>
              <p:nvPr/>
            </p:nvSpPr>
            <p:spPr bwMode="auto">
              <a:xfrm>
                <a:off x="625" y="1362"/>
                <a:ext cx="49" cy="40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842" name="Group 310"/>
            <p:cNvGrpSpPr>
              <a:grpSpLocks/>
            </p:cNvGrpSpPr>
            <p:nvPr/>
          </p:nvGrpSpPr>
          <p:grpSpPr bwMode="auto">
            <a:xfrm flipV="1">
              <a:off x="5854107" y="3873829"/>
              <a:ext cx="239594" cy="19480"/>
              <a:chOff x="611" y="1532"/>
              <a:chExt cx="852" cy="76"/>
            </a:xfrm>
          </p:grpSpPr>
          <p:grpSp>
            <p:nvGrpSpPr>
              <p:cNvPr id="79052" name="Group 311"/>
              <p:cNvGrpSpPr>
                <a:grpSpLocks/>
              </p:cNvGrpSpPr>
              <p:nvPr/>
            </p:nvGrpSpPr>
            <p:grpSpPr bwMode="auto">
              <a:xfrm>
                <a:off x="611" y="1532"/>
                <a:ext cx="68" cy="76"/>
                <a:chOff x="595" y="1280"/>
                <a:chExt cx="106" cy="122"/>
              </a:xfrm>
            </p:grpSpPr>
            <p:sp>
              <p:nvSpPr>
                <p:cNvPr id="79068" name="Rectangle 312"/>
                <p:cNvSpPr>
                  <a:spLocks noChangeArrowheads="1"/>
                </p:cNvSpPr>
                <p:nvPr/>
              </p:nvSpPr>
              <p:spPr bwMode="auto">
                <a:xfrm>
                  <a:off x="595" y="1280"/>
                  <a:ext cx="106" cy="91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9069" name="Rectangle 313"/>
                <p:cNvSpPr>
                  <a:spLocks noChangeArrowheads="1"/>
                </p:cNvSpPr>
                <p:nvPr/>
              </p:nvSpPr>
              <p:spPr bwMode="auto">
                <a:xfrm>
                  <a:off x="625" y="1362"/>
                  <a:ext cx="49" cy="40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9053" name="Group 314"/>
              <p:cNvGrpSpPr>
                <a:grpSpLocks/>
              </p:cNvGrpSpPr>
              <p:nvPr/>
            </p:nvGrpSpPr>
            <p:grpSpPr bwMode="auto">
              <a:xfrm>
                <a:off x="767" y="1532"/>
                <a:ext cx="68" cy="76"/>
                <a:chOff x="595" y="1280"/>
                <a:chExt cx="106" cy="122"/>
              </a:xfrm>
            </p:grpSpPr>
            <p:sp>
              <p:nvSpPr>
                <p:cNvPr id="79066" name="Rectangle 315"/>
                <p:cNvSpPr>
                  <a:spLocks noChangeArrowheads="1"/>
                </p:cNvSpPr>
                <p:nvPr/>
              </p:nvSpPr>
              <p:spPr bwMode="auto">
                <a:xfrm>
                  <a:off x="595" y="1280"/>
                  <a:ext cx="106" cy="91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9067" name="Rectangle 316"/>
                <p:cNvSpPr>
                  <a:spLocks noChangeArrowheads="1"/>
                </p:cNvSpPr>
                <p:nvPr/>
              </p:nvSpPr>
              <p:spPr bwMode="auto">
                <a:xfrm>
                  <a:off x="625" y="1362"/>
                  <a:ext cx="49" cy="40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9054" name="Group 317"/>
              <p:cNvGrpSpPr>
                <a:grpSpLocks/>
              </p:cNvGrpSpPr>
              <p:nvPr/>
            </p:nvGrpSpPr>
            <p:grpSpPr bwMode="auto">
              <a:xfrm>
                <a:off x="924" y="1532"/>
                <a:ext cx="68" cy="76"/>
                <a:chOff x="595" y="1280"/>
                <a:chExt cx="106" cy="122"/>
              </a:xfrm>
            </p:grpSpPr>
            <p:sp>
              <p:nvSpPr>
                <p:cNvPr id="79064" name="Rectangle 318"/>
                <p:cNvSpPr>
                  <a:spLocks noChangeArrowheads="1"/>
                </p:cNvSpPr>
                <p:nvPr/>
              </p:nvSpPr>
              <p:spPr bwMode="auto">
                <a:xfrm>
                  <a:off x="595" y="1280"/>
                  <a:ext cx="106" cy="91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9065" name="Rectangle 319"/>
                <p:cNvSpPr>
                  <a:spLocks noChangeArrowheads="1"/>
                </p:cNvSpPr>
                <p:nvPr/>
              </p:nvSpPr>
              <p:spPr bwMode="auto">
                <a:xfrm>
                  <a:off x="625" y="1362"/>
                  <a:ext cx="49" cy="40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9055" name="Group 320"/>
              <p:cNvGrpSpPr>
                <a:grpSpLocks/>
              </p:cNvGrpSpPr>
              <p:nvPr/>
            </p:nvGrpSpPr>
            <p:grpSpPr bwMode="auto">
              <a:xfrm>
                <a:off x="1081" y="1532"/>
                <a:ext cx="68" cy="76"/>
                <a:chOff x="595" y="1280"/>
                <a:chExt cx="106" cy="122"/>
              </a:xfrm>
            </p:grpSpPr>
            <p:sp>
              <p:nvSpPr>
                <p:cNvPr id="79062" name="Rectangle 321"/>
                <p:cNvSpPr>
                  <a:spLocks noChangeArrowheads="1"/>
                </p:cNvSpPr>
                <p:nvPr/>
              </p:nvSpPr>
              <p:spPr bwMode="auto">
                <a:xfrm>
                  <a:off x="595" y="1280"/>
                  <a:ext cx="106" cy="91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9063" name="Rectangle 322"/>
                <p:cNvSpPr>
                  <a:spLocks noChangeArrowheads="1"/>
                </p:cNvSpPr>
                <p:nvPr/>
              </p:nvSpPr>
              <p:spPr bwMode="auto">
                <a:xfrm>
                  <a:off x="625" y="1362"/>
                  <a:ext cx="49" cy="40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9056" name="Group 323"/>
              <p:cNvGrpSpPr>
                <a:grpSpLocks/>
              </p:cNvGrpSpPr>
              <p:nvPr/>
            </p:nvGrpSpPr>
            <p:grpSpPr bwMode="auto">
              <a:xfrm>
                <a:off x="1238" y="1532"/>
                <a:ext cx="68" cy="76"/>
                <a:chOff x="595" y="1280"/>
                <a:chExt cx="106" cy="122"/>
              </a:xfrm>
            </p:grpSpPr>
            <p:sp>
              <p:nvSpPr>
                <p:cNvPr id="79060" name="Rectangle 324"/>
                <p:cNvSpPr>
                  <a:spLocks noChangeArrowheads="1"/>
                </p:cNvSpPr>
                <p:nvPr/>
              </p:nvSpPr>
              <p:spPr bwMode="auto">
                <a:xfrm>
                  <a:off x="595" y="1280"/>
                  <a:ext cx="106" cy="91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9061" name="Rectangle 325"/>
                <p:cNvSpPr>
                  <a:spLocks noChangeArrowheads="1"/>
                </p:cNvSpPr>
                <p:nvPr/>
              </p:nvSpPr>
              <p:spPr bwMode="auto">
                <a:xfrm>
                  <a:off x="625" y="1362"/>
                  <a:ext cx="49" cy="40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9057" name="Group 326"/>
              <p:cNvGrpSpPr>
                <a:grpSpLocks/>
              </p:cNvGrpSpPr>
              <p:nvPr/>
            </p:nvGrpSpPr>
            <p:grpSpPr bwMode="auto">
              <a:xfrm>
                <a:off x="1395" y="1532"/>
                <a:ext cx="68" cy="76"/>
                <a:chOff x="595" y="1280"/>
                <a:chExt cx="106" cy="122"/>
              </a:xfrm>
            </p:grpSpPr>
            <p:sp>
              <p:nvSpPr>
                <p:cNvPr id="79058" name="Rectangle 327"/>
                <p:cNvSpPr>
                  <a:spLocks noChangeArrowheads="1"/>
                </p:cNvSpPr>
                <p:nvPr/>
              </p:nvSpPr>
              <p:spPr bwMode="auto">
                <a:xfrm>
                  <a:off x="595" y="1280"/>
                  <a:ext cx="106" cy="91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9059" name="Rectangle 328"/>
                <p:cNvSpPr>
                  <a:spLocks noChangeArrowheads="1"/>
                </p:cNvSpPr>
                <p:nvPr/>
              </p:nvSpPr>
              <p:spPr bwMode="auto">
                <a:xfrm>
                  <a:off x="625" y="1362"/>
                  <a:ext cx="49" cy="40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</p:grpSp>
        <p:grpSp>
          <p:nvGrpSpPr>
            <p:cNvPr id="29843" name="Group 329"/>
            <p:cNvGrpSpPr>
              <a:grpSpLocks/>
            </p:cNvGrpSpPr>
            <p:nvPr/>
          </p:nvGrpSpPr>
          <p:grpSpPr bwMode="auto">
            <a:xfrm flipV="1">
              <a:off x="6280977" y="3913045"/>
              <a:ext cx="63273" cy="19480"/>
              <a:chOff x="5135" y="1305"/>
              <a:chExt cx="225" cy="76"/>
            </a:xfrm>
          </p:grpSpPr>
          <p:grpSp>
            <p:nvGrpSpPr>
              <p:cNvPr id="79046" name="Group 330"/>
              <p:cNvGrpSpPr>
                <a:grpSpLocks/>
              </p:cNvGrpSpPr>
              <p:nvPr/>
            </p:nvGrpSpPr>
            <p:grpSpPr bwMode="auto">
              <a:xfrm>
                <a:off x="5135" y="1305"/>
                <a:ext cx="68" cy="76"/>
                <a:chOff x="595" y="1280"/>
                <a:chExt cx="106" cy="122"/>
              </a:xfrm>
            </p:grpSpPr>
            <p:sp>
              <p:nvSpPr>
                <p:cNvPr id="79050" name="Rectangle 331"/>
                <p:cNvSpPr>
                  <a:spLocks noChangeArrowheads="1"/>
                </p:cNvSpPr>
                <p:nvPr/>
              </p:nvSpPr>
              <p:spPr bwMode="auto">
                <a:xfrm>
                  <a:off x="595" y="1280"/>
                  <a:ext cx="106" cy="91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9051" name="Rectangle 332"/>
                <p:cNvSpPr>
                  <a:spLocks noChangeArrowheads="1"/>
                </p:cNvSpPr>
                <p:nvPr/>
              </p:nvSpPr>
              <p:spPr bwMode="auto">
                <a:xfrm>
                  <a:off x="625" y="1362"/>
                  <a:ext cx="49" cy="40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9047" name="Group 333"/>
              <p:cNvGrpSpPr>
                <a:grpSpLocks/>
              </p:cNvGrpSpPr>
              <p:nvPr/>
            </p:nvGrpSpPr>
            <p:grpSpPr bwMode="auto">
              <a:xfrm>
                <a:off x="5292" y="1305"/>
                <a:ext cx="68" cy="76"/>
                <a:chOff x="595" y="1280"/>
                <a:chExt cx="106" cy="122"/>
              </a:xfrm>
            </p:grpSpPr>
            <p:sp>
              <p:nvSpPr>
                <p:cNvPr id="79048" name="Rectangle 334"/>
                <p:cNvSpPr>
                  <a:spLocks noChangeArrowheads="1"/>
                </p:cNvSpPr>
                <p:nvPr/>
              </p:nvSpPr>
              <p:spPr bwMode="auto">
                <a:xfrm>
                  <a:off x="595" y="1280"/>
                  <a:ext cx="106" cy="91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9049" name="Rectangle 335"/>
                <p:cNvSpPr>
                  <a:spLocks noChangeArrowheads="1"/>
                </p:cNvSpPr>
                <p:nvPr/>
              </p:nvSpPr>
              <p:spPr bwMode="auto">
                <a:xfrm>
                  <a:off x="625" y="1362"/>
                  <a:ext cx="49" cy="40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</p:grpSp>
        <p:grpSp>
          <p:nvGrpSpPr>
            <p:cNvPr id="29844" name="Group 342"/>
            <p:cNvGrpSpPr>
              <a:grpSpLocks/>
            </p:cNvGrpSpPr>
            <p:nvPr/>
          </p:nvGrpSpPr>
          <p:grpSpPr bwMode="auto">
            <a:xfrm>
              <a:off x="4970722" y="4358203"/>
              <a:ext cx="1396568" cy="110406"/>
              <a:chOff x="286" y="1837"/>
              <a:chExt cx="1685" cy="148"/>
            </a:xfrm>
          </p:grpSpPr>
          <p:sp>
            <p:nvSpPr>
              <p:cNvPr id="79025" name="Rectangle 343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026" name="Rectangle 344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027" name="Rectangle 345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028" name="Rectangle 346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029" name="Rectangle 347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030" name="Rectangle 348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031" name="Rectangle 349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032" name="Rectangle 350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033" name="Rectangle 351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034" name="Rectangle 352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526" name="Rectangle 353"/>
              <p:cNvSpPr>
                <a:spLocks noChangeArrowheads="1"/>
              </p:cNvSpPr>
              <p:nvPr/>
            </p:nvSpPr>
            <p:spPr bwMode="auto">
              <a:xfrm>
                <a:off x="1245" y="1883"/>
                <a:ext cx="174" cy="70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79036" name="Oval 354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528" name="Oval 355"/>
              <p:cNvSpPr>
                <a:spLocks noChangeArrowheads="1"/>
              </p:cNvSpPr>
              <p:nvPr/>
            </p:nvSpPr>
            <p:spPr bwMode="auto">
              <a:xfrm>
                <a:off x="1753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529" name="Oval 356"/>
              <p:cNvSpPr>
                <a:spLocks noChangeArrowheads="1"/>
              </p:cNvSpPr>
              <p:nvPr/>
            </p:nvSpPr>
            <p:spPr bwMode="auto">
              <a:xfrm>
                <a:off x="1793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530" name="Oval 357"/>
              <p:cNvSpPr>
                <a:spLocks noChangeArrowheads="1"/>
              </p:cNvSpPr>
              <p:nvPr/>
            </p:nvSpPr>
            <p:spPr bwMode="auto">
              <a:xfrm>
                <a:off x="1831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531" name="Oval 358"/>
              <p:cNvSpPr>
                <a:spLocks noChangeArrowheads="1"/>
              </p:cNvSpPr>
              <p:nvPr/>
            </p:nvSpPr>
            <p:spPr bwMode="auto">
              <a:xfrm>
                <a:off x="1753" y="1892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532" name="Oval 359"/>
              <p:cNvSpPr>
                <a:spLocks noChangeArrowheads="1"/>
              </p:cNvSpPr>
              <p:nvPr/>
            </p:nvSpPr>
            <p:spPr bwMode="auto">
              <a:xfrm>
                <a:off x="1831" y="1892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533" name="Oval 360"/>
              <p:cNvSpPr>
                <a:spLocks noChangeArrowheads="1"/>
              </p:cNvSpPr>
              <p:nvPr/>
            </p:nvSpPr>
            <p:spPr bwMode="auto">
              <a:xfrm>
                <a:off x="1923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79043" name="Picture 361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044" name="Line 362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45" name="Line 363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845" name="Group 364"/>
            <p:cNvGrpSpPr>
              <a:grpSpLocks/>
            </p:cNvGrpSpPr>
            <p:nvPr/>
          </p:nvGrpSpPr>
          <p:grpSpPr bwMode="auto">
            <a:xfrm>
              <a:off x="4970722" y="4250307"/>
              <a:ext cx="1396568" cy="110406"/>
              <a:chOff x="286" y="1837"/>
              <a:chExt cx="1685" cy="148"/>
            </a:xfrm>
          </p:grpSpPr>
          <p:sp>
            <p:nvSpPr>
              <p:cNvPr id="79004" name="Rectangle 365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005" name="Rectangle 366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006" name="Rectangle 367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007" name="Rectangle 368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008" name="Rectangle 369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009" name="Rectangle 370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010" name="Rectangle 371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011" name="Rectangle 372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012" name="Rectangle 373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9013" name="Rectangle 374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505" name="Rectangle 375"/>
              <p:cNvSpPr>
                <a:spLocks noChangeArrowheads="1"/>
              </p:cNvSpPr>
              <p:nvPr/>
            </p:nvSpPr>
            <p:spPr bwMode="auto">
              <a:xfrm>
                <a:off x="1245" y="1883"/>
                <a:ext cx="174" cy="70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79015" name="Oval 376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507" name="Oval 377"/>
              <p:cNvSpPr>
                <a:spLocks noChangeArrowheads="1"/>
              </p:cNvSpPr>
              <p:nvPr/>
            </p:nvSpPr>
            <p:spPr bwMode="auto">
              <a:xfrm>
                <a:off x="1753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508" name="Oval 378"/>
              <p:cNvSpPr>
                <a:spLocks noChangeArrowheads="1"/>
              </p:cNvSpPr>
              <p:nvPr/>
            </p:nvSpPr>
            <p:spPr bwMode="auto">
              <a:xfrm>
                <a:off x="1793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509" name="Oval 379"/>
              <p:cNvSpPr>
                <a:spLocks noChangeArrowheads="1"/>
              </p:cNvSpPr>
              <p:nvPr/>
            </p:nvSpPr>
            <p:spPr bwMode="auto">
              <a:xfrm>
                <a:off x="1831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510" name="Oval 380"/>
              <p:cNvSpPr>
                <a:spLocks noChangeArrowheads="1"/>
              </p:cNvSpPr>
              <p:nvPr/>
            </p:nvSpPr>
            <p:spPr bwMode="auto">
              <a:xfrm>
                <a:off x="1753" y="1892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511" name="Oval 381"/>
              <p:cNvSpPr>
                <a:spLocks noChangeArrowheads="1"/>
              </p:cNvSpPr>
              <p:nvPr/>
            </p:nvSpPr>
            <p:spPr bwMode="auto">
              <a:xfrm>
                <a:off x="1831" y="1892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512" name="Oval 382"/>
              <p:cNvSpPr>
                <a:spLocks noChangeArrowheads="1"/>
              </p:cNvSpPr>
              <p:nvPr/>
            </p:nvSpPr>
            <p:spPr bwMode="auto">
              <a:xfrm>
                <a:off x="1923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79022" name="Picture 383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023" name="Line 384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24" name="Line 385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846" name="Group 386"/>
            <p:cNvGrpSpPr>
              <a:grpSpLocks/>
            </p:cNvGrpSpPr>
            <p:nvPr/>
          </p:nvGrpSpPr>
          <p:grpSpPr bwMode="auto">
            <a:xfrm>
              <a:off x="4970722" y="4466099"/>
              <a:ext cx="1396568" cy="110406"/>
              <a:chOff x="286" y="1837"/>
              <a:chExt cx="1685" cy="148"/>
            </a:xfrm>
          </p:grpSpPr>
          <p:sp>
            <p:nvSpPr>
              <p:cNvPr id="78983" name="Rectangle 387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84" name="Rectangle 388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85" name="Rectangle 389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86" name="Rectangle 390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87" name="Rectangle 391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88" name="Rectangle 392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89" name="Rectangle 393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90" name="Rectangle 394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91" name="Rectangle 395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92" name="Rectangle 396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84" name="Rectangle 397"/>
              <p:cNvSpPr>
                <a:spLocks noChangeArrowheads="1"/>
              </p:cNvSpPr>
              <p:nvPr/>
            </p:nvSpPr>
            <p:spPr bwMode="auto">
              <a:xfrm>
                <a:off x="1245" y="1883"/>
                <a:ext cx="174" cy="70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78994" name="Oval 398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86" name="Oval 399"/>
              <p:cNvSpPr>
                <a:spLocks noChangeArrowheads="1"/>
              </p:cNvSpPr>
              <p:nvPr/>
            </p:nvSpPr>
            <p:spPr bwMode="auto">
              <a:xfrm>
                <a:off x="1753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487" name="Oval 400"/>
              <p:cNvSpPr>
                <a:spLocks noChangeArrowheads="1"/>
              </p:cNvSpPr>
              <p:nvPr/>
            </p:nvSpPr>
            <p:spPr bwMode="auto">
              <a:xfrm>
                <a:off x="1793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488" name="Oval 401"/>
              <p:cNvSpPr>
                <a:spLocks noChangeArrowheads="1"/>
              </p:cNvSpPr>
              <p:nvPr/>
            </p:nvSpPr>
            <p:spPr bwMode="auto">
              <a:xfrm>
                <a:off x="1831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489" name="Oval 402"/>
              <p:cNvSpPr>
                <a:spLocks noChangeArrowheads="1"/>
              </p:cNvSpPr>
              <p:nvPr/>
            </p:nvSpPr>
            <p:spPr bwMode="auto">
              <a:xfrm>
                <a:off x="1753" y="1892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490" name="Oval 403"/>
              <p:cNvSpPr>
                <a:spLocks noChangeArrowheads="1"/>
              </p:cNvSpPr>
              <p:nvPr/>
            </p:nvSpPr>
            <p:spPr bwMode="auto">
              <a:xfrm>
                <a:off x="1831" y="1892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491" name="Oval 404"/>
              <p:cNvSpPr>
                <a:spLocks noChangeArrowheads="1"/>
              </p:cNvSpPr>
              <p:nvPr/>
            </p:nvSpPr>
            <p:spPr bwMode="auto">
              <a:xfrm>
                <a:off x="1923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79001" name="Picture 405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002" name="Line 406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03" name="Line 407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847" name="Group 408"/>
            <p:cNvGrpSpPr>
              <a:grpSpLocks/>
            </p:cNvGrpSpPr>
            <p:nvPr/>
          </p:nvGrpSpPr>
          <p:grpSpPr bwMode="auto">
            <a:xfrm>
              <a:off x="4970722" y="4573996"/>
              <a:ext cx="1396568" cy="110406"/>
              <a:chOff x="286" y="1837"/>
              <a:chExt cx="1685" cy="148"/>
            </a:xfrm>
          </p:grpSpPr>
          <p:sp>
            <p:nvSpPr>
              <p:cNvPr id="78962" name="Rectangle 409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63" name="Rectangle 410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64" name="Rectangle 411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65" name="Rectangle 412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66" name="Rectangle 413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67" name="Rectangle 414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68" name="Rectangle 415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69" name="Rectangle 416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70" name="Rectangle 417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71" name="Rectangle 418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63" name="Rectangle 419"/>
              <p:cNvSpPr>
                <a:spLocks noChangeArrowheads="1"/>
              </p:cNvSpPr>
              <p:nvPr/>
            </p:nvSpPr>
            <p:spPr bwMode="auto">
              <a:xfrm>
                <a:off x="1245" y="1883"/>
                <a:ext cx="174" cy="70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78973" name="Oval 420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65" name="Oval 421"/>
              <p:cNvSpPr>
                <a:spLocks noChangeArrowheads="1"/>
              </p:cNvSpPr>
              <p:nvPr/>
            </p:nvSpPr>
            <p:spPr bwMode="auto">
              <a:xfrm>
                <a:off x="1753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466" name="Oval 422"/>
              <p:cNvSpPr>
                <a:spLocks noChangeArrowheads="1"/>
              </p:cNvSpPr>
              <p:nvPr/>
            </p:nvSpPr>
            <p:spPr bwMode="auto">
              <a:xfrm>
                <a:off x="1793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467" name="Oval 423"/>
              <p:cNvSpPr>
                <a:spLocks noChangeArrowheads="1"/>
              </p:cNvSpPr>
              <p:nvPr/>
            </p:nvSpPr>
            <p:spPr bwMode="auto">
              <a:xfrm>
                <a:off x="1831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468" name="Oval 424"/>
              <p:cNvSpPr>
                <a:spLocks noChangeArrowheads="1"/>
              </p:cNvSpPr>
              <p:nvPr/>
            </p:nvSpPr>
            <p:spPr bwMode="auto">
              <a:xfrm>
                <a:off x="1753" y="1892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469" name="Oval 425"/>
              <p:cNvSpPr>
                <a:spLocks noChangeArrowheads="1"/>
              </p:cNvSpPr>
              <p:nvPr/>
            </p:nvSpPr>
            <p:spPr bwMode="auto">
              <a:xfrm>
                <a:off x="1831" y="1892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470" name="Oval 426"/>
              <p:cNvSpPr>
                <a:spLocks noChangeArrowheads="1"/>
              </p:cNvSpPr>
              <p:nvPr/>
            </p:nvSpPr>
            <p:spPr bwMode="auto">
              <a:xfrm>
                <a:off x="1923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78980" name="Picture 427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981" name="Line 428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82" name="Line 429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848" name="Group 430"/>
            <p:cNvGrpSpPr>
              <a:grpSpLocks/>
            </p:cNvGrpSpPr>
            <p:nvPr/>
          </p:nvGrpSpPr>
          <p:grpSpPr bwMode="auto">
            <a:xfrm>
              <a:off x="4970722" y="4788534"/>
              <a:ext cx="1396568" cy="110406"/>
              <a:chOff x="286" y="1837"/>
              <a:chExt cx="1685" cy="148"/>
            </a:xfrm>
          </p:grpSpPr>
          <p:sp>
            <p:nvSpPr>
              <p:cNvPr id="78941" name="Rectangle 431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42" name="Rectangle 432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43" name="Rectangle 433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44" name="Rectangle 434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45" name="Rectangle 435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46" name="Rectangle 436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47" name="Rectangle 437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48" name="Rectangle 438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49" name="Rectangle 439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50" name="Rectangle 440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42" name="Rectangle 441"/>
              <p:cNvSpPr>
                <a:spLocks noChangeArrowheads="1"/>
              </p:cNvSpPr>
              <p:nvPr/>
            </p:nvSpPr>
            <p:spPr bwMode="auto">
              <a:xfrm>
                <a:off x="1245" y="1883"/>
                <a:ext cx="174" cy="70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78952" name="Oval 442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44" name="Oval 443"/>
              <p:cNvSpPr>
                <a:spLocks noChangeArrowheads="1"/>
              </p:cNvSpPr>
              <p:nvPr/>
            </p:nvSpPr>
            <p:spPr bwMode="auto">
              <a:xfrm>
                <a:off x="1753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445" name="Oval 444"/>
              <p:cNvSpPr>
                <a:spLocks noChangeArrowheads="1"/>
              </p:cNvSpPr>
              <p:nvPr/>
            </p:nvSpPr>
            <p:spPr bwMode="auto">
              <a:xfrm>
                <a:off x="1793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446" name="Oval 445"/>
              <p:cNvSpPr>
                <a:spLocks noChangeArrowheads="1"/>
              </p:cNvSpPr>
              <p:nvPr/>
            </p:nvSpPr>
            <p:spPr bwMode="auto">
              <a:xfrm>
                <a:off x="1831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447" name="Oval 446"/>
              <p:cNvSpPr>
                <a:spLocks noChangeArrowheads="1"/>
              </p:cNvSpPr>
              <p:nvPr/>
            </p:nvSpPr>
            <p:spPr bwMode="auto">
              <a:xfrm>
                <a:off x="1753" y="1891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448" name="Oval 447"/>
              <p:cNvSpPr>
                <a:spLocks noChangeArrowheads="1"/>
              </p:cNvSpPr>
              <p:nvPr/>
            </p:nvSpPr>
            <p:spPr bwMode="auto">
              <a:xfrm>
                <a:off x="1831" y="1891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449" name="Oval 448"/>
              <p:cNvSpPr>
                <a:spLocks noChangeArrowheads="1"/>
              </p:cNvSpPr>
              <p:nvPr/>
            </p:nvSpPr>
            <p:spPr bwMode="auto">
              <a:xfrm>
                <a:off x="1923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78959" name="Picture 449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960" name="Line 450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61" name="Line 451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849" name="Group 452"/>
            <p:cNvGrpSpPr>
              <a:grpSpLocks/>
            </p:cNvGrpSpPr>
            <p:nvPr/>
          </p:nvGrpSpPr>
          <p:grpSpPr bwMode="auto">
            <a:xfrm>
              <a:off x="4970722" y="5003072"/>
              <a:ext cx="1396568" cy="110406"/>
              <a:chOff x="286" y="1837"/>
              <a:chExt cx="1685" cy="148"/>
            </a:xfrm>
          </p:grpSpPr>
          <p:sp>
            <p:nvSpPr>
              <p:cNvPr id="78920" name="Rectangle 453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21" name="Rectangle 454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22" name="Rectangle 455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23" name="Rectangle 456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24" name="Rectangle 457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25" name="Rectangle 458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26" name="Rectangle 459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27" name="Rectangle 460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28" name="Rectangle 461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29" name="Rectangle 462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21" name="Rectangle 463"/>
              <p:cNvSpPr>
                <a:spLocks noChangeArrowheads="1"/>
              </p:cNvSpPr>
              <p:nvPr/>
            </p:nvSpPr>
            <p:spPr bwMode="auto">
              <a:xfrm>
                <a:off x="1245" y="1885"/>
                <a:ext cx="174" cy="68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78931" name="Oval 464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23" name="Oval 465"/>
              <p:cNvSpPr>
                <a:spLocks noChangeArrowheads="1"/>
              </p:cNvSpPr>
              <p:nvPr/>
            </p:nvSpPr>
            <p:spPr bwMode="auto">
              <a:xfrm>
                <a:off x="1753" y="1853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424" name="Oval 466"/>
              <p:cNvSpPr>
                <a:spLocks noChangeArrowheads="1"/>
              </p:cNvSpPr>
              <p:nvPr/>
            </p:nvSpPr>
            <p:spPr bwMode="auto">
              <a:xfrm>
                <a:off x="1793" y="1853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425" name="Oval 467"/>
              <p:cNvSpPr>
                <a:spLocks noChangeArrowheads="1"/>
              </p:cNvSpPr>
              <p:nvPr/>
            </p:nvSpPr>
            <p:spPr bwMode="auto">
              <a:xfrm>
                <a:off x="1831" y="1853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426" name="Oval 468"/>
              <p:cNvSpPr>
                <a:spLocks noChangeArrowheads="1"/>
              </p:cNvSpPr>
              <p:nvPr/>
            </p:nvSpPr>
            <p:spPr bwMode="auto">
              <a:xfrm>
                <a:off x="1753" y="1891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427" name="Oval 469"/>
              <p:cNvSpPr>
                <a:spLocks noChangeArrowheads="1"/>
              </p:cNvSpPr>
              <p:nvPr/>
            </p:nvSpPr>
            <p:spPr bwMode="auto">
              <a:xfrm>
                <a:off x="1831" y="1891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428" name="Oval 470"/>
              <p:cNvSpPr>
                <a:spLocks noChangeArrowheads="1"/>
              </p:cNvSpPr>
              <p:nvPr/>
            </p:nvSpPr>
            <p:spPr bwMode="auto">
              <a:xfrm>
                <a:off x="1923" y="1853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78938" name="Picture 471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939" name="Line 472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40" name="Line 473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850" name="Group 474"/>
            <p:cNvGrpSpPr>
              <a:grpSpLocks/>
            </p:cNvGrpSpPr>
            <p:nvPr/>
          </p:nvGrpSpPr>
          <p:grpSpPr bwMode="auto">
            <a:xfrm>
              <a:off x="4970722" y="4896430"/>
              <a:ext cx="1396568" cy="110406"/>
              <a:chOff x="286" y="1837"/>
              <a:chExt cx="1685" cy="148"/>
            </a:xfrm>
          </p:grpSpPr>
          <p:sp>
            <p:nvSpPr>
              <p:cNvPr id="78899" name="Rectangle 475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00" name="Rectangle 476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01" name="Rectangle 477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02" name="Rectangle 478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03" name="Rectangle 479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04" name="Rectangle 480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05" name="Rectangle 481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06" name="Rectangle 482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07" name="Rectangle 483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908" name="Rectangle 484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00" name="Rectangle 485"/>
              <p:cNvSpPr>
                <a:spLocks noChangeArrowheads="1"/>
              </p:cNvSpPr>
              <p:nvPr/>
            </p:nvSpPr>
            <p:spPr bwMode="auto">
              <a:xfrm>
                <a:off x="1245" y="1883"/>
                <a:ext cx="174" cy="70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78910" name="Oval 486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02" name="Oval 487"/>
              <p:cNvSpPr>
                <a:spLocks noChangeArrowheads="1"/>
              </p:cNvSpPr>
              <p:nvPr/>
            </p:nvSpPr>
            <p:spPr bwMode="auto">
              <a:xfrm>
                <a:off x="1753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403" name="Oval 488"/>
              <p:cNvSpPr>
                <a:spLocks noChangeArrowheads="1"/>
              </p:cNvSpPr>
              <p:nvPr/>
            </p:nvSpPr>
            <p:spPr bwMode="auto">
              <a:xfrm>
                <a:off x="1793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404" name="Oval 489"/>
              <p:cNvSpPr>
                <a:spLocks noChangeArrowheads="1"/>
              </p:cNvSpPr>
              <p:nvPr/>
            </p:nvSpPr>
            <p:spPr bwMode="auto">
              <a:xfrm>
                <a:off x="1831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405" name="Oval 490"/>
              <p:cNvSpPr>
                <a:spLocks noChangeArrowheads="1"/>
              </p:cNvSpPr>
              <p:nvPr/>
            </p:nvSpPr>
            <p:spPr bwMode="auto">
              <a:xfrm>
                <a:off x="1753" y="1892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406" name="Oval 491"/>
              <p:cNvSpPr>
                <a:spLocks noChangeArrowheads="1"/>
              </p:cNvSpPr>
              <p:nvPr/>
            </p:nvSpPr>
            <p:spPr bwMode="auto">
              <a:xfrm>
                <a:off x="1831" y="1892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407" name="Oval 492"/>
              <p:cNvSpPr>
                <a:spLocks noChangeArrowheads="1"/>
              </p:cNvSpPr>
              <p:nvPr/>
            </p:nvSpPr>
            <p:spPr bwMode="auto">
              <a:xfrm>
                <a:off x="1923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78917" name="Picture 493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918" name="Line 494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19" name="Line 495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851" name="Group 496"/>
            <p:cNvGrpSpPr>
              <a:grpSpLocks/>
            </p:cNvGrpSpPr>
            <p:nvPr/>
          </p:nvGrpSpPr>
          <p:grpSpPr bwMode="auto">
            <a:xfrm>
              <a:off x="4970722" y="4680638"/>
              <a:ext cx="1396568" cy="110406"/>
              <a:chOff x="286" y="1837"/>
              <a:chExt cx="1685" cy="148"/>
            </a:xfrm>
          </p:grpSpPr>
          <p:sp>
            <p:nvSpPr>
              <p:cNvPr id="78878" name="Rectangle 497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79" name="Rectangle 498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80" name="Rectangle 499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81" name="Rectangle 500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82" name="Rectangle 501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83" name="Rectangle 502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84" name="Rectangle 503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85" name="Rectangle 504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86" name="Rectangle 505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87" name="Rectangle 506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79" name="Rectangle 507"/>
              <p:cNvSpPr>
                <a:spLocks noChangeArrowheads="1"/>
              </p:cNvSpPr>
              <p:nvPr/>
            </p:nvSpPr>
            <p:spPr bwMode="auto">
              <a:xfrm>
                <a:off x="1245" y="1883"/>
                <a:ext cx="174" cy="70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78889" name="Oval 508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81" name="Oval 509"/>
              <p:cNvSpPr>
                <a:spLocks noChangeArrowheads="1"/>
              </p:cNvSpPr>
              <p:nvPr/>
            </p:nvSpPr>
            <p:spPr bwMode="auto">
              <a:xfrm>
                <a:off x="1753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382" name="Oval 510"/>
              <p:cNvSpPr>
                <a:spLocks noChangeArrowheads="1"/>
              </p:cNvSpPr>
              <p:nvPr/>
            </p:nvSpPr>
            <p:spPr bwMode="auto">
              <a:xfrm>
                <a:off x="1793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383" name="Oval 511"/>
              <p:cNvSpPr>
                <a:spLocks noChangeArrowheads="1"/>
              </p:cNvSpPr>
              <p:nvPr/>
            </p:nvSpPr>
            <p:spPr bwMode="auto">
              <a:xfrm>
                <a:off x="1831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384" name="Oval 512"/>
              <p:cNvSpPr>
                <a:spLocks noChangeArrowheads="1"/>
              </p:cNvSpPr>
              <p:nvPr/>
            </p:nvSpPr>
            <p:spPr bwMode="auto">
              <a:xfrm>
                <a:off x="1753" y="1891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385" name="Oval 513"/>
              <p:cNvSpPr>
                <a:spLocks noChangeArrowheads="1"/>
              </p:cNvSpPr>
              <p:nvPr/>
            </p:nvSpPr>
            <p:spPr bwMode="auto">
              <a:xfrm>
                <a:off x="1831" y="1891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386" name="Oval 514"/>
              <p:cNvSpPr>
                <a:spLocks noChangeArrowheads="1"/>
              </p:cNvSpPr>
              <p:nvPr/>
            </p:nvSpPr>
            <p:spPr bwMode="auto">
              <a:xfrm>
                <a:off x="1923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78896" name="Picture 515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897" name="Line 516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98" name="Line 517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852" name="Group 524"/>
            <p:cNvGrpSpPr>
              <a:grpSpLocks/>
            </p:cNvGrpSpPr>
            <p:nvPr/>
          </p:nvGrpSpPr>
          <p:grpSpPr bwMode="auto">
            <a:xfrm>
              <a:off x="4970722" y="5875025"/>
              <a:ext cx="1396568" cy="110406"/>
              <a:chOff x="286" y="1837"/>
              <a:chExt cx="1685" cy="148"/>
            </a:xfrm>
          </p:grpSpPr>
          <p:sp>
            <p:nvSpPr>
              <p:cNvPr id="78857" name="Rectangle 525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58" name="Rectangle 526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59" name="Rectangle 527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60" name="Rectangle 528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61" name="Rectangle 529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62" name="Rectangle 530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63" name="Rectangle 531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64" name="Rectangle 532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65" name="Rectangle 533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66" name="Rectangle 534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58" name="Rectangle 535"/>
              <p:cNvSpPr>
                <a:spLocks noChangeArrowheads="1"/>
              </p:cNvSpPr>
              <p:nvPr/>
            </p:nvSpPr>
            <p:spPr bwMode="auto">
              <a:xfrm>
                <a:off x="1245" y="1884"/>
                <a:ext cx="174" cy="68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78868" name="Oval 536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60" name="Oval 537"/>
              <p:cNvSpPr>
                <a:spLocks noChangeArrowheads="1"/>
              </p:cNvSpPr>
              <p:nvPr/>
            </p:nvSpPr>
            <p:spPr bwMode="auto">
              <a:xfrm>
                <a:off x="1753" y="1852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361" name="Oval 538"/>
              <p:cNvSpPr>
                <a:spLocks noChangeArrowheads="1"/>
              </p:cNvSpPr>
              <p:nvPr/>
            </p:nvSpPr>
            <p:spPr bwMode="auto">
              <a:xfrm>
                <a:off x="1793" y="1852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362" name="Oval 539"/>
              <p:cNvSpPr>
                <a:spLocks noChangeArrowheads="1"/>
              </p:cNvSpPr>
              <p:nvPr/>
            </p:nvSpPr>
            <p:spPr bwMode="auto">
              <a:xfrm>
                <a:off x="1831" y="1852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363" name="Oval 540"/>
              <p:cNvSpPr>
                <a:spLocks noChangeArrowheads="1"/>
              </p:cNvSpPr>
              <p:nvPr/>
            </p:nvSpPr>
            <p:spPr bwMode="auto">
              <a:xfrm>
                <a:off x="1753" y="1891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364" name="Oval 541"/>
              <p:cNvSpPr>
                <a:spLocks noChangeArrowheads="1"/>
              </p:cNvSpPr>
              <p:nvPr/>
            </p:nvSpPr>
            <p:spPr bwMode="auto">
              <a:xfrm>
                <a:off x="1831" y="1891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365" name="Oval 542"/>
              <p:cNvSpPr>
                <a:spLocks noChangeArrowheads="1"/>
              </p:cNvSpPr>
              <p:nvPr/>
            </p:nvSpPr>
            <p:spPr bwMode="auto">
              <a:xfrm>
                <a:off x="1923" y="1852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78875" name="Picture 543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876" name="Line 544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77" name="Line 545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853" name="Group 546"/>
            <p:cNvGrpSpPr>
              <a:grpSpLocks/>
            </p:cNvGrpSpPr>
            <p:nvPr/>
          </p:nvGrpSpPr>
          <p:grpSpPr bwMode="auto">
            <a:xfrm>
              <a:off x="4970722" y="5767129"/>
              <a:ext cx="1396568" cy="110406"/>
              <a:chOff x="286" y="1837"/>
              <a:chExt cx="1685" cy="148"/>
            </a:xfrm>
          </p:grpSpPr>
          <p:sp>
            <p:nvSpPr>
              <p:cNvPr id="78836" name="Rectangle 547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37" name="Rectangle 548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38" name="Rectangle 549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39" name="Rectangle 550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40" name="Rectangle 551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41" name="Rectangle 552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42" name="Rectangle 553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43" name="Rectangle 554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44" name="Rectangle 555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45" name="Rectangle 556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37" name="Rectangle 557"/>
              <p:cNvSpPr>
                <a:spLocks noChangeArrowheads="1"/>
              </p:cNvSpPr>
              <p:nvPr/>
            </p:nvSpPr>
            <p:spPr bwMode="auto">
              <a:xfrm>
                <a:off x="1245" y="1884"/>
                <a:ext cx="174" cy="68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78847" name="Oval 558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39" name="Oval 559"/>
              <p:cNvSpPr>
                <a:spLocks noChangeArrowheads="1"/>
              </p:cNvSpPr>
              <p:nvPr/>
            </p:nvSpPr>
            <p:spPr bwMode="auto">
              <a:xfrm>
                <a:off x="1753" y="1852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340" name="Oval 560"/>
              <p:cNvSpPr>
                <a:spLocks noChangeArrowheads="1"/>
              </p:cNvSpPr>
              <p:nvPr/>
            </p:nvSpPr>
            <p:spPr bwMode="auto">
              <a:xfrm>
                <a:off x="1793" y="1852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341" name="Oval 561"/>
              <p:cNvSpPr>
                <a:spLocks noChangeArrowheads="1"/>
              </p:cNvSpPr>
              <p:nvPr/>
            </p:nvSpPr>
            <p:spPr bwMode="auto">
              <a:xfrm>
                <a:off x="1831" y="1852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342" name="Oval 562"/>
              <p:cNvSpPr>
                <a:spLocks noChangeArrowheads="1"/>
              </p:cNvSpPr>
              <p:nvPr/>
            </p:nvSpPr>
            <p:spPr bwMode="auto">
              <a:xfrm>
                <a:off x="1753" y="1891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343" name="Oval 563"/>
              <p:cNvSpPr>
                <a:spLocks noChangeArrowheads="1"/>
              </p:cNvSpPr>
              <p:nvPr/>
            </p:nvSpPr>
            <p:spPr bwMode="auto">
              <a:xfrm>
                <a:off x="1831" y="1891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344" name="Oval 564"/>
              <p:cNvSpPr>
                <a:spLocks noChangeArrowheads="1"/>
              </p:cNvSpPr>
              <p:nvPr/>
            </p:nvSpPr>
            <p:spPr bwMode="auto">
              <a:xfrm>
                <a:off x="1923" y="1852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78854" name="Picture 565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855" name="Line 566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56" name="Line 567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854" name="Group 568"/>
            <p:cNvGrpSpPr>
              <a:grpSpLocks/>
            </p:cNvGrpSpPr>
            <p:nvPr/>
          </p:nvGrpSpPr>
          <p:grpSpPr bwMode="auto">
            <a:xfrm>
              <a:off x="4970722" y="5982921"/>
              <a:ext cx="1396568" cy="110406"/>
              <a:chOff x="286" y="1837"/>
              <a:chExt cx="1685" cy="148"/>
            </a:xfrm>
          </p:grpSpPr>
          <p:sp>
            <p:nvSpPr>
              <p:cNvPr id="78815" name="Rectangle 569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16" name="Rectangle 570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17" name="Rectangle 571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18" name="Rectangle 572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19" name="Rectangle 573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20" name="Rectangle 574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21" name="Rectangle 575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22" name="Rectangle 576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23" name="Rectangle 577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24" name="Rectangle 578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16" name="Rectangle 579"/>
              <p:cNvSpPr>
                <a:spLocks noChangeArrowheads="1"/>
              </p:cNvSpPr>
              <p:nvPr/>
            </p:nvSpPr>
            <p:spPr bwMode="auto">
              <a:xfrm>
                <a:off x="1245" y="1884"/>
                <a:ext cx="174" cy="68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78826" name="Oval 580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18" name="Oval 581"/>
              <p:cNvSpPr>
                <a:spLocks noChangeArrowheads="1"/>
              </p:cNvSpPr>
              <p:nvPr/>
            </p:nvSpPr>
            <p:spPr bwMode="auto">
              <a:xfrm>
                <a:off x="1753" y="1852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319" name="Oval 582"/>
              <p:cNvSpPr>
                <a:spLocks noChangeArrowheads="1"/>
              </p:cNvSpPr>
              <p:nvPr/>
            </p:nvSpPr>
            <p:spPr bwMode="auto">
              <a:xfrm>
                <a:off x="1793" y="1852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320" name="Oval 583"/>
              <p:cNvSpPr>
                <a:spLocks noChangeArrowheads="1"/>
              </p:cNvSpPr>
              <p:nvPr/>
            </p:nvSpPr>
            <p:spPr bwMode="auto">
              <a:xfrm>
                <a:off x="1831" y="1852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321" name="Oval 584"/>
              <p:cNvSpPr>
                <a:spLocks noChangeArrowheads="1"/>
              </p:cNvSpPr>
              <p:nvPr/>
            </p:nvSpPr>
            <p:spPr bwMode="auto">
              <a:xfrm>
                <a:off x="1753" y="1891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322" name="Oval 585"/>
              <p:cNvSpPr>
                <a:spLocks noChangeArrowheads="1"/>
              </p:cNvSpPr>
              <p:nvPr/>
            </p:nvSpPr>
            <p:spPr bwMode="auto">
              <a:xfrm>
                <a:off x="1831" y="1891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323" name="Oval 586"/>
              <p:cNvSpPr>
                <a:spLocks noChangeArrowheads="1"/>
              </p:cNvSpPr>
              <p:nvPr/>
            </p:nvSpPr>
            <p:spPr bwMode="auto">
              <a:xfrm>
                <a:off x="1923" y="1852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78833" name="Picture 587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834" name="Line 588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35" name="Line 589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855" name="Group 590"/>
            <p:cNvGrpSpPr>
              <a:grpSpLocks/>
            </p:cNvGrpSpPr>
            <p:nvPr/>
          </p:nvGrpSpPr>
          <p:grpSpPr bwMode="auto">
            <a:xfrm>
              <a:off x="4970722" y="6090818"/>
              <a:ext cx="1396568" cy="110406"/>
              <a:chOff x="286" y="1837"/>
              <a:chExt cx="1685" cy="148"/>
            </a:xfrm>
          </p:grpSpPr>
          <p:sp>
            <p:nvSpPr>
              <p:cNvPr id="78794" name="Rectangle 591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95" name="Rectangle 592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96" name="Rectangle 593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97" name="Rectangle 594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98" name="Rectangle 595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99" name="Rectangle 596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00" name="Rectangle 597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01" name="Rectangle 598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02" name="Rectangle 599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803" name="Rectangle 600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95" name="Rectangle 601"/>
              <p:cNvSpPr>
                <a:spLocks noChangeArrowheads="1"/>
              </p:cNvSpPr>
              <p:nvPr/>
            </p:nvSpPr>
            <p:spPr bwMode="auto">
              <a:xfrm>
                <a:off x="1245" y="1884"/>
                <a:ext cx="174" cy="68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78805" name="Oval 602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97" name="Oval 603"/>
              <p:cNvSpPr>
                <a:spLocks noChangeArrowheads="1"/>
              </p:cNvSpPr>
              <p:nvPr/>
            </p:nvSpPr>
            <p:spPr bwMode="auto">
              <a:xfrm>
                <a:off x="1753" y="1852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298" name="Oval 604"/>
              <p:cNvSpPr>
                <a:spLocks noChangeArrowheads="1"/>
              </p:cNvSpPr>
              <p:nvPr/>
            </p:nvSpPr>
            <p:spPr bwMode="auto">
              <a:xfrm>
                <a:off x="1793" y="1852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299" name="Oval 605"/>
              <p:cNvSpPr>
                <a:spLocks noChangeArrowheads="1"/>
              </p:cNvSpPr>
              <p:nvPr/>
            </p:nvSpPr>
            <p:spPr bwMode="auto">
              <a:xfrm>
                <a:off x="1831" y="1852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300" name="Oval 606"/>
              <p:cNvSpPr>
                <a:spLocks noChangeArrowheads="1"/>
              </p:cNvSpPr>
              <p:nvPr/>
            </p:nvSpPr>
            <p:spPr bwMode="auto">
              <a:xfrm>
                <a:off x="1753" y="1891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301" name="Oval 607"/>
              <p:cNvSpPr>
                <a:spLocks noChangeArrowheads="1"/>
              </p:cNvSpPr>
              <p:nvPr/>
            </p:nvSpPr>
            <p:spPr bwMode="auto">
              <a:xfrm>
                <a:off x="1831" y="1891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302" name="Oval 608"/>
              <p:cNvSpPr>
                <a:spLocks noChangeArrowheads="1"/>
              </p:cNvSpPr>
              <p:nvPr/>
            </p:nvSpPr>
            <p:spPr bwMode="auto">
              <a:xfrm>
                <a:off x="1923" y="1852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78812" name="Picture 609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813" name="Line 610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14" name="Line 611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856" name="Group 612"/>
            <p:cNvGrpSpPr>
              <a:grpSpLocks/>
            </p:cNvGrpSpPr>
            <p:nvPr/>
          </p:nvGrpSpPr>
          <p:grpSpPr bwMode="auto">
            <a:xfrm>
              <a:off x="4970722" y="6305356"/>
              <a:ext cx="1396568" cy="110406"/>
              <a:chOff x="286" y="1837"/>
              <a:chExt cx="1685" cy="148"/>
            </a:xfrm>
          </p:grpSpPr>
          <p:sp>
            <p:nvSpPr>
              <p:cNvPr id="78773" name="Rectangle 613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74" name="Rectangle 614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75" name="Rectangle 615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76" name="Rectangle 616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77" name="Rectangle 617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78" name="Rectangle 618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79" name="Rectangle 619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80" name="Rectangle 620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81" name="Rectangle 621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82" name="Rectangle 622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74" name="Rectangle 623"/>
              <p:cNvSpPr>
                <a:spLocks noChangeArrowheads="1"/>
              </p:cNvSpPr>
              <p:nvPr/>
            </p:nvSpPr>
            <p:spPr bwMode="auto">
              <a:xfrm>
                <a:off x="1245" y="1884"/>
                <a:ext cx="174" cy="68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78784" name="Oval 624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76" name="Oval 625"/>
              <p:cNvSpPr>
                <a:spLocks noChangeArrowheads="1"/>
              </p:cNvSpPr>
              <p:nvPr/>
            </p:nvSpPr>
            <p:spPr bwMode="auto">
              <a:xfrm>
                <a:off x="1753" y="1852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277" name="Oval 626"/>
              <p:cNvSpPr>
                <a:spLocks noChangeArrowheads="1"/>
              </p:cNvSpPr>
              <p:nvPr/>
            </p:nvSpPr>
            <p:spPr bwMode="auto">
              <a:xfrm>
                <a:off x="1793" y="1852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278" name="Oval 627"/>
              <p:cNvSpPr>
                <a:spLocks noChangeArrowheads="1"/>
              </p:cNvSpPr>
              <p:nvPr/>
            </p:nvSpPr>
            <p:spPr bwMode="auto">
              <a:xfrm>
                <a:off x="1831" y="1852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279" name="Oval 628"/>
              <p:cNvSpPr>
                <a:spLocks noChangeArrowheads="1"/>
              </p:cNvSpPr>
              <p:nvPr/>
            </p:nvSpPr>
            <p:spPr bwMode="auto">
              <a:xfrm>
                <a:off x="1753" y="1890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280" name="Oval 629"/>
              <p:cNvSpPr>
                <a:spLocks noChangeArrowheads="1"/>
              </p:cNvSpPr>
              <p:nvPr/>
            </p:nvSpPr>
            <p:spPr bwMode="auto">
              <a:xfrm>
                <a:off x="1831" y="1890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281" name="Oval 630"/>
              <p:cNvSpPr>
                <a:spLocks noChangeArrowheads="1"/>
              </p:cNvSpPr>
              <p:nvPr/>
            </p:nvSpPr>
            <p:spPr bwMode="auto">
              <a:xfrm>
                <a:off x="1923" y="1852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78791" name="Picture 631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792" name="Line 632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93" name="Line 633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857" name="Group 634"/>
            <p:cNvGrpSpPr>
              <a:grpSpLocks/>
            </p:cNvGrpSpPr>
            <p:nvPr/>
          </p:nvGrpSpPr>
          <p:grpSpPr bwMode="auto">
            <a:xfrm>
              <a:off x="4970722" y="6519894"/>
              <a:ext cx="1396568" cy="110406"/>
              <a:chOff x="286" y="1837"/>
              <a:chExt cx="1685" cy="148"/>
            </a:xfrm>
          </p:grpSpPr>
          <p:sp>
            <p:nvSpPr>
              <p:cNvPr id="78752" name="Rectangle 635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53" name="Rectangle 636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54" name="Rectangle 637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55" name="Rectangle 638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56" name="Rectangle 639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57" name="Rectangle 640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58" name="Rectangle 641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59" name="Rectangle 642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60" name="Rectangle 643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61" name="Rectangle 644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53" name="Rectangle 645"/>
              <p:cNvSpPr>
                <a:spLocks noChangeArrowheads="1"/>
              </p:cNvSpPr>
              <p:nvPr/>
            </p:nvSpPr>
            <p:spPr bwMode="auto">
              <a:xfrm>
                <a:off x="1245" y="1884"/>
                <a:ext cx="174" cy="70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78763" name="Oval 646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55" name="Oval 647"/>
              <p:cNvSpPr>
                <a:spLocks noChangeArrowheads="1"/>
              </p:cNvSpPr>
              <p:nvPr/>
            </p:nvSpPr>
            <p:spPr bwMode="auto">
              <a:xfrm>
                <a:off x="1753" y="1854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256" name="Oval 648"/>
              <p:cNvSpPr>
                <a:spLocks noChangeArrowheads="1"/>
              </p:cNvSpPr>
              <p:nvPr/>
            </p:nvSpPr>
            <p:spPr bwMode="auto">
              <a:xfrm>
                <a:off x="1793" y="1854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257" name="Oval 649"/>
              <p:cNvSpPr>
                <a:spLocks noChangeArrowheads="1"/>
              </p:cNvSpPr>
              <p:nvPr/>
            </p:nvSpPr>
            <p:spPr bwMode="auto">
              <a:xfrm>
                <a:off x="1831" y="1854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258" name="Oval 650"/>
              <p:cNvSpPr>
                <a:spLocks noChangeArrowheads="1"/>
              </p:cNvSpPr>
              <p:nvPr/>
            </p:nvSpPr>
            <p:spPr bwMode="auto">
              <a:xfrm>
                <a:off x="1753" y="1892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259" name="Oval 651"/>
              <p:cNvSpPr>
                <a:spLocks noChangeArrowheads="1"/>
              </p:cNvSpPr>
              <p:nvPr/>
            </p:nvSpPr>
            <p:spPr bwMode="auto">
              <a:xfrm>
                <a:off x="1831" y="1892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260" name="Oval 652"/>
              <p:cNvSpPr>
                <a:spLocks noChangeArrowheads="1"/>
              </p:cNvSpPr>
              <p:nvPr/>
            </p:nvSpPr>
            <p:spPr bwMode="auto">
              <a:xfrm>
                <a:off x="1923" y="1854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78770" name="Picture 653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771" name="Line 654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72" name="Line 655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858" name="Group 656"/>
            <p:cNvGrpSpPr>
              <a:grpSpLocks/>
            </p:cNvGrpSpPr>
            <p:nvPr/>
          </p:nvGrpSpPr>
          <p:grpSpPr bwMode="auto">
            <a:xfrm>
              <a:off x="4970722" y="6413252"/>
              <a:ext cx="1396568" cy="110406"/>
              <a:chOff x="286" y="1837"/>
              <a:chExt cx="1685" cy="148"/>
            </a:xfrm>
          </p:grpSpPr>
          <p:sp>
            <p:nvSpPr>
              <p:cNvPr id="78731" name="Rectangle 657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32" name="Rectangle 658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33" name="Rectangle 659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34" name="Rectangle 660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35" name="Rectangle 661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36" name="Rectangle 662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37" name="Rectangle 663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38" name="Rectangle 664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39" name="Rectangle 665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40" name="Rectangle 666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32" name="Rectangle 667"/>
              <p:cNvSpPr>
                <a:spLocks noChangeArrowheads="1"/>
              </p:cNvSpPr>
              <p:nvPr/>
            </p:nvSpPr>
            <p:spPr bwMode="auto">
              <a:xfrm>
                <a:off x="1245" y="1884"/>
                <a:ext cx="174" cy="68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78742" name="Oval 668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34" name="Oval 669"/>
              <p:cNvSpPr>
                <a:spLocks noChangeArrowheads="1"/>
              </p:cNvSpPr>
              <p:nvPr/>
            </p:nvSpPr>
            <p:spPr bwMode="auto">
              <a:xfrm>
                <a:off x="1753" y="1852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235" name="Oval 670"/>
              <p:cNvSpPr>
                <a:spLocks noChangeArrowheads="1"/>
              </p:cNvSpPr>
              <p:nvPr/>
            </p:nvSpPr>
            <p:spPr bwMode="auto">
              <a:xfrm>
                <a:off x="1793" y="1852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236" name="Oval 671"/>
              <p:cNvSpPr>
                <a:spLocks noChangeArrowheads="1"/>
              </p:cNvSpPr>
              <p:nvPr/>
            </p:nvSpPr>
            <p:spPr bwMode="auto">
              <a:xfrm>
                <a:off x="1831" y="1852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237" name="Oval 672"/>
              <p:cNvSpPr>
                <a:spLocks noChangeArrowheads="1"/>
              </p:cNvSpPr>
              <p:nvPr/>
            </p:nvSpPr>
            <p:spPr bwMode="auto">
              <a:xfrm>
                <a:off x="1753" y="1891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238" name="Oval 673"/>
              <p:cNvSpPr>
                <a:spLocks noChangeArrowheads="1"/>
              </p:cNvSpPr>
              <p:nvPr/>
            </p:nvSpPr>
            <p:spPr bwMode="auto">
              <a:xfrm>
                <a:off x="1831" y="1891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239" name="Oval 674"/>
              <p:cNvSpPr>
                <a:spLocks noChangeArrowheads="1"/>
              </p:cNvSpPr>
              <p:nvPr/>
            </p:nvSpPr>
            <p:spPr bwMode="auto">
              <a:xfrm>
                <a:off x="1923" y="1852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78749" name="Picture 675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750" name="Line 676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51" name="Line 677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859" name="Group 678"/>
            <p:cNvGrpSpPr>
              <a:grpSpLocks/>
            </p:cNvGrpSpPr>
            <p:nvPr/>
          </p:nvGrpSpPr>
          <p:grpSpPr bwMode="auto">
            <a:xfrm>
              <a:off x="4970722" y="6197460"/>
              <a:ext cx="1396568" cy="110406"/>
              <a:chOff x="286" y="1837"/>
              <a:chExt cx="1685" cy="148"/>
            </a:xfrm>
          </p:grpSpPr>
          <p:sp>
            <p:nvSpPr>
              <p:cNvPr id="78710" name="Rectangle 679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11" name="Rectangle 680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12" name="Rectangle 681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13" name="Rectangle 682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14" name="Rectangle 683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15" name="Rectangle 684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16" name="Rectangle 685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17" name="Rectangle 686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18" name="Rectangle 687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719" name="Rectangle 688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11" name="Rectangle 689"/>
              <p:cNvSpPr>
                <a:spLocks noChangeArrowheads="1"/>
              </p:cNvSpPr>
              <p:nvPr/>
            </p:nvSpPr>
            <p:spPr bwMode="auto">
              <a:xfrm>
                <a:off x="1245" y="1884"/>
                <a:ext cx="174" cy="68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78721" name="Oval 690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13" name="Oval 691"/>
              <p:cNvSpPr>
                <a:spLocks noChangeArrowheads="1"/>
              </p:cNvSpPr>
              <p:nvPr/>
            </p:nvSpPr>
            <p:spPr bwMode="auto">
              <a:xfrm>
                <a:off x="1753" y="1852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214" name="Oval 692"/>
              <p:cNvSpPr>
                <a:spLocks noChangeArrowheads="1"/>
              </p:cNvSpPr>
              <p:nvPr/>
            </p:nvSpPr>
            <p:spPr bwMode="auto">
              <a:xfrm>
                <a:off x="1793" y="1852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215" name="Oval 693"/>
              <p:cNvSpPr>
                <a:spLocks noChangeArrowheads="1"/>
              </p:cNvSpPr>
              <p:nvPr/>
            </p:nvSpPr>
            <p:spPr bwMode="auto">
              <a:xfrm>
                <a:off x="1831" y="1852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216" name="Oval 694"/>
              <p:cNvSpPr>
                <a:spLocks noChangeArrowheads="1"/>
              </p:cNvSpPr>
              <p:nvPr/>
            </p:nvSpPr>
            <p:spPr bwMode="auto">
              <a:xfrm>
                <a:off x="1753" y="1890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217" name="Oval 695"/>
              <p:cNvSpPr>
                <a:spLocks noChangeArrowheads="1"/>
              </p:cNvSpPr>
              <p:nvPr/>
            </p:nvSpPr>
            <p:spPr bwMode="auto">
              <a:xfrm>
                <a:off x="1831" y="1890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218" name="Oval 696"/>
              <p:cNvSpPr>
                <a:spLocks noChangeArrowheads="1"/>
              </p:cNvSpPr>
              <p:nvPr/>
            </p:nvSpPr>
            <p:spPr bwMode="auto">
              <a:xfrm>
                <a:off x="1923" y="1852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78728" name="Picture 697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729" name="Line 698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30" name="Line 699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860" name="Rectangle 706" descr="20%"/>
            <p:cNvSpPr>
              <a:spLocks noChangeArrowheads="1"/>
            </p:cNvSpPr>
            <p:nvPr/>
          </p:nvSpPr>
          <p:spPr bwMode="auto">
            <a:xfrm>
              <a:off x="4970722" y="5591484"/>
              <a:ext cx="1399543" cy="174391"/>
            </a:xfrm>
            <a:prstGeom prst="rect">
              <a:avLst/>
            </a:prstGeom>
            <a:pattFill prst="pct20">
              <a:fgClr>
                <a:schemeClr val="tx2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861" name="Rectangle 707"/>
            <p:cNvSpPr>
              <a:spLocks noChangeArrowheads="1"/>
            </p:cNvSpPr>
            <p:nvPr/>
          </p:nvSpPr>
          <p:spPr bwMode="auto">
            <a:xfrm>
              <a:off x="6294412" y="5591484"/>
              <a:ext cx="75853" cy="174391"/>
            </a:xfrm>
            <a:prstGeom prst="rect">
              <a:avLst/>
            </a:prstGeom>
            <a:solidFill>
              <a:srgbClr val="66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862" name="Rectangle 708"/>
            <p:cNvSpPr>
              <a:spLocks noChangeArrowheads="1"/>
            </p:cNvSpPr>
            <p:nvPr/>
          </p:nvSpPr>
          <p:spPr bwMode="auto">
            <a:xfrm>
              <a:off x="4970722" y="5591484"/>
              <a:ext cx="75853" cy="174391"/>
            </a:xfrm>
            <a:prstGeom prst="rect">
              <a:avLst/>
            </a:prstGeom>
            <a:solidFill>
              <a:srgbClr val="66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863" name="Rectangle 709"/>
            <p:cNvSpPr>
              <a:spLocks noChangeArrowheads="1"/>
            </p:cNvSpPr>
            <p:nvPr/>
          </p:nvSpPr>
          <p:spPr bwMode="auto">
            <a:xfrm>
              <a:off x="5561177" y="5610303"/>
              <a:ext cx="218633" cy="50184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29864" name="Group 710"/>
            <p:cNvGrpSpPr>
              <a:grpSpLocks/>
            </p:cNvGrpSpPr>
            <p:nvPr/>
          </p:nvGrpSpPr>
          <p:grpSpPr bwMode="auto">
            <a:xfrm>
              <a:off x="5949359" y="5121005"/>
              <a:ext cx="209709" cy="470831"/>
              <a:chOff x="3832" y="192"/>
              <a:chExt cx="472" cy="1568"/>
            </a:xfrm>
          </p:grpSpPr>
          <p:grpSp>
            <p:nvGrpSpPr>
              <p:cNvPr id="78686" name="Group 711"/>
              <p:cNvGrpSpPr>
                <a:grpSpLocks/>
              </p:cNvGrpSpPr>
              <p:nvPr/>
            </p:nvGrpSpPr>
            <p:grpSpPr bwMode="auto">
              <a:xfrm>
                <a:off x="3863" y="576"/>
                <a:ext cx="419" cy="780"/>
                <a:chOff x="3863" y="576"/>
                <a:chExt cx="419" cy="924"/>
              </a:xfrm>
            </p:grpSpPr>
            <p:sp>
              <p:nvSpPr>
                <p:cNvPr id="78707" name="Rectangle 712"/>
                <p:cNvSpPr>
                  <a:spLocks noChangeArrowheads="1"/>
                </p:cNvSpPr>
                <p:nvPr/>
              </p:nvSpPr>
              <p:spPr bwMode="auto">
                <a:xfrm>
                  <a:off x="3863" y="576"/>
                  <a:ext cx="419" cy="607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708" name="AutoShape 713"/>
                <p:cNvSpPr>
                  <a:spLocks noChangeArrowheads="1"/>
                </p:cNvSpPr>
                <p:nvPr/>
              </p:nvSpPr>
              <p:spPr bwMode="auto">
                <a:xfrm flipH="1" flipV="1">
                  <a:off x="3864" y="1174"/>
                  <a:ext cx="303" cy="241"/>
                </a:xfrm>
                <a:prstGeom prst="rtTriangle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709" name="Rectangle 714"/>
                <p:cNvSpPr>
                  <a:spLocks noChangeArrowheads="1"/>
                </p:cNvSpPr>
                <p:nvPr/>
              </p:nvSpPr>
              <p:spPr bwMode="auto">
                <a:xfrm>
                  <a:off x="4125" y="1176"/>
                  <a:ext cx="157" cy="324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8687" name="Group 715"/>
              <p:cNvGrpSpPr>
                <a:grpSpLocks/>
              </p:cNvGrpSpPr>
              <p:nvPr/>
            </p:nvGrpSpPr>
            <p:grpSpPr bwMode="auto">
              <a:xfrm>
                <a:off x="3863" y="208"/>
                <a:ext cx="167" cy="294"/>
                <a:chOff x="4671" y="1152"/>
                <a:chExt cx="167" cy="294"/>
              </a:xfrm>
            </p:grpSpPr>
            <p:sp>
              <p:nvSpPr>
                <p:cNvPr id="78704" name="Rectangle 716"/>
                <p:cNvSpPr>
                  <a:spLocks noChangeArrowheads="1"/>
                </p:cNvSpPr>
                <p:nvPr/>
              </p:nvSpPr>
              <p:spPr bwMode="auto">
                <a:xfrm>
                  <a:off x="4671" y="1152"/>
                  <a:ext cx="167" cy="294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705" name="Rectangle 717"/>
                <p:cNvSpPr>
                  <a:spLocks noChangeArrowheads="1"/>
                </p:cNvSpPr>
                <p:nvPr/>
              </p:nvSpPr>
              <p:spPr bwMode="auto">
                <a:xfrm>
                  <a:off x="4712" y="1176"/>
                  <a:ext cx="85" cy="86"/>
                </a:xfrm>
                <a:prstGeom prst="rect">
                  <a:avLst/>
                </a:prstGeom>
                <a:solidFill>
                  <a:srgbClr val="D5E2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706" name="Rectangle 718"/>
                <p:cNvSpPr>
                  <a:spLocks noChangeArrowheads="1"/>
                </p:cNvSpPr>
                <p:nvPr/>
              </p:nvSpPr>
              <p:spPr bwMode="auto">
                <a:xfrm>
                  <a:off x="4712" y="1338"/>
                  <a:ext cx="85" cy="86"/>
                </a:xfrm>
                <a:prstGeom prst="rect">
                  <a:avLst/>
                </a:prstGeom>
                <a:solidFill>
                  <a:srgbClr val="D5E2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8688" name="Group 719"/>
              <p:cNvGrpSpPr>
                <a:grpSpLocks/>
              </p:cNvGrpSpPr>
              <p:nvPr/>
            </p:nvGrpSpPr>
            <p:grpSpPr bwMode="auto">
              <a:xfrm>
                <a:off x="3863" y="1432"/>
                <a:ext cx="167" cy="294"/>
                <a:chOff x="4671" y="1152"/>
                <a:chExt cx="167" cy="294"/>
              </a:xfrm>
            </p:grpSpPr>
            <p:sp>
              <p:nvSpPr>
                <p:cNvPr id="78701" name="Rectangle 720"/>
                <p:cNvSpPr>
                  <a:spLocks noChangeArrowheads="1"/>
                </p:cNvSpPr>
                <p:nvPr/>
              </p:nvSpPr>
              <p:spPr bwMode="auto">
                <a:xfrm>
                  <a:off x="4671" y="1152"/>
                  <a:ext cx="167" cy="294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702" name="Rectangle 721"/>
                <p:cNvSpPr>
                  <a:spLocks noChangeArrowheads="1"/>
                </p:cNvSpPr>
                <p:nvPr/>
              </p:nvSpPr>
              <p:spPr bwMode="auto">
                <a:xfrm>
                  <a:off x="4712" y="1176"/>
                  <a:ext cx="85" cy="86"/>
                </a:xfrm>
                <a:prstGeom prst="rect">
                  <a:avLst/>
                </a:prstGeom>
                <a:solidFill>
                  <a:srgbClr val="D5E2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703" name="Rectangle 722"/>
                <p:cNvSpPr>
                  <a:spLocks noChangeArrowheads="1"/>
                </p:cNvSpPr>
                <p:nvPr/>
              </p:nvSpPr>
              <p:spPr bwMode="auto">
                <a:xfrm>
                  <a:off x="4712" y="1338"/>
                  <a:ext cx="85" cy="86"/>
                </a:xfrm>
                <a:prstGeom prst="rect">
                  <a:avLst/>
                </a:prstGeom>
                <a:solidFill>
                  <a:srgbClr val="D5E2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8689" name="Group 723"/>
              <p:cNvGrpSpPr>
                <a:grpSpLocks/>
              </p:cNvGrpSpPr>
              <p:nvPr/>
            </p:nvGrpSpPr>
            <p:grpSpPr bwMode="auto">
              <a:xfrm rot="5400000">
                <a:off x="4012" y="1521"/>
                <a:ext cx="363" cy="115"/>
                <a:chOff x="4721" y="666"/>
                <a:chExt cx="739" cy="331"/>
              </a:xfrm>
            </p:grpSpPr>
            <p:sp>
              <p:nvSpPr>
                <p:cNvPr id="78691" name="Rectangle 724"/>
                <p:cNvSpPr>
                  <a:spLocks noChangeArrowheads="1"/>
                </p:cNvSpPr>
                <p:nvPr/>
              </p:nvSpPr>
              <p:spPr bwMode="auto">
                <a:xfrm>
                  <a:off x="4957" y="670"/>
                  <a:ext cx="55" cy="324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92" name="Rectangle 725"/>
                <p:cNvSpPr>
                  <a:spLocks noChangeArrowheads="1"/>
                </p:cNvSpPr>
                <p:nvPr/>
              </p:nvSpPr>
              <p:spPr bwMode="auto">
                <a:xfrm>
                  <a:off x="5157" y="670"/>
                  <a:ext cx="55" cy="324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93" name="Rectangle 726"/>
                <p:cNvSpPr>
                  <a:spLocks noChangeArrowheads="1"/>
                </p:cNvSpPr>
                <p:nvPr/>
              </p:nvSpPr>
              <p:spPr bwMode="auto">
                <a:xfrm>
                  <a:off x="5277" y="668"/>
                  <a:ext cx="55" cy="324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94" name="Rectangle 727"/>
                <p:cNvSpPr>
                  <a:spLocks noChangeArrowheads="1"/>
                </p:cNvSpPr>
                <p:nvPr/>
              </p:nvSpPr>
              <p:spPr bwMode="auto">
                <a:xfrm rot="-2690840">
                  <a:off x="5011" y="666"/>
                  <a:ext cx="55" cy="148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95" name="Rectangle 728"/>
                <p:cNvSpPr>
                  <a:spLocks noChangeArrowheads="1"/>
                </p:cNvSpPr>
                <p:nvPr/>
              </p:nvSpPr>
              <p:spPr bwMode="auto">
                <a:xfrm rot="2967381" flipH="1">
                  <a:off x="5091" y="668"/>
                  <a:ext cx="55" cy="148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96" name="AutoShape 729"/>
                <p:cNvSpPr>
                  <a:spLocks noChangeArrowheads="1"/>
                </p:cNvSpPr>
                <p:nvPr/>
              </p:nvSpPr>
              <p:spPr bwMode="auto">
                <a:xfrm rot="5400000">
                  <a:off x="5246" y="778"/>
                  <a:ext cx="168" cy="26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2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400"/>
                        <a:pt x="16199" y="7817"/>
                        <a:pt x="16199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97" name="AutoShape 730"/>
                <p:cNvSpPr>
                  <a:spLocks noChangeArrowheads="1"/>
                </p:cNvSpPr>
                <p:nvPr/>
              </p:nvSpPr>
              <p:spPr bwMode="auto">
                <a:xfrm rot="5400000">
                  <a:off x="5246" y="622"/>
                  <a:ext cx="168" cy="26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2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400"/>
                        <a:pt x="16199" y="7817"/>
                        <a:pt x="16199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grpSp>
              <p:nvGrpSpPr>
                <p:cNvPr id="78698" name="Group 731"/>
                <p:cNvGrpSpPr>
                  <a:grpSpLocks/>
                </p:cNvGrpSpPr>
                <p:nvPr/>
              </p:nvGrpSpPr>
              <p:grpSpPr bwMode="auto">
                <a:xfrm rot="1583390">
                  <a:off x="4721" y="748"/>
                  <a:ext cx="215" cy="249"/>
                  <a:chOff x="4620" y="710"/>
                  <a:chExt cx="280" cy="292"/>
                </a:xfrm>
              </p:grpSpPr>
              <p:sp>
                <p:nvSpPr>
                  <p:cNvPr id="78699" name="AutoShape 73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666" y="788"/>
                    <a:ext cx="168" cy="2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2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400"/>
                          <a:pt x="16199" y="7817"/>
                          <a:pt x="16199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solidFill>
                    <a:srgbClr val="66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700" name="AutoShape 73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686" y="664"/>
                    <a:ext cx="168" cy="2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2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400"/>
                          <a:pt x="16199" y="7817"/>
                          <a:pt x="16199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solidFill>
                    <a:srgbClr val="66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  <p:sp>
            <p:nvSpPr>
              <p:cNvPr id="78690" name="Rectangle 734"/>
              <p:cNvSpPr>
                <a:spLocks noChangeArrowheads="1"/>
              </p:cNvSpPr>
              <p:nvPr/>
            </p:nvSpPr>
            <p:spPr bwMode="auto">
              <a:xfrm>
                <a:off x="3832" y="192"/>
                <a:ext cx="472" cy="15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29865" name="Rectangle 735" descr="20%"/>
            <p:cNvSpPr>
              <a:spLocks noChangeArrowheads="1"/>
            </p:cNvSpPr>
            <p:nvPr/>
          </p:nvSpPr>
          <p:spPr bwMode="auto">
            <a:xfrm>
              <a:off x="5443681" y="5179972"/>
              <a:ext cx="458086" cy="350036"/>
            </a:xfrm>
            <a:prstGeom prst="rect">
              <a:avLst/>
            </a:prstGeom>
            <a:pattFill prst="pct20">
              <a:fgClr>
                <a:schemeClr val="tx2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29866" name="Group 736"/>
            <p:cNvGrpSpPr>
              <a:grpSpLocks/>
            </p:cNvGrpSpPr>
            <p:nvPr/>
          </p:nvGrpSpPr>
          <p:grpSpPr bwMode="auto">
            <a:xfrm>
              <a:off x="5645934" y="5279086"/>
              <a:ext cx="111546" cy="151808"/>
              <a:chOff x="4749" y="1254"/>
              <a:chExt cx="250" cy="501"/>
            </a:xfrm>
          </p:grpSpPr>
          <p:sp>
            <p:nvSpPr>
              <p:cNvPr id="78683" name="Rectangle 737"/>
              <p:cNvSpPr>
                <a:spLocks noChangeArrowheads="1"/>
              </p:cNvSpPr>
              <p:nvPr/>
            </p:nvSpPr>
            <p:spPr bwMode="auto">
              <a:xfrm rot="4200000">
                <a:off x="4535" y="1468"/>
                <a:ext cx="501" cy="73"/>
              </a:xfrm>
              <a:prstGeom prst="rect">
                <a:avLst/>
              </a:prstGeom>
              <a:solidFill>
                <a:srgbClr val="FF33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684" name="Rectangle 738"/>
              <p:cNvSpPr>
                <a:spLocks noChangeArrowheads="1"/>
              </p:cNvSpPr>
              <p:nvPr/>
            </p:nvSpPr>
            <p:spPr bwMode="auto">
              <a:xfrm rot="17400000" flipH="1">
                <a:off x="4712" y="1468"/>
                <a:ext cx="501" cy="73"/>
              </a:xfrm>
              <a:prstGeom prst="rect">
                <a:avLst/>
              </a:prstGeom>
              <a:solidFill>
                <a:srgbClr val="FF33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900"/>
              </a:p>
            </p:txBody>
          </p:sp>
          <p:sp>
            <p:nvSpPr>
              <p:cNvPr id="78685" name="Rectangle 739"/>
              <p:cNvSpPr>
                <a:spLocks noChangeArrowheads="1"/>
              </p:cNvSpPr>
              <p:nvPr/>
            </p:nvSpPr>
            <p:spPr bwMode="auto">
              <a:xfrm>
                <a:off x="4845" y="1706"/>
                <a:ext cx="59" cy="47"/>
              </a:xfrm>
              <a:prstGeom prst="rect">
                <a:avLst/>
              </a:prstGeom>
              <a:solidFill>
                <a:srgbClr val="FF33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29867" name="Rectangle 740"/>
            <p:cNvSpPr>
              <a:spLocks noChangeArrowheads="1"/>
            </p:cNvSpPr>
            <p:nvPr/>
          </p:nvSpPr>
          <p:spPr bwMode="auto">
            <a:xfrm>
              <a:off x="5396086" y="5121005"/>
              <a:ext cx="553273" cy="46797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29868" name="Group 741"/>
            <p:cNvGrpSpPr>
              <a:grpSpLocks/>
            </p:cNvGrpSpPr>
            <p:nvPr/>
          </p:nvGrpSpPr>
          <p:grpSpPr bwMode="auto">
            <a:xfrm>
              <a:off x="6159061" y="5121005"/>
              <a:ext cx="211194" cy="470831"/>
              <a:chOff x="3832" y="192"/>
              <a:chExt cx="472" cy="1568"/>
            </a:xfrm>
          </p:grpSpPr>
          <p:grpSp>
            <p:nvGrpSpPr>
              <p:cNvPr id="78659" name="Group 742"/>
              <p:cNvGrpSpPr>
                <a:grpSpLocks/>
              </p:cNvGrpSpPr>
              <p:nvPr/>
            </p:nvGrpSpPr>
            <p:grpSpPr bwMode="auto">
              <a:xfrm>
                <a:off x="3863" y="576"/>
                <a:ext cx="419" cy="780"/>
                <a:chOff x="3863" y="576"/>
                <a:chExt cx="419" cy="924"/>
              </a:xfrm>
            </p:grpSpPr>
            <p:sp>
              <p:nvSpPr>
                <p:cNvPr id="78680" name="Rectangle 743"/>
                <p:cNvSpPr>
                  <a:spLocks noChangeArrowheads="1"/>
                </p:cNvSpPr>
                <p:nvPr/>
              </p:nvSpPr>
              <p:spPr bwMode="auto">
                <a:xfrm>
                  <a:off x="3863" y="576"/>
                  <a:ext cx="419" cy="607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81" name="AutoShape 744"/>
                <p:cNvSpPr>
                  <a:spLocks noChangeArrowheads="1"/>
                </p:cNvSpPr>
                <p:nvPr/>
              </p:nvSpPr>
              <p:spPr bwMode="auto">
                <a:xfrm flipH="1" flipV="1">
                  <a:off x="3864" y="1174"/>
                  <a:ext cx="303" cy="241"/>
                </a:xfrm>
                <a:prstGeom prst="rtTriangle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82" name="Rectangle 745"/>
                <p:cNvSpPr>
                  <a:spLocks noChangeArrowheads="1"/>
                </p:cNvSpPr>
                <p:nvPr/>
              </p:nvSpPr>
              <p:spPr bwMode="auto">
                <a:xfrm>
                  <a:off x="4125" y="1176"/>
                  <a:ext cx="157" cy="324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8660" name="Group 746"/>
              <p:cNvGrpSpPr>
                <a:grpSpLocks/>
              </p:cNvGrpSpPr>
              <p:nvPr/>
            </p:nvGrpSpPr>
            <p:grpSpPr bwMode="auto">
              <a:xfrm>
                <a:off x="3863" y="208"/>
                <a:ext cx="167" cy="294"/>
                <a:chOff x="4671" y="1152"/>
                <a:chExt cx="167" cy="294"/>
              </a:xfrm>
            </p:grpSpPr>
            <p:sp>
              <p:nvSpPr>
                <p:cNvPr id="78677" name="Rectangle 747"/>
                <p:cNvSpPr>
                  <a:spLocks noChangeArrowheads="1"/>
                </p:cNvSpPr>
                <p:nvPr/>
              </p:nvSpPr>
              <p:spPr bwMode="auto">
                <a:xfrm>
                  <a:off x="4671" y="1152"/>
                  <a:ext cx="167" cy="294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78" name="Rectangle 748"/>
                <p:cNvSpPr>
                  <a:spLocks noChangeArrowheads="1"/>
                </p:cNvSpPr>
                <p:nvPr/>
              </p:nvSpPr>
              <p:spPr bwMode="auto">
                <a:xfrm>
                  <a:off x="4712" y="1176"/>
                  <a:ext cx="85" cy="86"/>
                </a:xfrm>
                <a:prstGeom prst="rect">
                  <a:avLst/>
                </a:prstGeom>
                <a:solidFill>
                  <a:srgbClr val="D5E2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79" name="Rectangle 749"/>
                <p:cNvSpPr>
                  <a:spLocks noChangeArrowheads="1"/>
                </p:cNvSpPr>
                <p:nvPr/>
              </p:nvSpPr>
              <p:spPr bwMode="auto">
                <a:xfrm>
                  <a:off x="4712" y="1338"/>
                  <a:ext cx="85" cy="86"/>
                </a:xfrm>
                <a:prstGeom prst="rect">
                  <a:avLst/>
                </a:prstGeom>
                <a:solidFill>
                  <a:srgbClr val="D5E2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8661" name="Group 750"/>
              <p:cNvGrpSpPr>
                <a:grpSpLocks/>
              </p:cNvGrpSpPr>
              <p:nvPr/>
            </p:nvGrpSpPr>
            <p:grpSpPr bwMode="auto">
              <a:xfrm>
                <a:off x="3863" y="1432"/>
                <a:ext cx="167" cy="294"/>
                <a:chOff x="4671" y="1152"/>
                <a:chExt cx="167" cy="294"/>
              </a:xfrm>
            </p:grpSpPr>
            <p:sp>
              <p:nvSpPr>
                <p:cNvPr id="78674" name="Rectangle 751"/>
                <p:cNvSpPr>
                  <a:spLocks noChangeArrowheads="1"/>
                </p:cNvSpPr>
                <p:nvPr/>
              </p:nvSpPr>
              <p:spPr bwMode="auto">
                <a:xfrm>
                  <a:off x="4671" y="1152"/>
                  <a:ext cx="167" cy="294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75" name="Rectangle 752"/>
                <p:cNvSpPr>
                  <a:spLocks noChangeArrowheads="1"/>
                </p:cNvSpPr>
                <p:nvPr/>
              </p:nvSpPr>
              <p:spPr bwMode="auto">
                <a:xfrm>
                  <a:off x="4712" y="1176"/>
                  <a:ext cx="85" cy="86"/>
                </a:xfrm>
                <a:prstGeom prst="rect">
                  <a:avLst/>
                </a:prstGeom>
                <a:solidFill>
                  <a:srgbClr val="D5E2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76" name="Rectangle 753"/>
                <p:cNvSpPr>
                  <a:spLocks noChangeArrowheads="1"/>
                </p:cNvSpPr>
                <p:nvPr/>
              </p:nvSpPr>
              <p:spPr bwMode="auto">
                <a:xfrm>
                  <a:off x="4712" y="1338"/>
                  <a:ext cx="85" cy="86"/>
                </a:xfrm>
                <a:prstGeom prst="rect">
                  <a:avLst/>
                </a:prstGeom>
                <a:solidFill>
                  <a:srgbClr val="D5E2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8662" name="Group 754"/>
              <p:cNvGrpSpPr>
                <a:grpSpLocks/>
              </p:cNvGrpSpPr>
              <p:nvPr/>
            </p:nvGrpSpPr>
            <p:grpSpPr bwMode="auto">
              <a:xfrm rot="5400000">
                <a:off x="4012" y="1521"/>
                <a:ext cx="363" cy="115"/>
                <a:chOff x="4721" y="666"/>
                <a:chExt cx="739" cy="331"/>
              </a:xfrm>
            </p:grpSpPr>
            <p:sp>
              <p:nvSpPr>
                <p:cNvPr id="78664" name="Rectangle 755"/>
                <p:cNvSpPr>
                  <a:spLocks noChangeArrowheads="1"/>
                </p:cNvSpPr>
                <p:nvPr/>
              </p:nvSpPr>
              <p:spPr bwMode="auto">
                <a:xfrm>
                  <a:off x="4957" y="670"/>
                  <a:ext cx="55" cy="324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65" name="Rectangle 756"/>
                <p:cNvSpPr>
                  <a:spLocks noChangeArrowheads="1"/>
                </p:cNvSpPr>
                <p:nvPr/>
              </p:nvSpPr>
              <p:spPr bwMode="auto">
                <a:xfrm>
                  <a:off x="5157" y="670"/>
                  <a:ext cx="55" cy="324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66" name="Rectangle 757"/>
                <p:cNvSpPr>
                  <a:spLocks noChangeArrowheads="1"/>
                </p:cNvSpPr>
                <p:nvPr/>
              </p:nvSpPr>
              <p:spPr bwMode="auto">
                <a:xfrm>
                  <a:off x="5277" y="668"/>
                  <a:ext cx="55" cy="324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67" name="Rectangle 758"/>
                <p:cNvSpPr>
                  <a:spLocks noChangeArrowheads="1"/>
                </p:cNvSpPr>
                <p:nvPr/>
              </p:nvSpPr>
              <p:spPr bwMode="auto">
                <a:xfrm rot="-2690840">
                  <a:off x="5011" y="666"/>
                  <a:ext cx="55" cy="148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68" name="Rectangle 759"/>
                <p:cNvSpPr>
                  <a:spLocks noChangeArrowheads="1"/>
                </p:cNvSpPr>
                <p:nvPr/>
              </p:nvSpPr>
              <p:spPr bwMode="auto">
                <a:xfrm rot="2967381" flipH="1">
                  <a:off x="5091" y="668"/>
                  <a:ext cx="55" cy="148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69" name="AutoShape 760"/>
                <p:cNvSpPr>
                  <a:spLocks noChangeArrowheads="1"/>
                </p:cNvSpPr>
                <p:nvPr/>
              </p:nvSpPr>
              <p:spPr bwMode="auto">
                <a:xfrm rot="5400000">
                  <a:off x="5246" y="778"/>
                  <a:ext cx="168" cy="26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2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400"/>
                        <a:pt x="16199" y="7817"/>
                        <a:pt x="16199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70" name="AutoShape 761"/>
                <p:cNvSpPr>
                  <a:spLocks noChangeArrowheads="1"/>
                </p:cNvSpPr>
                <p:nvPr/>
              </p:nvSpPr>
              <p:spPr bwMode="auto">
                <a:xfrm rot="5400000">
                  <a:off x="5246" y="622"/>
                  <a:ext cx="168" cy="26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2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400"/>
                        <a:pt x="16199" y="7817"/>
                        <a:pt x="16199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grpSp>
              <p:nvGrpSpPr>
                <p:cNvPr id="78671" name="Group 762"/>
                <p:cNvGrpSpPr>
                  <a:grpSpLocks/>
                </p:cNvGrpSpPr>
                <p:nvPr/>
              </p:nvGrpSpPr>
              <p:grpSpPr bwMode="auto">
                <a:xfrm rot="1583390">
                  <a:off x="4721" y="748"/>
                  <a:ext cx="215" cy="249"/>
                  <a:chOff x="4620" y="710"/>
                  <a:chExt cx="280" cy="292"/>
                </a:xfrm>
              </p:grpSpPr>
              <p:sp>
                <p:nvSpPr>
                  <p:cNvPr id="78672" name="AutoShape 76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666" y="788"/>
                    <a:ext cx="168" cy="2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2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400"/>
                          <a:pt x="16199" y="7817"/>
                          <a:pt x="16199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solidFill>
                    <a:srgbClr val="66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673" name="AutoShape 76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686" y="664"/>
                    <a:ext cx="168" cy="2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2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400"/>
                          <a:pt x="16199" y="7817"/>
                          <a:pt x="16199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solidFill>
                    <a:srgbClr val="66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  <p:sp>
            <p:nvSpPr>
              <p:cNvPr id="78663" name="Rectangle 765"/>
              <p:cNvSpPr>
                <a:spLocks noChangeArrowheads="1"/>
              </p:cNvSpPr>
              <p:nvPr/>
            </p:nvSpPr>
            <p:spPr bwMode="auto">
              <a:xfrm>
                <a:off x="3832" y="192"/>
                <a:ext cx="472" cy="15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869" name="Group 766"/>
            <p:cNvGrpSpPr>
              <a:grpSpLocks/>
            </p:cNvGrpSpPr>
            <p:nvPr/>
          </p:nvGrpSpPr>
          <p:grpSpPr bwMode="auto">
            <a:xfrm>
              <a:off x="4975176" y="5121005"/>
              <a:ext cx="211194" cy="470831"/>
              <a:chOff x="3832" y="192"/>
              <a:chExt cx="472" cy="1568"/>
            </a:xfrm>
          </p:grpSpPr>
          <p:grpSp>
            <p:nvGrpSpPr>
              <p:cNvPr id="78635" name="Group 767"/>
              <p:cNvGrpSpPr>
                <a:grpSpLocks/>
              </p:cNvGrpSpPr>
              <p:nvPr/>
            </p:nvGrpSpPr>
            <p:grpSpPr bwMode="auto">
              <a:xfrm>
                <a:off x="3863" y="576"/>
                <a:ext cx="419" cy="780"/>
                <a:chOff x="3863" y="576"/>
                <a:chExt cx="419" cy="924"/>
              </a:xfrm>
            </p:grpSpPr>
            <p:sp>
              <p:nvSpPr>
                <p:cNvPr id="78656" name="Rectangle 768"/>
                <p:cNvSpPr>
                  <a:spLocks noChangeArrowheads="1"/>
                </p:cNvSpPr>
                <p:nvPr/>
              </p:nvSpPr>
              <p:spPr bwMode="auto">
                <a:xfrm>
                  <a:off x="3863" y="576"/>
                  <a:ext cx="419" cy="607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57" name="AutoShape 769"/>
                <p:cNvSpPr>
                  <a:spLocks noChangeArrowheads="1"/>
                </p:cNvSpPr>
                <p:nvPr/>
              </p:nvSpPr>
              <p:spPr bwMode="auto">
                <a:xfrm flipH="1" flipV="1">
                  <a:off x="3864" y="1174"/>
                  <a:ext cx="303" cy="241"/>
                </a:xfrm>
                <a:prstGeom prst="rtTriangle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58" name="Rectangle 770"/>
                <p:cNvSpPr>
                  <a:spLocks noChangeArrowheads="1"/>
                </p:cNvSpPr>
                <p:nvPr/>
              </p:nvSpPr>
              <p:spPr bwMode="auto">
                <a:xfrm>
                  <a:off x="4125" y="1176"/>
                  <a:ext cx="157" cy="324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8636" name="Group 771"/>
              <p:cNvGrpSpPr>
                <a:grpSpLocks/>
              </p:cNvGrpSpPr>
              <p:nvPr/>
            </p:nvGrpSpPr>
            <p:grpSpPr bwMode="auto">
              <a:xfrm>
                <a:off x="3863" y="208"/>
                <a:ext cx="167" cy="294"/>
                <a:chOff x="4671" y="1152"/>
                <a:chExt cx="167" cy="294"/>
              </a:xfrm>
            </p:grpSpPr>
            <p:sp>
              <p:nvSpPr>
                <p:cNvPr id="78653" name="Rectangle 772"/>
                <p:cNvSpPr>
                  <a:spLocks noChangeArrowheads="1"/>
                </p:cNvSpPr>
                <p:nvPr/>
              </p:nvSpPr>
              <p:spPr bwMode="auto">
                <a:xfrm>
                  <a:off x="4671" y="1152"/>
                  <a:ext cx="167" cy="294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54" name="Rectangle 773"/>
                <p:cNvSpPr>
                  <a:spLocks noChangeArrowheads="1"/>
                </p:cNvSpPr>
                <p:nvPr/>
              </p:nvSpPr>
              <p:spPr bwMode="auto">
                <a:xfrm>
                  <a:off x="4712" y="1176"/>
                  <a:ext cx="85" cy="86"/>
                </a:xfrm>
                <a:prstGeom prst="rect">
                  <a:avLst/>
                </a:prstGeom>
                <a:solidFill>
                  <a:srgbClr val="D5E2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55" name="Rectangle 774"/>
                <p:cNvSpPr>
                  <a:spLocks noChangeArrowheads="1"/>
                </p:cNvSpPr>
                <p:nvPr/>
              </p:nvSpPr>
              <p:spPr bwMode="auto">
                <a:xfrm>
                  <a:off x="4712" y="1338"/>
                  <a:ext cx="85" cy="86"/>
                </a:xfrm>
                <a:prstGeom prst="rect">
                  <a:avLst/>
                </a:prstGeom>
                <a:solidFill>
                  <a:srgbClr val="D5E2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8637" name="Group 775"/>
              <p:cNvGrpSpPr>
                <a:grpSpLocks/>
              </p:cNvGrpSpPr>
              <p:nvPr/>
            </p:nvGrpSpPr>
            <p:grpSpPr bwMode="auto">
              <a:xfrm>
                <a:off x="3863" y="1432"/>
                <a:ext cx="167" cy="294"/>
                <a:chOff x="4671" y="1152"/>
                <a:chExt cx="167" cy="294"/>
              </a:xfrm>
            </p:grpSpPr>
            <p:sp>
              <p:nvSpPr>
                <p:cNvPr id="78650" name="Rectangle 776"/>
                <p:cNvSpPr>
                  <a:spLocks noChangeArrowheads="1"/>
                </p:cNvSpPr>
                <p:nvPr/>
              </p:nvSpPr>
              <p:spPr bwMode="auto">
                <a:xfrm>
                  <a:off x="4671" y="1152"/>
                  <a:ext cx="167" cy="294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51" name="Rectangle 777"/>
                <p:cNvSpPr>
                  <a:spLocks noChangeArrowheads="1"/>
                </p:cNvSpPr>
                <p:nvPr/>
              </p:nvSpPr>
              <p:spPr bwMode="auto">
                <a:xfrm>
                  <a:off x="4712" y="1176"/>
                  <a:ext cx="85" cy="86"/>
                </a:xfrm>
                <a:prstGeom prst="rect">
                  <a:avLst/>
                </a:prstGeom>
                <a:solidFill>
                  <a:srgbClr val="D5E2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52" name="Rectangle 778"/>
                <p:cNvSpPr>
                  <a:spLocks noChangeArrowheads="1"/>
                </p:cNvSpPr>
                <p:nvPr/>
              </p:nvSpPr>
              <p:spPr bwMode="auto">
                <a:xfrm>
                  <a:off x="4712" y="1338"/>
                  <a:ext cx="85" cy="86"/>
                </a:xfrm>
                <a:prstGeom prst="rect">
                  <a:avLst/>
                </a:prstGeom>
                <a:solidFill>
                  <a:srgbClr val="D5E2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8638" name="Group 779"/>
              <p:cNvGrpSpPr>
                <a:grpSpLocks/>
              </p:cNvGrpSpPr>
              <p:nvPr/>
            </p:nvGrpSpPr>
            <p:grpSpPr bwMode="auto">
              <a:xfrm rot="5400000">
                <a:off x="4012" y="1521"/>
                <a:ext cx="363" cy="115"/>
                <a:chOff x="4721" y="666"/>
                <a:chExt cx="739" cy="331"/>
              </a:xfrm>
            </p:grpSpPr>
            <p:sp>
              <p:nvSpPr>
                <p:cNvPr id="78640" name="Rectangle 780"/>
                <p:cNvSpPr>
                  <a:spLocks noChangeArrowheads="1"/>
                </p:cNvSpPr>
                <p:nvPr/>
              </p:nvSpPr>
              <p:spPr bwMode="auto">
                <a:xfrm>
                  <a:off x="4957" y="670"/>
                  <a:ext cx="55" cy="324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41" name="Rectangle 781"/>
                <p:cNvSpPr>
                  <a:spLocks noChangeArrowheads="1"/>
                </p:cNvSpPr>
                <p:nvPr/>
              </p:nvSpPr>
              <p:spPr bwMode="auto">
                <a:xfrm>
                  <a:off x="5157" y="670"/>
                  <a:ext cx="55" cy="324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42" name="Rectangle 782"/>
                <p:cNvSpPr>
                  <a:spLocks noChangeArrowheads="1"/>
                </p:cNvSpPr>
                <p:nvPr/>
              </p:nvSpPr>
              <p:spPr bwMode="auto">
                <a:xfrm>
                  <a:off x="5277" y="668"/>
                  <a:ext cx="55" cy="324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43" name="Rectangle 783"/>
                <p:cNvSpPr>
                  <a:spLocks noChangeArrowheads="1"/>
                </p:cNvSpPr>
                <p:nvPr/>
              </p:nvSpPr>
              <p:spPr bwMode="auto">
                <a:xfrm rot="-2690840">
                  <a:off x="5011" y="666"/>
                  <a:ext cx="55" cy="148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44" name="Rectangle 784"/>
                <p:cNvSpPr>
                  <a:spLocks noChangeArrowheads="1"/>
                </p:cNvSpPr>
                <p:nvPr/>
              </p:nvSpPr>
              <p:spPr bwMode="auto">
                <a:xfrm rot="2967381" flipH="1">
                  <a:off x="5091" y="668"/>
                  <a:ext cx="55" cy="148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45" name="AutoShape 785"/>
                <p:cNvSpPr>
                  <a:spLocks noChangeArrowheads="1"/>
                </p:cNvSpPr>
                <p:nvPr/>
              </p:nvSpPr>
              <p:spPr bwMode="auto">
                <a:xfrm rot="5400000">
                  <a:off x="5246" y="778"/>
                  <a:ext cx="168" cy="26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2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400"/>
                        <a:pt x="16199" y="7817"/>
                        <a:pt x="16199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46" name="AutoShape 786"/>
                <p:cNvSpPr>
                  <a:spLocks noChangeArrowheads="1"/>
                </p:cNvSpPr>
                <p:nvPr/>
              </p:nvSpPr>
              <p:spPr bwMode="auto">
                <a:xfrm rot="5400000">
                  <a:off x="5246" y="622"/>
                  <a:ext cx="168" cy="26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2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400"/>
                        <a:pt x="16199" y="7817"/>
                        <a:pt x="16199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grpSp>
              <p:nvGrpSpPr>
                <p:cNvPr id="78647" name="Group 787"/>
                <p:cNvGrpSpPr>
                  <a:grpSpLocks/>
                </p:cNvGrpSpPr>
                <p:nvPr/>
              </p:nvGrpSpPr>
              <p:grpSpPr bwMode="auto">
                <a:xfrm rot="1583390">
                  <a:off x="4721" y="748"/>
                  <a:ext cx="215" cy="249"/>
                  <a:chOff x="4620" y="710"/>
                  <a:chExt cx="280" cy="292"/>
                </a:xfrm>
              </p:grpSpPr>
              <p:sp>
                <p:nvSpPr>
                  <p:cNvPr id="78648" name="AutoShape 78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666" y="788"/>
                    <a:ext cx="168" cy="2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2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400"/>
                          <a:pt x="16199" y="7817"/>
                          <a:pt x="16199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solidFill>
                    <a:srgbClr val="66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649" name="AutoShape 789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686" y="664"/>
                    <a:ext cx="168" cy="2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2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400"/>
                          <a:pt x="16199" y="7817"/>
                          <a:pt x="16199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solidFill>
                    <a:srgbClr val="66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  <p:sp>
            <p:nvSpPr>
              <p:cNvPr id="78639" name="Rectangle 790"/>
              <p:cNvSpPr>
                <a:spLocks noChangeArrowheads="1"/>
              </p:cNvSpPr>
              <p:nvPr/>
            </p:nvSpPr>
            <p:spPr bwMode="auto">
              <a:xfrm>
                <a:off x="3832" y="192"/>
                <a:ext cx="472" cy="15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870" name="Group 791"/>
            <p:cNvGrpSpPr>
              <a:grpSpLocks/>
            </p:cNvGrpSpPr>
            <p:nvPr/>
          </p:nvGrpSpPr>
          <p:grpSpPr bwMode="auto">
            <a:xfrm>
              <a:off x="5186379" y="5121005"/>
              <a:ext cx="209709" cy="470831"/>
              <a:chOff x="3832" y="192"/>
              <a:chExt cx="472" cy="1568"/>
            </a:xfrm>
          </p:grpSpPr>
          <p:grpSp>
            <p:nvGrpSpPr>
              <p:cNvPr id="78611" name="Group 792"/>
              <p:cNvGrpSpPr>
                <a:grpSpLocks/>
              </p:cNvGrpSpPr>
              <p:nvPr/>
            </p:nvGrpSpPr>
            <p:grpSpPr bwMode="auto">
              <a:xfrm>
                <a:off x="3863" y="576"/>
                <a:ext cx="419" cy="780"/>
                <a:chOff x="3863" y="576"/>
                <a:chExt cx="419" cy="924"/>
              </a:xfrm>
            </p:grpSpPr>
            <p:sp>
              <p:nvSpPr>
                <p:cNvPr id="78632" name="Rectangle 793"/>
                <p:cNvSpPr>
                  <a:spLocks noChangeArrowheads="1"/>
                </p:cNvSpPr>
                <p:nvPr/>
              </p:nvSpPr>
              <p:spPr bwMode="auto">
                <a:xfrm>
                  <a:off x="3863" y="576"/>
                  <a:ext cx="419" cy="607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33" name="AutoShape 794"/>
                <p:cNvSpPr>
                  <a:spLocks noChangeArrowheads="1"/>
                </p:cNvSpPr>
                <p:nvPr/>
              </p:nvSpPr>
              <p:spPr bwMode="auto">
                <a:xfrm flipH="1" flipV="1">
                  <a:off x="3864" y="1174"/>
                  <a:ext cx="303" cy="241"/>
                </a:xfrm>
                <a:prstGeom prst="rtTriangle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34" name="Rectangle 795"/>
                <p:cNvSpPr>
                  <a:spLocks noChangeArrowheads="1"/>
                </p:cNvSpPr>
                <p:nvPr/>
              </p:nvSpPr>
              <p:spPr bwMode="auto">
                <a:xfrm>
                  <a:off x="4125" y="1176"/>
                  <a:ext cx="157" cy="324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8612" name="Group 796"/>
              <p:cNvGrpSpPr>
                <a:grpSpLocks/>
              </p:cNvGrpSpPr>
              <p:nvPr/>
            </p:nvGrpSpPr>
            <p:grpSpPr bwMode="auto">
              <a:xfrm>
                <a:off x="3863" y="208"/>
                <a:ext cx="167" cy="294"/>
                <a:chOff x="4671" y="1152"/>
                <a:chExt cx="167" cy="294"/>
              </a:xfrm>
            </p:grpSpPr>
            <p:sp>
              <p:nvSpPr>
                <p:cNvPr id="78629" name="Rectangle 797"/>
                <p:cNvSpPr>
                  <a:spLocks noChangeArrowheads="1"/>
                </p:cNvSpPr>
                <p:nvPr/>
              </p:nvSpPr>
              <p:spPr bwMode="auto">
                <a:xfrm>
                  <a:off x="4671" y="1152"/>
                  <a:ext cx="167" cy="294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30" name="Rectangle 798"/>
                <p:cNvSpPr>
                  <a:spLocks noChangeArrowheads="1"/>
                </p:cNvSpPr>
                <p:nvPr/>
              </p:nvSpPr>
              <p:spPr bwMode="auto">
                <a:xfrm>
                  <a:off x="4712" y="1176"/>
                  <a:ext cx="85" cy="86"/>
                </a:xfrm>
                <a:prstGeom prst="rect">
                  <a:avLst/>
                </a:prstGeom>
                <a:solidFill>
                  <a:srgbClr val="D5E2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31" name="Rectangle 799"/>
                <p:cNvSpPr>
                  <a:spLocks noChangeArrowheads="1"/>
                </p:cNvSpPr>
                <p:nvPr/>
              </p:nvSpPr>
              <p:spPr bwMode="auto">
                <a:xfrm>
                  <a:off x="4712" y="1338"/>
                  <a:ext cx="85" cy="86"/>
                </a:xfrm>
                <a:prstGeom prst="rect">
                  <a:avLst/>
                </a:prstGeom>
                <a:solidFill>
                  <a:srgbClr val="D5E2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8613" name="Group 800"/>
              <p:cNvGrpSpPr>
                <a:grpSpLocks/>
              </p:cNvGrpSpPr>
              <p:nvPr/>
            </p:nvGrpSpPr>
            <p:grpSpPr bwMode="auto">
              <a:xfrm>
                <a:off x="3863" y="1432"/>
                <a:ext cx="167" cy="294"/>
                <a:chOff x="4671" y="1152"/>
                <a:chExt cx="167" cy="294"/>
              </a:xfrm>
            </p:grpSpPr>
            <p:sp>
              <p:nvSpPr>
                <p:cNvPr id="78626" name="Rectangle 801"/>
                <p:cNvSpPr>
                  <a:spLocks noChangeArrowheads="1"/>
                </p:cNvSpPr>
                <p:nvPr/>
              </p:nvSpPr>
              <p:spPr bwMode="auto">
                <a:xfrm>
                  <a:off x="4671" y="1152"/>
                  <a:ext cx="167" cy="294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27" name="Rectangle 802"/>
                <p:cNvSpPr>
                  <a:spLocks noChangeArrowheads="1"/>
                </p:cNvSpPr>
                <p:nvPr/>
              </p:nvSpPr>
              <p:spPr bwMode="auto">
                <a:xfrm>
                  <a:off x="4712" y="1176"/>
                  <a:ext cx="85" cy="86"/>
                </a:xfrm>
                <a:prstGeom prst="rect">
                  <a:avLst/>
                </a:prstGeom>
                <a:solidFill>
                  <a:srgbClr val="D5E2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28" name="Rectangle 803"/>
                <p:cNvSpPr>
                  <a:spLocks noChangeArrowheads="1"/>
                </p:cNvSpPr>
                <p:nvPr/>
              </p:nvSpPr>
              <p:spPr bwMode="auto">
                <a:xfrm>
                  <a:off x="4712" y="1338"/>
                  <a:ext cx="85" cy="86"/>
                </a:xfrm>
                <a:prstGeom prst="rect">
                  <a:avLst/>
                </a:prstGeom>
                <a:solidFill>
                  <a:srgbClr val="D5E2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8614" name="Group 804"/>
              <p:cNvGrpSpPr>
                <a:grpSpLocks/>
              </p:cNvGrpSpPr>
              <p:nvPr/>
            </p:nvGrpSpPr>
            <p:grpSpPr bwMode="auto">
              <a:xfrm rot="5400000">
                <a:off x="4012" y="1521"/>
                <a:ext cx="363" cy="115"/>
                <a:chOff x="4721" y="666"/>
                <a:chExt cx="739" cy="331"/>
              </a:xfrm>
            </p:grpSpPr>
            <p:sp>
              <p:nvSpPr>
                <p:cNvPr id="78616" name="Rectangle 805"/>
                <p:cNvSpPr>
                  <a:spLocks noChangeArrowheads="1"/>
                </p:cNvSpPr>
                <p:nvPr/>
              </p:nvSpPr>
              <p:spPr bwMode="auto">
                <a:xfrm>
                  <a:off x="4957" y="670"/>
                  <a:ext cx="55" cy="324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17" name="Rectangle 806"/>
                <p:cNvSpPr>
                  <a:spLocks noChangeArrowheads="1"/>
                </p:cNvSpPr>
                <p:nvPr/>
              </p:nvSpPr>
              <p:spPr bwMode="auto">
                <a:xfrm>
                  <a:off x="5157" y="670"/>
                  <a:ext cx="55" cy="324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18" name="Rectangle 807"/>
                <p:cNvSpPr>
                  <a:spLocks noChangeArrowheads="1"/>
                </p:cNvSpPr>
                <p:nvPr/>
              </p:nvSpPr>
              <p:spPr bwMode="auto">
                <a:xfrm>
                  <a:off x="5277" y="668"/>
                  <a:ext cx="55" cy="324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19" name="Rectangle 808"/>
                <p:cNvSpPr>
                  <a:spLocks noChangeArrowheads="1"/>
                </p:cNvSpPr>
                <p:nvPr/>
              </p:nvSpPr>
              <p:spPr bwMode="auto">
                <a:xfrm rot="-2690840">
                  <a:off x="5011" y="666"/>
                  <a:ext cx="55" cy="148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20" name="Rectangle 809"/>
                <p:cNvSpPr>
                  <a:spLocks noChangeArrowheads="1"/>
                </p:cNvSpPr>
                <p:nvPr/>
              </p:nvSpPr>
              <p:spPr bwMode="auto">
                <a:xfrm rot="2967381" flipH="1">
                  <a:off x="5091" y="668"/>
                  <a:ext cx="55" cy="148"/>
                </a:xfrm>
                <a:prstGeom prst="rect">
                  <a:avLst/>
                </a:pr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21" name="AutoShape 810"/>
                <p:cNvSpPr>
                  <a:spLocks noChangeArrowheads="1"/>
                </p:cNvSpPr>
                <p:nvPr/>
              </p:nvSpPr>
              <p:spPr bwMode="auto">
                <a:xfrm rot="5400000">
                  <a:off x="5246" y="778"/>
                  <a:ext cx="168" cy="26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2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400"/>
                        <a:pt x="16199" y="7817"/>
                        <a:pt x="16199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622" name="AutoShape 811"/>
                <p:cNvSpPr>
                  <a:spLocks noChangeArrowheads="1"/>
                </p:cNvSpPr>
                <p:nvPr/>
              </p:nvSpPr>
              <p:spPr bwMode="auto">
                <a:xfrm rot="5400000">
                  <a:off x="5246" y="622"/>
                  <a:ext cx="168" cy="26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2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400"/>
                        <a:pt x="16199" y="7817"/>
                        <a:pt x="16199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66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grpSp>
              <p:nvGrpSpPr>
                <p:cNvPr id="78623" name="Group 812"/>
                <p:cNvGrpSpPr>
                  <a:grpSpLocks/>
                </p:cNvGrpSpPr>
                <p:nvPr/>
              </p:nvGrpSpPr>
              <p:grpSpPr bwMode="auto">
                <a:xfrm rot="1583390">
                  <a:off x="4721" y="748"/>
                  <a:ext cx="215" cy="249"/>
                  <a:chOff x="4620" y="710"/>
                  <a:chExt cx="280" cy="292"/>
                </a:xfrm>
              </p:grpSpPr>
              <p:sp>
                <p:nvSpPr>
                  <p:cNvPr id="78624" name="AutoShape 81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666" y="788"/>
                    <a:ext cx="168" cy="2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2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400"/>
                          <a:pt x="16199" y="7817"/>
                          <a:pt x="16199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solidFill>
                    <a:srgbClr val="66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625" name="AutoShape 81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686" y="664"/>
                    <a:ext cx="168" cy="2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2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400"/>
                          <a:pt x="16199" y="7817"/>
                          <a:pt x="16199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solidFill>
                    <a:srgbClr val="66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  <p:sp>
            <p:nvSpPr>
              <p:cNvPr id="78615" name="Rectangle 815"/>
              <p:cNvSpPr>
                <a:spLocks noChangeArrowheads="1"/>
              </p:cNvSpPr>
              <p:nvPr/>
            </p:nvSpPr>
            <p:spPr bwMode="auto">
              <a:xfrm>
                <a:off x="3832" y="192"/>
                <a:ext cx="472" cy="15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872" name="Group 820"/>
            <p:cNvGrpSpPr>
              <a:grpSpLocks/>
            </p:cNvGrpSpPr>
            <p:nvPr/>
          </p:nvGrpSpPr>
          <p:grpSpPr bwMode="auto">
            <a:xfrm>
              <a:off x="2971800" y="2200275"/>
              <a:ext cx="1759467" cy="4606925"/>
              <a:chOff x="2520" y="473"/>
              <a:chExt cx="1183" cy="3672"/>
            </a:xfrm>
          </p:grpSpPr>
          <p:sp>
            <p:nvSpPr>
              <p:cNvPr id="78478" name="Rectangle 821"/>
              <p:cNvSpPr>
                <a:spLocks noChangeArrowheads="1"/>
              </p:cNvSpPr>
              <p:nvPr/>
            </p:nvSpPr>
            <p:spPr bwMode="auto">
              <a:xfrm>
                <a:off x="2520" y="473"/>
                <a:ext cx="1183" cy="359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479" name="Rectangle 822"/>
              <p:cNvSpPr>
                <a:spLocks noChangeAspect="1" noChangeArrowheads="1"/>
              </p:cNvSpPr>
              <p:nvPr/>
            </p:nvSpPr>
            <p:spPr bwMode="auto">
              <a:xfrm>
                <a:off x="2642" y="550"/>
                <a:ext cx="939" cy="3459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grpSp>
            <p:nvGrpSpPr>
              <p:cNvPr id="78480" name="Group 823"/>
              <p:cNvGrpSpPr>
                <a:grpSpLocks/>
              </p:cNvGrpSpPr>
              <p:nvPr/>
            </p:nvGrpSpPr>
            <p:grpSpPr bwMode="auto">
              <a:xfrm>
                <a:off x="2559" y="4065"/>
                <a:ext cx="1107" cy="80"/>
                <a:chOff x="2559" y="4065"/>
                <a:chExt cx="1107" cy="80"/>
              </a:xfrm>
            </p:grpSpPr>
            <p:grpSp>
              <p:nvGrpSpPr>
                <p:cNvPr id="78605" name="Group 824"/>
                <p:cNvGrpSpPr>
                  <a:grpSpLocks/>
                </p:cNvGrpSpPr>
                <p:nvPr/>
              </p:nvGrpSpPr>
              <p:grpSpPr bwMode="auto">
                <a:xfrm>
                  <a:off x="2559" y="4065"/>
                  <a:ext cx="101" cy="80"/>
                  <a:chOff x="2559" y="4065"/>
                  <a:chExt cx="101" cy="80"/>
                </a:xfrm>
              </p:grpSpPr>
              <p:sp>
                <p:nvSpPr>
                  <p:cNvPr id="78609" name="Rectangle 825"/>
                  <p:cNvSpPr>
                    <a:spLocks noChangeArrowheads="1"/>
                  </p:cNvSpPr>
                  <p:nvPr/>
                </p:nvSpPr>
                <p:spPr bwMode="auto">
                  <a:xfrm>
                    <a:off x="2581" y="4065"/>
                    <a:ext cx="56" cy="56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610" name="Rectangle 826"/>
                  <p:cNvSpPr>
                    <a:spLocks noChangeArrowheads="1"/>
                  </p:cNvSpPr>
                  <p:nvPr/>
                </p:nvSpPr>
                <p:spPr bwMode="auto">
                  <a:xfrm>
                    <a:off x="2559" y="4110"/>
                    <a:ext cx="101" cy="35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606" name="Group 827"/>
                <p:cNvGrpSpPr>
                  <a:grpSpLocks/>
                </p:cNvGrpSpPr>
                <p:nvPr/>
              </p:nvGrpSpPr>
              <p:grpSpPr bwMode="auto">
                <a:xfrm>
                  <a:off x="3565" y="4065"/>
                  <a:ext cx="101" cy="80"/>
                  <a:chOff x="2559" y="4065"/>
                  <a:chExt cx="101" cy="80"/>
                </a:xfrm>
              </p:grpSpPr>
              <p:sp>
                <p:nvSpPr>
                  <p:cNvPr id="78607" name="Rectangle 828"/>
                  <p:cNvSpPr>
                    <a:spLocks noChangeArrowheads="1"/>
                  </p:cNvSpPr>
                  <p:nvPr/>
                </p:nvSpPr>
                <p:spPr bwMode="auto">
                  <a:xfrm>
                    <a:off x="2581" y="4065"/>
                    <a:ext cx="56" cy="56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608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2559" y="4110"/>
                    <a:ext cx="101" cy="35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  <p:grpSp>
            <p:nvGrpSpPr>
              <p:cNvPr id="78481" name="Group 830"/>
              <p:cNvGrpSpPr>
                <a:grpSpLocks/>
              </p:cNvGrpSpPr>
              <p:nvPr/>
            </p:nvGrpSpPr>
            <p:grpSpPr bwMode="auto">
              <a:xfrm>
                <a:off x="2555" y="3144"/>
                <a:ext cx="1114" cy="0"/>
                <a:chOff x="2556" y="3144"/>
                <a:chExt cx="1114" cy="0"/>
              </a:xfrm>
            </p:grpSpPr>
            <p:sp>
              <p:nvSpPr>
                <p:cNvPr id="78603" name="Line 831"/>
                <p:cNvSpPr>
                  <a:spLocks noChangeShapeType="1"/>
                </p:cNvSpPr>
                <p:nvPr/>
              </p:nvSpPr>
              <p:spPr bwMode="auto">
                <a:xfrm>
                  <a:off x="2556" y="3144"/>
                  <a:ext cx="5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604" name="Line 832"/>
                <p:cNvSpPr>
                  <a:spLocks noChangeShapeType="1"/>
                </p:cNvSpPr>
                <p:nvPr/>
              </p:nvSpPr>
              <p:spPr bwMode="auto">
                <a:xfrm>
                  <a:off x="3612" y="3144"/>
                  <a:ext cx="5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482" name="Group 833"/>
              <p:cNvGrpSpPr>
                <a:grpSpLocks/>
              </p:cNvGrpSpPr>
              <p:nvPr/>
            </p:nvGrpSpPr>
            <p:grpSpPr bwMode="auto">
              <a:xfrm>
                <a:off x="2555" y="2280"/>
                <a:ext cx="1114" cy="0"/>
                <a:chOff x="2556" y="3144"/>
                <a:chExt cx="1114" cy="0"/>
              </a:xfrm>
            </p:grpSpPr>
            <p:sp>
              <p:nvSpPr>
                <p:cNvPr id="78601" name="Line 834"/>
                <p:cNvSpPr>
                  <a:spLocks noChangeShapeType="1"/>
                </p:cNvSpPr>
                <p:nvPr/>
              </p:nvSpPr>
              <p:spPr bwMode="auto">
                <a:xfrm>
                  <a:off x="2556" y="3144"/>
                  <a:ext cx="5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602" name="Line 835"/>
                <p:cNvSpPr>
                  <a:spLocks noChangeShapeType="1"/>
                </p:cNvSpPr>
                <p:nvPr/>
              </p:nvSpPr>
              <p:spPr bwMode="auto">
                <a:xfrm>
                  <a:off x="3612" y="3144"/>
                  <a:ext cx="5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483" name="Group 836"/>
              <p:cNvGrpSpPr>
                <a:grpSpLocks/>
              </p:cNvGrpSpPr>
              <p:nvPr/>
            </p:nvGrpSpPr>
            <p:grpSpPr bwMode="auto">
              <a:xfrm>
                <a:off x="2555" y="1410"/>
                <a:ext cx="1114" cy="0"/>
                <a:chOff x="2556" y="3144"/>
                <a:chExt cx="1114" cy="0"/>
              </a:xfrm>
            </p:grpSpPr>
            <p:sp>
              <p:nvSpPr>
                <p:cNvPr id="78599" name="Line 837"/>
                <p:cNvSpPr>
                  <a:spLocks noChangeShapeType="1"/>
                </p:cNvSpPr>
                <p:nvPr/>
              </p:nvSpPr>
              <p:spPr bwMode="auto">
                <a:xfrm>
                  <a:off x="2556" y="3144"/>
                  <a:ext cx="5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600" name="Line 838"/>
                <p:cNvSpPr>
                  <a:spLocks noChangeShapeType="1"/>
                </p:cNvSpPr>
                <p:nvPr/>
              </p:nvSpPr>
              <p:spPr bwMode="auto">
                <a:xfrm>
                  <a:off x="3612" y="3144"/>
                  <a:ext cx="5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484" name="Group 839"/>
              <p:cNvGrpSpPr>
                <a:grpSpLocks/>
              </p:cNvGrpSpPr>
              <p:nvPr/>
            </p:nvGrpSpPr>
            <p:grpSpPr bwMode="auto">
              <a:xfrm>
                <a:off x="2555" y="546"/>
                <a:ext cx="1114" cy="0"/>
                <a:chOff x="2556" y="3144"/>
                <a:chExt cx="1114" cy="0"/>
              </a:xfrm>
            </p:grpSpPr>
            <p:sp>
              <p:nvSpPr>
                <p:cNvPr id="78597" name="Line 840"/>
                <p:cNvSpPr>
                  <a:spLocks noChangeShapeType="1"/>
                </p:cNvSpPr>
                <p:nvPr/>
              </p:nvSpPr>
              <p:spPr bwMode="auto">
                <a:xfrm>
                  <a:off x="2556" y="3144"/>
                  <a:ext cx="5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598" name="Line 841"/>
                <p:cNvSpPr>
                  <a:spLocks noChangeShapeType="1"/>
                </p:cNvSpPr>
                <p:nvPr/>
              </p:nvSpPr>
              <p:spPr bwMode="auto">
                <a:xfrm>
                  <a:off x="3612" y="3144"/>
                  <a:ext cx="5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485" name="Group 842"/>
              <p:cNvGrpSpPr>
                <a:grpSpLocks/>
              </p:cNvGrpSpPr>
              <p:nvPr/>
            </p:nvGrpSpPr>
            <p:grpSpPr bwMode="auto">
              <a:xfrm>
                <a:off x="2575" y="634"/>
                <a:ext cx="1073" cy="688"/>
                <a:chOff x="3725" y="634"/>
                <a:chExt cx="1073" cy="688"/>
              </a:xfrm>
            </p:grpSpPr>
            <p:grpSp>
              <p:nvGrpSpPr>
                <p:cNvPr id="78570" name="Group 843"/>
                <p:cNvGrpSpPr>
                  <a:grpSpLocks/>
                </p:cNvGrpSpPr>
                <p:nvPr/>
              </p:nvGrpSpPr>
              <p:grpSpPr bwMode="auto">
                <a:xfrm>
                  <a:off x="3725" y="634"/>
                  <a:ext cx="1073" cy="0"/>
                  <a:chOff x="4065" y="552"/>
                  <a:chExt cx="1073" cy="0"/>
                </a:xfrm>
              </p:grpSpPr>
              <p:sp>
                <p:nvSpPr>
                  <p:cNvPr id="78595" name="Line 844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96" name="Line 845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571" name="Group 846"/>
                <p:cNvGrpSpPr>
                  <a:grpSpLocks/>
                </p:cNvGrpSpPr>
                <p:nvPr/>
              </p:nvGrpSpPr>
              <p:grpSpPr bwMode="auto">
                <a:xfrm>
                  <a:off x="3725" y="720"/>
                  <a:ext cx="1073" cy="0"/>
                  <a:chOff x="4065" y="552"/>
                  <a:chExt cx="1073" cy="0"/>
                </a:xfrm>
              </p:grpSpPr>
              <p:sp>
                <p:nvSpPr>
                  <p:cNvPr id="78593" name="Line 847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94" name="Line 848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572" name="Group 849"/>
                <p:cNvGrpSpPr>
                  <a:grpSpLocks/>
                </p:cNvGrpSpPr>
                <p:nvPr/>
              </p:nvGrpSpPr>
              <p:grpSpPr bwMode="auto">
                <a:xfrm>
                  <a:off x="3725" y="806"/>
                  <a:ext cx="1073" cy="0"/>
                  <a:chOff x="4065" y="552"/>
                  <a:chExt cx="1073" cy="0"/>
                </a:xfrm>
              </p:grpSpPr>
              <p:sp>
                <p:nvSpPr>
                  <p:cNvPr id="78591" name="Line 850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92" name="Line 851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573" name="Group 852"/>
                <p:cNvGrpSpPr>
                  <a:grpSpLocks/>
                </p:cNvGrpSpPr>
                <p:nvPr/>
              </p:nvGrpSpPr>
              <p:grpSpPr bwMode="auto">
                <a:xfrm>
                  <a:off x="3725" y="892"/>
                  <a:ext cx="1073" cy="0"/>
                  <a:chOff x="4065" y="552"/>
                  <a:chExt cx="1073" cy="0"/>
                </a:xfrm>
              </p:grpSpPr>
              <p:sp>
                <p:nvSpPr>
                  <p:cNvPr id="78589" name="Line 853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90" name="Line 854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574" name="Group 855"/>
                <p:cNvGrpSpPr>
                  <a:grpSpLocks/>
                </p:cNvGrpSpPr>
                <p:nvPr/>
              </p:nvGrpSpPr>
              <p:grpSpPr bwMode="auto">
                <a:xfrm>
                  <a:off x="3725" y="978"/>
                  <a:ext cx="1073" cy="0"/>
                  <a:chOff x="4065" y="552"/>
                  <a:chExt cx="1073" cy="0"/>
                </a:xfrm>
              </p:grpSpPr>
              <p:sp>
                <p:nvSpPr>
                  <p:cNvPr id="78587" name="Line 856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88" name="Line 857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575" name="Group 858"/>
                <p:cNvGrpSpPr>
                  <a:grpSpLocks/>
                </p:cNvGrpSpPr>
                <p:nvPr/>
              </p:nvGrpSpPr>
              <p:grpSpPr bwMode="auto">
                <a:xfrm>
                  <a:off x="3725" y="1064"/>
                  <a:ext cx="1073" cy="0"/>
                  <a:chOff x="4065" y="552"/>
                  <a:chExt cx="1073" cy="0"/>
                </a:xfrm>
              </p:grpSpPr>
              <p:sp>
                <p:nvSpPr>
                  <p:cNvPr id="78585" name="Line 859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86" name="Line 860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576" name="Group 861"/>
                <p:cNvGrpSpPr>
                  <a:grpSpLocks/>
                </p:cNvGrpSpPr>
                <p:nvPr/>
              </p:nvGrpSpPr>
              <p:grpSpPr bwMode="auto">
                <a:xfrm>
                  <a:off x="3725" y="1150"/>
                  <a:ext cx="1073" cy="0"/>
                  <a:chOff x="4065" y="552"/>
                  <a:chExt cx="1073" cy="0"/>
                </a:xfrm>
              </p:grpSpPr>
              <p:sp>
                <p:nvSpPr>
                  <p:cNvPr id="78583" name="Line 862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84" name="Line 863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577" name="Group 864"/>
                <p:cNvGrpSpPr>
                  <a:grpSpLocks/>
                </p:cNvGrpSpPr>
                <p:nvPr/>
              </p:nvGrpSpPr>
              <p:grpSpPr bwMode="auto">
                <a:xfrm>
                  <a:off x="3725" y="1236"/>
                  <a:ext cx="1073" cy="0"/>
                  <a:chOff x="4065" y="552"/>
                  <a:chExt cx="1073" cy="0"/>
                </a:xfrm>
              </p:grpSpPr>
              <p:sp>
                <p:nvSpPr>
                  <p:cNvPr id="78581" name="Line 865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82" name="Line 866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578" name="Group 867"/>
                <p:cNvGrpSpPr>
                  <a:grpSpLocks/>
                </p:cNvGrpSpPr>
                <p:nvPr/>
              </p:nvGrpSpPr>
              <p:grpSpPr bwMode="auto">
                <a:xfrm>
                  <a:off x="3725" y="1322"/>
                  <a:ext cx="1073" cy="0"/>
                  <a:chOff x="4065" y="552"/>
                  <a:chExt cx="1073" cy="0"/>
                </a:xfrm>
              </p:grpSpPr>
              <p:sp>
                <p:nvSpPr>
                  <p:cNvPr id="78579" name="Line 868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80" name="Line 869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8486" name="Group 870"/>
              <p:cNvGrpSpPr>
                <a:grpSpLocks/>
              </p:cNvGrpSpPr>
              <p:nvPr/>
            </p:nvGrpSpPr>
            <p:grpSpPr bwMode="auto">
              <a:xfrm>
                <a:off x="2575" y="1495"/>
                <a:ext cx="1073" cy="688"/>
                <a:chOff x="3725" y="634"/>
                <a:chExt cx="1073" cy="688"/>
              </a:xfrm>
            </p:grpSpPr>
            <p:grpSp>
              <p:nvGrpSpPr>
                <p:cNvPr id="78543" name="Group 871"/>
                <p:cNvGrpSpPr>
                  <a:grpSpLocks/>
                </p:cNvGrpSpPr>
                <p:nvPr/>
              </p:nvGrpSpPr>
              <p:grpSpPr bwMode="auto">
                <a:xfrm>
                  <a:off x="3725" y="634"/>
                  <a:ext cx="1073" cy="0"/>
                  <a:chOff x="4065" y="552"/>
                  <a:chExt cx="1073" cy="0"/>
                </a:xfrm>
              </p:grpSpPr>
              <p:sp>
                <p:nvSpPr>
                  <p:cNvPr id="78568" name="Line 872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69" name="Line 873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544" name="Group 874"/>
                <p:cNvGrpSpPr>
                  <a:grpSpLocks/>
                </p:cNvGrpSpPr>
                <p:nvPr/>
              </p:nvGrpSpPr>
              <p:grpSpPr bwMode="auto">
                <a:xfrm>
                  <a:off x="3725" y="720"/>
                  <a:ext cx="1073" cy="0"/>
                  <a:chOff x="4065" y="552"/>
                  <a:chExt cx="1073" cy="0"/>
                </a:xfrm>
              </p:grpSpPr>
              <p:sp>
                <p:nvSpPr>
                  <p:cNvPr id="78566" name="Line 875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67" name="Line 876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545" name="Group 877"/>
                <p:cNvGrpSpPr>
                  <a:grpSpLocks/>
                </p:cNvGrpSpPr>
                <p:nvPr/>
              </p:nvGrpSpPr>
              <p:grpSpPr bwMode="auto">
                <a:xfrm>
                  <a:off x="3725" y="806"/>
                  <a:ext cx="1073" cy="0"/>
                  <a:chOff x="4065" y="552"/>
                  <a:chExt cx="1073" cy="0"/>
                </a:xfrm>
              </p:grpSpPr>
              <p:sp>
                <p:nvSpPr>
                  <p:cNvPr id="78564" name="Line 878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65" name="Line 879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546" name="Group 880"/>
                <p:cNvGrpSpPr>
                  <a:grpSpLocks/>
                </p:cNvGrpSpPr>
                <p:nvPr/>
              </p:nvGrpSpPr>
              <p:grpSpPr bwMode="auto">
                <a:xfrm>
                  <a:off x="3725" y="892"/>
                  <a:ext cx="1073" cy="0"/>
                  <a:chOff x="4065" y="552"/>
                  <a:chExt cx="1073" cy="0"/>
                </a:xfrm>
              </p:grpSpPr>
              <p:sp>
                <p:nvSpPr>
                  <p:cNvPr id="78562" name="Line 881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63" name="Line 882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547" name="Group 883"/>
                <p:cNvGrpSpPr>
                  <a:grpSpLocks/>
                </p:cNvGrpSpPr>
                <p:nvPr/>
              </p:nvGrpSpPr>
              <p:grpSpPr bwMode="auto">
                <a:xfrm>
                  <a:off x="3725" y="978"/>
                  <a:ext cx="1073" cy="0"/>
                  <a:chOff x="4065" y="552"/>
                  <a:chExt cx="1073" cy="0"/>
                </a:xfrm>
              </p:grpSpPr>
              <p:sp>
                <p:nvSpPr>
                  <p:cNvPr id="78560" name="Line 884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61" name="Line 885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548" name="Group 886"/>
                <p:cNvGrpSpPr>
                  <a:grpSpLocks/>
                </p:cNvGrpSpPr>
                <p:nvPr/>
              </p:nvGrpSpPr>
              <p:grpSpPr bwMode="auto">
                <a:xfrm>
                  <a:off x="3725" y="1064"/>
                  <a:ext cx="1073" cy="0"/>
                  <a:chOff x="4065" y="552"/>
                  <a:chExt cx="1073" cy="0"/>
                </a:xfrm>
              </p:grpSpPr>
              <p:sp>
                <p:nvSpPr>
                  <p:cNvPr id="78558" name="Line 887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59" name="Line 888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549" name="Group 889"/>
                <p:cNvGrpSpPr>
                  <a:grpSpLocks/>
                </p:cNvGrpSpPr>
                <p:nvPr/>
              </p:nvGrpSpPr>
              <p:grpSpPr bwMode="auto">
                <a:xfrm>
                  <a:off x="3725" y="1150"/>
                  <a:ext cx="1073" cy="0"/>
                  <a:chOff x="4065" y="552"/>
                  <a:chExt cx="1073" cy="0"/>
                </a:xfrm>
              </p:grpSpPr>
              <p:sp>
                <p:nvSpPr>
                  <p:cNvPr id="78556" name="Line 890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57" name="Line 891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550" name="Group 3169"/>
                <p:cNvGrpSpPr>
                  <a:grpSpLocks/>
                </p:cNvGrpSpPr>
                <p:nvPr/>
              </p:nvGrpSpPr>
              <p:grpSpPr bwMode="auto">
                <a:xfrm>
                  <a:off x="3725" y="1236"/>
                  <a:ext cx="1073" cy="0"/>
                  <a:chOff x="4065" y="552"/>
                  <a:chExt cx="1073" cy="0"/>
                </a:xfrm>
              </p:grpSpPr>
              <p:sp>
                <p:nvSpPr>
                  <p:cNvPr id="78554" name="Line 893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55" name="Line 894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551" name="Group 895"/>
                <p:cNvGrpSpPr>
                  <a:grpSpLocks/>
                </p:cNvGrpSpPr>
                <p:nvPr/>
              </p:nvGrpSpPr>
              <p:grpSpPr bwMode="auto">
                <a:xfrm>
                  <a:off x="3725" y="1322"/>
                  <a:ext cx="1073" cy="0"/>
                  <a:chOff x="4065" y="552"/>
                  <a:chExt cx="1073" cy="0"/>
                </a:xfrm>
              </p:grpSpPr>
              <p:sp>
                <p:nvSpPr>
                  <p:cNvPr id="78552" name="Line 896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53" name="Line 897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8487" name="Group 898"/>
              <p:cNvGrpSpPr>
                <a:grpSpLocks/>
              </p:cNvGrpSpPr>
              <p:nvPr/>
            </p:nvGrpSpPr>
            <p:grpSpPr bwMode="auto">
              <a:xfrm>
                <a:off x="2575" y="2374"/>
                <a:ext cx="1073" cy="688"/>
                <a:chOff x="3725" y="634"/>
                <a:chExt cx="1073" cy="688"/>
              </a:xfrm>
            </p:grpSpPr>
            <p:grpSp>
              <p:nvGrpSpPr>
                <p:cNvPr id="78516" name="Group 899"/>
                <p:cNvGrpSpPr>
                  <a:grpSpLocks/>
                </p:cNvGrpSpPr>
                <p:nvPr/>
              </p:nvGrpSpPr>
              <p:grpSpPr bwMode="auto">
                <a:xfrm>
                  <a:off x="3725" y="634"/>
                  <a:ext cx="1073" cy="0"/>
                  <a:chOff x="4065" y="552"/>
                  <a:chExt cx="1073" cy="0"/>
                </a:xfrm>
              </p:grpSpPr>
              <p:sp>
                <p:nvSpPr>
                  <p:cNvPr id="78541" name="Line 900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42" name="Line 901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517" name="Group 902"/>
                <p:cNvGrpSpPr>
                  <a:grpSpLocks/>
                </p:cNvGrpSpPr>
                <p:nvPr/>
              </p:nvGrpSpPr>
              <p:grpSpPr bwMode="auto">
                <a:xfrm>
                  <a:off x="3725" y="720"/>
                  <a:ext cx="1073" cy="0"/>
                  <a:chOff x="4065" y="552"/>
                  <a:chExt cx="1073" cy="0"/>
                </a:xfrm>
              </p:grpSpPr>
              <p:sp>
                <p:nvSpPr>
                  <p:cNvPr id="78539" name="Line 903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40" name="Line 904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518" name="Group 905"/>
                <p:cNvGrpSpPr>
                  <a:grpSpLocks/>
                </p:cNvGrpSpPr>
                <p:nvPr/>
              </p:nvGrpSpPr>
              <p:grpSpPr bwMode="auto">
                <a:xfrm>
                  <a:off x="3725" y="806"/>
                  <a:ext cx="1073" cy="0"/>
                  <a:chOff x="4065" y="552"/>
                  <a:chExt cx="1073" cy="0"/>
                </a:xfrm>
              </p:grpSpPr>
              <p:sp>
                <p:nvSpPr>
                  <p:cNvPr id="78537" name="Line 906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38" name="Line 907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519" name="Group 908"/>
                <p:cNvGrpSpPr>
                  <a:grpSpLocks/>
                </p:cNvGrpSpPr>
                <p:nvPr/>
              </p:nvGrpSpPr>
              <p:grpSpPr bwMode="auto">
                <a:xfrm>
                  <a:off x="3725" y="892"/>
                  <a:ext cx="1073" cy="0"/>
                  <a:chOff x="4065" y="552"/>
                  <a:chExt cx="1073" cy="0"/>
                </a:xfrm>
              </p:grpSpPr>
              <p:sp>
                <p:nvSpPr>
                  <p:cNvPr id="78535" name="Line 909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36" name="Line 910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520" name="Group 911"/>
                <p:cNvGrpSpPr>
                  <a:grpSpLocks/>
                </p:cNvGrpSpPr>
                <p:nvPr/>
              </p:nvGrpSpPr>
              <p:grpSpPr bwMode="auto">
                <a:xfrm>
                  <a:off x="3725" y="978"/>
                  <a:ext cx="1073" cy="0"/>
                  <a:chOff x="4065" y="552"/>
                  <a:chExt cx="1073" cy="0"/>
                </a:xfrm>
              </p:grpSpPr>
              <p:sp>
                <p:nvSpPr>
                  <p:cNvPr id="78533" name="Line 912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34" name="Line 913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521" name="Group 914"/>
                <p:cNvGrpSpPr>
                  <a:grpSpLocks/>
                </p:cNvGrpSpPr>
                <p:nvPr/>
              </p:nvGrpSpPr>
              <p:grpSpPr bwMode="auto">
                <a:xfrm>
                  <a:off x="3725" y="1064"/>
                  <a:ext cx="1073" cy="0"/>
                  <a:chOff x="4065" y="552"/>
                  <a:chExt cx="1073" cy="0"/>
                </a:xfrm>
              </p:grpSpPr>
              <p:sp>
                <p:nvSpPr>
                  <p:cNvPr id="78531" name="Line 915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32" name="Line 916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522" name="Group 917"/>
                <p:cNvGrpSpPr>
                  <a:grpSpLocks/>
                </p:cNvGrpSpPr>
                <p:nvPr/>
              </p:nvGrpSpPr>
              <p:grpSpPr bwMode="auto">
                <a:xfrm>
                  <a:off x="3725" y="1150"/>
                  <a:ext cx="1073" cy="0"/>
                  <a:chOff x="4065" y="552"/>
                  <a:chExt cx="1073" cy="0"/>
                </a:xfrm>
              </p:grpSpPr>
              <p:sp>
                <p:nvSpPr>
                  <p:cNvPr id="78529" name="Line 918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30" name="Line 919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523" name="Group 920"/>
                <p:cNvGrpSpPr>
                  <a:grpSpLocks/>
                </p:cNvGrpSpPr>
                <p:nvPr/>
              </p:nvGrpSpPr>
              <p:grpSpPr bwMode="auto">
                <a:xfrm>
                  <a:off x="3725" y="1236"/>
                  <a:ext cx="1073" cy="0"/>
                  <a:chOff x="4065" y="552"/>
                  <a:chExt cx="1073" cy="0"/>
                </a:xfrm>
              </p:grpSpPr>
              <p:sp>
                <p:nvSpPr>
                  <p:cNvPr id="78527" name="Line 921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28" name="Line 922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524" name="Group 923"/>
                <p:cNvGrpSpPr>
                  <a:grpSpLocks/>
                </p:cNvGrpSpPr>
                <p:nvPr/>
              </p:nvGrpSpPr>
              <p:grpSpPr bwMode="auto">
                <a:xfrm>
                  <a:off x="3725" y="1322"/>
                  <a:ext cx="1073" cy="0"/>
                  <a:chOff x="4065" y="552"/>
                  <a:chExt cx="1073" cy="0"/>
                </a:xfrm>
              </p:grpSpPr>
              <p:sp>
                <p:nvSpPr>
                  <p:cNvPr id="78525" name="Line 924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26" name="Line 925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8488" name="Group 926"/>
              <p:cNvGrpSpPr>
                <a:grpSpLocks/>
              </p:cNvGrpSpPr>
              <p:nvPr/>
            </p:nvGrpSpPr>
            <p:grpSpPr bwMode="auto">
              <a:xfrm>
                <a:off x="2575" y="3235"/>
                <a:ext cx="1073" cy="688"/>
                <a:chOff x="3725" y="634"/>
                <a:chExt cx="1073" cy="688"/>
              </a:xfrm>
            </p:grpSpPr>
            <p:grpSp>
              <p:nvGrpSpPr>
                <p:cNvPr id="78489" name="Group 927"/>
                <p:cNvGrpSpPr>
                  <a:grpSpLocks/>
                </p:cNvGrpSpPr>
                <p:nvPr/>
              </p:nvGrpSpPr>
              <p:grpSpPr bwMode="auto">
                <a:xfrm>
                  <a:off x="3725" y="634"/>
                  <a:ext cx="1073" cy="0"/>
                  <a:chOff x="4065" y="552"/>
                  <a:chExt cx="1073" cy="0"/>
                </a:xfrm>
              </p:grpSpPr>
              <p:sp>
                <p:nvSpPr>
                  <p:cNvPr id="78514" name="Line 928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15" name="Line 929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490" name="Group 930"/>
                <p:cNvGrpSpPr>
                  <a:grpSpLocks/>
                </p:cNvGrpSpPr>
                <p:nvPr/>
              </p:nvGrpSpPr>
              <p:grpSpPr bwMode="auto">
                <a:xfrm>
                  <a:off x="3725" y="720"/>
                  <a:ext cx="1073" cy="0"/>
                  <a:chOff x="4065" y="552"/>
                  <a:chExt cx="1073" cy="0"/>
                </a:xfrm>
              </p:grpSpPr>
              <p:sp>
                <p:nvSpPr>
                  <p:cNvPr id="78512" name="Line 931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13" name="Line 932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491" name="Group 933"/>
                <p:cNvGrpSpPr>
                  <a:grpSpLocks/>
                </p:cNvGrpSpPr>
                <p:nvPr/>
              </p:nvGrpSpPr>
              <p:grpSpPr bwMode="auto">
                <a:xfrm>
                  <a:off x="3725" y="806"/>
                  <a:ext cx="1073" cy="0"/>
                  <a:chOff x="4065" y="552"/>
                  <a:chExt cx="1073" cy="0"/>
                </a:xfrm>
              </p:grpSpPr>
              <p:sp>
                <p:nvSpPr>
                  <p:cNvPr id="78510" name="Line 934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11" name="Line 935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492" name="Group 936"/>
                <p:cNvGrpSpPr>
                  <a:grpSpLocks/>
                </p:cNvGrpSpPr>
                <p:nvPr/>
              </p:nvGrpSpPr>
              <p:grpSpPr bwMode="auto">
                <a:xfrm>
                  <a:off x="3725" y="892"/>
                  <a:ext cx="1073" cy="0"/>
                  <a:chOff x="4065" y="552"/>
                  <a:chExt cx="1073" cy="0"/>
                </a:xfrm>
              </p:grpSpPr>
              <p:sp>
                <p:nvSpPr>
                  <p:cNvPr id="78508" name="Line 937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09" name="Line 938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493" name="Group 939"/>
                <p:cNvGrpSpPr>
                  <a:grpSpLocks/>
                </p:cNvGrpSpPr>
                <p:nvPr/>
              </p:nvGrpSpPr>
              <p:grpSpPr bwMode="auto">
                <a:xfrm>
                  <a:off x="3725" y="978"/>
                  <a:ext cx="1073" cy="0"/>
                  <a:chOff x="4065" y="552"/>
                  <a:chExt cx="1073" cy="0"/>
                </a:xfrm>
              </p:grpSpPr>
              <p:sp>
                <p:nvSpPr>
                  <p:cNvPr id="78506" name="Line 940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07" name="Line 941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494" name="Group 942"/>
                <p:cNvGrpSpPr>
                  <a:grpSpLocks/>
                </p:cNvGrpSpPr>
                <p:nvPr/>
              </p:nvGrpSpPr>
              <p:grpSpPr bwMode="auto">
                <a:xfrm>
                  <a:off x="3725" y="1064"/>
                  <a:ext cx="1073" cy="0"/>
                  <a:chOff x="4065" y="552"/>
                  <a:chExt cx="1073" cy="0"/>
                </a:xfrm>
              </p:grpSpPr>
              <p:sp>
                <p:nvSpPr>
                  <p:cNvPr id="78504" name="Line 943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05" name="Line 944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495" name="Group 945"/>
                <p:cNvGrpSpPr>
                  <a:grpSpLocks/>
                </p:cNvGrpSpPr>
                <p:nvPr/>
              </p:nvGrpSpPr>
              <p:grpSpPr bwMode="auto">
                <a:xfrm>
                  <a:off x="3725" y="1150"/>
                  <a:ext cx="1073" cy="0"/>
                  <a:chOff x="4065" y="552"/>
                  <a:chExt cx="1073" cy="0"/>
                </a:xfrm>
              </p:grpSpPr>
              <p:sp>
                <p:nvSpPr>
                  <p:cNvPr id="78502" name="Line 946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03" name="Line 947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496" name="Group 948"/>
                <p:cNvGrpSpPr>
                  <a:grpSpLocks/>
                </p:cNvGrpSpPr>
                <p:nvPr/>
              </p:nvGrpSpPr>
              <p:grpSpPr bwMode="auto">
                <a:xfrm>
                  <a:off x="3725" y="1236"/>
                  <a:ext cx="1073" cy="0"/>
                  <a:chOff x="4065" y="552"/>
                  <a:chExt cx="1073" cy="0"/>
                </a:xfrm>
              </p:grpSpPr>
              <p:sp>
                <p:nvSpPr>
                  <p:cNvPr id="78500" name="Line 949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01" name="Line 950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497" name="Group 951"/>
                <p:cNvGrpSpPr>
                  <a:grpSpLocks/>
                </p:cNvGrpSpPr>
                <p:nvPr/>
              </p:nvGrpSpPr>
              <p:grpSpPr bwMode="auto">
                <a:xfrm>
                  <a:off x="3725" y="1322"/>
                  <a:ext cx="1073" cy="0"/>
                  <a:chOff x="4065" y="552"/>
                  <a:chExt cx="1073" cy="0"/>
                </a:xfrm>
              </p:grpSpPr>
              <p:sp>
                <p:nvSpPr>
                  <p:cNvPr id="78498" name="Line 952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499" name="Line 953"/>
                  <p:cNvSpPr>
                    <a:spLocks noChangeShapeType="1"/>
                  </p:cNvSpPr>
                  <p:nvPr/>
                </p:nvSpPr>
                <p:spPr bwMode="auto">
                  <a:xfrm>
                    <a:off x="5121" y="552"/>
                    <a:ext cx="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9873" name="Group 954"/>
            <p:cNvGrpSpPr>
              <a:grpSpLocks/>
            </p:cNvGrpSpPr>
            <p:nvPr/>
          </p:nvGrpSpPr>
          <p:grpSpPr bwMode="auto">
            <a:xfrm>
              <a:off x="3157712" y="5788459"/>
              <a:ext cx="1396568" cy="863172"/>
              <a:chOff x="2639" y="2548"/>
              <a:chExt cx="939" cy="688"/>
            </a:xfrm>
          </p:grpSpPr>
          <p:grpSp>
            <p:nvGrpSpPr>
              <p:cNvPr id="78302" name="Group 955"/>
              <p:cNvGrpSpPr>
                <a:grpSpLocks/>
              </p:cNvGrpSpPr>
              <p:nvPr/>
            </p:nvGrpSpPr>
            <p:grpSpPr bwMode="auto">
              <a:xfrm>
                <a:off x="2639" y="2634"/>
                <a:ext cx="939" cy="88"/>
                <a:chOff x="286" y="1837"/>
                <a:chExt cx="1685" cy="148"/>
              </a:xfrm>
            </p:grpSpPr>
            <p:sp>
              <p:nvSpPr>
                <p:cNvPr id="78457" name="Rectangle 956"/>
                <p:cNvSpPr>
                  <a:spLocks noChangeArrowheads="1"/>
                </p:cNvSpPr>
                <p:nvPr/>
              </p:nvSpPr>
              <p:spPr bwMode="auto">
                <a:xfrm>
                  <a:off x="286" y="1837"/>
                  <a:ext cx="1685" cy="14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58" name="Rectangle 957"/>
                <p:cNvSpPr>
                  <a:spLocks noChangeArrowheads="1"/>
                </p:cNvSpPr>
                <p:nvPr/>
              </p:nvSpPr>
              <p:spPr bwMode="auto">
                <a:xfrm>
                  <a:off x="342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59" name="Rectangle 958"/>
                <p:cNvSpPr>
                  <a:spLocks noChangeArrowheads="1"/>
                </p:cNvSpPr>
                <p:nvPr/>
              </p:nvSpPr>
              <p:spPr bwMode="auto">
                <a:xfrm>
                  <a:off x="342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60" name="Rectangle 959"/>
                <p:cNvSpPr>
                  <a:spLocks noChangeArrowheads="1"/>
                </p:cNvSpPr>
                <p:nvPr/>
              </p:nvSpPr>
              <p:spPr bwMode="auto">
                <a:xfrm>
                  <a:off x="342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61" name="Rectangle 960"/>
                <p:cNvSpPr>
                  <a:spLocks noChangeArrowheads="1"/>
                </p:cNvSpPr>
                <p:nvPr/>
              </p:nvSpPr>
              <p:spPr bwMode="auto">
                <a:xfrm>
                  <a:off x="646" y="1856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62" name="Rectangle 961"/>
                <p:cNvSpPr>
                  <a:spLocks noChangeArrowheads="1"/>
                </p:cNvSpPr>
                <p:nvPr/>
              </p:nvSpPr>
              <p:spPr bwMode="auto">
                <a:xfrm>
                  <a:off x="646" y="1898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63" name="Rectangle 962"/>
                <p:cNvSpPr>
                  <a:spLocks noChangeArrowheads="1"/>
                </p:cNvSpPr>
                <p:nvPr/>
              </p:nvSpPr>
              <p:spPr bwMode="auto">
                <a:xfrm>
                  <a:off x="646" y="1940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64" name="Rectangle 963"/>
                <p:cNvSpPr>
                  <a:spLocks noChangeArrowheads="1"/>
                </p:cNvSpPr>
                <p:nvPr/>
              </p:nvSpPr>
              <p:spPr bwMode="auto">
                <a:xfrm>
                  <a:off x="949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65" name="Rectangle 964"/>
                <p:cNvSpPr>
                  <a:spLocks noChangeArrowheads="1"/>
                </p:cNvSpPr>
                <p:nvPr/>
              </p:nvSpPr>
              <p:spPr bwMode="auto">
                <a:xfrm>
                  <a:off x="949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66" name="Rectangle 965"/>
                <p:cNvSpPr>
                  <a:spLocks noChangeArrowheads="1"/>
                </p:cNvSpPr>
                <p:nvPr/>
              </p:nvSpPr>
              <p:spPr bwMode="auto">
                <a:xfrm>
                  <a:off x="949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958" name="Rectangle 966"/>
                <p:cNvSpPr>
                  <a:spLocks noChangeArrowheads="1"/>
                </p:cNvSpPr>
                <p:nvPr/>
              </p:nvSpPr>
              <p:spPr bwMode="auto">
                <a:xfrm>
                  <a:off x="1245" y="1883"/>
                  <a:ext cx="174" cy="7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46275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78468" name="Oval 967"/>
                <p:cNvSpPr>
                  <a:spLocks noChangeArrowheads="1"/>
                </p:cNvSpPr>
                <p:nvPr/>
              </p:nvSpPr>
              <p:spPr bwMode="auto">
                <a:xfrm>
                  <a:off x="1203" y="1887"/>
                  <a:ext cx="69" cy="60"/>
                </a:xfrm>
                <a:prstGeom prst="ellipse">
                  <a:avLst/>
                </a:prstGeom>
                <a:solidFill>
                  <a:srgbClr val="DDDDDD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960" name="Oval 968"/>
                <p:cNvSpPr>
                  <a:spLocks noChangeArrowheads="1"/>
                </p:cNvSpPr>
                <p:nvPr/>
              </p:nvSpPr>
              <p:spPr bwMode="auto">
                <a:xfrm>
                  <a:off x="1753" y="1854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961" name="Oval 969"/>
                <p:cNvSpPr>
                  <a:spLocks noChangeArrowheads="1"/>
                </p:cNvSpPr>
                <p:nvPr/>
              </p:nvSpPr>
              <p:spPr bwMode="auto">
                <a:xfrm>
                  <a:off x="1793" y="1854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962" name="Oval 970"/>
                <p:cNvSpPr>
                  <a:spLocks noChangeArrowheads="1"/>
                </p:cNvSpPr>
                <p:nvPr/>
              </p:nvSpPr>
              <p:spPr bwMode="auto">
                <a:xfrm>
                  <a:off x="1831" y="1854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963" name="Oval 971"/>
                <p:cNvSpPr>
                  <a:spLocks noChangeArrowheads="1"/>
                </p:cNvSpPr>
                <p:nvPr/>
              </p:nvSpPr>
              <p:spPr bwMode="auto">
                <a:xfrm>
                  <a:off x="1753" y="1892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964" name="Oval 972"/>
                <p:cNvSpPr>
                  <a:spLocks noChangeArrowheads="1"/>
                </p:cNvSpPr>
                <p:nvPr/>
              </p:nvSpPr>
              <p:spPr bwMode="auto">
                <a:xfrm>
                  <a:off x="1831" y="1892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965" name="Oval 973"/>
                <p:cNvSpPr>
                  <a:spLocks noChangeArrowheads="1"/>
                </p:cNvSpPr>
                <p:nvPr/>
              </p:nvSpPr>
              <p:spPr bwMode="auto">
                <a:xfrm>
                  <a:off x="1923" y="1854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pic>
              <p:nvPicPr>
                <p:cNvPr id="78475" name="Picture 974" descr="http://www.charliex.net/m-SGI_bug.jpg (13051 bytes)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1" y="1905"/>
                  <a:ext cx="86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8476" name="Line 975"/>
                <p:cNvSpPr>
                  <a:spLocks noChangeShapeType="1"/>
                </p:cNvSpPr>
                <p:nvPr/>
              </p:nvSpPr>
              <p:spPr bwMode="auto">
                <a:xfrm>
                  <a:off x="1462" y="1886"/>
                  <a:ext cx="128" cy="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477" name="Line 976"/>
                <p:cNvSpPr>
                  <a:spLocks noChangeShapeType="1"/>
                </p:cNvSpPr>
                <p:nvPr/>
              </p:nvSpPr>
              <p:spPr bwMode="auto">
                <a:xfrm>
                  <a:off x="1466" y="1942"/>
                  <a:ext cx="242" cy="0"/>
                </a:xfrm>
                <a:prstGeom prst="line">
                  <a:avLst/>
                </a:prstGeom>
                <a:noFill/>
                <a:ln w="25400">
                  <a:solidFill>
                    <a:srgbClr val="FFCC66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303" name="Group 977"/>
              <p:cNvGrpSpPr>
                <a:grpSpLocks/>
              </p:cNvGrpSpPr>
              <p:nvPr/>
            </p:nvGrpSpPr>
            <p:grpSpPr bwMode="auto">
              <a:xfrm>
                <a:off x="2639" y="2548"/>
                <a:ext cx="939" cy="88"/>
                <a:chOff x="286" y="1837"/>
                <a:chExt cx="1685" cy="148"/>
              </a:xfrm>
            </p:grpSpPr>
            <p:sp>
              <p:nvSpPr>
                <p:cNvPr id="78436" name="Rectangle 978"/>
                <p:cNvSpPr>
                  <a:spLocks noChangeArrowheads="1"/>
                </p:cNvSpPr>
                <p:nvPr/>
              </p:nvSpPr>
              <p:spPr bwMode="auto">
                <a:xfrm>
                  <a:off x="286" y="1837"/>
                  <a:ext cx="1685" cy="14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37" name="Rectangle 979"/>
                <p:cNvSpPr>
                  <a:spLocks noChangeArrowheads="1"/>
                </p:cNvSpPr>
                <p:nvPr/>
              </p:nvSpPr>
              <p:spPr bwMode="auto">
                <a:xfrm>
                  <a:off x="342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38" name="Rectangle 980"/>
                <p:cNvSpPr>
                  <a:spLocks noChangeArrowheads="1"/>
                </p:cNvSpPr>
                <p:nvPr/>
              </p:nvSpPr>
              <p:spPr bwMode="auto">
                <a:xfrm>
                  <a:off x="342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39" name="Rectangle 981"/>
                <p:cNvSpPr>
                  <a:spLocks noChangeArrowheads="1"/>
                </p:cNvSpPr>
                <p:nvPr/>
              </p:nvSpPr>
              <p:spPr bwMode="auto">
                <a:xfrm>
                  <a:off x="342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40" name="Rectangle 982"/>
                <p:cNvSpPr>
                  <a:spLocks noChangeArrowheads="1"/>
                </p:cNvSpPr>
                <p:nvPr/>
              </p:nvSpPr>
              <p:spPr bwMode="auto">
                <a:xfrm>
                  <a:off x="646" y="1856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41" name="Rectangle 983"/>
                <p:cNvSpPr>
                  <a:spLocks noChangeArrowheads="1"/>
                </p:cNvSpPr>
                <p:nvPr/>
              </p:nvSpPr>
              <p:spPr bwMode="auto">
                <a:xfrm>
                  <a:off x="646" y="1898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42" name="Rectangle 984"/>
                <p:cNvSpPr>
                  <a:spLocks noChangeArrowheads="1"/>
                </p:cNvSpPr>
                <p:nvPr/>
              </p:nvSpPr>
              <p:spPr bwMode="auto">
                <a:xfrm>
                  <a:off x="646" y="1940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43" name="Rectangle 985"/>
                <p:cNvSpPr>
                  <a:spLocks noChangeArrowheads="1"/>
                </p:cNvSpPr>
                <p:nvPr/>
              </p:nvSpPr>
              <p:spPr bwMode="auto">
                <a:xfrm>
                  <a:off x="949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44" name="Rectangle 986"/>
                <p:cNvSpPr>
                  <a:spLocks noChangeArrowheads="1"/>
                </p:cNvSpPr>
                <p:nvPr/>
              </p:nvSpPr>
              <p:spPr bwMode="auto">
                <a:xfrm>
                  <a:off x="949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45" name="Rectangle 987"/>
                <p:cNvSpPr>
                  <a:spLocks noChangeArrowheads="1"/>
                </p:cNvSpPr>
                <p:nvPr/>
              </p:nvSpPr>
              <p:spPr bwMode="auto">
                <a:xfrm>
                  <a:off x="949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937" name="Rectangle 988"/>
                <p:cNvSpPr>
                  <a:spLocks noChangeArrowheads="1"/>
                </p:cNvSpPr>
                <p:nvPr/>
              </p:nvSpPr>
              <p:spPr bwMode="auto">
                <a:xfrm>
                  <a:off x="1245" y="1883"/>
                  <a:ext cx="174" cy="7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46275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78447" name="Oval 989"/>
                <p:cNvSpPr>
                  <a:spLocks noChangeArrowheads="1"/>
                </p:cNvSpPr>
                <p:nvPr/>
              </p:nvSpPr>
              <p:spPr bwMode="auto">
                <a:xfrm>
                  <a:off x="1203" y="1887"/>
                  <a:ext cx="69" cy="60"/>
                </a:xfrm>
                <a:prstGeom prst="ellipse">
                  <a:avLst/>
                </a:prstGeom>
                <a:solidFill>
                  <a:srgbClr val="DDDDDD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939" name="Oval 990"/>
                <p:cNvSpPr>
                  <a:spLocks noChangeArrowheads="1"/>
                </p:cNvSpPr>
                <p:nvPr/>
              </p:nvSpPr>
              <p:spPr bwMode="auto">
                <a:xfrm>
                  <a:off x="1753" y="1853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940" name="Oval 991"/>
                <p:cNvSpPr>
                  <a:spLocks noChangeArrowheads="1"/>
                </p:cNvSpPr>
                <p:nvPr/>
              </p:nvSpPr>
              <p:spPr bwMode="auto">
                <a:xfrm>
                  <a:off x="1793" y="1853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941" name="Oval 992"/>
                <p:cNvSpPr>
                  <a:spLocks noChangeArrowheads="1"/>
                </p:cNvSpPr>
                <p:nvPr/>
              </p:nvSpPr>
              <p:spPr bwMode="auto">
                <a:xfrm>
                  <a:off x="1831" y="1853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942" name="Oval 993"/>
                <p:cNvSpPr>
                  <a:spLocks noChangeArrowheads="1"/>
                </p:cNvSpPr>
                <p:nvPr/>
              </p:nvSpPr>
              <p:spPr bwMode="auto">
                <a:xfrm>
                  <a:off x="1753" y="1892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943" name="Oval 994"/>
                <p:cNvSpPr>
                  <a:spLocks noChangeArrowheads="1"/>
                </p:cNvSpPr>
                <p:nvPr/>
              </p:nvSpPr>
              <p:spPr bwMode="auto">
                <a:xfrm>
                  <a:off x="1831" y="1892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944" name="Oval 995"/>
                <p:cNvSpPr>
                  <a:spLocks noChangeArrowheads="1"/>
                </p:cNvSpPr>
                <p:nvPr/>
              </p:nvSpPr>
              <p:spPr bwMode="auto">
                <a:xfrm>
                  <a:off x="1923" y="1853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pic>
              <p:nvPicPr>
                <p:cNvPr id="78454" name="Picture 996" descr="http://www.charliex.net/m-SGI_bug.jpg (13051 bytes)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1" y="1905"/>
                  <a:ext cx="86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8455" name="Line 997"/>
                <p:cNvSpPr>
                  <a:spLocks noChangeShapeType="1"/>
                </p:cNvSpPr>
                <p:nvPr/>
              </p:nvSpPr>
              <p:spPr bwMode="auto">
                <a:xfrm>
                  <a:off x="1462" y="1886"/>
                  <a:ext cx="128" cy="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456" name="Line 998"/>
                <p:cNvSpPr>
                  <a:spLocks noChangeShapeType="1"/>
                </p:cNvSpPr>
                <p:nvPr/>
              </p:nvSpPr>
              <p:spPr bwMode="auto">
                <a:xfrm>
                  <a:off x="1466" y="1942"/>
                  <a:ext cx="242" cy="0"/>
                </a:xfrm>
                <a:prstGeom prst="line">
                  <a:avLst/>
                </a:prstGeom>
                <a:noFill/>
                <a:ln w="25400">
                  <a:solidFill>
                    <a:srgbClr val="FFCC66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304" name="Group 999"/>
              <p:cNvGrpSpPr>
                <a:grpSpLocks/>
              </p:cNvGrpSpPr>
              <p:nvPr/>
            </p:nvGrpSpPr>
            <p:grpSpPr bwMode="auto">
              <a:xfrm>
                <a:off x="2639" y="2720"/>
                <a:ext cx="939" cy="88"/>
                <a:chOff x="286" y="1837"/>
                <a:chExt cx="1685" cy="148"/>
              </a:xfrm>
            </p:grpSpPr>
            <p:sp>
              <p:nvSpPr>
                <p:cNvPr id="78415" name="Rectangle 1000"/>
                <p:cNvSpPr>
                  <a:spLocks noChangeArrowheads="1"/>
                </p:cNvSpPr>
                <p:nvPr/>
              </p:nvSpPr>
              <p:spPr bwMode="auto">
                <a:xfrm>
                  <a:off x="286" y="1837"/>
                  <a:ext cx="1685" cy="14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16" name="Rectangle 1001"/>
                <p:cNvSpPr>
                  <a:spLocks noChangeArrowheads="1"/>
                </p:cNvSpPr>
                <p:nvPr/>
              </p:nvSpPr>
              <p:spPr bwMode="auto">
                <a:xfrm>
                  <a:off x="342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17" name="Rectangle 1002"/>
                <p:cNvSpPr>
                  <a:spLocks noChangeArrowheads="1"/>
                </p:cNvSpPr>
                <p:nvPr/>
              </p:nvSpPr>
              <p:spPr bwMode="auto">
                <a:xfrm>
                  <a:off x="342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18" name="Rectangle 1003"/>
                <p:cNvSpPr>
                  <a:spLocks noChangeArrowheads="1"/>
                </p:cNvSpPr>
                <p:nvPr/>
              </p:nvSpPr>
              <p:spPr bwMode="auto">
                <a:xfrm>
                  <a:off x="342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19" name="Rectangle 1004"/>
                <p:cNvSpPr>
                  <a:spLocks noChangeArrowheads="1"/>
                </p:cNvSpPr>
                <p:nvPr/>
              </p:nvSpPr>
              <p:spPr bwMode="auto">
                <a:xfrm>
                  <a:off x="646" y="1856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20" name="Rectangle 1005"/>
                <p:cNvSpPr>
                  <a:spLocks noChangeArrowheads="1"/>
                </p:cNvSpPr>
                <p:nvPr/>
              </p:nvSpPr>
              <p:spPr bwMode="auto">
                <a:xfrm>
                  <a:off x="646" y="1898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21" name="Rectangle 1006"/>
                <p:cNvSpPr>
                  <a:spLocks noChangeArrowheads="1"/>
                </p:cNvSpPr>
                <p:nvPr/>
              </p:nvSpPr>
              <p:spPr bwMode="auto">
                <a:xfrm>
                  <a:off x="646" y="1940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22" name="Rectangle 1007"/>
                <p:cNvSpPr>
                  <a:spLocks noChangeArrowheads="1"/>
                </p:cNvSpPr>
                <p:nvPr/>
              </p:nvSpPr>
              <p:spPr bwMode="auto">
                <a:xfrm>
                  <a:off x="949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23" name="Rectangle 1008"/>
                <p:cNvSpPr>
                  <a:spLocks noChangeArrowheads="1"/>
                </p:cNvSpPr>
                <p:nvPr/>
              </p:nvSpPr>
              <p:spPr bwMode="auto">
                <a:xfrm>
                  <a:off x="949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24" name="Rectangle 1009"/>
                <p:cNvSpPr>
                  <a:spLocks noChangeArrowheads="1"/>
                </p:cNvSpPr>
                <p:nvPr/>
              </p:nvSpPr>
              <p:spPr bwMode="auto">
                <a:xfrm>
                  <a:off x="949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916" name="Rectangle 1010"/>
                <p:cNvSpPr>
                  <a:spLocks noChangeArrowheads="1"/>
                </p:cNvSpPr>
                <p:nvPr/>
              </p:nvSpPr>
              <p:spPr bwMode="auto">
                <a:xfrm>
                  <a:off x="1245" y="1883"/>
                  <a:ext cx="174" cy="7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46275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78426" name="Oval 1011"/>
                <p:cNvSpPr>
                  <a:spLocks noChangeArrowheads="1"/>
                </p:cNvSpPr>
                <p:nvPr/>
              </p:nvSpPr>
              <p:spPr bwMode="auto">
                <a:xfrm>
                  <a:off x="1203" y="1887"/>
                  <a:ext cx="69" cy="60"/>
                </a:xfrm>
                <a:prstGeom prst="ellipse">
                  <a:avLst/>
                </a:prstGeom>
                <a:solidFill>
                  <a:srgbClr val="DDDDDD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918" name="Oval 1012"/>
                <p:cNvSpPr>
                  <a:spLocks noChangeArrowheads="1"/>
                </p:cNvSpPr>
                <p:nvPr/>
              </p:nvSpPr>
              <p:spPr bwMode="auto">
                <a:xfrm>
                  <a:off x="1753" y="1854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919" name="Oval 1013"/>
                <p:cNvSpPr>
                  <a:spLocks noChangeArrowheads="1"/>
                </p:cNvSpPr>
                <p:nvPr/>
              </p:nvSpPr>
              <p:spPr bwMode="auto">
                <a:xfrm>
                  <a:off x="1793" y="1854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920" name="Oval 1014"/>
                <p:cNvSpPr>
                  <a:spLocks noChangeArrowheads="1"/>
                </p:cNvSpPr>
                <p:nvPr/>
              </p:nvSpPr>
              <p:spPr bwMode="auto">
                <a:xfrm>
                  <a:off x="1831" y="1854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921" name="Oval 1015"/>
                <p:cNvSpPr>
                  <a:spLocks noChangeArrowheads="1"/>
                </p:cNvSpPr>
                <p:nvPr/>
              </p:nvSpPr>
              <p:spPr bwMode="auto">
                <a:xfrm>
                  <a:off x="1753" y="1892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922" name="Oval 1016"/>
                <p:cNvSpPr>
                  <a:spLocks noChangeArrowheads="1"/>
                </p:cNvSpPr>
                <p:nvPr/>
              </p:nvSpPr>
              <p:spPr bwMode="auto">
                <a:xfrm>
                  <a:off x="1831" y="1892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923" name="Oval 1017"/>
                <p:cNvSpPr>
                  <a:spLocks noChangeArrowheads="1"/>
                </p:cNvSpPr>
                <p:nvPr/>
              </p:nvSpPr>
              <p:spPr bwMode="auto">
                <a:xfrm>
                  <a:off x="1923" y="1854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pic>
              <p:nvPicPr>
                <p:cNvPr id="78433" name="Picture 1018" descr="http://www.charliex.net/m-SGI_bug.jpg (13051 bytes)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1" y="1905"/>
                  <a:ext cx="86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8434" name="Line 1019"/>
                <p:cNvSpPr>
                  <a:spLocks noChangeShapeType="1"/>
                </p:cNvSpPr>
                <p:nvPr/>
              </p:nvSpPr>
              <p:spPr bwMode="auto">
                <a:xfrm>
                  <a:off x="1462" y="1886"/>
                  <a:ext cx="128" cy="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435" name="Line 1020"/>
                <p:cNvSpPr>
                  <a:spLocks noChangeShapeType="1"/>
                </p:cNvSpPr>
                <p:nvPr/>
              </p:nvSpPr>
              <p:spPr bwMode="auto">
                <a:xfrm>
                  <a:off x="1466" y="1942"/>
                  <a:ext cx="242" cy="0"/>
                </a:xfrm>
                <a:prstGeom prst="line">
                  <a:avLst/>
                </a:prstGeom>
                <a:noFill/>
                <a:ln w="25400">
                  <a:solidFill>
                    <a:srgbClr val="FFCC66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305" name="Group 1021"/>
              <p:cNvGrpSpPr>
                <a:grpSpLocks/>
              </p:cNvGrpSpPr>
              <p:nvPr/>
            </p:nvGrpSpPr>
            <p:grpSpPr bwMode="auto">
              <a:xfrm>
                <a:off x="2639" y="2806"/>
                <a:ext cx="939" cy="88"/>
                <a:chOff x="286" y="1837"/>
                <a:chExt cx="1685" cy="148"/>
              </a:xfrm>
            </p:grpSpPr>
            <p:sp>
              <p:nvSpPr>
                <p:cNvPr id="78394" name="Rectangle 1022"/>
                <p:cNvSpPr>
                  <a:spLocks noChangeArrowheads="1"/>
                </p:cNvSpPr>
                <p:nvPr/>
              </p:nvSpPr>
              <p:spPr bwMode="auto">
                <a:xfrm>
                  <a:off x="286" y="1837"/>
                  <a:ext cx="1685" cy="14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95" name="Rectangle 1023"/>
                <p:cNvSpPr>
                  <a:spLocks noChangeArrowheads="1"/>
                </p:cNvSpPr>
                <p:nvPr/>
              </p:nvSpPr>
              <p:spPr bwMode="auto">
                <a:xfrm>
                  <a:off x="342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96" name="Rectangle 1024"/>
                <p:cNvSpPr>
                  <a:spLocks noChangeArrowheads="1"/>
                </p:cNvSpPr>
                <p:nvPr/>
              </p:nvSpPr>
              <p:spPr bwMode="auto">
                <a:xfrm>
                  <a:off x="342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97" name="Rectangle 1025"/>
                <p:cNvSpPr>
                  <a:spLocks noChangeArrowheads="1"/>
                </p:cNvSpPr>
                <p:nvPr/>
              </p:nvSpPr>
              <p:spPr bwMode="auto">
                <a:xfrm>
                  <a:off x="342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98" name="Rectangle 1026"/>
                <p:cNvSpPr>
                  <a:spLocks noChangeArrowheads="1"/>
                </p:cNvSpPr>
                <p:nvPr/>
              </p:nvSpPr>
              <p:spPr bwMode="auto">
                <a:xfrm>
                  <a:off x="646" y="1856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99" name="Rectangle 1027"/>
                <p:cNvSpPr>
                  <a:spLocks noChangeArrowheads="1"/>
                </p:cNvSpPr>
                <p:nvPr/>
              </p:nvSpPr>
              <p:spPr bwMode="auto">
                <a:xfrm>
                  <a:off x="646" y="1898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00" name="Rectangle 1028"/>
                <p:cNvSpPr>
                  <a:spLocks noChangeArrowheads="1"/>
                </p:cNvSpPr>
                <p:nvPr/>
              </p:nvSpPr>
              <p:spPr bwMode="auto">
                <a:xfrm>
                  <a:off x="646" y="1940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01" name="Rectangle 1029"/>
                <p:cNvSpPr>
                  <a:spLocks noChangeArrowheads="1"/>
                </p:cNvSpPr>
                <p:nvPr/>
              </p:nvSpPr>
              <p:spPr bwMode="auto">
                <a:xfrm>
                  <a:off x="949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02" name="Rectangle 1030"/>
                <p:cNvSpPr>
                  <a:spLocks noChangeArrowheads="1"/>
                </p:cNvSpPr>
                <p:nvPr/>
              </p:nvSpPr>
              <p:spPr bwMode="auto">
                <a:xfrm>
                  <a:off x="949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403" name="Rectangle 1031"/>
                <p:cNvSpPr>
                  <a:spLocks noChangeArrowheads="1"/>
                </p:cNvSpPr>
                <p:nvPr/>
              </p:nvSpPr>
              <p:spPr bwMode="auto">
                <a:xfrm>
                  <a:off x="949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895" name="Rectangle 1032"/>
                <p:cNvSpPr>
                  <a:spLocks noChangeArrowheads="1"/>
                </p:cNvSpPr>
                <p:nvPr/>
              </p:nvSpPr>
              <p:spPr bwMode="auto">
                <a:xfrm>
                  <a:off x="1245" y="1883"/>
                  <a:ext cx="174" cy="7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46275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78405" name="Oval 1033"/>
                <p:cNvSpPr>
                  <a:spLocks noChangeArrowheads="1"/>
                </p:cNvSpPr>
                <p:nvPr/>
              </p:nvSpPr>
              <p:spPr bwMode="auto">
                <a:xfrm>
                  <a:off x="1203" y="1887"/>
                  <a:ext cx="69" cy="60"/>
                </a:xfrm>
                <a:prstGeom prst="ellipse">
                  <a:avLst/>
                </a:prstGeom>
                <a:solidFill>
                  <a:srgbClr val="DDDDDD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897" name="Oval 1034"/>
                <p:cNvSpPr>
                  <a:spLocks noChangeArrowheads="1"/>
                </p:cNvSpPr>
                <p:nvPr/>
              </p:nvSpPr>
              <p:spPr bwMode="auto">
                <a:xfrm>
                  <a:off x="1753" y="1854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898" name="Oval 1035"/>
                <p:cNvSpPr>
                  <a:spLocks noChangeArrowheads="1"/>
                </p:cNvSpPr>
                <p:nvPr/>
              </p:nvSpPr>
              <p:spPr bwMode="auto">
                <a:xfrm>
                  <a:off x="1793" y="1854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899" name="Oval 1036"/>
                <p:cNvSpPr>
                  <a:spLocks noChangeArrowheads="1"/>
                </p:cNvSpPr>
                <p:nvPr/>
              </p:nvSpPr>
              <p:spPr bwMode="auto">
                <a:xfrm>
                  <a:off x="1831" y="1854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900" name="Oval 1037"/>
                <p:cNvSpPr>
                  <a:spLocks noChangeArrowheads="1"/>
                </p:cNvSpPr>
                <p:nvPr/>
              </p:nvSpPr>
              <p:spPr bwMode="auto">
                <a:xfrm>
                  <a:off x="1753" y="1892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901" name="Oval 1038"/>
                <p:cNvSpPr>
                  <a:spLocks noChangeArrowheads="1"/>
                </p:cNvSpPr>
                <p:nvPr/>
              </p:nvSpPr>
              <p:spPr bwMode="auto">
                <a:xfrm>
                  <a:off x="1831" y="1892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902" name="Oval 1039"/>
                <p:cNvSpPr>
                  <a:spLocks noChangeArrowheads="1"/>
                </p:cNvSpPr>
                <p:nvPr/>
              </p:nvSpPr>
              <p:spPr bwMode="auto">
                <a:xfrm>
                  <a:off x="1923" y="1854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pic>
              <p:nvPicPr>
                <p:cNvPr id="78412" name="Picture 1040" descr="http://www.charliex.net/m-SGI_bug.jpg (13051 bytes)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1" y="1905"/>
                  <a:ext cx="86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8413" name="Line 1041"/>
                <p:cNvSpPr>
                  <a:spLocks noChangeShapeType="1"/>
                </p:cNvSpPr>
                <p:nvPr/>
              </p:nvSpPr>
              <p:spPr bwMode="auto">
                <a:xfrm>
                  <a:off x="1462" y="1886"/>
                  <a:ext cx="128" cy="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414" name="Line 1042"/>
                <p:cNvSpPr>
                  <a:spLocks noChangeShapeType="1"/>
                </p:cNvSpPr>
                <p:nvPr/>
              </p:nvSpPr>
              <p:spPr bwMode="auto">
                <a:xfrm>
                  <a:off x="1466" y="1942"/>
                  <a:ext cx="242" cy="0"/>
                </a:xfrm>
                <a:prstGeom prst="line">
                  <a:avLst/>
                </a:prstGeom>
                <a:noFill/>
                <a:ln w="25400">
                  <a:solidFill>
                    <a:srgbClr val="FFCC66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306" name="Group 1043"/>
              <p:cNvGrpSpPr>
                <a:grpSpLocks/>
              </p:cNvGrpSpPr>
              <p:nvPr/>
            </p:nvGrpSpPr>
            <p:grpSpPr bwMode="auto">
              <a:xfrm>
                <a:off x="2639" y="2977"/>
                <a:ext cx="939" cy="88"/>
                <a:chOff x="286" y="1837"/>
                <a:chExt cx="1685" cy="148"/>
              </a:xfrm>
            </p:grpSpPr>
            <p:sp>
              <p:nvSpPr>
                <p:cNvPr id="78373" name="Rectangle 1044"/>
                <p:cNvSpPr>
                  <a:spLocks noChangeArrowheads="1"/>
                </p:cNvSpPr>
                <p:nvPr/>
              </p:nvSpPr>
              <p:spPr bwMode="auto">
                <a:xfrm>
                  <a:off x="286" y="1837"/>
                  <a:ext cx="1685" cy="14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74" name="Rectangle 1045"/>
                <p:cNvSpPr>
                  <a:spLocks noChangeArrowheads="1"/>
                </p:cNvSpPr>
                <p:nvPr/>
              </p:nvSpPr>
              <p:spPr bwMode="auto">
                <a:xfrm>
                  <a:off x="342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75" name="Rectangle 1046"/>
                <p:cNvSpPr>
                  <a:spLocks noChangeArrowheads="1"/>
                </p:cNvSpPr>
                <p:nvPr/>
              </p:nvSpPr>
              <p:spPr bwMode="auto">
                <a:xfrm>
                  <a:off x="342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76" name="Rectangle 1047"/>
                <p:cNvSpPr>
                  <a:spLocks noChangeArrowheads="1"/>
                </p:cNvSpPr>
                <p:nvPr/>
              </p:nvSpPr>
              <p:spPr bwMode="auto">
                <a:xfrm>
                  <a:off x="342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77" name="Rectangle 1048"/>
                <p:cNvSpPr>
                  <a:spLocks noChangeArrowheads="1"/>
                </p:cNvSpPr>
                <p:nvPr/>
              </p:nvSpPr>
              <p:spPr bwMode="auto">
                <a:xfrm>
                  <a:off x="646" y="1856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78" name="Rectangle 1049"/>
                <p:cNvSpPr>
                  <a:spLocks noChangeArrowheads="1"/>
                </p:cNvSpPr>
                <p:nvPr/>
              </p:nvSpPr>
              <p:spPr bwMode="auto">
                <a:xfrm>
                  <a:off x="646" y="1898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79" name="Rectangle 1050"/>
                <p:cNvSpPr>
                  <a:spLocks noChangeArrowheads="1"/>
                </p:cNvSpPr>
                <p:nvPr/>
              </p:nvSpPr>
              <p:spPr bwMode="auto">
                <a:xfrm>
                  <a:off x="646" y="1940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80" name="Rectangle 1051"/>
                <p:cNvSpPr>
                  <a:spLocks noChangeArrowheads="1"/>
                </p:cNvSpPr>
                <p:nvPr/>
              </p:nvSpPr>
              <p:spPr bwMode="auto">
                <a:xfrm>
                  <a:off x="949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81" name="Rectangle 1052"/>
                <p:cNvSpPr>
                  <a:spLocks noChangeArrowheads="1"/>
                </p:cNvSpPr>
                <p:nvPr/>
              </p:nvSpPr>
              <p:spPr bwMode="auto">
                <a:xfrm>
                  <a:off x="949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82" name="Rectangle 1053"/>
                <p:cNvSpPr>
                  <a:spLocks noChangeArrowheads="1"/>
                </p:cNvSpPr>
                <p:nvPr/>
              </p:nvSpPr>
              <p:spPr bwMode="auto">
                <a:xfrm>
                  <a:off x="949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874" name="Rectangle 1054"/>
                <p:cNvSpPr>
                  <a:spLocks noChangeArrowheads="1"/>
                </p:cNvSpPr>
                <p:nvPr/>
              </p:nvSpPr>
              <p:spPr bwMode="auto">
                <a:xfrm>
                  <a:off x="1245" y="1883"/>
                  <a:ext cx="174" cy="7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46275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78384" name="Oval 1055"/>
                <p:cNvSpPr>
                  <a:spLocks noChangeArrowheads="1"/>
                </p:cNvSpPr>
                <p:nvPr/>
              </p:nvSpPr>
              <p:spPr bwMode="auto">
                <a:xfrm>
                  <a:off x="1203" y="1887"/>
                  <a:ext cx="69" cy="60"/>
                </a:xfrm>
                <a:prstGeom prst="ellipse">
                  <a:avLst/>
                </a:prstGeom>
                <a:solidFill>
                  <a:srgbClr val="DDDDDD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876" name="Oval 1056"/>
                <p:cNvSpPr>
                  <a:spLocks noChangeArrowheads="1"/>
                </p:cNvSpPr>
                <p:nvPr/>
              </p:nvSpPr>
              <p:spPr bwMode="auto">
                <a:xfrm>
                  <a:off x="1753" y="1853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877" name="Oval 1057"/>
                <p:cNvSpPr>
                  <a:spLocks noChangeArrowheads="1"/>
                </p:cNvSpPr>
                <p:nvPr/>
              </p:nvSpPr>
              <p:spPr bwMode="auto">
                <a:xfrm>
                  <a:off x="1793" y="1853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878" name="Oval 1058"/>
                <p:cNvSpPr>
                  <a:spLocks noChangeArrowheads="1"/>
                </p:cNvSpPr>
                <p:nvPr/>
              </p:nvSpPr>
              <p:spPr bwMode="auto">
                <a:xfrm>
                  <a:off x="1831" y="1853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879" name="Oval 1059"/>
                <p:cNvSpPr>
                  <a:spLocks noChangeArrowheads="1"/>
                </p:cNvSpPr>
                <p:nvPr/>
              </p:nvSpPr>
              <p:spPr bwMode="auto">
                <a:xfrm>
                  <a:off x="1753" y="1892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880" name="Oval 1060"/>
                <p:cNvSpPr>
                  <a:spLocks noChangeArrowheads="1"/>
                </p:cNvSpPr>
                <p:nvPr/>
              </p:nvSpPr>
              <p:spPr bwMode="auto">
                <a:xfrm>
                  <a:off x="1831" y="1892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881" name="Oval 1061"/>
                <p:cNvSpPr>
                  <a:spLocks noChangeArrowheads="1"/>
                </p:cNvSpPr>
                <p:nvPr/>
              </p:nvSpPr>
              <p:spPr bwMode="auto">
                <a:xfrm>
                  <a:off x="1923" y="1853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pic>
              <p:nvPicPr>
                <p:cNvPr id="78391" name="Picture 1062" descr="http://www.charliex.net/m-SGI_bug.jpg (13051 bytes)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1" y="1905"/>
                  <a:ext cx="86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8392" name="Line 1063"/>
                <p:cNvSpPr>
                  <a:spLocks noChangeShapeType="1"/>
                </p:cNvSpPr>
                <p:nvPr/>
              </p:nvSpPr>
              <p:spPr bwMode="auto">
                <a:xfrm>
                  <a:off x="1462" y="1886"/>
                  <a:ext cx="128" cy="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393" name="Line 1064"/>
                <p:cNvSpPr>
                  <a:spLocks noChangeShapeType="1"/>
                </p:cNvSpPr>
                <p:nvPr/>
              </p:nvSpPr>
              <p:spPr bwMode="auto">
                <a:xfrm>
                  <a:off x="1466" y="1942"/>
                  <a:ext cx="242" cy="0"/>
                </a:xfrm>
                <a:prstGeom prst="line">
                  <a:avLst/>
                </a:prstGeom>
                <a:noFill/>
                <a:ln w="25400">
                  <a:solidFill>
                    <a:srgbClr val="FFCC66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307" name="Group 1065"/>
              <p:cNvGrpSpPr>
                <a:grpSpLocks/>
              </p:cNvGrpSpPr>
              <p:nvPr/>
            </p:nvGrpSpPr>
            <p:grpSpPr bwMode="auto">
              <a:xfrm>
                <a:off x="2639" y="3148"/>
                <a:ext cx="939" cy="88"/>
                <a:chOff x="286" y="1837"/>
                <a:chExt cx="1685" cy="148"/>
              </a:xfrm>
            </p:grpSpPr>
            <p:sp>
              <p:nvSpPr>
                <p:cNvPr id="78352" name="Rectangle 1066"/>
                <p:cNvSpPr>
                  <a:spLocks noChangeArrowheads="1"/>
                </p:cNvSpPr>
                <p:nvPr/>
              </p:nvSpPr>
              <p:spPr bwMode="auto">
                <a:xfrm>
                  <a:off x="286" y="1837"/>
                  <a:ext cx="1685" cy="14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53" name="Rectangle 1067"/>
                <p:cNvSpPr>
                  <a:spLocks noChangeArrowheads="1"/>
                </p:cNvSpPr>
                <p:nvPr/>
              </p:nvSpPr>
              <p:spPr bwMode="auto">
                <a:xfrm>
                  <a:off x="342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54" name="Rectangle 1068"/>
                <p:cNvSpPr>
                  <a:spLocks noChangeArrowheads="1"/>
                </p:cNvSpPr>
                <p:nvPr/>
              </p:nvSpPr>
              <p:spPr bwMode="auto">
                <a:xfrm>
                  <a:off x="342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55" name="Rectangle 1069"/>
                <p:cNvSpPr>
                  <a:spLocks noChangeArrowheads="1"/>
                </p:cNvSpPr>
                <p:nvPr/>
              </p:nvSpPr>
              <p:spPr bwMode="auto">
                <a:xfrm>
                  <a:off x="342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56" name="Rectangle 1070"/>
                <p:cNvSpPr>
                  <a:spLocks noChangeArrowheads="1"/>
                </p:cNvSpPr>
                <p:nvPr/>
              </p:nvSpPr>
              <p:spPr bwMode="auto">
                <a:xfrm>
                  <a:off x="646" y="1856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57" name="Rectangle 1071"/>
                <p:cNvSpPr>
                  <a:spLocks noChangeArrowheads="1"/>
                </p:cNvSpPr>
                <p:nvPr/>
              </p:nvSpPr>
              <p:spPr bwMode="auto">
                <a:xfrm>
                  <a:off x="646" y="1898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58" name="Rectangle 1072"/>
                <p:cNvSpPr>
                  <a:spLocks noChangeArrowheads="1"/>
                </p:cNvSpPr>
                <p:nvPr/>
              </p:nvSpPr>
              <p:spPr bwMode="auto">
                <a:xfrm>
                  <a:off x="646" y="1940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59" name="Rectangle 1073"/>
                <p:cNvSpPr>
                  <a:spLocks noChangeArrowheads="1"/>
                </p:cNvSpPr>
                <p:nvPr/>
              </p:nvSpPr>
              <p:spPr bwMode="auto">
                <a:xfrm>
                  <a:off x="949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60" name="Rectangle 1074"/>
                <p:cNvSpPr>
                  <a:spLocks noChangeArrowheads="1"/>
                </p:cNvSpPr>
                <p:nvPr/>
              </p:nvSpPr>
              <p:spPr bwMode="auto">
                <a:xfrm>
                  <a:off x="949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61" name="Rectangle 1075"/>
                <p:cNvSpPr>
                  <a:spLocks noChangeArrowheads="1"/>
                </p:cNvSpPr>
                <p:nvPr/>
              </p:nvSpPr>
              <p:spPr bwMode="auto">
                <a:xfrm>
                  <a:off x="949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853" name="Rectangle 1076"/>
                <p:cNvSpPr>
                  <a:spLocks noChangeArrowheads="1"/>
                </p:cNvSpPr>
                <p:nvPr/>
              </p:nvSpPr>
              <p:spPr bwMode="auto">
                <a:xfrm>
                  <a:off x="1245" y="1883"/>
                  <a:ext cx="174" cy="7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46275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78363" name="Oval 1077"/>
                <p:cNvSpPr>
                  <a:spLocks noChangeArrowheads="1"/>
                </p:cNvSpPr>
                <p:nvPr/>
              </p:nvSpPr>
              <p:spPr bwMode="auto">
                <a:xfrm>
                  <a:off x="1203" y="1887"/>
                  <a:ext cx="69" cy="60"/>
                </a:xfrm>
                <a:prstGeom prst="ellipse">
                  <a:avLst/>
                </a:prstGeom>
                <a:solidFill>
                  <a:srgbClr val="DDDDDD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855" name="Oval 1078"/>
                <p:cNvSpPr>
                  <a:spLocks noChangeArrowheads="1"/>
                </p:cNvSpPr>
                <p:nvPr/>
              </p:nvSpPr>
              <p:spPr bwMode="auto">
                <a:xfrm>
                  <a:off x="1753" y="1853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856" name="Oval 1079"/>
                <p:cNvSpPr>
                  <a:spLocks noChangeArrowheads="1"/>
                </p:cNvSpPr>
                <p:nvPr/>
              </p:nvSpPr>
              <p:spPr bwMode="auto">
                <a:xfrm>
                  <a:off x="1793" y="1853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857" name="Oval 1080"/>
                <p:cNvSpPr>
                  <a:spLocks noChangeArrowheads="1"/>
                </p:cNvSpPr>
                <p:nvPr/>
              </p:nvSpPr>
              <p:spPr bwMode="auto">
                <a:xfrm>
                  <a:off x="1831" y="1853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858" name="Oval 1081"/>
                <p:cNvSpPr>
                  <a:spLocks noChangeArrowheads="1"/>
                </p:cNvSpPr>
                <p:nvPr/>
              </p:nvSpPr>
              <p:spPr bwMode="auto">
                <a:xfrm>
                  <a:off x="1753" y="1891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859" name="Oval 1082"/>
                <p:cNvSpPr>
                  <a:spLocks noChangeArrowheads="1"/>
                </p:cNvSpPr>
                <p:nvPr/>
              </p:nvSpPr>
              <p:spPr bwMode="auto">
                <a:xfrm>
                  <a:off x="1831" y="1891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860" name="Oval 1083"/>
                <p:cNvSpPr>
                  <a:spLocks noChangeArrowheads="1"/>
                </p:cNvSpPr>
                <p:nvPr/>
              </p:nvSpPr>
              <p:spPr bwMode="auto">
                <a:xfrm>
                  <a:off x="1923" y="1853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pic>
              <p:nvPicPr>
                <p:cNvPr id="78370" name="Picture 1084" descr="http://www.charliex.net/m-SGI_bug.jpg (13051 bytes)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1" y="1905"/>
                  <a:ext cx="86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8371" name="Line 1085"/>
                <p:cNvSpPr>
                  <a:spLocks noChangeShapeType="1"/>
                </p:cNvSpPr>
                <p:nvPr/>
              </p:nvSpPr>
              <p:spPr bwMode="auto">
                <a:xfrm>
                  <a:off x="1462" y="1886"/>
                  <a:ext cx="128" cy="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372" name="Line 1086"/>
                <p:cNvSpPr>
                  <a:spLocks noChangeShapeType="1"/>
                </p:cNvSpPr>
                <p:nvPr/>
              </p:nvSpPr>
              <p:spPr bwMode="auto">
                <a:xfrm>
                  <a:off x="1466" y="1942"/>
                  <a:ext cx="242" cy="0"/>
                </a:xfrm>
                <a:prstGeom prst="line">
                  <a:avLst/>
                </a:prstGeom>
                <a:noFill/>
                <a:ln w="25400">
                  <a:solidFill>
                    <a:srgbClr val="FFCC66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308" name="Group 1087"/>
              <p:cNvGrpSpPr>
                <a:grpSpLocks/>
              </p:cNvGrpSpPr>
              <p:nvPr/>
            </p:nvGrpSpPr>
            <p:grpSpPr bwMode="auto">
              <a:xfrm>
                <a:off x="2639" y="3063"/>
                <a:ext cx="939" cy="88"/>
                <a:chOff x="286" y="1837"/>
                <a:chExt cx="1685" cy="148"/>
              </a:xfrm>
            </p:grpSpPr>
            <p:sp>
              <p:nvSpPr>
                <p:cNvPr id="78331" name="Rectangle 1088"/>
                <p:cNvSpPr>
                  <a:spLocks noChangeArrowheads="1"/>
                </p:cNvSpPr>
                <p:nvPr/>
              </p:nvSpPr>
              <p:spPr bwMode="auto">
                <a:xfrm>
                  <a:off x="286" y="1837"/>
                  <a:ext cx="1685" cy="14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32" name="Rectangle 1089"/>
                <p:cNvSpPr>
                  <a:spLocks noChangeArrowheads="1"/>
                </p:cNvSpPr>
                <p:nvPr/>
              </p:nvSpPr>
              <p:spPr bwMode="auto">
                <a:xfrm>
                  <a:off x="342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33" name="Rectangle 1090"/>
                <p:cNvSpPr>
                  <a:spLocks noChangeArrowheads="1"/>
                </p:cNvSpPr>
                <p:nvPr/>
              </p:nvSpPr>
              <p:spPr bwMode="auto">
                <a:xfrm>
                  <a:off x="342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34" name="Rectangle 1091"/>
                <p:cNvSpPr>
                  <a:spLocks noChangeArrowheads="1"/>
                </p:cNvSpPr>
                <p:nvPr/>
              </p:nvSpPr>
              <p:spPr bwMode="auto">
                <a:xfrm>
                  <a:off x="342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35" name="Rectangle 1092"/>
                <p:cNvSpPr>
                  <a:spLocks noChangeArrowheads="1"/>
                </p:cNvSpPr>
                <p:nvPr/>
              </p:nvSpPr>
              <p:spPr bwMode="auto">
                <a:xfrm>
                  <a:off x="646" y="1856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36" name="Rectangle 1093"/>
                <p:cNvSpPr>
                  <a:spLocks noChangeArrowheads="1"/>
                </p:cNvSpPr>
                <p:nvPr/>
              </p:nvSpPr>
              <p:spPr bwMode="auto">
                <a:xfrm>
                  <a:off x="646" y="1898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37" name="Rectangle 1094"/>
                <p:cNvSpPr>
                  <a:spLocks noChangeArrowheads="1"/>
                </p:cNvSpPr>
                <p:nvPr/>
              </p:nvSpPr>
              <p:spPr bwMode="auto">
                <a:xfrm>
                  <a:off x="646" y="1940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38" name="Rectangle 1095"/>
                <p:cNvSpPr>
                  <a:spLocks noChangeArrowheads="1"/>
                </p:cNvSpPr>
                <p:nvPr/>
              </p:nvSpPr>
              <p:spPr bwMode="auto">
                <a:xfrm>
                  <a:off x="949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39" name="Rectangle 1096"/>
                <p:cNvSpPr>
                  <a:spLocks noChangeArrowheads="1"/>
                </p:cNvSpPr>
                <p:nvPr/>
              </p:nvSpPr>
              <p:spPr bwMode="auto">
                <a:xfrm>
                  <a:off x="949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40" name="Rectangle 1097"/>
                <p:cNvSpPr>
                  <a:spLocks noChangeArrowheads="1"/>
                </p:cNvSpPr>
                <p:nvPr/>
              </p:nvSpPr>
              <p:spPr bwMode="auto">
                <a:xfrm>
                  <a:off x="949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832" name="Rectangle 1098"/>
                <p:cNvSpPr>
                  <a:spLocks noChangeArrowheads="1"/>
                </p:cNvSpPr>
                <p:nvPr/>
              </p:nvSpPr>
              <p:spPr bwMode="auto">
                <a:xfrm>
                  <a:off x="1245" y="1883"/>
                  <a:ext cx="174" cy="7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46275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78342" name="Oval 1099"/>
                <p:cNvSpPr>
                  <a:spLocks noChangeArrowheads="1"/>
                </p:cNvSpPr>
                <p:nvPr/>
              </p:nvSpPr>
              <p:spPr bwMode="auto">
                <a:xfrm>
                  <a:off x="1203" y="1887"/>
                  <a:ext cx="69" cy="60"/>
                </a:xfrm>
                <a:prstGeom prst="ellipse">
                  <a:avLst/>
                </a:prstGeom>
                <a:solidFill>
                  <a:srgbClr val="DDDDDD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834" name="Oval 1100"/>
                <p:cNvSpPr>
                  <a:spLocks noChangeArrowheads="1"/>
                </p:cNvSpPr>
                <p:nvPr/>
              </p:nvSpPr>
              <p:spPr bwMode="auto">
                <a:xfrm>
                  <a:off x="1753" y="1853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835" name="Oval 1101"/>
                <p:cNvSpPr>
                  <a:spLocks noChangeArrowheads="1"/>
                </p:cNvSpPr>
                <p:nvPr/>
              </p:nvSpPr>
              <p:spPr bwMode="auto">
                <a:xfrm>
                  <a:off x="1793" y="1853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836" name="Oval 1102"/>
                <p:cNvSpPr>
                  <a:spLocks noChangeArrowheads="1"/>
                </p:cNvSpPr>
                <p:nvPr/>
              </p:nvSpPr>
              <p:spPr bwMode="auto">
                <a:xfrm>
                  <a:off x="1831" y="1853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837" name="Oval 1103"/>
                <p:cNvSpPr>
                  <a:spLocks noChangeArrowheads="1"/>
                </p:cNvSpPr>
                <p:nvPr/>
              </p:nvSpPr>
              <p:spPr bwMode="auto">
                <a:xfrm>
                  <a:off x="1753" y="1892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838" name="Oval 1104"/>
                <p:cNvSpPr>
                  <a:spLocks noChangeArrowheads="1"/>
                </p:cNvSpPr>
                <p:nvPr/>
              </p:nvSpPr>
              <p:spPr bwMode="auto">
                <a:xfrm>
                  <a:off x="1831" y="1892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839" name="Oval 1105"/>
                <p:cNvSpPr>
                  <a:spLocks noChangeArrowheads="1"/>
                </p:cNvSpPr>
                <p:nvPr/>
              </p:nvSpPr>
              <p:spPr bwMode="auto">
                <a:xfrm>
                  <a:off x="1923" y="1853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pic>
              <p:nvPicPr>
                <p:cNvPr id="78349" name="Picture 1106" descr="http://www.charliex.net/m-SGI_bug.jpg (13051 bytes)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1" y="1905"/>
                  <a:ext cx="86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8350" name="Line 1107"/>
                <p:cNvSpPr>
                  <a:spLocks noChangeShapeType="1"/>
                </p:cNvSpPr>
                <p:nvPr/>
              </p:nvSpPr>
              <p:spPr bwMode="auto">
                <a:xfrm>
                  <a:off x="1462" y="1886"/>
                  <a:ext cx="128" cy="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351" name="Line 1108"/>
                <p:cNvSpPr>
                  <a:spLocks noChangeShapeType="1"/>
                </p:cNvSpPr>
                <p:nvPr/>
              </p:nvSpPr>
              <p:spPr bwMode="auto">
                <a:xfrm>
                  <a:off x="1466" y="1942"/>
                  <a:ext cx="242" cy="0"/>
                </a:xfrm>
                <a:prstGeom prst="line">
                  <a:avLst/>
                </a:prstGeom>
                <a:noFill/>
                <a:ln w="25400">
                  <a:solidFill>
                    <a:srgbClr val="FFCC66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309" name="Group 1109"/>
              <p:cNvGrpSpPr>
                <a:grpSpLocks/>
              </p:cNvGrpSpPr>
              <p:nvPr/>
            </p:nvGrpSpPr>
            <p:grpSpPr bwMode="auto">
              <a:xfrm>
                <a:off x="2639" y="2891"/>
                <a:ext cx="939" cy="88"/>
                <a:chOff x="286" y="1837"/>
                <a:chExt cx="1685" cy="148"/>
              </a:xfrm>
            </p:grpSpPr>
            <p:sp>
              <p:nvSpPr>
                <p:cNvPr id="78310" name="Rectangle 1110"/>
                <p:cNvSpPr>
                  <a:spLocks noChangeArrowheads="1"/>
                </p:cNvSpPr>
                <p:nvPr/>
              </p:nvSpPr>
              <p:spPr bwMode="auto">
                <a:xfrm>
                  <a:off x="286" y="1837"/>
                  <a:ext cx="1685" cy="14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11" name="Rectangle 1111"/>
                <p:cNvSpPr>
                  <a:spLocks noChangeArrowheads="1"/>
                </p:cNvSpPr>
                <p:nvPr/>
              </p:nvSpPr>
              <p:spPr bwMode="auto">
                <a:xfrm>
                  <a:off x="342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12" name="Rectangle 1112"/>
                <p:cNvSpPr>
                  <a:spLocks noChangeArrowheads="1"/>
                </p:cNvSpPr>
                <p:nvPr/>
              </p:nvSpPr>
              <p:spPr bwMode="auto">
                <a:xfrm>
                  <a:off x="342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13" name="Rectangle 1113"/>
                <p:cNvSpPr>
                  <a:spLocks noChangeArrowheads="1"/>
                </p:cNvSpPr>
                <p:nvPr/>
              </p:nvSpPr>
              <p:spPr bwMode="auto">
                <a:xfrm>
                  <a:off x="342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14" name="Rectangle 1114"/>
                <p:cNvSpPr>
                  <a:spLocks noChangeArrowheads="1"/>
                </p:cNvSpPr>
                <p:nvPr/>
              </p:nvSpPr>
              <p:spPr bwMode="auto">
                <a:xfrm>
                  <a:off x="646" y="1856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15" name="Rectangle 1115"/>
                <p:cNvSpPr>
                  <a:spLocks noChangeArrowheads="1"/>
                </p:cNvSpPr>
                <p:nvPr/>
              </p:nvSpPr>
              <p:spPr bwMode="auto">
                <a:xfrm>
                  <a:off x="646" y="1898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16" name="Rectangle 1116"/>
                <p:cNvSpPr>
                  <a:spLocks noChangeArrowheads="1"/>
                </p:cNvSpPr>
                <p:nvPr/>
              </p:nvSpPr>
              <p:spPr bwMode="auto">
                <a:xfrm>
                  <a:off x="646" y="1940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17" name="Rectangle 1117"/>
                <p:cNvSpPr>
                  <a:spLocks noChangeArrowheads="1"/>
                </p:cNvSpPr>
                <p:nvPr/>
              </p:nvSpPr>
              <p:spPr bwMode="auto">
                <a:xfrm>
                  <a:off x="949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18" name="Rectangle 1118"/>
                <p:cNvSpPr>
                  <a:spLocks noChangeArrowheads="1"/>
                </p:cNvSpPr>
                <p:nvPr/>
              </p:nvSpPr>
              <p:spPr bwMode="auto">
                <a:xfrm>
                  <a:off x="949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319" name="Rectangle 1119"/>
                <p:cNvSpPr>
                  <a:spLocks noChangeArrowheads="1"/>
                </p:cNvSpPr>
                <p:nvPr/>
              </p:nvSpPr>
              <p:spPr bwMode="auto">
                <a:xfrm>
                  <a:off x="949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811" name="Rectangle 1120"/>
                <p:cNvSpPr>
                  <a:spLocks noChangeArrowheads="1"/>
                </p:cNvSpPr>
                <p:nvPr/>
              </p:nvSpPr>
              <p:spPr bwMode="auto">
                <a:xfrm>
                  <a:off x="1245" y="1883"/>
                  <a:ext cx="174" cy="7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46275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78321" name="Oval 1121"/>
                <p:cNvSpPr>
                  <a:spLocks noChangeArrowheads="1"/>
                </p:cNvSpPr>
                <p:nvPr/>
              </p:nvSpPr>
              <p:spPr bwMode="auto">
                <a:xfrm>
                  <a:off x="1203" y="1887"/>
                  <a:ext cx="69" cy="60"/>
                </a:xfrm>
                <a:prstGeom prst="ellipse">
                  <a:avLst/>
                </a:prstGeom>
                <a:solidFill>
                  <a:srgbClr val="DDDDDD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813" name="Oval 1122"/>
                <p:cNvSpPr>
                  <a:spLocks noChangeArrowheads="1"/>
                </p:cNvSpPr>
                <p:nvPr/>
              </p:nvSpPr>
              <p:spPr bwMode="auto">
                <a:xfrm>
                  <a:off x="1753" y="1853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814" name="Oval 1123"/>
                <p:cNvSpPr>
                  <a:spLocks noChangeArrowheads="1"/>
                </p:cNvSpPr>
                <p:nvPr/>
              </p:nvSpPr>
              <p:spPr bwMode="auto">
                <a:xfrm>
                  <a:off x="1793" y="1853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815" name="Oval 1124"/>
                <p:cNvSpPr>
                  <a:spLocks noChangeArrowheads="1"/>
                </p:cNvSpPr>
                <p:nvPr/>
              </p:nvSpPr>
              <p:spPr bwMode="auto">
                <a:xfrm>
                  <a:off x="1831" y="1853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816" name="Oval 1125"/>
                <p:cNvSpPr>
                  <a:spLocks noChangeArrowheads="1"/>
                </p:cNvSpPr>
                <p:nvPr/>
              </p:nvSpPr>
              <p:spPr bwMode="auto">
                <a:xfrm>
                  <a:off x="1753" y="1892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817" name="Oval 1126"/>
                <p:cNvSpPr>
                  <a:spLocks noChangeArrowheads="1"/>
                </p:cNvSpPr>
                <p:nvPr/>
              </p:nvSpPr>
              <p:spPr bwMode="auto">
                <a:xfrm>
                  <a:off x="1831" y="1892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818" name="Oval 1127"/>
                <p:cNvSpPr>
                  <a:spLocks noChangeArrowheads="1"/>
                </p:cNvSpPr>
                <p:nvPr/>
              </p:nvSpPr>
              <p:spPr bwMode="auto">
                <a:xfrm>
                  <a:off x="1923" y="1853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pic>
              <p:nvPicPr>
                <p:cNvPr id="78328" name="Picture 1128" descr="http://www.charliex.net/m-SGI_bug.jpg (13051 bytes)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1" y="1905"/>
                  <a:ext cx="86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8329" name="Line 1129"/>
                <p:cNvSpPr>
                  <a:spLocks noChangeShapeType="1"/>
                </p:cNvSpPr>
                <p:nvPr/>
              </p:nvSpPr>
              <p:spPr bwMode="auto">
                <a:xfrm>
                  <a:off x="1462" y="1886"/>
                  <a:ext cx="128" cy="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330" name="Line 1130"/>
                <p:cNvSpPr>
                  <a:spLocks noChangeShapeType="1"/>
                </p:cNvSpPr>
                <p:nvPr/>
              </p:nvSpPr>
              <p:spPr bwMode="auto">
                <a:xfrm>
                  <a:off x="1466" y="1942"/>
                  <a:ext cx="242" cy="0"/>
                </a:xfrm>
                <a:prstGeom prst="line">
                  <a:avLst/>
                </a:prstGeom>
                <a:noFill/>
                <a:ln w="25400">
                  <a:solidFill>
                    <a:srgbClr val="FFCC66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9874" name="Group 1131"/>
            <p:cNvGrpSpPr>
              <a:grpSpLocks/>
            </p:cNvGrpSpPr>
            <p:nvPr/>
          </p:nvGrpSpPr>
          <p:grpSpPr bwMode="auto">
            <a:xfrm>
              <a:off x="3162173" y="5464768"/>
              <a:ext cx="1396568" cy="110406"/>
              <a:chOff x="286" y="1837"/>
              <a:chExt cx="1685" cy="148"/>
            </a:xfrm>
          </p:grpSpPr>
          <p:sp>
            <p:nvSpPr>
              <p:cNvPr id="78281" name="Rectangle 1132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82" name="Rectangle 1133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83" name="Rectangle 1134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84" name="Rectangle 1135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85" name="Rectangle 1136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86" name="Rectangle 1137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87" name="Rectangle 1138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88" name="Rectangle 1139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89" name="Rectangle 1140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90" name="Rectangle 1141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82" name="Rectangle 1142"/>
              <p:cNvSpPr>
                <a:spLocks noChangeArrowheads="1"/>
              </p:cNvSpPr>
              <p:nvPr/>
            </p:nvSpPr>
            <p:spPr bwMode="auto">
              <a:xfrm>
                <a:off x="1246" y="1883"/>
                <a:ext cx="174" cy="70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78292" name="Oval 1143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84" name="Oval 1144"/>
              <p:cNvSpPr>
                <a:spLocks noChangeArrowheads="1"/>
              </p:cNvSpPr>
              <p:nvPr/>
            </p:nvSpPr>
            <p:spPr bwMode="auto">
              <a:xfrm>
                <a:off x="1753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785" name="Oval 1145"/>
              <p:cNvSpPr>
                <a:spLocks noChangeArrowheads="1"/>
              </p:cNvSpPr>
              <p:nvPr/>
            </p:nvSpPr>
            <p:spPr bwMode="auto">
              <a:xfrm>
                <a:off x="1795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786" name="Oval 1146"/>
              <p:cNvSpPr>
                <a:spLocks noChangeArrowheads="1"/>
              </p:cNvSpPr>
              <p:nvPr/>
            </p:nvSpPr>
            <p:spPr bwMode="auto">
              <a:xfrm>
                <a:off x="1832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787" name="Oval 1147"/>
              <p:cNvSpPr>
                <a:spLocks noChangeArrowheads="1"/>
              </p:cNvSpPr>
              <p:nvPr/>
            </p:nvSpPr>
            <p:spPr bwMode="auto">
              <a:xfrm>
                <a:off x="1753" y="1892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788" name="Oval 1148"/>
              <p:cNvSpPr>
                <a:spLocks noChangeArrowheads="1"/>
              </p:cNvSpPr>
              <p:nvPr/>
            </p:nvSpPr>
            <p:spPr bwMode="auto">
              <a:xfrm>
                <a:off x="1832" y="1892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789" name="Oval 1149"/>
              <p:cNvSpPr>
                <a:spLocks noChangeArrowheads="1"/>
              </p:cNvSpPr>
              <p:nvPr/>
            </p:nvSpPr>
            <p:spPr bwMode="auto">
              <a:xfrm>
                <a:off x="1924" y="1853"/>
                <a:ext cx="29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78299" name="Picture 1150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300" name="Line 1151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01" name="Line 1152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875" name="Group 1153"/>
            <p:cNvGrpSpPr>
              <a:grpSpLocks/>
            </p:cNvGrpSpPr>
            <p:nvPr/>
          </p:nvGrpSpPr>
          <p:grpSpPr bwMode="auto">
            <a:xfrm>
              <a:off x="3162173" y="5679306"/>
              <a:ext cx="1396568" cy="110406"/>
              <a:chOff x="286" y="1837"/>
              <a:chExt cx="1685" cy="148"/>
            </a:xfrm>
          </p:grpSpPr>
          <p:sp>
            <p:nvSpPr>
              <p:cNvPr id="78260" name="Rectangle 1154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61" name="Rectangle 1155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62" name="Rectangle 1156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63" name="Rectangle 1157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64" name="Rectangle 1158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65" name="Rectangle 1159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66" name="Rectangle 1160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67" name="Rectangle 1161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68" name="Rectangle 1162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69" name="Rectangle 1163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61" name="Rectangle 1164"/>
              <p:cNvSpPr>
                <a:spLocks noChangeArrowheads="1"/>
              </p:cNvSpPr>
              <p:nvPr/>
            </p:nvSpPr>
            <p:spPr bwMode="auto">
              <a:xfrm>
                <a:off x="1246" y="1885"/>
                <a:ext cx="174" cy="68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78271" name="Oval 1165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63" name="Oval 1166"/>
              <p:cNvSpPr>
                <a:spLocks noChangeArrowheads="1"/>
              </p:cNvSpPr>
              <p:nvPr/>
            </p:nvSpPr>
            <p:spPr bwMode="auto">
              <a:xfrm>
                <a:off x="1753" y="1853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764" name="Oval 1167"/>
              <p:cNvSpPr>
                <a:spLocks noChangeArrowheads="1"/>
              </p:cNvSpPr>
              <p:nvPr/>
            </p:nvSpPr>
            <p:spPr bwMode="auto">
              <a:xfrm>
                <a:off x="1795" y="1853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765" name="Oval 1168"/>
              <p:cNvSpPr>
                <a:spLocks noChangeArrowheads="1"/>
              </p:cNvSpPr>
              <p:nvPr/>
            </p:nvSpPr>
            <p:spPr bwMode="auto">
              <a:xfrm>
                <a:off x="1832" y="1853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766" name="Oval 1169"/>
              <p:cNvSpPr>
                <a:spLocks noChangeArrowheads="1"/>
              </p:cNvSpPr>
              <p:nvPr/>
            </p:nvSpPr>
            <p:spPr bwMode="auto">
              <a:xfrm>
                <a:off x="1753" y="1891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767" name="Oval 1170"/>
              <p:cNvSpPr>
                <a:spLocks noChangeArrowheads="1"/>
              </p:cNvSpPr>
              <p:nvPr/>
            </p:nvSpPr>
            <p:spPr bwMode="auto">
              <a:xfrm>
                <a:off x="1832" y="1891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768" name="Oval 1171"/>
              <p:cNvSpPr>
                <a:spLocks noChangeArrowheads="1"/>
              </p:cNvSpPr>
              <p:nvPr/>
            </p:nvSpPr>
            <p:spPr bwMode="auto">
              <a:xfrm>
                <a:off x="1924" y="1853"/>
                <a:ext cx="29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78278" name="Picture 1172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279" name="Line 1173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80" name="Line 1174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876" name="Group 1175"/>
            <p:cNvGrpSpPr>
              <a:grpSpLocks/>
            </p:cNvGrpSpPr>
            <p:nvPr/>
          </p:nvGrpSpPr>
          <p:grpSpPr bwMode="auto">
            <a:xfrm>
              <a:off x="3162173" y="5572664"/>
              <a:ext cx="1396568" cy="110406"/>
              <a:chOff x="286" y="1837"/>
              <a:chExt cx="1685" cy="148"/>
            </a:xfrm>
          </p:grpSpPr>
          <p:sp>
            <p:nvSpPr>
              <p:cNvPr id="78239" name="Rectangle 1176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40" name="Rectangle 1177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41" name="Rectangle 1178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42" name="Rectangle 1179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43" name="Rectangle 1180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44" name="Rectangle 1181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45" name="Rectangle 1182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46" name="Rectangle 1183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47" name="Rectangle 1184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48" name="Rectangle 1185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40" name="Rectangle 1186"/>
              <p:cNvSpPr>
                <a:spLocks noChangeArrowheads="1"/>
              </p:cNvSpPr>
              <p:nvPr/>
            </p:nvSpPr>
            <p:spPr bwMode="auto">
              <a:xfrm>
                <a:off x="1246" y="1883"/>
                <a:ext cx="174" cy="70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78250" name="Oval 1187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42" name="Oval 1188"/>
              <p:cNvSpPr>
                <a:spLocks noChangeArrowheads="1"/>
              </p:cNvSpPr>
              <p:nvPr/>
            </p:nvSpPr>
            <p:spPr bwMode="auto">
              <a:xfrm>
                <a:off x="1753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743" name="Oval 1189"/>
              <p:cNvSpPr>
                <a:spLocks noChangeArrowheads="1"/>
              </p:cNvSpPr>
              <p:nvPr/>
            </p:nvSpPr>
            <p:spPr bwMode="auto">
              <a:xfrm>
                <a:off x="1795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744" name="Oval 1190"/>
              <p:cNvSpPr>
                <a:spLocks noChangeArrowheads="1"/>
              </p:cNvSpPr>
              <p:nvPr/>
            </p:nvSpPr>
            <p:spPr bwMode="auto">
              <a:xfrm>
                <a:off x="1832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745" name="Oval 1191"/>
              <p:cNvSpPr>
                <a:spLocks noChangeArrowheads="1"/>
              </p:cNvSpPr>
              <p:nvPr/>
            </p:nvSpPr>
            <p:spPr bwMode="auto">
              <a:xfrm>
                <a:off x="1753" y="1892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746" name="Oval 1192"/>
              <p:cNvSpPr>
                <a:spLocks noChangeArrowheads="1"/>
              </p:cNvSpPr>
              <p:nvPr/>
            </p:nvSpPr>
            <p:spPr bwMode="auto">
              <a:xfrm>
                <a:off x="1832" y="1892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747" name="Oval 1193"/>
              <p:cNvSpPr>
                <a:spLocks noChangeArrowheads="1"/>
              </p:cNvSpPr>
              <p:nvPr/>
            </p:nvSpPr>
            <p:spPr bwMode="auto">
              <a:xfrm>
                <a:off x="1924" y="1853"/>
                <a:ext cx="29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78257" name="Picture 1194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258" name="Line 1195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59" name="Line 1196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877" name="Group 1197"/>
            <p:cNvGrpSpPr>
              <a:grpSpLocks/>
            </p:cNvGrpSpPr>
            <p:nvPr/>
          </p:nvGrpSpPr>
          <p:grpSpPr bwMode="auto">
            <a:xfrm>
              <a:off x="3162173" y="5356872"/>
              <a:ext cx="1396568" cy="110406"/>
              <a:chOff x="286" y="1837"/>
              <a:chExt cx="1685" cy="148"/>
            </a:xfrm>
          </p:grpSpPr>
          <p:sp>
            <p:nvSpPr>
              <p:cNvPr id="78218" name="Rectangle 1198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19" name="Rectangle 1199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20" name="Rectangle 1200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21" name="Rectangle 1201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22" name="Rectangle 1202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23" name="Rectangle 1203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24" name="Rectangle 1204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25" name="Rectangle 1205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26" name="Rectangle 1206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227" name="Rectangle 1207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19" name="Rectangle 1208"/>
              <p:cNvSpPr>
                <a:spLocks noChangeArrowheads="1"/>
              </p:cNvSpPr>
              <p:nvPr/>
            </p:nvSpPr>
            <p:spPr bwMode="auto">
              <a:xfrm>
                <a:off x="1246" y="1883"/>
                <a:ext cx="174" cy="70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78229" name="Oval 1209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21" name="Oval 1210"/>
              <p:cNvSpPr>
                <a:spLocks noChangeArrowheads="1"/>
              </p:cNvSpPr>
              <p:nvPr/>
            </p:nvSpPr>
            <p:spPr bwMode="auto">
              <a:xfrm>
                <a:off x="1753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722" name="Oval 1211"/>
              <p:cNvSpPr>
                <a:spLocks noChangeArrowheads="1"/>
              </p:cNvSpPr>
              <p:nvPr/>
            </p:nvSpPr>
            <p:spPr bwMode="auto">
              <a:xfrm>
                <a:off x="1795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723" name="Oval 1212"/>
              <p:cNvSpPr>
                <a:spLocks noChangeArrowheads="1"/>
              </p:cNvSpPr>
              <p:nvPr/>
            </p:nvSpPr>
            <p:spPr bwMode="auto">
              <a:xfrm>
                <a:off x="1832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724" name="Oval 1213"/>
              <p:cNvSpPr>
                <a:spLocks noChangeArrowheads="1"/>
              </p:cNvSpPr>
              <p:nvPr/>
            </p:nvSpPr>
            <p:spPr bwMode="auto">
              <a:xfrm>
                <a:off x="1753" y="1891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725" name="Oval 1214"/>
              <p:cNvSpPr>
                <a:spLocks noChangeArrowheads="1"/>
              </p:cNvSpPr>
              <p:nvPr/>
            </p:nvSpPr>
            <p:spPr bwMode="auto">
              <a:xfrm>
                <a:off x="1832" y="1891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726" name="Oval 1215"/>
              <p:cNvSpPr>
                <a:spLocks noChangeArrowheads="1"/>
              </p:cNvSpPr>
              <p:nvPr/>
            </p:nvSpPr>
            <p:spPr bwMode="auto">
              <a:xfrm>
                <a:off x="1924" y="1853"/>
                <a:ext cx="29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78236" name="Picture 1216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237" name="Line 1217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38" name="Line 1218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878" name="Rectangle 1248"/>
            <p:cNvSpPr>
              <a:spLocks noChangeAspect="1" noChangeArrowheads="1"/>
            </p:cNvSpPr>
            <p:nvPr/>
          </p:nvSpPr>
          <p:spPr bwMode="auto">
            <a:xfrm>
              <a:off x="4972209" y="3973037"/>
              <a:ext cx="1401030" cy="119188"/>
            </a:xfrm>
            <a:prstGeom prst="rect">
              <a:avLst/>
            </a:prstGeom>
            <a:solidFill>
              <a:srgbClr val="808080"/>
            </a:solidFill>
            <a:ln w="63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879" name="Rectangle 1249"/>
            <p:cNvSpPr>
              <a:spLocks noChangeArrowheads="1"/>
            </p:cNvSpPr>
            <p:nvPr/>
          </p:nvSpPr>
          <p:spPr bwMode="auto">
            <a:xfrm>
              <a:off x="6265813" y="4034042"/>
              <a:ext cx="92802" cy="37422"/>
            </a:xfrm>
            <a:prstGeom prst="rect">
              <a:avLst/>
            </a:prstGeom>
            <a:solidFill>
              <a:srgbClr val="C0C0C0"/>
            </a:solidFill>
            <a:ln w="63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880" name="Rectangle 1250"/>
            <p:cNvSpPr>
              <a:spLocks noChangeArrowheads="1"/>
            </p:cNvSpPr>
            <p:nvPr/>
          </p:nvSpPr>
          <p:spPr bwMode="auto">
            <a:xfrm>
              <a:off x="6126047" y="4056597"/>
              <a:ext cx="59618" cy="11791"/>
            </a:xfrm>
            <a:prstGeom prst="rect">
              <a:avLst/>
            </a:prstGeom>
            <a:solidFill>
              <a:schemeClr val="tx1"/>
            </a:solidFill>
            <a:ln w="63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881" name="Rectangle 1251"/>
            <p:cNvSpPr>
              <a:spLocks noChangeArrowheads="1"/>
            </p:cNvSpPr>
            <p:nvPr/>
          </p:nvSpPr>
          <p:spPr bwMode="auto">
            <a:xfrm>
              <a:off x="6194384" y="4056597"/>
              <a:ext cx="58212" cy="11791"/>
            </a:xfrm>
            <a:prstGeom prst="rect">
              <a:avLst/>
            </a:prstGeom>
            <a:solidFill>
              <a:schemeClr val="tx1"/>
            </a:solidFill>
            <a:ln w="63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882" name="Line 1252"/>
            <p:cNvSpPr>
              <a:spLocks noChangeShapeType="1"/>
            </p:cNvSpPr>
            <p:nvPr/>
          </p:nvSpPr>
          <p:spPr bwMode="auto">
            <a:xfrm>
              <a:off x="6175543" y="3995337"/>
              <a:ext cx="136671" cy="0"/>
            </a:xfrm>
            <a:prstGeom prst="line">
              <a:avLst/>
            </a:prstGeom>
            <a:noFill/>
            <a:ln w="635">
              <a:solidFill>
                <a:srgbClr val="D5E2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83" name="Line 1253"/>
            <p:cNvSpPr>
              <a:spLocks noChangeShapeType="1"/>
            </p:cNvSpPr>
            <p:nvPr/>
          </p:nvSpPr>
          <p:spPr bwMode="auto">
            <a:xfrm>
              <a:off x="6175543" y="4017636"/>
              <a:ext cx="136671" cy="0"/>
            </a:xfrm>
            <a:prstGeom prst="line">
              <a:avLst/>
            </a:prstGeom>
            <a:noFill/>
            <a:ln w="635">
              <a:solidFill>
                <a:srgbClr val="D5E2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884" name="Group 1254"/>
            <p:cNvGrpSpPr>
              <a:grpSpLocks/>
            </p:cNvGrpSpPr>
            <p:nvPr/>
          </p:nvGrpSpPr>
          <p:grpSpPr bwMode="auto">
            <a:xfrm>
              <a:off x="4995550" y="3993798"/>
              <a:ext cx="267438" cy="77664"/>
              <a:chOff x="564" y="1111"/>
              <a:chExt cx="951" cy="303"/>
            </a:xfrm>
          </p:grpSpPr>
          <p:sp>
            <p:nvSpPr>
              <p:cNvPr id="78179" name="Rectangle 1255"/>
              <p:cNvSpPr>
                <a:spLocks noChangeArrowheads="1"/>
              </p:cNvSpPr>
              <p:nvPr/>
            </p:nvSpPr>
            <p:spPr bwMode="auto">
              <a:xfrm>
                <a:off x="564" y="1111"/>
                <a:ext cx="951" cy="303"/>
              </a:xfrm>
              <a:prstGeom prst="rect">
                <a:avLst/>
              </a:prstGeom>
              <a:solidFill>
                <a:srgbClr val="C0C0C0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grpSp>
            <p:nvGrpSpPr>
              <p:cNvPr id="78180" name="Group 1256"/>
              <p:cNvGrpSpPr>
                <a:grpSpLocks/>
              </p:cNvGrpSpPr>
              <p:nvPr/>
            </p:nvGrpSpPr>
            <p:grpSpPr bwMode="auto">
              <a:xfrm>
                <a:off x="611" y="1302"/>
                <a:ext cx="852" cy="76"/>
                <a:chOff x="611" y="1532"/>
                <a:chExt cx="852" cy="76"/>
              </a:xfrm>
            </p:grpSpPr>
            <p:grpSp>
              <p:nvGrpSpPr>
                <p:cNvPr id="78200" name="Group 1257"/>
                <p:cNvGrpSpPr>
                  <a:grpSpLocks/>
                </p:cNvGrpSpPr>
                <p:nvPr/>
              </p:nvGrpSpPr>
              <p:grpSpPr bwMode="auto">
                <a:xfrm>
                  <a:off x="61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216" name="Rectangle 1258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217" name="Rectangle 1259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201" name="Group 1260"/>
                <p:cNvGrpSpPr>
                  <a:grpSpLocks/>
                </p:cNvGrpSpPr>
                <p:nvPr/>
              </p:nvGrpSpPr>
              <p:grpSpPr bwMode="auto">
                <a:xfrm>
                  <a:off x="767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214" name="Rectangle 1261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215" name="Rectangle 1262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202" name="Group 1263"/>
                <p:cNvGrpSpPr>
                  <a:grpSpLocks/>
                </p:cNvGrpSpPr>
                <p:nvPr/>
              </p:nvGrpSpPr>
              <p:grpSpPr bwMode="auto">
                <a:xfrm>
                  <a:off x="924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212" name="Rectangle 1264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213" name="Rectangle 1265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203" name="Group 1266"/>
                <p:cNvGrpSpPr>
                  <a:grpSpLocks/>
                </p:cNvGrpSpPr>
                <p:nvPr/>
              </p:nvGrpSpPr>
              <p:grpSpPr bwMode="auto">
                <a:xfrm>
                  <a:off x="108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210" name="Rectangle 1267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211" name="Rectangle 126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204" name="Group 1269"/>
                <p:cNvGrpSpPr>
                  <a:grpSpLocks/>
                </p:cNvGrpSpPr>
                <p:nvPr/>
              </p:nvGrpSpPr>
              <p:grpSpPr bwMode="auto">
                <a:xfrm>
                  <a:off x="1238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208" name="Rectangle 1270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209" name="Rectangle 12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205" name="Group 1272"/>
                <p:cNvGrpSpPr>
                  <a:grpSpLocks/>
                </p:cNvGrpSpPr>
                <p:nvPr/>
              </p:nvGrpSpPr>
              <p:grpSpPr bwMode="auto">
                <a:xfrm>
                  <a:off x="1395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206" name="Rectangle 1273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207" name="Rectangle 1274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  <p:grpSp>
            <p:nvGrpSpPr>
              <p:cNvPr id="78181" name="Group 1275"/>
              <p:cNvGrpSpPr>
                <a:grpSpLocks/>
              </p:cNvGrpSpPr>
              <p:nvPr/>
            </p:nvGrpSpPr>
            <p:grpSpPr bwMode="auto">
              <a:xfrm flipV="1">
                <a:off x="611" y="1152"/>
                <a:ext cx="852" cy="76"/>
                <a:chOff x="611" y="1532"/>
                <a:chExt cx="852" cy="76"/>
              </a:xfrm>
            </p:grpSpPr>
            <p:grpSp>
              <p:nvGrpSpPr>
                <p:cNvPr id="78182" name="Group 1276"/>
                <p:cNvGrpSpPr>
                  <a:grpSpLocks/>
                </p:cNvGrpSpPr>
                <p:nvPr/>
              </p:nvGrpSpPr>
              <p:grpSpPr bwMode="auto">
                <a:xfrm>
                  <a:off x="61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98" name="Rectangle 1277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99" name="Rectangle 127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183" name="Group 1279"/>
                <p:cNvGrpSpPr>
                  <a:grpSpLocks/>
                </p:cNvGrpSpPr>
                <p:nvPr/>
              </p:nvGrpSpPr>
              <p:grpSpPr bwMode="auto">
                <a:xfrm>
                  <a:off x="767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96" name="Rectangle 1280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97" name="Rectangle 128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184" name="Group 1282"/>
                <p:cNvGrpSpPr>
                  <a:grpSpLocks/>
                </p:cNvGrpSpPr>
                <p:nvPr/>
              </p:nvGrpSpPr>
              <p:grpSpPr bwMode="auto">
                <a:xfrm>
                  <a:off x="924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94" name="Rectangle 1283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95" name="Rectangle 1284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185" name="Group 1285"/>
                <p:cNvGrpSpPr>
                  <a:grpSpLocks/>
                </p:cNvGrpSpPr>
                <p:nvPr/>
              </p:nvGrpSpPr>
              <p:grpSpPr bwMode="auto">
                <a:xfrm>
                  <a:off x="108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92" name="Rectangle 1286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93" name="Rectangle 1287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186" name="Group 1288"/>
                <p:cNvGrpSpPr>
                  <a:grpSpLocks/>
                </p:cNvGrpSpPr>
                <p:nvPr/>
              </p:nvGrpSpPr>
              <p:grpSpPr bwMode="auto">
                <a:xfrm>
                  <a:off x="1238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90" name="Rectangle 1289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91" name="Rectangle 1290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187" name="Group 1291"/>
                <p:cNvGrpSpPr>
                  <a:grpSpLocks/>
                </p:cNvGrpSpPr>
                <p:nvPr/>
              </p:nvGrpSpPr>
              <p:grpSpPr bwMode="auto">
                <a:xfrm>
                  <a:off x="1395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88" name="Rectangle 1292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89" name="Rectangle 1293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</p:grpSp>
        <p:grpSp>
          <p:nvGrpSpPr>
            <p:cNvPr id="29885" name="Group 1294"/>
            <p:cNvGrpSpPr>
              <a:grpSpLocks/>
            </p:cNvGrpSpPr>
            <p:nvPr/>
          </p:nvGrpSpPr>
          <p:grpSpPr bwMode="auto">
            <a:xfrm>
              <a:off x="5277331" y="3993798"/>
              <a:ext cx="267438" cy="77664"/>
              <a:chOff x="564" y="1111"/>
              <a:chExt cx="951" cy="303"/>
            </a:xfrm>
          </p:grpSpPr>
          <p:sp>
            <p:nvSpPr>
              <p:cNvPr id="78140" name="Rectangle 1295"/>
              <p:cNvSpPr>
                <a:spLocks noChangeArrowheads="1"/>
              </p:cNvSpPr>
              <p:nvPr/>
            </p:nvSpPr>
            <p:spPr bwMode="auto">
              <a:xfrm>
                <a:off x="564" y="1111"/>
                <a:ext cx="951" cy="303"/>
              </a:xfrm>
              <a:prstGeom prst="rect">
                <a:avLst/>
              </a:prstGeom>
              <a:solidFill>
                <a:srgbClr val="C0C0C0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grpSp>
            <p:nvGrpSpPr>
              <p:cNvPr id="78141" name="Group 1296"/>
              <p:cNvGrpSpPr>
                <a:grpSpLocks/>
              </p:cNvGrpSpPr>
              <p:nvPr/>
            </p:nvGrpSpPr>
            <p:grpSpPr bwMode="auto">
              <a:xfrm>
                <a:off x="611" y="1302"/>
                <a:ext cx="852" cy="76"/>
                <a:chOff x="611" y="1532"/>
                <a:chExt cx="852" cy="76"/>
              </a:xfrm>
            </p:grpSpPr>
            <p:grpSp>
              <p:nvGrpSpPr>
                <p:cNvPr id="78161" name="Group 1297"/>
                <p:cNvGrpSpPr>
                  <a:grpSpLocks/>
                </p:cNvGrpSpPr>
                <p:nvPr/>
              </p:nvGrpSpPr>
              <p:grpSpPr bwMode="auto">
                <a:xfrm>
                  <a:off x="61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77" name="Rectangle 1298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78" name="Rectangle 1299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162" name="Group 1300"/>
                <p:cNvGrpSpPr>
                  <a:grpSpLocks/>
                </p:cNvGrpSpPr>
                <p:nvPr/>
              </p:nvGrpSpPr>
              <p:grpSpPr bwMode="auto">
                <a:xfrm>
                  <a:off x="767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75" name="Rectangle 1301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76" name="Rectangle 1302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163" name="Group 1303"/>
                <p:cNvGrpSpPr>
                  <a:grpSpLocks/>
                </p:cNvGrpSpPr>
                <p:nvPr/>
              </p:nvGrpSpPr>
              <p:grpSpPr bwMode="auto">
                <a:xfrm>
                  <a:off x="924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73" name="Rectangle 1304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74" name="Rectangle 1305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164" name="Group 1306"/>
                <p:cNvGrpSpPr>
                  <a:grpSpLocks/>
                </p:cNvGrpSpPr>
                <p:nvPr/>
              </p:nvGrpSpPr>
              <p:grpSpPr bwMode="auto">
                <a:xfrm>
                  <a:off x="108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71" name="Rectangle 1307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72" name="Rectangle 130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165" name="Group 1309"/>
                <p:cNvGrpSpPr>
                  <a:grpSpLocks/>
                </p:cNvGrpSpPr>
                <p:nvPr/>
              </p:nvGrpSpPr>
              <p:grpSpPr bwMode="auto">
                <a:xfrm>
                  <a:off x="1238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69" name="Rectangle 1310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70" name="Rectangle 131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166" name="Group 1312"/>
                <p:cNvGrpSpPr>
                  <a:grpSpLocks/>
                </p:cNvGrpSpPr>
                <p:nvPr/>
              </p:nvGrpSpPr>
              <p:grpSpPr bwMode="auto">
                <a:xfrm>
                  <a:off x="1395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67" name="Rectangle 1313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68" name="Rectangle 1314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  <p:grpSp>
            <p:nvGrpSpPr>
              <p:cNvPr id="78142" name="Group 1315"/>
              <p:cNvGrpSpPr>
                <a:grpSpLocks/>
              </p:cNvGrpSpPr>
              <p:nvPr/>
            </p:nvGrpSpPr>
            <p:grpSpPr bwMode="auto">
              <a:xfrm flipV="1">
                <a:off x="611" y="1152"/>
                <a:ext cx="852" cy="76"/>
                <a:chOff x="611" y="1532"/>
                <a:chExt cx="852" cy="76"/>
              </a:xfrm>
            </p:grpSpPr>
            <p:grpSp>
              <p:nvGrpSpPr>
                <p:cNvPr id="78143" name="Group 1316"/>
                <p:cNvGrpSpPr>
                  <a:grpSpLocks/>
                </p:cNvGrpSpPr>
                <p:nvPr/>
              </p:nvGrpSpPr>
              <p:grpSpPr bwMode="auto">
                <a:xfrm>
                  <a:off x="61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59" name="Rectangle 1317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60" name="Rectangle 131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144" name="Group 1319"/>
                <p:cNvGrpSpPr>
                  <a:grpSpLocks/>
                </p:cNvGrpSpPr>
                <p:nvPr/>
              </p:nvGrpSpPr>
              <p:grpSpPr bwMode="auto">
                <a:xfrm>
                  <a:off x="767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57" name="Rectangle 1320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58" name="Rectangle 132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145" name="Group 1322"/>
                <p:cNvGrpSpPr>
                  <a:grpSpLocks/>
                </p:cNvGrpSpPr>
                <p:nvPr/>
              </p:nvGrpSpPr>
              <p:grpSpPr bwMode="auto">
                <a:xfrm>
                  <a:off x="924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55" name="Rectangle 1323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56" name="Rectangle 1324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146" name="Group 1325"/>
                <p:cNvGrpSpPr>
                  <a:grpSpLocks/>
                </p:cNvGrpSpPr>
                <p:nvPr/>
              </p:nvGrpSpPr>
              <p:grpSpPr bwMode="auto">
                <a:xfrm>
                  <a:off x="108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53" name="Rectangle 1326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54" name="Rectangle 1327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147" name="Group 1328"/>
                <p:cNvGrpSpPr>
                  <a:grpSpLocks/>
                </p:cNvGrpSpPr>
                <p:nvPr/>
              </p:nvGrpSpPr>
              <p:grpSpPr bwMode="auto">
                <a:xfrm>
                  <a:off x="1238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51" name="Rectangle 1329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52" name="Rectangle 1330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148" name="Group 1331"/>
                <p:cNvGrpSpPr>
                  <a:grpSpLocks/>
                </p:cNvGrpSpPr>
                <p:nvPr/>
              </p:nvGrpSpPr>
              <p:grpSpPr bwMode="auto">
                <a:xfrm>
                  <a:off x="1395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49" name="Rectangle 1332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50" name="Rectangle 1333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</p:grpSp>
        <p:grpSp>
          <p:nvGrpSpPr>
            <p:cNvPr id="29886" name="Group 1334"/>
            <p:cNvGrpSpPr>
              <a:grpSpLocks/>
            </p:cNvGrpSpPr>
            <p:nvPr/>
          </p:nvGrpSpPr>
          <p:grpSpPr bwMode="auto">
            <a:xfrm>
              <a:off x="5559112" y="3993798"/>
              <a:ext cx="267438" cy="77664"/>
              <a:chOff x="564" y="1111"/>
              <a:chExt cx="951" cy="303"/>
            </a:xfrm>
          </p:grpSpPr>
          <p:sp>
            <p:nvSpPr>
              <p:cNvPr id="78101" name="Rectangle 1335"/>
              <p:cNvSpPr>
                <a:spLocks noChangeArrowheads="1"/>
              </p:cNvSpPr>
              <p:nvPr/>
            </p:nvSpPr>
            <p:spPr bwMode="auto">
              <a:xfrm>
                <a:off x="564" y="1111"/>
                <a:ext cx="951" cy="303"/>
              </a:xfrm>
              <a:prstGeom prst="rect">
                <a:avLst/>
              </a:prstGeom>
              <a:solidFill>
                <a:srgbClr val="C0C0C0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grpSp>
            <p:nvGrpSpPr>
              <p:cNvPr id="78102" name="Group 1336"/>
              <p:cNvGrpSpPr>
                <a:grpSpLocks/>
              </p:cNvGrpSpPr>
              <p:nvPr/>
            </p:nvGrpSpPr>
            <p:grpSpPr bwMode="auto">
              <a:xfrm>
                <a:off x="611" y="1302"/>
                <a:ext cx="852" cy="76"/>
                <a:chOff x="611" y="1532"/>
                <a:chExt cx="852" cy="76"/>
              </a:xfrm>
            </p:grpSpPr>
            <p:grpSp>
              <p:nvGrpSpPr>
                <p:cNvPr id="78122" name="Group 1337"/>
                <p:cNvGrpSpPr>
                  <a:grpSpLocks/>
                </p:cNvGrpSpPr>
                <p:nvPr/>
              </p:nvGrpSpPr>
              <p:grpSpPr bwMode="auto">
                <a:xfrm>
                  <a:off x="61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38" name="Rectangle 1338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39" name="Rectangle 1339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123" name="Group 1340"/>
                <p:cNvGrpSpPr>
                  <a:grpSpLocks/>
                </p:cNvGrpSpPr>
                <p:nvPr/>
              </p:nvGrpSpPr>
              <p:grpSpPr bwMode="auto">
                <a:xfrm>
                  <a:off x="767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36" name="Rectangle 1341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37" name="Rectangle 1342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124" name="Group 1343"/>
                <p:cNvGrpSpPr>
                  <a:grpSpLocks/>
                </p:cNvGrpSpPr>
                <p:nvPr/>
              </p:nvGrpSpPr>
              <p:grpSpPr bwMode="auto">
                <a:xfrm>
                  <a:off x="924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34" name="Rectangle 1344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35" name="Rectangle 1345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125" name="Group 1346"/>
                <p:cNvGrpSpPr>
                  <a:grpSpLocks/>
                </p:cNvGrpSpPr>
                <p:nvPr/>
              </p:nvGrpSpPr>
              <p:grpSpPr bwMode="auto">
                <a:xfrm>
                  <a:off x="108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32" name="Rectangle 1347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33" name="Rectangle 134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126" name="Group 1349"/>
                <p:cNvGrpSpPr>
                  <a:grpSpLocks/>
                </p:cNvGrpSpPr>
                <p:nvPr/>
              </p:nvGrpSpPr>
              <p:grpSpPr bwMode="auto">
                <a:xfrm>
                  <a:off x="1238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30" name="Rectangle 1350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31" name="Rectangle 135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127" name="Group 1352"/>
                <p:cNvGrpSpPr>
                  <a:grpSpLocks/>
                </p:cNvGrpSpPr>
                <p:nvPr/>
              </p:nvGrpSpPr>
              <p:grpSpPr bwMode="auto">
                <a:xfrm>
                  <a:off x="1395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28" name="Rectangle 1353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29" name="Rectangle 1354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  <p:grpSp>
            <p:nvGrpSpPr>
              <p:cNvPr id="78103" name="Group 1355"/>
              <p:cNvGrpSpPr>
                <a:grpSpLocks/>
              </p:cNvGrpSpPr>
              <p:nvPr/>
            </p:nvGrpSpPr>
            <p:grpSpPr bwMode="auto">
              <a:xfrm flipV="1">
                <a:off x="611" y="1152"/>
                <a:ext cx="852" cy="76"/>
                <a:chOff x="611" y="1532"/>
                <a:chExt cx="852" cy="76"/>
              </a:xfrm>
            </p:grpSpPr>
            <p:grpSp>
              <p:nvGrpSpPr>
                <p:cNvPr id="78104" name="Group 1356"/>
                <p:cNvGrpSpPr>
                  <a:grpSpLocks/>
                </p:cNvGrpSpPr>
                <p:nvPr/>
              </p:nvGrpSpPr>
              <p:grpSpPr bwMode="auto">
                <a:xfrm>
                  <a:off x="61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20" name="Rectangle 1357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21" name="Rectangle 13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105" name="Group 1359"/>
                <p:cNvGrpSpPr>
                  <a:grpSpLocks/>
                </p:cNvGrpSpPr>
                <p:nvPr/>
              </p:nvGrpSpPr>
              <p:grpSpPr bwMode="auto">
                <a:xfrm>
                  <a:off x="767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18" name="Rectangle 1360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19" name="Rectangle 136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106" name="Group 1362"/>
                <p:cNvGrpSpPr>
                  <a:grpSpLocks/>
                </p:cNvGrpSpPr>
                <p:nvPr/>
              </p:nvGrpSpPr>
              <p:grpSpPr bwMode="auto">
                <a:xfrm>
                  <a:off x="924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16" name="Rectangle 1363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17" name="Rectangle 1364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107" name="Group 1365"/>
                <p:cNvGrpSpPr>
                  <a:grpSpLocks/>
                </p:cNvGrpSpPr>
                <p:nvPr/>
              </p:nvGrpSpPr>
              <p:grpSpPr bwMode="auto">
                <a:xfrm>
                  <a:off x="108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14" name="Rectangle 1366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15" name="Rectangle 1367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108" name="Group 1368"/>
                <p:cNvGrpSpPr>
                  <a:grpSpLocks/>
                </p:cNvGrpSpPr>
                <p:nvPr/>
              </p:nvGrpSpPr>
              <p:grpSpPr bwMode="auto">
                <a:xfrm>
                  <a:off x="1238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12" name="Rectangle 1369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13" name="Rectangle 1370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109" name="Group 1371"/>
                <p:cNvGrpSpPr>
                  <a:grpSpLocks/>
                </p:cNvGrpSpPr>
                <p:nvPr/>
              </p:nvGrpSpPr>
              <p:grpSpPr bwMode="auto">
                <a:xfrm>
                  <a:off x="1395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78110" name="Rectangle 1372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111" name="Rectangle 1373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</p:grpSp>
        <p:sp>
          <p:nvSpPr>
            <p:cNvPr id="29887" name="Rectangle 1374"/>
            <p:cNvSpPr>
              <a:spLocks noChangeArrowheads="1"/>
            </p:cNvSpPr>
            <p:nvPr/>
          </p:nvSpPr>
          <p:spPr bwMode="auto">
            <a:xfrm>
              <a:off x="5840893" y="3993798"/>
              <a:ext cx="267438" cy="77664"/>
            </a:xfrm>
            <a:prstGeom prst="rect">
              <a:avLst/>
            </a:prstGeom>
            <a:solidFill>
              <a:srgbClr val="C0C0C0"/>
            </a:solidFill>
            <a:ln w="63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29888" name="Group 1375"/>
            <p:cNvGrpSpPr>
              <a:grpSpLocks/>
            </p:cNvGrpSpPr>
            <p:nvPr/>
          </p:nvGrpSpPr>
          <p:grpSpPr bwMode="auto">
            <a:xfrm>
              <a:off x="5854109" y="4042756"/>
              <a:ext cx="19123" cy="19480"/>
              <a:chOff x="595" y="1280"/>
              <a:chExt cx="106" cy="122"/>
            </a:xfrm>
          </p:grpSpPr>
          <p:sp>
            <p:nvSpPr>
              <p:cNvPr id="78099" name="Rectangle 1376"/>
              <p:cNvSpPr>
                <a:spLocks noChangeArrowheads="1"/>
              </p:cNvSpPr>
              <p:nvPr/>
            </p:nvSpPr>
            <p:spPr bwMode="auto">
              <a:xfrm>
                <a:off x="595" y="1280"/>
                <a:ext cx="106" cy="91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100" name="Rectangle 1377"/>
              <p:cNvSpPr>
                <a:spLocks noChangeArrowheads="1"/>
              </p:cNvSpPr>
              <p:nvPr/>
            </p:nvSpPr>
            <p:spPr bwMode="auto">
              <a:xfrm>
                <a:off x="625" y="1362"/>
                <a:ext cx="49" cy="40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889" name="Group 1378"/>
            <p:cNvGrpSpPr>
              <a:grpSpLocks/>
            </p:cNvGrpSpPr>
            <p:nvPr/>
          </p:nvGrpSpPr>
          <p:grpSpPr bwMode="auto">
            <a:xfrm>
              <a:off x="5897980" y="4042756"/>
              <a:ext cx="19123" cy="19480"/>
              <a:chOff x="595" y="1280"/>
              <a:chExt cx="106" cy="122"/>
            </a:xfrm>
          </p:grpSpPr>
          <p:sp>
            <p:nvSpPr>
              <p:cNvPr id="78097" name="Rectangle 1379"/>
              <p:cNvSpPr>
                <a:spLocks noChangeArrowheads="1"/>
              </p:cNvSpPr>
              <p:nvPr/>
            </p:nvSpPr>
            <p:spPr bwMode="auto">
              <a:xfrm>
                <a:off x="595" y="1280"/>
                <a:ext cx="106" cy="91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098" name="Rectangle 1380"/>
              <p:cNvSpPr>
                <a:spLocks noChangeArrowheads="1"/>
              </p:cNvSpPr>
              <p:nvPr/>
            </p:nvSpPr>
            <p:spPr bwMode="auto">
              <a:xfrm>
                <a:off x="625" y="1362"/>
                <a:ext cx="49" cy="40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890" name="Group 1381"/>
            <p:cNvGrpSpPr>
              <a:grpSpLocks/>
            </p:cNvGrpSpPr>
            <p:nvPr/>
          </p:nvGrpSpPr>
          <p:grpSpPr bwMode="auto">
            <a:xfrm>
              <a:off x="5942131" y="4042756"/>
              <a:ext cx="19123" cy="19480"/>
              <a:chOff x="595" y="1280"/>
              <a:chExt cx="106" cy="122"/>
            </a:xfrm>
          </p:grpSpPr>
          <p:sp>
            <p:nvSpPr>
              <p:cNvPr id="78095" name="Rectangle 1382"/>
              <p:cNvSpPr>
                <a:spLocks noChangeArrowheads="1"/>
              </p:cNvSpPr>
              <p:nvPr/>
            </p:nvSpPr>
            <p:spPr bwMode="auto">
              <a:xfrm>
                <a:off x="595" y="1280"/>
                <a:ext cx="106" cy="91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096" name="Rectangle 1383"/>
              <p:cNvSpPr>
                <a:spLocks noChangeArrowheads="1"/>
              </p:cNvSpPr>
              <p:nvPr/>
            </p:nvSpPr>
            <p:spPr bwMode="auto">
              <a:xfrm>
                <a:off x="625" y="1362"/>
                <a:ext cx="49" cy="40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891" name="Group 1384"/>
            <p:cNvGrpSpPr>
              <a:grpSpLocks/>
            </p:cNvGrpSpPr>
            <p:nvPr/>
          </p:nvGrpSpPr>
          <p:grpSpPr bwMode="auto">
            <a:xfrm>
              <a:off x="5986282" y="4042756"/>
              <a:ext cx="19123" cy="19480"/>
              <a:chOff x="595" y="1280"/>
              <a:chExt cx="106" cy="122"/>
            </a:xfrm>
          </p:grpSpPr>
          <p:sp>
            <p:nvSpPr>
              <p:cNvPr id="78093" name="Rectangle 1385"/>
              <p:cNvSpPr>
                <a:spLocks noChangeArrowheads="1"/>
              </p:cNvSpPr>
              <p:nvPr/>
            </p:nvSpPr>
            <p:spPr bwMode="auto">
              <a:xfrm>
                <a:off x="595" y="1280"/>
                <a:ext cx="106" cy="91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094" name="Rectangle 1386"/>
              <p:cNvSpPr>
                <a:spLocks noChangeArrowheads="1"/>
              </p:cNvSpPr>
              <p:nvPr/>
            </p:nvSpPr>
            <p:spPr bwMode="auto">
              <a:xfrm>
                <a:off x="625" y="1362"/>
                <a:ext cx="49" cy="40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892" name="Group 1387"/>
            <p:cNvGrpSpPr>
              <a:grpSpLocks/>
            </p:cNvGrpSpPr>
            <p:nvPr/>
          </p:nvGrpSpPr>
          <p:grpSpPr bwMode="auto">
            <a:xfrm>
              <a:off x="6030433" y="4042756"/>
              <a:ext cx="19123" cy="19480"/>
              <a:chOff x="595" y="1280"/>
              <a:chExt cx="106" cy="122"/>
            </a:xfrm>
          </p:grpSpPr>
          <p:sp>
            <p:nvSpPr>
              <p:cNvPr id="78091" name="Rectangle 1388"/>
              <p:cNvSpPr>
                <a:spLocks noChangeArrowheads="1"/>
              </p:cNvSpPr>
              <p:nvPr/>
            </p:nvSpPr>
            <p:spPr bwMode="auto">
              <a:xfrm>
                <a:off x="595" y="1280"/>
                <a:ext cx="106" cy="91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092" name="Rectangle 1389"/>
              <p:cNvSpPr>
                <a:spLocks noChangeArrowheads="1"/>
              </p:cNvSpPr>
              <p:nvPr/>
            </p:nvSpPr>
            <p:spPr bwMode="auto">
              <a:xfrm>
                <a:off x="625" y="1362"/>
                <a:ext cx="49" cy="40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893" name="Group 1390"/>
            <p:cNvGrpSpPr>
              <a:grpSpLocks/>
            </p:cNvGrpSpPr>
            <p:nvPr/>
          </p:nvGrpSpPr>
          <p:grpSpPr bwMode="auto">
            <a:xfrm>
              <a:off x="6074585" y="4042756"/>
              <a:ext cx="19123" cy="19480"/>
              <a:chOff x="595" y="1280"/>
              <a:chExt cx="106" cy="122"/>
            </a:xfrm>
          </p:grpSpPr>
          <p:sp>
            <p:nvSpPr>
              <p:cNvPr id="78089" name="Rectangle 1391"/>
              <p:cNvSpPr>
                <a:spLocks noChangeArrowheads="1"/>
              </p:cNvSpPr>
              <p:nvPr/>
            </p:nvSpPr>
            <p:spPr bwMode="auto">
              <a:xfrm>
                <a:off x="595" y="1280"/>
                <a:ext cx="106" cy="91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78090" name="Rectangle 1392"/>
              <p:cNvSpPr>
                <a:spLocks noChangeArrowheads="1"/>
              </p:cNvSpPr>
              <p:nvPr/>
            </p:nvSpPr>
            <p:spPr bwMode="auto">
              <a:xfrm>
                <a:off x="625" y="1362"/>
                <a:ext cx="49" cy="40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894" name="Group 1393"/>
            <p:cNvGrpSpPr>
              <a:grpSpLocks/>
            </p:cNvGrpSpPr>
            <p:nvPr/>
          </p:nvGrpSpPr>
          <p:grpSpPr bwMode="auto">
            <a:xfrm flipV="1">
              <a:off x="5854107" y="4004308"/>
              <a:ext cx="239594" cy="19480"/>
              <a:chOff x="611" y="1532"/>
              <a:chExt cx="852" cy="76"/>
            </a:xfrm>
          </p:grpSpPr>
          <p:grpSp>
            <p:nvGrpSpPr>
              <p:cNvPr id="78071" name="Group 1394"/>
              <p:cNvGrpSpPr>
                <a:grpSpLocks/>
              </p:cNvGrpSpPr>
              <p:nvPr/>
            </p:nvGrpSpPr>
            <p:grpSpPr bwMode="auto">
              <a:xfrm>
                <a:off x="611" y="1532"/>
                <a:ext cx="68" cy="76"/>
                <a:chOff x="595" y="1280"/>
                <a:chExt cx="106" cy="122"/>
              </a:xfrm>
            </p:grpSpPr>
            <p:sp>
              <p:nvSpPr>
                <p:cNvPr id="78087" name="Rectangle 1395"/>
                <p:cNvSpPr>
                  <a:spLocks noChangeArrowheads="1"/>
                </p:cNvSpPr>
                <p:nvPr/>
              </p:nvSpPr>
              <p:spPr bwMode="auto">
                <a:xfrm>
                  <a:off x="595" y="1280"/>
                  <a:ext cx="106" cy="91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088" name="Rectangle 1396"/>
                <p:cNvSpPr>
                  <a:spLocks noChangeArrowheads="1"/>
                </p:cNvSpPr>
                <p:nvPr/>
              </p:nvSpPr>
              <p:spPr bwMode="auto">
                <a:xfrm>
                  <a:off x="625" y="1362"/>
                  <a:ext cx="49" cy="40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8072" name="Group 1397"/>
              <p:cNvGrpSpPr>
                <a:grpSpLocks/>
              </p:cNvGrpSpPr>
              <p:nvPr/>
            </p:nvGrpSpPr>
            <p:grpSpPr bwMode="auto">
              <a:xfrm>
                <a:off x="767" y="1532"/>
                <a:ext cx="68" cy="76"/>
                <a:chOff x="595" y="1280"/>
                <a:chExt cx="106" cy="122"/>
              </a:xfrm>
            </p:grpSpPr>
            <p:sp>
              <p:nvSpPr>
                <p:cNvPr id="78085" name="Rectangle 1398"/>
                <p:cNvSpPr>
                  <a:spLocks noChangeArrowheads="1"/>
                </p:cNvSpPr>
                <p:nvPr/>
              </p:nvSpPr>
              <p:spPr bwMode="auto">
                <a:xfrm>
                  <a:off x="595" y="1280"/>
                  <a:ext cx="106" cy="91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086" name="Rectangle 1399"/>
                <p:cNvSpPr>
                  <a:spLocks noChangeArrowheads="1"/>
                </p:cNvSpPr>
                <p:nvPr/>
              </p:nvSpPr>
              <p:spPr bwMode="auto">
                <a:xfrm>
                  <a:off x="625" y="1362"/>
                  <a:ext cx="49" cy="40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8073" name="Group 1400"/>
              <p:cNvGrpSpPr>
                <a:grpSpLocks/>
              </p:cNvGrpSpPr>
              <p:nvPr/>
            </p:nvGrpSpPr>
            <p:grpSpPr bwMode="auto">
              <a:xfrm>
                <a:off x="924" y="1532"/>
                <a:ext cx="68" cy="76"/>
                <a:chOff x="595" y="1280"/>
                <a:chExt cx="106" cy="122"/>
              </a:xfrm>
            </p:grpSpPr>
            <p:sp>
              <p:nvSpPr>
                <p:cNvPr id="78083" name="Rectangle 1401"/>
                <p:cNvSpPr>
                  <a:spLocks noChangeArrowheads="1"/>
                </p:cNvSpPr>
                <p:nvPr/>
              </p:nvSpPr>
              <p:spPr bwMode="auto">
                <a:xfrm>
                  <a:off x="595" y="1280"/>
                  <a:ext cx="106" cy="91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084" name="Rectangle 1402"/>
                <p:cNvSpPr>
                  <a:spLocks noChangeArrowheads="1"/>
                </p:cNvSpPr>
                <p:nvPr/>
              </p:nvSpPr>
              <p:spPr bwMode="auto">
                <a:xfrm>
                  <a:off x="625" y="1362"/>
                  <a:ext cx="49" cy="40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8074" name="Group 1403"/>
              <p:cNvGrpSpPr>
                <a:grpSpLocks/>
              </p:cNvGrpSpPr>
              <p:nvPr/>
            </p:nvGrpSpPr>
            <p:grpSpPr bwMode="auto">
              <a:xfrm>
                <a:off x="1081" y="1532"/>
                <a:ext cx="68" cy="76"/>
                <a:chOff x="595" y="1280"/>
                <a:chExt cx="106" cy="122"/>
              </a:xfrm>
            </p:grpSpPr>
            <p:sp>
              <p:nvSpPr>
                <p:cNvPr id="78081" name="Rectangle 1404"/>
                <p:cNvSpPr>
                  <a:spLocks noChangeArrowheads="1"/>
                </p:cNvSpPr>
                <p:nvPr/>
              </p:nvSpPr>
              <p:spPr bwMode="auto">
                <a:xfrm>
                  <a:off x="595" y="1280"/>
                  <a:ext cx="106" cy="91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082" name="Rectangle 1405"/>
                <p:cNvSpPr>
                  <a:spLocks noChangeArrowheads="1"/>
                </p:cNvSpPr>
                <p:nvPr/>
              </p:nvSpPr>
              <p:spPr bwMode="auto">
                <a:xfrm>
                  <a:off x="625" y="1362"/>
                  <a:ext cx="49" cy="40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8075" name="Group 1406"/>
              <p:cNvGrpSpPr>
                <a:grpSpLocks/>
              </p:cNvGrpSpPr>
              <p:nvPr/>
            </p:nvGrpSpPr>
            <p:grpSpPr bwMode="auto">
              <a:xfrm>
                <a:off x="1238" y="1532"/>
                <a:ext cx="68" cy="76"/>
                <a:chOff x="595" y="1280"/>
                <a:chExt cx="106" cy="122"/>
              </a:xfrm>
            </p:grpSpPr>
            <p:sp>
              <p:nvSpPr>
                <p:cNvPr id="78079" name="Rectangle 1407"/>
                <p:cNvSpPr>
                  <a:spLocks noChangeArrowheads="1"/>
                </p:cNvSpPr>
                <p:nvPr/>
              </p:nvSpPr>
              <p:spPr bwMode="auto">
                <a:xfrm>
                  <a:off x="595" y="1280"/>
                  <a:ext cx="106" cy="91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080" name="Rectangle 1408"/>
                <p:cNvSpPr>
                  <a:spLocks noChangeArrowheads="1"/>
                </p:cNvSpPr>
                <p:nvPr/>
              </p:nvSpPr>
              <p:spPr bwMode="auto">
                <a:xfrm>
                  <a:off x="625" y="1362"/>
                  <a:ext cx="49" cy="40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8076" name="Group 1409"/>
              <p:cNvGrpSpPr>
                <a:grpSpLocks/>
              </p:cNvGrpSpPr>
              <p:nvPr/>
            </p:nvGrpSpPr>
            <p:grpSpPr bwMode="auto">
              <a:xfrm>
                <a:off x="1395" y="1532"/>
                <a:ext cx="68" cy="76"/>
                <a:chOff x="595" y="1280"/>
                <a:chExt cx="106" cy="122"/>
              </a:xfrm>
            </p:grpSpPr>
            <p:sp>
              <p:nvSpPr>
                <p:cNvPr id="78077" name="Rectangle 1410"/>
                <p:cNvSpPr>
                  <a:spLocks noChangeArrowheads="1"/>
                </p:cNvSpPr>
                <p:nvPr/>
              </p:nvSpPr>
              <p:spPr bwMode="auto">
                <a:xfrm>
                  <a:off x="595" y="1280"/>
                  <a:ext cx="106" cy="91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078" name="Rectangle 1411"/>
                <p:cNvSpPr>
                  <a:spLocks noChangeArrowheads="1"/>
                </p:cNvSpPr>
                <p:nvPr/>
              </p:nvSpPr>
              <p:spPr bwMode="auto">
                <a:xfrm>
                  <a:off x="625" y="1362"/>
                  <a:ext cx="49" cy="40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</p:grpSp>
        <p:grpSp>
          <p:nvGrpSpPr>
            <p:cNvPr id="29895" name="Group 1412"/>
            <p:cNvGrpSpPr>
              <a:grpSpLocks/>
            </p:cNvGrpSpPr>
            <p:nvPr/>
          </p:nvGrpSpPr>
          <p:grpSpPr bwMode="auto">
            <a:xfrm flipV="1">
              <a:off x="6280977" y="4043525"/>
              <a:ext cx="63273" cy="19480"/>
              <a:chOff x="5135" y="1305"/>
              <a:chExt cx="225" cy="76"/>
            </a:xfrm>
          </p:grpSpPr>
          <p:grpSp>
            <p:nvGrpSpPr>
              <p:cNvPr id="78065" name="Group 1413"/>
              <p:cNvGrpSpPr>
                <a:grpSpLocks/>
              </p:cNvGrpSpPr>
              <p:nvPr/>
            </p:nvGrpSpPr>
            <p:grpSpPr bwMode="auto">
              <a:xfrm>
                <a:off x="5135" y="1305"/>
                <a:ext cx="68" cy="76"/>
                <a:chOff x="595" y="1280"/>
                <a:chExt cx="106" cy="122"/>
              </a:xfrm>
            </p:grpSpPr>
            <p:sp>
              <p:nvSpPr>
                <p:cNvPr id="78069" name="Rectangle 1414"/>
                <p:cNvSpPr>
                  <a:spLocks noChangeArrowheads="1"/>
                </p:cNvSpPr>
                <p:nvPr/>
              </p:nvSpPr>
              <p:spPr bwMode="auto">
                <a:xfrm>
                  <a:off x="595" y="1280"/>
                  <a:ext cx="106" cy="91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070" name="Rectangle 1415"/>
                <p:cNvSpPr>
                  <a:spLocks noChangeArrowheads="1"/>
                </p:cNvSpPr>
                <p:nvPr/>
              </p:nvSpPr>
              <p:spPr bwMode="auto">
                <a:xfrm>
                  <a:off x="625" y="1362"/>
                  <a:ext cx="49" cy="40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8066" name="Group 1416"/>
              <p:cNvGrpSpPr>
                <a:grpSpLocks/>
              </p:cNvGrpSpPr>
              <p:nvPr/>
            </p:nvGrpSpPr>
            <p:grpSpPr bwMode="auto">
              <a:xfrm>
                <a:off x="5292" y="1305"/>
                <a:ext cx="68" cy="76"/>
                <a:chOff x="595" y="1280"/>
                <a:chExt cx="106" cy="122"/>
              </a:xfrm>
            </p:grpSpPr>
            <p:sp>
              <p:nvSpPr>
                <p:cNvPr id="78067" name="Rectangle 1417"/>
                <p:cNvSpPr>
                  <a:spLocks noChangeArrowheads="1"/>
                </p:cNvSpPr>
                <p:nvPr/>
              </p:nvSpPr>
              <p:spPr bwMode="auto">
                <a:xfrm>
                  <a:off x="595" y="1280"/>
                  <a:ext cx="106" cy="91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068" name="Rectangle 1418"/>
                <p:cNvSpPr>
                  <a:spLocks noChangeArrowheads="1"/>
                </p:cNvSpPr>
                <p:nvPr/>
              </p:nvSpPr>
              <p:spPr bwMode="auto">
                <a:xfrm>
                  <a:off x="625" y="1362"/>
                  <a:ext cx="49" cy="40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</p:grpSp>
        <p:sp>
          <p:nvSpPr>
            <p:cNvPr id="29896" name="Rectangle 1428"/>
            <p:cNvSpPr>
              <a:spLocks noChangeArrowheads="1"/>
            </p:cNvSpPr>
            <p:nvPr/>
          </p:nvSpPr>
          <p:spPr bwMode="auto">
            <a:xfrm flipH="1">
              <a:off x="3175559" y="4114809"/>
              <a:ext cx="1386156" cy="128229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897" name="Rectangle 1429"/>
            <p:cNvSpPr>
              <a:spLocks noChangeArrowheads="1"/>
            </p:cNvSpPr>
            <p:nvPr/>
          </p:nvSpPr>
          <p:spPr bwMode="auto">
            <a:xfrm flipH="1">
              <a:off x="4393652" y="4129431"/>
              <a:ext cx="123446" cy="32620"/>
            </a:xfrm>
            <a:prstGeom prst="rect">
              <a:avLst/>
            </a:prstGeom>
            <a:solidFill>
              <a:srgbClr val="3333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57" name="Rectangle 1430"/>
            <p:cNvSpPr>
              <a:spLocks noChangeArrowheads="1"/>
            </p:cNvSpPr>
            <p:nvPr/>
          </p:nvSpPr>
          <p:spPr bwMode="auto">
            <a:xfrm flipH="1">
              <a:off x="3652838" y="4132263"/>
              <a:ext cx="431800" cy="31750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900"/>
            </a:p>
          </p:txBody>
        </p:sp>
        <p:pic>
          <p:nvPicPr>
            <p:cNvPr id="29899" name="Picture 1431" descr="http://www.charliex.net/m-SGI_bug.jpg (13051 bytes)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78535" y="4192422"/>
              <a:ext cx="58005" cy="52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900" name="Line 1432"/>
            <p:cNvSpPr>
              <a:spLocks noChangeShapeType="1"/>
            </p:cNvSpPr>
            <p:nvPr/>
          </p:nvSpPr>
          <p:spPr bwMode="auto">
            <a:xfrm flipH="1">
              <a:off x="3175559" y="4181173"/>
              <a:ext cx="13861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901" name="Group 1436"/>
            <p:cNvGrpSpPr>
              <a:grpSpLocks/>
            </p:cNvGrpSpPr>
            <p:nvPr/>
          </p:nvGrpSpPr>
          <p:grpSpPr bwMode="auto">
            <a:xfrm>
              <a:off x="3174071" y="2395995"/>
              <a:ext cx="1500679" cy="214538"/>
              <a:chOff x="2586" y="3282"/>
              <a:chExt cx="1009" cy="210"/>
            </a:xfrm>
          </p:grpSpPr>
          <p:sp>
            <p:nvSpPr>
              <p:cNvPr id="78001" name="Rectangle 1437"/>
              <p:cNvSpPr>
                <a:spLocks noChangeArrowheads="1"/>
              </p:cNvSpPr>
              <p:nvPr/>
            </p:nvSpPr>
            <p:spPr bwMode="auto">
              <a:xfrm>
                <a:off x="2587" y="3283"/>
                <a:ext cx="932" cy="209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grpSp>
            <p:nvGrpSpPr>
              <p:cNvPr id="78002" name="Group 1438"/>
              <p:cNvGrpSpPr>
                <a:grpSpLocks/>
              </p:cNvGrpSpPr>
              <p:nvPr/>
            </p:nvGrpSpPr>
            <p:grpSpPr bwMode="auto">
              <a:xfrm>
                <a:off x="2586" y="3282"/>
                <a:ext cx="1009" cy="69"/>
                <a:chOff x="2586" y="3282"/>
                <a:chExt cx="1009" cy="69"/>
              </a:xfrm>
            </p:grpSpPr>
            <p:grpSp>
              <p:nvGrpSpPr>
                <p:cNvPr id="78045" name="Group 1439"/>
                <p:cNvGrpSpPr>
                  <a:grpSpLocks/>
                </p:cNvGrpSpPr>
                <p:nvPr/>
              </p:nvGrpSpPr>
              <p:grpSpPr bwMode="auto">
                <a:xfrm>
                  <a:off x="2586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8061" name="Rectangle 1440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062" name="AutoShape 14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528" name="Rectangle 1442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3"/>
                    <a:ext cx="27" cy="6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8064" name="Freeform 1443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046" name="Group 1444"/>
                <p:cNvGrpSpPr>
                  <a:grpSpLocks/>
                </p:cNvGrpSpPr>
                <p:nvPr/>
              </p:nvGrpSpPr>
              <p:grpSpPr bwMode="auto">
                <a:xfrm>
                  <a:off x="2819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8057" name="Rectangle 1445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058" name="AutoShape 144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524" name="Rectangle 1447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3"/>
                    <a:ext cx="27" cy="6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8060" name="Freeform 1448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047" name="Group 1449"/>
                <p:cNvGrpSpPr>
                  <a:grpSpLocks/>
                </p:cNvGrpSpPr>
                <p:nvPr/>
              </p:nvGrpSpPr>
              <p:grpSpPr bwMode="auto">
                <a:xfrm>
                  <a:off x="3052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8053" name="Rectangle 1450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054" name="AutoShape 145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520" name="Rectangle 1452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3"/>
                    <a:ext cx="27" cy="6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8056" name="Freeform 1453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048" name="Group 1454"/>
                <p:cNvGrpSpPr>
                  <a:grpSpLocks/>
                </p:cNvGrpSpPr>
                <p:nvPr/>
              </p:nvGrpSpPr>
              <p:grpSpPr bwMode="auto">
                <a:xfrm>
                  <a:off x="3284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8049" name="Rectangle 1455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050" name="AutoShape 145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516" name="Rectangle 1457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3"/>
                    <a:ext cx="27" cy="6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8052" name="Freeform 1458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  <p:grpSp>
            <p:nvGrpSpPr>
              <p:cNvPr id="78003" name="Group 1459"/>
              <p:cNvGrpSpPr>
                <a:grpSpLocks/>
              </p:cNvGrpSpPr>
              <p:nvPr/>
            </p:nvGrpSpPr>
            <p:grpSpPr bwMode="auto">
              <a:xfrm>
                <a:off x="2586" y="3352"/>
                <a:ext cx="1009" cy="69"/>
                <a:chOff x="2586" y="3282"/>
                <a:chExt cx="1009" cy="69"/>
              </a:xfrm>
            </p:grpSpPr>
            <p:grpSp>
              <p:nvGrpSpPr>
                <p:cNvPr id="78025" name="Group 1460"/>
                <p:cNvGrpSpPr>
                  <a:grpSpLocks/>
                </p:cNvGrpSpPr>
                <p:nvPr/>
              </p:nvGrpSpPr>
              <p:grpSpPr bwMode="auto">
                <a:xfrm>
                  <a:off x="2586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8041" name="Rectangle 1461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042" name="AutoShape 146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508" name="Rectangle 1463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3"/>
                    <a:ext cx="27" cy="6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8044" name="Freeform 1464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026" name="Group 1465"/>
                <p:cNvGrpSpPr>
                  <a:grpSpLocks/>
                </p:cNvGrpSpPr>
                <p:nvPr/>
              </p:nvGrpSpPr>
              <p:grpSpPr bwMode="auto">
                <a:xfrm>
                  <a:off x="2819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8037" name="Rectangle 1466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038" name="AutoShape 146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504" name="Rectangle 1468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3"/>
                    <a:ext cx="27" cy="6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8040" name="Freeform 1469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027" name="Group 1470"/>
                <p:cNvGrpSpPr>
                  <a:grpSpLocks/>
                </p:cNvGrpSpPr>
                <p:nvPr/>
              </p:nvGrpSpPr>
              <p:grpSpPr bwMode="auto">
                <a:xfrm>
                  <a:off x="3052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8033" name="Rectangle 1471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034" name="AutoShape 147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500" name="Rectangle 1473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3"/>
                    <a:ext cx="27" cy="6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8036" name="Freeform 1474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028" name="Group 1475"/>
                <p:cNvGrpSpPr>
                  <a:grpSpLocks/>
                </p:cNvGrpSpPr>
                <p:nvPr/>
              </p:nvGrpSpPr>
              <p:grpSpPr bwMode="auto">
                <a:xfrm>
                  <a:off x="3284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8029" name="Rectangle 1476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030" name="AutoShape 147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496" name="Rectangle 1478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3"/>
                    <a:ext cx="27" cy="6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8032" name="Freeform 1479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  <p:grpSp>
            <p:nvGrpSpPr>
              <p:cNvPr id="78004" name="Group 1480"/>
              <p:cNvGrpSpPr>
                <a:grpSpLocks/>
              </p:cNvGrpSpPr>
              <p:nvPr/>
            </p:nvGrpSpPr>
            <p:grpSpPr bwMode="auto">
              <a:xfrm>
                <a:off x="2586" y="3422"/>
                <a:ext cx="1009" cy="69"/>
                <a:chOff x="2586" y="3282"/>
                <a:chExt cx="1009" cy="69"/>
              </a:xfrm>
            </p:grpSpPr>
            <p:grpSp>
              <p:nvGrpSpPr>
                <p:cNvPr id="78005" name="Group 1481"/>
                <p:cNvGrpSpPr>
                  <a:grpSpLocks/>
                </p:cNvGrpSpPr>
                <p:nvPr/>
              </p:nvGrpSpPr>
              <p:grpSpPr bwMode="auto">
                <a:xfrm>
                  <a:off x="2586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8021" name="Rectangle 1482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022" name="AutoShape 148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488" name="Rectangle 1484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3"/>
                    <a:ext cx="27" cy="6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8024" name="Freeform 1485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006" name="Group 1486"/>
                <p:cNvGrpSpPr>
                  <a:grpSpLocks/>
                </p:cNvGrpSpPr>
                <p:nvPr/>
              </p:nvGrpSpPr>
              <p:grpSpPr bwMode="auto">
                <a:xfrm>
                  <a:off x="2819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8017" name="Rectangle 1487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018" name="AutoShape 148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484" name="Rectangle 1489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3"/>
                    <a:ext cx="27" cy="6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8020" name="Freeform 1490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007" name="Group 1491"/>
                <p:cNvGrpSpPr>
                  <a:grpSpLocks/>
                </p:cNvGrpSpPr>
                <p:nvPr/>
              </p:nvGrpSpPr>
              <p:grpSpPr bwMode="auto">
                <a:xfrm>
                  <a:off x="3052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8013" name="Rectangle 1492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014" name="AutoShape 149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480" name="Rectangle 1494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3"/>
                    <a:ext cx="27" cy="6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8016" name="Freeform 1495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8008" name="Group 1496"/>
                <p:cNvGrpSpPr>
                  <a:grpSpLocks/>
                </p:cNvGrpSpPr>
                <p:nvPr/>
              </p:nvGrpSpPr>
              <p:grpSpPr bwMode="auto">
                <a:xfrm>
                  <a:off x="3284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8009" name="Rectangle 1497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8010" name="AutoShape 149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476" name="Rectangle 1499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3"/>
                    <a:ext cx="27" cy="6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8012" name="Freeform 1500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</p:grpSp>
        <p:grpSp>
          <p:nvGrpSpPr>
            <p:cNvPr id="29902" name="Group 3782"/>
            <p:cNvGrpSpPr>
              <a:grpSpLocks/>
            </p:cNvGrpSpPr>
            <p:nvPr/>
          </p:nvGrpSpPr>
          <p:grpSpPr bwMode="auto">
            <a:xfrm>
              <a:off x="3174072" y="2619315"/>
              <a:ext cx="1500679" cy="214538"/>
              <a:chOff x="2586" y="3282"/>
              <a:chExt cx="1009" cy="210"/>
            </a:xfrm>
          </p:grpSpPr>
          <p:sp>
            <p:nvSpPr>
              <p:cNvPr id="77937" name="Rectangle 1506"/>
              <p:cNvSpPr>
                <a:spLocks noChangeArrowheads="1"/>
              </p:cNvSpPr>
              <p:nvPr/>
            </p:nvSpPr>
            <p:spPr bwMode="auto">
              <a:xfrm>
                <a:off x="2587" y="3283"/>
                <a:ext cx="932" cy="209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grpSp>
            <p:nvGrpSpPr>
              <p:cNvPr id="77938" name="Group 1507"/>
              <p:cNvGrpSpPr>
                <a:grpSpLocks/>
              </p:cNvGrpSpPr>
              <p:nvPr/>
            </p:nvGrpSpPr>
            <p:grpSpPr bwMode="auto">
              <a:xfrm>
                <a:off x="2586" y="3282"/>
                <a:ext cx="1009" cy="69"/>
                <a:chOff x="2586" y="3282"/>
                <a:chExt cx="1009" cy="69"/>
              </a:xfrm>
            </p:grpSpPr>
            <p:grpSp>
              <p:nvGrpSpPr>
                <p:cNvPr id="77981" name="Group 1508"/>
                <p:cNvGrpSpPr>
                  <a:grpSpLocks/>
                </p:cNvGrpSpPr>
                <p:nvPr/>
              </p:nvGrpSpPr>
              <p:grpSpPr bwMode="auto">
                <a:xfrm>
                  <a:off x="2586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7997" name="Rectangle 1509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7998" name="AutoShape 151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464" name="Rectangle 1511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4"/>
                    <a:ext cx="27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8000" name="Freeform 1512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7982" name="Group 1513"/>
                <p:cNvGrpSpPr>
                  <a:grpSpLocks/>
                </p:cNvGrpSpPr>
                <p:nvPr/>
              </p:nvGrpSpPr>
              <p:grpSpPr bwMode="auto">
                <a:xfrm>
                  <a:off x="2819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7993" name="Rectangle 1514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7994" name="AutoShape 151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460" name="Rectangle 1516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4"/>
                    <a:ext cx="27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7996" name="Freeform 1517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7983" name="Group 1518"/>
                <p:cNvGrpSpPr>
                  <a:grpSpLocks/>
                </p:cNvGrpSpPr>
                <p:nvPr/>
              </p:nvGrpSpPr>
              <p:grpSpPr bwMode="auto">
                <a:xfrm>
                  <a:off x="3052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7989" name="Rectangle 1519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7990" name="AutoShape 152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456" name="Rectangle 1521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4"/>
                    <a:ext cx="27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7992" name="Freeform 1522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7984" name="Group 1523"/>
                <p:cNvGrpSpPr>
                  <a:grpSpLocks/>
                </p:cNvGrpSpPr>
                <p:nvPr/>
              </p:nvGrpSpPr>
              <p:grpSpPr bwMode="auto">
                <a:xfrm>
                  <a:off x="3284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7985" name="Rectangle 1524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7986" name="AutoShape 152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452" name="Rectangle 1526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4"/>
                    <a:ext cx="27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7988" name="Freeform 1527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  <p:grpSp>
            <p:nvGrpSpPr>
              <p:cNvPr id="77939" name="Group 1528"/>
              <p:cNvGrpSpPr>
                <a:grpSpLocks/>
              </p:cNvGrpSpPr>
              <p:nvPr/>
            </p:nvGrpSpPr>
            <p:grpSpPr bwMode="auto">
              <a:xfrm>
                <a:off x="2586" y="3352"/>
                <a:ext cx="1009" cy="69"/>
                <a:chOff x="2586" y="3282"/>
                <a:chExt cx="1009" cy="69"/>
              </a:xfrm>
            </p:grpSpPr>
            <p:grpSp>
              <p:nvGrpSpPr>
                <p:cNvPr id="77961" name="Group 1529"/>
                <p:cNvGrpSpPr>
                  <a:grpSpLocks/>
                </p:cNvGrpSpPr>
                <p:nvPr/>
              </p:nvGrpSpPr>
              <p:grpSpPr bwMode="auto">
                <a:xfrm>
                  <a:off x="2586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7977" name="Rectangle 1530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7978" name="AutoShape 153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444" name="Rectangle 1532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4"/>
                    <a:ext cx="27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7980" name="Freeform 1533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7962" name="Group 3811"/>
                <p:cNvGrpSpPr>
                  <a:grpSpLocks/>
                </p:cNvGrpSpPr>
                <p:nvPr/>
              </p:nvGrpSpPr>
              <p:grpSpPr bwMode="auto">
                <a:xfrm>
                  <a:off x="2819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7973" name="Rectangle 1535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7974" name="AutoShape 153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440" name="Rectangle 1537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4"/>
                    <a:ext cx="27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7976" name="Freeform 1538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7963" name="Group 1539"/>
                <p:cNvGrpSpPr>
                  <a:grpSpLocks/>
                </p:cNvGrpSpPr>
                <p:nvPr/>
              </p:nvGrpSpPr>
              <p:grpSpPr bwMode="auto">
                <a:xfrm>
                  <a:off x="3052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7969" name="Rectangle 1540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7970" name="AutoShape 15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436" name="Rectangle 1542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4"/>
                    <a:ext cx="27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7972" name="Freeform 1543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7964" name="Group 1544"/>
                <p:cNvGrpSpPr>
                  <a:grpSpLocks/>
                </p:cNvGrpSpPr>
                <p:nvPr/>
              </p:nvGrpSpPr>
              <p:grpSpPr bwMode="auto">
                <a:xfrm>
                  <a:off x="3284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7965" name="Rectangle 1545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7966" name="AutoShape 154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432" name="Rectangle 1547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4"/>
                    <a:ext cx="27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7968" name="Freeform 1548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  <p:grpSp>
            <p:nvGrpSpPr>
              <p:cNvPr id="77940" name="Group 1549"/>
              <p:cNvGrpSpPr>
                <a:grpSpLocks/>
              </p:cNvGrpSpPr>
              <p:nvPr/>
            </p:nvGrpSpPr>
            <p:grpSpPr bwMode="auto">
              <a:xfrm>
                <a:off x="2586" y="3422"/>
                <a:ext cx="1009" cy="69"/>
                <a:chOff x="2586" y="3282"/>
                <a:chExt cx="1009" cy="69"/>
              </a:xfrm>
            </p:grpSpPr>
            <p:grpSp>
              <p:nvGrpSpPr>
                <p:cNvPr id="77941" name="Group 1550"/>
                <p:cNvGrpSpPr>
                  <a:grpSpLocks/>
                </p:cNvGrpSpPr>
                <p:nvPr/>
              </p:nvGrpSpPr>
              <p:grpSpPr bwMode="auto">
                <a:xfrm>
                  <a:off x="2586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7957" name="Rectangle 1551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7958" name="AutoShape 155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424" name="Rectangle 1553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3"/>
                    <a:ext cx="27" cy="6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7960" name="Freeform 1554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7942" name="Group 1555"/>
                <p:cNvGrpSpPr>
                  <a:grpSpLocks/>
                </p:cNvGrpSpPr>
                <p:nvPr/>
              </p:nvGrpSpPr>
              <p:grpSpPr bwMode="auto">
                <a:xfrm>
                  <a:off x="2819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7953" name="Rectangle 1556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7954" name="AutoShape 155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420" name="Rectangle 1558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3"/>
                    <a:ext cx="27" cy="6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7956" name="Freeform 1559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7943" name="Group 1560"/>
                <p:cNvGrpSpPr>
                  <a:grpSpLocks/>
                </p:cNvGrpSpPr>
                <p:nvPr/>
              </p:nvGrpSpPr>
              <p:grpSpPr bwMode="auto">
                <a:xfrm>
                  <a:off x="3052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7949" name="Rectangle 1561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7950" name="AutoShape 156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416" name="Rectangle 1563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3"/>
                    <a:ext cx="27" cy="6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7952" name="Freeform 1564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7944" name="Group 1565"/>
                <p:cNvGrpSpPr>
                  <a:grpSpLocks/>
                </p:cNvGrpSpPr>
                <p:nvPr/>
              </p:nvGrpSpPr>
              <p:grpSpPr bwMode="auto">
                <a:xfrm>
                  <a:off x="3284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7945" name="Rectangle 1566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7946" name="AutoShape 156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412" name="Rectangle 1568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3"/>
                    <a:ext cx="27" cy="6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7948" name="Freeform 1569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</p:grpSp>
        <p:grpSp>
          <p:nvGrpSpPr>
            <p:cNvPr id="29903" name="Group 1574"/>
            <p:cNvGrpSpPr>
              <a:grpSpLocks/>
            </p:cNvGrpSpPr>
            <p:nvPr/>
          </p:nvGrpSpPr>
          <p:grpSpPr bwMode="auto">
            <a:xfrm>
              <a:off x="3174072" y="2843890"/>
              <a:ext cx="1500679" cy="214538"/>
              <a:chOff x="2586" y="3282"/>
              <a:chExt cx="1009" cy="210"/>
            </a:xfrm>
          </p:grpSpPr>
          <p:sp>
            <p:nvSpPr>
              <p:cNvPr id="77873" name="Rectangle 1575"/>
              <p:cNvSpPr>
                <a:spLocks noChangeArrowheads="1"/>
              </p:cNvSpPr>
              <p:nvPr/>
            </p:nvSpPr>
            <p:spPr bwMode="auto">
              <a:xfrm>
                <a:off x="2587" y="3283"/>
                <a:ext cx="932" cy="209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grpSp>
            <p:nvGrpSpPr>
              <p:cNvPr id="77874" name="Group 1576"/>
              <p:cNvGrpSpPr>
                <a:grpSpLocks/>
              </p:cNvGrpSpPr>
              <p:nvPr/>
            </p:nvGrpSpPr>
            <p:grpSpPr bwMode="auto">
              <a:xfrm>
                <a:off x="2586" y="3282"/>
                <a:ext cx="1009" cy="69"/>
                <a:chOff x="2586" y="3282"/>
                <a:chExt cx="1009" cy="69"/>
              </a:xfrm>
            </p:grpSpPr>
            <p:grpSp>
              <p:nvGrpSpPr>
                <p:cNvPr id="77917" name="Group 1577"/>
                <p:cNvGrpSpPr>
                  <a:grpSpLocks/>
                </p:cNvGrpSpPr>
                <p:nvPr/>
              </p:nvGrpSpPr>
              <p:grpSpPr bwMode="auto">
                <a:xfrm>
                  <a:off x="2586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7933" name="Rectangle 1578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7934" name="AutoShape 157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400" name="Rectangle 1580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3"/>
                    <a:ext cx="27" cy="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7936" name="Freeform 1581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7918" name="Group 1582"/>
                <p:cNvGrpSpPr>
                  <a:grpSpLocks/>
                </p:cNvGrpSpPr>
                <p:nvPr/>
              </p:nvGrpSpPr>
              <p:grpSpPr bwMode="auto">
                <a:xfrm>
                  <a:off x="2819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7929" name="Rectangle 1583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7930" name="AutoShape 158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396" name="Rectangle 1585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3"/>
                    <a:ext cx="27" cy="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7932" name="Freeform 1586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7919" name="Group 1587"/>
                <p:cNvGrpSpPr>
                  <a:grpSpLocks/>
                </p:cNvGrpSpPr>
                <p:nvPr/>
              </p:nvGrpSpPr>
              <p:grpSpPr bwMode="auto">
                <a:xfrm>
                  <a:off x="3052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7925" name="Rectangle 1588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7926" name="AutoShape 158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392" name="Rectangle 1590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3"/>
                    <a:ext cx="27" cy="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7928" name="Freeform 1591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7920" name="Group 1592"/>
                <p:cNvGrpSpPr>
                  <a:grpSpLocks/>
                </p:cNvGrpSpPr>
                <p:nvPr/>
              </p:nvGrpSpPr>
              <p:grpSpPr bwMode="auto">
                <a:xfrm>
                  <a:off x="3284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7921" name="Rectangle 1593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7922" name="AutoShape 159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388" name="Rectangle 1595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3"/>
                    <a:ext cx="27" cy="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7924" name="Freeform 1596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  <p:grpSp>
            <p:nvGrpSpPr>
              <p:cNvPr id="77875" name="Group 1597"/>
              <p:cNvGrpSpPr>
                <a:grpSpLocks/>
              </p:cNvGrpSpPr>
              <p:nvPr/>
            </p:nvGrpSpPr>
            <p:grpSpPr bwMode="auto">
              <a:xfrm>
                <a:off x="2586" y="3352"/>
                <a:ext cx="1009" cy="69"/>
                <a:chOff x="2586" y="3282"/>
                <a:chExt cx="1009" cy="69"/>
              </a:xfrm>
            </p:grpSpPr>
            <p:grpSp>
              <p:nvGrpSpPr>
                <p:cNvPr id="77897" name="Group 1598"/>
                <p:cNvGrpSpPr>
                  <a:grpSpLocks/>
                </p:cNvGrpSpPr>
                <p:nvPr/>
              </p:nvGrpSpPr>
              <p:grpSpPr bwMode="auto">
                <a:xfrm>
                  <a:off x="2586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7913" name="Rectangle 1599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7914" name="AutoShape 160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380" name="Rectangle 1601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3"/>
                    <a:ext cx="27" cy="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7916" name="Freeform 1602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7898" name="Group 1603"/>
                <p:cNvGrpSpPr>
                  <a:grpSpLocks/>
                </p:cNvGrpSpPr>
                <p:nvPr/>
              </p:nvGrpSpPr>
              <p:grpSpPr bwMode="auto">
                <a:xfrm>
                  <a:off x="2819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7909" name="Rectangle 1604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7910" name="AutoShape 160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376" name="Rectangle 1606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3"/>
                    <a:ext cx="27" cy="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7912" name="Freeform 1607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7899" name="Group 1608"/>
                <p:cNvGrpSpPr>
                  <a:grpSpLocks/>
                </p:cNvGrpSpPr>
                <p:nvPr/>
              </p:nvGrpSpPr>
              <p:grpSpPr bwMode="auto">
                <a:xfrm>
                  <a:off x="3052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7905" name="Rectangle 1609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7906" name="AutoShape 161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372" name="Rectangle 1611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3"/>
                    <a:ext cx="27" cy="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7908" name="Freeform 1612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7900" name="Group 1613"/>
                <p:cNvGrpSpPr>
                  <a:grpSpLocks/>
                </p:cNvGrpSpPr>
                <p:nvPr/>
              </p:nvGrpSpPr>
              <p:grpSpPr bwMode="auto">
                <a:xfrm>
                  <a:off x="3284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7901" name="Rectangle 1614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7902" name="AutoShape 161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368" name="Rectangle 1616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3"/>
                    <a:ext cx="27" cy="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7904" name="Freeform 1617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  <p:grpSp>
            <p:nvGrpSpPr>
              <p:cNvPr id="77876" name="Group 1618"/>
              <p:cNvGrpSpPr>
                <a:grpSpLocks/>
              </p:cNvGrpSpPr>
              <p:nvPr/>
            </p:nvGrpSpPr>
            <p:grpSpPr bwMode="auto">
              <a:xfrm>
                <a:off x="2586" y="3422"/>
                <a:ext cx="1009" cy="69"/>
                <a:chOff x="2586" y="3282"/>
                <a:chExt cx="1009" cy="69"/>
              </a:xfrm>
            </p:grpSpPr>
            <p:grpSp>
              <p:nvGrpSpPr>
                <p:cNvPr id="77877" name="Group 1619"/>
                <p:cNvGrpSpPr>
                  <a:grpSpLocks/>
                </p:cNvGrpSpPr>
                <p:nvPr/>
              </p:nvGrpSpPr>
              <p:grpSpPr bwMode="auto">
                <a:xfrm>
                  <a:off x="2586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7893" name="Rectangle 1620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7894" name="AutoShape 162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360" name="Rectangle 1622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4"/>
                    <a:ext cx="27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7896" name="Freeform 1623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7878" name="Group 1624"/>
                <p:cNvGrpSpPr>
                  <a:grpSpLocks/>
                </p:cNvGrpSpPr>
                <p:nvPr/>
              </p:nvGrpSpPr>
              <p:grpSpPr bwMode="auto">
                <a:xfrm>
                  <a:off x="2819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7889" name="Rectangle 1625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7890" name="AutoShape 162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356" name="Rectangle 1627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4"/>
                    <a:ext cx="27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7892" name="Freeform 1628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7879" name="Group 1629"/>
                <p:cNvGrpSpPr>
                  <a:grpSpLocks/>
                </p:cNvGrpSpPr>
                <p:nvPr/>
              </p:nvGrpSpPr>
              <p:grpSpPr bwMode="auto">
                <a:xfrm>
                  <a:off x="3052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7885" name="Rectangle 1630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7886" name="AutoShape 163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352" name="Rectangle 1632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4"/>
                    <a:ext cx="27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7888" name="Freeform 1633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77880" name="Group 1634"/>
                <p:cNvGrpSpPr>
                  <a:grpSpLocks/>
                </p:cNvGrpSpPr>
                <p:nvPr/>
              </p:nvGrpSpPr>
              <p:grpSpPr bwMode="auto">
                <a:xfrm>
                  <a:off x="3284" y="3282"/>
                  <a:ext cx="311" cy="69"/>
                  <a:chOff x="2586" y="3282"/>
                  <a:chExt cx="311" cy="69"/>
                </a:xfrm>
              </p:grpSpPr>
              <p:sp>
                <p:nvSpPr>
                  <p:cNvPr id="77881" name="Rectangle 1635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282"/>
                    <a:ext cx="230" cy="69"/>
                  </a:xfrm>
                  <a:prstGeom prst="rect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77882" name="AutoShape 163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9" y="3207"/>
                    <a:ext cx="57" cy="21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10849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927" y="10800"/>
                        </a:moveTo>
                        <a:cubicBezTo>
                          <a:pt x="10927" y="10870"/>
                          <a:pt x="10870" y="10927"/>
                          <a:pt x="10800" y="10927"/>
                        </a:cubicBezTo>
                        <a:cubicBezTo>
                          <a:pt x="10729" y="10926"/>
                          <a:pt x="10673" y="10870"/>
                          <a:pt x="10673" y="10800"/>
                        </a:cubicBezTo>
                        <a:lnTo>
                          <a:pt x="0" y="10800"/>
                        </a:lnTo>
                        <a:cubicBezTo>
                          <a:pt x="0" y="16764"/>
                          <a:pt x="4835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348" name="Rectangle 1637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284"/>
                    <a:ext cx="27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 sz="900"/>
                  </a:p>
                </p:txBody>
              </p:sp>
              <p:sp>
                <p:nvSpPr>
                  <p:cNvPr id="77884" name="Freeform 1638"/>
                  <p:cNvSpPr>
                    <a:spLocks/>
                  </p:cNvSpPr>
                  <p:nvPr/>
                </p:nvSpPr>
                <p:spPr bwMode="auto">
                  <a:xfrm>
                    <a:off x="2588" y="3285"/>
                    <a:ext cx="142" cy="20"/>
                  </a:xfrm>
                  <a:custGeom>
                    <a:avLst/>
                    <a:gdLst>
                      <a:gd name="T0" fmla="*/ 0 w 142"/>
                      <a:gd name="T1" fmla="*/ 6 h 20"/>
                      <a:gd name="T2" fmla="*/ 37 w 142"/>
                      <a:gd name="T3" fmla="*/ 18 h 20"/>
                      <a:gd name="T4" fmla="*/ 66 w 142"/>
                      <a:gd name="T5" fmla="*/ 18 h 20"/>
                      <a:gd name="T6" fmla="*/ 99 w 142"/>
                      <a:gd name="T7" fmla="*/ 6 h 20"/>
                      <a:gd name="T8" fmla="*/ 142 w 14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20"/>
                      <a:gd name="T17" fmla="*/ 142 w 142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20">
                        <a:moveTo>
                          <a:pt x="0" y="6"/>
                        </a:moveTo>
                        <a:cubicBezTo>
                          <a:pt x="13" y="11"/>
                          <a:pt x="26" y="16"/>
                          <a:pt x="37" y="18"/>
                        </a:cubicBezTo>
                        <a:cubicBezTo>
                          <a:pt x="48" y="20"/>
                          <a:pt x="56" y="20"/>
                          <a:pt x="66" y="18"/>
                        </a:cubicBezTo>
                        <a:cubicBezTo>
                          <a:pt x="76" y="16"/>
                          <a:pt x="86" y="9"/>
                          <a:pt x="99" y="6"/>
                        </a:cubicBezTo>
                        <a:cubicBezTo>
                          <a:pt x="112" y="3"/>
                          <a:pt x="127" y="1"/>
                          <a:pt x="14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</p:grpSp>
        <p:sp>
          <p:nvSpPr>
            <p:cNvPr id="29904" name="Rectangle 1645"/>
            <p:cNvSpPr>
              <a:spLocks noChangeArrowheads="1"/>
            </p:cNvSpPr>
            <p:nvPr/>
          </p:nvSpPr>
          <p:spPr bwMode="auto">
            <a:xfrm>
              <a:off x="3175559" y="3070741"/>
              <a:ext cx="1386156" cy="213517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29905" name="Group 1646"/>
            <p:cNvGrpSpPr>
              <a:grpSpLocks/>
            </p:cNvGrpSpPr>
            <p:nvPr/>
          </p:nvGrpSpPr>
          <p:grpSpPr bwMode="auto">
            <a:xfrm>
              <a:off x="3174075" y="3069720"/>
              <a:ext cx="1500679" cy="70491"/>
              <a:chOff x="2586" y="3282"/>
              <a:chExt cx="1009" cy="69"/>
            </a:xfrm>
          </p:grpSpPr>
          <p:grpSp>
            <p:nvGrpSpPr>
              <p:cNvPr id="77853" name="Group 1647"/>
              <p:cNvGrpSpPr>
                <a:grpSpLocks/>
              </p:cNvGrpSpPr>
              <p:nvPr/>
            </p:nvGrpSpPr>
            <p:grpSpPr bwMode="auto">
              <a:xfrm>
                <a:off x="2586" y="3282"/>
                <a:ext cx="311" cy="69"/>
                <a:chOff x="2586" y="3282"/>
                <a:chExt cx="311" cy="69"/>
              </a:xfrm>
            </p:grpSpPr>
            <p:sp>
              <p:nvSpPr>
                <p:cNvPr id="77869" name="Rectangle 1648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7870" name="AutoShape 1649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336" name="Rectangle 1650"/>
                <p:cNvSpPr>
                  <a:spLocks noChangeArrowheads="1"/>
                </p:cNvSpPr>
                <p:nvPr/>
              </p:nvSpPr>
              <p:spPr bwMode="auto">
                <a:xfrm>
                  <a:off x="2789" y="3284"/>
                  <a:ext cx="27" cy="6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77872" name="Freeform 1651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7854" name="Group 1652"/>
              <p:cNvGrpSpPr>
                <a:grpSpLocks/>
              </p:cNvGrpSpPr>
              <p:nvPr/>
            </p:nvGrpSpPr>
            <p:grpSpPr bwMode="auto">
              <a:xfrm>
                <a:off x="2819" y="3282"/>
                <a:ext cx="311" cy="69"/>
                <a:chOff x="2586" y="3282"/>
                <a:chExt cx="311" cy="69"/>
              </a:xfrm>
            </p:grpSpPr>
            <p:sp>
              <p:nvSpPr>
                <p:cNvPr id="77865" name="Rectangle 1653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7866" name="AutoShape 1654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332" name="Rectangle 1655"/>
                <p:cNvSpPr>
                  <a:spLocks noChangeArrowheads="1"/>
                </p:cNvSpPr>
                <p:nvPr/>
              </p:nvSpPr>
              <p:spPr bwMode="auto">
                <a:xfrm>
                  <a:off x="2789" y="3284"/>
                  <a:ext cx="27" cy="6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77868" name="Freeform 1656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7855" name="Group 1657"/>
              <p:cNvGrpSpPr>
                <a:grpSpLocks/>
              </p:cNvGrpSpPr>
              <p:nvPr/>
            </p:nvGrpSpPr>
            <p:grpSpPr bwMode="auto">
              <a:xfrm>
                <a:off x="3052" y="3282"/>
                <a:ext cx="311" cy="69"/>
                <a:chOff x="2586" y="3282"/>
                <a:chExt cx="311" cy="69"/>
              </a:xfrm>
            </p:grpSpPr>
            <p:sp>
              <p:nvSpPr>
                <p:cNvPr id="77861" name="Rectangle 1658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7862" name="AutoShape 1659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328" name="Rectangle 1660"/>
                <p:cNvSpPr>
                  <a:spLocks noChangeArrowheads="1"/>
                </p:cNvSpPr>
                <p:nvPr/>
              </p:nvSpPr>
              <p:spPr bwMode="auto">
                <a:xfrm>
                  <a:off x="2789" y="3284"/>
                  <a:ext cx="27" cy="6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77864" name="Freeform 1661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7856" name="Group 1662"/>
              <p:cNvGrpSpPr>
                <a:grpSpLocks/>
              </p:cNvGrpSpPr>
              <p:nvPr/>
            </p:nvGrpSpPr>
            <p:grpSpPr bwMode="auto">
              <a:xfrm>
                <a:off x="3284" y="3282"/>
                <a:ext cx="311" cy="69"/>
                <a:chOff x="2586" y="3282"/>
                <a:chExt cx="311" cy="69"/>
              </a:xfrm>
            </p:grpSpPr>
            <p:sp>
              <p:nvSpPr>
                <p:cNvPr id="77857" name="Rectangle 1663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7858" name="AutoShape 1664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324" name="Rectangle 1665"/>
                <p:cNvSpPr>
                  <a:spLocks noChangeArrowheads="1"/>
                </p:cNvSpPr>
                <p:nvPr/>
              </p:nvSpPr>
              <p:spPr bwMode="auto">
                <a:xfrm>
                  <a:off x="2789" y="3284"/>
                  <a:ext cx="27" cy="6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77860" name="Freeform 1666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</p:grpSp>
        <p:grpSp>
          <p:nvGrpSpPr>
            <p:cNvPr id="29906" name="Group 1667"/>
            <p:cNvGrpSpPr>
              <a:grpSpLocks/>
            </p:cNvGrpSpPr>
            <p:nvPr/>
          </p:nvGrpSpPr>
          <p:grpSpPr bwMode="auto">
            <a:xfrm>
              <a:off x="3174075" y="3141232"/>
              <a:ext cx="1500679" cy="70491"/>
              <a:chOff x="2586" y="3282"/>
              <a:chExt cx="1009" cy="69"/>
            </a:xfrm>
          </p:grpSpPr>
          <p:grpSp>
            <p:nvGrpSpPr>
              <p:cNvPr id="77833" name="Group 1668"/>
              <p:cNvGrpSpPr>
                <a:grpSpLocks/>
              </p:cNvGrpSpPr>
              <p:nvPr/>
            </p:nvGrpSpPr>
            <p:grpSpPr bwMode="auto">
              <a:xfrm>
                <a:off x="2586" y="3282"/>
                <a:ext cx="311" cy="69"/>
                <a:chOff x="2586" y="3282"/>
                <a:chExt cx="311" cy="69"/>
              </a:xfrm>
            </p:grpSpPr>
            <p:sp>
              <p:nvSpPr>
                <p:cNvPr id="77849" name="Rectangle 1669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7850" name="AutoShape 1670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316" name="Rectangle 1671"/>
                <p:cNvSpPr>
                  <a:spLocks noChangeArrowheads="1"/>
                </p:cNvSpPr>
                <p:nvPr/>
              </p:nvSpPr>
              <p:spPr bwMode="auto">
                <a:xfrm>
                  <a:off x="2789" y="3284"/>
                  <a:ext cx="27" cy="6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77852" name="Freeform 1672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7834" name="Group 1673"/>
              <p:cNvGrpSpPr>
                <a:grpSpLocks/>
              </p:cNvGrpSpPr>
              <p:nvPr/>
            </p:nvGrpSpPr>
            <p:grpSpPr bwMode="auto">
              <a:xfrm>
                <a:off x="2819" y="3282"/>
                <a:ext cx="311" cy="69"/>
                <a:chOff x="2586" y="3282"/>
                <a:chExt cx="311" cy="69"/>
              </a:xfrm>
            </p:grpSpPr>
            <p:sp>
              <p:nvSpPr>
                <p:cNvPr id="77845" name="Rectangle 1674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7846" name="AutoShape 1675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312" name="Rectangle 1676"/>
                <p:cNvSpPr>
                  <a:spLocks noChangeArrowheads="1"/>
                </p:cNvSpPr>
                <p:nvPr/>
              </p:nvSpPr>
              <p:spPr bwMode="auto">
                <a:xfrm>
                  <a:off x="2789" y="3284"/>
                  <a:ext cx="27" cy="6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77848" name="Freeform 1677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7835" name="Group 1678"/>
              <p:cNvGrpSpPr>
                <a:grpSpLocks/>
              </p:cNvGrpSpPr>
              <p:nvPr/>
            </p:nvGrpSpPr>
            <p:grpSpPr bwMode="auto">
              <a:xfrm>
                <a:off x="3052" y="3282"/>
                <a:ext cx="311" cy="69"/>
                <a:chOff x="2586" y="3282"/>
                <a:chExt cx="311" cy="69"/>
              </a:xfrm>
            </p:grpSpPr>
            <p:sp>
              <p:nvSpPr>
                <p:cNvPr id="77841" name="Rectangle 1679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7842" name="AutoShape 1680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308" name="Rectangle 1681"/>
                <p:cNvSpPr>
                  <a:spLocks noChangeArrowheads="1"/>
                </p:cNvSpPr>
                <p:nvPr/>
              </p:nvSpPr>
              <p:spPr bwMode="auto">
                <a:xfrm>
                  <a:off x="2789" y="3284"/>
                  <a:ext cx="27" cy="6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77844" name="Freeform 1682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77836" name="Group 1683"/>
              <p:cNvGrpSpPr>
                <a:grpSpLocks/>
              </p:cNvGrpSpPr>
              <p:nvPr/>
            </p:nvGrpSpPr>
            <p:grpSpPr bwMode="auto">
              <a:xfrm>
                <a:off x="3284" y="3282"/>
                <a:ext cx="311" cy="69"/>
                <a:chOff x="2586" y="3282"/>
                <a:chExt cx="311" cy="69"/>
              </a:xfrm>
            </p:grpSpPr>
            <p:sp>
              <p:nvSpPr>
                <p:cNvPr id="77837" name="Rectangle 1684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7838" name="AutoShape 1685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304" name="Rectangle 1686"/>
                <p:cNvSpPr>
                  <a:spLocks noChangeArrowheads="1"/>
                </p:cNvSpPr>
                <p:nvPr/>
              </p:nvSpPr>
              <p:spPr bwMode="auto">
                <a:xfrm>
                  <a:off x="2789" y="3284"/>
                  <a:ext cx="27" cy="6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77840" name="Freeform 1687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</p:grpSp>
        <p:grpSp>
          <p:nvGrpSpPr>
            <p:cNvPr id="29907" name="Group 1688"/>
            <p:cNvGrpSpPr>
              <a:grpSpLocks/>
            </p:cNvGrpSpPr>
            <p:nvPr/>
          </p:nvGrpSpPr>
          <p:grpSpPr bwMode="auto">
            <a:xfrm>
              <a:off x="3174075" y="3212745"/>
              <a:ext cx="1500679" cy="70491"/>
              <a:chOff x="2586" y="3282"/>
              <a:chExt cx="1009" cy="69"/>
            </a:xfrm>
          </p:grpSpPr>
          <p:grpSp>
            <p:nvGrpSpPr>
              <p:cNvPr id="30709" name="Group 1689"/>
              <p:cNvGrpSpPr>
                <a:grpSpLocks/>
              </p:cNvGrpSpPr>
              <p:nvPr/>
            </p:nvGrpSpPr>
            <p:grpSpPr bwMode="auto">
              <a:xfrm>
                <a:off x="2586" y="3282"/>
                <a:ext cx="311" cy="69"/>
                <a:chOff x="2586" y="3282"/>
                <a:chExt cx="311" cy="69"/>
              </a:xfrm>
            </p:grpSpPr>
            <p:sp>
              <p:nvSpPr>
                <p:cNvPr id="77829" name="Rectangle 1690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7830" name="AutoShape 1691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296" name="Rectangle 1692"/>
                <p:cNvSpPr>
                  <a:spLocks noChangeArrowheads="1"/>
                </p:cNvSpPr>
                <p:nvPr/>
              </p:nvSpPr>
              <p:spPr bwMode="auto">
                <a:xfrm>
                  <a:off x="2789" y="3284"/>
                  <a:ext cx="27" cy="6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77832" name="Freeform 1693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30710" name="Group 1694"/>
              <p:cNvGrpSpPr>
                <a:grpSpLocks/>
              </p:cNvGrpSpPr>
              <p:nvPr/>
            </p:nvGrpSpPr>
            <p:grpSpPr bwMode="auto">
              <a:xfrm>
                <a:off x="2819" y="3282"/>
                <a:ext cx="311" cy="69"/>
                <a:chOff x="2586" y="3282"/>
                <a:chExt cx="311" cy="69"/>
              </a:xfrm>
            </p:grpSpPr>
            <p:sp>
              <p:nvSpPr>
                <p:cNvPr id="77825" name="Rectangle 1695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7826" name="AutoShape 1696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292" name="Rectangle 1697"/>
                <p:cNvSpPr>
                  <a:spLocks noChangeArrowheads="1"/>
                </p:cNvSpPr>
                <p:nvPr/>
              </p:nvSpPr>
              <p:spPr bwMode="auto">
                <a:xfrm>
                  <a:off x="2789" y="3284"/>
                  <a:ext cx="27" cy="6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77828" name="Freeform 1698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30711" name="Group 1699"/>
              <p:cNvGrpSpPr>
                <a:grpSpLocks/>
              </p:cNvGrpSpPr>
              <p:nvPr/>
            </p:nvGrpSpPr>
            <p:grpSpPr bwMode="auto">
              <a:xfrm>
                <a:off x="3052" y="3282"/>
                <a:ext cx="311" cy="69"/>
                <a:chOff x="2586" y="3282"/>
                <a:chExt cx="311" cy="69"/>
              </a:xfrm>
            </p:grpSpPr>
            <p:sp>
              <p:nvSpPr>
                <p:cNvPr id="30717" name="Rectangle 1700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718" name="AutoShape 1701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288" name="Rectangle 1702"/>
                <p:cNvSpPr>
                  <a:spLocks noChangeArrowheads="1"/>
                </p:cNvSpPr>
                <p:nvPr/>
              </p:nvSpPr>
              <p:spPr bwMode="auto">
                <a:xfrm>
                  <a:off x="2789" y="3284"/>
                  <a:ext cx="27" cy="6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77824" name="Freeform 1703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30712" name="Group 1704"/>
              <p:cNvGrpSpPr>
                <a:grpSpLocks/>
              </p:cNvGrpSpPr>
              <p:nvPr/>
            </p:nvGrpSpPr>
            <p:grpSpPr bwMode="auto">
              <a:xfrm>
                <a:off x="3284" y="3282"/>
                <a:ext cx="311" cy="69"/>
                <a:chOff x="2586" y="3282"/>
                <a:chExt cx="311" cy="69"/>
              </a:xfrm>
            </p:grpSpPr>
            <p:sp>
              <p:nvSpPr>
                <p:cNvPr id="30713" name="Rectangle 1705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714" name="AutoShape 1706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284" name="Rectangle 1707"/>
                <p:cNvSpPr>
                  <a:spLocks noChangeArrowheads="1"/>
                </p:cNvSpPr>
                <p:nvPr/>
              </p:nvSpPr>
              <p:spPr bwMode="auto">
                <a:xfrm>
                  <a:off x="2789" y="3284"/>
                  <a:ext cx="27" cy="6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716" name="Freeform 1708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</p:grpSp>
        <p:sp>
          <p:nvSpPr>
            <p:cNvPr id="29908" name="Rectangle 1714"/>
            <p:cNvSpPr>
              <a:spLocks noChangeArrowheads="1"/>
            </p:cNvSpPr>
            <p:nvPr/>
          </p:nvSpPr>
          <p:spPr bwMode="auto">
            <a:xfrm>
              <a:off x="3175561" y="3294062"/>
              <a:ext cx="1386156" cy="213517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29909" name="Group 1715"/>
            <p:cNvGrpSpPr>
              <a:grpSpLocks/>
            </p:cNvGrpSpPr>
            <p:nvPr/>
          </p:nvGrpSpPr>
          <p:grpSpPr bwMode="auto">
            <a:xfrm>
              <a:off x="3174075" y="3293040"/>
              <a:ext cx="1500679" cy="70491"/>
              <a:chOff x="2586" y="3282"/>
              <a:chExt cx="1009" cy="69"/>
            </a:xfrm>
          </p:grpSpPr>
          <p:grpSp>
            <p:nvGrpSpPr>
              <p:cNvPr id="30689" name="Group 1716"/>
              <p:cNvGrpSpPr>
                <a:grpSpLocks/>
              </p:cNvGrpSpPr>
              <p:nvPr/>
            </p:nvGrpSpPr>
            <p:grpSpPr bwMode="auto">
              <a:xfrm>
                <a:off x="2586" y="3282"/>
                <a:ext cx="311" cy="69"/>
                <a:chOff x="2586" y="3282"/>
                <a:chExt cx="311" cy="69"/>
              </a:xfrm>
            </p:grpSpPr>
            <p:sp>
              <p:nvSpPr>
                <p:cNvPr id="30705" name="Rectangle 1717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706" name="AutoShape 1718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276" name="Rectangle 1719"/>
                <p:cNvSpPr>
                  <a:spLocks noChangeArrowheads="1"/>
                </p:cNvSpPr>
                <p:nvPr/>
              </p:nvSpPr>
              <p:spPr bwMode="auto">
                <a:xfrm>
                  <a:off x="2789" y="3283"/>
                  <a:ext cx="27" cy="6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708" name="Freeform 1720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30690" name="Group 1721"/>
              <p:cNvGrpSpPr>
                <a:grpSpLocks/>
              </p:cNvGrpSpPr>
              <p:nvPr/>
            </p:nvGrpSpPr>
            <p:grpSpPr bwMode="auto">
              <a:xfrm>
                <a:off x="2819" y="3282"/>
                <a:ext cx="311" cy="69"/>
                <a:chOff x="2586" y="3282"/>
                <a:chExt cx="311" cy="69"/>
              </a:xfrm>
            </p:grpSpPr>
            <p:sp>
              <p:nvSpPr>
                <p:cNvPr id="30701" name="Rectangle 1722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702" name="AutoShape 1723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272" name="Rectangle 1724"/>
                <p:cNvSpPr>
                  <a:spLocks noChangeArrowheads="1"/>
                </p:cNvSpPr>
                <p:nvPr/>
              </p:nvSpPr>
              <p:spPr bwMode="auto">
                <a:xfrm>
                  <a:off x="2789" y="3283"/>
                  <a:ext cx="27" cy="6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704" name="Freeform 1725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30691" name="Group 1726"/>
              <p:cNvGrpSpPr>
                <a:grpSpLocks/>
              </p:cNvGrpSpPr>
              <p:nvPr/>
            </p:nvGrpSpPr>
            <p:grpSpPr bwMode="auto">
              <a:xfrm>
                <a:off x="3052" y="3282"/>
                <a:ext cx="311" cy="69"/>
                <a:chOff x="2586" y="3282"/>
                <a:chExt cx="311" cy="69"/>
              </a:xfrm>
            </p:grpSpPr>
            <p:sp>
              <p:nvSpPr>
                <p:cNvPr id="30697" name="Rectangle 1727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698" name="AutoShape 1728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268" name="Rectangle 1729"/>
                <p:cNvSpPr>
                  <a:spLocks noChangeArrowheads="1"/>
                </p:cNvSpPr>
                <p:nvPr/>
              </p:nvSpPr>
              <p:spPr bwMode="auto">
                <a:xfrm>
                  <a:off x="2789" y="3283"/>
                  <a:ext cx="27" cy="6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700" name="Freeform 1730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30692" name="Group 1731"/>
              <p:cNvGrpSpPr>
                <a:grpSpLocks/>
              </p:cNvGrpSpPr>
              <p:nvPr/>
            </p:nvGrpSpPr>
            <p:grpSpPr bwMode="auto">
              <a:xfrm>
                <a:off x="3284" y="3282"/>
                <a:ext cx="311" cy="69"/>
                <a:chOff x="2586" y="3282"/>
                <a:chExt cx="311" cy="69"/>
              </a:xfrm>
            </p:grpSpPr>
            <p:sp>
              <p:nvSpPr>
                <p:cNvPr id="30693" name="Rectangle 1732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694" name="AutoShape 1733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264" name="Rectangle 1734"/>
                <p:cNvSpPr>
                  <a:spLocks noChangeArrowheads="1"/>
                </p:cNvSpPr>
                <p:nvPr/>
              </p:nvSpPr>
              <p:spPr bwMode="auto">
                <a:xfrm>
                  <a:off x="2789" y="3283"/>
                  <a:ext cx="27" cy="6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696" name="Freeform 1735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</p:grpSp>
        <p:grpSp>
          <p:nvGrpSpPr>
            <p:cNvPr id="29910" name="Group 1736"/>
            <p:cNvGrpSpPr>
              <a:grpSpLocks/>
            </p:cNvGrpSpPr>
            <p:nvPr/>
          </p:nvGrpSpPr>
          <p:grpSpPr bwMode="auto">
            <a:xfrm>
              <a:off x="3174075" y="3364553"/>
              <a:ext cx="1500679" cy="70491"/>
              <a:chOff x="2586" y="3282"/>
              <a:chExt cx="1009" cy="69"/>
            </a:xfrm>
          </p:grpSpPr>
          <p:grpSp>
            <p:nvGrpSpPr>
              <p:cNvPr id="30669" name="Group 1737"/>
              <p:cNvGrpSpPr>
                <a:grpSpLocks/>
              </p:cNvGrpSpPr>
              <p:nvPr/>
            </p:nvGrpSpPr>
            <p:grpSpPr bwMode="auto">
              <a:xfrm>
                <a:off x="2586" y="3282"/>
                <a:ext cx="311" cy="69"/>
                <a:chOff x="2586" y="3282"/>
                <a:chExt cx="311" cy="69"/>
              </a:xfrm>
            </p:grpSpPr>
            <p:sp>
              <p:nvSpPr>
                <p:cNvPr id="30685" name="Rectangle 1738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686" name="AutoShape 1739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256" name="Rectangle 1740"/>
                <p:cNvSpPr>
                  <a:spLocks noChangeArrowheads="1"/>
                </p:cNvSpPr>
                <p:nvPr/>
              </p:nvSpPr>
              <p:spPr bwMode="auto">
                <a:xfrm>
                  <a:off x="2789" y="3283"/>
                  <a:ext cx="27" cy="6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688" name="Freeform 1741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30670" name="Group 4019"/>
              <p:cNvGrpSpPr>
                <a:grpSpLocks/>
              </p:cNvGrpSpPr>
              <p:nvPr/>
            </p:nvGrpSpPr>
            <p:grpSpPr bwMode="auto">
              <a:xfrm>
                <a:off x="2819" y="3282"/>
                <a:ext cx="311" cy="69"/>
                <a:chOff x="2586" y="3282"/>
                <a:chExt cx="311" cy="69"/>
              </a:xfrm>
            </p:grpSpPr>
            <p:sp>
              <p:nvSpPr>
                <p:cNvPr id="30681" name="Rectangle 1743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682" name="AutoShape 1744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252" name="Rectangle 1745"/>
                <p:cNvSpPr>
                  <a:spLocks noChangeArrowheads="1"/>
                </p:cNvSpPr>
                <p:nvPr/>
              </p:nvSpPr>
              <p:spPr bwMode="auto">
                <a:xfrm>
                  <a:off x="2789" y="3283"/>
                  <a:ext cx="27" cy="6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684" name="Freeform 1746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30671" name="Group 1747"/>
              <p:cNvGrpSpPr>
                <a:grpSpLocks/>
              </p:cNvGrpSpPr>
              <p:nvPr/>
            </p:nvGrpSpPr>
            <p:grpSpPr bwMode="auto">
              <a:xfrm>
                <a:off x="3052" y="3282"/>
                <a:ext cx="311" cy="69"/>
                <a:chOff x="2586" y="3282"/>
                <a:chExt cx="311" cy="69"/>
              </a:xfrm>
            </p:grpSpPr>
            <p:sp>
              <p:nvSpPr>
                <p:cNvPr id="30677" name="Rectangle 1748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678" name="AutoShape 1749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248" name="Rectangle 1750"/>
                <p:cNvSpPr>
                  <a:spLocks noChangeArrowheads="1"/>
                </p:cNvSpPr>
                <p:nvPr/>
              </p:nvSpPr>
              <p:spPr bwMode="auto">
                <a:xfrm>
                  <a:off x="2789" y="3283"/>
                  <a:ext cx="27" cy="6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680" name="Freeform 1751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30672" name="Group 1752"/>
              <p:cNvGrpSpPr>
                <a:grpSpLocks/>
              </p:cNvGrpSpPr>
              <p:nvPr/>
            </p:nvGrpSpPr>
            <p:grpSpPr bwMode="auto">
              <a:xfrm>
                <a:off x="3284" y="3282"/>
                <a:ext cx="311" cy="69"/>
                <a:chOff x="2586" y="3282"/>
                <a:chExt cx="311" cy="69"/>
              </a:xfrm>
            </p:grpSpPr>
            <p:sp>
              <p:nvSpPr>
                <p:cNvPr id="30673" name="Rectangle 1753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674" name="AutoShape 1754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244" name="Rectangle 1755"/>
                <p:cNvSpPr>
                  <a:spLocks noChangeArrowheads="1"/>
                </p:cNvSpPr>
                <p:nvPr/>
              </p:nvSpPr>
              <p:spPr bwMode="auto">
                <a:xfrm>
                  <a:off x="2789" y="3283"/>
                  <a:ext cx="27" cy="6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676" name="Freeform 1756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</p:grpSp>
        <p:grpSp>
          <p:nvGrpSpPr>
            <p:cNvPr id="29911" name="Group 1757"/>
            <p:cNvGrpSpPr>
              <a:grpSpLocks/>
            </p:cNvGrpSpPr>
            <p:nvPr/>
          </p:nvGrpSpPr>
          <p:grpSpPr bwMode="auto">
            <a:xfrm>
              <a:off x="3174075" y="3436066"/>
              <a:ext cx="1500679" cy="70491"/>
              <a:chOff x="2586" y="3282"/>
              <a:chExt cx="1009" cy="69"/>
            </a:xfrm>
          </p:grpSpPr>
          <p:grpSp>
            <p:nvGrpSpPr>
              <p:cNvPr id="30649" name="Group 1758"/>
              <p:cNvGrpSpPr>
                <a:grpSpLocks/>
              </p:cNvGrpSpPr>
              <p:nvPr/>
            </p:nvGrpSpPr>
            <p:grpSpPr bwMode="auto">
              <a:xfrm>
                <a:off x="2586" y="3282"/>
                <a:ext cx="311" cy="69"/>
                <a:chOff x="2586" y="3282"/>
                <a:chExt cx="311" cy="69"/>
              </a:xfrm>
            </p:grpSpPr>
            <p:sp>
              <p:nvSpPr>
                <p:cNvPr id="30665" name="Rectangle 1759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666" name="AutoShape 1760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236" name="Rectangle 1761"/>
                <p:cNvSpPr>
                  <a:spLocks noChangeArrowheads="1"/>
                </p:cNvSpPr>
                <p:nvPr/>
              </p:nvSpPr>
              <p:spPr bwMode="auto">
                <a:xfrm>
                  <a:off x="2789" y="3283"/>
                  <a:ext cx="27" cy="6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668" name="Freeform 1762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30650" name="Group 1763"/>
              <p:cNvGrpSpPr>
                <a:grpSpLocks/>
              </p:cNvGrpSpPr>
              <p:nvPr/>
            </p:nvGrpSpPr>
            <p:grpSpPr bwMode="auto">
              <a:xfrm>
                <a:off x="2819" y="3282"/>
                <a:ext cx="311" cy="69"/>
                <a:chOff x="2586" y="3282"/>
                <a:chExt cx="311" cy="69"/>
              </a:xfrm>
            </p:grpSpPr>
            <p:sp>
              <p:nvSpPr>
                <p:cNvPr id="30661" name="Rectangle 1764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662" name="AutoShape 1765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232" name="Rectangle 1766"/>
                <p:cNvSpPr>
                  <a:spLocks noChangeArrowheads="1"/>
                </p:cNvSpPr>
                <p:nvPr/>
              </p:nvSpPr>
              <p:spPr bwMode="auto">
                <a:xfrm>
                  <a:off x="2789" y="3283"/>
                  <a:ext cx="27" cy="6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664" name="Freeform 1767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30651" name="Group 1768"/>
              <p:cNvGrpSpPr>
                <a:grpSpLocks/>
              </p:cNvGrpSpPr>
              <p:nvPr/>
            </p:nvGrpSpPr>
            <p:grpSpPr bwMode="auto">
              <a:xfrm>
                <a:off x="3052" y="3282"/>
                <a:ext cx="311" cy="69"/>
                <a:chOff x="2586" y="3282"/>
                <a:chExt cx="311" cy="69"/>
              </a:xfrm>
            </p:grpSpPr>
            <p:sp>
              <p:nvSpPr>
                <p:cNvPr id="30657" name="Rectangle 1769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658" name="AutoShape 1770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228" name="Rectangle 1771"/>
                <p:cNvSpPr>
                  <a:spLocks noChangeArrowheads="1"/>
                </p:cNvSpPr>
                <p:nvPr/>
              </p:nvSpPr>
              <p:spPr bwMode="auto">
                <a:xfrm>
                  <a:off x="2789" y="3283"/>
                  <a:ext cx="27" cy="6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660" name="Freeform 1772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30652" name="Group 1773"/>
              <p:cNvGrpSpPr>
                <a:grpSpLocks/>
              </p:cNvGrpSpPr>
              <p:nvPr/>
            </p:nvGrpSpPr>
            <p:grpSpPr bwMode="auto">
              <a:xfrm>
                <a:off x="3284" y="3282"/>
                <a:ext cx="311" cy="69"/>
                <a:chOff x="2586" y="3282"/>
                <a:chExt cx="311" cy="69"/>
              </a:xfrm>
            </p:grpSpPr>
            <p:sp>
              <p:nvSpPr>
                <p:cNvPr id="30653" name="Rectangle 1774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654" name="AutoShape 1775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224" name="Rectangle 1776"/>
                <p:cNvSpPr>
                  <a:spLocks noChangeArrowheads="1"/>
                </p:cNvSpPr>
                <p:nvPr/>
              </p:nvSpPr>
              <p:spPr bwMode="auto">
                <a:xfrm>
                  <a:off x="2789" y="3283"/>
                  <a:ext cx="27" cy="6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656" name="Freeform 1777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</p:grpSp>
        <p:sp>
          <p:nvSpPr>
            <p:cNvPr id="29912" name="Rectangle 1783"/>
            <p:cNvSpPr>
              <a:spLocks noChangeArrowheads="1"/>
            </p:cNvSpPr>
            <p:nvPr/>
          </p:nvSpPr>
          <p:spPr bwMode="auto">
            <a:xfrm>
              <a:off x="3175561" y="3518637"/>
              <a:ext cx="1386156" cy="213517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29913" name="Group 1784"/>
            <p:cNvGrpSpPr>
              <a:grpSpLocks/>
            </p:cNvGrpSpPr>
            <p:nvPr/>
          </p:nvGrpSpPr>
          <p:grpSpPr bwMode="auto">
            <a:xfrm>
              <a:off x="3174075" y="3517616"/>
              <a:ext cx="1500679" cy="70491"/>
              <a:chOff x="2586" y="3282"/>
              <a:chExt cx="1009" cy="69"/>
            </a:xfrm>
          </p:grpSpPr>
          <p:grpSp>
            <p:nvGrpSpPr>
              <p:cNvPr id="30629" name="Group 1785"/>
              <p:cNvGrpSpPr>
                <a:grpSpLocks/>
              </p:cNvGrpSpPr>
              <p:nvPr/>
            </p:nvGrpSpPr>
            <p:grpSpPr bwMode="auto">
              <a:xfrm>
                <a:off x="2586" y="3282"/>
                <a:ext cx="311" cy="69"/>
                <a:chOff x="2586" y="3282"/>
                <a:chExt cx="311" cy="69"/>
              </a:xfrm>
            </p:grpSpPr>
            <p:sp>
              <p:nvSpPr>
                <p:cNvPr id="30645" name="Rectangle 1786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646" name="AutoShape 1787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216" name="Rectangle 1788"/>
                <p:cNvSpPr>
                  <a:spLocks noChangeArrowheads="1"/>
                </p:cNvSpPr>
                <p:nvPr/>
              </p:nvSpPr>
              <p:spPr bwMode="auto">
                <a:xfrm>
                  <a:off x="2789" y="3284"/>
                  <a:ext cx="27" cy="6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648" name="Freeform 1789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30630" name="Group 1790"/>
              <p:cNvGrpSpPr>
                <a:grpSpLocks/>
              </p:cNvGrpSpPr>
              <p:nvPr/>
            </p:nvGrpSpPr>
            <p:grpSpPr bwMode="auto">
              <a:xfrm>
                <a:off x="2819" y="3282"/>
                <a:ext cx="311" cy="69"/>
                <a:chOff x="2586" y="3282"/>
                <a:chExt cx="311" cy="69"/>
              </a:xfrm>
            </p:grpSpPr>
            <p:sp>
              <p:nvSpPr>
                <p:cNvPr id="30641" name="Rectangle 1791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642" name="AutoShape 1792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212" name="Rectangle 1793"/>
                <p:cNvSpPr>
                  <a:spLocks noChangeArrowheads="1"/>
                </p:cNvSpPr>
                <p:nvPr/>
              </p:nvSpPr>
              <p:spPr bwMode="auto">
                <a:xfrm>
                  <a:off x="2789" y="3284"/>
                  <a:ext cx="27" cy="6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644" name="Freeform 1794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30631" name="Group 1795"/>
              <p:cNvGrpSpPr>
                <a:grpSpLocks/>
              </p:cNvGrpSpPr>
              <p:nvPr/>
            </p:nvGrpSpPr>
            <p:grpSpPr bwMode="auto">
              <a:xfrm>
                <a:off x="3052" y="3282"/>
                <a:ext cx="311" cy="69"/>
                <a:chOff x="2586" y="3282"/>
                <a:chExt cx="311" cy="69"/>
              </a:xfrm>
            </p:grpSpPr>
            <p:sp>
              <p:nvSpPr>
                <p:cNvPr id="30637" name="Rectangle 1796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638" name="AutoShape 1797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208" name="Rectangle 1798"/>
                <p:cNvSpPr>
                  <a:spLocks noChangeArrowheads="1"/>
                </p:cNvSpPr>
                <p:nvPr/>
              </p:nvSpPr>
              <p:spPr bwMode="auto">
                <a:xfrm>
                  <a:off x="2789" y="3284"/>
                  <a:ext cx="27" cy="6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640" name="Freeform 1799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30632" name="Group 1800"/>
              <p:cNvGrpSpPr>
                <a:grpSpLocks/>
              </p:cNvGrpSpPr>
              <p:nvPr/>
            </p:nvGrpSpPr>
            <p:grpSpPr bwMode="auto">
              <a:xfrm>
                <a:off x="3284" y="3282"/>
                <a:ext cx="311" cy="69"/>
                <a:chOff x="2586" y="3282"/>
                <a:chExt cx="311" cy="69"/>
              </a:xfrm>
            </p:grpSpPr>
            <p:sp>
              <p:nvSpPr>
                <p:cNvPr id="30633" name="Rectangle 1801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634" name="AutoShape 1802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204" name="Rectangle 1803"/>
                <p:cNvSpPr>
                  <a:spLocks noChangeArrowheads="1"/>
                </p:cNvSpPr>
                <p:nvPr/>
              </p:nvSpPr>
              <p:spPr bwMode="auto">
                <a:xfrm>
                  <a:off x="2789" y="3284"/>
                  <a:ext cx="27" cy="6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636" name="Freeform 1804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</p:grpSp>
        <p:grpSp>
          <p:nvGrpSpPr>
            <p:cNvPr id="29914" name="Group 1805"/>
            <p:cNvGrpSpPr>
              <a:grpSpLocks/>
            </p:cNvGrpSpPr>
            <p:nvPr/>
          </p:nvGrpSpPr>
          <p:grpSpPr bwMode="auto">
            <a:xfrm>
              <a:off x="3174075" y="3589128"/>
              <a:ext cx="1500679" cy="70491"/>
              <a:chOff x="2586" y="3282"/>
              <a:chExt cx="1009" cy="69"/>
            </a:xfrm>
          </p:grpSpPr>
          <p:grpSp>
            <p:nvGrpSpPr>
              <p:cNvPr id="30609" name="Group 1806"/>
              <p:cNvGrpSpPr>
                <a:grpSpLocks/>
              </p:cNvGrpSpPr>
              <p:nvPr/>
            </p:nvGrpSpPr>
            <p:grpSpPr bwMode="auto">
              <a:xfrm>
                <a:off x="2586" y="3282"/>
                <a:ext cx="311" cy="69"/>
                <a:chOff x="2586" y="3282"/>
                <a:chExt cx="311" cy="69"/>
              </a:xfrm>
            </p:grpSpPr>
            <p:sp>
              <p:nvSpPr>
                <p:cNvPr id="30625" name="Rectangle 1807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626" name="AutoShape 1808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196" name="Rectangle 1809"/>
                <p:cNvSpPr>
                  <a:spLocks noChangeArrowheads="1"/>
                </p:cNvSpPr>
                <p:nvPr/>
              </p:nvSpPr>
              <p:spPr bwMode="auto">
                <a:xfrm>
                  <a:off x="2789" y="3284"/>
                  <a:ext cx="27" cy="6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628" name="Freeform 1810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30610" name="Group 1811"/>
              <p:cNvGrpSpPr>
                <a:grpSpLocks/>
              </p:cNvGrpSpPr>
              <p:nvPr/>
            </p:nvGrpSpPr>
            <p:grpSpPr bwMode="auto">
              <a:xfrm>
                <a:off x="2819" y="3282"/>
                <a:ext cx="311" cy="69"/>
                <a:chOff x="2586" y="3282"/>
                <a:chExt cx="311" cy="69"/>
              </a:xfrm>
            </p:grpSpPr>
            <p:sp>
              <p:nvSpPr>
                <p:cNvPr id="30621" name="Rectangle 1812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622" name="AutoShape 1813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192" name="Rectangle 1814"/>
                <p:cNvSpPr>
                  <a:spLocks noChangeArrowheads="1"/>
                </p:cNvSpPr>
                <p:nvPr/>
              </p:nvSpPr>
              <p:spPr bwMode="auto">
                <a:xfrm>
                  <a:off x="2789" y="3284"/>
                  <a:ext cx="27" cy="6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624" name="Freeform 1815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30611" name="Group 1816"/>
              <p:cNvGrpSpPr>
                <a:grpSpLocks/>
              </p:cNvGrpSpPr>
              <p:nvPr/>
            </p:nvGrpSpPr>
            <p:grpSpPr bwMode="auto">
              <a:xfrm>
                <a:off x="3052" y="3282"/>
                <a:ext cx="311" cy="69"/>
                <a:chOff x="2586" y="3282"/>
                <a:chExt cx="311" cy="69"/>
              </a:xfrm>
            </p:grpSpPr>
            <p:sp>
              <p:nvSpPr>
                <p:cNvPr id="30617" name="Rectangle 1817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618" name="AutoShape 1818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188" name="Rectangle 1819"/>
                <p:cNvSpPr>
                  <a:spLocks noChangeArrowheads="1"/>
                </p:cNvSpPr>
                <p:nvPr/>
              </p:nvSpPr>
              <p:spPr bwMode="auto">
                <a:xfrm>
                  <a:off x="2789" y="3284"/>
                  <a:ext cx="27" cy="6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620" name="Freeform 1820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30612" name="Group 1821"/>
              <p:cNvGrpSpPr>
                <a:grpSpLocks/>
              </p:cNvGrpSpPr>
              <p:nvPr/>
            </p:nvGrpSpPr>
            <p:grpSpPr bwMode="auto">
              <a:xfrm>
                <a:off x="3284" y="3282"/>
                <a:ext cx="311" cy="69"/>
                <a:chOff x="2586" y="3282"/>
                <a:chExt cx="311" cy="69"/>
              </a:xfrm>
            </p:grpSpPr>
            <p:sp>
              <p:nvSpPr>
                <p:cNvPr id="30613" name="Rectangle 1822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614" name="AutoShape 1823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184" name="Rectangle 1824"/>
                <p:cNvSpPr>
                  <a:spLocks noChangeArrowheads="1"/>
                </p:cNvSpPr>
                <p:nvPr/>
              </p:nvSpPr>
              <p:spPr bwMode="auto">
                <a:xfrm>
                  <a:off x="2789" y="3284"/>
                  <a:ext cx="27" cy="6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616" name="Freeform 1825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</p:grpSp>
        <p:grpSp>
          <p:nvGrpSpPr>
            <p:cNvPr id="29915" name="Group 1826"/>
            <p:cNvGrpSpPr>
              <a:grpSpLocks/>
            </p:cNvGrpSpPr>
            <p:nvPr/>
          </p:nvGrpSpPr>
          <p:grpSpPr bwMode="auto">
            <a:xfrm>
              <a:off x="3174075" y="3660640"/>
              <a:ext cx="1500679" cy="70491"/>
              <a:chOff x="2586" y="3282"/>
              <a:chExt cx="1009" cy="69"/>
            </a:xfrm>
          </p:grpSpPr>
          <p:grpSp>
            <p:nvGrpSpPr>
              <p:cNvPr id="30589" name="Group 1827"/>
              <p:cNvGrpSpPr>
                <a:grpSpLocks/>
              </p:cNvGrpSpPr>
              <p:nvPr/>
            </p:nvGrpSpPr>
            <p:grpSpPr bwMode="auto">
              <a:xfrm>
                <a:off x="2586" y="3282"/>
                <a:ext cx="311" cy="69"/>
                <a:chOff x="2586" y="3282"/>
                <a:chExt cx="311" cy="69"/>
              </a:xfrm>
            </p:grpSpPr>
            <p:sp>
              <p:nvSpPr>
                <p:cNvPr id="30605" name="Rectangle 1828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606" name="AutoShape 1829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176" name="Rectangle 1830"/>
                <p:cNvSpPr>
                  <a:spLocks noChangeArrowheads="1"/>
                </p:cNvSpPr>
                <p:nvPr/>
              </p:nvSpPr>
              <p:spPr bwMode="auto">
                <a:xfrm>
                  <a:off x="2789" y="3284"/>
                  <a:ext cx="27" cy="6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608" name="Freeform 1831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30590" name="Group 1832"/>
              <p:cNvGrpSpPr>
                <a:grpSpLocks/>
              </p:cNvGrpSpPr>
              <p:nvPr/>
            </p:nvGrpSpPr>
            <p:grpSpPr bwMode="auto">
              <a:xfrm>
                <a:off x="2819" y="3282"/>
                <a:ext cx="311" cy="69"/>
                <a:chOff x="2586" y="3282"/>
                <a:chExt cx="311" cy="69"/>
              </a:xfrm>
            </p:grpSpPr>
            <p:sp>
              <p:nvSpPr>
                <p:cNvPr id="30601" name="Rectangle 1833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602" name="AutoShape 1834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172" name="Rectangle 1835"/>
                <p:cNvSpPr>
                  <a:spLocks noChangeArrowheads="1"/>
                </p:cNvSpPr>
                <p:nvPr/>
              </p:nvSpPr>
              <p:spPr bwMode="auto">
                <a:xfrm>
                  <a:off x="2789" y="3284"/>
                  <a:ext cx="27" cy="6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604" name="Freeform 1836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30591" name="Group 1837"/>
              <p:cNvGrpSpPr>
                <a:grpSpLocks/>
              </p:cNvGrpSpPr>
              <p:nvPr/>
            </p:nvGrpSpPr>
            <p:grpSpPr bwMode="auto">
              <a:xfrm>
                <a:off x="3052" y="3282"/>
                <a:ext cx="311" cy="69"/>
                <a:chOff x="2586" y="3282"/>
                <a:chExt cx="311" cy="69"/>
              </a:xfrm>
            </p:grpSpPr>
            <p:sp>
              <p:nvSpPr>
                <p:cNvPr id="30597" name="Rectangle 1838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98" name="AutoShape 1839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168" name="Rectangle 1840"/>
                <p:cNvSpPr>
                  <a:spLocks noChangeArrowheads="1"/>
                </p:cNvSpPr>
                <p:nvPr/>
              </p:nvSpPr>
              <p:spPr bwMode="auto">
                <a:xfrm>
                  <a:off x="2789" y="3284"/>
                  <a:ext cx="27" cy="6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600" name="Freeform 1841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30592" name="Group 1842"/>
              <p:cNvGrpSpPr>
                <a:grpSpLocks/>
              </p:cNvGrpSpPr>
              <p:nvPr/>
            </p:nvGrpSpPr>
            <p:grpSpPr bwMode="auto">
              <a:xfrm>
                <a:off x="3284" y="3282"/>
                <a:ext cx="311" cy="69"/>
                <a:chOff x="2586" y="3282"/>
                <a:chExt cx="311" cy="69"/>
              </a:xfrm>
            </p:grpSpPr>
            <p:sp>
              <p:nvSpPr>
                <p:cNvPr id="30593" name="Rectangle 1843"/>
                <p:cNvSpPr>
                  <a:spLocks noChangeArrowheads="1"/>
                </p:cNvSpPr>
                <p:nvPr/>
              </p:nvSpPr>
              <p:spPr bwMode="auto">
                <a:xfrm>
                  <a:off x="2586" y="3282"/>
                  <a:ext cx="230" cy="69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94" name="AutoShape 1844"/>
                <p:cNvSpPr>
                  <a:spLocks noChangeArrowheads="1"/>
                </p:cNvSpPr>
                <p:nvPr/>
              </p:nvSpPr>
              <p:spPr bwMode="auto">
                <a:xfrm rot="5400000">
                  <a:off x="2759" y="3207"/>
                  <a:ext cx="5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10849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927" y="10800"/>
                      </a:moveTo>
                      <a:cubicBezTo>
                        <a:pt x="10927" y="10870"/>
                        <a:pt x="10870" y="10927"/>
                        <a:pt x="10800" y="10927"/>
                      </a:cubicBezTo>
                      <a:cubicBezTo>
                        <a:pt x="10729" y="10926"/>
                        <a:pt x="10673" y="10870"/>
                        <a:pt x="10673" y="10800"/>
                      </a:cubicBezTo>
                      <a:lnTo>
                        <a:pt x="0" y="10800"/>
                      </a:ln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164" name="Rectangle 1845"/>
                <p:cNvSpPr>
                  <a:spLocks noChangeArrowheads="1"/>
                </p:cNvSpPr>
                <p:nvPr/>
              </p:nvSpPr>
              <p:spPr bwMode="auto">
                <a:xfrm>
                  <a:off x="2789" y="3284"/>
                  <a:ext cx="27" cy="6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596" name="Freeform 1846"/>
                <p:cNvSpPr>
                  <a:spLocks/>
                </p:cNvSpPr>
                <p:nvPr/>
              </p:nvSpPr>
              <p:spPr bwMode="auto">
                <a:xfrm>
                  <a:off x="2588" y="3285"/>
                  <a:ext cx="142" cy="20"/>
                </a:xfrm>
                <a:custGeom>
                  <a:avLst/>
                  <a:gdLst>
                    <a:gd name="T0" fmla="*/ 0 w 142"/>
                    <a:gd name="T1" fmla="*/ 6 h 20"/>
                    <a:gd name="T2" fmla="*/ 37 w 142"/>
                    <a:gd name="T3" fmla="*/ 18 h 20"/>
                    <a:gd name="T4" fmla="*/ 66 w 142"/>
                    <a:gd name="T5" fmla="*/ 18 h 20"/>
                    <a:gd name="T6" fmla="*/ 99 w 142"/>
                    <a:gd name="T7" fmla="*/ 6 h 20"/>
                    <a:gd name="T8" fmla="*/ 142 w 14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"/>
                    <a:gd name="T17" fmla="*/ 142 w 14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">
                      <a:moveTo>
                        <a:pt x="0" y="6"/>
                      </a:moveTo>
                      <a:cubicBezTo>
                        <a:pt x="13" y="11"/>
                        <a:pt x="26" y="16"/>
                        <a:pt x="37" y="18"/>
                      </a:cubicBezTo>
                      <a:cubicBezTo>
                        <a:pt x="48" y="20"/>
                        <a:pt x="56" y="20"/>
                        <a:pt x="66" y="18"/>
                      </a:cubicBezTo>
                      <a:cubicBezTo>
                        <a:pt x="76" y="16"/>
                        <a:pt x="86" y="9"/>
                        <a:pt x="99" y="6"/>
                      </a:cubicBezTo>
                      <a:cubicBezTo>
                        <a:pt x="112" y="3"/>
                        <a:pt x="127" y="1"/>
                        <a:pt x="142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</p:grpSp>
        <p:grpSp>
          <p:nvGrpSpPr>
            <p:cNvPr id="29916" name="Group 1851"/>
            <p:cNvGrpSpPr>
              <a:grpSpLocks/>
            </p:cNvGrpSpPr>
            <p:nvPr/>
          </p:nvGrpSpPr>
          <p:grpSpPr bwMode="auto">
            <a:xfrm>
              <a:off x="3159199" y="4801079"/>
              <a:ext cx="1396568" cy="553283"/>
              <a:chOff x="1818" y="2458"/>
              <a:chExt cx="939" cy="441"/>
            </a:xfrm>
          </p:grpSpPr>
          <p:grpSp>
            <p:nvGrpSpPr>
              <p:cNvPr id="30479" name="Group 1852"/>
              <p:cNvGrpSpPr>
                <a:grpSpLocks/>
              </p:cNvGrpSpPr>
              <p:nvPr/>
            </p:nvGrpSpPr>
            <p:grpSpPr bwMode="auto">
              <a:xfrm>
                <a:off x="1818" y="2544"/>
                <a:ext cx="939" cy="88"/>
                <a:chOff x="286" y="1837"/>
                <a:chExt cx="1685" cy="148"/>
              </a:xfrm>
            </p:grpSpPr>
            <p:sp>
              <p:nvSpPr>
                <p:cNvPr id="30568" name="Rectangle 1853"/>
                <p:cNvSpPr>
                  <a:spLocks noChangeArrowheads="1"/>
                </p:cNvSpPr>
                <p:nvPr/>
              </p:nvSpPr>
              <p:spPr bwMode="auto">
                <a:xfrm>
                  <a:off x="286" y="1837"/>
                  <a:ext cx="1685" cy="14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69" name="Rectangle 1854"/>
                <p:cNvSpPr>
                  <a:spLocks noChangeArrowheads="1"/>
                </p:cNvSpPr>
                <p:nvPr/>
              </p:nvSpPr>
              <p:spPr bwMode="auto">
                <a:xfrm>
                  <a:off x="342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70" name="Rectangle 1855"/>
                <p:cNvSpPr>
                  <a:spLocks noChangeArrowheads="1"/>
                </p:cNvSpPr>
                <p:nvPr/>
              </p:nvSpPr>
              <p:spPr bwMode="auto">
                <a:xfrm>
                  <a:off x="342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71" name="Rectangle 1856"/>
                <p:cNvSpPr>
                  <a:spLocks noChangeArrowheads="1"/>
                </p:cNvSpPr>
                <p:nvPr/>
              </p:nvSpPr>
              <p:spPr bwMode="auto">
                <a:xfrm>
                  <a:off x="342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72" name="Rectangle 1857"/>
                <p:cNvSpPr>
                  <a:spLocks noChangeArrowheads="1"/>
                </p:cNvSpPr>
                <p:nvPr/>
              </p:nvSpPr>
              <p:spPr bwMode="auto">
                <a:xfrm>
                  <a:off x="646" y="1856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73" name="Rectangle 1858"/>
                <p:cNvSpPr>
                  <a:spLocks noChangeArrowheads="1"/>
                </p:cNvSpPr>
                <p:nvPr/>
              </p:nvSpPr>
              <p:spPr bwMode="auto">
                <a:xfrm>
                  <a:off x="646" y="1898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74" name="Rectangle 1859"/>
                <p:cNvSpPr>
                  <a:spLocks noChangeArrowheads="1"/>
                </p:cNvSpPr>
                <p:nvPr/>
              </p:nvSpPr>
              <p:spPr bwMode="auto">
                <a:xfrm>
                  <a:off x="646" y="1940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75" name="Rectangle 1860"/>
                <p:cNvSpPr>
                  <a:spLocks noChangeArrowheads="1"/>
                </p:cNvSpPr>
                <p:nvPr/>
              </p:nvSpPr>
              <p:spPr bwMode="auto">
                <a:xfrm>
                  <a:off x="949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76" name="Rectangle 1861"/>
                <p:cNvSpPr>
                  <a:spLocks noChangeArrowheads="1"/>
                </p:cNvSpPr>
                <p:nvPr/>
              </p:nvSpPr>
              <p:spPr bwMode="auto">
                <a:xfrm>
                  <a:off x="949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77" name="Rectangle 1862"/>
                <p:cNvSpPr>
                  <a:spLocks noChangeArrowheads="1"/>
                </p:cNvSpPr>
                <p:nvPr/>
              </p:nvSpPr>
              <p:spPr bwMode="auto">
                <a:xfrm>
                  <a:off x="949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147" name="Rectangle 1863"/>
                <p:cNvSpPr>
                  <a:spLocks noChangeArrowheads="1"/>
                </p:cNvSpPr>
                <p:nvPr/>
              </p:nvSpPr>
              <p:spPr bwMode="auto">
                <a:xfrm>
                  <a:off x="1246" y="1883"/>
                  <a:ext cx="174" cy="7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46275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579" name="Oval 1864"/>
                <p:cNvSpPr>
                  <a:spLocks noChangeArrowheads="1"/>
                </p:cNvSpPr>
                <p:nvPr/>
              </p:nvSpPr>
              <p:spPr bwMode="auto">
                <a:xfrm>
                  <a:off x="1203" y="1887"/>
                  <a:ext cx="69" cy="60"/>
                </a:xfrm>
                <a:prstGeom prst="ellipse">
                  <a:avLst/>
                </a:prstGeom>
                <a:solidFill>
                  <a:srgbClr val="DDDDDD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149" name="Oval 1865"/>
                <p:cNvSpPr>
                  <a:spLocks noChangeArrowheads="1"/>
                </p:cNvSpPr>
                <p:nvPr/>
              </p:nvSpPr>
              <p:spPr bwMode="auto">
                <a:xfrm>
                  <a:off x="1753" y="1853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150" name="Oval 1866"/>
                <p:cNvSpPr>
                  <a:spLocks noChangeArrowheads="1"/>
                </p:cNvSpPr>
                <p:nvPr/>
              </p:nvSpPr>
              <p:spPr bwMode="auto">
                <a:xfrm>
                  <a:off x="1793" y="1853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151" name="Oval 1867"/>
                <p:cNvSpPr>
                  <a:spLocks noChangeArrowheads="1"/>
                </p:cNvSpPr>
                <p:nvPr/>
              </p:nvSpPr>
              <p:spPr bwMode="auto">
                <a:xfrm>
                  <a:off x="1832" y="1853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152" name="Oval 1868"/>
                <p:cNvSpPr>
                  <a:spLocks noChangeArrowheads="1"/>
                </p:cNvSpPr>
                <p:nvPr/>
              </p:nvSpPr>
              <p:spPr bwMode="auto">
                <a:xfrm>
                  <a:off x="1753" y="1892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153" name="Oval 1869"/>
                <p:cNvSpPr>
                  <a:spLocks noChangeArrowheads="1"/>
                </p:cNvSpPr>
                <p:nvPr/>
              </p:nvSpPr>
              <p:spPr bwMode="auto">
                <a:xfrm>
                  <a:off x="1832" y="1892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154" name="Oval 1870"/>
                <p:cNvSpPr>
                  <a:spLocks noChangeArrowheads="1"/>
                </p:cNvSpPr>
                <p:nvPr/>
              </p:nvSpPr>
              <p:spPr bwMode="auto">
                <a:xfrm>
                  <a:off x="1924" y="1853"/>
                  <a:ext cx="29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pic>
              <p:nvPicPr>
                <p:cNvPr id="30586" name="Picture 1871" descr="http://www.charliex.net/m-SGI_bug.jpg (13051 bytes)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1" y="1905"/>
                  <a:ext cx="86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587" name="Line 1872"/>
                <p:cNvSpPr>
                  <a:spLocks noChangeShapeType="1"/>
                </p:cNvSpPr>
                <p:nvPr/>
              </p:nvSpPr>
              <p:spPr bwMode="auto">
                <a:xfrm>
                  <a:off x="1462" y="1886"/>
                  <a:ext cx="128" cy="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88" name="Line 1873"/>
                <p:cNvSpPr>
                  <a:spLocks noChangeShapeType="1"/>
                </p:cNvSpPr>
                <p:nvPr/>
              </p:nvSpPr>
              <p:spPr bwMode="auto">
                <a:xfrm>
                  <a:off x="1466" y="1942"/>
                  <a:ext cx="242" cy="0"/>
                </a:xfrm>
                <a:prstGeom prst="line">
                  <a:avLst/>
                </a:prstGeom>
                <a:noFill/>
                <a:ln w="25400">
                  <a:solidFill>
                    <a:srgbClr val="FFCC66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0480" name="Group 1874"/>
              <p:cNvGrpSpPr>
                <a:grpSpLocks/>
              </p:cNvGrpSpPr>
              <p:nvPr/>
            </p:nvGrpSpPr>
            <p:grpSpPr bwMode="auto">
              <a:xfrm>
                <a:off x="1818" y="2715"/>
                <a:ext cx="939" cy="88"/>
                <a:chOff x="286" y="1837"/>
                <a:chExt cx="1685" cy="148"/>
              </a:xfrm>
            </p:grpSpPr>
            <p:sp>
              <p:nvSpPr>
                <p:cNvPr id="30547" name="Rectangle 1875"/>
                <p:cNvSpPr>
                  <a:spLocks noChangeArrowheads="1"/>
                </p:cNvSpPr>
                <p:nvPr/>
              </p:nvSpPr>
              <p:spPr bwMode="auto">
                <a:xfrm>
                  <a:off x="286" y="1837"/>
                  <a:ext cx="1685" cy="14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48" name="Rectangle 1876"/>
                <p:cNvSpPr>
                  <a:spLocks noChangeArrowheads="1"/>
                </p:cNvSpPr>
                <p:nvPr/>
              </p:nvSpPr>
              <p:spPr bwMode="auto">
                <a:xfrm>
                  <a:off x="342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49" name="Rectangle 1877"/>
                <p:cNvSpPr>
                  <a:spLocks noChangeArrowheads="1"/>
                </p:cNvSpPr>
                <p:nvPr/>
              </p:nvSpPr>
              <p:spPr bwMode="auto">
                <a:xfrm>
                  <a:off x="342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50" name="Rectangle 1878"/>
                <p:cNvSpPr>
                  <a:spLocks noChangeArrowheads="1"/>
                </p:cNvSpPr>
                <p:nvPr/>
              </p:nvSpPr>
              <p:spPr bwMode="auto">
                <a:xfrm>
                  <a:off x="342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51" name="Rectangle 1879"/>
                <p:cNvSpPr>
                  <a:spLocks noChangeArrowheads="1"/>
                </p:cNvSpPr>
                <p:nvPr/>
              </p:nvSpPr>
              <p:spPr bwMode="auto">
                <a:xfrm>
                  <a:off x="646" y="1856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52" name="Rectangle 1880"/>
                <p:cNvSpPr>
                  <a:spLocks noChangeArrowheads="1"/>
                </p:cNvSpPr>
                <p:nvPr/>
              </p:nvSpPr>
              <p:spPr bwMode="auto">
                <a:xfrm>
                  <a:off x="646" y="1898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53" name="Rectangle 1881"/>
                <p:cNvSpPr>
                  <a:spLocks noChangeArrowheads="1"/>
                </p:cNvSpPr>
                <p:nvPr/>
              </p:nvSpPr>
              <p:spPr bwMode="auto">
                <a:xfrm>
                  <a:off x="646" y="1940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54" name="Rectangle 1882"/>
                <p:cNvSpPr>
                  <a:spLocks noChangeArrowheads="1"/>
                </p:cNvSpPr>
                <p:nvPr/>
              </p:nvSpPr>
              <p:spPr bwMode="auto">
                <a:xfrm>
                  <a:off x="949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55" name="Rectangle 1883"/>
                <p:cNvSpPr>
                  <a:spLocks noChangeArrowheads="1"/>
                </p:cNvSpPr>
                <p:nvPr/>
              </p:nvSpPr>
              <p:spPr bwMode="auto">
                <a:xfrm>
                  <a:off x="949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56" name="Rectangle 1884"/>
                <p:cNvSpPr>
                  <a:spLocks noChangeArrowheads="1"/>
                </p:cNvSpPr>
                <p:nvPr/>
              </p:nvSpPr>
              <p:spPr bwMode="auto">
                <a:xfrm>
                  <a:off x="949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126" name="Rectangle 1885"/>
                <p:cNvSpPr>
                  <a:spLocks noChangeArrowheads="1"/>
                </p:cNvSpPr>
                <p:nvPr/>
              </p:nvSpPr>
              <p:spPr bwMode="auto">
                <a:xfrm>
                  <a:off x="1246" y="1883"/>
                  <a:ext cx="174" cy="7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46275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558" name="Oval 1886"/>
                <p:cNvSpPr>
                  <a:spLocks noChangeArrowheads="1"/>
                </p:cNvSpPr>
                <p:nvPr/>
              </p:nvSpPr>
              <p:spPr bwMode="auto">
                <a:xfrm>
                  <a:off x="1203" y="1887"/>
                  <a:ext cx="69" cy="60"/>
                </a:xfrm>
                <a:prstGeom prst="ellipse">
                  <a:avLst/>
                </a:prstGeom>
                <a:solidFill>
                  <a:srgbClr val="DDDDDD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128" name="Oval 1887"/>
                <p:cNvSpPr>
                  <a:spLocks noChangeArrowheads="1"/>
                </p:cNvSpPr>
                <p:nvPr/>
              </p:nvSpPr>
              <p:spPr bwMode="auto">
                <a:xfrm>
                  <a:off x="1753" y="1853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129" name="Oval 1888"/>
                <p:cNvSpPr>
                  <a:spLocks noChangeArrowheads="1"/>
                </p:cNvSpPr>
                <p:nvPr/>
              </p:nvSpPr>
              <p:spPr bwMode="auto">
                <a:xfrm>
                  <a:off x="1793" y="1853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130" name="Oval 1889"/>
                <p:cNvSpPr>
                  <a:spLocks noChangeArrowheads="1"/>
                </p:cNvSpPr>
                <p:nvPr/>
              </p:nvSpPr>
              <p:spPr bwMode="auto">
                <a:xfrm>
                  <a:off x="1832" y="1853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131" name="Oval 1890"/>
                <p:cNvSpPr>
                  <a:spLocks noChangeArrowheads="1"/>
                </p:cNvSpPr>
                <p:nvPr/>
              </p:nvSpPr>
              <p:spPr bwMode="auto">
                <a:xfrm>
                  <a:off x="1753" y="1891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132" name="Oval 1891"/>
                <p:cNvSpPr>
                  <a:spLocks noChangeArrowheads="1"/>
                </p:cNvSpPr>
                <p:nvPr/>
              </p:nvSpPr>
              <p:spPr bwMode="auto">
                <a:xfrm>
                  <a:off x="1832" y="1891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133" name="Oval 1892"/>
                <p:cNvSpPr>
                  <a:spLocks noChangeArrowheads="1"/>
                </p:cNvSpPr>
                <p:nvPr/>
              </p:nvSpPr>
              <p:spPr bwMode="auto">
                <a:xfrm>
                  <a:off x="1924" y="1853"/>
                  <a:ext cx="29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pic>
              <p:nvPicPr>
                <p:cNvPr id="30565" name="Picture 1893" descr="http://www.charliex.net/m-SGI_bug.jpg (13051 bytes)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1" y="1905"/>
                  <a:ext cx="86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566" name="Line 1894"/>
                <p:cNvSpPr>
                  <a:spLocks noChangeShapeType="1"/>
                </p:cNvSpPr>
                <p:nvPr/>
              </p:nvSpPr>
              <p:spPr bwMode="auto">
                <a:xfrm>
                  <a:off x="1462" y="1886"/>
                  <a:ext cx="128" cy="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67" name="Line 1895"/>
                <p:cNvSpPr>
                  <a:spLocks noChangeShapeType="1"/>
                </p:cNvSpPr>
                <p:nvPr/>
              </p:nvSpPr>
              <p:spPr bwMode="auto">
                <a:xfrm>
                  <a:off x="1466" y="1942"/>
                  <a:ext cx="242" cy="0"/>
                </a:xfrm>
                <a:prstGeom prst="line">
                  <a:avLst/>
                </a:prstGeom>
                <a:noFill/>
                <a:ln w="25400">
                  <a:solidFill>
                    <a:srgbClr val="FFCC66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0481" name="Group 1896"/>
              <p:cNvGrpSpPr>
                <a:grpSpLocks/>
              </p:cNvGrpSpPr>
              <p:nvPr/>
            </p:nvGrpSpPr>
            <p:grpSpPr bwMode="auto">
              <a:xfrm>
                <a:off x="1818" y="2630"/>
                <a:ext cx="939" cy="88"/>
                <a:chOff x="286" y="1837"/>
                <a:chExt cx="1685" cy="148"/>
              </a:xfrm>
            </p:grpSpPr>
            <p:sp>
              <p:nvSpPr>
                <p:cNvPr id="30526" name="Rectangle 1897"/>
                <p:cNvSpPr>
                  <a:spLocks noChangeArrowheads="1"/>
                </p:cNvSpPr>
                <p:nvPr/>
              </p:nvSpPr>
              <p:spPr bwMode="auto">
                <a:xfrm>
                  <a:off x="286" y="1837"/>
                  <a:ext cx="1685" cy="14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27" name="Rectangle 1898"/>
                <p:cNvSpPr>
                  <a:spLocks noChangeArrowheads="1"/>
                </p:cNvSpPr>
                <p:nvPr/>
              </p:nvSpPr>
              <p:spPr bwMode="auto">
                <a:xfrm>
                  <a:off x="342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28" name="Rectangle 1899"/>
                <p:cNvSpPr>
                  <a:spLocks noChangeArrowheads="1"/>
                </p:cNvSpPr>
                <p:nvPr/>
              </p:nvSpPr>
              <p:spPr bwMode="auto">
                <a:xfrm>
                  <a:off x="342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29" name="Rectangle 1900"/>
                <p:cNvSpPr>
                  <a:spLocks noChangeArrowheads="1"/>
                </p:cNvSpPr>
                <p:nvPr/>
              </p:nvSpPr>
              <p:spPr bwMode="auto">
                <a:xfrm>
                  <a:off x="342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30" name="Rectangle 1901"/>
                <p:cNvSpPr>
                  <a:spLocks noChangeArrowheads="1"/>
                </p:cNvSpPr>
                <p:nvPr/>
              </p:nvSpPr>
              <p:spPr bwMode="auto">
                <a:xfrm>
                  <a:off x="646" y="1856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31" name="Rectangle 1902"/>
                <p:cNvSpPr>
                  <a:spLocks noChangeArrowheads="1"/>
                </p:cNvSpPr>
                <p:nvPr/>
              </p:nvSpPr>
              <p:spPr bwMode="auto">
                <a:xfrm>
                  <a:off x="646" y="1898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32" name="Rectangle 1903"/>
                <p:cNvSpPr>
                  <a:spLocks noChangeArrowheads="1"/>
                </p:cNvSpPr>
                <p:nvPr/>
              </p:nvSpPr>
              <p:spPr bwMode="auto">
                <a:xfrm>
                  <a:off x="646" y="1940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33" name="Rectangle 1904"/>
                <p:cNvSpPr>
                  <a:spLocks noChangeArrowheads="1"/>
                </p:cNvSpPr>
                <p:nvPr/>
              </p:nvSpPr>
              <p:spPr bwMode="auto">
                <a:xfrm>
                  <a:off x="949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34" name="Rectangle 1905"/>
                <p:cNvSpPr>
                  <a:spLocks noChangeArrowheads="1"/>
                </p:cNvSpPr>
                <p:nvPr/>
              </p:nvSpPr>
              <p:spPr bwMode="auto">
                <a:xfrm>
                  <a:off x="949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35" name="Rectangle 1906"/>
                <p:cNvSpPr>
                  <a:spLocks noChangeArrowheads="1"/>
                </p:cNvSpPr>
                <p:nvPr/>
              </p:nvSpPr>
              <p:spPr bwMode="auto">
                <a:xfrm>
                  <a:off x="949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105" name="Rectangle 1907"/>
                <p:cNvSpPr>
                  <a:spLocks noChangeArrowheads="1"/>
                </p:cNvSpPr>
                <p:nvPr/>
              </p:nvSpPr>
              <p:spPr bwMode="auto">
                <a:xfrm>
                  <a:off x="1246" y="1883"/>
                  <a:ext cx="174" cy="7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46275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537" name="Oval 1908"/>
                <p:cNvSpPr>
                  <a:spLocks noChangeArrowheads="1"/>
                </p:cNvSpPr>
                <p:nvPr/>
              </p:nvSpPr>
              <p:spPr bwMode="auto">
                <a:xfrm>
                  <a:off x="1203" y="1887"/>
                  <a:ext cx="69" cy="60"/>
                </a:xfrm>
                <a:prstGeom prst="ellipse">
                  <a:avLst/>
                </a:prstGeom>
                <a:solidFill>
                  <a:srgbClr val="DDDDDD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107" name="Oval 1909"/>
                <p:cNvSpPr>
                  <a:spLocks noChangeArrowheads="1"/>
                </p:cNvSpPr>
                <p:nvPr/>
              </p:nvSpPr>
              <p:spPr bwMode="auto">
                <a:xfrm>
                  <a:off x="1753" y="1854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108" name="Oval 1910"/>
                <p:cNvSpPr>
                  <a:spLocks noChangeArrowheads="1"/>
                </p:cNvSpPr>
                <p:nvPr/>
              </p:nvSpPr>
              <p:spPr bwMode="auto">
                <a:xfrm>
                  <a:off x="1793" y="1854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109" name="Oval 1911"/>
                <p:cNvSpPr>
                  <a:spLocks noChangeArrowheads="1"/>
                </p:cNvSpPr>
                <p:nvPr/>
              </p:nvSpPr>
              <p:spPr bwMode="auto">
                <a:xfrm>
                  <a:off x="1832" y="1854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110" name="Oval 1912"/>
                <p:cNvSpPr>
                  <a:spLocks noChangeArrowheads="1"/>
                </p:cNvSpPr>
                <p:nvPr/>
              </p:nvSpPr>
              <p:spPr bwMode="auto">
                <a:xfrm>
                  <a:off x="1753" y="1892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111" name="Oval 1913"/>
                <p:cNvSpPr>
                  <a:spLocks noChangeArrowheads="1"/>
                </p:cNvSpPr>
                <p:nvPr/>
              </p:nvSpPr>
              <p:spPr bwMode="auto">
                <a:xfrm>
                  <a:off x="1832" y="1892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112" name="Oval 1914"/>
                <p:cNvSpPr>
                  <a:spLocks noChangeArrowheads="1"/>
                </p:cNvSpPr>
                <p:nvPr/>
              </p:nvSpPr>
              <p:spPr bwMode="auto">
                <a:xfrm>
                  <a:off x="1924" y="1854"/>
                  <a:ext cx="29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pic>
              <p:nvPicPr>
                <p:cNvPr id="30544" name="Picture 1915" descr="http://www.charliex.net/m-SGI_bug.jpg (13051 bytes)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1" y="1905"/>
                  <a:ext cx="86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545" name="Line 1916"/>
                <p:cNvSpPr>
                  <a:spLocks noChangeShapeType="1"/>
                </p:cNvSpPr>
                <p:nvPr/>
              </p:nvSpPr>
              <p:spPr bwMode="auto">
                <a:xfrm>
                  <a:off x="1462" y="1886"/>
                  <a:ext cx="128" cy="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46" name="Line 1917"/>
                <p:cNvSpPr>
                  <a:spLocks noChangeShapeType="1"/>
                </p:cNvSpPr>
                <p:nvPr/>
              </p:nvSpPr>
              <p:spPr bwMode="auto">
                <a:xfrm>
                  <a:off x="1466" y="1942"/>
                  <a:ext cx="242" cy="0"/>
                </a:xfrm>
                <a:prstGeom prst="line">
                  <a:avLst/>
                </a:prstGeom>
                <a:noFill/>
                <a:ln w="25400">
                  <a:solidFill>
                    <a:srgbClr val="FFCC66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0482" name="Group 1918"/>
              <p:cNvGrpSpPr>
                <a:grpSpLocks/>
              </p:cNvGrpSpPr>
              <p:nvPr/>
            </p:nvGrpSpPr>
            <p:grpSpPr bwMode="auto">
              <a:xfrm>
                <a:off x="1818" y="2458"/>
                <a:ext cx="939" cy="88"/>
                <a:chOff x="286" y="1837"/>
                <a:chExt cx="1685" cy="148"/>
              </a:xfrm>
            </p:grpSpPr>
            <p:sp>
              <p:nvSpPr>
                <p:cNvPr id="30505" name="Rectangle 1919"/>
                <p:cNvSpPr>
                  <a:spLocks noChangeArrowheads="1"/>
                </p:cNvSpPr>
                <p:nvPr/>
              </p:nvSpPr>
              <p:spPr bwMode="auto">
                <a:xfrm>
                  <a:off x="286" y="1837"/>
                  <a:ext cx="1685" cy="14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06" name="Rectangle 1920"/>
                <p:cNvSpPr>
                  <a:spLocks noChangeArrowheads="1"/>
                </p:cNvSpPr>
                <p:nvPr/>
              </p:nvSpPr>
              <p:spPr bwMode="auto">
                <a:xfrm>
                  <a:off x="342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07" name="Rectangle 1921"/>
                <p:cNvSpPr>
                  <a:spLocks noChangeArrowheads="1"/>
                </p:cNvSpPr>
                <p:nvPr/>
              </p:nvSpPr>
              <p:spPr bwMode="auto">
                <a:xfrm>
                  <a:off x="342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08" name="Rectangle 1922"/>
                <p:cNvSpPr>
                  <a:spLocks noChangeArrowheads="1"/>
                </p:cNvSpPr>
                <p:nvPr/>
              </p:nvSpPr>
              <p:spPr bwMode="auto">
                <a:xfrm>
                  <a:off x="342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09" name="Rectangle 1923"/>
                <p:cNvSpPr>
                  <a:spLocks noChangeArrowheads="1"/>
                </p:cNvSpPr>
                <p:nvPr/>
              </p:nvSpPr>
              <p:spPr bwMode="auto">
                <a:xfrm>
                  <a:off x="646" y="1856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10" name="Rectangle 1924"/>
                <p:cNvSpPr>
                  <a:spLocks noChangeArrowheads="1"/>
                </p:cNvSpPr>
                <p:nvPr/>
              </p:nvSpPr>
              <p:spPr bwMode="auto">
                <a:xfrm>
                  <a:off x="646" y="1898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11" name="Rectangle 1925"/>
                <p:cNvSpPr>
                  <a:spLocks noChangeArrowheads="1"/>
                </p:cNvSpPr>
                <p:nvPr/>
              </p:nvSpPr>
              <p:spPr bwMode="auto">
                <a:xfrm>
                  <a:off x="646" y="1940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12" name="Rectangle 1926"/>
                <p:cNvSpPr>
                  <a:spLocks noChangeArrowheads="1"/>
                </p:cNvSpPr>
                <p:nvPr/>
              </p:nvSpPr>
              <p:spPr bwMode="auto">
                <a:xfrm>
                  <a:off x="949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13" name="Rectangle 1927"/>
                <p:cNvSpPr>
                  <a:spLocks noChangeArrowheads="1"/>
                </p:cNvSpPr>
                <p:nvPr/>
              </p:nvSpPr>
              <p:spPr bwMode="auto">
                <a:xfrm>
                  <a:off x="949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514" name="Rectangle 1928"/>
                <p:cNvSpPr>
                  <a:spLocks noChangeArrowheads="1"/>
                </p:cNvSpPr>
                <p:nvPr/>
              </p:nvSpPr>
              <p:spPr bwMode="auto">
                <a:xfrm>
                  <a:off x="949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84" name="Rectangle 1929"/>
                <p:cNvSpPr>
                  <a:spLocks noChangeArrowheads="1"/>
                </p:cNvSpPr>
                <p:nvPr/>
              </p:nvSpPr>
              <p:spPr bwMode="auto">
                <a:xfrm>
                  <a:off x="1246" y="1883"/>
                  <a:ext cx="174" cy="7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46275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516" name="Oval 1930"/>
                <p:cNvSpPr>
                  <a:spLocks noChangeArrowheads="1"/>
                </p:cNvSpPr>
                <p:nvPr/>
              </p:nvSpPr>
              <p:spPr bwMode="auto">
                <a:xfrm>
                  <a:off x="1203" y="1887"/>
                  <a:ext cx="69" cy="60"/>
                </a:xfrm>
                <a:prstGeom prst="ellipse">
                  <a:avLst/>
                </a:prstGeom>
                <a:solidFill>
                  <a:srgbClr val="DDDDDD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86" name="Oval 1931"/>
                <p:cNvSpPr>
                  <a:spLocks noChangeArrowheads="1"/>
                </p:cNvSpPr>
                <p:nvPr/>
              </p:nvSpPr>
              <p:spPr bwMode="auto">
                <a:xfrm>
                  <a:off x="1753" y="1853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87" name="Oval 1932"/>
                <p:cNvSpPr>
                  <a:spLocks noChangeArrowheads="1"/>
                </p:cNvSpPr>
                <p:nvPr/>
              </p:nvSpPr>
              <p:spPr bwMode="auto">
                <a:xfrm>
                  <a:off x="1793" y="1853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88" name="Oval 1933"/>
                <p:cNvSpPr>
                  <a:spLocks noChangeArrowheads="1"/>
                </p:cNvSpPr>
                <p:nvPr/>
              </p:nvSpPr>
              <p:spPr bwMode="auto">
                <a:xfrm>
                  <a:off x="1832" y="1853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89" name="Oval 1934"/>
                <p:cNvSpPr>
                  <a:spLocks noChangeArrowheads="1"/>
                </p:cNvSpPr>
                <p:nvPr/>
              </p:nvSpPr>
              <p:spPr bwMode="auto">
                <a:xfrm>
                  <a:off x="1753" y="1892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90" name="Oval 1935"/>
                <p:cNvSpPr>
                  <a:spLocks noChangeArrowheads="1"/>
                </p:cNvSpPr>
                <p:nvPr/>
              </p:nvSpPr>
              <p:spPr bwMode="auto">
                <a:xfrm>
                  <a:off x="1832" y="1892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91" name="Oval 1936"/>
                <p:cNvSpPr>
                  <a:spLocks noChangeArrowheads="1"/>
                </p:cNvSpPr>
                <p:nvPr/>
              </p:nvSpPr>
              <p:spPr bwMode="auto">
                <a:xfrm>
                  <a:off x="1924" y="1853"/>
                  <a:ext cx="29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pic>
              <p:nvPicPr>
                <p:cNvPr id="30523" name="Picture 1937" descr="http://www.charliex.net/m-SGI_bug.jpg (13051 bytes)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1" y="1905"/>
                  <a:ext cx="86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524" name="Line 1938"/>
                <p:cNvSpPr>
                  <a:spLocks noChangeShapeType="1"/>
                </p:cNvSpPr>
                <p:nvPr/>
              </p:nvSpPr>
              <p:spPr bwMode="auto">
                <a:xfrm>
                  <a:off x="1462" y="1886"/>
                  <a:ext cx="128" cy="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25" name="Line 1939"/>
                <p:cNvSpPr>
                  <a:spLocks noChangeShapeType="1"/>
                </p:cNvSpPr>
                <p:nvPr/>
              </p:nvSpPr>
              <p:spPr bwMode="auto">
                <a:xfrm>
                  <a:off x="1466" y="1942"/>
                  <a:ext cx="242" cy="0"/>
                </a:xfrm>
                <a:prstGeom prst="line">
                  <a:avLst/>
                </a:prstGeom>
                <a:noFill/>
                <a:ln w="25400">
                  <a:solidFill>
                    <a:srgbClr val="FFCC66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0483" name="Group 1940"/>
              <p:cNvGrpSpPr>
                <a:grpSpLocks/>
              </p:cNvGrpSpPr>
              <p:nvPr/>
            </p:nvGrpSpPr>
            <p:grpSpPr bwMode="auto">
              <a:xfrm>
                <a:off x="1818" y="2811"/>
                <a:ext cx="939" cy="88"/>
                <a:chOff x="286" y="1837"/>
                <a:chExt cx="1685" cy="148"/>
              </a:xfrm>
            </p:grpSpPr>
            <p:sp>
              <p:nvSpPr>
                <p:cNvPr id="30484" name="Rectangle 1941"/>
                <p:cNvSpPr>
                  <a:spLocks noChangeArrowheads="1"/>
                </p:cNvSpPr>
                <p:nvPr/>
              </p:nvSpPr>
              <p:spPr bwMode="auto">
                <a:xfrm>
                  <a:off x="286" y="1837"/>
                  <a:ext cx="1685" cy="14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485" name="Rectangle 1942"/>
                <p:cNvSpPr>
                  <a:spLocks noChangeArrowheads="1"/>
                </p:cNvSpPr>
                <p:nvPr/>
              </p:nvSpPr>
              <p:spPr bwMode="auto">
                <a:xfrm>
                  <a:off x="342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486" name="Rectangle 1943"/>
                <p:cNvSpPr>
                  <a:spLocks noChangeArrowheads="1"/>
                </p:cNvSpPr>
                <p:nvPr/>
              </p:nvSpPr>
              <p:spPr bwMode="auto">
                <a:xfrm>
                  <a:off x="342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487" name="Rectangle 1944"/>
                <p:cNvSpPr>
                  <a:spLocks noChangeArrowheads="1"/>
                </p:cNvSpPr>
                <p:nvPr/>
              </p:nvSpPr>
              <p:spPr bwMode="auto">
                <a:xfrm>
                  <a:off x="342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488" name="Rectangle 1945"/>
                <p:cNvSpPr>
                  <a:spLocks noChangeArrowheads="1"/>
                </p:cNvSpPr>
                <p:nvPr/>
              </p:nvSpPr>
              <p:spPr bwMode="auto">
                <a:xfrm>
                  <a:off x="646" y="1856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489" name="Rectangle 1946"/>
                <p:cNvSpPr>
                  <a:spLocks noChangeArrowheads="1"/>
                </p:cNvSpPr>
                <p:nvPr/>
              </p:nvSpPr>
              <p:spPr bwMode="auto">
                <a:xfrm>
                  <a:off x="646" y="1898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490" name="Rectangle 1947"/>
                <p:cNvSpPr>
                  <a:spLocks noChangeArrowheads="1"/>
                </p:cNvSpPr>
                <p:nvPr/>
              </p:nvSpPr>
              <p:spPr bwMode="auto">
                <a:xfrm>
                  <a:off x="646" y="1940"/>
                  <a:ext cx="288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491" name="Rectangle 1948"/>
                <p:cNvSpPr>
                  <a:spLocks noChangeArrowheads="1"/>
                </p:cNvSpPr>
                <p:nvPr/>
              </p:nvSpPr>
              <p:spPr bwMode="auto">
                <a:xfrm>
                  <a:off x="949" y="1856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492" name="Rectangle 1949"/>
                <p:cNvSpPr>
                  <a:spLocks noChangeArrowheads="1"/>
                </p:cNvSpPr>
                <p:nvPr/>
              </p:nvSpPr>
              <p:spPr bwMode="auto">
                <a:xfrm>
                  <a:off x="949" y="1898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493" name="Rectangle 1950"/>
                <p:cNvSpPr>
                  <a:spLocks noChangeArrowheads="1"/>
                </p:cNvSpPr>
                <p:nvPr/>
              </p:nvSpPr>
              <p:spPr bwMode="auto">
                <a:xfrm>
                  <a:off x="949" y="1940"/>
                  <a:ext cx="289" cy="33"/>
                </a:xfrm>
                <a:prstGeom prst="rect">
                  <a:avLst/>
                </a:prstGeom>
                <a:solidFill>
                  <a:srgbClr val="3333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63" name="Rectangle 1951"/>
                <p:cNvSpPr>
                  <a:spLocks noChangeArrowheads="1"/>
                </p:cNvSpPr>
                <p:nvPr/>
              </p:nvSpPr>
              <p:spPr bwMode="auto">
                <a:xfrm>
                  <a:off x="1246" y="1883"/>
                  <a:ext cx="174" cy="7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46275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495" name="Oval 1952"/>
                <p:cNvSpPr>
                  <a:spLocks noChangeArrowheads="1"/>
                </p:cNvSpPr>
                <p:nvPr/>
              </p:nvSpPr>
              <p:spPr bwMode="auto">
                <a:xfrm>
                  <a:off x="1203" y="1887"/>
                  <a:ext cx="69" cy="60"/>
                </a:xfrm>
                <a:prstGeom prst="ellipse">
                  <a:avLst/>
                </a:prstGeom>
                <a:solidFill>
                  <a:srgbClr val="DDDDDD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65" name="Oval 1953"/>
                <p:cNvSpPr>
                  <a:spLocks noChangeArrowheads="1"/>
                </p:cNvSpPr>
                <p:nvPr/>
              </p:nvSpPr>
              <p:spPr bwMode="auto">
                <a:xfrm>
                  <a:off x="1753" y="1853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66" name="Oval 1954"/>
                <p:cNvSpPr>
                  <a:spLocks noChangeArrowheads="1"/>
                </p:cNvSpPr>
                <p:nvPr/>
              </p:nvSpPr>
              <p:spPr bwMode="auto">
                <a:xfrm>
                  <a:off x="1793" y="1853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67" name="Oval 1955"/>
                <p:cNvSpPr>
                  <a:spLocks noChangeArrowheads="1"/>
                </p:cNvSpPr>
                <p:nvPr/>
              </p:nvSpPr>
              <p:spPr bwMode="auto">
                <a:xfrm>
                  <a:off x="1832" y="1853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68" name="Oval 1956"/>
                <p:cNvSpPr>
                  <a:spLocks noChangeArrowheads="1"/>
                </p:cNvSpPr>
                <p:nvPr/>
              </p:nvSpPr>
              <p:spPr bwMode="auto">
                <a:xfrm>
                  <a:off x="1753" y="1892"/>
                  <a:ext cx="25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69" name="Oval 1957"/>
                <p:cNvSpPr>
                  <a:spLocks noChangeArrowheads="1"/>
                </p:cNvSpPr>
                <p:nvPr/>
              </p:nvSpPr>
              <p:spPr bwMode="auto">
                <a:xfrm>
                  <a:off x="1832" y="1892"/>
                  <a:ext cx="23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sp>
              <p:nvSpPr>
                <p:cNvPr id="3070" name="Oval 1958"/>
                <p:cNvSpPr>
                  <a:spLocks noChangeArrowheads="1"/>
                </p:cNvSpPr>
                <p:nvPr/>
              </p:nvSpPr>
              <p:spPr bwMode="auto">
                <a:xfrm>
                  <a:off x="1924" y="1853"/>
                  <a:ext cx="29" cy="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0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900"/>
                </a:p>
              </p:txBody>
            </p:sp>
            <p:pic>
              <p:nvPicPr>
                <p:cNvPr id="30502" name="Picture 1959" descr="http://www.charliex.net/m-SGI_bug.jpg (13051 bytes)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1" y="1905"/>
                  <a:ext cx="86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503" name="Line 1960"/>
                <p:cNvSpPr>
                  <a:spLocks noChangeShapeType="1"/>
                </p:cNvSpPr>
                <p:nvPr/>
              </p:nvSpPr>
              <p:spPr bwMode="auto">
                <a:xfrm>
                  <a:off x="1462" y="1886"/>
                  <a:ext cx="128" cy="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04" name="Line 1961"/>
                <p:cNvSpPr>
                  <a:spLocks noChangeShapeType="1"/>
                </p:cNvSpPr>
                <p:nvPr/>
              </p:nvSpPr>
              <p:spPr bwMode="auto">
                <a:xfrm>
                  <a:off x="1466" y="1942"/>
                  <a:ext cx="242" cy="0"/>
                </a:xfrm>
                <a:prstGeom prst="line">
                  <a:avLst/>
                </a:prstGeom>
                <a:noFill/>
                <a:ln w="25400">
                  <a:solidFill>
                    <a:srgbClr val="FFCC66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9917" name="Group 1966"/>
            <p:cNvGrpSpPr>
              <a:grpSpLocks/>
            </p:cNvGrpSpPr>
            <p:nvPr/>
          </p:nvGrpSpPr>
          <p:grpSpPr bwMode="auto">
            <a:xfrm>
              <a:off x="4961797" y="2510163"/>
              <a:ext cx="1396568" cy="110406"/>
              <a:chOff x="286" y="1837"/>
              <a:chExt cx="1685" cy="148"/>
            </a:xfrm>
          </p:grpSpPr>
          <p:sp>
            <p:nvSpPr>
              <p:cNvPr id="30458" name="Rectangle 1967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59" name="Rectangle 1968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60" name="Rectangle 1969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61" name="Rectangle 1970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62" name="Rectangle 1971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63" name="Rectangle 1972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64" name="Rectangle 1973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65" name="Rectangle 1974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66" name="Rectangle 1975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67" name="Rectangle 1976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7" name="Rectangle 1977"/>
              <p:cNvSpPr>
                <a:spLocks noChangeArrowheads="1"/>
              </p:cNvSpPr>
              <p:nvPr/>
            </p:nvSpPr>
            <p:spPr bwMode="auto">
              <a:xfrm>
                <a:off x="1246" y="1883"/>
                <a:ext cx="174" cy="70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469" name="Oval 1978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9" name="Oval 1979"/>
              <p:cNvSpPr>
                <a:spLocks noChangeArrowheads="1"/>
              </p:cNvSpPr>
              <p:nvPr/>
            </p:nvSpPr>
            <p:spPr bwMode="auto">
              <a:xfrm>
                <a:off x="1752" y="1854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40" name="Oval 1980"/>
              <p:cNvSpPr>
                <a:spLocks noChangeArrowheads="1"/>
              </p:cNvSpPr>
              <p:nvPr/>
            </p:nvSpPr>
            <p:spPr bwMode="auto">
              <a:xfrm>
                <a:off x="1792" y="1854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41" name="Oval 1981"/>
              <p:cNvSpPr>
                <a:spLocks noChangeArrowheads="1"/>
              </p:cNvSpPr>
              <p:nvPr/>
            </p:nvSpPr>
            <p:spPr bwMode="auto">
              <a:xfrm>
                <a:off x="1831" y="1854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42" name="Oval 1982"/>
              <p:cNvSpPr>
                <a:spLocks noChangeArrowheads="1"/>
              </p:cNvSpPr>
              <p:nvPr/>
            </p:nvSpPr>
            <p:spPr bwMode="auto">
              <a:xfrm>
                <a:off x="1752" y="1892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43" name="Oval 1983"/>
              <p:cNvSpPr>
                <a:spLocks noChangeArrowheads="1"/>
              </p:cNvSpPr>
              <p:nvPr/>
            </p:nvSpPr>
            <p:spPr bwMode="auto">
              <a:xfrm>
                <a:off x="1831" y="1892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44" name="Oval 1984"/>
              <p:cNvSpPr>
                <a:spLocks noChangeArrowheads="1"/>
              </p:cNvSpPr>
              <p:nvPr/>
            </p:nvSpPr>
            <p:spPr bwMode="auto">
              <a:xfrm>
                <a:off x="1923" y="1854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30476" name="Picture 1985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477" name="Line 1986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78" name="Line 1987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918" name="Group 1988"/>
            <p:cNvGrpSpPr>
              <a:grpSpLocks/>
            </p:cNvGrpSpPr>
            <p:nvPr/>
          </p:nvGrpSpPr>
          <p:grpSpPr bwMode="auto">
            <a:xfrm>
              <a:off x="4961797" y="2402267"/>
              <a:ext cx="1396568" cy="110406"/>
              <a:chOff x="286" y="1837"/>
              <a:chExt cx="1685" cy="148"/>
            </a:xfrm>
          </p:grpSpPr>
          <p:sp>
            <p:nvSpPr>
              <p:cNvPr id="30437" name="Rectangle 1989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38" name="Rectangle 1990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39" name="Rectangle 1991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40" name="Rectangle 1992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41" name="Rectangle 1993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42" name="Rectangle 1994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43" name="Rectangle 1995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44" name="Rectangle 1996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45" name="Rectangle 1997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46" name="Rectangle 1998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16" name="Rectangle 1999"/>
              <p:cNvSpPr>
                <a:spLocks noChangeArrowheads="1"/>
              </p:cNvSpPr>
              <p:nvPr/>
            </p:nvSpPr>
            <p:spPr bwMode="auto">
              <a:xfrm>
                <a:off x="1246" y="1883"/>
                <a:ext cx="174" cy="70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448" name="Oval 2000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18" name="Oval 2001"/>
              <p:cNvSpPr>
                <a:spLocks noChangeArrowheads="1"/>
              </p:cNvSpPr>
              <p:nvPr/>
            </p:nvSpPr>
            <p:spPr bwMode="auto">
              <a:xfrm>
                <a:off x="1752" y="1854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19" name="Oval 2002"/>
              <p:cNvSpPr>
                <a:spLocks noChangeArrowheads="1"/>
              </p:cNvSpPr>
              <p:nvPr/>
            </p:nvSpPr>
            <p:spPr bwMode="auto">
              <a:xfrm>
                <a:off x="1792" y="1854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20" name="Oval 2003"/>
              <p:cNvSpPr>
                <a:spLocks noChangeArrowheads="1"/>
              </p:cNvSpPr>
              <p:nvPr/>
            </p:nvSpPr>
            <p:spPr bwMode="auto">
              <a:xfrm>
                <a:off x="1831" y="1854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21" name="Oval 2004"/>
              <p:cNvSpPr>
                <a:spLocks noChangeArrowheads="1"/>
              </p:cNvSpPr>
              <p:nvPr/>
            </p:nvSpPr>
            <p:spPr bwMode="auto">
              <a:xfrm>
                <a:off x="1752" y="1892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22" name="Oval 2005"/>
              <p:cNvSpPr>
                <a:spLocks noChangeArrowheads="1"/>
              </p:cNvSpPr>
              <p:nvPr/>
            </p:nvSpPr>
            <p:spPr bwMode="auto">
              <a:xfrm>
                <a:off x="1831" y="1892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23" name="Oval 2006"/>
              <p:cNvSpPr>
                <a:spLocks noChangeArrowheads="1"/>
              </p:cNvSpPr>
              <p:nvPr/>
            </p:nvSpPr>
            <p:spPr bwMode="auto">
              <a:xfrm>
                <a:off x="1923" y="1854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30455" name="Picture 2007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456" name="Line 2008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57" name="Line 2009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919" name="Group 2010"/>
            <p:cNvGrpSpPr>
              <a:grpSpLocks/>
            </p:cNvGrpSpPr>
            <p:nvPr/>
          </p:nvGrpSpPr>
          <p:grpSpPr bwMode="auto">
            <a:xfrm>
              <a:off x="4961797" y="2618059"/>
              <a:ext cx="1396568" cy="110406"/>
              <a:chOff x="286" y="1837"/>
              <a:chExt cx="1685" cy="148"/>
            </a:xfrm>
          </p:grpSpPr>
          <p:sp>
            <p:nvSpPr>
              <p:cNvPr id="30416" name="Rectangle 2011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17" name="Rectangle 2012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18" name="Rectangle 2013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19" name="Rectangle 2014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20" name="Rectangle 2015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21" name="Rectangle 2016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22" name="Rectangle 2017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23" name="Rectangle 2018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24" name="Rectangle 2019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25" name="Rectangle 2020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95" name="Rectangle 2021"/>
              <p:cNvSpPr>
                <a:spLocks noChangeArrowheads="1"/>
              </p:cNvSpPr>
              <p:nvPr/>
            </p:nvSpPr>
            <p:spPr bwMode="auto">
              <a:xfrm>
                <a:off x="1246" y="1883"/>
                <a:ext cx="174" cy="70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427" name="Oval 2022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97" name="Oval 2023"/>
              <p:cNvSpPr>
                <a:spLocks noChangeArrowheads="1"/>
              </p:cNvSpPr>
              <p:nvPr/>
            </p:nvSpPr>
            <p:spPr bwMode="auto">
              <a:xfrm>
                <a:off x="1752" y="1854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98" name="Oval 2024"/>
              <p:cNvSpPr>
                <a:spLocks noChangeArrowheads="1"/>
              </p:cNvSpPr>
              <p:nvPr/>
            </p:nvSpPr>
            <p:spPr bwMode="auto">
              <a:xfrm>
                <a:off x="1792" y="1854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99" name="Oval 2025"/>
              <p:cNvSpPr>
                <a:spLocks noChangeArrowheads="1"/>
              </p:cNvSpPr>
              <p:nvPr/>
            </p:nvSpPr>
            <p:spPr bwMode="auto">
              <a:xfrm>
                <a:off x="1831" y="1854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00" name="Oval 2026"/>
              <p:cNvSpPr>
                <a:spLocks noChangeArrowheads="1"/>
              </p:cNvSpPr>
              <p:nvPr/>
            </p:nvSpPr>
            <p:spPr bwMode="auto">
              <a:xfrm>
                <a:off x="1752" y="1892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01" name="Oval 2027"/>
              <p:cNvSpPr>
                <a:spLocks noChangeArrowheads="1"/>
              </p:cNvSpPr>
              <p:nvPr/>
            </p:nvSpPr>
            <p:spPr bwMode="auto">
              <a:xfrm>
                <a:off x="1831" y="1892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02" name="Oval 2028"/>
              <p:cNvSpPr>
                <a:spLocks noChangeArrowheads="1"/>
              </p:cNvSpPr>
              <p:nvPr/>
            </p:nvSpPr>
            <p:spPr bwMode="auto">
              <a:xfrm>
                <a:off x="1923" y="1854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30434" name="Picture 2029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435" name="Line 2030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36" name="Line 2031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920" name="Group 2032"/>
            <p:cNvGrpSpPr>
              <a:grpSpLocks/>
            </p:cNvGrpSpPr>
            <p:nvPr/>
          </p:nvGrpSpPr>
          <p:grpSpPr bwMode="auto">
            <a:xfrm>
              <a:off x="4961797" y="2725955"/>
              <a:ext cx="1396568" cy="110406"/>
              <a:chOff x="286" y="1837"/>
              <a:chExt cx="1685" cy="148"/>
            </a:xfrm>
          </p:grpSpPr>
          <p:sp>
            <p:nvSpPr>
              <p:cNvPr id="30395" name="Rectangle 2033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96" name="Rectangle 2034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97" name="Rectangle 2035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98" name="Rectangle 2036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99" name="Rectangle 2037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00" name="Rectangle 2038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01" name="Rectangle 2039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02" name="Rectangle 2040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03" name="Rectangle 2041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404" name="Rectangle 2042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4" name="Rectangle 2043"/>
              <p:cNvSpPr>
                <a:spLocks noChangeArrowheads="1"/>
              </p:cNvSpPr>
              <p:nvPr/>
            </p:nvSpPr>
            <p:spPr bwMode="auto">
              <a:xfrm>
                <a:off x="1246" y="1884"/>
                <a:ext cx="174" cy="70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406" name="Oval 2044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6" name="Oval 2045"/>
              <p:cNvSpPr>
                <a:spLocks noChangeArrowheads="1"/>
              </p:cNvSpPr>
              <p:nvPr/>
            </p:nvSpPr>
            <p:spPr bwMode="auto">
              <a:xfrm>
                <a:off x="1752" y="1854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7" name="Oval 2046"/>
              <p:cNvSpPr>
                <a:spLocks noChangeArrowheads="1"/>
              </p:cNvSpPr>
              <p:nvPr/>
            </p:nvSpPr>
            <p:spPr bwMode="auto">
              <a:xfrm>
                <a:off x="1792" y="1854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8" name="Oval 2047"/>
              <p:cNvSpPr>
                <a:spLocks noChangeArrowheads="1"/>
              </p:cNvSpPr>
              <p:nvPr/>
            </p:nvSpPr>
            <p:spPr bwMode="auto">
              <a:xfrm>
                <a:off x="1831" y="1854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9" name="Oval 2048"/>
              <p:cNvSpPr>
                <a:spLocks noChangeArrowheads="1"/>
              </p:cNvSpPr>
              <p:nvPr/>
            </p:nvSpPr>
            <p:spPr bwMode="auto">
              <a:xfrm>
                <a:off x="1752" y="1892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80" name="Oval 2049"/>
              <p:cNvSpPr>
                <a:spLocks noChangeArrowheads="1"/>
              </p:cNvSpPr>
              <p:nvPr/>
            </p:nvSpPr>
            <p:spPr bwMode="auto">
              <a:xfrm>
                <a:off x="1831" y="1892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81" name="Oval 2050"/>
              <p:cNvSpPr>
                <a:spLocks noChangeArrowheads="1"/>
              </p:cNvSpPr>
              <p:nvPr/>
            </p:nvSpPr>
            <p:spPr bwMode="auto">
              <a:xfrm>
                <a:off x="1923" y="1854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30413" name="Picture 2051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414" name="Line 2052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15" name="Line 2053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921" name="Group 2054"/>
            <p:cNvGrpSpPr>
              <a:grpSpLocks/>
            </p:cNvGrpSpPr>
            <p:nvPr/>
          </p:nvGrpSpPr>
          <p:grpSpPr bwMode="auto">
            <a:xfrm>
              <a:off x="4961797" y="2940495"/>
              <a:ext cx="1396568" cy="110406"/>
              <a:chOff x="286" y="1837"/>
              <a:chExt cx="1685" cy="148"/>
            </a:xfrm>
          </p:grpSpPr>
          <p:sp>
            <p:nvSpPr>
              <p:cNvPr id="30374" name="Rectangle 2055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75" name="Rectangle 2056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76" name="Rectangle 2057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77" name="Rectangle 2058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78" name="Rectangle 2059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79" name="Rectangle 2060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80" name="Rectangle 2061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81" name="Rectangle 2062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82" name="Rectangle 2063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83" name="Rectangle 2064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53" name="Rectangle 2065"/>
              <p:cNvSpPr>
                <a:spLocks noChangeArrowheads="1"/>
              </p:cNvSpPr>
              <p:nvPr/>
            </p:nvSpPr>
            <p:spPr bwMode="auto">
              <a:xfrm>
                <a:off x="1246" y="1883"/>
                <a:ext cx="174" cy="70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385" name="Oval 2066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55" name="Oval 2067"/>
              <p:cNvSpPr>
                <a:spLocks noChangeArrowheads="1"/>
              </p:cNvSpPr>
              <p:nvPr/>
            </p:nvSpPr>
            <p:spPr bwMode="auto">
              <a:xfrm>
                <a:off x="1752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56" name="Oval 2068"/>
              <p:cNvSpPr>
                <a:spLocks noChangeArrowheads="1"/>
              </p:cNvSpPr>
              <p:nvPr/>
            </p:nvSpPr>
            <p:spPr bwMode="auto">
              <a:xfrm>
                <a:off x="1792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57" name="Oval 2069"/>
              <p:cNvSpPr>
                <a:spLocks noChangeArrowheads="1"/>
              </p:cNvSpPr>
              <p:nvPr/>
            </p:nvSpPr>
            <p:spPr bwMode="auto">
              <a:xfrm>
                <a:off x="1831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58" name="Oval 2070"/>
              <p:cNvSpPr>
                <a:spLocks noChangeArrowheads="1"/>
              </p:cNvSpPr>
              <p:nvPr/>
            </p:nvSpPr>
            <p:spPr bwMode="auto">
              <a:xfrm>
                <a:off x="1752" y="1892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59" name="Oval 2071"/>
              <p:cNvSpPr>
                <a:spLocks noChangeArrowheads="1"/>
              </p:cNvSpPr>
              <p:nvPr/>
            </p:nvSpPr>
            <p:spPr bwMode="auto">
              <a:xfrm>
                <a:off x="1831" y="1892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60" name="Oval 2072"/>
              <p:cNvSpPr>
                <a:spLocks noChangeArrowheads="1"/>
              </p:cNvSpPr>
              <p:nvPr/>
            </p:nvSpPr>
            <p:spPr bwMode="auto">
              <a:xfrm>
                <a:off x="1923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30392" name="Picture 2073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393" name="Line 2074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94" name="Line 2075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922" name="Group 2076"/>
            <p:cNvGrpSpPr>
              <a:grpSpLocks/>
            </p:cNvGrpSpPr>
            <p:nvPr/>
          </p:nvGrpSpPr>
          <p:grpSpPr bwMode="auto">
            <a:xfrm>
              <a:off x="4961797" y="3155033"/>
              <a:ext cx="1396568" cy="110406"/>
              <a:chOff x="286" y="1837"/>
              <a:chExt cx="1685" cy="148"/>
            </a:xfrm>
          </p:grpSpPr>
          <p:sp>
            <p:nvSpPr>
              <p:cNvPr id="30353" name="Rectangle 2077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54" name="Rectangle 2078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55" name="Rectangle 2079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56" name="Rectangle 2080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57" name="Rectangle 2081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58" name="Rectangle 2082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59" name="Rectangle 2083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60" name="Rectangle 2084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61" name="Rectangle 2085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62" name="Rectangle 2086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32" name="Rectangle 2087"/>
              <p:cNvSpPr>
                <a:spLocks noChangeArrowheads="1"/>
              </p:cNvSpPr>
              <p:nvPr/>
            </p:nvSpPr>
            <p:spPr bwMode="auto">
              <a:xfrm>
                <a:off x="1246" y="1883"/>
                <a:ext cx="174" cy="70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364" name="Oval 2088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34" name="Oval 2089"/>
              <p:cNvSpPr>
                <a:spLocks noChangeArrowheads="1"/>
              </p:cNvSpPr>
              <p:nvPr/>
            </p:nvSpPr>
            <p:spPr bwMode="auto">
              <a:xfrm>
                <a:off x="1752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35" name="Oval 2090"/>
              <p:cNvSpPr>
                <a:spLocks noChangeArrowheads="1"/>
              </p:cNvSpPr>
              <p:nvPr/>
            </p:nvSpPr>
            <p:spPr bwMode="auto">
              <a:xfrm>
                <a:off x="1792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36" name="Oval 2091"/>
              <p:cNvSpPr>
                <a:spLocks noChangeArrowheads="1"/>
              </p:cNvSpPr>
              <p:nvPr/>
            </p:nvSpPr>
            <p:spPr bwMode="auto">
              <a:xfrm>
                <a:off x="1831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37" name="Oval 2092"/>
              <p:cNvSpPr>
                <a:spLocks noChangeArrowheads="1"/>
              </p:cNvSpPr>
              <p:nvPr/>
            </p:nvSpPr>
            <p:spPr bwMode="auto">
              <a:xfrm>
                <a:off x="1752" y="1891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38" name="Oval 2093"/>
              <p:cNvSpPr>
                <a:spLocks noChangeArrowheads="1"/>
              </p:cNvSpPr>
              <p:nvPr/>
            </p:nvSpPr>
            <p:spPr bwMode="auto">
              <a:xfrm>
                <a:off x="1831" y="1891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39" name="Oval 2094"/>
              <p:cNvSpPr>
                <a:spLocks noChangeArrowheads="1"/>
              </p:cNvSpPr>
              <p:nvPr/>
            </p:nvSpPr>
            <p:spPr bwMode="auto">
              <a:xfrm>
                <a:off x="1923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30371" name="Picture 2095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372" name="Line 2096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73" name="Line 2097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923" name="Group 2098"/>
            <p:cNvGrpSpPr>
              <a:grpSpLocks/>
            </p:cNvGrpSpPr>
            <p:nvPr/>
          </p:nvGrpSpPr>
          <p:grpSpPr bwMode="auto">
            <a:xfrm>
              <a:off x="4961797" y="3048391"/>
              <a:ext cx="1396568" cy="110406"/>
              <a:chOff x="286" y="1837"/>
              <a:chExt cx="1685" cy="148"/>
            </a:xfrm>
          </p:grpSpPr>
          <p:sp>
            <p:nvSpPr>
              <p:cNvPr id="30332" name="Rectangle 2099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33" name="Rectangle 2100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34" name="Rectangle 2101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35" name="Rectangle 2102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36" name="Rectangle 2103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37" name="Rectangle 2104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38" name="Rectangle 2105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39" name="Rectangle 2106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40" name="Rectangle 2107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41" name="Rectangle 2108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11" name="Rectangle 2109"/>
              <p:cNvSpPr>
                <a:spLocks noChangeArrowheads="1"/>
              </p:cNvSpPr>
              <p:nvPr/>
            </p:nvSpPr>
            <p:spPr bwMode="auto">
              <a:xfrm>
                <a:off x="1246" y="1883"/>
                <a:ext cx="174" cy="70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343" name="Oval 2110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13" name="Oval 2111"/>
              <p:cNvSpPr>
                <a:spLocks noChangeArrowheads="1"/>
              </p:cNvSpPr>
              <p:nvPr/>
            </p:nvSpPr>
            <p:spPr bwMode="auto">
              <a:xfrm>
                <a:off x="1752" y="1854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14" name="Oval 2112"/>
              <p:cNvSpPr>
                <a:spLocks noChangeArrowheads="1"/>
              </p:cNvSpPr>
              <p:nvPr/>
            </p:nvSpPr>
            <p:spPr bwMode="auto">
              <a:xfrm>
                <a:off x="1792" y="1854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15" name="Oval 2113"/>
              <p:cNvSpPr>
                <a:spLocks noChangeArrowheads="1"/>
              </p:cNvSpPr>
              <p:nvPr/>
            </p:nvSpPr>
            <p:spPr bwMode="auto">
              <a:xfrm>
                <a:off x="1831" y="1854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16" name="Oval 2114"/>
              <p:cNvSpPr>
                <a:spLocks noChangeArrowheads="1"/>
              </p:cNvSpPr>
              <p:nvPr/>
            </p:nvSpPr>
            <p:spPr bwMode="auto">
              <a:xfrm>
                <a:off x="1752" y="1892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17" name="Oval 2115"/>
              <p:cNvSpPr>
                <a:spLocks noChangeArrowheads="1"/>
              </p:cNvSpPr>
              <p:nvPr/>
            </p:nvSpPr>
            <p:spPr bwMode="auto">
              <a:xfrm>
                <a:off x="1831" y="1892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18" name="Oval 2116"/>
              <p:cNvSpPr>
                <a:spLocks noChangeArrowheads="1"/>
              </p:cNvSpPr>
              <p:nvPr/>
            </p:nvSpPr>
            <p:spPr bwMode="auto">
              <a:xfrm>
                <a:off x="1923" y="1854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30350" name="Picture 2117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351" name="Line 2118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52" name="Line 2119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924" name="Group 2120"/>
            <p:cNvGrpSpPr>
              <a:grpSpLocks/>
            </p:cNvGrpSpPr>
            <p:nvPr/>
          </p:nvGrpSpPr>
          <p:grpSpPr bwMode="auto">
            <a:xfrm>
              <a:off x="4961797" y="2832599"/>
              <a:ext cx="1396568" cy="110406"/>
              <a:chOff x="286" y="1837"/>
              <a:chExt cx="1685" cy="148"/>
            </a:xfrm>
          </p:grpSpPr>
          <p:sp>
            <p:nvSpPr>
              <p:cNvPr id="30311" name="Rectangle 2121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12" name="Rectangle 2122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13" name="Rectangle 2123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14" name="Rectangle 2124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15" name="Rectangle 2125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16" name="Rectangle 2126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17" name="Rectangle 2127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18" name="Rectangle 2128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19" name="Rectangle 2129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320" name="Rectangle 2130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890" name="Rectangle 2131"/>
              <p:cNvSpPr>
                <a:spLocks noChangeArrowheads="1"/>
              </p:cNvSpPr>
              <p:nvPr/>
            </p:nvSpPr>
            <p:spPr bwMode="auto">
              <a:xfrm>
                <a:off x="1246" y="1883"/>
                <a:ext cx="174" cy="70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322" name="Oval 2132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892" name="Oval 2133"/>
              <p:cNvSpPr>
                <a:spLocks noChangeArrowheads="1"/>
              </p:cNvSpPr>
              <p:nvPr/>
            </p:nvSpPr>
            <p:spPr bwMode="auto">
              <a:xfrm>
                <a:off x="1752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893" name="Oval 2134"/>
              <p:cNvSpPr>
                <a:spLocks noChangeArrowheads="1"/>
              </p:cNvSpPr>
              <p:nvPr/>
            </p:nvSpPr>
            <p:spPr bwMode="auto">
              <a:xfrm>
                <a:off x="1792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894" name="Oval 2135"/>
              <p:cNvSpPr>
                <a:spLocks noChangeArrowheads="1"/>
              </p:cNvSpPr>
              <p:nvPr/>
            </p:nvSpPr>
            <p:spPr bwMode="auto">
              <a:xfrm>
                <a:off x="1831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895" name="Oval 2136"/>
              <p:cNvSpPr>
                <a:spLocks noChangeArrowheads="1"/>
              </p:cNvSpPr>
              <p:nvPr/>
            </p:nvSpPr>
            <p:spPr bwMode="auto">
              <a:xfrm>
                <a:off x="1752" y="1892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896" name="Oval 2137"/>
              <p:cNvSpPr>
                <a:spLocks noChangeArrowheads="1"/>
              </p:cNvSpPr>
              <p:nvPr/>
            </p:nvSpPr>
            <p:spPr bwMode="auto">
              <a:xfrm>
                <a:off x="1831" y="1892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897" name="Oval 2138"/>
              <p:cNvSpPr>
                <a:spLocks noChangeArrowheads="1"/>
              </p:cNvSpPr>
              <p:nvPr/>
            </p:nvSpPr>
            <p:spPr bwMode="auto">
              <a:xfrm>
                <a:off x="1923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30329" name="Picture 2139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330" name="Line 2140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31" name="Line 2141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925" name="Group 2147"/>
            <p:cNvGrpSpPr>
              <a:grpSpLocks/>
            </p:cNvGrpSpPr>
            <p:nvPr/>
          </p:nvGrpSpPr>
          <p:grpSpPr bwMode="auto">
            <a:xfrm>
              <a:off x="3160686" y="4363221"/>
              <a:ext cx="1396568" cy="110406"/>
              <a:chOff x="286" y="1837"/>
              <a:chExt cx="1685" cy="148"/>
            </a:xfrm>
          </p:grpSpPr>
          <p:sp>
            <p:nvSpPr>
              <p:cNvPr id="30290" name="Rectangle 2148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91" name="Rectangle 2149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92" name="Rectangle 2150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93" name="Rectangle 2151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94" name="Rectangle 2152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95" name="Rectangle 2153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96" name="Rectangle 2154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97" name="Rectangle 2155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98" name="Rectangle 2156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99" name="Rectangle 2157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869" name="Rectangle 2158"/>
              <p:cNvSpPr>
                <a:spLocks noChangeArrowheads="1"/>
              </p:cNvSpPr>
              <p:nvPr/>
            </p:nvSpPr>
            <p:spPr bwMode="auto">
              <a:xfrm>
                <a:off x="1246" y="1883"/>
                <a:ext cx="174" cy="70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301" name="Oval 2159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871" name="Oval 2160"/>
              <p:cNvSpPr>
                <a:spLocks noChangeArrowheads="1"/>
              </p:cNvSpPr>
              <p:nvPr/>
            </p:nvSpPr>
            <p:spPr bwMode="auto">
              <a:xfrm>
                <a:off x="1753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872" name="Oval 2161"/>
              <p:cNvSpPr>
                <a:spLocks noChangeArrowheads="1"/>
              </p:cNvSpPr>
              <p:nvPr/>
            </p:nvSpPr>
            <p:spPr bwMode="auto">
              <a:xfrm>
                <a:off x="1793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873" name="Oval 2162"/>
              <p:cNvSpPr>
                <a:spLocks noChangeArrowheads="1"/>
              </p:cNvSpPr>
              <p:nvPr/>
            </p:nvSpPr>
            <p:spPr bwMode="auto">
              <a:xfrm>
                <a:off x="1832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874" name="Oval 2163"/>
              <p:cNvSpPr>
                <a:spLocks noChangeArrowheads="1"/>
              </p:cNvSpPr>
              <p:nvPr/>
            </p:nvSpPr>
            <p:spPr bwMode="auto">
              <a:xfrm>
                <a:off x="1753" y="1891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875" name="Oval 2164"/>
              <p:cNvSpPr>
                <a:spLocks noChangeArrowheads="1"/>
              </p:cNvSpPr>
              <p:nvPr/>
            </p:nvSpPr>
            <p:spPr bwMode="auto">
              <a:xfrm>
                <a:off x="1832" y="1891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876" name="Oval 2165"/>
              <p:cNvSpPr>
                <a:spLocks noChangeArrowheads="1"/>
              </p:cNvSpPr>
              <p:nvPr/>
            </p:nvSpPr>
            <p:spPr bwMode="auto">
              <a:xfrm>
                <a:off x="1924" y="1853"/>
                <a:ext cx="29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30308" name="Picture 2166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309" name="Line 2167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10" name="Line 2168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926" name="Group 2169"/>
            <p:cNvGrpSpPr>
              <a:grpSpLocks/>
            </p:cNvGrpSpPr>
            <p:nvPr/>
          </p:nvGrpSpPr>
          <p:grpSpPr bwMode="auto">
            <a:xfrm>
              <a:off x="3160686" y="4577759"/>
              <a:ext cx="1396568" cy="110406"/>
              <a:chOff x="286" y="1837"/>
              <a:chExt cx="1685" cy="148"/>
            </a:xfrm>
          </p:grpSpPr>
          <p:sp>
            <p:nvSpPr>
              <p:cNvPr id="30269" name="Rectangle 2170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70" name="Rectangle 2171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71" name="Rectangle 2172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72" name="Rectangle 2173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73" name="Rectangle 2174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74" name="Rectangle 2175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75" name="Rectangle 2176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76" name="Rectangle 2177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77" name="Rectangle 2178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78" name="Rectangle 2179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848" name="Rectangle 2180"/>
              <p:cNvSpPr>
                <a:spLocks noChangeArrowheads="1"/>
              </p:cNvSpPr>
              <p:nvPr/>
            </p:nvSpPr>
            <p:spPr bwMode="auto">
              <a:xfrm>
                <a:off x="1246" y="1885"/>
                <a:ext cx="174" cy="68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280" name="Oval 2181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850" name="Oval 2182"/>
              <p:cNvSpPr>
                <a:spLocks noChangeArrowheads="1"/>
              </p:cNvSpPr>
              <p:nvPr/>
            </p:nvSpPr>
            <p:spPr bwMode="auto">
              <a:xfrm>
                <a:off x="1753" y="1853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851" name="Oval 2183"/>
              <p:cNvSpPr>
                <a:spLocks noChangeArrowheads="1"/>
              </p:cNvSpPr>
              <p:nvPr/>
            </p:nvSpPr>
            <p:spPr bwMode="auto">
              <a:xfrm>
                <a:off x="1793" y="1853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852" name="Oval 2184"/>
              <p:cNvSpPr>
                <a:spLocks noChangeArrowheads="1"/>
              </p:cNvSpPr>
              <p:nvPr/>
            </p:nvSpPr>
            <p:spPr bwMode="auto">
              <a:xfrm>
                <a:off x="1832" y="1853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853" name="Oval 2185"/>
              <p:cNvSpPr>
                <a:spLocks noChangeArrowheads="1"/>
              </p:cNvSpPr>
              <p:nvPr/>
            </p:nvSpPr>
            <p:spPr bwMode="auto">
              <a:xfrm>
                <a:off x="1753" y="1891"/>
                <a:ext cx="25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854" name="Oval 2186"/>
              <p:cNvSpPr>
                <a:spLocks noChangeArrowheads="1"/>
              </p:cNvSpPr>
              <p:nvPr/>
            </p:nvSpPr>
            <p:spPr bwMode="auto">
              <a:xfrm>
                <a:off x="1832" y="1891"/>
                <a:ext cx="23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855" name="Oval 2187"/>
              <p:cNvSpPr>
                <a:spLocks noChangeArrowheads="1"/>
              </p:cNvSpPr>
              <p:nvPr/>
            </p:nvSpPr>
            <p:spPr bwMode="auto">
              <a:xfrm>
                <a:off x="1924" y="1853"/>
                <a:ext cx="29" cy="21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30287" name="Picture 2188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288" name="Line 2189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89" name="Line 2190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927" name="Group 2191"/>
            <p:cNvGrpSpPr>
              <a:grpSpLocks/>
            </p:cNvGrpSpPr>
            <p:nvPr/>
          </p:nvGrpSpPr>
          <p:grpSpPr bwMode="auto">
            <a:xfrm>
              <a:off x="3160686" y="4471118"/>
              <a:ext cx="1396568" cy="110406"/>
              <a:chOff x="286" y="1837"/>
              <a:chExt cx="1685" cy="148"/>
            </a:xfrm>
          </p:grpSpPr>
          <p:sp>
            <p:nvSpPr>
              <p:cNvPr id="30248" name="Rectangle 2192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49" name="Rectangle 2193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50" name="Rectangle 2194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51" name="Rectangle 2195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52" name="Rectangle 2196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53" name="Rectangle 2197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54" name="Rectangle 2198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55" name="Rectangle 2199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56" name="Rectangle 2200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57" name="Rectangle 2201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827" name="Rectangle 2202"/>
              <p:cNvSpPr>
                <a:spLocks noChangeArrowheads="1"/>
              </p:cNvSpPr>
              <p:nvPr/>
            </p:nvSpPr>
            <p:spPr bwMode="auto">
              <a:xfrm>
                <a:off x="1246" y="1883"/>
                <a:ext cx="174" cy="70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259" name="Oval 2203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829" name="Oval 2204"/>
              <p:cNvSpPr>
                <a:spLocks noChangeArrowheads="1"/>
              </p:cNvSpPr>
              <p:nvPr/>
            </p:nvSpPr>
            <p:spPr bwMode="auto">
              <a:xfrm>
                <a:off x="1753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830" name="Oval 2205"/>
              <p:cNvSpPr>
                <a:spLocks noChangeArrowheads="1"/>
              </p:cNvSpPr>
              <p:nvPr/>
            </p:nvSpPr>
            <p:spPr bwMode="auto">
              <a:xfrm>
                <a:off x="1793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831" name="Oval 2206"/>
              <p:cNvSpPr>
                <a:spLocks noChangeArrowheads="1"/>
              </p:cNvSpPr>
              <p:nvPr/>
            </p:nvSpPr>
            <p:spPr bwMode="auto">
              <a:xfrm>
                <a:off x="1832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832" name="Oval 2207"/>
              <p:cNvSpPr>
                <a:spLocks noChangeArrowheads="1"/>
              </p:cNvSpPr>
              <p:nvPr/>
            </p:nvSpPr>
            <p:spPr bwMode="auto">
              <a:xfrm>
                <a:off x="1753" y="1891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833" name="Oval 2208"/>
              <p:cNvSpPr>
                <a:spLocks noChangeArrowheads="1"/>
              </p:cNvSpPr>
              <p:nvPr/>
            </p:nvSpPr>
            <p:spPr bwMode="auto">
              <a:xfrm>
                <a:off x="1832" y="1891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834" name="Oval 2209"/>
              <p:cNvSpPr>
                <a:spLocks noChangeArrowheads="1"/>
              </p:cNvSpPr>
              <p:nvPr/>
            </p:nvSpPr>
            <p:spPr bwMode="auto">
              <a:xfrm>
                <a:off x="1924" y="1853"/>
                <a:ext cx="29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30266" name="Picture 2210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267" name="Line 2211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68" name="Line 2212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928" name="Group 2235"/>
            <p:cNvGrpSpPr>
              <a:grpSpLocks/>
            </p:cNvGrpSpPr>
            <p:nvPr/>
          </p:nvGrpSpPr>
          <p:grpSpPr bwMode="auto">
            <a:xfrm>
              <a:off x="3160686" y="4698201"/>
              <a:ext cx="1396568" cy="110406"/>
              <a:chOff x="286" y="1837"/>
              <a:chExt cx="1685" cy="148"/>
            </a:xfrm>
          </p:grpSpPr>
          <p:sp>
            <p:nvSpPr>
              <p:cNvPr id="30227" name="Rectangle 2236"/>
              <p:cNvSpPr>
                <a:spLocks noChangeArrowheads="1"/>
              </p:cNvSpPr>
              <p:nvPr/>
            </p:nvSpPr>
            <p:spPr bwMode="auto">
              <a:xfrm>
                <a:off x="286" y="1837"/>
                <a:ext cx="1685" cy="14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28" name="Rectangle 2237"/>
              <p:cNvSpPr>
                <a:spLocks noChangeArrowheads="1"/>
              </p:cNvSpPr>
              <p:nvPr/>
            </p:nvSpPr>
            <p:spPr bwMode="auto">
              <a:xfrm>
                <a:off x="342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29" name="Rectangle 2238"/>
              <p:cNvSpPr>
                <a:spLocks noChangeArrowheads="1"/>
              </p:cNvSpPr>
              <p:nvPr/>
            </p:nvSpPr>
            <p:spPr bwMode="auto">
              <a:xfrm>
                <a:off x="342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30" name="Rectangle 2239"/>
              <p:cNvSpPr>
                <a:spLocks noChangeArrowheads="1"/>
              </p:cNvSpPr>
              <p:nvPr/>
            </p:nvSpPr>
            <p:spPr bwMode="auto">
              <a:xfrm>
                <a:off x="342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31" name="Rectangle 2240"/>
              <p:cNvSpPr>
                <a:spLocks noChangeArrowheads="1"/>
              </p:cNvSpPr>
              <p:nvPr/>
            </p:nvSpPr>
            <p:spPr bwMode="auto">
              <a:xfrm>
                <a:off x="646" y="1856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32" name="Rectangle 2241"/>
              <p:cNvSpPr>
                <a:spLocks noChangeArrowheads="1"/>
              </p:cNvSpPr>
              <p:nvPr/>
            </p:nvSpPr>
            <p:spPr bwMode="auto">
              <a:xfrm>
                <a:off x="646" y="1898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33" name="Rectangle 2242"/>
              <p:cNvSpPr>
                <a:spLocks noChangeArrowheads="1"/>
              </p:cNvSpPr>
              <p:nvPr/>
            </p:nvSpPr>
            <p:spPr bwMode="auto">
              <a:xfrm>
                <a:off x="646" y="1940"/>
                <a:ext cx="288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34" name="Rectangle 2243"/>
              <p:cNvSpPr>
                <a:spLocks noChangeArrowheads="1"/>
              </p:cNvSpPr>
              <p:nvPr/>
            </p:nvSpPr>
            <p:spPr bwMode="auto">
              <a:xfrm>
                <a:off x="949" y="1856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35" name="Rectangle 2244"/>
              <p:cNvSpPr>
                <a:spLocks noChangeArrowheads="1"/>
              </p:cNvSpPr>
              <p:nvPr/>
            </p:nvSpPr>
            <p:spPr bwMode="auto">
              <a:xfrm>
                <a:off x="949" y="1898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36" name="Rectangle 2245"/>
              <p:cNvSpPr>
                <a:spLocks noChangeArrowheads="1"/>
              </p:cNvSpPr>
              <p:nvPr/>
            </p:nvSpPr>
            <p:spPr bwMode="auto">
              <a:xfrm>
                <a:off x="949" y="1940"/>
                <a:ext cx="289" cy="33"/>
              </a:xfrm>
              <a:prstGeom prst="rect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806" name="Rectangle 2246"/>
              <p:cNvSpPr>
                <a:spLocks noChangeArrowheads="1"/>
              </p:cNvSpPr>
              <p:nvPr/>
            </p:nvSpPr>
            <p:spPr bwMode="auto">
              <a:xfrm>
                <a:off x="1246" y="1883"/>
                <a:ext cx="174" cy="70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238" name="Oval 2247"/>
              <p:cNvSpPr>
                <a:spLocks noChangeArrowheads="1"/>
              </p:cNvSpPr>
              <p:nvPr/>
            </p:nvSpPr>
            <p:spPr bwMode="auto">
              <a:xfrm>
                <a:off x="1203" y="1887"/>
                <a:ext cx="69" cy="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808" name="Oval 2248"/>
              <p:cNvSpPr>
                <a:spLocks noChangeArrowheads="1"/>
              </p:cNvSpPr>
              <p:nvPr/>
            </p:nvSpPr>
            <p:spPr bwMode="auto">
              <a:xfrm>
                <a:off x="1753" y="1853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809" name="Oval 2249"/>
              <p:cNvSpPr>
                <a:spLocks noChangeArrowheads="1"/>
              </p:cNvSpPr>
              <p:nvPr/>
            </p:nvSpPr>
            <p:spPr bwMode="auto">
              <a:xfrm>
                <a:off x="1793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810" name="Oval 2250"/>
              <p:cNvSpPr>
                <a:spLocks noChangeArrowheads="1"/>
              </p:cNvSpPr>
              <p:nvPr/>
            </p:nvSpPr>
            <p:spPr bwMode="auto">
              <a:xfrm>
                <a:off x="1832" y="1853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811" name="Oval 2251"/>
              <p:cNvSpPr>
                <a:spLocks noChangeArrowheads="1"/>
              </p:cNvSpPr>
              <p:nvPr/>
            </p:nvSpPr>
            <p:spPr bwMode="auto">
              <a:xfrm>
                <a:off x="1753" y="1891"/>
                <a:ext cx="25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812" name="Oval 2252"/>
              <p:cNvSpPr>
                <a:spLocks noChangeArrowheads="1"/>
              </p:cNvSpPr>
              <p:nvPr/>
            </p:nvSpPr>
            <p:spPr bwMode="auto">
              <a:xfrm>
                <a:off x="1832" y="1891"/>
                <a:ext cx="23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813" name="Oval 2253"/>
              <p:cNvSpPr>
                <a:spLocks noChangeArrowheads="1"/>
              </p:cNvSpPr>
              <p:nvPr/>
            </p:nvSpPr>
            <p:spPr bwMode="auto">
              <a:xfrm>
                <a:off x="1924" y="1853"/>
                <a:ext cx="29" cy="1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pic>
            <p:nvPicPr>
              <p:cNvPr id="30245" name="Picture 2254" descr="http://www.charliex.net/m-SGI_bug.jpg (13051 bytes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" y="1905"/>
                <a:ext cx="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246" name="Line 2255"/>
              <p:cNvSpPr>
                <a:spLocks noChangeShapeType="1"/>
              </p:cNvSpPr>
              <p:nvPr/>
            </p:nvSpPr>
            <p:spPr bwMode="auto">
              <a:xfrm>
                <a:off x="1462" y="1886"/>
                <a:ext cx="128" cy="0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47" name="Line 2256"/>
              <p:cNvSpPr>
                <a:spLocks noChangeShapeType="1"/>
              </p:cNvSpPr>
              <p:nvPr/>
            </p:nvSpPr>
            <p:spPr bwMode="auto">
              <a:xfrm>
                <a:off x="1466" y="1942"/>
                <a:ext cx="242" cy="0"/>
              </a:xfrm>
              <a:prstGeom prst="line">
                <a:avLst/>
              </a:prstGeom>
              <a:noFill/>
              <a:ln w="25400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929" name="Rectangle 2261"/>
            <p:cNvSpPr>
              <a:spLocks noChangeArrowheads="1"/>
            </p:cNvSpPr>
            <p:nvPr/>
          </p:nvSpPr>
          <p:spPr bwMode="auto">
            <a:xfrm>
              <a:off x="3159199" y="3741957"/>
              <a:ext cx="1386156" cy="213516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29930" name="Group 2263"/>
            <p:cNvGrpSpPr>
              <a:grpSpLocks/>
            </p:cNvGrpSpPr>
            <p:nvPr/>
          </p:nvGrpSpPr>
          <p:grpSpPr bwMode="auto">
            <a:xfrm>
              <a:off x="3157720" y="3740935"/>
              <a:ext cx="462549" cy="70491"/>
              <a:chOff x="2586" y="3282"/>
              <a:chExt cx="311" cy="69"/>
            </a:xfrm>
          </p:grpSpPr>
          <p:sp>
            <p:nvSpPr>
              <p:cNvPr id="30223" name="Rectangle 2264"/>
              <p:cNvSpPr>
                <a:spLocks noChangeArrowheads="1"/>
              </p:cNvSpPr>
              <p:nvPr/>
            </p:nvSpPr>
            <p:spPr bwMode="auto">
              <a:xfrm>
                <a:off x="2586" y="3282"/>
                <a:ext cx="230" cy="69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24" name="AutoShape 2265"/>
              <p:cNvSpPr>
                <a:spLocks noChangeArrowheads="1"/>
              </p:cNvSpPr>
              <p:nvPr/>
            </p:nvSpPr>
            <p:spPr bwMode="auto">
              <a:xfrm rot="5400000">
                <a:off x="2759" y="3207"/>
                <a:ext cx="57" cy="2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10849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27" y="10800"/>
                    </a:moveTo>
                    <a:cubicBezTo>
                      <a:pt x="10927" y="10870"/>
                      <a:pt x="10870" y="10927"/>
                      <a:pt x="10800" y="10927"/>
                    </a:cubicBezTo>
                    <a:cubicBezTo>
                      <a:pt x="10729" y="10926"/>
                      <a:pt x="10673" y="10870"/>
                      <a:pt x="10673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94" name="Rectangle 2266"/>
              <p:cNvSpPr>
                <a:spLocks noChangeArrowheads="1"/>
              </p:cNvSpPr>
              <p:nvPr/>
            </p:nvSpPr>
            <p:spPr bwMode="auto">
              <a:xfrm>
                <a:off x="2789" y="3283"/>
                <a:ext cx="27" cy="67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226" name="Freeform 2267"/>
              <p:cNvSpPr>
                <a:spLocks/>
              </p:cNvSpPr>
              <p:nvPr/>
            </p:nvSpPr>
            <p:spPr bwMode="auto">
              <a:xfrm>
                <a:off x="2588" y="3285"/>
                <a:ext cx="142" cy="20"/>
              </a:xfrm>
              <a:custGeom>
                <a:avLst/>
                <a:gdLst>
                  <a:gd name="T0" fmla="*/ 0 w 142"/>
                  <a:gd name="T1" fmla="*/ 6 h 20"/>
                  <a:gd name="T2" fmla="*/ 37 w 142"/>
                  <a:gd name="T3" fmla="*/ 18 h 20"/>
                  <a:gd name="T4" fmla="*/ 66 w 142"/>
                  <a:gd name="T5" fmla="*/ 18 h 20"/>
                  <a:gd name="T6" fmla="*/ 99 w 142"/>
                  <a:gd name="T7" fmla="*/ 6 h 20"/>
                  <a:gd name="T8" fmla="*/ 142 w 14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0"/>
                  <a:gd name="T17" fmla="*/ 142 w 1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0">
                    <a:moveTo>
                      <a:pt x="0" y="6"/>
                    </a:moveTo>
                    <a:cubicBezTo>
                      <a:pt x="13" y="11"/>
                      <a:pt x="26" y="16"/>
                      <a:pt x="37" y="18"/>
                    </a:cubicBezTo>
                    <a:cubicBezTo>
                      <a:pt x="48" y="20"/>
                      <a:pt x="56" y="20"/>
                      <a:pt x="66" y="18"/>
                    </a:cubicBezTo>
                    <a:cubicBezTo>
                      <a:pt x="76" y="16"/>
                      <a:pt x="86" y="9"/>
                      <a:pt x="99" y="6"/>
                    </a:cubicBezTo>
                    <a:cubicBezTo>
                      <a:pt x="112" y="3"/>
                      <a:pt x="127" y="1"/>
                      <a:pt x="14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31" name="Group 2268"/>
            <p:cNvGrpSpPr>
              <a:grpSpLocks/>
            </p:cNvGrpSpPr>
            <p:nvPr/>
          </p:nvGrpSpPr>
          <p:grpSpPr bwMode="auto">
            <a:xfrm>
              <a:off x="3504258" y="3740935"/>
              <a:ext cx="462549" cy="70491"/>
              <a:chOff x="2586" y="3282"/>
              <a:chExt cx="311" cy="69"/>
            </a:xfrm>
          </p:grpSpPr>
          <p:sp>
            <p:nvSpPr>
              <p:cNvPr id="30219" name="Rectangle 2269"/>
              <p:cNvSpPr>
                <a:spLocks noChangeArrowheads="1"/>
              </p:cNvSpPr>
              <p:nvPr/>
            </p:nvSpPr>
            <p:spPr bwMode="auto">
              <a:xfrm>
                <a:off x="2586" y="3282"/>
                <a:ext cx="230" cy="69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20" name="AutoShape 2270"/>
              <p:cNvSpPr>
                <a:spLocks noChangeArrowheads="1"/>
              </p:cNvSpPr>
              <p:nvPr/>
            </p:nvSpPr>
            <p:spPr bwMode="auto">
              <a:xfrm rot="5400000">
                <a:off x="2759" y="3207"/>
                <a:ext cx="57" cy="2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10849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27" y="10800"/>
                    </a:moveTo>
                    <a:cubicBezTo>
                      <a:pt x="10927" y="10870"/>
                      <a:pt x="10870" y="10927"/>
                      <a:pt x="10800" y="10927"/>
                    </a:cubicBezTo>
                    <a:cubicBezTo>
                      <a:pt x="10729" y="10926"/>
                      <a:pt x="10673" y="10870"/>
                      <a:pt x="10673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90" name="Rectangle 2271"/>
              <p:cNvSpPr>
                <a:spLocks noChangeArrowheads="1"/>
              </p:cNvSpPr>
              <p:nvPr/>
            </p:nvSpPr>
            <p:spPr bwMode="auto">
              <a:xfrm>
                <a:off x="2789" y="3283"/>
                <a:ext cx="27" cy="67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222" name="Freeform 2272"/>
              <p:cNvSpPr>
                <a:spLocks/>
              </p:cNvSpPr>
              <p:nvPr/>
            </p:nvSpPr>
            <p:spPr bwMode="auto">
              <a:xfrm>
                <a:off x="2588" y="3285"/>
                <a:ext cx="142" cy="20"/>
              </a:xfrm>
              <a:custGeom>
                <a:avLst/>
                <a:gdLst>
                  <a:gd name="T0" fmla="*/ 0 w 142"/>
                  <a:gd name="T1" fmla="*/ 6 h 20"/>
                  <a:gd name="T2" fmla="*/ 37 w 142"/>
                  <a:gd name="T3" fmla="*/ 18 h 20"/>
                  <a:gd name="T4" fmla="*/ 66 w 142"/>
                  <a:gd name="T5" fmla="*/ 18 h 20"/>
                  <a:gd name="T6" fmla="*/ 99 w 142"/>
                  <a:gd name="T7" fmla="*/ 6 h 20"/>
                  <a:gd name="T8" fmla="*/ 142 w 14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0"/>
                  <a:gd name="T17" fmla="*/ 142 w 1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0">
                    <a:moveTo>
                      <a:pt x="0" y="6"/>
                    </a:moveTo>
                    <a:cubicBezTo>
                      <a:pt x="13" y="11"/>
                      <a:pt x="26" y="16"/>
                      <a:pt x="37" y="18"/>
                    </a:cubicBezTo>
                    <a:cubicBezTo>
                      <a:pt x="48" y="20"/>
                      <a:pt x="56" y="20"/>
                      <a:pt x="66" y="18"/>
                    </a:cubicBezTo>
                    <a:cubicBezTo>
                      <a:pt x="76" y="16"/>
                      <a:pt x="86" y="9"/>
                      <a:pt x="99" y="6"/>
                    </a:cubicBezTo>
                    <a:cubicBezTo>
                      <a:pt x="112" y="3"/>
                      <a:pt x="127" y="1"/>
                      <a:pt x="14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32" name="Group 2273"/>
            <p:cNvGrpSpPr>
              <a:grpSpLocks/>
            </p:cNvGrpSpPr>
            <p:nvPr/>
          </p:nvGrpSpPr>
          <p:grpSpPr bwMode="auto">
            <a:xfrm>
              <a:off x="3850797" y="3740935"/>
              <a:ext cx="462549" cy="70491"/>
              <a:chOff x="2586" y="3282"/>
              <a:chExt cx="311" cy="69"/>
            </a:xfrm>
          </p:grpSpPr>
          <p:sp>
            <p:nvSpPr>
              <p:cNvPr id="30215" name="Rectangle 2274"/>
              <p:cNvSpPr>
                <a:spLocks noChangeArrowheads="1"/>
              </p:cNvSpPr>
              <p:nvPr/>
            </p:nvSpPr>
            <p:spPr bwMode="auto">
              <a:xfrm>
                <a:off x="2586" y="3282"/>
                <a:ext cx="230" cy="69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16" name="AutoShape 2275"/>
              <p:cNvSpPr>
                <a:spLocks noChangeArrowheads="1"/>
              </p:cNvSpPr>
              <p:nvPr/>
            </p:nvSpPr>
            <p:spPr bwMode="auto">
              <a:xfrm rot="5400000">
                <a:off x="2759" y="3207"/>
                <a:ext cx="57" cy="2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10849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27" y="10800"/>
                    </a:moveTo>
                    <a:cubicBezTo>
                      <a:pt x="10927" y="10870"/>
                      <a:pt x="10870" y="10927"/>
                      <a:pt x="10800" y="10927"/>
                    </a:cubicBezTo>
                    <a:cubicBezTo>
                      <a:pt x="10729" y="10926"/>
                      <a:pt x="10673" y="10870"/>
                      <a:pt x="10673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86" name="Rectangle 2276"/>
              <p:cNvSpPr>
                <a:spLocks noChangeArrowheads="1"/>
              </p:cNvSpPr>
              <p:nvPr/>
            </p:nvSpPr>
            <p:spPr bwMode="auto">
              <a:xfrm>
                <a:off x="2789" y="3283"/>
                <a:ext cx="27" cy="67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218" name="Freeform 2277"/>
              <p:cNvSpPr>
                <a:spLocks/>
              </p:cNvSpPr>
              <p:nvPr/>
            </p:nvSpPr>
            <p:spPr bwMode="auto">
              <a:xfrm>
                <a:off x="2588" y="3285"/>
                <a:ext cx="142" cy="20"/>
              </a:xfrm>
              <a:custGeom>
                <a:avLst/>
                <a:gdLst>
                  <a:gd name="T0" fmla="*/ 0 w 142"/>
                  <a:gd name="T1" fmla="*/ 6 h 20"/>
                  <a:gd name="T2" fmla="*/ 37 w 142"/>
                  <a:gd name="T3" fmla="*/ 18 h 20"/>
                  <a:gd name="T4" fmla="*/ 66 w 142"/>
                  <a:gd name="T5" fmla="*/ 18 h 20"/>
                  <a:gd name="T6" fmla="*/ 99 w 142"/>
                  <a:gd name="T7" fmla="*/ 6 h 20"/>
                  <a:gd name="T8" fmla="*/ 142 w 14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0"/>
                  <a:gd name="T17" fmla="*/ 142 w 1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0">
                    <a:moveTo>
                      <a:pt x="0" y="6"/>
                    </a:moveTo>
                    <a:cubicBezTo>
                      <a:pt x="13" y="11"/>
                      <a:pt x="26" y="16"/>
                      <a:pt x="37" y="18"/>
                    </a:cubicBezTo>
                    <a:cubicBezTo>
                      <a:pt x="48" y="20"/>
                      <a:pt x="56" y="20"/>
                      <a:pt x="66" y="18"/>
                    </a:cubicBezTo>
                    <a:cubicBezTo>
                      <a:pt x="76" y="16"/>
                      <a:pt x="86" y="9"/>
                      <a:pt x="99" y="6"/>
                    </a:cubicBezTo>
                    <a:cubicBezTo>
                      <a:pt x="112" y="3"/>
                      <a:pt x="127" y="1"/>
                      <a:pt x="14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33" name="Group 2278"/>
            <p:cNvGrpSpPr>
              <a:grpSpLocks/>
            </p:cNvGrpSpPr>
            <p:nvPr/>
          </p:nvGrpSpPr>
          <p:grpSpPr bwMode="auto">
            <a:xfrm>
              <a:off x="4195850" y="3740935"/>
              <a:ext cx="462549" cy="70491"/>
              <a:chOff x="2586" y="3282"/>
              <a:chExt cx="311" cy="69"/>
            </a:xfrm>
          </p:grpSpPr>
          <p:sp>
            <p:nvSpPr>
              <p:cNvPr id="30211" name="Rectangle 2279"/>
              <p:cNvSpPr>
                <a:spLocks noChangeArrowheads="1"/>
              </p:cNvSpPr>
              <p:nvPr/>
            </p:nvSpPr>
            <p:spPr bwMode="auto">
              <a:xfrm>
                <a:off x="2586" y="3282"/>
                <a:ext cx="230" cy="69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12" name="AutoShape 2280"/>
              <p:cNvSpPr>
                <a:spLocks noChangeArrowheads="1"/>
              </p:cNvSpPr>
              <p:nvPr/>
            </p:nvSpPr>
            <p:spPr bwMode="auto">
              <a:xfrm rot="5400000">
                <a:off x="2759" y="3207"/>
                <a:ext cx="57" cy="2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10849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27" y="10800"/>
                    </a:moveTo>
                    <a:cubicBezTo>
                      <a:pt x="10927" y="10870"/>
                      <a:pt x="10870" y="10927"/>
                      <a:pt x="10800" y="10927"/>
                    </a:cubicBezTo>
                    <a:cubicBezTo>
                      <a:pt x="10729" y="10926"/>
                      <a:pt x="10673" y="10870"/>
                      <a:pt x="10673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82" name="Rectangle 2281"/>
              <p:cNvSpPr>
                <a:spLocks noChangeArrowheads="1"/>
              </p:cNvSpPr>
              <p:nvPr/>
            </p:nvSpPr>
            <p:spPr bwMode="auto">
              <a:xfrm>
                <a:off x="2789" y="3283"/>
                <a:ext cx="27" cy="67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214" name="Freeform 2282"/>
              <p:cNvSpPr>
                <a:spLocks/>
              </p:cNvSpPr>
              <p:nvPr/>
            </p:nvSpPr>
            <p:spPr bwMode="auto">
              <a:xfrm>
                <a:off x="2588" y="3285"/>
                <a:ext cx="142" cy="20"/>
              </a:xfrm>
              <a:custGeom>
                <a:avLst/>
                <a:gdLst>
                  <a:gd name="T0" fmla="*/ 0 w 142"/>
                  <a:gd name="T1" fmla="*/ 6 h 20"/>
                  <a:gd name="T2" fmla="*/ 37 w 142"/>
                  <a:gd name="T3" fmla="*/ 18 h 20"/>
                  <a:gd name="T4" fmla="*/ 66 w 142"/>
                  <a:gd name="T5" fmla="*/ 18 h 20"/>
                  <a:gd name="T6" fmla="*/ 99 w 142"/>
                  <a:gd name="T7" fmla="*/ 6 h 20"/>
                  <a:gd name="T8" fmla="*/ 142 w 14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0"/>
                  <a:gd name="T17" fmla="*/ 142 w 1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0">
                    <a:moveTo>
                      <a:pt x="0" y="6"/>
                    </a:moveTo>
                    <a:cubicBezTo>
                      <a:pt x="13" y="11"/>
                      <a:pt x="26" y="16"/>
                      <a:pt x="37" y="18"/>
                    </a:cubicBezTo>
                    <a:cubicBezTo>
                      <a:pt x="48" y="20"/>
                      <a:pt x="56" y="20"/>
                      <a:pt x="66" y="18"/>
                    </a:cubicBezTo>
                    <a:cubicBezTo>
                      <a:pt x="76" y="16"/>
                      <a:pt x="86" y="9"/>
                      <a:pt x="99" y="6"/>
                    </a:cubicBezTo>
                    <a:cubicBezTo>
                      <a:pt x="112" y="3"/>
                      <a:pt x="127" y="1"/>
                      <a:pt x="14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34" name="Group 2284"/>
            <p:cNvGrpSpPr>
              <a:grpSpLocks/>
            </p:cNvGrpSpPr>
            <p:nvPr/>
          </p:nvGrpSpPr>
          <p:grpSpPr bwMode="auto">
            <a:xfrm>
              <a:off x="3157720" y="3812447"/>
              <a:ext cx="462549" cy="70491"/>
              <a:chOff x="2586" y="3282"/>
              <a:chExt cx="311" cy="69"/>
            </a:xfrm>
          </p:grpSpPr>
          <p:sp>
            <p:nvSpPr>
              <p:cNvPr id="30207" name="Rectangle 2285"/>
              <p:cNvSpPr>
                <a:spLocks noChangeArrowheads="1"/>
              </p:cNvSpPr>
              <p:nvPr/>
            </p:nvSpPr>
            <p:spPr bwMode="auto">
              <a:xfrm>
                <a:off x="2586" y="3282"/>
                <a:ext cx="230" cy="69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08" name="AutoShape 2286"/>
              <p:cNvSpPr>
                <a:spLocks noChangeArrowheads="1"/>
              </p:cNvSpPr>
              <p:nvPr/>
            </p:nvSpPr>
            <p:spPr bwMode="auto">
              <a:xfrm rot="5400000">
                <a:off x="2759" y="3207"/>
                <a:ext cx="57" cy="2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10849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27" y="10800"/>
                    </a:moveTo>
                    <a:cubicBezTo>
                      <a:pt x="10927" y="10870"/>
                      <a:pt x="10870" y="10927"/>
                      <a:pt x="10800" y="10927"/>
                    </a:cubicBezTo>
                    <a:cubicBezTo>
                      <a:pt x="10729" y="10926"/>
                      <a:pt x="10673" y="10870"/>
                      <a:pt x="10673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78" name="Rectangle 2287"/>
              <p:cNvSpPr>
                <a:spLocks noChangeArrowheads="1"/>
              </p:cNvSpPr>
              <p:nvPr/>
            </p:nvSpPr>
            <p:spPr bwMode="auto">
              <a:xfrm>
                <a:off x="2789" y="3284"/>
                <a:ext cx="27" cy="6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210" name="Freeform 2288"/>
              <p:cNvSpPr>
                <a:spLocks/>
              </p:cNvSpPr>
              <p:nvPr/>
            </p:nvSpPr>
            <p:spPr bwMode="auto">
              <a:xfrm>
                <a:off x="2588" y="3285"/>
                <a:ext cx="142" cy="20"/>
              </a:xfrm>
              <a:custGeom>
                <a:avLst/>
                <a:gdLst>
                  <a:gd name="T0" fmla="*/ 0 w 142"/>
                  <a:gd name="T1" fmla="*/ 6 h 20"/>
                  <a:gd name="T2" fmla="*/ 37 w 142"/>
                  <a:gd name="T3" fmla="*/ 18 h 20"/>
                  <a:gd name="T4" fmla="*/ 66 w 142"/>
                  <a:gd name="T5" fmla="*/ 18 h 20"/>
                  <a:gd name="T6" fmla="*/ 99 w 142"/>
                  <a:gd name="T7" fmla="*/ 6 h 20"/>
                  <a:gd name="T8" fmla="*/ 142 w 14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0"/>
                  <a:gd name="T17" fmla="*/ 142 w 1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0">
                    <a:moveTo>
                      <a:pt x="0" y="6"/>
                    </a:moveTo>
                    <a:cubicBezTo>
                      <a:pt x="13" y="11"/>
                      <a:pt x="26" y="16"/>
                      <a:pt x="37" y="18"/>
                    </a:cubicBezTo>
                    <a:cubicBezTo>
                      <a:pt x="48" y="20"/>
                      <a:pt x="56" y="20"/>
                      <a:pt x="66" y="18"/>
                    </a:cubicBezTo>
                    <a:cubicBezTo>
                      <a:pt x="76" y="16"/>
                      <a:pt x="86" y="9"/>
                      <a:pt x="99" y="6"/>
                    </a:cubicBezTo>
                    <a:cubicBezTo>
                      <a:pt x="112" y="3"/>
                      <a:pt x="127" y="1"/>
                      <a:pt x="14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35" name="Group 2289"/>
            <p:cNvGrpSpPr>
              <a:grpSpLocks/>
            </p:cNvGrpSpPr>
            <p:nvPr/>
          </p:nvGrpSpPr>
          <p:grpSpPr bwMode="auto">
            <a:xfrm>
              <a:off x="3504258" y="3812447"/>
              <a:ext cx="462549" cy="70491"/>
              <a:chOff x="2586" y="3282"/>
              <a:chExt cx="311" cy="69"/>
            </a:xfrm>
          </p:grpSpPr>
          <p:sp>
            <p:nvSpPr>
              <p:cNvPr id="30203" name="Rectangle 2290"/>
              <p:cNvSpPr>
                <a:spLocks noChangeArrowheads="1"/>
              </p:cNvSpPr>
              <p:nvPr/>
            </p:nvSpPr>
            <p:spPr bwMode="auto">
              <a:xfrm>
                <a:off x="2586" y="3282"/>
                <a:ext cx="230" cy="69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04" name="AutoShape 2291"/>
              <p:cNvSpPr>
                <a:spLocks noChangeArrowheads="1"/>
              </p:cNvSpPr>
              <p:nvPr/>
            </p:nvSpPr>
            <p:spPr bwMode="auto">
              <a:xfrm rot="5400000">
                <a:off x="2759" y="3207"/>
                <a:ext cx="57" cy="2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10849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27" y="10800"/>
                    </a:moveTo>
                    <a:cubicBezTo>
                      <a:pt x="10927" y="10870"/>
                      <a:pt x="10870" y="10927"/>
                      <a:pt x="10800" y="10927"/>
                    </a:cubicBezTo>
                    <a:cubicBezTo>
                      <a:pt x="10729" y="10926"/>
                      <a:pt x="10673" y="10870"/>
                      <a:pt x="10673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74" name="Rectangle 2292"/>
              <p:cNvSpPr>
                <a:spLocks noChangeArrowheads="1"/>
              </p:cNvSpPr>
              <p:nvPr/>
            </p:nvSpPr>
            <p:spPr bwMode="auto">
              <a:xfrm>
                <a:off x="2789" y="3284"/>
                <a:ext cx="27" cy="6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206" name="Freeform 2293"/>
              <p:cNvSpPr>
                <a:spLocks/>
              </p:cNvSpPr>
              <p:nvPr/>
            </p:nvSpPr>
            <p:spPr bwMode="auto">
              <a:xfrm>
                <a:off x="2588" y="3285"/>
                <a:ext cx="142" cy="20"/>
              </a:xfrm>
              <a:custGeom>
                <a:avLst/>
                <a:gdLst>
                  <a:gd name="T0" fmla="*/ 0 w 142"/>
                  <a:gd name="T1" fmla="*/ 6 h 20"/>
                  <a:gd name="T2" fmla="*/ 37 w 142"/>
                  <a:gd name="T3" fmla="*/ 18 h 20"/>
                  <a:gd name="T4" fmla="*/ 66 w 142"/>
                  <a:gd name="T5" fmla="*/ 18 h 20"/>
                  <a:gd name="T6" fmla="*/ 99 w 142"/>
                  <a:gd name="T7" fmla="*/ 6 h 20"/>
                  <a:gd name="T8" fmla="*/ 142 w 14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0"/>
                  <a:gd name="T17" fmla="*/ 142 w 1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0">
                    <a:moveTo>
                      <a:pt x="0" y="6"/>
                    </a:moveTo>
                    <a:cubicBezTo>
                      <a:pt x="13" y="11"/>
                      <a:pt x="26" y="16"/>
                      <a:pt x="37" y="18"/>
                    </a:cubicBezTo>
                    <a:cubicBezTo>
                      <a:pt x="48" y="20"/>
                      <a:pt x="56" y="20"/>
                      <a:pt x="66" y="18"/>
                    </a:cubicBezTo>
                    <a:cubicBezTo>
                      <a:pt x="76" y="16"/>
                      <a:pt x="86" y="9"/>
                      <a:pt x="99" y="6"/>
                    </a:cubicBezTo>
                    <a:cubicBezTo>
                      <a:pt x="112" y="3"/>
                      <a:pt x="127" y="1"/>
                      <a:pt x="14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36" name="Group 2294"/>
            <p:cNvGrpSpPr>
              <a:grpSpLocks/>
            </p:cNvGrpSpPr>
            <p:nvPr/>
          </p:nvGrpSpPr>
          <p:grpSpPr bwMode="auto">
            <a:xfrm>
              <a:off x="3850797" y="3812447"/>
              <a:ext cx="462549" cy="70491"/>
              <a:chOff x="2586" y="3282"/>
              <a:chExt cx="311" cy="69"/>
            </a:xfrm>
          </p:grpSpPr>
          <p:sp>
            <p:nvSpPr>
              <p:cNvPr id="30199" name="Rectangle 2295"/>
              <p:cNvSpPr>
                <a:spLocks noChangeArrowheads="1"/>
              </p:cNvSpPr>
              <p:nvPr/>
            </p:nvSpPr>
            <p:spPr bwMode="auto">
              <a:xfrm>
                <a:off x="2586" y="3282"/>
                <a:ext cx="230" cy="69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200" name="AutoShape 2296"/>
              <p:cNvSpPr>
                <a:spLocks noChangeArrowheads="1"/>
              </p:cNvSpPr>
              <p:nvPr/>
            </p:nvSpPr>
            <p:spPr bwMode="auto">
              <a:xfrm rot="5400000">
                <a:off x="2759" y="3207"/>
                <a:ext cx="57" cy="2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10849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27" y="10800"/>
                    </a:moveTo>
                    <a:cubicBezTo>
                      <a:pt x="10927" y="10870"/>
                      <a:pt x="10870" y="10927"/>
                      <a:pt x="10800" y="10927"/>
                    </a:cubicBezTo>
                    <a:cubicBezTo>
                      <a:pt x="10729" y="10926"/>
                      <a:pt x="10673" y="10870"/>
                      <a:pt x="10673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70" name="Rectangle 2297"/>
              <p:cNvSpPr>
                <a:spLocks noChangeArrowheads="1"/>
              </p:cNvSpPr>
              <p:nvPr/>
            </p:nvSpPr>
            <p:spPr bwMode="auto">
              <a:xfrm>
                <a:off x="2789" y="3284"/>
                <a:ext cx="27" cy="6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202" name="Freeform 2298"/>
              <p:cNvSpPr>
                <a:spLocks/>
              </p:cNvSpPr>
              <p:nvPr/>
            </p:nvSpPr>
            <p:spPr bwMode="auto">
              <a:xfrm>
                <a:off x="2588" y="3285"/>
                <a:ext cx="142" cy="20"/>
              </a:xfrm>
              <a:custGeom>
                <a:avLst/>
                <a:gdLst>
                  <a:gd name="T0" fmla="*/ 0 w 142"/>
                  <a:gd name="T1" fmla="*/ 6 h 20"/>
                  <a:gd name="T2" fmla="*/ 37 w 142"/>
                  <a:gd name="T3" fmla="*/ 18 h 20"/>
                  <a:gd name="T4" fmla="*/ 66 w 142"/>
                  <a:gd name="T5" fmla="*/ 18 h 20"/>
                  <a:gd name="T6" fmla="*/ 99 w 142"/>
                  <a:gd name="T7" fmla="*/ 6 h 20"/>
                  <a:gd name="T8" fmla="*/ 142 w 14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0"/>
                  <a:gd name="T17" fmla="*/ 142 w 1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0">
                    <a:moveTo>
                      <a:pt x="0" y="6"/>
                    </a:moveTo>
                    <a:cubicBezTo>
                      <a:pt x="13" y="11"/>
                      <a:pt x="26" y="16"/>
                      <a:pt x="37" y="18"/>
                    </a:cubicBezTo>
                    <a:cubicBezTo>
                      <a:pt x="48" y="20"/>
                      <a:pt x="56" y="20"/>
                      <a:pt x="66" y="18"/>
                    </a:cubicBezTo>
                    <a:cubicBezTo>
                      <a:pt x="76" y="16"/>
                      <a:pt x="86" y="9"/>
                      <a:pt x="99" y="6"/>
                    </a:cubicBezTo>
                    <a:cubicBezTo>
                      <a:pt x="112" y="3"/>
                      <a:pt x="127" y="1"/>
                      <a:pt x="14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37" name="Group 2299"/>
            <p:cNvGrpSpPr>
              <a:grpSpLocks/>
            </p:cNvGrpSpPr>
            <p:nvPr/>
          </p:nvGrpSpPr>
          <p:grpSpPr bwMode="auto">
            <a:xfrm>
              <a:off x="4195850" y="3812447"/>
              <a:ext cx="462549" cy="70491"/>
              <a:chOff x="2586" y="3282"/>
              <a:chExt cx="311" cy="69"/>
            </a:xfrm>
          </p:grpSpPr>
          <p:sp>
            <p:nvSpPr>
              <p:cNvPr id="30195" name="Rectangle 2300"/>
              <p:cNvSpPr>
                <a:spLocks noChangeArrowheads="1"/>
              </p:cNvSpPr>
              <p:nvPr/>
            </p:nvSpPr>
            <p:spPr bwMode="auto">
              <a:xfrm>
                <a:off x="2586" y="3282"/>
                <a:ext cx="230" cy="69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196" name="AutoShape 2301"/>
              <p:cNvSpPr>
                <a:spLocks noChangeArrowheads="1"/>
              </p:cNvSpPr>
              <p:nvPr/>
            </p:nvSpPr>
            <p:spPr bwMode="auto">
              <a:xfrm rot="5400000">
                <a:off x="2759" y="3207"/>
                <a:ext cx="57" cy="2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10849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27" y="10800"/>
                    </a:moveTo>
                    <a:cubicBezTo>
                      <a:pt x="10927" y="10870"/>
                      <a:pt x="10870" y="10927"/>
                      <a:pt x="10800" y="10927"/>
                    </a:cubicBezTo>
                    <a:cubicBezTo>
                      <a:pt x="10729" y="10926"/>
                      <a:pt x="10673" y="10870"/>
                      <a:pt x="10673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66" name="Rectangle 2302"/>
              <p:cNvSpPr>
                <a:spLocks noChangeArrowheads="1"/>
              </p:cNvSpPr>
              <p:nvPr/>
            </p:nvSpPr>
            <p:spPr bwMode="auto">
              <a:xfrm>
                <a:off x="2789" y="3284"/>
                <a:ext cx="27" cy="6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198" name="Freeform 2303"/>
              <p:cNvSpPr>
                <a:spLocks/>
              </p:cNvSpPr>
              <p:nvPr/>
            </p:nvSpPr>
            <p:spPr bwMode="auto">
              <a:xfrm>
                <a:off x="2588" y="3285"/>
                <a:ext cx="142" cy="20"/>
              </a:xfrm>
              <a:custGeom>
                <a:avLst/>
                <a:gdLst>
                  <a:gd name="T0" fmla="*/ 0 w 142"/>
                  <a:gd name="T1" fmla="*/ 6 h 20"/>
                  <a:gd name="T2" fmla="*/ 37 w 142"/>
                  <a:gd name="T3" fmla="*/ 18 h 20"/>
                  <a:gd name="T4" fmla="*/ 66 w 142"/>
                  <a:gd name="T5" fmla="*/ 18 h 20"/>
                  <a:gd name="T6" fmla="*/ 99 w 142"/>
                  <a:gd name="T7" fmla="*/ 6 h 20"/>
                  <a:gd name="T8" fmla="*/ 142 w 14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0"/>
                  <a:gd name="T17" fmla="*/ 142 w 1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0">
                    <a:moveTo>
                      <a:pt x="0" y="6"/>
                    </a:moveTo>
                    <a:cubicBezTo>
                      <a:pt x="13" y="11"/>
                      <a:pt x="26" y="16"/>
                      <a:pt x="37" y="18"/>
                    </a:cubicBezTo>
                    <a:cubicBezTo>
                      <a:pt x="48" y="20"/>
                      <a:pt x="56" y="20"/>
                      <a:pt x="66" y="18"/>
                    </a:cubicBezTo>
                    <a:cubicBezTo>
                      <a:pt x="76" y="16"/>
                      <a:pt x="86" y="9"/>
                      <a:pt x="99" y="6"/>
                    </a:cubicBezTo>
                    <a:cubicBezTo>
                      <a:pt x="112" y="3"/>
                      <a:pt x="127" y="1"/>
                      <a:pt x="14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38" name="Group 2305"/>
            <p:cNvGrpSpPr>
              <a:grpSpLocks/>
            </p:cNvGrpSpPr>
            <p:nvPr/>
          </p:nvGrpSpPr>
          <p:grpSpPr bwMode="auto">
            <a:xfrm>
              <a:off x="3157720" y="3883961"/>
              <a:ext cx="462549" cy="70491"/>
              <a:chOff x="2586" y="3282"/>
              <a:chExt cx="311" cy="69"/>
            </a:xfrm>
          </p:grpSpPr>
          <p:sp>
            <p:nvSpPr>
              <p:cNvPr id="30191" name="Rectangle 2306"/>
              <p:cNvSpPr>
                <a:spLocks noChangeArrowheads="1"/>
              </p:cNvSpPr>
              <p:nvPr/>
            </p:nvSpPr>
            <p:spPr bwMode="auto">
              <a:xfrm>
                <a:off x="2586" y="3282"/>
                <a:ext cx="230" cy="69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192" name="AutoShape 2307"/>
              <p:cNvSpPr>
                <a:spLocks noChangeArrowheads="1"/>
              </p:cNvSpPr>
              <p:nvPr/>
            </p:nvSpPr>
            <p:spPr bwMode="auto">
              <a:xfrm rot="5400000">
                <a:off x="2759" y="3207"/>
                <a:ext cx="57" cy="2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10849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27" y="10800"/>
                    </a:moveTo>
                    <a:cubicBezTo>
                      <a:pt x="10927" y="10870"/>
                      <a:pt x="10870" y="10927"/>
                      <a:pt x="10800" y="10927"/>
                    </a:cubicBezTo>
                    <a:cubicBezTo>
                      <a:pt x="10729" y="10926"/>
                      <a:pt x="10673" y="10870"/>
                      <a:pt x="10673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62" name="Rectangle 2308"/>
              <p:cNvSpPr>
                <a:spLocks noChangeArrowheads="1"/>
              </p:cNvSpPr>
              <p:nvPr/>
            </p:nvSpPr>
            <p:spPr bwMode="auto">
              <a:xfrm>
                <a:off x="2789" y="3284"/>
                <a:ext cx="27" cy="6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194" name="Freeform 2309"/>
              <p:cNvSpPr>
                <a:spLocks/>
              </p:cNvSpPr>
              <p:nvPr/>
            </p:nvSpPr>
            <p:spPr bwMode="auto">
              <a:xfrm>
                <a:off x="2588" y="3285"/>
                <a:ext cx="142" cy="20"/>
              </a:xfrm>
              <a:custGeom>
                <a:avLst/>
                <a:gdLst>
                  <a:gd name="T0" fmla="*/ 0 w 142"/>
                  <a:gd name="T1" fmla="*/ 6 h 20"/>
                  <a:gd name="T2" fmla="*/ 37 w 142"/>
                  <a:gd name="T3" fmla="*/ 18 h 20"/>
                  <a:gd name="T4" fmla="*/ 66 w 142"/>
                  <a:gd name="T5" fmla="*/ 18 h 20"/>
                  <a:gd name="T6" fmla="*/ 99 w 142"/>
                  <a:gd name="T7" fmla="*/ 6 h 20"/>
                  <a:gd name="T8" fmla="*/ 142 w 14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0"/>
                  <a:gd name="T17" fmla="*/ 142 w 1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0">
                    <a:moveTo>
                      <a:pt x="0" y="6"/>
                    </a:moveTo>
                    <a:cubicBezTo>
                      <a:pt x="13" y="11"/>
                      <a:pt x="26" y="16"/>
                      <a:pt x="37" y="18"/>
                    </a:cubicBezTo>
                    <a:cubicBezTo>
                      <a:pt x="48" y="20"/>
                      <a:pt x="56" y="20"/>
                      <a:pt x="66" y="18"/>
                    </a:cubicBezTo>
                    <a:cubicBezTo>
                      <a:pt x="76" y="16"/>
                      <a:pt x="86" y="9"/>
                      <a:pt x="99" y="6"/>
                    </a:cubicBezTo>
                    <a:cubicBezTo>
                      <a:pt x="112" y="3"/>
                      <a:pt x="127" y="1"/>
                      <a:pt x="14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39" name="Group 2310"/>
            <p:cNvGrpSpPr>
              <a:grpSpLocks/>
            </p:cNvGrpSpPr>
            <p:nvPr/>
          </p:nvGrpSpPr>
          <p:grpSpPr bwMode="auto">
            <a:xfrm>
              <a:off x="3504258" y="3883961"/>
              <a:ext cx="462549" cy="70491"/>
              <a:chOff x="2586" y="3282"/>
              <a:chExt cx="311" cy="69"/>
            </a:xfrm>
          </p:grpSpPr>
          <p:sp>
            <p:nvSpPr>
              <p:cNvPr id="30187" name="Rectangle 2311"/>
              <p:cNvSpPr>
                <a:spLocks noChangeArrowheads="1"/>
              </p:cNvSpPr>
              <p:nvPr/>
            </p:nvSpPr>
            <p:spPr bwMode="auto">
              <a:xfrm>
                <a:off x="2586" y="3282"/>
                <a:ext cx="230" cy="69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188" name="AutoShape 2312"/>
              <p:cNvSpPr>
                <a:spLocks noChangeArrowheads="1"/>
              </p:cNvSpPr>
              <p:nvPr/>
            </p:nvSpPr>
            <p:spPr bwMode="auto">
              <a:xfrm rot="5400000">
                <a:off x="2759" y="3207"/>
                <a:ext cx="57" cy="2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10849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27" y="10800"/>
                    </a:moveTo>
                    <a:cubicBezTo>
                      <a:pt x="10927" y="10870"/>
                      <a:pt x="10870" y="10927"/>
                      <a:pt x="10800" y="10927"/>
                    </a:cubicBezTo>
                    <a:cubicBezTo>
                      <a:pt x="10729" y="10926"/>
                      <a:pt x="10673" y="10870"/>
                      <a:pt x="10673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58" name="Rectangle 2313"/>
              <p:cNvSpPr>
                <a:spLocks noChangeArrowheads="1"/>
              </p:cNvSpPr>
              <p:nvPr/>
            </p:nvSpPr>
            <p:spPr bwMode="auto">
              <a:xfrm>
                <a:off x="2789" y="3284"/>
                <a:ext cx="27" cy="6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190" name="Freeform 2314"/>
              <p:cNvSpPr>
                <a:spLocks/>
              </p:cNvSpPr>
              <p:nvPr/>
            </p:nvSpPr>
            <p:spPr bwMode="auto">
              <a:xfrm>
                <a:off x="2588" y="3285"/>
                <a:ext cx="142" cy="20"/>
              </a:xfrm>
              <a:custGeom>
                <a:avLst/>
                <a:gdLst>
                  <a:gd name="T0" fmla="*/ 0 w 142"/>
                  <a:gd name="T1" fmla="*/ 6 h 20"/>
                  <a:gd name="T2" fmla="*/ 37 w 142"/>
                  <a:gd name="T3" fmla="*/ 18 h 20"/>
                  <a:gd name="T4" fmla="*/ 66 w 142"/>
                  <a:gd name="T5" fmla="*/ 18 h 20"/>
                  <a:gd name="T6" fmla="*/ 99 w 142"/>
                  <a:gd name="T7" fmla="*/ 6 h 20"/>
                  <a:gd name="T8" fmla="*/ 142 w 14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0"/>
                  <a:gd name="T17" fmla="*/ 142 w 1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0">
                    <a:moveTo>
                      <a:pt x="0" y="6"/>
                    </a:moveTo>
                    <a:cubicBezTo>
                      <a:pt x="13" y="11"/>
                      <a:pt x="26" y="16"/>
                      <a:pt x="37" y="18"/>
                    </a:cubicBezTo>
                    <a:cubicBezTo>
                      <a:pt x="48" y="20"/>
                      <a:pt x="56" y="20"/>
                      <a:pt x="66" y="18"/>
                    </a:cubicBezTo>
                    <a:cubicBezTo>
                      <a:pt x="76" y="16"/>
                      <a:pt x="86" y="9"/>
                      <a:pt x="99" y="6"/>
                    </a:cubicBezTo>
                    <a:cubicBezTo>
                      <a:pt x="112" y="3"/>
                      <a:pt x="127" y="1"/>
                      <a:pt x="14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40" name="Group 2315"/>
            <p:cNvGrpSpPr>
              <a:grpSpLocks/>
            </p:cNvGrpSpPr>
            <p:nvPr/>
          </p:nvGrpSpPr>
          <p:grpSpPr bwMode="auto">
            <a:xfrm>
              <a:off x="3850797" y="3883961"/>
              <a:ext cx="462549" cy="70491"/>
              <a:chOff x="2586" y="3282"/>
              <a:chExt cx="311" cy="69"/>
            </a:xfrm>
          </p:grpSpPr>
          <p:sp>
            <p:nvSpPr>
              <p:cNvPr id="30183" name="Rectangle 2316"/>
              <p:cNvSpPr>
                <a:spLocks noChangeArrowheads="1"/>
              </p:cNvSpPr>
              <p:nvPr/>
            </p:nvSpPr>
            <p:spPr bwMode="auto">
              <a:xfrm>
                <a:off x="2586" y="3282"/>
                <a:ext cx="230" cy="69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184" name="AutoShape 2317"/>
              <p:cNvSpPr>
                <a:spLocks noChangeArrowheads="1"/>
              </p:cNvSpPr>
              <p:nvPr/>
            </p:nvSpPr>
            <p:spPr bwMode="auto">
              <a:xfrm rot="5400000">
                <a:off x="2759" y="3207"/>
                <a:ext cx="57" cy="2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10849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27" y="10800"/>
                    </a:moveTo>
                    <a:cubicBezTo>
                      <a:pt x="10927" y="10870"/>
                      <a:pt x="10870" y="10927"/>
                      <a:pt x="10800" y="10927"/>
                    </a:cubicBezTo>
                    <a:cubicBezTo>
                      <a:pt x="10729" y="10926"/>
                      <a:pt x="10673" y="10870"/>
                      <a:pt x="10673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54" name="Rectangle 2318"/>
              <p:cNvSpPr>
                <a:spLocks noChangeArrowheads="1"/>
              </p:cNvSpPr>
              <p:nvPr/>
            </p:nvSpPr>
            <p:spPr bwMode="auto">
              <a:xfrm>
                <a:off x="2789" y="3284"/>
                <a:ext cx="27" cy="6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186" name="Freeform 2319"/>
              <p:cNvSpPr>
                <a:spLocks/>
              </p:cNvSpPr>
              <p:nvPr/>
            </p:nvSpPr>
            <p:spPr bwMode="auto">
              <a:xfrm>
                <a:off x="2588" y="3285"/>
                <a:ext cx="142" cy="20"/>
              </a:xfrm>
              <a:custGeom>
                <a:avLst/>
                <a:gdLst>
                  <a:gd name="T0" fmla="*/ 0 w 142"/>
                  <a:gd name="T1" fmla="*/ 6 h 20"/>
                  <a:gd name="T2" fmla="*/ 37 w 142"/>
                  <a:gd name="T3" fmla="*/ 18 h 20"/>
                  <a:gd name="T4" fmla="*/ 66 w 142"/>
                  <a:gd name="T5" fmla="*/ 18 h 20"/>
                  <a:gd name="T6" fmla="*/ 99 w 142"/>
                  <a:gd name="T7" fmla="*/ 6 h 20"/>
                  <a:gd name="T8" fmla="*/ 142 w 14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0"/>
                  <a:gd name="T17" fmla="*/ 142 w 1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0">
                    <a:moveTo>
                      <a:pt x="0" y="6"/>
                    </a:moveTo>
                    <a:cubicBezTo>
                      <a:pt x="13" y="11"/>
                      <a:pt x="26" y="16"/>
                      <a:pt x="37" y="18"/>
                    </a:cubicBezTo>
                    <a:cubicBezTo>
                      <a:pt x="48" y="20"/>
                      <a:pt x="56" y="20"/>
                      <a:pt x="66" y="18"/>
                    </a:cubicBezTo>
                    <a:cubicBezTo>
                      <a:pt x="76" y="16"/>
                      <a:pt x="86" y="9"/>
                      <a:pt x="99" y="6"/>
                    </a:cubicBezTo>
                    <a:cubicBezTo>
                      <a:pt x="112" y="3"/>
                      <a:pt x="127" y="1"/>
                      <a:pt x="14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41" name="Group 2320"/>
            <p:cNvGrpSpPr>
              <a:grpSpLocks/>
            </p:cNvGrpSpPr>
            <p:nvPr/>
          </p:nvGrpSpPr>
          <p:grpSpPr bwMode="auto">
            <a:xfrm>
              <a:off x="4195850" y="3883961"/>
              <a:ext cx="462549" cy="70491"/>
              <a:chOff x="2586" y="3282"/>
              <a:chExt cx="311" cy="69"/>
            </a:xfrm>
          </p:grpSpPr>
          <p:sp>
            <p:nvSpPr>
              <p:cNvPr id="30179" name="Rectangle 2321"/>
              <p:cNvSpPr>
                <a:spLocks noChangeArrowheads="1"/>
              </p:cNvSpPr>
              <p:nvPr/>
            </p:nvSpPr>
            <p:spPr bwMode="auto">
              <a:xfrm>
                <a:off x="2586" y="3282"/>
                <a:ext cx="230" cy="69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180" name="AutoShape 2322"/>
              <p:cNvSpPr>
                <a:spLocks noChangeArrowheads="1"/>
              </p:cNvSpPr>
              <p:nvPr/>
            </p:nvSpPr>
            <p:spPr bwMode="auto">
              <a:xfrm rot="5400000">
                <a:off x="2759" y="3207"/>
                <a:ext cx="57" cy="2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10849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27" y="10800"/>
                    </a:moveTo>
                    <a:cubicBezTo>
                      <a:pt x="10927" y="10870"/>
                      <a:pt x="10870" y="10927"/>
                      <a:pt x="10800" y="10927"/>
                    </a:cubicBezTo>
                    <a:cubicBezTo>
                      <a:pt x="10729" y="10926"/>
                      <a:pt x="10673" y="10870"/>
                      <a:pt x="10673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50" name="Rectangle 2323"/>
              <p:cNvSpPr>
                <a:spLocks noChangeArrowheads="1"/>
              </p:cNvSpPr>
              <p:nvPr/>
            </p:nvSpPr>
            <p:spPr bwMode="auto">
              <a:xfrm>
                <a:off x="2789" y="3284"/>
                <a:ext cx="27" cy="6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182" name="Freeform 2324"/>
              <p:cNvSpPr>
                <a:spLocks/>
              </p:cNvSpPr>
              <p:nvPr/>
            </p:nvSpPr>
            <p:spPr bwMode="auto">
              <a:xfrm>
                <a:off x="2588" y="3285"/>
                <a:ext cx="142" cy="20"/>
              </a:xfrm>
              <a:custGeom>
                <a:avLst/>
                <a:gdLst>
                  <a:gd name="T0" fmla="*/ 0 w 142"/>
                  <a:gd name="T1" fmla="*/ 6 h 20"/>
                  <a:gd name="T2" fmla="*/ 37 w 142"/>
                  <a:gd name="T3" fmla="*/ 18 h 20"/>
                  <a:gd name="T4" fmla="*/ 66 w 142"/>
                  <a:gd name="T5" fmla="*/ 18 h 20"/>
                  <a:gd name="T6" fmla="*/ 99 w 142"/>
                  <a:gd name="T7" fmla="*/ 6 h 20"/>
                  <a:gd name="T8" fmla="*/ 142 w 14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0"/>
                  <a:gd name="T17" fmla="*/ 142 w 1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0">
                    <a:moveTo>
                      <a:pt x="0" y="6"/>
                    </a:moveTo>
                    <a:cubicBezTo>
                      <a:pt x="13" y="11"/>
                      <a:pt x="26" y="16"/>
                      <a:pt x="37" y="18"/>
                    </a:cubicBezTo>
                    <a:cubicBezTo>
                      <a:pt x="48" y="20"/>
                      <a:pt x="56" y="20"/>
                      <a:pt x="66" y="18"/>
                    </a:cubicBezTo>
                    <a:cubicBezTo>
                      <a:pt x="76" y="16"/>
                      <a:pt x="86" y="9"/>
                      <a:pt x="99" y="6"/>
                    </a:cubicBezTo>
                    <a:cubicBezTo>
                      <a:pt x="112" y="3"/>
                      <a:pt x="127" y="1"/>
                      <a:pt x="14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29942" name="Rectangle 2330"/>
            <p:cNvSpPr>
              <a:spLocks noChangeArrowheads="1"/>
            </p:cNvSpPr>
            <p:nvPr/>
          </p:nvSpPr>
          <p:spPr bwMode="auto">
            <a:xfrm>
              <a:off x="4984107" y="3277752"/>
              <a:ext cx="1386156" cy="213516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29943" name="Group 2332"/>
            <p:cNvGrpSpPr>
              <a:grpSpLocks/>
            </p:cNvGrpSpPr>
            <p:nvPr/>
          </p:nvGrpSpPr>
          <p:grpSpPr bwMode="auto">
            <a:xfrm>
              <a:off x="4982620" y="3276729"/>
              <a:ext cx="462549" cy="70491"/>
              <a:chOff x="2586" y="3282"/>
              <a:chExt cx="311" cy="69"/>
            </a:xfrm>
          </p:grpSpPr>
          <p:sp>
            <p:nvSpPr>
              <p:cNvPr id="30175" name="Rectangle 2333"/>
              <p:cNvSpPr>
                <a:spLocks noChangeArrowheads="1"/>
              </p:cNvSpPr>
              <p:nvPr/>
            </p:nvSpPr>
            <p:spPr bwMode="auto">
              <a:xfrm>
                <a:off x="2586" y="3282"/>
                <a:ext cx="230" cy="69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176" name="AutoShape 2334"/>
              <p:cNvSpPr>
                <a:spLocks noChangeArrowheads="1"/>
              </p:cNvSpPr>
              <p:nvPr/>
            </p:nvSpPr>
            <p:spPr bwMode="auto">
              <a:xfrm rot="5400000">
                <a:off x="2759" y="3207"/>
                <a:ext cx="57" cy="2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10849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27" y="10800"/>
                    </a:moveTo>
                    <a:cubicBezTo>
                      <a:pt x="10927" y="10870"/>
                      <a:pt x="10870" y="10927"/>
                      <a:pt x="10800" y="10927"/>
                    </a:cubicBezTo>
                    <a:cubicBezTo>
                      <a:pt x="10729" y="10926"/>
                      <a:pt x="10673" y="10870"/>
                      <a:pt x="10673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46" name="Rectangle 2335"/>
              <p:cNvSpPr>
                <a:spLocks noChangeArrowheads="1"/>
              </p:cNvSpPr>
              <p:nvPr/>
            </p:nvSpPr>
            <p:spPr bwMode="auto">
              <a:xfrm>
                <a:off x="2789" y="3283"/>
                <a:ext cx="27" cy="62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178" name="Freeform 2336"/>
              <p:cNvSpPr>
                <a:spLocks/>
              </p:cNvSpPr>
              <p:nvPr/>
            </p:nvSpPr>
            <p:spPr bwMode="auto">
              <a:xfrm>
                <a:off x="2588" y="3285"/>
                <a:ext cx="142" cy="20"/>
              </a:xfrm>
              <a:custGeom>
                <a:avLst/>
                <a:gdLst>
                  <a:gd name="T0" fmla="*/ 0 w 142"/>
                  <a:gd name="T1" fmla="*/ 6 h 20"/>
                  <a:gd name="T2" fmla="*/ 37 w 142"/>
                  <a:gd name="T3" fmla="*/ 18 h 20"/>
                  <a:gd name="T4" fmla="*/ 66 w 142"/>
                  <a:gd name="T5" fmla="*/ 18 h 20"/>
                  <a:gd name="T6" fmla="*/ 99 w 142"/>
                  <a:gd name="T7" fmla="*/ 6 h 20"/>
                  <a:gd name="T8" fmla="*/ 142 w 14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0"/>
                  <a:gd name="T17" fmla="*/ 142 w 1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0">
                    <a:moveTo>
                      <a:pt x="0" y="6"/>
                    </a:moveTo>
                    <a:cubicBezTo>
                      <a:pt x="13" y="11"/>
                      <a:pt x="26" y="16"/>
                      <a:pt x="37" y="18"/>
                    </a:cubicBezTo>
                    <a:cubicBezTo>
                      <a:pt x="48" y="20"/>
                      <a:pt x="56" y="20"/>
                      <a:pt x="66" y="18"/>
                    </a:cubicBezTo>
                    <a:cubicBezTo>
                      <a:pt x="76" y="16"/>
                      <a:pt x="86" y="9"/>
                      <a:pt x="99" y="6"/>
                    </a:cubicBezTo>
                    <a:cubicBezTo>
                      <a:pt x="112" y="3"/>
                      <a:pt x="127" y="1"/>
                      <a:pt x="14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44" name="Group 2337"/>
            <p:cNvGrpSpPr>
              <a:grpSpLocks/>
            </p:cNvGrpSpPr>
            <p:nvPr/>
          </p:nvGrpSpPr>
          <p:grpSpPr bwMode="auto">
            <a:xfrm>
              <a:off x="5329159" y="3276729"/>
              <a:ext cx="462549" cy="70491"/>
              <a:chOff x="2586" y="3282"/>
              <a:chExt cx="311" cy="69"/>
            </a:xfrm>
          </p:grpSpPr>
          <p:sp>
            <p:nvSpPr>
              <p:cNvPr id="30171" name="Rectangle 2338"/>
              <p:cNvSpPr>
                <a:spLocks noChangeArrowheads="1"/>
              </p:cNvSpPr>
              <p:nvPr/>
            </p:nvSpPr>
            <p:spPr bwMode="auto">
              <a:xfrm>
                <a:off x="2586" y="3282"/>
                <a:ext cx="230" cy="69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172" name="AutoShape 2339"/>
              <p:cNvSpPr>
                <a:spLocks noChangeArrowheads="1"/>
              </p:cNvSpPr>
              <p:nvPr/>
            </p:nvSpPr>
            <p:spPr bwMode="auto">
              <a:xfrm rot="5400000">
                <a:off x="2759" y="3207"/>
                <a:ext cx="57" cy="2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10849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27" y="10800"/>
                    </a:moveTo>
                    <a:cubicBezTo>
                      <a:pt x="10927" y="10870"/>
                      <a:pt x="10870" y="10927"/>
                      <a:pt x="10800" y="10927"/>
                    </a:cubicBezTo>
                    <a:cubicBezTo>
                      <a:pt x="10729" y="10926"/>
                      <a:pt x="10673" y="10870"/>
                      <a:pt x="10673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42" name="Rectangle 2340"/>
              <p:cNvSpPr>
                <a:spLocks noChangeArrowheads="1"/>
              </p:cNvSpPr>
              <p:nvPr/>
            </p:nvSpPr>
            <p:spPr bwMode="auto">
              <a:xfrm>
                <a:off x="2789" y="3283"/>
                <a:ext cx="27" cy="62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174" name="Freeform 2341"/>
              <p:cNvSpPr>
                <a:spLocks/>
              </p:cNvSpPr>
              <p:nvPr/>
            </p:nvSpPr>
            <p:spPr bwMode="auto">
              <a:xfrm>
                <a:off x="2588" y="3285"/>
                <a:ext cx="142" cy="20"/>
              </a:xfrm>
              <a:custGeom>
                <a:avLst/>
                <a:gdLst>
                  <a:gd name="T0" fmla="*/ 0 w 142"/>
                  <a:gd name="T1" fmla="*/ 6 h 20"/>
                  <a:gd name="T2" fmla="*/ 37 w 142"/>
                  <a:gd name="T3" fmla="*/ 18 h 20"/>
                  <a:gd name="T4" fmla="*/ 66 w 142"/>
                  <a:gd name="T5" fmla="*/ 18 h 20"/>
                  <a:gd name="T6" fmla="*/ 99 w 142"/>
                  <a:gd name="T7" fmla="*/ 6 h 20"/>
                  <a:gd name="T8" fmla="*/ 142 w 14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0"/>
                  <a:gd name="T17" fmla="*/ 142 w 1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0">
                    <a:moveTo>
                      <a:pt x="0" y="6"/>
                    </a:moveTo>
                    <a:cubicBezTo>
                      <a:pt x="13" y="11"/>
                      <a:pt x="26" y="16"/>
                      <a:pt x="37" y="18"/>
                    </a:cubicBezTo>
                    <a:cubicBezTo>
                      <a:pt x="48" y="20"/>
                      <a:pt x="56" y="20"/>
                      <a:pt x="66" y="18"/>
                    </a:cubicBezTo>
                    <a:cubicBezTo>
                      <a:pt x="76" y="16"/>
                      <a:pt x="86" y="9"/>
                      <a:pt x="99" y="6"/>
                    </a:cubicBezTo>
                    <a:cubicBezTo>
                      <a:pt x="112" y="3"/>
                      <a:pt x="127" y="1"/>
                      <a:pt x="14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45" name="Group 2342"/>
            <p:cNvGrpSpPr>
              <a:grpSpLocks/>
            </p:cNvGrpSpPr>
            <p:nvPr/>
          </p:nvGrpSpPr>
          <p:grpSpPr bwMode="auto">
            <a:xfrm>
              <a:off x="5675697" y="3276729"/>
              <a:ext cx="462549" cy="70491"/>
              <a:chOff x="2586" y="3282"/>
              <a:chExt cx="311" cy="69"/>
            </a:xfrm>
          </p:grpSpPr>
          <p:sp>
            <p:nvSpPr>
              <p:cNvPr id="30167" name="Rectangle 2343"/>
              <p:cNvSpPr>
                <a:spLocks noChangeArrowheads="1"/>
              </p:cNvSpPr>
              <p:nvPr/>
            </p:nvSpPr>
            <p:spPr bwMode="auto">
              <a:xfrm>
                <a:off x="2586" y="3282"/>
                <a:ext cx="230" cy="69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168" name="AutoShape 2344"/>
              <p:cNvSpPr>
                <a:spLocks noChangeArrowheads="1"/>
              </p:cNvSpPr>
              <p:nvPr/>
            </p:nvSpPr>
            <p:spPr bwMode="auto">
              <a:xfrm rot="5400000">
                <a:off x="2759" y="3207"/>
                <a:ext cx="57" cy="2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10849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27" y="10800"/>
                    </a:moveTo>
                    <a:cubicBezTo>
                      <a:pt x="10927" y="10870"/>
                      <a:pt x="10870" y="10927"/>
                      <a:pt x="10800" y="10927"/>
                    </a:cubicBezTo>
                    <a:cubicBezTo>
                      <a:pt x="10729" y="10926"/>
                      <a:pt x="10673" y="10870"/>
                      <a:pt x="10673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38" name="Rectangle 2345"/>
              <p:cNvSpPr>
                <a:spLocks noChangeArrowheads="1"/>
              </p:cNvSpPr>
              <p:nvPr/>
            </p:nvSpPr>
            <p:spPr bwMode="auto">
              <a:xfrm>
                <a:off x="2791" y="3283"/>
                <a:ext cx="28" cy="62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170" name="Freeform 2346"/>
              <p:cNvSpPr>
                <a:spLocks/>
              </p:cNvSpPr>
              <p:nvPr/>
            </p:nvSpPr>
            <p:spPr bwMode="auto">
              <a:xfrm>
                <a:off x="2588" y="3285"/>
                <a:ext cx="142" cy="20"/>
              </a:xfrm>
              <a:custGeom>
                <a:avLst/>
                <a:gdLst>
                  <a:gd name="T0" fmla="*/ 0 w 142"/>
                  <a:gd name="T1" fmla="*/ 6 h 20"/>
                  <a:gd name="T2" fmla="*/ 37 w 142"/>
                  <a:gd name="T3" fmla="*/ 18 h 20"/>
                  <a:gd name="T4" fmla="*/ 66 w 142"/>
                  <a:gd name="T5" fmla="*/ 18 h 20"/>
                  <a:gd name="T6" fmla="*/ 99 w 142"/>
                  <a:gd name="T7" fmla="*/ 6 h 20"/>
                  <a:gd name="T8" fmla="*/ 142 w 14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0"/>
                  <a:gd name="T17" fmla="*/ 142 w 1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0">
                    <a:moveTo>
                      <a:pt x="0" y="6"/>
                    </a:moveTo>
                    <a:cubicBezTo>
                      <a:pt x="13" y="11"/>
                      <a:pt x="26" y="16"/>
                      <a:pt x="37" y="18"/>
                    </a:cubicBezTo>
                    <a:cubicBezTo>
                      <a:pt x="48" y="20"/>
                      <a:pt x="56" y="20"/>
                      <a:pt x="66" y="18"/>
                    </a:cubicBezTo>
                    <a:cubicBezTo>
                      <a:pt x="76" y="16"/>
                      <a:pt x="86" y="9"/>
                      <a:pt x="99" y="6"/>
                    </a:cubicBezTo>
                    <a:cubicBezTo>
                      <a:pt x="112" y="3"/>
                      <a:pt x="127" y="1"/>
                      <a:pt x="14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46" name="Group 2347"/>
            <p:cNvGrpSpPr>
              <a:grpSpLocks/>
            </p:cNvGrpSpPr>
            <p:nvPr/>
          </p:nvGrpSpPr>
          <p:grpSpPr bwMode="auto">
            <a:xfrm>
              <a:off x="6020750" y="3276729"/>
              <a:ext cx="462549" cy="70491"/>
              <a:chOff x="2586" y="3282"/>
              <a:chExt cx="311" cy="69"/>
            </a:xfrm>
          </p:grpSpPr>
          <p:sp>
            <p:nvSpPr>
              <p:cNvPr id="30163" name="Rectangle 2348"/>
              <p:cNvSpPr>
                <a:spLocks noChangeArrowheads="1"/>
              </p:cNvSpPr>
              <p:nvPr/>
            </p:nvSpPr>
            <p:spPr bwMode="auto">
              <a:xfrm>
                <a:off x="2586" y="3282"/>
                <a:ext cx="230" cy="69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164" name="AutoShape 2349"/>
              <p:cNvSpPr>
                <a:spLocks noChangeArrowheads="1"/>
              </p:cNvSpPr>
              <p:nvPr/>
            </p:nvSpPr>
            <p:spPr bwMode="auto">
              <a:xfrm rot="5400000">
                <a:off x="2759" y="3207"/>
                <a:ext cx="57" cy="2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10849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27" y="10800"/>
                    </a:moveTo>
                    <a:cubicBezTo>
                      <a:pt x="10927" y="10870"/>
                      <a:pt x="10870" y="10927"/>
                      <a:pt x="10800" y="10927"/>
                    </a:cubicBezTo>
                    <a:cubicBezTo>
                      <a:pt x="10729" y="10926"/>
                      <a:pt x="10673" y="10870"/>
                      <a:pt x="10673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34" name="Rectangle 2350"/>
              <p:cNvSpPr>
                <a:spLocks noChangeArrowheads="1"/>
              </p:cNvSpPr>
              <p:nvPr/>
            </p:nvSpPr>
            <p:spPr bwMode="auto">
              <a:xfrm>
                <a:off x="2789" y="3283"/>
                <a:ext cx="27" cy="62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166" name="Freeform 2351"/>
              <p:cNvSpPr>
                <a:spLocks/>
              </p:cNvSpPr>
              <p:nvPr/>
            </p:nvSpPr>
            <p:spPr bwMode="auto">
              <a:xfrm>
                <a:off x="2588" y="3285"/>
                <a:ext cx="142" cy="20"/>
              </a:xfrm>
              <a:custGeom>
                <a:avLst/>
                <a:gdLst>
                  <a:gd name="T0" fmla="*/ 0 w 142"/>
                  <a:gd name="T1" fmla="*/ 6 h 20"/>
                  <a:gd name="T2" fmla="*/ 37 w 142"/>
                  <a:gd name="T3" fmla="*/ 18 h 20"/>
                  <a:gd name="T4" fmla="*/ 66 w 142"/>
                  <a:gd name="T5" fmla="*/ 18 h 20"/>
                  <a:gd name="T6" fmla="*/ 99 w 142"/>
                  <a:gd name="T7" fmla="*/ 6 h 20"/>
                  <a:gd name="T8" fmla="*/ 142 w 14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0"/>
                  <a:gd name="T17" fmla="*/ 142 w 1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0">
                    <a:moveTo>
                      <a:pt x="0" y="6"/>
                    </a:moveTo>
                    <a:cubicBezTo>
                      <a:pt x="13" y="11"/>
                      <a:pt x="26" y="16"/>
                      <a:pt x="37" y="18"/>
                    </a:cubicBezTo>
                    <a:cubicBezTo>
                      <a:pt x="48" y="20"/>
                      <a:pt x="56" y="20"/>
                      <a:pt x="66" y="18"/>
                    </a:cubicBezTo>
                    <a:cubicBezTo>
                      <a:pt x="76" y="16"/>
                      <a:pt x="86" y="9"/>
                      <a:pt x="99" y="6"/>
                    </a:cubicBezTo>
                    <a:cubicBezTo>
                      <a:pt x="112" y="3"/>
                      <a:pt x="127" y="1"/>
                      <a:pt x="14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47" name="Group 2353"/>
            <p:cNvGrpSpPr>
              <a:grpSpLocks/>
            </p:cNvGrpSpPr>
            <p:nvPr/>
          </p:nvGrpSpPr>
          <p:grpSpPr bwMode="auto">
            <a:xfrm>
              <a:off x="4982620" y="3348241"/>
              <a:ext cx="462549" cy="70491"/>
              <a:chOff x="2586" y="3282"/>
              <a:chExt cx="311" cy="69"/>
            </a:xfrm>
          </p:grpSpPr>
          <p:sp>
            <p:nvSpPr>
              <p:cNvPr id="30159" name="Rectangle 2354"/>
              <p:cNvSpPr>
                <a:spLocks noChangeArrowheads="1"/>
              </p:cNvSpPr>
              <p:nvPr/>
            </p:nvSpPr>
            <p:spPr bwMode="auto">
              <a:xfrm>
                <a:off x="2586" y="3282"/>
                <a:ext cx="230" cy="69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160" name="AutoShape 2355"/>
              <p:cNvSpPr>
                <a:spLocks noChangeArrowheads="1"/>
              </p:cNvSpPr>
              <p:nvPr/>
            </p:nvSpPr>
            <p:spPr bwMode="auto">
              <a:xfrm rot="5400000">
                <a:off x="2759" y="3207"/>
                <a:ext cx="57" cy="2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10849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27" y="10800"/>
                    </a:moveTo>
                    <a:cubicBezTo>
                      <a:pt x="10927" y="10870"/>
                      <a:pt x="10870" y="10927"/>
                      <a:pt x="10800" y="10927"/>
                    </a:cubicBezTo>
                    <a:cubicBezTo>
                      <a:pt x="10729" y="10926"/>
                      <a:pt x="10673" y="10870"/>
                      <a:pt x="10673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30" name="Rectangle 2356"/>
              <p:cNvSpPr>
                <a:spLocks noChangeArrowheads="1"/>
              </p:cNvSpPr>
              <p:nvPr/>
            </p:nvSpPr>
            <p:spPr bwMode="auto">
              <a:xfrm>
                <a:off x="2789" y="3283"/>
                <a:ext cx="27" cy="67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162" name="Freeform 2357"/>
              <p:cNvSpPr>
                <a:spLocks/>
              </p:cNvSpPr>
              <p:nvPr/>
            </p:nvSpPr>
            <p:spPr bwMode="auto">
              <a:xfrm>
                <a:off x="2588" y="3285"/>
                <a:ext cx="142" cy="20"/>
              </a:xfrm>
              <a:custGeom>
                <a:avLst/>
                <a:gdLst>
                  <a:gd name="T0" fmla="*/ 0 w 142"/>
                  <a:gd name="T1" fmla="*/ 6 h 20"/>
                  <a:gd name="T2" fmla="*/ 37 w 142"/>
                  <a:gd name="T3" fmla="*/ 18 h 20"/>
                  <a:gd name="T4" fmla="*/ 66 w 142"/>
                  <a:gd name="T5" fmla="*/ 18 h 20"/>
                  <a:gd name="T6" fmla="*/ 99 w 142"/>
                  <a:gd name="T7" fmla="*/ 6 h 20"/>
                  <a:gd name="T8" fmla="*/ 142 w 14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0"/>
                  <a:gd name="T17" fmla="*/ 142 w 1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0">
                    <a:moveTo>
                      <a:pt x="0" y="6"/>
                    </a:moveTo>
                    <a:cubicBezTo>
                      <a:pt x="13" y="11"/>
                      <a:pt x="26" y="16"/>
                      <a:pt x="37" y="18"/>
                    </a:cubicBezTo>
                    <a:cubicBezTo>
                      <a:pt x="48" y="20"/>
                      <a:pt x="56" y="20"/>
                      <a:pt x="66" y="18"/>
                    </a:cubicBezTo>
                    <a:cubicBezTo>
                      <a:pt x="76" y="16"/>
                      <a:pt x="86" y="9"/>
                      <a:pt x="99" y="6"/>
                    </a:cubicBezTo>
                    <a:cubicBezTo>
                      <a:pt x="112" y="3"/>
                      <a:pt x="127" y="1"/>
                      <a:pt x="14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48" name="Group 2358"/>
            <p:cNvGrpSpPr>
              <a:grpSpLocks/>
            </p:cNvGrpSpPr>
            <p:nvPr/>
          </p:nvGrpSpPr>
          <p:grpSpPr bwMode="auto">
            <a:xfrm>
              <a:off x="5329159" y="3348241"/>
              <a:ext cx="462549" cy="70491"/>
              <a:chOff x="2586" y="3282"/>
              <a:chExt cx="311" cy="69"/>
            </a:xfrm>
          </p:grpSpPr>
          <p:sp>
            <p:nvSpPr>
              <p:cNvPr id="30155" name="Rectangle 2359"/>
              <p:cNvSpPr>
                <a:spLocks noChangeArrowheads="1"/>
              </p:cNvSpPr>
              <p:nvPr/>
            </p:nvSpPr>
            <p:spPr bwMode="auto">
              <a:xfrm>
                <a:off x="2586" y="3282"/>
                <a:ext cx="230" cy="69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156" name="AutoShape 2360"/>
              <p:cNvSpPr>
                <a:spLocks noChangeArrowheads="1"/>
              </p:cNvSpPr>
              <p:nvPr/>
            </p:nvSpPr>
            <p:spPr bwMode="auto">
              <a:xfrm rot="5400000">
                <a:off x="2759" y="3207"/>
                <a:ext cx="57" cy="2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10849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27" y="10800"/>
                    </a:moveTo>
                    <a:cubicBezTo>
                      <a:pt x="10927" y="10870"/>
                      <a:pt x="10870" y="10927"/>
                      <a:pt x="10800" y="10927"/>
                    </a:cubicBezTo>
                    <a:cubicBezTo>
                      <a:pt x="10729" y="10926"/>
                      <a:pt x="10673" y="10870"/>
                      <a:pt x="10673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26" name="Rectangle 2361"/>
              <p:cNvSpPr>
                <a:spLocks noChangeArrowheads="1"/>
              </p:cNvSpPr>
              <p:nvPr/>
            </p:nvSpPr>
            <p:spPr bwMode="auto">
              <a:xfrm>
                <a:off x="2789" y="3283"/>
                <a:ext cx="27" cy="67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158" name="Freeform 2362"/>
              <p:cNvSpPr>
                <a:spLocks/>
              </p:cNvSpPr>
              <p:nvPr/>
            </p:nvSpPr>
            <p:spPr bwMode="auto">
              <a:xfrm>
                <a:off x="2588" y="3285"/>
                <a:ext cx="142" cy="20"/>
              </a:xfrm>
              <a:custGeom>
                <a:avLst/>
                <a:gdLst>
                  <a:gd name="T0" fmla="*/ 0 w 142"/>
                  <a:gd name="T1" fmla="*/ 6 h 20"/>
                  <a:gd name="T2" fmla="*/ 37 w 142"/>
                  <a:gd name="T3" fmla="*/ 18 h 20"/>
                  <a:gd name="T4" fmla="*/ 66 w 142"/>
                  <a:gd name="T5" fmla="*/ 18 h 20"/>
                  <a:gd name="T6" fmla="*/ 99 w 142"/>
                  <a:gd name="T7" fmla="*/ 6 h 20"/>
                  <a:gd name="T8" fmla="*/ 142 w 14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0"/>
                  <a:gd name="T17" fmla="*/ 142 w 1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0">
                    <a:moveTo>
                      <a:pt x="0" y="6"/>
                    </a:moveTo>
                    <a:cubicBezTo>
                      <a:pt x="13" y="11"/>
                      <a:pt x="26" y="16"/>
                      <a:pt x="37" y="18"/>
                    </a:cubicBezTo>
                    <a:cubicBezTo>
                      <a:pt x="48" y="20"/>
                      <a:pt x="56" y="20"/>
                      <a:pt x="66" y="18"/>
                    </a:cubicBezTo>
                    <a:cubicBezTo>
                      <a:pt x="76" y="16"/>
                      <a:pt x="86" y="9"/>
                      <a:pt x="99" y="6"/>
                    </a:cubicBezTo>
                    <a:cubicBezTo>
                      <a:pt x="112" y="3"/>
                      <a:pt x="127" y="1"/>
                      <a:pt x="14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49" name="Group 2363"/>
            <p:cNvGrpSpPr>
              <a:grpSpLocks/>
            </p:cNvGrpSpPr>
            <p:nvPr/>
          </p:nvGrpSpPr>
          <p:grpSpPr bwMode="auto">
            <a:xfrm>
              <a:off x="5675697" y="3348241"/>
              <a:ext cx="462549" cy="70491"/>
              <a:chOff x="2586" y="3282"/>
              <a:chExt cx="311" cy="69"/>
            </a:xfrm>
          </p:grpSpPr>
          <p:sp>
            <p:nvSpPr>
              <p:cNvPr id="30151" name="Rectangle 2364"/>
              <p:cNvSpPr>
                <a:spLocks noChangeArrowheads="1"/>
              </p:cNvSpPr>
              <p:nvPr/>
            </p:nvSpPr>
            <p:spPr bwMode="auto">
              <a:xfrm>
                <a:off x="2586" y="3282"/>
                <a:ext cx="230" cy="69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152" name="AutoShape 2365"/>
              <p:cNvSpPr>
                <a:spLocks noChangeArrowheads="1"/>
              </p:cNvSpPr>
              <p:nvPr/>
            </p:nvSpPr>
            <p:spPr bwMode="auto">
              <a:xfrm rot="5400000">
                <a:off x="2759" y="3207"/>
                <a:ext cx="57" cy="2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10849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27" y="10800"/>
                    </a:moveTo>
                    <a:cubicBezTo>
                      <a:pt x="10927" y="10870"/>
                      <a:pt x="10870" y="10927"/>
                      <a:pt x="10800" y="10927"/>
                    </a:cubicBezTo>
                    <a:cubicBezTo>
                      <a:pt x="10729" y="10926"/>
                      <a:pt x="10673" y="10870"/>
                      <a:pt x="10673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22" name="Rectangle 2366"/>
              <p:cNvSpPr>
                <a:spLocks noChangeArrowheads="1"/>
              </p:cNvSpPr>
              <p:nvPr/>
            </p:nvSpPr>
            <p:spPr bwMode="auto">
              <a:xfrm>
                <a:off x="2791" y="3283"/>
                <a:ext cx="28" cy="67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154" name="Freeform 2367"/>
              <p:cNvSpPr>
                <a:spLocks/>
              </p:cNvSpPr>
              <p:nvPr/>
            </p:nvSpPr>
            <p:spPr bwMode="auto">
              <a:xfrm>
                <a:off x="2588" y="3285"/>
                <a:ext cx="142" cy="20"/>
              </a:xfrm>
              <a:custGeom>
                <a:avLst/>
                <a:gdLst>
                  <a:gd name="T0" fmla="*/ 0 w 142"/>
                  <a:gd name="T1" fmla="*/ 6 h 20"/>
                  <a:gd name="T2" fmla="*/ 37 w 142"/>
                  <a:gd name="T3" fmla="*/ 18 h 20"/>
                  <a:gd name="T4" fmla="*/ 66 w 142"/>
                  <a:gd name="T5" fmla="*/ 18 h 20"/>
                  <a:gd name="T6" fmla="*/ 99 w 142"/>
                  <a:gd name="T7" fmla="*/ 6 h 20"/>
                  <a:gd name="T8" fmla="*/ 142 w 14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0"/>
                  <a:gd name="T17" fmla="*/ 142 w 1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0">
                    <a:moveTo>
                      <a:pt x="0" y="6"/>
                    </a:moveTo>
                    <a:cubicBezTo>
                      <a:pt x="13" y="11"/>
                      <a:pt x="26" y="16"/>
                      <a:pt x="37" y="18"/>
                    </a:cubicBezTo>
                    <a:cubicBezTo>
                      <a:pt x="48" y="20"/>
                      <a:pt x="56" y="20"/>
                      <a:pt x="66" y="18"/>
                    </a:cubicBezTo>
                    <a:cubicBezTo>
                      <a:pt x="76" y="16"/>
                      <a:pt x="86" y="9"/>
                      <a:pt x="99" y="6"/>
                    </a:cubicBezTo>
                    <a:cubicBezTo>
                      <a:pt x="112" y="3"/>
                      <a:pt x="127" y="1"/>
                      <a:pt x="14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50" name="Group 2368"/>
            <p:cNvGrpSpPr>
              <a:grpSpLocks/>
            </p:cNvGrpSpPr>
            <p:nvPr/>
          </p:nvGrpSpPr>
          <p:grpSpPr bwMode="auto">
            <a:xfrm>
              <a:off x="6020750" y="3348241"/>
              <a:ext cx="462549" cy="70491"/>
              <a:chOff x="2586" y="3282"/>
              <a:chExt cx="311" cy="69"/>
            </a:xfrm>
          </p:grpSpPr>
          <p:sp>
            <p:nvSpPr>
              <p:cNvPr id="30147" name="Rectangle 2369"/>
              <p:cNvSpPr>
                <a:spLocks noChangeArrowheads="1"/>
              </p:cNvSpPr>
              <p:nvPr/>
            </p:nvSpPr>
            <p:spPr bwMode="auto">
              <a:xfrm>
                <a:off x="2586" y="3282"/>
                <a:ext cx="230" cy="69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148" name="AutoShape 2370"/>
              <p:cNvSpPr>
                <a:spLocks noChangeArrowheads="1"/>
              </p:cNvSpPr>
              <p:nvPr/>
            </p:nvSpPr>
            <p:spPr bwMode="auto">
              <a:xfrm rot="5400000">
                <a:off x="2759" y="3207"/>
                <a:ext cx="57" cy="2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10849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27" y="10800"/>
                    </a:moveTo>
                    <a:cubicBezTo>
                      <a:pt x="10927" y="10870"/>
                      <a:pt x="10870" y="10927"/>
                      <a:pt x="10800" y="10927"/>
                    </a:cubicBezTo>
                    <a:cubicBezTo>
                      <a:pt x="10729" y="10926"/>
                      <a:pt x="10673" y="10870"/>
                      <a:pt x="10673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18" name="Rectangle 2371"/>
              <p:cNvSpPr>
                <a:spLocks noChangeArrowheads="1"/>
              </p:cNvSpPr>
              <p:nvPr/>
            </p:nvSpPr>
            <p:spPr bwMode="auto">
              <a:xfrm>
                <a:off x="2789" y="3283"/>
                <a:ext cx="27" cy="67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150" name="Freeform 2372"/>
              <p:cNvSpPr>
                <a:spLocks/>
              </p:cNvSpPr>
              <p:nvPr/>
            </p:nvSpPr>
            <p:spPr bwMode="auto">
              <a:xfrm>
                <a:off x="2588" y="3285"/>
                <a:ext cx="142" cy="20"/>
              </a:xfrm>
              <a:custGeom>
                <a:avLst/>
                <a:gdLst>
                  <a:gd name="T0" fmla="*/ 0 w 142"/>
                  <a:gd name="T1" fmla="*/ 6 h 20"/>
                  <a:gd name="T2" fmla="*/ 37 w 142"/>
                  <a:gd name="T3" fmla="*/ 18 h 20"/>
                  <a:gd name="T4" fmla="*/ 66 w 142"/>
                  <a:gd name="T5" fmla="*/ 18 h 20"/>
                  <a:gd name="T6" fmla="*/ 99 w 142"/>
                  <a:gd name="T7" fmla="*/ 6 h 20"/>
                  <a:gd name="T8" fmla="*/ 142 w 14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0"/>
                  <a:gd name="T17" fmla="*/ 142 w 1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0">
                    <a:moveTo>
                      <a:pt x="0" y="6"/>
                    </a:moveTo>
                    <a:cubicBezTo>
                      <a:pt x="13" y="11"/>
                      <a:pt x="26" y="16"/>
                      <a:pt x="37" y="18"/>
                    </a:cubicBezTo>
                    <a:cubicBezTo>
                      <a:pt x="48" y="20"/>
                      <a:pt x="56" y="20"/>
                      <a:pt x="66" y="18"/>
                    </a:cubicBezTo>
                    <a:cubicBezTo>
                      <a:pt x="76" y="16"/>
                      <a:pt x="86" y="9"/>
                      <a:pt x="99" y="6"/>
                    </a:cubicBezTo>
                    <a:cubicBezTo>
                      <a:pt x="112" y="3"/>
                      <a:pt x="127" y="1"/>
                      <a:pt x="14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51" name="Group 2374"/>
            <p:cNvGrpSpPr>
              <a:grpSpLocks/>
            </p:cNvGrpSpPr>
            <p:nvPr/>
          </p:nvGrpSpPr>
          <p:grpSpPr bwMode="auto">
            <a:xfrm>
              <a:off x="4982620" y="3419755"/>
              <a:ext cx="462549" cy="70491"/>
              <a:chOff x="2586" y="3282"/>
              <a:chExt cx="311" cy="69"/>
            </a:xfrm>
          </p:grpSpPr>
          <p:sp>
            <p:nvSpPr>
              <p:cNvPr id="30143" name="Rectangle 2375"/>
              <p:cNvSpPr>
                <a:spLocks noChangeArrowheads="1"/>
              </p:cNvSpPr>
              <p:nvPr/>
            </p:nvSpPr>
            <p:spPr bwMode="auto">
              <a:xfrm>
                <a:off x="2586" y="3282"/>
                <a:ext cx="230" cy="69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144" name="AutoShape 2376"/>
              <p:cNvSpPr>
                <a:spLocks noChangeArrowheads="1"/>
              </p:cNvSpPr>
              <p:nvPr/>
            </p:nvSpPr>
            <p:spPr bwMode="auto">
              <a:xfrm rot="5400000">
                <a:off x="2759" y="3207"/>
                <a:ext cx="57" cy="2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10849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27" y="10800"/>
                    </a:moveTo>
                    <a:cubicBezTo>
                      <a:pt x="10927" y="10870"/>
                      <a:pt x="10870" y="10927"/>
                      <a:pt x="10800" y="10927"/>
                    </a:cubicBezTo>
                    <a:cubicBezTo>
                      <a:pt x="10729" y="10926"/>
                      <a:pt x="10673" y="10870"/>
                      <a:pt x="10673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14" name="Rectangle 2377"/>
              <p:cNvSpPr>
                <a:spLocks noChangeArrowheads="1"/>
              </p:cNvSpPr>
              <p:nvPr/>
            </p:nvSpPr>
            <p:spPr bwMode="auto">
              <a:xfrm>
                <a:off x="2789" y="3283"/>
                <a:ext cx="27" cy="67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146" name="Freeform 2378"/>
              <p:cNvSpPr>
                <a:spLocks/>
              </p:cNvSpPr>
              <p:nvPr/>
            </p:nvSpPr>
            <p:spPr bwMode="auto">
              <a:xfrm>
                <a:off x="2588" y="3285"/>
                <a:ext cx="142" cy="20"/>
              </a:xfrm>
              <a:custGeom>
                <a:avLst/>
                <a:gdLst>
                  <a:gd name="T0" fmla="*/ 0 w 142"/>
                  <a:gd name="T1" fmla="*/ 6 h 20"/>
                  <a:gd name="T2" fmla="*/ 37 w 142"/>
                  <a:gd name="T3" fmla="*/ 18 h 20"/>
                  <a:gd name="T4" fmla="*/ 66 w 142"/>
                  <a:gd name="T5" fmla="*/ 18 h 20"/>
                  <a:gd name="T6" fmla="*/ 99 w 142"/>
                  <a:gd name="T7" fmla="*/ 6 h 20"/>
                  <a:gd name="T8" fmla="*/ 142 w 14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0"/>
                  <a:gd name="T17" fmla="*/ 142 w 1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0">
                    <a:moveTo>
                      <a:pt x="0" y="6"/>
                    </a:moveTo>
                    <a:cubicBezTo>
                      <a:pt x="13" y="11"/>
                      <a:pt x="26" y="16"/>
                      <a:pt x="37" y="18"/>
                    </a:cubicBezTo>
                    <a:cubicBezTo>
                      <a:pt x="48" y="20"/>
                      <a:pt x="56" y="20"/>
                      <a:pt x="66" y="18"/>
                    </a:cubicBezTo>
                    <a:cubicBezTo>
                      <a:pt x="76" y="16"/>
                      <a:pt x="86" y="9"/>
                      <a:pt x="99" y="6"/>
                    </a:cubicBezTo>
                    <a:cubicBezTo>
                      <a:pt x="112" y="3"/>
                      <a:pt x="127" y="1"/>
                      <a:pt x="14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52" name="Group 2379"/>
            <p:cNvGrpSpPr>
              <a:grpSpLocks/>
            </p:cNvGrpSpPr>
            <p:nvPr/>
          </p:nvGrpSpPr>
          <p:grpSpPr bwMode="auto">
            <a:xfrm>
              <a:off x="5329159" y="3419755"/>
              <a:ext cx="462549" cy="70491"/>
              <a:chOff x="2586" y="3282"/>
              <a:chExt cx="311" cy="69"/>
            </a:xfrm>
          </p:grpSpPr>
          <p:sp>
            <p:nvSpPr>
              <p:cNvPr id="30139" name="Rectangle 2380"/>
              <p:cNvSpPr>
                <a:spLocks noChangeArrowheads="1"/>
              </p:cNvSpPr>
              <p:nvPr/>
            </p:nvSpPr>
            <p:spPr bwMode="auto">
              <a:xfrm>
                <a:off x="2586" y="3282"/>
                <a:ext cx="230" cy="69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140" name="AutoShape 2381"/>
              <p:cNvSpPr>
                <a:spLocks noChangeArrowheads="1"/>
              </p:cNvSpPr>
              <p:nvPr/>
            </p:nvSpPr>
            <p:spPr bwMode="auto">
              <a:xfrm rot="5400000">
                <a:off x="2759" y="3207"/>
                <a:ext cx="57" cy="2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10849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27" y="10800"/>
                    </a:moveTo>
                    <a:cubicBezTo>
                      <a:pt x="10927" y="10870"/>
                      <a:pt x="10870" y="10927"/>
                      <a:pt x="10800" y="10927"/>
                    </a:cubicBezTo>
                    <a:cubicBezTo>
                      <a:pt x="10729" y="10926"/>
                      <a:pt x="10673" y="10870"/>
                      <a:pt x="10673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10" name="Rectangle 2382"/>
              <p:cNvSpPr>
                <a:spLocks noChangeArrowheads="1"/>
              </p:cNvSpPr>
              <p:nvPr/>
            </p:nvSpPr>
            <p:spPr bwMode="auto">
              <a:xfrm>
                <a:off x="2789" y="3283"/>
                <a:ext cx="27" cy="67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142" name="Freeform 2383"/>
              <p:cNvSpPr>
                <a:spLocks/>
              </p:cNvSpPr>
              <p:nvPr/>
            </p:nvSpPr>
            <p:spPr bwMode="auto">
              <a:xfrm>
                <a:off x="2588" y="3285"/>
                <a:ext cx="142" cy="20"/>
              </a:xfrm>
              <a:custGeom>
                <a:avLst/>
                <a:gdLst>
                  <a:gd name="T0" fmla="*/ 0 w 142"/>
                  <a:gd name="T1" fmla="*/ 6 h 20"/>
                  <a:gd name="T2" fmla="*/ 37 w 142"/>
                  <a:gd name="T3" fmla="*/ 18 h 20"/>
                  <a:gd name="T4" fmla="*/ 66 w 142"/>
                  <a:gd name="T5" fmla="*/ 18 h 20"/>
                  <a:gd name="T6" fmla="*/ 99 w 142"/>
                  <a:gd name="T7" fmla="*/ 6 h 20"/>
                  <a:gd name="T8" fmla="*/ 142 w 14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0"/>
                  <a:gd name="T17" fmla="*/ 142 w 1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0">
                    <a:moveTo>
                      <a:pt x="0" y="6"/>
                    </a:moveTo>
                    <a:cubicBezTo>
                      <a:pt x="13" y="11"/>
                      <a:pt x="26" y="16"/>
                      <a:pt x="37" y="18"/>
                    </a:cubicBezTo>
                    <a:cubicBezTo>
                      <a:pt x="48" y="20"/>
                      <a:pt x="56" y="20"/>
                      <a:pt x="66" y="18"/>
                    </a:cubicBezTo>
                    <a:cubicBezTo>
                      <a:pt x="76" y="16"/>
                      <a:pt x="86" y="9"/>
                      <a:pt x="99" y="6"/>
                    </a:cubicBezTo>
                    <a:cubicBezTo>
                      <a:pt x="112" y="3"/>
                      <a:pt x="127" y="1"/>
                      <a:pt x="14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53" name="Group 2384"/>
            <p:cNvGrpSpPr>
              <a:grpSpLocks/>
            </p:cNvGrpSpPr>
            <p:nvPr/>
          </p:nvGrpSpPr>
          <p:grpSpPr bwMode="auto">
            <a:xfrm>
              <a:off x="5675697" y="3419755"/>
              <a:ext cx="462549" cy="70491"/>
              <a:chOff x="2586" y="3282"/>
              <a:chExt cx="311" cy="69"/>
            </a:xfrm>
          </p:grpSpPr>
          <p:sp>
            <p:nvSpPr>
              <p:cNvPr id="30135" name="Rectangle 2385"/>
              <p:cNvSpPr>
                <a:spLocks noChangeArrowheads="1"/>
              </p:cNvSpPr>
              <p:nvPr/>
            </p:nvSpPr>
            <p:spPr bwMode="auto">
              <a:xfrm>
                <a:off x="2586" y="3282"/>
                <a:ext cx="230" cy="69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136" name="AutoShape 2386"/>
              <p:cNvSpPr>
                <a:spLocks noChangeArrowheads="1"/>
              </p:cNvSpPr>
              <p:nvPr/>
            </p:nvSpPr>
            <p:spPr bwMode="auto">
              <a:xfrm rot="5400000">
                <a:off x="2759" y="3207"/>
                <a:ext cx="57" cy="2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10849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27" y="10800"/>
                    </a:moveTo>
                    <a:cubicBezTo>
                      <a:pt x="10927" y="10870"/>
                      <a:pt x="10870" y="10927"/>
                      <a:pt x="10800" y="10927"/>
                    </a:cubicBezTo>
                    <a:cubicBezTo>
                      <a:pt x="10729" y="10926"/>
                      <a:pt x="10673" y="10870"/>
                      <a:pt x="10673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06" name="Rectangle 2387"/>
              <p:cNvSpPr>
                <a:spLocks noChangeArrowheads="1"/>
              </p:cNvSpPr>
              <p:nvPr/>
            </p:nvSpPr>
            <p:spPr bwMode="auto">
              <a:xfrm>
                <a:off x="2791" y="3283"/>
                <a:ext cx="28" cy="67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138" name="Freeform 2388"/>
              <p:cNvSpPr>
                <a:spLocks/>
              </p:cNvSpPr>
              <p:nvPr/>
            </p:nvSpPr>
            <p:spPr bwMode="auto">
              <a:xfrm>
                <a:off x="2588" y="3285"/>
                <a:ext cx="142" cy="20"/>
              </a:xfrm>
              <a:custGeom>
                <a:avLst/>
                <a:gdLst>
                  <a:gd name="T0" fmla="*/ 0 w 142"/>
                  <a:gd name="T1" fmla="*/ 6 h 20"/>
                  <a:gd name="T2" fmla="*/ 37 w 142"/>
                  <a:gd name="T3" fmla="*/ 18 h 20"/>
                  <a:gd name="T4" fmla="*/ 66 w 142"/>
                  <a:gd name="T5" fmla="*/ 18 h 20"/>
                  <a:gd name="T6" fmla="*/ 99 w 142"/>
                  <a:gd name="T7" fmla="*/ 6 h 20"/>
                  <a:gd name="T8" fmla="*/ 142 w 14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0"/>
                  <a:gd name="T17" fmla="*/ 142 w 1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0">
                    <a:moveTo>
                      <a:pt x="0" y="6"/>
                    </a:moveTo>
                    <a:cubicBezTo>
                      <a:pt x="13" y="11"/>
                      <a:pt x="26" y="16"/>
                      <a:pt x="37" y="18"/>
                    </a:cubicBezTo>
                    <a:cubicBezTo>
                      <a:pt x="48" y="20"/>
                      <a:pt x="56" y="20"/>
                      <a:pt x="66" y="18"/>
                    </a:cubicBezTo>
                    <a:cubicBezTo>
                      <a:pt x="76" y="16"/>
                      <a:pt x="86" y="9"/>
                      <a:pt x="99" y="6"/>
                    </a:cubicBezTo>
                    <a:cubicBezTo>
                      <a:pt x="112" y="3"/>
                      <a:pt x="127" y="1"/>
                      <a:pt x="14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54" name="Group 2389"/>
            <p:cNvGrpSpPr>
              <a:grpSpLocks/>
            </p:cNvGrpSpPr>
            <p:nvPr/>
          </p:nvGrpSpPr>
          <p:grpSpPr bwMode="auto">
            <a:xfrm>
              <a:off x="6020750" y="3419755"/>
              <a:ext cx="462549" cy="70491"/>
              <a:chOff x="2586" y="3282"/>
              <a:chExt cx="311" cy="69"/>
            </a:xfrm>
          </p:grpSpPr>
          <p:sp>
            <p:nvSpPr>
              <p:cNvPr id="30131" name="Rectangle 2390"/>
              <p:cNvSpPr>
                <a:spLocks noChangeArrowheads="1"/>
              </p:cNvSpPr>
              <p:nvPr/>
            </p:nvSpPr>
            <p:spPr bwMode="auto">
              <a:xfrm>
                <a:off x="2586" y="3282"/>
                <a:ext cx="230" cy="69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132" name="AutoShape 2391"/>
              <p:cNvSpPr>
                <a:spLocks noChangeArrowheads="1"/>
              </p:cNvSpPr>
              <p:nvPr/>
            </p:nvSpPr>
            <p:spPr bwMode="auto">
              <a:xfrm rot="5400000">
                <a:off x="2759" y="3207"/>
                <a:ext cx="57" cy="2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10849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927" y="10800"/>
                    </a:moveTo>
                    <a:cubicBezTo>
                      <a:pt x="10927" y="10870"/>
                      <a:pt x="10870" y="10927"/>
                      <a:pt x="10800" y="10927"/>
                    </a:cubicBezTo>
                    <a:cubicBezTo>
                      <a:pt x="10729" y="10926"/>
                      <a:pt x="10673" y="10870"/>
                      <a:pt x="10673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02" name="Rectangle 2392"/>
              <p:cNvSpPr>
                <a:spLocks noChangeArrowheads="1"/>
              </p:cNvSpPr>
              <p:nvPr/>
            </p:nvSpPr>
            <p:spPr bwMode="auto">
              <a:xfrm>
                <a:off x="2789" y="3283"/>
                <a:ext cx="27" cy="67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134" name="Freeform 2393"/>
              <p:cNvSpPr>
                <a:spLocks/>
              </p:cNvSpPr>
              <p:nvPr/>
            </p:nvSpPr>
            <p:spPr bwMode="auto">
              <a:xfrm>
                <a:off x="2588" y="3285"/>
                <a:ext cx="142" cy="20"/>
              </a:xfrm>
              <a:custGeom>
                <a:avLst/>
                <a:gdLst>
                  <a:gd name="T0" fmla="*/ 0 w 142"/>
                  <a:gd name="T1" fmla="*/ 6 h 20"/>
                  <a:gd name="T2" fmla="*/ 37 w 142"/>
                  <a:gd name="T3" fmla="*/ 18 h 20"/>
                  <a:gd name="T4" fmla="*/ 66 w 142"/>
                  <a:gd name="T5" fmla="*/ 18 h 20"/>
                  <a:gd name="T6" fmla="*/ 99 w 142"/>
                  <a:gd name="T7" fmla="*/ 6 h 20"/>
                  <a:gd name="T8" fmla="*/ 142 w 14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0"/>
                  <a:gd name="T17" fmla="*/ 142 w 1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0">
                    <a:moveTo>
                      <a:pt x="0" y="6"/>
                    </a:moveTo>
                    <a:cubicBezTo>
                      <a:pt x="13" y="11"/>
                      <a:pt x="26" y="16"/>
                      <a:pt x="37" y="18"/>
                    </a:cubicBezTo>
                    <a:cubicBezTo>
                      <a:pt x="48" y="20"/>
                      <a:pt x="56" y="20"/>
                      <a:pt x="66" y="18"/>
                    </a:cubicBezTo>
                    <a:cubicBezTo>
                      <a:pt x="76" y="16"/>
                      <a:pt x="86" y="9"/>
                      <a:pt x="99" y="6"/>
                    </a:cubicBezTo>
                    <a:cubicBezTo>
                      <a:pt x="112" y="3"/>
                      <a:pt x="127" y="1"/>
                      <a:pt x="14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29955" name="Rectangle 2402"/>
            <p:cNvSpPr>
              <a:spLocks noChangeAspect="1" noChangeArrowheads="1"/>
            </p:cNvSpPr>
            <p:nvPr/>
          </p:nvSpPr>
          <p:spPr bwMode="auto">
            <a:xfrm>
              <a:off x="4969235" y="3717097"/>
              <a:ext cx="1401030" cy="119188"/>
            </a:xfrm>
            <a:prstGeom prst="rect">
              <a:avLst/>
            </a:prstGeom>
            <a:solidFill>
              <a:srgbClr val="808080"/>
            </a:solidFill>
            <a:ln w="63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956" name="Rectangle 2403"/>
            <p:cNvSpPr>
              <a:spLocks noChangeArrowheads="1"/>
            </p:cNvSpPr>
            <p:nvPr/>
          </p:nvSpPr>
          <p:spPr bwMode="auto">
            <a:xfrm>
              <a:off x="6262838" y="3778100"/>
              <a:ext cx="92802" cy="37422"/>
            </a:xfrm>
            <a:prstGeom prst="rect">
              <a:avLst/>
            </a:prstGeom>
            <a:solidFill>
              <a:srgbClr val="C0C0C0"/>
            </a:solidFill>
            <a:ln w="63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957" name="Rectangle 2404"/>
            <p:cNvSpPr>
              <a:spLocks noChangeArrowheads="1"/>
            </p:cNvSpPr>
            <p:nvPr/>
          </p:nvSpPr>
          <p:spPr bwMode="auto">
            <a:xfrm>
              <a:off x="6123072" y="3800657"/>
              <a:ext cx="59618" cy="11791"/>
            </a:xfrm>
            <a:prstGeom prst="rect">
              <a:avLst/>
            </a:prstGeom>
            <a:solidFill>
              <a:schemeClr val="tx1"/>
            </a:solidFill>
            <a:ln w="63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958" name="Rectangle 2405"/>
            <p:cNvSpPr>
              <a:spLocks noChangeArrowheads="1"/>
            </p:cNvSpPr>
            <p:nvPr/>
          </p:nvSpPr>
          <p:spPr bwMode="auto">
            <a:xfrm>
              <a:off x="6191410" y="3800657"/>
              <a:ext cx="58212" cy="11791"/>
            </a:xfrm>
            <a:prstGeom prst="rect">
              <a:avLst/>
            </a:prstGeom>
            <a:solidFill>
              <a:schemeClr val="tx1"/>
            </a:solidFill>
            <a:ln w="63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959" name="Line 2406"/>
            <p:cNvSpPr>
              <a:spLocks noChangeShapeType="1"/>
            </p:cNvSpPr>
            <p:nvPr/>
          </p:nvSpPr>
          <p:spPr bwMode="auto">
            <a:xfrm>
              <a:off x="6172567" y="3739397"/>
              <a:ext cx="136671" cy="0"/>
            </a:xfrm>
            <a:prstGeom prst="line">
              <a:avLst/>
            </a:prstGeom>
            <a:noFill/>
            <a:ln w="635">
              <a:solidFill>
                <a:srgbClr val="D5E2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60" name="Line 2407"/>
            <p:cNvSpPr>
              <a:spLocks noChangeShapeType="1"/>
            </p:cNvSpPr>
            <p:nvPr/>
          </p:nvSpPr>
          <p:spPr bwMode="auto">
            <a:xfrm>
              <a:off x="6172567" y="3761696"/>
              <a:ext cx="136671" cy="0"/>
            </a:xfrm>
            <a:prstGeom prst="line">
              <a:avLst/>
            </a:prstGeom>
            <a:noFill/>
            <a:ln w="635">
              <a:solidFill>
                <a:srgbClr val="D5E2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961" name="Group 2408"/>
            <p:cNvGrpSpPr>
              <a:grpSpLocks/>
            </p:cNvGrpSpPr>
            <p:nvPr/>
          </p:nvGrpSpPr>
          <p:grpSpPr bwMode="auto">
            <a:xfrm>
              <a:off x="4992576" y="3737858"/>
              <a:ext cx="267438" cy="77664"/>
              <a:chOff x="564" y="1111"/>
              <a:chExt cx="951" cy="303"/>
            </a:xfrm>
          </p:grpSpPr>
          <p:sp>
            <p:nvSpPr>
              <p:cNvPr id="30092" name="Rectangle 2409"/>
              <p:cNvSpPr>
                <a:spLocks noChangeArrowheads="1"/>
              </p:cNvSpPr>
              <p:nvPr/>
            </p:nvSpPr>
            <p:spPr bwMode="auto">
              <a:xfrm>
                <a:off x="564" y="1111"/>
                <a:ext cx="951" cy="303"/>
              </a:xfrm>
              <a:prstGeom prst="rect">
                <a:avLst/>
              </a:prstGeom>
              <a:solidFill>
                <a:srgbClr val="C0C0C0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grpSp>
            <p:nvGrpSpPr>
              <p:cNvPr id="30093" name="Group 2410"/>
              <p:cNvGrpSpPr>
                <a:grpSpLocks/>
              </p:cNvGrpSpPr>
              <p:nvPr/>
            </p:nvGrpSpPr>
            <p:grpSpPr bwMode="auto">
              <a:xfrm>
                <a:off x="611" y="1302"/>
                <a:ext cx="852" cy="76"/>
                <a:chOff x="611" y="1532"/>
                <a:chExt cx="852" cy="76"/>
              </a:xfrm>
            </p:grpSpPr>
            <p:grpSp>
              <p:nvGrpSpPr>
                <p:cNvPr id="30113" name="Group 2411"/>
                <p:cNvGrpSpPr>
                  <a:grpSpLocks/>
                </p:cNvGrpSpPr>
                <p:nvPr/>
              </p:nvGrpSpPr>
              <p:grpSpPr bwMode="auto">
                <a:xfrm>
                  <a:off x="61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129" name="Rectangle 2412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130" name="Rectangle 2413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114" name="Group 2414"/>
                <p:cNvGrpSpPr>
                  <a:grpSpLocks/>
                </p:cNvGrpSpPr>
                <p:nvPr/>
              </p:nvGrpSpPr>
              <p:grpSpPr bwMode="auto">
                <a:xfrm>
                  <a:off x="767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127" name="Rectangle 2415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128" name="Rectangle 2416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115" name="Group 2417"/>
                <p:cNvGrpSpPr>
                  <a:grpSpLocks/>
                </p:cNvGrpSpPr>
                <p:nvPr/>
              </p:nvGrpSpPr>
              <p:grpSpPr bwMode="auto">
                <a:xfrm>
                  <a:off x="924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125" name="Rectangle 2418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126" name="Rectangle 2419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116" name="Group 2420"/>
                <p:cNvGrpSpPr>
                  <a:grpSpLocks/>
                </p:cNvGrpSpPr>
                <p:nvPr/>
              </p:nvGrpSpPr>
              <p:grpSpPr bwMode="auto">
                <a:xfrm>
                  <a:off x="108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123" name="Rectangle 2421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124" name="Rectangle 2422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117" name="Group 2423"/>
                <p:cNvGrpSpPr>
                  <a:grpSpLocks/>
                </p:cNvGrpSpPr>
                <p:nvPr/>
              </p:nvGrpSpPr>
              <p:grpSpPr bwMode="auto">
                <a:xfrm>
                  <a:off x="1238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121" name="Rectangle 2424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122" name="Rectangle 2425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118" name="Group 2426"/>
                <p:cNvGrpSpPr>
                  <a:grpSpLocks/>
                </p:cNvGrpSpPr>
                <p:nvPr/>
              </p:nvGrpSpPr>
              <p:grpSpPr bwMode="auto">
                <a:xfrm>
                  <a:off x="1395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119" name="Rectangle 2427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120" name="Rectangle 242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  <p:grpSp>
            <p:nvGrpSpPr>
              <p:cNvPr id="30094" name="Group 2429"/>
              <p:cNvGrpSpPr>
                <a:grpSpLocks/>
              </p:cNvGrpSpPr>
              <p:nvPr/>
            </p:nvGrpSpPr>
            <p:grpSpPr bwMode="auto">
              <a:xfrm flipV="1">
                <a:off x="611" y="1152"/>
                <a:ext cx="852" cy="76"/>
                <a:chOff x="611" y="1532"/>
                <a:chExt cx="852" cy="76"/>
              </a:xfrm>
            </p:grpSpPr>
            <p:grpSp>
              <p:nvGrpSpPr>
                <p:cNvPr id="30095" name="Group 2430"/>
                <p:cNvGrpSpPr>
                  <a:grpSpLocks/>
                </p:cNvGrpSpPr>
                <p:nvPr/>
              </p:nvGrpSpPr>
              <p:grpSpPr bwMode="auto">
                <a:xfrm>
                  <a:off x="61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111" name="Rectangle 2431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112" name="Rectangle 2432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096" name="Group 2433"/>
                <p:cNvGrpSpPr>
                  <a:grpSpLocks/>
                </p:cNvGrpSpPr>
                <p:nvPr/>
              </p:nvGrpSpPr>
              <p:grpSpPr bwMode="auto">
                <a:xfrm>
                  <a:off x="767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109" name="Rectangle 2434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110" name="Rectangle 2435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097" name="Group 2436"/>
                <p:cNvGrpSpPr>
                  <a:grpSpLocks/>
                </p:cNvGrpSpPr>
                <p:nvPr/>
              </p:nvGrpSpPr>
              <p:grpSpPr bwMode="auto">
                <a:xfrm>
                  <a:off x="924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107" name="Rectangle 2437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108" name="Rectangle 243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098" name="Group 2439"/>
                <p:cNvGrpSpPr>
                  <a:grpSpLocks/>
                </p:cNvGrpSpPr>
                <p:nvPr/>
              </p:nvGrpSpPr>
              <p:grpSpPr bwMode="auto">
                <a:xfrm>
                  <a:off x="108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105" name="Rectangle 2440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106" name="Rectangle 244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099" name="Group 2442"/>
                <p:cNvGrpSpPr>
                  <a:grpSpLocks/>
                </p:cNvGrpSpPr>
                <p:nvPr/>
              </p:nvGrpSpPr>
              <p:grpSpPr bwMode="auto">
                <a:xfrm>
                  <a:off x="1238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103" name="Rectangle 2443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104" name="Rectangle 2444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100" name="Group 2445"/>
                <p:cNvGrpSpPr>
                  <a:grpSpLocks/>
                </p:cNvGrpSpPr>
                <p:nvPr/>
              </p:nvGrpSpPr>
              <p:grpSpPr bwMode="auto">
                <a:xfrm>
                  <a:off x="1395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101" name="Rectangle 2446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102" name="Rectangle 2447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</p:grpSp>
        <p:grpSp>
          <p:nvGrpSpPr>
            <p:cNvPr id="29962" name="Group 2448"/>
            <p:cNvGrpSpPr>
              <a:grpSpLocks/>
            </p:cNvGrpSpPr>
            <p:nvPr/>
          </p:nvGrpSpPr>
          <p:grpSpPr bwMode="auto">
            <a:xfrm>
              <a:off x="5274357" y="3737858"/>
              <a:ext cx="267438" cy="77664"/>
              <a:chOff x="564" y="1111"/>
              <a:chExt cx="951" cy="303"/>
            </a:xfrm>
          </p:grpSpPr>
          <p:sp>
            <p:nvSpPr>
              <p:cNvPr id="30053" name="Rectangle 2449"/>
              <p:cNvSpPr>
                <a:spLocks noChangeArrowheads="1"/>
              </p:cNvSpPr>
              <p:nvPr/>
            </p:nvSpPr>
            <p:spPr bwMode="auto">
              <a:xfrm>
                <a:off x="564" y="1111"/>
                <a:ext cx="951" cy="303"/>
              </a:xfrm>
              <a:prstGeom prst="rect">
                <a:avLst/>
              </a:prstGeom>
              <a:solidFill>
                <a:srgbClr val="C0C0C0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grpSp>
            <p:nvGrpSpPr>
              <p:cNvPr id="30054" name="Group 2450"/>
              <p:cNvGrpSpPr>
                <a:grpSpLocks/>
              </p:cNvGrpSpPr>
              <p:nvPr/>
            </p:nvGrpSpPr>
            <p:grpSpPr bwMode="auto">
              <a:xfrm>
                <a:off x="611" y="1302"/>
                <a:ext cx="852" cy="76"/>
                <a:chOff x="611" y="1532"/>
                <a:chExt cx="852" cy="76"/>
              </a:xfrm>
            </p:grpSpPr>
            <p:grpSp>
              <p:nvGrpSpPr>
                <p:cNvPr id="30074" name="Group 2451"/>
                <p:cNvGrpSpPr>
                  <a:grpSpLocks/>
                </p:cNvGrpSpPr>
                <p:nvPr/>
              </p:nvGrpSpPr>
              <p:grpSpPr bwMode="auto">
                <a:xfrm>
                  <a:off x="61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090" name="Rectangle 2452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091" name="Rectangle 2453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075" name="Group 2454"/>
                <p:cNvGrpSpPr>
                  <a:grpSpLocks/>
                </p:cNvGrpSpPr>
                <p:nvPr/>
              </p:nvGrpSpPr>
              <p:grpSpPr bwMode="auto">
                <a:xfrm>
                  <a:off x="767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088" name="Rectangle 2455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089" name="Rectangle 2456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076" name="Group 2457"/>
                <p:cNvGrpSpPr>
                  <a:grpSpLocks/>
                </p:cNvGrpSpPr>
                <p:nvPr/>
              </p:nvGrpSpPr>
              <p:grpSpPr bwMode="auto">
                <a:xfrm>
                  <a:off x="924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086" name="Rectangle 2458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087" name="Rectangle 2459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077" name="Group 2460"/>
                <p:cNvGrpSpPr>
                  <a:grpSpLocks/>
                </p:cNvGrpSpPr>
                <p:nvPr/>
              </p:nvGrpSpPr>
              <p:grpSpPr bwMode="auto">
                <a:xfrm>
                  <a:off x="108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084" name="Rectangle 2461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085" name="Rectangle 2462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078" name="Group 2463"/>
                <p:cNvGrpSpPr>
                  <a:grpSpLocks/>
                </p:cNvGrpSpPr>
                <p:nvPr/>
              </p:nvGrpSpPr>
              <p:grpSpPr bwMode="auto">
                <a:xfrm>
                  <a:off x="1238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082" name="Rectangle 2464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083" name="Rectangle 2465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079" name="Group 2466"/>
                <p:cNvGrpSpPr>
                  <a:grpSpLocks/>
                </p:cNvGrpSpPr>
                <p:nvPr/>
              </p:nvGrpSpPr>
              <p:grpSpPr bwMode="auto">
                <a:xfrm>
                  <a:off x="1395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080" name="Rectangle 2467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081" name="Rectangle 246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  <p:grpSp>
            <p:nvGrpSpPr>
              <p:cNvPr id="30055" name="Group 2469"/>
              <p:cNvGrpSpPr>
                <a:grpSpLocks/>
              </p:cNvGrpSpPr>
              <p:nvPr/>
            </p:nvGrpSpPr>
            <p:grpSpPr bwMode="auto">
              <a:xfrm flipV="1">
                <a:off x="611" y="1152"/>
                <a:ext cx="852" cy="76"/>
                <a:chOff x="611" y="1532"/>
                <a:chExt cx="852" cy="76"/>
              </a:xfrm>
            </p:grpSpPr>
            <p:grpSp>
              <p:nvGrpSpPr>
                <p:cNvPr id="30056" name="Group 2470"/>
                <p:cNvGrpSpPr>
                  <a:grpSpLocks/>
                </p:cNvGrpSpPr>
                <p:nvPr/>
              </p:nvGrpSpPr>
              <p:grpSpPr bwMode="auto">
                <a:xfrm>
                  <a:off x="61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072" name="Rectangle 2471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073" name="Rectangle 2472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057" name="Group 4750"/>
                <p:cNvGrpSpPr>
                  <a:grpSpLocks/>
                </p:cNvGrpSpPr>
                <p:nvPr/>
              </p:nvGrpSpPr>
              <p:grpSpPr bwMode="auto">
                <a:xfrm>
                  <a:off x="767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070" name="Rectangle 2474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071" name="Rectangle 2475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058" name="Group 2476"/>
                <p:cNvGrpSpPr>
                  <a:grpSpLocks/>
                </p:cNvGrpSpPr>
                <p:nvPr/>
              </p:nvGrpSpPr>
              <p:grpSpPr bwMode="auto">
                <a:xfrm>
                  <a:off x="924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068" name="Rectangle 2477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069" name="Rectangle 247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059" name="Group 2479"/>
                <p:cNvGrpSpPr>
                  <a:grpSpLocks/>
                </p:cNvGrpSpPr>
                <p:nvPr/>
              </p:nvGrpSpPr>
              <p:grpSpPr bwMode="auto">
                <a:xfrm>
                  <a:off x="108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066" name="Rectangle 2480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067" name="Rectangle 248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060" name="Group 2482"/>
                <p:cNvGrpSpPr>
                  <a:grpSpLocks/>
                </p:cNvGrpSpPr>
                <p:nvPr/>
              </p:nvGrpSpPr>
              <p:grpSpPr bwMode="auto">
                <a:xfrm>
                  <a:off x="1238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064" name="Rectangle 2483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065" name="Rectangle 2484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061" name="Group 2485"/>
                <p:cNvGrpSpPr>
                  <a:grpSpLocks/>
                </p:cNvGrpSpPr>
                <p:nvPr/>
              </p:nvGrpSpPr>
              <p:grpSpPr bwMode="auto">
                <a:xfrm>
                  <a:off x="1395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062" name="Rectangle 2486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063" name="Rectangle 2487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</p:grpSp>
        <p:grpSp>
          <p:nvGrpSpPr>
            <p:cNvPr id="29963" name="Group 2488"/>
            <p:cNvGrpSpPr>
              <a:grpSpLocks/>
            </p:cNvGrpSpPr>
            <p:nvPr/>
          </p:nvGrpSpPr>
          <p:grpSpPr bwMode="auto">
            <a:xfrm>
              <a:off x="5556138" y="3737858"/>
              <a:ext cx="267438" cy="77664"/>
              <a:chOff x="564" y="1111"/>
              <a:chExt cx="951" cy="303"/>
            </a:xfrm>
          </p:grpSpPr>
          <p:sp>
            <p:nvSpPr>
              <p:cNvPr id="30014" name="Rectangle 2489"/>
              <p:cNvSpPr>
                <a:spLocks noChangeArrowheads="1"/>
              </p:cNvSpPr>
              <p:nvPr/>
            </p:nvSpPr>
            <p:spPr bwMode="auto">
              <a:xfrm>
                <a:off x="564" y="1111"/>
                <a:ext cx="951" cy="303"/>
              </a:xfrm>
              <a:prstGeom prst="rect">
                <a:avLst/>
              </a:prstGeom>
              <a:solidFill>
                <a:srgbClr val="C0C0C0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grpSp>
            <p:nvGrpSpPr>
              <p:cNvPr id="30015" name="Group 2490"/>
              <p:cNvGrpSpPr>
                <a:grpSpLocks/>
              </p:cNvGrpSpPr>
              <p:nvPr/>
            </p:nvGrpSpPr>
            <p:grpSpPr bwMode="auto">
              <a:xfrm>
                <a:off x="611" y="1302"/>
                <a:ext cx="852" cy="76"/>
                <a:chOff x="611" y="1532"/>
                <a:chExt cx="852" cy="76"/>
              </a:xfrm>
            </p:grpSpPr>
            <p:grpSp>
              <p:nvGrpSpPr>
                <p:cNvPr id="30035" name="Group 2491"/>
                <p:cNvGrpSpPr>
                  <a:grpSpLocks/>
                </p:cNvGrpSpPr>
                <p:nvPr/>
              </p:nvGrpSpPr>
              <p:grpSpPr bwMode="auto">
                <a:xfrm>
                  <a:off x="61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051" name="Rectangle 2492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052" name="Rectangle 2493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036" name="Group 2494"/>
                <p:cNvGrpSpPr>
                  <a:grpSpLocks/>
                </p:cNvGrpSpPr>
                <p:nvPr/>
              </p:nvGrpSpPr>
              <p:grpSpPr bwMode="auto">
                <a:xfrm>
                  <a:off x="767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049" name="Rectangle 2495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050" name="Rectangle 2496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037" name="Group 2497"/>
                <p:cNvGrpSpPr>
                  <a:grpSpLocks/>
                </p:cNvGrpSpPr>
                <p:nvPr/>
              </p:nvGrpSpPr>
              <p:grpSpPr bwMode="auto">
                <a:xfrm>
                  <a:off x="924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047" name="Rectangle 2498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048" name="Rectangle 2499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038" name="Group 2500"/>
                <p:cNvGrpSpPr>
                  <a:grpSpLocks/>
                </p:cNvGrpSpPr>
                <p:nvPr/>
              </p:nvGrpSpPr>
              <p:grpSpPr bwMode="auto">
                <a:xfrm>
                  <a:off x="108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045" name="Rectangle 2501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046" name="Rectangle 2502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039" name="Group 2503"/>
                <p:cNvGrpSpPr>
                  <a:grpSpLocks/>
                </p:cNvGrpSpPr>
                <p:nvPr/>
              </p:nvGrpSpPr>
              <p:grpSpPr bwMode="auto">
                <a:xfrm>
                  <a:off x="1238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043" name="Rectangle 2504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044" name="Rectangle 2505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040" name="Group 2506"/>
                <p:cNvGrpSpPr>
                  <a:grpSpLocks/>
                </p:cNvGrpSpPr>
                <p:nvPr/>
              </p:nvGrpSpPr>
              <p:grpSpPr bwMode="auto">
                <a:xfrm>
                  <a:off x="1395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041" name="Rectangle 2507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042" name="Rectangle 250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  <p:grpSp>
            <p:nvGrpSpPr>
              <p:cNvPr id="30016" name="Group 2509"/>
              <p:cNvGrpSpPr>
                <a:grpSpLocks/>
              </p:cNvGrpSpPr>
              <p:nvPr/>
            </p:nvGrpSpPr>
            <p:grpSpPr bwMode="auto">
              <a:xfrm flipV="1">
                <a:off x="611" y="1152"/>
                <a:ext cx="852" cy="76"/>
                <a:chOff x="611" y="1532"/>
                <a:chExt cx="852" cy="76"/>
              </a:xfrm>
            </p:grpSpPr>
            <p:grpSp>
              <p:nvGrpSpPr>
                <p:cNvPr id="30017" name="Group 2510"/>
                <p:cNvGrpSpPr>
                  <a:grpSpLocks/>
                </p:cNvGrpSpPr>
                <p:nvPr/>
              </p:nvGrpSpPr>
              <p:grpSpPr bwMode="auto">
                <a:xfrm>
                  <a:off x="61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033" name="Rectangle 2511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034" name="Rectangle 2512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018" name="Group 2513"/>
                <p:cNvGrpSpPr>
                  <a:grpSpLocks/>
                </p:cNvGrpSpPr>
                <p:nvPr/>
              </p:nvGrpSpPr>
              <p:grpSpPr bwMode="auto">
                <a:xfrm>
                  <a:off x="767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031" name="Rectangle 2514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032" name="Rectangle 2515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019" name="Group 2516"/>
                <p:cNvGrpSpPr>
                  <a:grpSpLocks/>
                </p:cNvGrpSpPr>
                <p:nvPr/>
              </p:nvGrpSpPr>
              <p:grpSpPr bwMode="auto">
                <a:xfrm>
                  <a:off x="924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029" name="Rectangle 2517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030" name="Rectangle 251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020" name="Group 2519"/>
                <p:cNvGrpSpPr>
                  <a:grpSpLocks/>
                </p:cNvGrpSpPr>
                <p:nvPr/>
              </p:nvGrpSpPr>
              <p:grpSpPr bwMode="auto">
                <a:xfrm>
                  <a:off x="1081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027" name="Rectangle 2520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028" name="Rectangle 252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021" name="Group 2522"/>
                <p:cNvGrpSpPr>
                  <a:grpSpLocks/>
                </p:cNvGrpSpPr>
                <p:nvPr/>
              </p:nvGrpSpPr>
              <p:grpSpPr bwMode="auto">
                <a:xfrm>
                  <a:off x="1238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025" name="Rectangle 2523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026" name="Rectangle 2524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  <p:grpSp>
              <p:nvGrpSpPr>
                <p:cNvPr id="30022" name="Group 2525"/>
                <p:cNvGrpSpPr>
                  <a:grpSpLocks/>
                </p:cNvGrpSpPr>
                <p:nvPr/>
              </p:nvGrpSpPr>
              <p:grpSpPr bwMode="auto">
                <a:xfrm>
                  <a:off x="1395" y="1532"/>
                  <a:ext cx="68" cy="76"/>
                  <a:chOff x="595" y="1280"/>
                  <a:chExt cx="106" cy="122"/>
                </a:xfrm>
              </p:grpSpPr>
              <p:sp>
                <p:nvSpPr>
                  <p:cNvPr id="30023" name="Rectangle 2526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280"/>
                    <a:ext cx="106" cy="91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sp>
                <p:nvSpPr>
                  <p:cNvPr id="30024" name="Rectangle 2527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1362"/>
                    <a:ext cx="49" cy="40"/>
                  </a:xfrm>
                  <a:prstGeom prst="rect">
                    <a:avLst/>
                  </a:prstGeom>
                  <a:solidFill>
                    <a:schemeClr val="tx1"/>
                  </a:solidFill>
                  <a:ln w="63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</p:grpSp>
          </p:grpSp>
        </p:grpSp>
        <p:sp>
          <p:nvSpPr>
            <p:cNvPr id="29964" name="Rectangle 2528"/>
            <p:cNvSpPr>
              <a:spLocks noChangeArrowheads="1"/>
            </p:cNvSpPr>
            <p:nvPr/>
          </p:nvSpPr>
          <p:spPr bwMode="auto">
            <a:xfrm>
              <a:off x="5837919" y="3737858"/>
              <a:ext cx="267438" cy="77664"/>
            </a:xfrm>
            <a:prstGeom prst="rect">
              <a:avLst/>
            </a:prstGeom>
            <a:solidFill>
              <a:srgbClr val="C0C0C0"/>
            </a:solidFill>
            <a:ln w="63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29965" name="Group 2529"/>
            <p:cNvGrpSpPr>
              <a:grpSpLocks/>
            </p:cNvGrpSpPr>
            <p:nvPr/>
          </p:nvGrpSpPr>
          <p:grpSpPr bwMode="auto">
            <a:xfrm>
              <a:off x="5851134" y="3786815"/>
              <a:ext cx="19123" cy="19480"/>
              <a:chOff x="595" y="1280"/>
              <a:chExt cx="106" cy="122"/>
            </a:xfrm>
          </p:grpSpPr>
          <p:sp>
            <p:nvSpPr>
              <p:cNvPr id="30012" name="Rectangle 2530"/>
              <p:cNvSpPr>
                <a:spLocks noChangeArrowheads="1"/>
              </p:cNvSpPr>
              <p:nvPr/>
            </p:nvSpPr>
            <p:spPr bwMode="auto">
              <a:xfrm>
                <a:off x="595" y="1280"/>
                <a:ext cx="106" cy="91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013" name="Rectangle 2531"/>
              <p:cNvSpPr>
                <a:spLocks noChangeArrowheads="1"/>
              </p:cNvSpPr>
              <p:nvPr/>
            </p:nvSpPr>
            <p:spPr bwMode="auto">
              <a:xfrm>
                <a:off x="625" y="1362"/>
                <a:ext cx="49" cy="40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66" name="Group 2532"/>
            <p:cNvGrpSpPr>
              <a:grpSpLocks/>
            </p:cNvGrpSpPr>
            <p:nvPr/>
          </p:nvGrpSpPr>
          <p:grpSpPr bwMode="auto">
            <a:xfrm>
              <a:off x="5895004" y="3786815"/>
              <a:ext cx="19123" cy="19480"/>
              <a:chOff x="595" y="1280"/>
              <a:chExt cx="106" cy="122"/>
            </a:xfrm>
          </p:grpSpPr>
          <p:sp>
            <p:nvSpPr>
              <p:cNvPr id="30010" name="Rectangle 2533"/>
              <p:cNvSpPr>
                <a:spLocks noChangeArrowheads="1"/>
              </p:cNvSpPr>
              <p:nvPr/>
            </p:nvSpPr>
            <p:spPr bwMode="auto">
              <a:xfrm>
                <a:off x="595" y="1280"/>
                <a:ext cx="106" cy="91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011" name="Rectangle 2534"/>
              <p:cNvSpPr>
                <a:spLocks noChangeArrowheads="1"/>
              </p:cNvSpPr>
              <p:nvPr/>
            </p:nvSpPr>
            <p:spPr bwMode="auto">
              <a:xfrm>
                <a:off x="625" y="1362"/>
                <a:ext cx="49" cy="40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67" name="Group 2535"/>
            <p:cNvGrpSpPr>
              <a:grpSpLocks/>
            </p:cNvGrpSpPr>
            <p:nvPr/>
          </p:nvGrpSpPr>
          <p:grpSpPr bwMode="auto">
            <a:xfrm>
              <a:off x="5939155" y="3786815"/>
              <a:ext cx="19123" cy="19480"/>
              <a:chOff x="595" y="1280"/>
              <a:chExt cx="106" cy="122"/>
            </a:xfrm>
          </p:grpSpPr>
          <p:sp>
            <p:nvSpPr>
              <p:cNvPr id="30008" name="Rectangle 2536"/>
              <p:cNvSpPr>
                <a:spLocks noChangeArrowheads="1"/>
              </p:cNvSpPr>
              <p:nvPr/>
            </p:nvSpPr>
            <p:spPr bwMode="auto">
              <a:xfrm>
                <a:off x="595" y="1280"/>
                <a:ext cx="106" cy="91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009" name="Rectangle 2537"/>
              <p:cNvSpPr>
                <a:spLocks noChangeArrowheads="1"/>
              </p:cNvSpPr>
              <p:nvPr/>
            </p:nvSpPr>
            <p:spPr bwMode="auto">
              <a:xfrm>
                <a:off x="625" y="1362"/>
                <a:ext cx="49" cy="40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68" name="Group 2538"/>
            <p:cNvGrpSpPr>
              <a:grpSpLocks/>
            </p:cNvGrpSpPr>
            <p:nvPr/>
          </p:nvGrpSpPr>
          <p:grpSpPr bwMode="auto">
            <a:xfrm>
              <a:off x="5983308" y="3786815"/>
              <a:ext cx="19123" cy="19480"/>
              <a:chOff x="595" y="1280"/>
              <a:chExt cx="106" cy="122"/>
            </a:xfrm>
          </p:grpSpPr>
          <p:sp>
            <p:nvSpPr>
              <p:cNvPr id="30006" name="Rectangle 2539"/>
              <p:cNvSpPr>
                <a:spLocks noChangeArrowheads="1"/>
              </p:cNvSpPr>
              <p:nvPr/>
            </p:nvSpPr>
            <p:spPr bwMode="auto">
              <a:xfrm>
                <a:off x="595" y="1280"/>
                <a:ext cx="106" cy="91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007" name="Rectangle 2540"/>
              <p:cNvSpPr>
                <a:spLocks noChangeArrowheads="1"/>
              </p:cNvSpPr>
              <p:nvPr/>
            </p:nvSpPr>
            <p:spPr bwMode="auto">
              <a:xfrm>
                <a:off x="625" y="1362"/>
                <a:ext cx="49" cy="40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69" name="Group 2541"/>
            <p:cNvGrpSpPr>
              <a:grpSpLocks/>
            </p:cNvGrpSpPr>
            <p:nvPr/>
          </p:nvGrpSpPr>
          <p:grpSpPr bwMode="auto">
            <a:xfrm>
              <a:off x="6027459" y="3786815"/>
              <a:ext cx="19123" cy="19480"/>
              <a:chOff x="595" y="1280"/>
              <a:chExt cx="106" cy="122"/>
            </a:xfrm>
          </p:grpSpPr>
          <p:sp>
            <p:nvSpPr>
              <p:cNvPr id="30004" name="Rectangle 2542"/>
              <p:cNvSpPr>
                <a:spLocks noChangeArrowheads="1"/>
              </p:cNvSpPr>
              <p:nvPr/>
            </p:nvSpPr>
            <p:spPr bwMode="auto">
              <a:xfrm>
                <a:off x="595" y="1280"/>
                <a:ext cx="106" cy="91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005" name="Rectangle 2543"/>
              <p:cNvSpPr>
                <a:spLocks noChangeArrowheads="1"/>
              </p:cNvSpPr>
              <p:nvPr/>
            </p:nvSpPr>
            <p:spPr bwMode="auto">
              <a:xfrm>
                <a:off x="625" y="1362"/>
                <a:ext cx="49" cy="40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70" name="Group 2544"/>
            <p:cNvGrpSpPr>
              <a:grpSpLocks/>
            </p:cNvGrpSpPr>
            <p:nvPr/>
          </p:nvGrpSpPr>
          <p:grpSpPr bwMode="auto">
            <a:xfrm>
              <a:off x="6071610" y="3786815"/>
              <a:ext cx="19123" cy="19480"/>
              <a:chOff x="595" y="1280"/>
              <a:chExt cx="106" cy="122"/>
            </a:xfrm>
          </p:grpSpPr>
          <p:sp>
            <p:nvSpPr>
              <p:cNvPr id="30002" name="Rectangle 2545"/>
              <p:cNvSpPr>
                <a:spLocks noChangeArrowheads="1"/>
              </p:cNvSpPr>
              <p:nvPr/>
            </p:nvSpPr>
            <p:spPr bwMode="auto">
              <a:xfrm>
                <a:off x="595" y="1280"/>
                <a:ext cx="106" cy="91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003" name="Rectangle 2546"/>
              <p:cNvSpPr>
                <a:spLocks noChangeArrowheads="1"/>
              </p:cNvSpPr>
              <p:nvPr/>
            </p:nvSpPr>
            <p:spPr bwMode="auto">
              <a:xfrm>
                <a:off x="625" y="1362"/>
                <a:ext cx="49" cy="40"/>
              </a:xfrm>
              <a:prstGeom prst="rect">
                <a:avLst/>
              </a:prstGeom>
              <a:solidFill>
                <a:schemeClr val="tx1"/>
              </a:solidFill>
              <a:ln w="63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971" name="Group 2547"/>
            <p:cNvGrpSpPr>
              <a:grpSpLocks/>
            </p:cNvGrpSpPr>
            <p:nvPr/>
          </p:nvGrpSpPr>
          <p:grpSpPr bwMode="auto">
            <a:xfrm flipV="1">
              <a:off x="5851131" y="3748368"/>
              <a:ext cx="239594" cy="19480"/>
              <a:chOff x="611" y="1532"/>
              <a:chExt cx="852" cy="76"/>
            </a:xfrm>
          </p:grpSpPr>
          <p:grpSp>
            <p:nvGrpSpPr>
              <p:cNvPr id="29984" name="Group 2548"/>
              <p:cNvGrpSpPr>
                <a:grpSpLocks/>
              </p:cNvGrpSpPr>
              <p:nvPr/>
            </p:nvGrpSpPr>
            <p:grpSpPr bwMode="auto">
              <a:xfrm>
                <a:off x="611" y="1532"/>
                <a:ext cx="68" cy="76"/>
                <a:chOff x="595" y="1280"/>
                <a:chExt cx="106" cy="122"/>
              </a:xfrm>
            </p:grpSpPr>
            <p:sp>
              <p:nvSpPr>
                <p:cNvPr id="30000" name="Rectangle 2549"/>
                <p:cNvSpPr>
                  <a:spLocks noChangeArrowheads="1"/>
                </p:cNvSpPr>
                <p:nvPr/>
              </p:nvSpPr>
              <p:spPr bwMode="auto">
                <a:xfrm>
                  <a:off x="595" y="1280"/>
                  <a:ext cx="106" cy="91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001" name="Rectangle 2550"/>
                <p:cNvSpPr>
                  <a:spLocks noChangeArrowheads="1"/>
                </p:cNvSpPr>
                <p:nvPr/>
              </p:nvSpPr>
              <p:spPr bwMode="auto">
                <a:xfrm>
                  <a:off x="625" y="1362"/>
                  <a:ext cx="49" cy="40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29985" name="Group 2551"/>
              <p:cNvGrpSpPr>
                <a:grpSpLocks/>
              </p:cNvGrpSpPr>
              <p:nvPr/>
            </p:nvGrpSpPr>
            <p:grpSpPr bwMode="auto">
              <a:xfrm>
                <a:off x="767" y="1532"/>
                <a:ext cx="68" cy="76"/>
                <a:chOff x="595" y="1280"/>
                <a:chExt cx="106" cy="122"/>
              </a:xfrm>
            </p:grpSpPr>
            <p:sp>
              <p:nvSpPr>
                <p:cNvPr id="29998" name="Rectangle 2552"/>
                <p:cNvSpPr>
                  <a:spLocks noChangeArrowheads="1"/>
                </p:cNvSpPr>
                <p:nvPr/>
              </p:nvSpPr>
              <p:spPr bwMode="auto">
                <a:xfrm>
                  <a:off x="595" y="1280"/>
                  <a:ext cx="106" cy="91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9999" name="Rectangle 2553"/>
                <p:cNvSpPr>
                  <a:spLocks noChangeArrowheads="1"/>
                </p:cNvSpPr>
                <p:nvPr/>
              </p:nvSpPr>
              <p:spPr bwMode="auto">
                <a:xfrm>
                  <a:off x="625" y="1362"/>
                  <a:ext cx="49" cy="40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29986" name="Group 2554"/>
              <p:cNvGrpSpPr>
                <a:grpSpLocks/>
              </p:cNvGrpSpPr>
              <p:nvPr/>
            </p:nvGrpSpPr>
            <p:grpSpPr bwMode="auto">
              <a:xfrm>
                <a:off x="924" y="1532"/>
                <a:ext cx="68" cy="76"/>
                <a:chOff x="595" y="1280"/>
                <a:chExt cx="106" cy="122"/>
              </a:xfrm>
            </p:grpSpPr>
            <p:sp>
              <p:nvSpPr>
                <p:cNvPr id="29996" name="Rectangle 2555"/>
                <p:cNvSpPr>
                  <a:spLocks noChangeArrowheads="1"/>
                </p:cNvSpPr>
                <p:nvPr/>
              </p:nvSpPr>
              <p:spPr bwMode="auto">
                <a:xfrm>
                  <a:off x="595" y="1280"/>
                  <a:ext cx="106" cy="91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9997" name="Rectangle 2556"/>
                <p:cNvSpPr>
                  <a:spLocks noChangeArrowheads="1"/>
                </p:cNvSpPr>
                <p:nvPr/>
              </p:nvSpPr>
              <p:spPr bwMode="auto">
                <a:xfrm>
                  <a:off x="625" y="1362"/>
                  <a:ext cx="49" cy="40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29987" name="Group 2557"/>
              <p:cNvGrpSpPr>
                <a:grpSpLocks/>
              </p:cNvGrpSpPr>
              <p:nvPr/>
            </p:nvGrpSpPr>
            <p:grpSpPr bwMode="auto">
              <a:xfrm>
                <a:off x="1081" y="1532"/>
                <a:ext cx="68" cy="76"/>
                <a:chOff x="595" y="1280"/>
                <a:chExt cx="106" cy="122"/>
              </a:xfrm>
            </p:grpSpPr>
            <p:sp>
              <p:nvSpPr>
                <p:cNvPr id="29994" name="Rectangle 2558"/>
                <p:cNvSpPr>
                  <a:spLocks noChangeArrowheads="1"/>
                </p:cNvSpPr>
                <p:nvPr/>
              </p:nvSpPr>
              <p:spPr bwMode="auto">
                <a:xfrm>
                  <a:off x="595" y="1280"/>
                  <a:ext cx="106" cy="91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9995" name="Rectangle 2559"/>
                <p:cNvSpPr>
                  <a:spLocks noChangeArrowheads="1"/>
                </p:cNvSpPr>
                <p:nvPr/>
              </p:nvSpPr>
              <p:spPr bwMode="auto">
                <a:xfrm>
                  <a:off x="625" y="1362"/>
                  <a:ext cx="49" cy="40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29988" name="Group 2560"/>
              <p:cNvGrpSpPr>
                <a:grpSpLocks/>
              </p:cNvGrpSpPr>
              <p:nvPr/>
            </p:nvGrpSpPr>
            <p:grpSpPr bwMode="auto">
              <a:xfrm>
                <a:off x="1238" y="1532"/>
                <a:ext cx="68" cy="76"/>
                <a:chOff x="595" y="1280"/>
                <a:chExt cx="106" cy="122"/>
              </a:xfrm>
            </p:grpSpPr>
            <p:sp>
              <p:nvSpPr>
                <p:cNvPr id="29992" name="Rectangle 2561"/>
                <p:cNvSpPr>
                  <a:spLocks noChangeArrowheads="1"/>
                </p:cNvSpPr>
                <p:nvPr/>
              </p:nvSpPr>
              <p:spPr bwMode="auto">
                <a:xfrm>
                  <a:off x="595" y="1280"/>
                  <a:ext cx="106" cy="91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9993" name="Rectangle 2562"/>
                <p:cNvSpPr>
                  <a:spLocks noChangeArrowheads="1"/>
                </p:cNvSpPr>
                <p:nvPr/>
              </p:nvSpPr>
              <p:spPr bwMode="auto">
                <a:xfrm>
                  <a:off x="625" y="1362"/>
                  <a:ext cx="49" cy="40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29989" name="Group 2563"/>
              <p:cNvGrpSpPr>
                <a:grpSpLocks/>
              </p:cNvGrpSpPr>
              <p:nvPr/>
            </p:nvGrpSpPr>
            <p:grpSpPr bwMode="auto">
              <a:xfrm>
                <a:off x="1395" y="1532"/>
                <a:ext cx="68" cy="76"/>
                <a:chOff x="595" y="1280"/>
                <a:chExt cx="106" cy="122"/>
              </a:xfrm>
            </p:grpSpPr>
            <p:sp>
              <p:nvSpPr>
                <p:cNvPr id="29990" name="Rectangle 2564"/>
                <p:cNvSpPr>
                  <a:spLocks noChangeArrowheads="1"/>
                </p:cNvSpPr>
                <p:nvPr/>
              </p:nvSpPr>
              <p:spPr bwMode="auto">
                <a:xfrm>
                  <a:off x="595" y="1280"/>
                  <a:ext cx="106" cy="91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9991" name="Rectangle 2565"/>
                <p:cNvSpPr>
                  <a:spLocks noChangeArrowheads="1"/>
                </p:cNvSpPr>
                <p:nvPr/>
              </p:nvSpPr>
              <p:spPr bwMode="auto">
                <a:xfrm>
                  <a:off x="625" y="1362"/>
                  <a:ext cx="49" cy="40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</p:grpSp>
        <p:grpSp>
          <p:nvGrpSpPr>
            <p:cNvPr id="29972" name="Group 2566"/>
            <p:cNvGrpSpPr>
              <a:grpSpLocks/>
            </p:cNvGrpSpPr>
            <p:nvPr/>
          </p:nvGrpSpPr>
          <p:grpSpPr bwMode="auto">
            <a:xfrm flipV="1">
              <a:off x="6278003" y="3787585"/>
              <a:ext cx="63273" cy="19480"/>
              <a:chOff x="5135" y="1305"/>
              <a:chExt cx="225" cy="76"/>
            </a:xfrm>
          </p:grpSpPr>
          <p:grpSp>
            <p:nvGrpSpPr>
              <p:cNvPr id="29978" name="Group 2567"/>
              <p:cNvGrpSpPr>
                <a:grpSpLocks/>
              </p:cNvGrpSpPr>
              <p:nvPr/>
            </p:nvGrpSpPr>
            <p:grpSpPr bwMode="auto">
              <a:xfrm>
                <a:off x="5135" y="1305"/>
                <a:ext cx="68" cy="76"/>
                <a:chOff x="595" y="1280"/>
                <a:chExt cx="106" cy="122"/>
              </a:xfrm>
            </p:grpSpPr>
            <p:sp>
              <p:nvSpPr>
                <p:cNvPr id="29982" name="Rectangle 2568"/>
                <p:cNvSpPr>
                  <a:spLocks noChangeArrowheads="1"/>
                </p:cNvSpPr>
                <p:nvPr/>
              </p:nvSpPr>
              <p:spPr bwMode="auto">
                <a:xfrm>
                  <a:off x="595" y="1280"/>
                  <a:ext cx="106" cy="91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9983" name="Rectangle 2569"/>
                <p:cNvSpPr>
                  <a:spLocks noChangeArrowheads="1"/>
                </p:cNvSpPr>
                <p:nvPr/>
              </p:nvSpPr>
              <p:spPr bwMode="auto">
                <a:xfrm>
                  <a:off x="625" y="1362"/>
                  <a:ext cx="49" cy="40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29979" name="Group 2570"/>
              <p:cNvGrpSpPr>
                <a:grpSpLocks/>
              </p:cNvGrpSpPr>
              <p:nvPr/>
            </p:nvGrpSpPr>
            <p:grpSpPr bwMode="auto">
              <a:xfrm>
                <a:off x="5292" y="1305"/>
                <a:ext cx="68" cy="76"/>
                <a:chOff x="595" y="1280"/>
                <a:chExt cx="106" cy="122"/>
              </a:xfrm>
            </p:grpSpPr>
            <p:sp>
              <p:nvSpPr>
                <p:cNvPr id="29980" name="Rectangle 2571"/>
                <p:cNvSpPr>
                  <a:spLocks noChangeArrowheads="1"/>
                </p:cNvSpPr>
                <p:nvPr/>
              </p:nvSpPr>
              <p:spPr bwMode="auto">
                <a:xfrm>
                  <a:off x="595" y="1280"/>
                  <a:ext cx="106" cy="91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9981" name="Rectangle 2572"/>
                <p:cNvSpPr>
                  <a:spLocks noChangeArrowheads="1"/>
                </p:cNvSpPr>
                <p:nvPr/>
              </p:nvSpPr>
              <p:spPr bwMode="auto">
                <a:xfrm>
                  <a:off x="625" y="1362"/>
                  <a:ext cx="49" cy="40"/>
                </a:xfrm>
                <a:prstGeom prst="rect">
                  <a:avLst/>
                </a:prstGeom>
                <a:solidFill>
                  <a:schemeClr val="tx1"/>
                </a:solidFill>
                <a:ln w="63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</p:grpSp>
      </p:grpSp>
      <p:grpSp>
        <p:nvGrpSpPr>
          <p:cNvPr id="29704" name="Group 4803"/>
          <p:cNvGrpSpPr>
            <a:grpSpLocks/>
          </p:cNvGrpSpPr>
          <p:nvPr/>
        </p:nvGrpSpPr>
        <p:grpSpPr bwMode="auto">
          <a:xfrm>
            <a:off x="1447800" y="2200275"/>
            <a:ext cx="1397000" cy="4583113"/>
            <a:chOff x="1447800" y="2200458"/>
            <a:chExt cx="1397434" cy="4583620"/>
          </a:xfrm>
        </p:grpSpPr>
        <p:grpSp>
          <p:nvGrpSpPr>
            <p:cNvPr id="29706" name="Group 1220"/>
            <p:cNvGrpSpPr>
              <a:grpSpLocks/>
            </p:cNvGrpSpPr>
            <p:nvPr/>
          </p:nvGrpSpPr>
          <p:grpSpPr bwMode="auto">
            <a:xfrm>
              <a:off x="1499820" y="6575376"/>
              <a:ext cx="1308765" cy="208702"/>
              <a:chOff x="2559" y="4065"/>
              <a:chExt cx="1107" cy="80"/>
            </a:xfrm>
          </p:grpSpPr>
          <p:grpSp>
            <p:nvGrpSpPr>
              <p:cNvPr id="29751" name="Group 1221"/>
              <p:cNvGrpSpPr>
                <a:grpSpLocks/>
              </p:cNvGrpSpPr>
              <p:nvPr/>
            </p:nvGrpSpPr>
            <p:grpSpPr bwMode="auto">
              <a:xfrm>
                <a:off x="2559" y="4065"/>
                <a:ext cx="101" cy="80"/>
                <a:chOff x="2559" y="4065"/>
                <a:chExt cx="101" cy="80"/>
              </a:xfrm>
            </p:grpSpPr>
            <p:sp>
              <p:nvSpPr>
                <p:cNvPr id="29755" name="Rectangle 1222"/>
                <p:cNvSpPr>
                  <a:spLocks noChangeArrowheads="1"/>
                </p:cNvSpPr>
                <p:nvPr/>
              </p:nvSpPr>
              <p:spPr bwMode="auto">
                <a:xfrm>
                  <a:off x="2581" y="4065"/>
                  <a:ext cx="56" cy="56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9756" name="Rectangle 1223"/>
                <p:cNvSpPr>
                  <a:spLocks noChangeArrowheads="1"/>
                </p:cNvSpPr>
                <p:nvPr/>
              </p:nvSpPr>
              <p:spPr bwMode="auto">
                <a:xfrm>
                  <a:off x="2559" y="4110"/>
                  <a:ext cx="101" cy="35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grpSp>
            <p:nvGrpSpPr>
              <p:cNvPr id="29752" name="Group 1224"/>
              <p:cNvGrpSpPr>
                <a:grpSpLocks/>
              </p:cNvGrpSpPr>
              <p:nvPr/>
            </p:nvGrpSpPr>
            <p:grpSpPr bwMode="auto">
              <a:xfrm>
                <a:off x="3565" y="4065"/>
                <a:ext cx="101" cy="80"/>
                <a:chOff x="2559" y="4065"/>
                <a:chExt cx="101" cy="80"/>
              </a:xfrm>
            </p:grpSpPr>
            <p:sp>
              <p:nvSpPr>
                <p:cNvPr id="29753" name="Rectangle 1225"/>
                <p:cNvSpPr>
                  <a:spLocks noChangeArrowheads="1"/>
                </p:cNvSpPr>
                <p:nvPr/>
              </p:nvSpPr>
              <p:spPr bwMode="auto">
                <a:xfrm>
                  <a:off x="2581" y="4065"/>
                  <a:ext cx="56" cy="56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9754" name="Rectangle 1226"/>
                <p:cNvSpPr>
                  <a:spLocks noChangeArrowheads="1"/>
                </p:cNvSpPr>
                <p:nvPr/>
              </p:nvSpPr>
              <p:spPr bwMode="auto">
                <a:xfrm>
                  <a:off x="2559" y="4110"/>
                  <a:ext cx="101" cy="35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</p:grpSp>
        <p:sp>
          <p:nvSpPr>
            <p:cNvPr id="29707" name="Rectangle 1227"/>
            <p:cNvSpPr>
              <a:spLocks noChangeArrowheads="1"/>
            </p:cNvSpPr>
            <p:nvPr/>
          </p:nvSpPr>
          <p:spPr bwMode="auto">
            <a:xfrm>
              <a:off x="1448982" y="2200458"/>
              <a:ext cx="1392706" cy="437491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29708" name="Group 4772"/>
            <p:cNvGrpSpPr>
              <a:grpSpLocks/>
            </p:cNvGrpSpPr>
            <p:nvPr/>
          </p:nvGrpSpPr>
          <p:grpSpPr bwMode="auto">
            <a:xfrm>
              <a:off x="1447800" y="2714387"/>
              <a:ext cx="1393888" cy="973074"/>
              <a:chOff x="1447800" y="2714387"/>
              <a:chExt cx="1393888" cy="973074"/>
            </a:xfrm>
          </p:grpSpPr>
          <p:sp>
            <p:nvSpPr>
              <p:cNvPr id="29742" name="Rectangle 1241"/>
              <p:cNvSpPr>
                <a:spLocks noChangeArrowheads="1"/>
              </p:cNvSpPr>
              <p:nvPr/>
            </p:nvSpPr>
            <p:spPr bwMode="auto">
              <a:xfrm>
                <a:off x="1448982" y="2714387"/>
                <a:ext cx="1392706" cy="973074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43" name="Rectangle 1242"/>
              <p:cNvSpPr>
                <a:spLocks noChangeArrowheads="1"/>
              </p:cNvSpPr>
              <p:nvPr/>
            </p:nvSpPr>
            <p:spPr bwMode="auto">
              <a:xfrm>
                <a:off x="1962084" y="2761345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44" name="Rectangle 1243"/>
              <p:cNvSpPr>
                <a:spLocks noChangeArrowheads="1"/>
              </p:cNvSpPr>
              <p:nvPr/>
            </p:nvSpPr>
            <p:spPr bwMode="auto">
              <a:xfrm>
                <a:off x="1447800" y="2761345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45" name="Rectangle 1242"/>
              <p:cNvSpPr>
                <a:spLocks noChangeArrowheads="1"/>
              </p:cNvSpPr>
              <p:nvPr/>
            </p:nvSpPr>
            <p:spPr bwMode="auto">
              <a:xfrm>
                <a:off x="1962084" y="2972656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46" name="Rectangle 1243"/>
              <p:cNvSpPr>
                <a:spLocks noChangeArrowheads="1"/>
              </p:cNvSpPr>
              <p:nvPr/>
            </p:nvSpPr>
            <p:spPr bwMode="auto">
              <a:xfrm>
                <a:off x="1447800" y="2972656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47" name="Rectangle 1242"/>
              <p:cNvSpPr>
                <a:spLocks noChangeArrowheads="1"/>
              </p:cNvSpPr>
              <p:nvPr/>
            </p:nvSpPr>
            <p:spPr bwMode="auto">
              <a:xfrm>
                <a:off x="1962084" y="3197011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48" name="Rectangle 1243"/>
              <p:cNvSpPr>
                <a:spLocks noChangeArrowheads="1"/>
              </p:cNvSpPr>
              <p:nvPr/>
            </p:nvSpPr>
            <p:spPr bwMode="auto">
              <a:xfrm>
                <a:off x="1447800" y="3197011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49" name="Rectangle 1242"/>
              <p:cNvSpPr>
                <a:spLocks noChangeArrowheads="1"/>
              </p:cNvSpPr>
              <p:nvPr/>
            </p:nvSpPr>
            <p:spPr bwMode="auto">
              <a:xfrm>
                <a:off x="1962084" y="3421366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50" name="Rectangle 1243"/>
              <p:cNvSpPr>
                <a:spLocks noChangeArrowheads="1"/>
              </p:cNvSpPr>
              <p:nvPr/>
            </p:nvSpPr>
            <p:spPr bwMode="auto">
              <a:xfrm>
                <a:off x="1447800" y="3421366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29709" name="Rectangle 1244"/>
            <p:cNvSpPr>
              <a:spLocks noChangeArrowheads="1"/>
            </p:cNvSpPr>
            <p:nvPr/>
          </p:nvSpPr>
          <p:spPr bwMode="auto">
            <a:xfrm>
              <a:off x="1456076" y="2257851"/>
              <a:ext cx="1383248" cy="44088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710" name="Rectangle 1245"/>
            <p:cNvSpPr>
              <a:spLocks noChangeArrowheads="1"/>
            </p:cNvSpPr>
            <p:nvPr/>
          </p:nvSpPr>
          <p:spPr bwMode="auto">
            <a:xfrm>
              <a:off x="1589672" y="2385681"/>
              <a:ext cx="569851" cy="1460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29712" name="Group 4773"/>
            <p:cNvGrpSpPr>
              <a:grpSpLocks/>
            </p:cNvGrpSpPr>
            <p:nvPr/>
          </p:nvGrpSpPr>
          <p:grpSpPr bwMode="auto">
            <a:xfrm>
              <a:off x="1448982" y="3677844"/>
              <a:ext cx="1393888" cy="973074"/>
              <a:chOff x="1447800" y="2714387"/>
              <a:chExt cx="1393888" cy="973074"/>
            </a:xfrm>
          </p:grpSpPr>
          <p:sp>
            <p:nvSpPr>
              <p:cNvPr id="29733" name="Rectangle 1241"/>
              <p:cNvSpPr>
                <a:spLocks noChangeArrowheads="1"/>
              </p:cNvSpPr>
              <p:nvPr/>
            </p:nvSpPr>
            <p:spPr bwMode="auto">
              <a:xfrm>
                <a:off x="1448982" y="2714387"/>
                <a:ext cx="1392706" cy="973074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34" name="Rectangle 1242"/>
              <p:cNvSpPr>
                <a:spLocks noChangeArrowheads="1"/>
              </p:cNvSpPr>
              <p:nvPr/>
            </p:nvSpPr>
            <p:spPr bwMode="auto">
              <a:xfrm>
                <a:off x="1962084" y="2761345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35" name="Rectangle 1243"/>
              <p:cNvSpPr>
                <a:spLocks noChangeArrowheads="1"/>
              </p:cNvSpPr>
              <p:nvPr/>
            </p:nvSpPr>
            <p:spPr bwMode="auto">
              <a:xfrm>
                <a:off x="1447800" y="2761345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36" name="Rectangle 1242"/>
              <p:cNvSpPr>
                <a:spLocks noChangeArrowheads="1"/>
              </p:cNvSpPr>
              <p:nvPr/>
            </p:nvSpPr>
            <p:spPr bwMode="auto">
              <a:xfrm>
                <a:off x="1962084" y="2972656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37" name="Rectangle 1243"/>
              <p:cNvSpPr>
                <a:spLocks noChangeArrowheads="1"/>
              </p:cNvSpPr>
              <p:nvPr/>
            </p:nvSpPr>
            <p:spPr bwMode="auto">
              <a:xfrm>
                <a:off x="1447800" y="2972656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38" name="Rectangle 1242"/>
              <p:cNvSpPr>
                <a:spLocks noChangeArrowheads="1"/>
              </p:cNvSpPr>
              <p:nvPr/>
            </p:nvSpPr>
            <p:spPr bwMode="auto">
              <a:xfrm>
                <a:off x="1962084" y="3197011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39" name="Rectangle 1243"/>
              <p:cNvSpPr>
                <a:spLocks noChangeArrowheads="1"/>
              </p:cNvSpPr>
              <p:nvPr/>
            </p:nvSpPr>
            <p:spPr bwMode="auto">
              <a:xfrm>
                <a:off x="1447800" y="3197011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40" name="Rectangle 1242"/>
              <p:cNvSpPr>
                <a:spLocks noChangeArrowheads="1"/>
              </p:cNvSpPr>
              <p:nvPr/>
            </p:nvSpPr>
            <p:spPr bwMode="auto">
              <a:xfrm>
                <a:off x="1962084" y="3421366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41" name="Rectangle 1243"/>
              <p:cNvSpPr>
                <a:spLocks noChangeArrowheads="1"/>
              </p:cNvSpPr>
              <p:nvPr/>
            </p:nvSpPr>
            <p:spPr bwMode="auto">
              <a:xfrm>
                <a:off x="1447800" y="3421366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713" name="Group 4783"/>
            <p:cNvGrpSpPr>
              <a:grpSpLocks/>
            </p:cNvGrpSpPr>
            <p:nvPr/>
          </p:nvGrpSpPr>
          <p:grpSpPr bwMode="auto">
            <a:xfrm>
              <a:off x="1450164" y="4641301"/>
              <a:ext cx="1393888" cy="973074"/>
              <a:chOff x="1447800" y="2714387"/>
              <a:chExt cx="1393888" cy="973074"/>
            </a:xfrm>
          </p:grpSpPr>
          <p:sp>
            <p:nvSpPr>
              <p:cNvPr id="29724" name="Rectangle 1241"/>
              <p:cNvSpPr>
                <a:spLocks noChangeArrowheads="1"/>
              </p:cNvSpPr>
              <p:nvPr/>
            </p:nvSpPr>
            <p:spPr bwMode="auto">
              <a:xfrm>
                <a:off x="1448982" y="2714387"/>
                <a:ext cx="1392706" cy="973074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25" name="Rectangle 1242"/>
              <p:cNvSpPr>
                <a:spLocks noChangeArrowheads="1"/>
              </p:cNvSpPr>
              <p:nvPr/>
            </p:nvSpPr>
            <p:spPr bwMode="auto">
              <a:xfrm>
                <a:off x="1962084" y="2761345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26" name="Rectangle 1243"/>
              <p:cNvSpPr>
                <a:spLocks noChangeArrowheads="1"/>
              </p:cNvSpPr>
              <p:nvPr/>
            </p:nvSpPr>
            <p:spPr bwMode="auto">
              <a:xfrm>
                <a:off x="1447800" y="2761345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27" name="Rectangle 1242"/>
              <p:cNvSpPr>
                <a:spLocks noChangeArrowheads="1"/>
              </p:cNvSpPr>
              <p:nvPr/>
            </p:nvSpPr>
            <p:spPr bwMode="auto">
              <a:xfrm>
                <a:off x="1962084" y="2972656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28" name="Rectangle 1243"/>
              <p:cNvSpPr>
                <a:spLocks noChangeArrowheads="1"/>
              </p:cNvSpPr>
              <p:nvPr/>
            </p:nvSpPr>
            <p:spPr bwMode="auto">
              <a:xfrm>
                <a:off x="1447800" y="2972656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29" name="Rectangle 1242"/>
              <p:cNvSpPr>
                <a:spLocks noChangeArrowheads="1"/>
              </p:cNvSpPr>
              <p:nvPr/>
            </p:nvSpPr>
            <p:spPr bwMode="auto">
              <a:xfrm>
                <a:off x="1962084" y="3197011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30" name="Rectangle 1243"/>
              <p:cNvSpPr>
                <a:spLocks noChangeArrowheads="1"/>
              </p:cNvSpPr>
              <p:nvPr/>
            </p:nvSpPr>
            <p:spPr bwMode="auto">
              <a:xfrm>
                <a:off x="1447800" y="3197011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31" name="Rectangle 1242"/>
              <p:cNvSpPr>
                <a:spLocks noChangeArrowheads="1"/>
              </p:cNvSpPr>
              <p:nvPr/>
            </p:nvSpPr>
            <p:spPr bwMode="auto">
              <a:xfrm>
                <a:off x="1962084" y="3421366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32" name="Rectangle 1243"/>
              <p:cNvSpPr>
                <a:spLocks noChangeArrowheads="1"/>
              </p:cNvSpPr>
              <p:nvPr/>
            </p:nvSpPr>
            <p:spPr bwMode="auto">
              <a:xfrm>
                <a:off x="1447800" y="3421366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9714" name="Group 4793"/>
            <p:cNvGrpSpPr>
              <a:grpSpLocks/>
            </p:cNvGrpSpPr>
            <p:nvPr/>
          </p:nvGrpSpPr>
          <p:grpSpPr bwMode="auto">
            <a:xfrm>
              <a:off x="1451346" y="5604758"/>
              <a:ext cx="1393888" cy="973074"/>
              <a:chOff x="1447800" y="2714387"/>
              <a:chExt cx="1393888" cy="973074"/>
            </a:xfrm>
          </p:grpSpPr>
          <p:sp>
            <p:nvSpPr>
              <p:cNvPr id="29715" name="Rectangle 1241"/>
              <p:cNvSpPr>
                <a:spLocks noChangeArrowheads="1"/>
              </p:cNvSpPr>
              <p:nvPr/>
            </p:nvSpPr>
            <p:spPr bwMode="auto">
              <a:xfrm>
                <a:off x="1448982" y="2714387"/>
                <a:ext cx="1392706" cy="973074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16" name="Rectangle 1242"/>
              <p:cNvSpPr>
                <a:spLocks noChangeArrowheads="1"/>
              </p:cNvSpPr>
              <p:nvPr/>
            </p:nvSpPr>
            <p:spPr bwMode="auto">
              <a:xfrm>
                <a:off x="1962084" y="2761345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17" name="Rectangle 1243"/>
              <p:cNvSpPr>
                <a:spLocks noChangeArrowheads="1"/>
              </p:cNvSpPr>
              <p:nvPr/>
            </p:nvSpPr>
            <p:spPr bwMode="auto">
              <a:xfrm>
                <a:off x="1447800" y="2761345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18" name="Rectangle 1242"/>
              <p:cNvSpPr>
                <a:spLocks noChangeArrowheads="1"/>
              </p:cNvSpPr>
              <p:nvPr/>
            </p:nvSpPr>
            <p:spPr bwMode="auto">
              <a:xfrm>
                <a:off x="1962084" y="2972656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19" name="Rectangle 1243"/>
              <p:cNvSpPr>
                <a:spLocks noChangeArrowheads="1"/>
              </p:cNvSpPr>
              <p:nvPr/>
            </p:nvSpPr>
            <p:spPr bwMode="auto">
              <a:xfrm>
                <a:off x="1447800" y="2972656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20" name="Rectangle 1242"/>
              <p:cNvSpPr>
                <a:spLocks noChangeArrowheads="1"/>
              </p:cNvSpPr>
              <p:nvPr/>
            </p:nvSpPr>
            <p:spPr bwMode="auto">
              <a:xfrm>
                <a:off x="1962084" y="3197011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21" name="Rectangle 1243"/>
              <p:cNvSpPr>
                <a:spLocks noChangeArrowheads="1"/>
              </p:cNvSpPr>
              <p:nvPr/>
            </p:nvSpPr>
            <p:spPr bwMode="auto">
              <a:xfrm>
                <a:off x="1447800" y="3197011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22" name="Rectangle 1242"/>
              <p:cNvSpPr>
                <a:spLocks noChangeArrowheads="1"/>
              </p:cNvSpPr>
              <p:nvPr/>
            </p:nvSpPr>
            <p:spPr bwMode="auto">
              <a:xfrm>
                <a:off x="1962084" y="3421366"/>
                <a:ext cx="863052" cy="229572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723" name="Rectangle 1243"/>
              <p:cNvSpPr>
                <a:spLocks noChangeArrowheads="1"/>
              </p:cNvSpPr>
              <p:nvPr/>
            </p:nvSpPr>
            <p:spPr bwMode="auto">
              <a:xfrm>
                <a:off x="1447800" y="3421366"/>
                <a:ext cx="552117" cy="232181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pic>
        <p:nvPicPr>
          <p:cNvPr id="29705" name="Picture 5" descr="CSDMS Icon (512)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6299200"/>
            <a:ext cx="798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18627</TotalTime>
  <Words>1931</Words>
  <Application>Microsoft Macintosh PowerPoint</Application>
  <PresentationFormat>On-screen Show (4:3)</PresentationFormat>
  <Paragraphs>283</Paragraphs>
  <Slides>26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standalone model is componentized by dividing it into tasks that other components can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Demonstration of the Community Surface Dynamics Modeling System</dc:title>
  <dc:creator>Scott Peckham</dc:creator>
  <cp:lastModifiedBy>James Syvitski</cp:lastModifiedBy>
  <cp:revision>385</cp:revision>
  <dcterms:created xsi:type="dcterms:W3CDTF">2011-05-12T20:04:39Z</dcterms:created>
  <dcterms:modified xsi:type="dcterms:W3CDTF">2011-10-24T17:33:40Z</dcterms:modified>
</cp:coreProperties>
</file>