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Default Extension="mpeg" ContentType="video/unknown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47" r:id="rId2"/>
    <p:sldId id="548" r:id="rId3"/>
    <p:sldId id="549" r:id="rId4"/>
    <p:sldId id="572" r:id="rId5"/>
    <p:sldId id="485" r:id="rId6"/>
    <p:sldId id="551" r:id="rId7"/>
    <p:sldId id="573" r:id="rId8"/>
    <p:sldId id="575" r:id="rId9"/>
    <p:sldId id="576" r:id="rId10"/>
    <p:sldId id="553" r:id="rId11"/>
    <p:sldId id="552" r:id="rId12"/>
    <p:sldId id="554" r:id="rId13"/>
    <p:sldId id="555" r:id="rId14"/>
    <p:sldId id="557" r:id="rId15"/>
    <p:sldId id="577" r:id="rId16"/>
    <p:sldId id="559" r:id="rId17"/>
    <p:sldId id="566" r:id="rId18"/>
    <p:sldId id="567" r:id="rId19"/>
    <p:sldId id="568" r:id="rId20"/>
    <p:sldId id="569" r:id="rId21"/>
    <p:sldId id="570" r:id="rId22"/>
    <p:sldId id="571" r:id="rId23"/>
    <p:sldId id="581" r:id="rId24"/>
    <p:sldId id="558" r:id="rId25"/>
    <p:sldId id="582" r:id="rId26"/>
    <p:sldId id="578" r:id="rId27"/>
    <p:sldId id="579" r:id="rId28"/>
    <p:sldId id="580" r:id="rId29"/>
    <p:sldId id="560" r:id="rId30"/>
    <p:sldId id="561" r:id="rId31"/>
    <p:sldId id="562" r:id="rId32"/>
    <p:sldId id="563" r:id="rId33"/>
    <p:sldId id="532" r:id="rId34"/>
    <p:sldId id="583" r:id="rId35"/>
    <p:sldId id="565" r:id="rId36"/>
    <p:sldId id="584" r:id="rId37"/>
    <p:sldId id="464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clrMru>
    <a:srgbClr val="F2FDBB"/>
    <a:srgbClr val="434343"/>
    <a:srgbClr val="F8E3E3"/>
    <a:srgbClr val="DEE8C9"/>
    <a:srgbClr val="D4E5BB"/>
    <a:srgbClr val="B6B6B6"/>
    <a:srgbClr val="E8D1D1"/>
    <a:srgbClr val="F8DBDA"/>
    <a:srgbClr val="B8F992"/>
    <a:srgbClr val="F0D33E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270" autoAdjust="0"/>
    <p:restoredTop sz="89679" autoAdjust="0"/>
  </p:normalViewPr>
  <p:slideViewPr>
    <p:cSldViewPr snapToObjects="1">
      <p:cViewPr varScale="1">
        <p:scale>
          <a:sx n="105" d="100"/>
          <a:sy n="105" d="100"/>
        </p:scale>
        <p:origin x="-11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vereem:DATA:CSDMS:workshops:2013:CMT_componentsMarch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164774742589951"/>
          <c:y val="0.0520048637576409"/>
          <c:w val="0.820713761924434"/>
          <c:h val="0.615578570496524"/>
        </c:manualLayout>
      </c:layout>
      <c:barChart>
        <c:barDir val="col"/>
        <c:grouping val="clustered"/>
        <c:ser>
          <c:idx val="0"/>
          <c:order val="0"/>
          <c:tx>
            <c:strRef>
              <c:f>Sheet1!$B$5</c:f>
              <c:strCache>
                <c:ptCount val="1"/>
                <c:pt idx="0">
                  <c:v>Models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strRef>
              <c:f>Sheet1!$A$6:$A$12</c:f>
              <c:strCache>
                <c:ptCount val="7"/>
                <c:pt idx="0">
                  <c:v>All Models</c:v>
                </c:pt>
                <c:pt idx="1">
                  <c:v>Terrestrial</c:v>
                </c:pt>
                <c:pt idx="2">
                  <c:v>Coastal</c:v>
                </c:pt>
                <c:pt idx="3">
                  <c:v>Hydrological</c:v>
                </c:pt>
                <c:pt idx="4">
                  <c:v>Marine</c:v>
                </c:pt>
                <c:pt idx="5">
                  <c:v>Carbonate</c:v>
                </c:pt>
                <c:pt idx="6">
                  <c:v>Climate</c:v>
                </c:pt>
              </c:strCache>
            </c:strRef>
          </c:cat>
          <c:val>
            <c:numRef>
              <c:f>Sheet1!$B$6:$B$12</c:f>
              <c:numCache>
                <c:formatCode>General</c:formatCode>
                <c:ptCount val="7"/>
                <c:pt idx="0">
                  <c:v>166.0</c:v>
                </c:pt>
                <c:pt idx="1">
                  <c:v>76.0</c:v>
                </c:pt>
                <c:pt idx="2">
                  <c:v>52.0</c:v>
                </c:pt>
                <c:pt idx="3">
                  <c:v>52.0</c:v>
                </c:pt>
                <c:pt idx="4">
                  <c:v>44.0</c:v>
                </c:pt>
                <c:pt idx="5">
                  <c:v>3.0</c:v>
                </c:pt>
                <c:pt idx="6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Tools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strRef>
              <c:f>Sheet1!$A$6:$A$12</c:f>
              <c:strCache>
                <c:ptCount val="7"/>
                <c:pt idx="0">
                  <c:v>All Models</c:v>
                </c:pt>
                <c:pt idx="1">
                  <c:v>Terrestrial</c:v>
                </c:pt>
                <c:pt idx="2">
                  <c:v>Coastal</c:v>
                </c:pt>
                <c:pt idx="3">
                  <c:v>Hydrological</c:v>
                </c:pt>
                <c:pt idx="4">
                  <c:v>Marine</c:v>
                </c:pt>
                <c:pt idx="5">
                  <c:v>Carbonate</c:v>
                </c:pt>
                <c:pt idx="6">
                  <c:v>Climate</c:v>
                </c:pt>
              </c:strCache>
            </c:strRef>
          </c:cat>
          <c:val>
            <c:numRef>
              <c:f>Sheet1!$C$6:$C$12</c:f>
              <c:numCache>
                <c:formatCode>General</c:formatCode>
                <c:ptCount val="7"/>
                <c:pt idx="0">
                  <c:v>51.0</c:v>
                </c:pt>
                <c:pt idx="1">
                  <c:v>45.0</c:v>
                </c:pt>
                <c:pt idx="2">
                  <c:v>3.0</c:v>
                </c:pt>
                <c:pt idx="3">
                  <c:v>38.0</c:v>
                </c:pt>
                <c:pt idx="4">
                  <c:v>4.0</c:v>
                </c:pt>
                <c:pt idx="5">
                  <c:v>1.0</c:v>
                </c:pt>
                <c:pt idx="6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Sheet1!$D$5</c:f>
              <c:strCache>
                <c:ptCount val="1"/>
                <c:pt idx="0">
                  <c:v>CMT-Compliant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strRef>
              <c:f>Sheet1!$A$6:$A$12</c:f>
              <c:strCache>
                <c:ptCount val="7"/>
                <c:pt idx="0">
                  <c:v>All Models</c:v>
                </c:pt>
                <c:pt idx="1">
                  <c:v>Terrestrial</c:v>
                </c:pt>
                <c:pt idx="2">
                  <c:v>Coastal</c:v>
                </c:pt>
                <c:pt idx="3">
                  <c:v>Hydrological</c:v>
                </c:pt>
                <c:pt idx="4">
                  <c:v>Marine</c:v>
                </c:pt>
                <c:pt idx="5">
                  <c:v>Carbonate</c:v>
                </c:pt>
                <c:pt idx="6">
                  <c:v>Climate</c:v>
                </c:pt>
              </c:strCache>
            </c:strRef>
          </c:cat>
          <c:val>
            <c:numRef>
              <c:f>Sheet1!$D$6:$D$12</c:f>
              <c:numCache>
                <c:formatCode>General</c:formatCode>
                <c:ptCount val="7"/>
                <c:pt idx="0">
                  <c:v>54.0</c:v>
                </c:pt>
                <c:pt idx="1">
                  <c:v>33.0</c:v>
                </c:pt>
                <c:pt idx="2">
                  <c:v>5.0</c:v>
                </c:pt>
                <c:pt idx="3">
                  <c:v>43.0</c:v>
                </c:pt>
                <c:pt idx="4">
                  <c:v>7.0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</c:ser>
        <c:dLbls>
          <c:showVal val="1"/>
        </c:dLbls>
        <c:axId val="549700648"/>
        <c:axId val="549703912"/>
      </c:barChart>
      <c:catAx>
        <c:axId val="54970064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49703912"/>
        <c:crosses val="autoZero"/>
        <c:auto val="1"/>
        <c:lblAlgn val="ctr"/>
        <c:lblOffset val="100"/>
      </c:catAx>
      <c:valAx>
        <c:axId val="54970391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Number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49700648"/>
        <c:crosses val="autoZero"/>
        <c:crossBetween val="between"/>
        <c:majorUnit val="25.0"/>
      </c:valAx>
    </c:plotArea>
    <c:legend>
      <c:legendPos val="r"/>
      <c:layout>
        <c:manualLayout>
          <c:xMode val="edge"/>
          <c:yMode val="edge"/>
          <c:x val="0.72191957040678"/>
          <c:y val="0.0861364744806151"/>
          <c:w val="0.25330594587411"/>
          <c:h val="0.266788535637965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EFAFE-0FD2-8546-82A1-C57F60672278}" type="datetimeFigureOut">
              <a:rPr lang="en-US" smtClean="0"/>
              <a:pPr/>
              <a:t>3/24/13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00023-7AA4-104B-91B6-B36F28F29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5305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FDE1280-C601-CF49-8090-03F8DE918450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D3D10A07-2AF7-FF4E-8014-0AA004AD7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21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</a:t>
            </a:r>
            <a:r>
              <a:rPr lang="en-US" baseline="0" dirty="0" smtClean="0"/>
              <a:t> numbers are valid as of March 2013.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9CCB-BA03-854E-ABD7-898E2EE7052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9CCB-BA03-854E-ABD7-898E2EE7052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the different</a:t>
            </a:r>
            <a:r>
              <a:rPr lang="en-US" baseline="0" dirty="0" smtClean="0"/>
              <a:t> domains: tutorial, terrestrial, coastal, marine; behind the scenes…printer classes (</a:t>
            </a:r>
            <a:r>
              <a:rPr lang="en-US" baseline="0" dirty="0" err="1" smtClean="0"/>
              <a:t>netCDF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vtk</a:t>
            </a:r>
            <a:r>
              <a:rPr lang="en-US" baseline="0" dirty="0" smtClean="0"/>
              <a:t>=unstructured grids)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9CCB-BA03-854E-ABD7-898E2EE7052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Palette</a:t>
            </a:r>
            <a:r>
              <a:rPr lang="en-US" baseline="0" dirty="0" smtClean="0"/>
              <a:t> contains the suite of active model components, either to be used as simulation drivers or as ‘support’ components called by the driver.</a:t>
            </a:r>
          </a:p>
          <a:p>
            <a:r>
              <a:rPr lang="en-US" baseline="0" dirty="0" smtClean="0"/>
              <a:t>The Driver Palette host the driver for a run.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driver gets dragged into the driver palette it will automatically show up in the CMT arena, there it can be coupled to other components</a:t>
            </a:r>
          </a:p>
          <a:p>
            <a:r>
              <a:rPr lang="en-US" baseline="0" dirty="0" smtClean="0"/>
              <a:t>The working directory specifies the default location where input and output files are being opened and written. It is hosted on Beach. </a:t>
            </a:r>
          </a:p>
          <a:p>
            <a:r>
              <a:rPr lang="en-US" baseline="0" dirty="0" smtClean="0"/>
              <a:t>When you have set up a simulation and press run, the Console window will report the messages during runtime.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9CCB-BA03-854E-ABD7-898E2EE7052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 a driver, it will show that it needs other</a:t>
            </a:r>
            <a:r>
              <a:rPr lang="en-US" baseline="0" dirty="0" smtClean="0"/>
              <a:t> components (potentially). </a:t>
            </a:r>
          </a:p>
          <a:p>
            <a:r>
              <a:rPr lang="en-US" baseline="0" dirty="0" smtClean="0"/>
              <a:t>If you have this in the wireless mode, the connections will light up and be same color</a:t>
            </a:r>
          </a:p>
          <a:p>
            <a:r>
              <a:rPr lang="en-US" baseline="0" dirty="0" smtClean="0"/>
              <a:t>Or if you think it is more clear; use the wired mode.</a:t>
            </a:r>
          </a:p>
          <a:p>
            <a:r>
              <a:rPr lang="en-US" baseline="0" dirty="0" smtClean="0"/>
              <a:t>Now you can hit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9CCB-BA03-854E-ABD7-898E2EE7052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 a driver, it will show that it needs other</a:t>
            </a:r>
            <a:r>
              <a:rPr lang="en-US" baseline="0" dirty="0" smtClean="0"/>
              <a:t> components (potentially). </a:t>
            </a:r>
          </a:p>
          <a:p>
            <a:r>
              <a:rPr lang="en-US" baseline="0" dirty="0" smtClean="0"/>
              <a:t>If you have this in the wireless mode, the connections will light up and be same color</a:t>
            </a:r>
          </a:p>
          <a:p>
            <a:r>
              <a:rPr lang="en-US" baseline="0" dirty="0" smtClean="0"/>
              <a:t>Or if you think it is more clear; use the wired mode.</a:t>
            </a:r>
          </a:p>
          <a:p>
            <a:r>
              <a:rPr lang="en-US" baseline="0" dirty="0" smtClean="0"/>
              <a:t>Now you can hit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9CCB-BA03-854E-ABD7-898E2EE7052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Reed</a:t>
            </a:r>
            <a:r>
              <a:rPr lang="en-US" baseline="0" dirty="0" smtClean="0"/>
              <a:t> Maxwell’s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79CCB-BA03-854E-ABD7-898E2EE7052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Alert; class will be working with software in development…..</a:t>
            </a:r>
          </a:p>
          <a:p>
            <a:endParaRPr lang="en-US" dirty="0" smtClean="0"/>
          </a:p>
          <a:p>
            <a:r>
              <a:rPr lang="en-US" dirty="0" smtClean="0"/>
              <a:t>Alert: class notes and exercises</a:t>
            </a:r>
            <a:r>
              <a:rPr lang="en-US" baseline="0" dirty="0" smtClean="0"/>
              <a:t> become an online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485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CE22A-763A-A149-8C44-7B47D6E04875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CCA5-9473-184F-9072-2609588AC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C7C51-A76F-0F40-87A0-1F250432FF45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99C-7574-6849-9D2E-53948AB53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C96E-DA55-9847-ADAD-5B97BDC405EB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9D7AF-46BC-234D-9433-4AD170059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B039E-F319-B448-98D9-8377C355CB16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E914-00E8-C649-8D71-056B77D84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A889F-21FE-6540-B0B3-E8BB7BBF73CA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901E-2242-9348-905E-025884DAE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1D943-0A19-DB4F-A574-A5D433C0F11D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DAA7-3CE6-EA4C-9203-CAA4D1529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3B61-C0A5-924D-A870-9B1D5D5F0785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09CC5-E75D-9546-A614-2C97E1550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2EE2-1AFC-3F4F-8431-85F874FED754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E82D2-E6E9-DE42-91AC-CB75820E7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016E-ECA7-C641-907E-C1A1296BF77C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D798-414D-B447-B1C1-1FB3A44D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5107-3C01-F149-BBD5-E2D73CBF2FD6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1ACA-96C9-6149-89EC-9FF29C509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B4ACA-3690-9441-B9DB-85B2D15B6B98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BCD3B-9579-4A4F-9EFE-E5EF40276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CC35CC11-2E17-5044-A0F9-CA457E2096ED}" type="datetime1">
              <a:rPr lang="en-US"/>
              <a:pPr>
                <a:defRPr/>
              </a:pPr>
              <a:t>3/24/13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FEA0195-DC60-714A-BF9B-50229BB19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overeem/DATA/INSTAAR_TEACHING/CMT_course2013/lab5/child_sedflux_up_down_3d.mpeg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5" Type="http://schemas.microsoft.com/office/2007/relationships/hdphoto" Target="../media/hdphoto2.wdp"/><Relationship Id="rId6" Type="http://schemas.microsoft.com/office/2007/relationships/media" Target="../media/media1.mpe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video" Target="../media/media1.mpeg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sdms.colorado.edu/wiki/CMT_download" TargetMode="External"/><Relationship Id="rId4" Type="http://schemas.openxmlformats.org/officeDocument/2006/relationships/hyperlink" Target="http://csdms.colorado.edu/wiki/CMT_visualization" TargetMode="External"/><Relationship Id="rId5" Type="http://schemas.openxmlformats.org/officeDocument/2006/relationships/hyperlink" Target="https://wci.llnl.gov/codes/visit/" TargetMode="External"/><Relationship Id="rId6" Type="http://schemas.openxmlformats.org/officeDocument/2006/relationships/hyperlink" Target="http://www.unidata.ucar.edu/software/netcdf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dms.colorado.edu/wiki/HPCC_Acces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25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dms.colorado.edu/wiki/Labs_Basic_CMT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949615"/>
            <a:ext cx="7734300" cy="16002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CSDMS Component </a:t>
            </a:r>
            <a:r>
              <a:rPr lang="en-US" sz="3600" b="1" dirty="0" smtClean="0"/>
              <a:t>Modeling Tool</a:t>
            </a:r>
            <a:br>
              <a:rPr lang="en-US" sz="3600" b="1" dirty="0" smtClean="0"/>
            </a:br>
            <a:r>
              <a:rPr lang="en-US" sz="3600" b="1" dirty="0" smtClean="0"/>
              <a:t>Introduction</a:t>
            </a:r>
            <a:br>
              <a:rPr lang="en-US" sz="3600" b="1" dirty="0" smtClean="0"/>
            </a:b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en-GB" sz="3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 descr="Globe_puzz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70" y="2207855"/>
            <a:ext cx="8475765" cy="398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331" y="5650209"/>
            <a:ext cx="438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&amp; Couple Surface Dynamics Models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770" y="6437868"/>
            <a:ext cx="332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By Irina Overeem,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March 2013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82" descr="WSGRID_RUN298Best_col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2057400" cy="158576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122" y="3852883"/>
            <a:ext cx="1823278" cy="128541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64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CMT runs on Beach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3873" r="-33873"/>
          <a:stretch>
            <a:fillRect/>
          </a:stretch>
        </p:blipFill>
        <p:spPr>
          <a:xfrm flipH="1">
            <a:off x="25233" y="2011037"/>
            <a:ext cx="2007488" cy="1104041"/>
          </a:xfrm>
        </p:spPr>
      </p:pic>
      <p:sp>
        <p:nvSpPr>
          <p:cNvPr id="5" name="TextBox 4"/>
          <p:cNvSpPr txBox="1"/>
          <p:nvPr/>
        </p:nvSpPr>
        <p:spPr>
          <a:xfrm>
            <a:off x="25233" y="3229768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Download the CMT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to your computer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73851" y="2286000"/>
            <a:ext cx="4343447" cy="1588"/>
          </a:xfrm>
          <a:prstGeom prst="straightConnector1">
            <a:avLst/>
          </a:prstGeom>
          <a:ln w="66675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DigINBEA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62" y="1078276"/>
            <a:ext cx="2415258" cy="3243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1291" y="2011037"/>
            <a:ext cx="416011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PRE-</a:t>
            </a:r>
            <a:r>
              <a:rPr lang="en-US" dirty="0" smtClean="0">
                <a:solidFill>
                  <a:srgbClr val="000000"/>
                </a:solidFill>
              </a:rPr>
              <a:t>REQUISITES 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 Need to be a member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 Need an account to use HPCC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 Need a secure connection (with VPN)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 Realize you are one of many users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 Realize that 2-way traffic is ongoing</a:t>
            </a:r>
          </a:p>
          <a:p>
            <a:pPr>
              <a:buFontTx/>
              <a:buChar char="-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817" y="4527331"/>
            <a:ext cx="20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Beach in Colorado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512 nodes 4U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6096000"/>
            <a:ext cx="7126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Beach will have a new head-node in Spring 2013; </a:t>
            </a:r>
          </a:p>
          <a:p>
            <a:r>
              <a:rPr lang="en-US" dirty="0" smtClean="0"/>
              <a:t>will ease use, not competing with intensive model &amp; data simulations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25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heretodownloadC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24000" y="1219200"/>
            <a:ext cx="6705600" cy="4415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4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Download CMT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14465"/>
            <a:ext cx="1443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Get Help! information on the CMT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7696200" y="3337795"/>
            <a:ext cx="864102" cy="323165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075909"/>
            <a:ext cx="930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Download from CSDMS wiki: http://</a:t>
            </a:r>
            <a:r>
              <a:rPr lang="en-US" sz="2800" dirty="0" err="1" smtClean="0">
                <a:solidFill>
                  <a:srgbClr val="000000"/>
                </a:solidFill>
              </a:rPr>
              <a:t>csdms.colorado.edu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443247" y="2133600"/>
            <a:ext cx="1146351" cy="7173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68988" y="2644024"/>
            <a:ext cx="684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Info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Here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768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MT_startup_defaul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7257" b="7257"/>
          <a:stretch>
            <a:fillRect/>
          </a:stretch>
        </p:blipFill>
        <p:spPr>
          <a:xfrm>
            <a:off x="457200" y="18288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5866581" y="914400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Help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2206" y="914400"/>
            <a:ext cx="1410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Visualize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914400"/>
            <a:ext cx="1718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Workspace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614296" y="1295400"/>
            <a:ext cx="404685" cy="59196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98085" y="914400"/>
            <a:ext cx="1279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Job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Info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CMT Default Start-Up Screen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35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T_OpenProj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47800" y="1524000"/>
            <a:ext cx="7010400" cy="4510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951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Open Projects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557054" y="1371600"/>
            <a:ext cx="472146" cy="861434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21715" y="883487"/>
            <a:ext cx="1718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Workspace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80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orkspaceFeatures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8652" r="-28652"/>
          <a:stretch>
            <a:fillRect/>
          </a:stretch>
        </p:blipFill>
        <p:spPr>
          <a:xfrm>
            <a:off x="-457589" y="902454"/>
            <a:ext cx="10651397" cy="585785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4054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Workspace Features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7340" y="3528978"/>
            <a:ext cx="11999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Palette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17340" y="2246823"/>
            <a:ext cx="1199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Driver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816521" y="2539887"/>
            <a:ext cx="10521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Arena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290425" y="5599668"/>
            <a:ext cx="13449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Console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23722" y="1246370"/>
            <a:ext cx="28392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Working Directory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44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000000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Job Info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" name="Picture 4" descr="CM Captur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62" y="1295400"/>
            <a:ext cx="8354625" cy="5410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5791200" y="1676400"/>
            <a:ext cx="1600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2600" y="649069"/>
            <a:ext cx="337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Informs on simulation status on</a:t>
            </a:r>
          </a:p>
          <a:p>
            <a:r>
              <a:rPr lang="en-US" dirty="0" smtClean="0"/>
              <a:t>Beach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52800" y="5105400"/>
            <a:ext cx="4457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Informs on specific model simulation;</a:t>
            </a:r>
          </a:p>
          <a:p>
            <a:r>
              <a:rPr lang="en-US" dirty="0" smtClean="0"/>
              <a:t>possible errors. Really valuable feedback.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Setting up a Stand-Alone Model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18" y="19757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2FBD1D"/>
              </a:solidFill>
            </a:endParaRPr>
          </a:p>
        </p:txBody>
      </p:sp>
      <p:pic>
        <p:nvPicPr>
          <p:cNvPr id="3" name="Picture 2" descr="CMTSettingUp_StandAloneRu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3567" y="1491973"/>
            <a:ext cx="4689433" cy="51653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2345040"/>
            <a:ext cx="12954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Drag and Drop Here</a:t>
            </a:r>
            <a:endParaRPr lang="en-US" dirty="0"/>
          </a:p>
        </p:txBody>
      </p:sp>
      <p:pic>
        <p:nvPicPr>
          <p:cNvPr id="13" name="Picture 12" descr="CMTSettingUp_StandAloneRu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3567" y="1588333"/>
            <a:ext cx="4588918" cy="50546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743200" y="2743200"/>
            <a:ext cx="533400" cy="838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9400" y="3544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Configure</a:t>
            </a:r>
            <a:endParaRPr lang="en-US" dirty="0"/>
          </a:p>
        </p:txBody>
      </p:sp>
      <p:pic>
        <p:nvPicPr>
          <p:cNvPr id="17" name="Picture 16" descr="CMT_CEMconfiguremen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057400" y="3564547"/>
            <a:ext cx="6946900" cy="269664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914400" y="2895600"/>
            <a:ext cx="2286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519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"/>
            <a:ext cx="8229600" cy="1143000"/>
          </a:xfrm>
        </p:spPr>
        <p:txBody>
          <a:bodyPr/>
          <a:lstStyle/>
          <a:p>
            <a:r>
              <a:rPr lang="en-US" b="1" dirty="0" smtClean="0"/>
              <a:t>Demo 1: Run a Stand-Alone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514"/>
            <a:ext cx="8229599" cy="4525963"/>
          </a:xfrm>
        </p:spPr>
        <p:txBody>
          <a:bodyPr>
            <a:normAutofit fontScale="70000" lnSpcReduction="20000"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Activate your VPN for secure connection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Launch the CMT tool (from the CSDMS website)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Log in to </a:t>
            </a:r>
            <a:r>
              <a:rPr lang="en-US" dirty="0" err="1" smtClean="0">
                <a:solidFill>
                  <a:srgbClr val="000000"/>
                </a:solidFill>
              </a:rPr>
              <a:t>beach.colorado.edu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Open Group: Coastal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Open Project: </a:t>
            </a:r>
            <a:r>
              <a:rPr lang="en-US" dirty="0" err="1" smtClean="0">
                <a:solidFill>
                  <a:srgbClr val="000000"/>
                </a:solidFill>
              </a:rPr>
              <a:t>Hydrotrend</a:t>
            </a:r>
            <a:r>
              <a:rPr lang="en-US" dirty="0" smtClean="0">
                <a:solidFill>
                  <a:srgbClr val="000000"/>
                </a:solidFill>
              </a:rPr>
              <a:t> + Avulsion +CEM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Drag in </a:t>
            </a:r>
            <a:r>
              <a:rPr lang="en-US" dirty="0" err="1" smtClean="0">
                <a:solidFill>
                  <a:srgbClr val="000000"/>
                </a:solidFill>
              </a:rPr>
              <a:t>HydroTrend</a:t>
            </a:r>
            <a:r>
              <a:rPr lang="en-US" dirty="0" smtClean="0">
                <a:solidFill>
                  <a:srgbClr val="000000"/>
                </a:solidFill>
              </a:rPr>
              <a:t> Component to be the Driver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Change Settings in the </a:t>
            </a:r>
            <a:r>
              <a:rPr lang="en-US" dirty="0" err="1" smtClean="0">
                <a:solidFill>
                  <a:srgbClr val="000000"/>
                </a:solidFill>
              </a:rPr>
              <a:t>HydroTrend</a:t>
            </a:r>
            <a:r>
              <a:rPr lang="en-US" dirty="0" smtClean="0">
                <a:solidFill>
                  <a:srgbClr val="000000"/>
                </a:solidFill>
              </a:rPr>
              <a:t> Configure Menu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Run Simulations, Look at your results in the Console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447884" y="1888867"/>
            <a:ext cx="260520" cy="13786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64653" y="2320224"/>
            <a:ext cx="1963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Once Set-Up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&lt;2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Minutes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6749880" y="3419924"/>
            <a:ext cx="260520" cy="245293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25214" y="4343400"/>
            <a:ext cx="169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10 Minutes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16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Topical Example: River response to climate change?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6032" indent="0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What is the effect of a 100% increase of precipitation over the next century? </a:t>
            </a:r>
          </a:p>
          <a:p>
            <a:pPr>
              <a:buNone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6149" y="3244378"/>
            <a:ext cx="675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HydroTrend</a:t>
            </a:r>
            <a:r>
              <a:rPr lang="en-US" sz="2400" dirty="0" smtClean="0">
                <a:solidFill>
                  <a:srgbClr val="000000"/>
                </a:solidFill>
              </a:rPr>
              <a:t> Configure Menu: adapt precipitation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HydroTrendConfigurePtab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9559" y="4260040"/>
            <a:ext cx="8830078" cy="219734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108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ydroTrendHelpPage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5681" b="-15681"/>
          <a:stretch>
            <a:fillRect/>
          </a:stretch>
        </p:blipFill>
        <p:spPr>
          <a:xfrm>
            <a:off x="182641" y="2255335"/>
            <a:ext cx="8961359" cy="4928402"/>
          </a:xfrm>
        </p:spPr>
      </p:pic>
      <p:pic>
        <p:nvPicPr>
          <p:cNvPr id="4" name="Picture 3" descr="HydroTrendConfigureBasinTAb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43324" y="29351"/>
            <a:ext cx="4034756" cy="222598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819002" y="1958580"/>
            <a:ext cx="1317517" cy="83091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00600" y="111837"/>
            <a:ext cx="41424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The ‘Help’ button in the Configure Menu links to online information on model parameters.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Model Help is a wiki-based resource, open and editable!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55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F631-625A-8E4A-9814-B78A6C1527AE}" type="datetime4">
              <a:rPr lang="en-GB"/>
              <a:pPr/>
              <a:t>March 24, 2013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E8A3E-1137-F342-9AD1-CC9A34329EFB}" type="slidenum">
              <a:rPr lang="en-GB"/>
              <a:pPr/>
              <a:t>2</a:t>
            </a:fld>
            <a:endParaRPr lang="en-GB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445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Outline</a:t>
            </a:r>
            <a:endParaRPr lang="en-GB" sz="3600" b="1" dirty="0">
              <a:solidFill>
                <a:srgbClr val="000000"/>
              </a:solidFill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335934"/>
            <a:ext cx="9036050" cy="5020416"/>
          </a:xfrm>
        </p:spPr>
        <p:txBody>
          <a:bodyPr>
            <a:normAutofit fontScale="70000" lnSpcReduction="20000"/>
          </a:bodyPr>
          <a:lstStyle/>
          <a:p>
            <a:pPr lvl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Introduction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Vision behind CMT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Update on Existing Components</a:t>
            </a:r>
          </a:p>
          <a:p>
            <a:pPr lvl="1">
              <a:lnSpc>
                <a:spcPct val="90000"/>
              </a:lnSpc>
              <a:buFontTx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Basic CMT functionality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Select Projects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Workspace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Set Up and Run Simulations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Visualization with </a:t>
            </a:r>
            <a:r>
              <a:rPr lang="en-US" dirty="0" err="1" smtClean="0">
                <a:solidFill>
                  <a:srgbClr val="000000"/>
                </a:solidFill>
              </a:rPr>
              <a:t>VisIt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Demo 1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Run a Stand-alone Model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Demo 2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Set-Up and Run Coupled </a:t>
            </a:r>
            <a:r>
              <a:rPr lang="en-US" dirty="0" smtClean="0">
                <a:solidFill>
                  <a:srgbClr val="000000"/>
                </a:solidFill>
              </a:rPr>
              <a:t>Model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15 Minutes – Questions, Sign-up for an Account, troubleshoot VPN or CMT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endParaRPr lang="en-GB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36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River system response to human impacts?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061"/>
            <a:ext cx="8229600" cy="4525963"/>
          </a:xfrm>
        </p:spPr>
        <p:txBody>
          <a:bodyPr/>
          <a:lstStyle/>
          <a:p>
            <a:pPr marL="256032" indent="0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Model a planned drinking water supply reservoir in the basin. The reservoir would have 1800 km</a:t>
            </a:r>
            <a:r>
              <a:rPr lang="en-US" sz="2800" baseline="30000" dirty="0" smtClean="0">
                <a:solidFill>
                  <a:srgbClr val="000000"/>
                </a:solidFill>
              </a:rPr>
              <a:t>2</a:t>
            </a:r>
            <a:r>
              <a:rPr lang="en-US" sz="2800" dirty="0" smtClean="0">
                <a:solidFill>
                  <a:srgbClr val="000000"/>
                </a:solidFill>
              </a:rPr>
              <a:t> of contributing drainage area, and be 1 km long and 100m wide, 5m deep.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6149" y="3637013"/>
            <a:ext cx="6233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HydroTrend</a:t>
            </a:r>
            <a:r>
              <a:rPr lang="en-US" sz="2000" dirty="0" smtClean="0">
                <a:solidFill>
                  <a:srgbClr val="000000"/>
                </a:solidFill>
              </a:rPr>
              <a:t> Configure Menu: adapt reservoir settings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 descr="HydroTrendConfigureBasinTAb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96149" y="4075375"/>
            <a:ext cx="5945752" cy="31416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12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Output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basecaseQs0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703" y="1758600"/>
            <a:ext cx="4002987" cy="4002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797" y="1280948"/>
            <a:ext cx="370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VisIT</a:t>
            </a:r>
            <a:r>
              <a:rPr lang="en-US" dirty="0" smtClean="0">
                <a:solidFill>
                  <a:srgbClr val="000000"/>
                </a:solidFill>
              </a:rPr>
              <a:t>: Daily </a:t>
            </a:r>
            <a:r>
              <a:rPr lang="en-US" dirty="0" smtClean="0">
                <a:solidFill>
                  <a:srgbClr val="000000"/>
                </a:solidFill>
              </a:rPr>
              <a:t>Sediment Load Output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6133072" y="2735614"/>
            <a:ext cx="651333" cy="47762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97549" y="2475068"/>
            <a:ext cx="110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base-case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83087" y="5253848"/>
            <a:ext cx="102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reservoir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 rot="16200000" flipH="1">
            <a:off x="7417056" y="5272483"/>
            <a:ext cx="184666" cy="147396"/>
          </a:xfrm>
          <a:prstGeom prst="straightConnector1">
            <a:avLst/>
          </a:prstGeom>
          <a:ln>
            <a:solidFill>
              <a:srgbClr val="1ABD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basecaseQ00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65" y="1758599"/>
            <a:ext cx="4002987" cy="40029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1280948"/>
            <a:ext cx="386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VisIT</a:t>
            </a:r>
            <a:r>
              <a:rPr lang="en-US" dirty="0" smtClean="0">
                <a:solidFill>
                  <a:srgbClr val="000000"/>
                </a:solidFill>
              </a:rPr>
              <a:t>: Daily </a:t>
            </a:r>
            <a:r>
              <a:rPr lang="en-US" dirty="0" smtClean="0">
                <a:solidFill>
                  <a:srgbClr val="000000"/>
                </a:solidFill>
              </a:rPr>
              <a:t>Water Discharge Output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035140" y="4494637"/>
            <a:ext cx="651333" cy="47762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21996" y="3886048"/>
            <a:ext cx="110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base-case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2632385" y="4901231"/>
            <a:ext cx="781479" cy="29308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76581" y="5392254"/>
            <a:ext cx="137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98995" y="5962203"/>
            <a:ext cx="8110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Drastic changes in water flux result from increased precipitation regime,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Severe reduction in sediment flux results from damming.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24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F6220-7DBD-B849-91D1-2797B46B2769}" type="slidenum">
              <a:rPr lang="en-GB"/>
              <a:pPr/>
              <a:t>22</a:t>
            </a:fld>
            <a:endParaRPr lang="en-GB"/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000000"/>
                </a:solidFill>
              </a:rPr>
              <a:t>HydroTrend</a:t>
            </a:r>
            <a:r>
              <a:rPr lang="en-US" sz="3600" b="1" dirty="0" smtClean="0">
                <a:solidFill>
                  <a:srgbClr val="000000"/>
                </a:solidFill>
              </a:rPr>
              <a:t> Example </a:t>
            </a:r>
            <a:br>
              <a:rPr lang="en-US" sz="3600" b="1" dirty="0" smtClean="0">
                <a:solidFill>
                  <a:srgbClr val="000000"/>
                </a:solidFill>
              </a:rPr>
            </a:br>
            <a:r>
              <a:rPr lang="en-US" sz="3600" b="1" dirty="0" smtClean="0">
                <a:solidFill>
                  <a:srgbClr val="000000"/>
                </a:solidFill>
              </a:rPr>
              <a:t>Educational Material in CSDMS wiki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900" y="1510268"/>
            <a:ext cx="4335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csdms.colorado.edu/wiki/Labs_portal</a:t>
            </a:r>
            <a:endParaRPr lang="en-US" dirty="0"/>
          </a:p>
        </p:txBody>
      </p:sp>
      <p:pic>
        <p:nvPicPr>
          <p:cNvPr id="2" name="Picture 1" descr="CSDMSwiki_SedSupL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96900" y="2095500"/>
            <a:ext cx="7950200" cy="3086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0262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Plume </a:t>
            </a:r>
            <a:r>
              <a:rPr lang="en-US" sz="3600" b="1" dirty="0" smtClean="0">
                <a:solidFill>
                  <a:srgbClr val="000000"/>
                </a:solidFill>
              </a:rPr>
              <a:t>Example </a:t>
            </a:r>
            <a:br>
              <a:rPr lang="en-US" sz="3600" b="1" dirty="0" smtClean="0">
                <a:solidFill>
                  <a:srgbClr val="000000"/>
                </a:solidFill>
              </a:rPr>
            </a:br>
            <a:r>
              <a:rPr lang="en-US" sz="3600" b="1" dirty="0" smtClean="0">
                <a:solidFill>
                  <a:srgbClr val="000000"/>
                </a:solidFill>
              </a:rPr>
              <a:t>Educational Material in CSDMS wiki</a:t>
            </a:r>
            <a:endParaRPr lang="en-US" sz="3600" dirty="0"/>
          </a:p>
        </p:txBody>
      </p:sp>
      <p:pic>
        <p:nvPicPr>
          <p:cNvPr id="4" name="Content Placeholder 3" descr="CM Capture 2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6080" b="-46080"/>
          <a:stretch>
            <a:fillRect/>
          </a:stretch>
        </p:blipFill>
        <p:spPr>
          <a:xfrm>
            <a:off x="304800" y="1447800"/>
            <a:ext cx="8590420" cy="4724400"/>
          </a:xfrm>
        </p:spPr>
      </p:pic>
      <p:sp>
        <p:nvSpPr>
          <p:cNvPr id="5" name="Rectangle 4"/>
          <p:cNvSpPr/>
          <p:nvPr/>
        </p:nvSpPr>
        <p:spPr>
          <a:xfrm>
            <a:off x="304800" y="2057400"/>
            <a:ext cx="4335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csdms.colorado.edu/wiki/Labs_portal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243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Demo 2: Setting up a Coupled Simulation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1447800"/>
            <a:ext cx="17114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FBD1D"/>
                </a:solidFill>
              </a:rPr>
              <a:t>Now</a:t>
            </a:r>
            <a:r>
              <a:rPr lang="en-US" dirty="0" smtClean="0">
                <a:solidFill>
                  <a:srgbClr val="2FBD1D"/>
                </a:solidFill>
              </a:rPr>
              <a:t> </a:t>
            </a:r>
            <a:r>
              <a:rPr lang="en-US" dirty="0" smtClean="0">
                <a:solidFill>
                  <a:srgbClr val="2FBD1D"/>
                </a:solidFill>
              </a:rPr>
              <a:t>Configure</a:t>
            </a:r>
            <a:endParaRPr lang="en-US" dirty="0">
              <a:solidFill>
                <a:srgbClr val="2FBD1D"/>
              </a:solidFill>
            </a:endParaRPr>
          </a:p>
        </p:txBody>
      </p:sp>
      <p:pic>
        <p:nvPicPr>
          <p:cNvPr id="7" name="Picture 6" descr="child_sedflux_wiring_diag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43" y="3124200"/>
            <a:ext cx="7761775" cy="304272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6200000" flipH="1">
            <a:off x="-211580" y="3171711"/>
            <a:ext cx="3059668" cy="3505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05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Demo 2: Configuration</a:t>
            </a:r>
            <a:endParaRPr lang="en-US" dirty="0"/>
          </a:p>
        </p:txBody>
      </p:sp>
      <p:pic>
        <p:nvPicPr>
          <p:cNvPr id="4" name="Content Placeholder 3" descr="child_tab4_sedtransor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6822" r="-16822"/>
          <a:stretch>
            <a:fillRect/>
          </a:stretch>
        </p:blipFill>
        <p:spPr>
          <a:xfrm>
            <a:off x="1676400" y="2209800"/>
            <a:ext cx="8229600" cy="4525963"/>
          </a:xfrm>
        </p:spPr>
      </p:pic>
      <p:pic>
        <p:nvPicPr>
          <p:cNvPr id="5" name="Picture 4" descr="childtab8_runparame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ld_sedflux_up_down_3d.mpeg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274638"/>
            <a:ext cx="6676581" cy="629866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31781" y="612899"/>
            <a:ext cx="6766127" cy="5578352"/>
            <a:chOff x="31781" y="612899"/>
            <a:chExt cx="6766127" cy="5578352"/>
          </a:xfrm>
        </p:grpSpPr>
        <p:pic>
          <p:nvPicPr>
            <p:cNvPr id="4" name="Picture 3" descr="CEM &amp; Avulsion &amp; HydroTrend &amp; Waves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 b="5664"/>
            <a:stretch/>
          </p:blipFill>
          <p:spPr>
            <a:xfrm>
              <a:off x="31781" y="612899"/>
              <a:ext cx="6766127" cy="5578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19200" y="4447401"/>
              <a:ext cx="18441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Coastal Evolution Model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36939" y="4419600"/>
              <a:ext cx="649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Waves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99748" y="3200400"/>
              <a:ext cx="9914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HydroTrend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4200" y="2621142"/>
              <a:ext cx="1157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Delta Avulsion</a:t>
              </a:r>
              <a:endParaRPr lang="en-US" sz="12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82214" y="-4510"/>
            <a:ext cx="6798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Model Coupling Example</a:t>
            </a:r>
            <a:endParaRPr lang="en-US" sz="2400" b="1" dirty="0"/>
          </a:p>
        </p:txBody>
      </p:sp>
      <p:pic>
        <p:nvPicPr>
          <p:cNvPr id="2" name="Picture 1" descr="RosettaNile.png"/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05400" y="4038600"/>
            <a:ext cx="2525332" cy="1679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1" y="1143000"/>
            <a:ext cx="2285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Running CMT allows a user’s computer to become a client that </a:t>
            </a:r>
            <a:r>
              <a:rPr lang="en-US" dirty="0" smtClean="0"/>
              <a:t>connects </a:t>
            </a:r>
            <a:r>
              <a:rPr lang="en-US" dirty="0"/>
              <a:t>remotely to a server on the CSDMS HPC cluster, where the model computation takes place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81" y="6368534"/>
            <a:ext cx="812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Coupled code has 3 legacy models and 1 new model of &gt; 7 developers linked.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M &amp; Avulsion &amp; HydroTrend &amp; Waves.tif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1781" y="612899"/>
            <a:ext cx="2635219" cy="16731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33600" y="0"/>
            <a:ext cx="5280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Model </a:t>
            </a:r>
            <a:r>
              <a:rPr lang="en-US" sz="3600" b="1" dirty="0" smtClean="0"/>
              <a:t>Coupling</a:t>
            </a:r>
            <a:endParaRPr lang="en-US" sz="3600" b="1" dirty="0"/>
          </a:p>
        </p:txBody>
      </p:sp>
      <p:pic>
        <p:nvPicPr>
          <p:cNvPr id="2" name="case_7.mpe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6"/>
              </p:ext>
            </p:extLst>
          </p:nvPr>
        </p:nvPicPr>
        <p:blipFill rotWithShape="1">
          <a:blip r:embed="rId7"/>
          <a:srcRect l="8807" t="33663" r="10120" b="32220"/>
          <a:stretch/>
        </p:blipFill>
        <p:spPr>
          <a:xfrm>
            <a:off x="80934" y="2514600"/>
            <a:ext cx="8986866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410200"/>
            <a:ext cx="8839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a coastal evolution model (CEM) with a delta avulsion model (Avulse), a hydrological model (</a:t>
            </a:r>
            <a:r>
              <a:rPr lang="en-US" dirty="0" err="1" smtClean="0"/>
              <a:t>HydroTrend</a:t>
            </a:r>
            <a:r>
              <a:rPr lang="en-US" dirty="0" smtClean="0"/>
              <a:t>) and a wave generator (WAVE). </a:t>
            </a:r>
          </a:p>
          <a:p>
            <a:r>
              <a:rPr lang="en-US" dirty="0" smtClean="0"/>
              <a:t>These codes were all in C, but originally had different dimensions (1D and 2D).</a:t>
            </a:r>
          </a:p>
          <a:p>
            <a:endParaRPr lang="en-US" dirty="0" smtClean="0"/>
          </a:p>
          <a:p>
            <a:r>
              <a:rPr lang="en-US" sz="1400" i="1" dirty="0" smtClean="0"/>
              <a:t>(Ashton et al., Computers &amp; Geoscience, 2013)</a:t>
            </a:r>
            <a:endParaRPr lang="en-US" sz="1400" i="1" dirty="0"/>
          </a:p>
        </p:txBody>
      </p:sp>
      <p:pic>
        <p:nvPicPr>
          <p:cNvPr id="9" name="Picture 8" descr="CM Capture 1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683238"/>
            <a:ext cx="7624763" cy="228856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801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21" y="-200162"/>
            <a:ext cx="8918479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Example Configurations: ‘BLD-Files’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CMT_openexampleconfiguration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8504" r="-28504"/>
          <a:stretch>
            <a:fillRect/>
          </a:stretch>
        </p:blipFill>
        <p:spPr>
          <a:xfrm>
            <a:off x="-707501" y="741046"/>
            <a:ext cx="10929238" cy="601066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53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Grand Vision behind CMT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177" y="1600200"/>
            <a:ext cx="8667729" cy="452596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Develop a modeling framework of inter-connectable process modules able to predict the transport and deposition of water, sediment and nutrients over the Earth’s surfaces, and how surfaces evolve over a broad range of time and space scales.</a:t>
            </a:r>
          </a:p>
          <a:p>
            <a:pPr indent="0">
              <a:buNone/>
            </a:pPr>
            <a:endParaRPr lang="en-US" sz="2800" dirty="0" smtClean="0">
              <a:solidFill>
                <a:srgbClr val="000000"/>
              </a:solidFill>
            </a:endParaRPr>
          </a:p>
          <a:p>
            <a:pPr indent="0"/>
            <a:r>
              <a:rPr lang="en-US" sz="2400" dirty="0" smtClean="0">
                <a:solidFill>
                  <a:srgbClr val="000000"/>
                </a:solidFill>
              </a:rPr>
              <a:t> Empowering users to model science questions...</a:t>
            </a:r>
          </a:p>
          <a:p>
            <a:pPr indent="0"/>
            <a:r>
              <a:rPr lang="en-US" sz="2400" dirty="0" smtClean="0">
                <a:solidFill>
                  <a:srgbClr val="000000"/>
                </a:solidFill>
              </a:rPr>
              <a:t> Streamlining process of idea generation to actual simulation….</a:t>
            </a:r>
          </a:p>
          <a:p>
            <a:pPr indent="0"/>
            <a:r>
              <a:rPr lang="en-US" sz="2400" dirty="0" smtClean="0">
                <a:solidFill>
                  <a:srgbClr val="000000"/>
                </a:solidFill>
              </a:rPr>
              <a:t> Be inclusive, modular, and user-friendly…..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29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MT_topoflowGreenAmp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160" r="-11160"/>
          <a:stretch>
            <a:fillRect/>
          </a:stretch>
        </p:blipFill>
        <p:spPr>
          <a:xfrm>
            <a:off x="1" y="942838"/>
            <a:ext cx="8661400" cy="4763437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5521" y="-200162"/>
            <a:ext cx="89184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Example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Configurations: ‘BLD-Files’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800" y="5807670"/>
            <a:ext cx="6840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TopoFlow</a:t>
            </a:r>
            <a:r>
              <a:rPr lang="en-US" dirty="0" smtClean="0">
                <a:solidFill>
                  <a:srgbClr val="000000"/>
                </a:solidFill>
              </a:rPr>
              <a:t>; infiltration modules. This is an example where you can first run more simple algorithms, Green-</a:t>
            </a:r>
            <a:r>
              <a:rPr lang="en-US" dirty="0" err="1" smtClean="0">
                <a:solidFill>
                  <a:srgbClr val="000000"/>
                </a:solidFill>
              </a:rPr>
              <a:t>Ampt</a:t>
            </a:r>
            <a:r>
              <a:rPr lang="en-US" dirty="0" smtClean="0">
                <a:solidFill>
                  <a:srgbClr val="000000"/>
                </a:solidFill>
              </a:rPr>
              <a:t> Infiltration, and then swap in more complex methods, </a:t>
            </a:r>
            <a:r>
              <a:rPr lang="en-US" dirty="0" err="1" smtClean="0">
                <a:solidFill>
                  <a:srgbClr val="000000"/>
                </a:solidFill>
              </a:rPr>
              <a:t>f.e</a:t>
            </a:r>
            <a:r>
              <a:rPr lang="en-US" dirty="0" smtClean="0">
                <a:solidFill>
                  <a:srgbClr val="000000"/>
                </a:solidFill>
              </a:rPr>
              <a:t>. Richards Infiltration.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5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3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Getting Simulation Results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CM Capture 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7960" b="-37960"/>
          <a:stretch>
            <a:fillRect/>
          </a:stretch>
        </p:blipFill>
        <p:spPr>
          <a:xfrm>
            <a:off x="322861" y="830908"/>
            <a:ext cx="6332869" cy="3482834"/>
          </a:xfrm>
        </p:spPr>
      </p:pic>
      <p:sp>
        <p:nvSpPr>
          <p:cNvPr id="5" name="TextBox 4"/>
          <p:cNvSpPr txBox="1"/>
          <p:nvPr/>
        </p:nvSpPr>
        <p:spPr>
          <a:xfrm>
            <a:off x="212953" y="1113864"/>
            <a:ext cx="679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1. Console prints basic model results &amp; statements on simulation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861" y="3759744"/>
            <a:ext cx="902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2. Output files have been written onto your Working directory on Beach. Go grab them!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Transfer the remote file to your local machine.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CMTRemoteFileTransf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448958"/>
            <a:ext cx="4855174" cy="2409042"/>
          </a:xfrm>
          <a:prstGeom prst="rect">
            <a:avLst/>
          </a:prstGeom>
        </p:spPr>
      </p:pic>
      <p:pic>
        <p:nvPicPr>
          <p:cNvPr id="8" name="Picture 7" descr="CMTremotefiletransfer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611" y="4701233"/>
            <a:ext cx="5017242" cy="242378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05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38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VisIt</a:t>
            </a:r>
            <a:r>
              <a:rPr lang="en-US" dirty="0" smtClean="0">
                <a:solidFill>
                  <a:srgbClr val="000000"/>
                </a:solidFill>
              </a:rPr>
              <a:t>: Visualizing Grids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257800"/>
            <a:ext cx="8417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Example: Visualization </a:t>
            </a:r>
            <a:r>
              <a:rPr lang="en-US" dirty="0" smtClean="0">
                <a:solidFill>
                  <a:srgbClr val="000000"/>
                </a:solidFill>
              </a:rPr>
              <a:t>of Landscape Evolution Experiments with ERODE-Global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Time-series, Grid-Stacks (0D,1D, 2D)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You can do this on HPCC and use multiple processors for large datasets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erode0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494828"/>
            <a:ext cx="3720790" cy="3575447"/>
          </a:xfrm>
          <a:prstGeom prst="rect">
            <a:avLst/>
          </a:prstGeom>
        </p:spPr>
      </p:pic>
      <p:pic>
        <p:nvPicPr>
          <p:cNvPr id="8" name="Picture 7" descr="erode00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94828"/>
            <a:ext cx="3720790" cy="357544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50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478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latin typeface="Arial"/>
            </a:endParaRPr>
          </a:p>
          <a:p>
            <a:pPr>
              <a:buFont typeface="Wingdings" charset="2"/>
              <a:buChar char="§"/>
            </a:pPr>
            <a:endParaRPr lang="en-GB" sz="2000" dirty="0" smtClean="0">
              <a:latin typeface="Arial"/>
            </a:endParaRPr>
          </a:p>
          <a:p>
            <a:pPr>
              <a:buFont typeface="Wingdings" charset="2"/>
              <a:buChar char="§"/>
            </a:pPr>
            <a:endParaRPr lang="en-GB" sz="2000" dirty="0" smtClean="0">
              <a:latin typeface="Arial"/>
            </a:endParaRPr>
          </a:p>
          <a:p>
            <a:endParaRPr lang="en-GB" sz="2000" dirty="0" smtClean="0">
              <a:latin typeface="Arial"/>
            </a:endParaRPr>
          </a:p>
          <a:p>
            <a:endParaRPr lang="en-GB" b="1" dirty="0" smtClean="0">
              <a:latin typeface="Calibri" pitchFamily="1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/>
          <a:lstStyle/>
          <a:p>
            <a:r>
              <a:rPr lang="en-US" dirty="0" smtClean="0"/>
              <a:t>Questions on CMT?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Trouble Shooting for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VPN and Firewall issues (involve local IT staff)</a:t>
            </a:r>
          </a:p>
          <a:p>
            <a:r>
              <a:rPr lang="en-US" dirty="0" smtClean="0"/>
              <a:t>Did jobs run &amp; complete? (consult job info)</a:t>
            </a:r>
          </a:p>
          <a:p>
            <a:r>
              <a:rPr lang="en-US" dirty="0" smtClean="0"/>
              <a:t>Empty Palette (bug we are working on; restart)</a:t>
            </a:r>
          </a:p>
          <a:p>
            <a:endParaRPr lang="en-US" dirty="0" smtClean="0"/>
          </a:p>
          <a:p>
            <a:r>
              <a:rPr lang="en-US" dirty="0" smtClean="0"/>
              <a:t>Directory for file I/O (set unique directories for individual simulations)</a:t>
            </a:r>
          </a:p>
          <a:p>
            <a:r>
              <a:rPr lang="en-US" dirty="0" smtClean="0"/>
              <a:t>Model Errors (consult job Info)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Help on CSDMS wiki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600200"/>
            <a:ext cx="8229600" cy="4525963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indent="-457200">
              <a:buNone/>
            </a:pPr>
            <a:r>
              <a:rPr lang="en-US" sz="2400" dirty="0" smtClean="0"/>
              <a:t>1)  Register for HPCC account and use Beach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FFFF00"/>
                </a:solidFill>
                <a:hlinkClick r:id="rId2"/>
              </a:rPr>
              <a:t>http://csdms.colorado.edu/wiki/HPCC_Access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457200" indent="-457200">
              <a:buNone/>
            </a:pPr>
            <a:endParaRPr lang="en-US" sz="2400" dirty="0" smtClean="0"/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2)  CSDMS Modeling Tool installation and use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http://csdms.colorado.edu/wiki/CMT_download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3)  </a:t>
            </a:r>
            <a:r>
              <a:rPr lang="en-US" sz="2400" dirty="0" err="1" smtClean="0">
                <a:solidFill>
                  <a:srgbClr val="000000"/>
                </a:solidFill>
              </a:rPr>
              <a:t>VisIt</a:t>
            </a:r>
            <a:r>
              <a:rPr lang="en-US" sz="2400" dirty="0" smtClean="0">
                <a:solidFill>
                  <a:srgbClr val="000000"/>
                </a:solidFill>
              </a:rPr>
              <a:t> for parallel scientific visualization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http://csdms.colorado.edu/wiki/CMT_visualization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hlinkClick r:id="rId5"/>
              </a:rPr>
              <a:t>https://wci.llnl.gov/codes/visit/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400" dirty="0" smtClean="0"/>
              <a:t>4)  </a:t>
            </a:r>
            <a:r>
              <a:rPr lang="en-US" sz="2400" dirty="0" err="1" smtClean="0"/>
              <a:t>NetCDF</a:t>
            </a:r>
            <a:r>
              <a:rPr lang="en-US" sz="2400" dirty="0" smtClean="0"/>
              <a:t> output files now standard within CSDMS framework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hlinkClick r:id="rId6"/>
              </a:rPr>
              <a:t>http://www.unidata.ucar.edu/software/netcdf/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None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6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Get Started with Labs 2013</a:t>
            </a:r>
            <a:endParaRPr lang="en-US" dirty="0"/>
          </a:p>
        </p:txBody>
      </p:sp>
      <p:pic>
        <p:nvPicPr>
          <p:cNvPr id="4" name="Content Placeholder 3" descr="CM Capture 3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-46080" b="-46080"/>
          <a:stretch>
            <a:fillRect/>
          </a:stretch>
        </p:blipFill>
        <p:spPr>
          <a:xfrm>
            <a:off x="228600" y="-304800"/>
            <a:ext cx="8741967" cy="4807745"/>
          </a:xfrm>
        </p:spPr>
      </p:pic>
      <p:pic>
        <p:nvPicPr>
          <p:cNvPr id="5" name="Picture 4" descr="CM Capture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34263"/>
            <a:ext cx="6372225" cy="1823737"/>
          </a:xfrm>
          <a:prstGeom prst="rect">
            <a:avLst/>
          </a:prstGeom>
        </p:spPr>
      </p:pic>
      <p:pic>
        <p:nvPicPr>
          <p:cNvPr id="6" name="Picture 5" descr="CM Capture 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04" y="3048000"/>
            <a:ext cx="6684963" cy="2095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152400" y="1447800"/>
            <a:ext cx="883920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A </a:t>
            </a:r>
            <a:r>
              <a:rPr lang="en-US" sz="2000" dirty="0"/>
              <a:t>web-based Component Modeling </a:t>
            </a:r>
            <a:r>
              <a:rPr lang="en-US" sz="2000" dirty="0" smtClean="0"/>
              <a:t>Tool (</a:t>
            </a:r>
            <a:r>
              <a:rPr lang="en-US" sz="2000" b="1" dirty="0" err="1" smtClean="0"/>
              <a:t>CMTweb</a:t>
            </a:r>
            <a:r>
              <a:rPr lang="en-US" sz="2000" dirty="0" smtClean="0"/>
              <a:t>) </a:t>
            </a:r>
            <a:r>
              <a:rPr lang="en-US" sz="2000" dirty="0"/>
              <a:t>that allows users to run CMT directly through a web browser </a:t>
            </a:r>
            <a:endParaRPr lang="en-US" sz="2000" dirty="0" smtClean="0"/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Automate </a:t>
            </a:r>
            <a:r>
              <a:rPr lang="en-US" sz="2000" dirty="0" smtClean="0"/>
              <a:t>‘wrapping’ processes </a:t>
            </a:r>
            <a:r>
              <a:rPr lang="en-US" sz="2000" dirty="0"/>
              <a:t>to allow </a:t>
            </a:r>
            <a:r>
              <a:rPr lang="en-US" sz="2000" dirty="0" smtClean="0"/>
              <a:t>legacy </a:t>
            </a:r>
            <a:r>
              <a:rPr lang="en-US" sz="2000" dirty="0"/>
              <a:t>code in the </a:t>
            </a:r>
            <a:r>
              <a:rPr lang="en-US" sz="2000" dirty="0" smtClean="0"/>
              <a:t>repository </a:t>
            </a:r>
            <a:r>
              <a:rPr lang="en-US" sz="2000" dirty="0"/>
              <a:t>to become plug-and-play </a:t>
            </a:r>
            <a:r>
              <a:rPr lang="en-US" sz="2000" dirty="0" smtClean="0"/>
              <a:t>components faster 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Incorporate </a:t>
            </a:r>
            <a:r>
              <a:rPr lang="en-US" sz="2000" dirty="0"/>
              <a:t>benchmark data into the CSDMS modeling framework, </a:t>
            </a:r>
            <a:r>
              <a:rPr lang="en-US" sz="2000" dirty="0" smtClean="0"/>
              <a:t>for model inter-comparisons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Development of an Educational Toolkit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230832"/>
            <a:ext cx="6684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600" b="1" dirty="0" smtClean="0">
                <a:latin typeface="Calibri"/>
              </a:rPr>
              <a:t>Future CMT-Related Development</a:t>
            </a:r>
            <a:endParaRPr lang="en-US" sz="3600" dirty="0" smtClean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295400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 Platform</a:t>
            </a:r>
            <a:r>
              <a:rPr lang="en-US" sz="2000" dirty="0">
                <a:latin typeface="Arial"/>
                <a:cs typeface="Arial"/>
              </a:rPr>
              <a:t>-independent </a:t>
            </a:r>
            <a:r>
              <a:rPr lang="en-US" sz="2000" i="1" dirty="0" smtClean="0">
                <a:latin typeface="Arial"/>
                <a:cs typeface="Arial"/>
              </a:rPr>
              <a:t>GUI CMT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Linux, Mac OS X, Windows)</a:t>
            </a:r>
            <a:endParaRPr lang="en-US" sz="2000" dirty="0" smtClean="0"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 Language interoperability (C, C++, Java, Python, Fortran) with </a:t>
            </a:r>
            <a:r>
              <a:rPr lang="en-US" sz="2000" i="1" dirty="0" smtClean="0">
                <a:latin typeface="Arial"/>
                <a:cs typeface="Arial"/>
              </a:rPr>
              <a:t>Babel;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Component preparation </a:t>
            </a:r>
            <a:r>
              <a:rPr lang="en-US" sz="2000" i="1" dirty="0" smtClean="0">
                <a:latin typeface="Arial"/>
                <a:cs typeface="Arial"/>
              </a:rPr>
              <a:t>&amp; </a:t>
            </a:r>
            <a:r>
              <a:rPr lang="en-US" sz="2000" dirty="0" smtClean="0">
                <a:latin typeface="Arial"/>
                <a:cs typeface="Arial"/>
              </a:rPr>
              <a:t>project management using </a:t>
            </a:r>
            <a:r>
              <a:rPr lang="en-US" sz="2000" i="1" dirty="0" smtClean="0">
                <a:latin typeface="Arial"/>
                <a:cs typeface="Arial"/>
              </a:rPr>
              <a:t>Bocca;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Low-level model coupling within a HPC environment using </a:t>
            </a:r>
            <a:r>
              <a:rPr lang="en-US" sz="2000" i="1" dirty="0" smtClean="0">
                <a:latin typeface="Arial"/>
                <a:cs typeface="Arial"/>
              </a:rPr>
              <a:t>Ccaffeine;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Single-processor spatial regridding (OpenMI </a:t>
            </a:r>
            <a:r>
              <a:rPr lang="en-US" sz="2000" i="1" dirty="0" smtClean="0">
                <a:latin typeface="Arial"/>
                <a:cs typeface="Arial"/>
              </a:rPr>
              <a:t>Regrid) </a:t>
            </a:r>
            <a:r>
              <a:rPr lang="en-US" sz="2000" dirty="0" smtClean="0">
                <a:latin typeface="Arial"/>
                <a:cs typeface="Arial"/>
              </a:rPr>
              <a:t>or multi-processor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spatial regridding (ESMF </a:t>
            </a:r>
            <a:r>
              <a:rPr lang="en-US" sz="2000" i="1" dirty="0" err="1" smtClean="0">
                <a:latin typeface="Arial"/>
                <a:cs typeface="Arial"/>
              </a:rPr>
              <a:t>Regrid</a:t>
            </a:r>
            <a:r>
              <a:rPr lang="en-US" sz="2000" i="1" dirty="0" smtClean="0">
                <a:latin typeface="Arial"/>
                <a:cs typeface="Arial"/>
              </a:rPr>
              <a:t>) </a:t>
            </a:r>
            <a:r>
              <a:rPr lang="en-US" sz="2000" dirty="0" smtClean="0">
                <a:latin typeface="Arial"/>
                <a:cs typeface="Arial"/>
              </a:rPr>
              <a:t>– all grid types;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 Component interface standards BMI &amp; CMI;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 Open</a:t>
            </a:r>
            <a:r>
              <a:rPr lang="en-US" sz="2000" dirty="0">
                <a:latin typeface="Arial"/>
                <a:cs typeface="Arial"/>
              </a:rPr>
              <a:t>-source standards (e.g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CCA,</a:t>
            </a:r>
            <a:r>
              <a:rPr lang="en-US" sz="2000" dirty="0" smtClean="0">
                <a:latin typeface="Arial"/>
                <a:cs typeface="Arial"/>
              </a:rPr>
              <a:t> MPI, </a:t>
            </a:r>
            <a:r>
              <a:rPr lang="en-US" sz="2000" dirty="0" err="1" smtClean="0">
                <a:latin typeface="Arial"/>
                <a:cs typeface="Arial"/>
              </a:rPr>
              <a:t>NetCDF</a:t>
            </a:r>
            <a:r>
              <a:rPr lang="en-US" sz="2000" dirty="0" smtClean="0">
                <a:latin typeface="Arial"/>
                <a:cs typeface="Arial"/>
              </a:rPr>
              <a:t> I/O, </a:t>
            </a:r>
            <a:r>
              <a:rPr lang="en-US" sz="2000" dirty="0" err="1" smtClean="0">
                <a:latin typeface="Arial"/>
                <a:cs typeface="Arial"/>
              </a:rPr>
              <a:t>OpenDAP</a:t>
            </a:r>
            <a:r>
              <a:rPr lang="en-US" sz="2000" dirty="0" smtClean="0">
                <a:latin typeface="Arial"/>
                <a:cs typeface="Arial"/>
              </a:rPr>
              <a:t>).</a:t>
            </a:r>
            <a:endParaRPr lang="en-US" sz="2000" dirty="0"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Visualization of large datasets in a multiple processor environment (</a:t>
            </a:r>
            <a:r>
              <a:rPr lang="en-US" sz="2000" i="1" dirty="0" err="1" smtClean="0">
                <a:latin typeface="Arial"/>
                <a:cs typeface="Arial"/>
              </a:rPr>
              <a:t>VisIt</a:t>
            </a:r>
            <a:r>
              <a:rPr lang="en-US" sz="2000" i="1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 </a:t>
            </a:r>
            <a:r>
              <a:rPr lang="en-US" sz="2000" dirty="0" smtClean="0">
                <a:latin typeface="Arial"/>
                <a:cs typeface="Arial"/>
              </a:rPr>
              <a:t>Platform for help / documentation associated with models to make them transparent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230832"/>
            <a:ext cx="6214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What Framework Services?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551282"/>
            <a:ext cx="5562600" cy="4020718"/>
            <a:chOff x="1079500" y="1409700"/>
            <a:chExt cx="6946900" cy="5043487"/>
          </a:xfrm>
        </p:grpSpPr>
        <p:grpSp>
          <p:nvGrpSpPr>
            <p:cNvPr id="16386" name="Group 7"/>
            <p:cNvGrpSpPr>
              <a:grpSpLocks/>
            </p:cNvGrpSpPr>
            <p:nvPr/>
          </p:nvGrpSpPr>
          <p:grpSpPr bwMode="auto">
            <a:xfrm>
              <a:off x="5724525" y="3714749"/>
              <a:ext cx="1806576" cy="2719389"/>
              <a:chOff x="1725584" y="3006233"/>
              <a:chExt cx="1805893" cy="2719849"/>
            </a:xfrm>
          </p:grpSpPr>
          <p:grpSp>
            <p:nvGrpSpPr>
              <p:cNvPr id="16406" name="Group 5"/>
              <p:cNvGrpSpPr>
                <a:grpSpLocks/>
              </p:cNvGrpSpPr>
              <p:nvPr/>
            </p:nvGrpSpPr>
            <p:grpSpPr bwMode="auto">
              <a:xfrm>
                <a:off x="1725584" y="3006233"/>
                <a:ext cx="1805893" cy="2719849"/>
                <a:chOff x="1725584" y="2052615"/>
                <a:chExt cx="1805893" cy="2719849"/>
              </a:xfrm>
            </p:grpSpPr>
            <p:sp>
              <p:nvSpPr>
                <p:cNvPr id="2" name="Pentagon 1"/>
                <p:cNvSpPr/>
                <p:nvPr/>
              </p:nvSpPr>
              <p:spPr>
                <a:xfrm rot="16200000">
                  <a:off x="1905301" y="3146289"/>
                  <a:ext cx="1446458" cy="1805892"/>
                </a:xfrm>
                <a:prstGeom prst="homeP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" name="Chevron 2"/>
                <p:cNvSpPr/>
                <p:nvPr/>
              </p:nvSpPr>
              <p:spPr>
                <a:xfrm rot="16200000">
                  <a:off x="1871959" y="1906241"/>
                  <a:ext cx="1513144" cy="1805892"/>
                </a:xfrm>
                <a:prstGeom prst="chevr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1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154468" y="3739923"/>
                  <a:ext cx="993104" cy="656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800" b="1" dirty="0"/>
                    <a:t>BMI</a:t>
                  </a:r>
                </a:p>
              </p:txBody>
            </p:sp>
          </p:grpSp>
          <p:sp>
            <p:nvSpPr>
              <p:cNvPr id="16407" name="TextBox 9"/>
              <p:cNvSpPr txBox="1">
                <a:spLocks noChangeArrowheads="1"/>
              </p:cNvSpPr>
              <p:nvPr/>
            </p:nvSpPr>
            <p:spPr bwMode="auto">
              <a:xfrm>
                <a:off x="2134103" y="3198029"/>
                <a:ext cx="979096" cy="656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800" b="1" dirty="0"/>
                  <a:t>CMI</a:t>
                </a:r>
              </a:p>
            </p:txBody>
          </p:sp>
        </p:grpSp>
        <p:grpSp>
          <p:nvGrpSpPr>
            <p:cNvPr id="16387" name="Group 12"/>
            <p:cNvGrpSpPr>
              <a:grpSpLocks/>
            </p:cNvGrpSpPr>
            <p:nvPr/>
          </p:nvGrpSpPr>
          <p:grpSpPr bwMode="auto">
            <a:xfrm>
              <a:off x="1512888" y="3732213"/>
              <a:ext cx="1804987" cy="2720974"/>
              <a:chOff x="1725584" y="3006234"/>
              <a:chExt cx="1805892" cy="2719847"/>
            </a:xfrm>
          </p:grpSpPr>
          <p:grpSp>
            <p:nvGrpSpPr>
              <p:cNvPr id="16401" name="Group 13"/>
              <p:cNvGrpSpPr>
                <a:grpSpLocks/>
              </p:cNvGrpSpPr>
              <p:nvPr/>
            </p:nvGrpSpPr>
            <p:grpSpPr bwMode="auto">
              <a:xfrm>
                <a:off x="1725584" y="3006234"/>
                <a:ext cx="1805892" cy="2719847"/>
                <a:chOff x="1725584" y="2052616"/>
                <a:chExt cx="1805892" cy="2719847"/>
              </a:xfrm>
            </p:grpSpPr>
            <p:sp>
              <p:nvSpPr>
                <p:cNvPr id="16" name="Pentagon 15"/>
                <p:cNvSpPr/>
                <p:nvPr/>
              </p:nvSpPr>
              <p:spPr>
                <a:xfrm rot="16200000">
                  <a:off x="1904930" y="3145917"/>
                  <a:ext cx="1447200" cy="1805892"/>
                </a:xfrm>
                <a:prstGeom prst="homeP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" name="Chevron 16"/>
                <p:cNvSpPr/>
                <p:nvPr/>
              </p:nvSpPr>
              <p:spPr>
                <a:xfrm rot="16200000">
                  <a:off x="1871606" y="1906594"/>
                  <a:ext cx="1513848" cy="1805892"/>
                </a:xfrm>
                <a:prstGeom prst="chevr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05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2154469" y="3721483"/>
                  <a:ext cx="993977" cy="656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800" b="1" dirty="0"/>
                    <a:t>BMI</a:t>
                  </a:r>
                </a:p>
              </p:txBody>
            </p:sp>
          </p:grpSp>
          <p:sp>
            <p:nvSpPr>
              <p:cNvPr id="16402" name="TextBox 14"/>
              <p:cNvSpPr txBox="1">
                <a:spLocks noChangeArrowheads="1"/>
              </p:cNvSpPr>
              <p:nvPr/>
            </p:nvSpPr>
            <p:spPr bwMode="auto">
              <a:xfrm>
                <a:off x="2134104" y="3198029"/>
                <a:ext cx="979957" cy="656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800" b="1"/>
                  <a:t>CMI</a:t>
                </a:r>
              </a:p>
            </p:txBody>
          </p:sp>
        </p:grpSp>
        <p:sp>
          <p:nvSpPr>
            <p:cNvPr id="11" name="Left-Right Arrow 10"/>
            <p:cNvSpPr/>
            <p:nvPr/>
          </p:nvSpPr>
          <p:spPr>
            <a:xfrm>
              <a:off x="3740150" y="4359275"/>
              <a:ext cx="1617663" cy="484188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2888" y="1409700"/>
              <a:ext cx="6159500" cy="6953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>
                  <a:solidFill>
                    <a:srgbClr val="000000"/>
                  </a:solidFill>
                </a:rPr>
                <a:t>CCA Framework</a:t>
              </a:r>
            </a:p>
          </p:txBody>
        </p:sp>
        <p:sp>
          <p:nvSpPr>
            <p:cNvPr id="19" name="Up-Down Arrow 18"/>
            <p:cNvSpPr/>
            <p:nvPr/>
          </p:nvSpPr>
          <p:spPr>
            <a:xfrm>
              <a:off x="2227263" y="2365375"/>
              <a:ext cx="400050" cy="1114425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Up-Down Arrow 21"/>
            <p:cNvSpPr/>
            <p:nvPr/>
          </p:nvSpPr>
          <p:spPr>
            <a:xfrm>
              <a:off x="6397625" y="2362200"/>
              <a:ext cx="400050" cy="11128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6392" name="Group 23"/>
            <p:cNvGrpSpPr>
              <a:grpSpLocks/>
            </p:cNvGrpSpPr>
            <p:nvPr/>
          </p:nvGrpSpPr>
          <p:grpSpPr bwMode="auto">
            <a:xfrm>
              <a:off x="3097213" y="2400300"/>
              <a:ext cx="2905125" cy="887413"/>
              <a:chOff x="3096565" y="2400518"/>
              <a:chExt cx="2905204" cy="88714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96565" y="2400518"/>
                <a:ext cx="2905204" cy="887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400" name="TextBox 20"/>
              <p:cNvSpPr txBox="1">
                <a:spLocks noChangeArrowheads="1"/>
              </p:cNvSpPr>
              <p:nvPr/>
            </p:nvSpPr>
            <p:spPr bwMode="auto">
              <a:xfrm>
                <a:off x="3457937" y="2439274"/>
                <a:ext cx="2224223" cy="787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70000"/>
                  </a:lnSpc>
                </a:pPr>
                <a:r>
                  <a:rPr lang="en-US" dirty="0"/>
                  <a:t>   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/>
                  <a:t>Service</a:t>
                </a:r>
              </a:p>
              <a:p>
                <a:pPr eaLnBrk="1" hangingPunct="1">
                  <a:lnSpc>
                    <a:spcPct val="70000"/>
                  </a:lnSpc>
                </a:pPr>
                <a:r>
                  <a:rPr lang="en-US" dirty="0"/>
                  <a:t>Components</a:t>
                </a:r>
              </a:p>
            </p:txBody>
          </p:sp>
        </p:grpSp>
        <p:sp>
          <p:nvSpPr>
            <p:cNvPr id="27" name="Left-Right Arrow 26"/>
            <p:cNvSpPr/>
            <p:nvPr/>
          </p:nvSpPr>
          <p:spPr>
            <a:xfrm rot="18433930">
              <a:off x="3059113" y="3727450"/>
              <a:ext cx="730250" cy="257175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Left-Right Arrow 29"/>
            <p:cNvSpPr/>
            <p:nvPr/>
          </p:nvSpPr>
          <p:spPr>
            <a:xfrm rot="2903311">
              <a:off x="5275263" y="3670300"/>
              <a:ext cx="731837" cy="258763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Up-Down Arrow 27"/>
            <p:cNvSpPr/>
            <p:nvPr/>
          </p:nvSpPr>
          <p:spPr>
            <a:xfrm>
              <a:off x="1079500" y="4759325"/>
              <a:ext cx="285750" cy="14049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Up-Down Arrow 31"/>
            <p:cNvSpPr/>
            <p:nvPr/>
          </p:nvSpPr>
          <p:spPr>
            <a:xfrm>
              <a:off x="7740650" y="4740275"/>
              <a:ext cx="285750" cy="14049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97" name="TextBox 28"/>
            <p:cNvSpPr txBox="1">
              <a:spLocks noChangeArrowheads="1"/>
            </p:cNvSpPr>
            <p:nvPr/>
          </p:nvSpPr>
          <p:spPr bwMode="auto">
            <a:xfrm>
              <a:off x="1840804" y="5874718"/>
              <a:ext cx="962024" cy="36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Model 1</a:t>
              </a:r>
            </a:p>
          </p:txBody>
        </p:sp>
        <p:sp>
          <p:nvSpPr>
            <p:cNvPr id="16398" name="TextBox 33"/>
            <p:cNvSpPr txBox="1">
              <a:spLocks noChangeArrowheads="1"/>
            </p:cNvSpPr>
            <p:nvPr/>
          </p:nvSpPr>
          <p:spPr bwMode="auto">
            <a:xfrm>
              <a:off x="6027977" y="5877391"/>
              <a:ext cx="962024" cy="36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Model 2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524209" y="0"/>
            <a:ext cx="6306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 Protocols for CSDMS-component models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82586" y="494133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BMI</a:t>
            </a:r>
            <a:r>
              <a:rPr lang="en-US" dirty="0" smtClean="0">
                <a:solidFill>
                  <a:srgbClr val="000000"/>
                </a:solidFill>
              </a:rPr>
              <a:t> CSDMS "</a:t>
            </a:r>
            <a:r>
              <a:rPr lang="en-US" dirty="0">
                <a:solidFill>
                  <a:srgbClr val="000000"/>
                </a:solidFill>
              </a:rPr>
              <a:t>Basic Model Interface" </a:t>
            </a:r>
            <a:r>
              <a:rPr lang="en-US" dirty="0" smtClean="0">
                <a:solidFill>
                  <a:srgbClr val="000000"/>
                </a:solidFill>
              </a:rPr>
              <a:t>is a </a:t>
            </a:r>
            <a:r>
              <a:rPr lang="en-US" dirty="0">
                <a:solidFill>
                  <a:srgbClr val="000000"/>
                </a:solidFill>
              </a:rPr>
              <a:t>set of </a:t>
            </a:r>
            <a:r>
              <a:rPr lang="en-US" dirty="0" smtClean="0">
                <a:solidFill>
                  <a:srgbClr val="000000"/>
                </a:solidFill>
              </a:rPr>
              <a:t>public functions for developers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5" name="Picture 3" descr="Unifo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69276" y="1670226"/>
            <a:ext cx="1354933" cy="66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Rectiline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434543" y="1758200"/>
            <a:ext cx="1346585" cy="58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Structu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2586" y="3214508"/>
            <a:ext cx="1441623" cy="79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Unstructur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543800" y="3214508"/>
            <a:ext cx="1234209" cy="86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585" y="5410200"/>
            <a:ext cx="9075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0000"/>
                </a:solidFill>
              </a:rPr>
              <a:t>CMI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CSDMS “Component Model Interface” provides BMI components with CMT services for coupling </a:t>
            </a:r>
            <a:r>
              <a:rPr lang="en-US" dirty="0">
                <a:solidFill>
                  <a:srgbClr val="000000"/>
                </a:solidFill>
              </a:rPr>
              <a:t>models </a:t>
            </a:r>
            <a:r>
              <a:rPr lang="en-US" dirty="0" smtClean="0">
                <a:solidFill>
                  <a:srgbClr val="000000"/>
                </a:solidFill>
              </a:rPr>
              <a:t>written in different: </a:t>
            </a:r>
            <a:r>
              <a:rPr lang="en-US" dirty="0">
                <a:solidFill>
                  <a:srgbClr val="000000"/>
                </a:solidFill>
              </a:rPr>
              <a:t>1) programming </a:t>
            </a:r>
            <a:r>
              <a:rPr lang="en-US" dirty="0" smtClean="0">
                <a:solidFill>
                  <a:srgbClr val="000000"/>
                </a:solidFill>
              </a:rPr>
              <a:t>languages, 2) computational grids, 3) time-stepping, 4) variable names, 5) units; or 6) to run models </a:t>
            </a:r>
            <a:r>
              <a:rPr lang="en-US" dirty="0">
                <a:solidFill>
                  <a:srgbClr val="000000"/>
                </a:solidFill>
              </a:rPr>
              <a:t>on </a:t>
            </a:r>
            <a:r>
              <a:rPr lang="en-US" dirty="0" smtClean="0">
                <a:solidFill>
                  <a:srgbClr val="000000"/>
                </a:solidFill>
              </a:rPr>
              <a:t>HPCC, or to 6) write </a:t>
            </a:r>
            <a:r>
              <a:rPr lang="en-US" dirty="0">
                <a:solidFill>
                  <a:srgbClr val="000000"/>
                </a:solidFill>
              </a:rPr>
              <a:t>output to </a:t>
            </a:r>
            <a:r>
              <a:rPr lang="en-US" dirty="0" err="1">
                <a:solidFill>
                  <a:srgbClr val="000000"/>
                </a:solidFill>
              </a:rPr>
              <a:t>NetCDF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files (and future service functionality….)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92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Number of Components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-838200" y="1112838"/>
          <a:ext cx="9753599" cy="574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5867399"/>
            <a:ext cx="846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total of 54 components: first scientific papers are published</a:t>
            </a:r>
          </a:p>
          <a:p>
            <a:r>
              <a:rPr lang="en-US" dirty="0" smtClean="0"/>
              <a:t>Another main use is in graduate classes &amp; clinics (4 courses, 4 clinics 2009-2012)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89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Available Projects in CMT (1)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dirty="0" smtClean="0"/>
              <a:t>ROMS  - regional ocean modeling system</a:t>
            </a:r>
          </a:p>
          <a:p>
            <a:r>
              <a:rPr lang="en-US" sz="2400" dirty="0" smtClean="0"/>
              <a:t>ROMS Builder – to compile specific instances of ROMS</a:t>
            </a:r>
          </a:p>
          <a:p>
            <a:r>
              <a:rPr lang="en-US" sz="2400" dirty="0" smtClean="0"/>
              <a:t>CHESSROMS – ROMS for Chesapeake Bay 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Sedflux2D and 3D – </a:t>
            </a:r>
            <a:r>
              <a:rPr lang="en-US" sz="2400" dirty="0" err="1" smtClean="0"/>
              <a:t>Stratigraphic</a:t>
            </a:r>
            <a:r>
              <a:rPr lang="en-US" sz="2400" dirty="0" smtClean="0"/>
              <a:t> process model </a:t>
            </a:r>
          </a:p>
          <a:p>
            <a:r>
              <a:rPr lang="en-US" sz="2400" dirty="0" smtClean="0"/>
              <a:t>ERODE – Landscape Evolution Model</a:t>
            </a:r>
          </a:p>
          <a:p>
            <a:r>
              <a:rPr lang="en-US" sz="2400" dirty="0" smtClean="0"/>
              <a:t>CHILD – Landscape Evolution Model</a:t>
            </a:r>
          </a:p>
          <a:p>
            <a:r>
              <a:rPr lang="en-US" sz="2400" dirty="0" smtClean="0"/>
              <a:t>MARSSIM- Mars-</a:t>
            </a:r>
            <a:r>
              <a:rPr lang="en-US" sz="2400" dirty="0" err="1" smtClean="0"/>
              <a:t>scape</a:t>
            </a:r>
            <a:r>
              <a:rPr lang="en-US" sz="2400" dirty="0" smtClean="0"/>
              <a:t> </a:t>
            </a:r>
            <a:r>
              <a:rPr lang="en-US" sz="2400" dirty="0" err="1" smtClean="0"/>
              <a:t>Evolotion</a:t>
            </a:r>
            <a:r>
              <a:rPr lang="en-US" sz="2400" dirty="0" smtClean="0"/>
              <a:t> Model</a:t>
            </a:r>
          </a:p>
          <a:p>
            <a:r>
              <a:rPr lang="en-US" sz="2400" dirty="0" smtClean="0"/>
              <a:t>FLEXURE </a:t>
            </a:r>
          </a:p>
          <a:p>
            <a:r>
              <a:rPr lang="en-US" sz="2400" dirty="0" smtClean="0"/>
              <a:t>CHILD-</a:t>
            </a:r>
            <a:r>
              <a:rPr lang="en-US" sz="2400" dirty="0" err="1" smtClean="0"/>
              <a:t>Sedflux</a:t>
            </a:r>
            <a:r>
              <a:rPr lang="en-US" sz="2400" dirty="0" smtClean="0"/>
              <a:t> coupled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143000"/>
            <a:ext cx="8159750" cy="5454000"/>
            <a:chOff x="457200" y="1076975"/>
            <a:chExt cx="8159750" cy="5454000"/>
          </a:xfrm>
        </p:grpSpPr>
        <p:pic>
          <p:nvPicPr>
            <p:cNvPr id="4" name="Picture 3" descr="CM Capture 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076975"/>
              <a:ext cx="8159750" cy="5454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71800" y="2831068"/>
              <a:ext cx="41238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Some models </a:t>
              </a:r>
              <a:r>
                <a:rPr lang="en-US" dirty="0" smtClean="0"/>
                <a:t>have</a:t>
              </a:r>
              <a:r>
                <a:rPr lang="en-US" dirty="0" smtClean="0"/>
                <a:t> graphical </a:t>
              </a:r>
              <a:r>
                <a:rPr lang="en-US" dirty="0" smtClean="0"/>
                <a:t>i</a:t>
              </a:r>
              <a:r>
                <a:rPr lang="en-US" dirty="0" smtClean="0"/>
                <a:t>nterface </a:t>
              </a:r>
            </a:p>
            <a:p>
              <a:r>
                <a:rPr lang="en-US" dirty="0" smtClean="0"/>
                <a:t>for </a:t>
              </a:r>
              <a:r>
                <a:rPr lang="en-US" dirty="0" smtClean="0"/>
                <a:t>the first time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Available Projects in CMT (2)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sz="2400" dirty="0" smtClean="0"/>
              <a:t>HYDROTREND – river basin runoff and </a:t>
            </a:r>
            <a:r>
              <a:rPr lang="en-US" sz="2400" dirty="0" smtClean="0"/>
              <a:t>sediment</a:t>
            </a:r>
          </a:p>
          <a:p>
            <a:r>
              <a:rPr lang="en-US" sz="2400" dirty="0" smtClean="0"/>
              <a:t>PLUME – 2D river plumes into marine basin</a:t>
            </a:r>
          </a:p>
          <a:p>
            <a:r>
              <a:rPr lang="en-US" sz="2400" dirty="0" smtClean="0"/>
              <a:t>COASTAL EVOLUTION MODEL (CEM) – wave dominated coasts</a:t>
            </a:r>
          </a:p>
          <a:p>
            <a:r>
              <a:rPr lang="en-US" sz="2400" dirty="0" smtClean="0"/>
              <a:t>WAVES – wave climate generator</a:t>
            </a:r>
          </a:p>
          <a:p>
            <a:r>
              <a:rPr lang="en-US" sz="2400" dirty="0" smtClean="0"/>
              <a:t>CEM-HYDROTREND-AVULSION-WAVES coupled</a:t>
            </a:r>
          </a:p>
          <a:p>
            <a:endParaRPr lang="en-US" sz="2400" dirty="0" smtClean="0"/>
          </a:p>
          <a:p>
            <a:r>
              <a:rPr lang="en-US" sz="2400" dirty="0" smtClean="0"/>
              <a:t>D8 FLOW  - determine </a:t>
            </a:r>
            <a:r>
              <a:rPr lang="en-US" sz="2400" dirty="0" err="1" smtClean="0"/>
              <a:t>flowpaths</a:t>
            </a:r>
            <a:r>
              <a:rPr lang="en-US" sz="2400" dirty="0" smtClean="0"/>
              <a:t> on elevation grids</a:t>
            </a:r>
          </a:p>
          <a:p>
            <a:r>
              <a:rPr lang="en-US" sz="2400" dirty="0" smtClean="0"/>
              <a:t>TOPOFLOW – hydrological toolbox (precipitation, infiltration, </a:t>
            </a:r>
            <a:r>
              <a:rPr lang="en-US" sz="2400" dirty="0" err="1" smtClean="0"/>
              <a:t>evapotranspiration</a:t>
            </a:r>
            <a:r>
              <a:rPr lang="en-US" sz="2400" dirty="0" smtClean="0"/>
              <a:t>, runoff, snow, channel dynamics)</a:t>
            </a:r>
          </a:p>
          <a:p>
            <a:r>
              <a:rPr lang="en-US" sz="2400" dirty="0" smtClean="0"/>
              <a:t>Data – HIS service component</a:t>
            </a:r>
          </a:p>
          <a:p>
            <a:r>
              <a:rPr lang="en-US" sz="2400" dirty="0" smtClean="0"/>
              <a:t>GC2D – glacier model</a:t>
            </a:r>
          </a:p>
          <a:p>
            <a:r>
              <a:rPr lang="en-US" sz="2400" dirty="0" smtClean="0"/>
              <a:t>TOPOFLOW – GC2D coupled</a:t>
            </a:r>
          </a:p>
          <a:p>
            <a:r>
              <a:rPr lang="en-US" sz="2400" dirty="0" smtClean="0"/>
              <a:t>Sediment Transport Models (e-book)</a:t>
            </a:r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467600" y="838200"/>
            <a:ext cx="1391013" cy="3693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Educational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6324600" y="990600"/>
            <a:ext cx="11430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1" y="3352800"/>
            <a:ext cx="685800" cy="36933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Tool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6477000" y="3581400"/>
            <a:ext cx="11430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198" y="5114964"/>
            <a:ext cx="1676402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Data Ingestion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rot="10800000">
            <a:off x="4724400" y="5257800"/>
            <a:ext cx="1066798" cy="418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b="1" dirty="0" smtClean="0"/>
              <a:t>How to Get and Use CMT?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26857</TotalTime>
  <Words>1802</Words>
  <Application>Microsoft Macintosh PowerPoint</Application>
  <PresentationFormat>On-screen Show (4:3)</PresentationFormat>
  <Paragraphs>276</Paragraphs>
  <Slides>37</Slides>
  <Notes>8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CSDMS Component Modeling Tool Introduction   </vt:lpstr>
      <vt:lpstr>Outline</vt:lpstr>
      <vt:lpstr>Grand Vision behind CMT</vt:lpstr>
      <vt:lpstr>Slide 4</vt:lpstr>
      <vt:lpstr>Slide 5</vt:lpstr>
      <vt:lpstr>Number of Components</vt:lpstr>
      <vt:lpstr>Available Projects in CMT (1)</vt:lpstr>
      <vt:lpstr>Available Projects in CMT (2)</vt:lpstr>
      <vt:lpstr>How to Get and Use CMT?</vt:lpstr>
      <vt:lpstr>CMT runs on Beach</vt:lpstr>
      <vt:lpstr>Download CMT</vt:lpstr>
      <vt:lpstr>CMT Default Start-Up Screen</vt:lpstr>
      <vt:lpstr>Open Projects</vt:lpstr>
      <vt:lpstr>Workspace Features</vt:lpstr>
      <vt:lpstr>Slide 15</vt:lpstr>
      <vt:lpstr>Setting up a Stand-Alone Model</vt:lpstr>
      <vt:lpstr>Demo 1: Run a Stand-Alone Model</vt:lpstr>
      <vt:lpstr>Topical Example: River response to climate change? </vt:lpstr>
      <vt:lpstr>Slide 19</vt:lpstr>
      <vt:lpstr>River system response to human impacts? </vt:lpstr>
      <vt:lpstr>Output</vt:lpstr>
      <vt:lpstr>HydroTrend Example  Educational Material in CSDMS wiki</vt:lpstr>
      <vt:lpstr>Plume Example  Educational Material in CSDMS wiki</vt:lpstr>
      <vt:lpstr>Demo 2: Setting up a Coupled Simulation</vt:lpstr>
      <vt:lpstr>Demo 2: Configuration</vt:lpstr>
      <vt:lpstr>Slide 26</vt:lpstr>
      <vt:lpstr>Slide 27</vt:lpstr>
      <vt:lpstr>Slide 28</vt:lpstr>
      <vt:lpstr>Example Configurations: ‘BLD-Files’</vt:lpstr>
      <vt:lpstr>Slide 30</vt:lpstr>
      <vt:lpstr>Getting Simulation Results</vt:lpstr>
      <vt:lpstr>VisIt: Visualizing Grids</vt:lpstr>
      <vt:lpstr>Questions on CMT?</vt:lpstr>
      <vt:lpstr>Trouble Shooting for Users</vt:lpstr>
      <vt:lpstr> Help on CSDMS wiki</vt:lpstr>
      <vt:lpstr>Get Started with Labs 2013</vt:lpstr>
      <vt:lpstr>Slide 37</vt:lpstr>
    </vt:vector>
  </TitlesOfParts>
  <Company>University of Colorado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Demonstration of the Community Surface Dynamics Modeling System</dc:title>
  <dc:creator>Scott Peckham</dc:creator>
  <cp:lastModifiedBy>Irina Overeem</cp:lastModifiedBy>
  <cp:revision>718</cp:revision>
  <cp:lastPrinted>2011-11-15T23:27:24Z</cp:lastPrinted>
  <dcterms:created xsi:type="dcterms:W3CDTF">2013-03-24T15:04:13Z</dcterms:created>
  <dcterms:modified xsi:type="dcterms:W3CDTF">2013-03-24T16:36:36Z</dcterms:modified>
</cp:coreProperties>
</file>