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4" r:id="rId6"/>
    <p:sldId id="267" r:id="rId7"/>
    <p:sldId id="259" r:id="rId8"/>
    <p:sldId id="266" r:id="rId9"/>
    <p:sldId id="270" r:id="rId10"/>
    <p:sldId id="271" r:id="rId11"/>
    <p:sldId id="272" r:id="rId12"/>
    <p:sldId id="273" r:id="rId13"/>
    <p:sldId id="280" r:id="rId14"/>
    <p:sldId id="283" r:id="rId15"/>
    <p:sldId id="281" r:id="rId16"/>
    <p:sldId id="275" r:id="rId17"/>
    <p:sldId id="274" r:id="rId18"/>
    <p:sldId id="279" r:id="rId19"/>
    <p:sldId id="282" r:id="rId20"/>
    <p:sldId id="276" r:id="rId21"/>
    <p:sldId id="277" r:id="rId22"/>
    <p:sldId id="278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3CF-0240-4CE8-B13A-240E8FC5B69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5BE-4EA1-4E6B-85B8-D5FEA948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8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3CF-0240-4CE8-B13A-240E8FC5B69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5BE-4EA1-4E6B-85B8-D5FEA948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3CF-0240-4CE8-B13A-240E8FC5B69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5BE-4EA1-4E6B-85B8-D5FEA948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3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3CF-0240-4CE8-B13A-240E8FC5B69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5BE-4EA1-4E6B-85B8-D5FEA948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3CF-0240-4CE8-B13A-240E8FC5B69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5BE-4EA1-4E6B-85B8-D5FEA948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4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3CF-0240-4CE8-B13A-240E8FC5B69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5BE-4EA1-4E6B-85B8-D5FEA948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3CF-0240-4CE8-B13A-240E8FC5B69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5BE-4EA1-4E6B-85B8-D5FEA948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3CF-0240-4CE8-B13A-240E8FC5B69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5BE-4EA1-4E6B-85B8-D5FEA948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3CF-0240-4CE8-B13A-240E8FC5B69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5BE-4EA1-4E6B-85B8-D5FEA948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6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3CF-0240-4CE8-B13A-240E8FC5B69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5BE-4EA1-4E6B-85B8-D5FEA948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6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F3CF-0240-4CE8-B13A-240E8FC5B69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B5BE-4EA1-4E6B-85B8-D5FEA948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5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CF3CF-0240-4CE8-B13A-240E8FC5B69C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7B5BE-4EA1-4E6B-85B8-D5FEA948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1" y="512763"/>
            <a:ext cx="9811062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ea typeface="Linux Biolinum" panose="02000503000000000000" pitchFamily="2" charset="0"/>
                <a:cs typeface="Arial" panose="020B0604020202020204" pitchFamily="34" charset="0"/>
              </a:rPr>
              <a:t>Evaluating luminescence as a sediment transport metric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2705"/>
            <a:ext cx="9144000" cy="1655762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  <a:ea typeface="Linux Biolinum" panose="02000503000000000000" pitchFamily="2" charset="0"/>
                <a:cs typeface="Linux Biolinum" panose="02000503000000000000" pitchFamily="2" charset="0"/>
              </a:rPr>
              <a:t>Harrison Gray</a:t>
            </a:r>
            <a:r>
              <a:rPr lang="en-US" baseline="30000" dirty="0">
                <a:latin typeface="Garamond" panose="02020404030301010803" pitchFamily="18" charset="0"/>
                <a:ea typeface="Linux Biolinum" panose="02000503000000000000" pitchFamily="2" charset="0"/>
                <a:cs typeface="Linux Biolinum" panose="02000503000000000000" pitchFamily="2" charset="0"/>
              </a:rPr>
              <a:t>1,2</a:t>
            </a:r>
            <a:r>
              <a:rPr lang="en-US" dirty="0">
                <a:latin typeface="Garamond" panose="02020404030301010803" pitchFamily="18" charset="0"/>
                <a:ea typeface="Linux Biolinum" panose="02000503000000000000" pitchFamily="2" charset="0"/>
                <a:cs typeface="Linux Biolinum" panose="02000503000000000000" pitchFamily="2" charset="0"/>
              </a:rPr>
              <a:t>, Gregory Tucker</a:t>
            </a:r>
            <a:r>
              <a:rPr lang="en-US" baseline="30000" dirty="0">
                <a:latin typeface="Garamond" panose="02020404030301010803" pitchFamily="18" charset="0"/>
                <a:ea typeface="Linux Biolinum" panose="02000503000000000000" pitchFamily="2" charset="0"/>
                <a:cs typeface="Linux Biolinum" panose="02000503000000000000" pitchFamily="2" charset="0"/>
              </a:rPr>
              <a:t>1</a:t>
            </a:r>
            <a:r>
              <a:rPr lang="en-US" dirty="0">
                <a:latin typeface="Garamond" panose="02020404030301010803" pitchFamily="18" charset="0"/>
                <a:ea typeface="Linux Biolinum" panose="02000503000000000000" pitchFamily="2" charset="0"/>
                <a:cs typeface="Linux Biolinum" panose="02000503000000000000" pitchFamily="2" charset="0"/>
              </a:rPr>
              <a:t>, Shannon Mahan</a:t>
            </a:r>
            <a:r>
              <a:rPr lang="en-US" baseline="30000" dirty="0">
                <a:latin typeface="Garamond" panose="02020404030301010803" pitchFamily="18" charset="0"/>
                <a:ea typeface="Linux Biolinum" panose="02000503000000000000" pitchFamily="2" charset="0"/>
                <a:cs typeface="Linux Biolinum" panose="02000503000000000000" pitchFamily="2" charset="0"/>
              </a:rPr>
              <a:t>2</a:t>
            </a:r>
            <a:endParaRPr lang="en-US" dirty="0">
              <a:latin typeface="Garamond" panose="02020404030301010803" pitchFamily="18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pic>
        <p:nvPicPr>
          <p:cNvPr id="1026" name="Picture 2" descr="http://www.colorado.edu/brand/sites/default/files/tmb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0" y="4109432"/>
            <a:ext cx="4148610" cy="215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0/08/USGS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12" y="4605120"/>
            <a:ext cx="3129657" cy="11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acs.org/content/dam/acsorg/funding/grants/prf/about/PRF-Logo-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288" y="4338637"/>
            <a:ext cx="23907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9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74" y="381580"/>
            <a:ext cx="6803026" cy="3987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3424" y="3895164"/>
                <a:ext cx="11458576" cy="1537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  <m:sub>
                          <m:r>
                            <m:rPr>
                              <m:nor/>
                            </m:rPr>
                            <a:rPr lang="en-US" sz="2400" i="1"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upstream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  <m:sub>
                          <m:r>
                            <m:rPr>
                              <m:nor/>
                            </m:rPr>
                            <a:rPr lang="en-US" sz="2400" i="1"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downstream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  <m:sub>
                          <m:r>
                            <m:rPr>
                              <m:nor/>
                            </m:rPr>
                            <a:rPr lang="en-US" sz="2400" i="1"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bleaching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i="1">
                                  <a:latin typeface="Times New Roman" panose="020206030504050203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deposition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  <m:sub>
                          <m:r>
                            <m:rPr>
                              <m:nor/>
                            </m:rPr>
                            <a:rPr lang="en-US" sz="2400" i="1" smtClean="0"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entrainment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4" y="3895164"/>
                <a:ext cx="11458576" cy="15373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11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9603" y="539234"/>
                <a:ext cx="15516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en-US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=</a:t>
                </a:r>
                <a:r>
                  <a:rPr lang="en-US" i="1" dirty="0" err="1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ΔxwhC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ℒ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03" y="539234"/>
                <a:ext cx="1551643" cy="369332"/>
              </a:xfrm>
              <a:prstGeom prst="rect">
                <a:avLst/>
              </a:prstGeom>
              <a:blipFill>
                <a:blip r:embed="rId2"/>
                <a:stretch>
                  <a:fillRect l="-3137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36414" y="498517"/>
                <a:ext cx="2869952" cy="410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upstream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𝑤h𝑢𝐶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414" y="498517"/>
                <a:ext cx="2869952" cy="410049"/>
              </a:xfrm>
              <a:prstGeom prst="rect">
                <a:avLst/>
              </a:prstGeom>
              <a:blipFill>
                <a:blip r:embed="rId3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83164" y="1056641"/>
                <a:ext cx="3651191" cy="389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downstream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𝑤h𝑢𝐶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164" y="1056641"/>
                <a:ext cx="3651191" cy="389145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60654" y="539234"/>
                <a:ext cx="2775760" cy="437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bleaching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𝑥𝑤h𝐶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654" y="539234"/>
                <a:ext cx="2775760" cy="437684"/>
              </a:xfrm>
              <a:prstGeom prst="rect">
                <a:avLst/>
              </a:prstGeom>
              <a:blipFill>
                <a:blip r:embed="rId5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012174" y="539234"/>
                <a:ext cx="2935804" cy="435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deposition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𝑥𝑤h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174" y="539234"/>
                <a:ext cx="2935804" cy="435697"/>
              </a:xfrm>
              <a:prstGeom prst="rect">
                <a:avLst/>
              </a:prstGeom>
              <a:blipFill>
                <a:blip r:embed="rId6"/>
                <a:stretch>
                  <a:fillRect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73026" y="1056641"/>
                <a:ext cx="3281476" cy="379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entrainment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𝑥𝑤h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026" y="1056641"/>
                <a:ext cx="3281476" cy="379784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5531" y="1760196"/>
                <a:ext cx="7755265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31" y="1760196"/>
                <a:ext cx="7755265" cy="6298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27079" y="2704458"/>
                <a:ext cx="6144311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9" y="2704458"/>
                <a:ext cx="6144311" cy="7087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5531" y="3664002"/>
                <a:ext cx="3915431" cy="619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𝑓𝑙𝑢𝑣𝑖𝑎𝑙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31" y="3664002"/>
                <a:ext cx="3915431" cy="6190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43257" y="1799016"/>
                <a:ext cx="3877985" cy="518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257" y="1799016"/>
                <a:ext cx="3877985" cy="5186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47633" y="3873813"/>
                <a:ext cx="2031325" cy="534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𝑠𝑎𝑡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33" y="3873813"/>
                <a:ext cx="2031325" cy="5342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966882" y="2552585"/>
                <a:ext cx="3877985" cy="518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 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82" y="2552585"/>
                <a:ext cx="3877985" cy="5186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513909" y="1092460"/>
                <a:ext cx="2252733" cy="583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eff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09" y="1092460"/>
                <a:ext cx="2252733" cy="5838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41857" y="4454071"/>
                <a:ext cx="2066784" cy="690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57" y="4454071"/>
                <a:ext cx="2066784" cy="6900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53290" y="4663335"/>
                <a:ext cx="1942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290" y="4663335"/>
                <a:ext cx="194207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403959" y="4598221"/>
                <a:ext cx="3605026" cy="499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959" y="4598221"/>
                <a:ext cx="3605026" cy="499560"/>
              </a:xfrm>
              <a:prstGeom prst="rect">
                <a:avLst/>
              </a:prstGeom>
              <a:blipFill>
                <a:blip r:embed="rId1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69648" y="5461796"/>
                <a:ext cx="3877985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1 − 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𝜂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 + 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𝜂</m:t>
                                </m:r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48" y="5461796"/>
                <a:ext cx="3877985" cy="8107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26690" y="5308420"/>
                <a:ext cx="4680384" cy="1117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1 − 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 + 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90" y="5308420"/>
                <a:ext cx="4680384" cy="111748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41945" y="3233790"/>
                <a:ext cx="5534079" cy="814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𝑒𝑓𝑓𝑒𝑐𝑡𝑖𝑣𝑒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945" y="3233790"/>
                <a:ext cx="5534079" cy="81458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05874" y="4111131"/>
                <a:ext cx="3319883" cy="763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874" y="4111131"/>
                <a:ext cx="3319883" cy="76354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952625" y="1092460"/>
            <a:ext cx="4826333" cy="2688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OH GOD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72614" y="3454618"/>
            <a:ext cx="4826333" cy="2688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PLEASE NO</a:t>
            </a:r>
          </a:p>
        </p:txBody>
      </p:sp>
    </p:spTree>
    <p:extLst>
      <p:ext uri="{BB962C8B-B14F-4D97-AF65-F5344CB8AC3E}">
        <p14:creationId xmlns:p14="http://schemas.microsoft.com/office/powerpoint/2010/main" val="4258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34530" y="2397598"/>
                <a:ext cx="5526256" cy="1145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530" y="2397598"/>
                <a:ext cx="5526256" cy="11456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120592" y="677598"/>
            <a:ext cx="7574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It simplifies!!!!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874" y="1691486"/>
            <a:ext cx="11021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Two terms: first is a exchange term, second is a bleaching / advection term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34" y="3781396"/>
            <a:ext cx="1208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l-GR" sz="2800" i="1" dirty="0"/>
              <a:t>η</a:t>
            </a:r>
            <a:r>
              <a:rPr lang="en-US" sz="2800" dirty="0"/>
              <a:t> is the amount of sediment exchanged with a storage center per unit distance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446" y="4372526"/>
                <a:ext cx="7121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/>
                  <a:t> is the luminescence of the storage center</a:t>
                </a:r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6" y="4372526"/>
                <a:ext cx="7121308" cy="523220"/>
              </a:xfrm>
              <a:prstGeom prst="rect">
                <a:avLst/>
              </a:prstGeom>
              <a:blipFill>
                <a:blip r:embed="rId3"/>
                <a:stretch>
                  <a:fillRect t="-10465" r="-59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7879" y="5007090"/>
                <a:ext cx="59733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the luminescence in the channel</a:t>
                </a:r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79" y="5007090"/>
                <a:ext cx="5973302" cy="523220"/>
              </a:xfrm>
              <a:prstGeom prst="rect">
                <a:avLst/>
              </a:prstGeom>
              <a:blipFill>
                <a:blip r:embed="rId4"/>
                <a:stretch>
                  <a:fillRect t="-10465" r="-91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4205" y="5646447"/>
                <a:ext cx="6610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/>
                  <a:t> are parameters describing bleaching</a:t>
                </a:r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05" y="5646447"/>
                <a:ext cx="6610784" cy="523220"/>
              </a:xfrm>
              <a:prstGeom prst="rect">
                <a:avLst/>
              </a:prstGeom>
              <a:blipFill>
                <a:blip r:embed="rId5"/>
                <a:stretch>
                  <a:fillRect t="-10465" r="-64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08126" y="4759926"/>
                <a:ext cx="416158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is the velocity of </a:t>
                </a:r>
              </a:p>
              <a:p>
                <a:pPr lvl="1"/>
                <a:r>
                  <a:rPr lang="en-US" sz="2800" dirty="0"/>
                  <a:t>sediment in the channel</a:t>
                </a:r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126" y="4759926"/>
                <a:ext cx="4161588" cy="954107"/>
              </a:xfrm>
              <a:prstGeom prst="rect">
                <a:avLst/>
              </a:prstGeom>
              <a:blipFill>
                <a:blip r:embed="rId6"/>
                <a:stretch>
                  <a:fillRect t="-6410" r="-161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8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34530" y="2397598"/>
                <a:ext cx="5241628" cy="1180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530" y="2397598"/>
                <a:ext cx="5241628" cy="11808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120592" y="677598"/>
            <a:ext cx="7574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It simplifies!!!!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7704" y="4139911"/>
            <a:ext cx="10419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By measuring the other parameters, we can solve for </a:t>
            </a:r>
            <a:r>
              <a:rPr lang="en-US" sz="3200" i="1" dirty="0"/>
              <a:t>u </a:t>
            </a:r>
            <a:r>
              <a:rPr lang="en-US" sz="3200" dirty="0"/>
              <a:t>and 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68600" y="5160112"/>
                <a:ext cx="1998882" cy="1236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ba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600" y="5160112"/>
                <a:ext cx="1998882" cy="12366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75508" y="5286163"/>
                <a:ext cx="1973297" cy="1080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en-US" sz="4400" dirty="0"/>
                  <a:t> 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508" y="5286163"/>
                <a:ext cx="1973297" cy="10808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4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3" y="1354939"/>
            <a:ext cx="8810847" cy="36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82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740" y="123825"/>
            <a:ext cx="11001375" cy="6610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29534" y="0"/>
            <a:ext cx="5943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2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55" y="55394"/>
            <a:ext cx="7754819" cy="680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88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23825"/>
            <a:ext cx="110013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10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031"/>
            <a:ext cx="12192000" cy="32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2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09" y="223531"/>
            <a:ext cx="12192000" cy="64109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84715" y="0"/>
            <a:ext cx="5943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6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5" y="372534"/>
            <a:ext cx="6667500" cy="3752850"/>
          </a:xfrm>
          <a:prstGeom prst="rect">
            <a:avLst/>
          </a:prstGeom>
        </p:spPr>
      </p:pic>
      <p:pic>
        <p:nvPicPr>
          <p:cNvPr id="2050" name="Picture 2" descr="https://images-na.ssl-images-amazon.com/images/I/51oid7jkE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597395"/>
            <a:ext cx="47625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055" y="4125384"/>
            <a:ext cx="245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Photo credit: </a:t>
            </a:r>
            <a:r>
              <a:rPr lang="en-US" sz="1600" dirty="0" err="1"/>
              <a:t>ImageStock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81699" y="6207370"/>
            <a:ext cx="622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Photo credit: Fisher-Price Fun-2-Learn Computer Cool School</a:t>
            </a:r>
          </a:p>
        </p:txBody>
      </p:sp>
    </p:spTree>
    <p:extLst>
      <p:ext uri="{BB962C8B-B14F-4D97-AF65-F5344CB8AC3E}">
        <p14:creationId xmlns:p14="http://schemas.microsoft.com/office/powerpoint/2010/main" val="38284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75" y="196448"/>
            <a:ext cx="6939116" cy="66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19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31"/>
            <a:ext cx="12192000" cy="64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27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57" y="1305073"/>
            <a:ext cx="10142350" cy="44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07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find that luminescence appears to have potential to measure sediment transport rates.</a:t>
            </a:r>
          </a:p>
          <a:p>
            <a:endParaRPr lang="en-US" dirty="0"/>
          </a:p>
          <a:p>
            <a:r>
              <a:rPr lang="en-US" dirty="0"/>
              <a:t>In some places, the model cannot be applied due to the breakdown of model assumptions</a:t>
            </a:r>
          </a:p>
          <a:p>
            <a:endParaRPr lang="en-US" dirty="0"/>
          </a:p>
          <a:p>
            <a:r>
              <a:rPr lang="en-US" dirty="0" err="1"/>
              <a:t>Futher</a:t>
            </a:r>
            <a:r>
              <a:rPr lang="en-US" dirty="0"/>
              <a:t> research and model application will help determine how applicable the model is.</a:t>
            </a:r>
          </a:p>
        </p:txBody>
      </p:sp>
    </p:spTree>
    <p:extLst>
      <p:ext uri="{BB962C8B-B14F-4D97-AF65-F5344CB8AC3E}">
        <p14:creationId xmlns:p14="http://schemas.microsoft.com/office/powerpoint/2010/main" val="1977480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3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Fine sediment transport in 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43050"/>
            <a:ext cx="5181600" cy="52006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rates of fine sediment transport is an important variable in landscape evolution, river engineering, and restoration.</a:t>
            </a:r>
          </a:p>
          <a:p>
            <a:endParaRPr lang="en-US" dirty="0"/>
          </a:p>
          <a:p>
            <a:r>
              <a:rPr lang="en-US" dirty="0"/>
              <a:t>Obtaining long-term rates (~10</a:t>
            </a:r>
            <a:r>
              <a:rPr lang="en-US" baseline="30000" dirty="0"/>
              <a:t>4 </a:t>
            </a:r>
            <a:r>
              <a:rPr lang="en-US" dirty="0"/>
              <a:t>year) are useful to place short-term (1-10</a:t>
            </a:r>
            <a:r>
              <a:rPr lang="en-US" baseline="30000" dirty="0"/>
              <a:t>2</a:t>
            </a:r>
            <a:r>
              <a:rPr lang="en-US" dirty="0"/>
              <a:t> year) rates in context. </a:t>
            </a:r>
          </a:p>
          <a:p>
            <a:endParaRPr lang="en-US" dirty="0"/>
          </a:p>
          <a:p>
            <a:r>
              <a:rPr lang="en-US" dirty="0"/>
              <a:t>Obtaining this data is difficult!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7362"/>
            <a:ext cx="5181600" cy="3487864"/>
          </a:xfrm>
        </p:spPr>
      </p:pic>
      <p:sp>
        <p:nvSpPr>
          <p:cNvPr id="6" name="TextBox 5"/>
          <p:cNvSpPr txBox="1"/>
          <p:nvPr/>
        </p:nvSpPr>
        <p:spPr>
          <a:xfrm>
            <a:off x="9856270" y="5483616"/>
            <a:ext cx="1844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http://www.nps.gov/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7427" y="5807631"/>
            <a:ext cx="3513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Lake Mills Reservoir, </a:t>
            </a:r>
            <a:r>
              <a:rPr lang="en-US" dirty="0" err="1"/>
              <a:t>Elwa</a:t>
            </a:r>
            <a:r>
              <a:rPr lang="en-US" dirty="0"/>
              <a:t> River, WA</a:t>
            </a:r>
          </a:p>
        </p:txBody>
      </p:sp>
    </p:spTree>
    <p:extLst>
      <p:ext uri="{BB962C8B-B14F-4D97-AF65-F5344CB8AC3E}">
        <p14:creationId xmlns:p14="http://schemas.microsoft.com/office/powerpoint/2010/main" val="38872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theglobeandmail.com/news/british-columbia/article4370028.ece/BINARY/w620/JOHV117_B.C._Flooding_2012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99" y="1519238"/>
            <a:ext cx="7400925" cy="492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8312" y="476250"/>
            <a:ext cx="5167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Also, rivers are bullies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608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00050" y="2927459"/>
            <a:ext cx="11458575" cy="12866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Sediment transport information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4900" y="4452232"/>
            <a:ext cx="2543175" cy="9429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48075" y="4452232"/>
            <a:ext cx="2543175" cy="9429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91250" y="4452232"/>
            <a:ext cx="2543175" cy="9429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34425" y="4452232"/>
            <a:ext cx="2543175" cy="9429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524125" y="3633083"/>
            <a:ext cx="0" cy="8191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24125" y="3614033"/>
            <a:ext cx="22574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0600" y="3633083"/>
            <a:ext cx="0" cy="819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057775" y="3633083"/>
            <a:ext cx="0" cy="8191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57775" y="3614033"/>
            <a:ext cx="22574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315200" y="3633083"/>
            <a:ext cx="0" cy="819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605712" y="3614033"/>
            <a:ext cx="0" cy="8191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05712" y="3594983"/>
            <a:ext cx="22574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863137" y="3614033"/>
            <a:ext cx="0" cy="819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7700" y="3614033"/>
            <a:ext cx="16383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86000" y="3614033"/>
            <a:ext cx="0" cy="819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148887" y="3623558"/>
            <a:ext cx="0" cy="8191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148887" y="3604508"/>
            <a:ext cx="14049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54467" y="4557560"/>
                <a:ext cx="863066" cy="553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467" y="4557560"/>
                <a:ext cx="863066" cy="553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99509" y="4557560"/>
                <a:ext cx="863066" cy="553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509" y="4557560"/>
                <a:ext cx="863066" cy="553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21277" y="1594178"/>
                <a:ext cx="863066" cy="553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277" y="1594178"/>
                <a:ext cx="863066" cy="553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574479" y="4557560"/>
                <a:ext cx="863066" cy="553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479" y="4557560"/>
                <a:ext cx="863066" cy="553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81752" y="2927459"/>
                <a:ext cx="532646" cy="553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752" y="2927459"/>
                <a:ext cx="532646" cy="553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920164" y="2927459"/>
                <a:ext cx="532646" cy="553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164" y="2927459"/>
                <a:ext cx="532646" cy="553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468101" y="3021936"/>
                <a:ext cx="532646" cy="553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101" y="3021936"/>
                <a:ext cx="532646" cy="553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4063753" y="5633332"/>
            <a:ext cx="4404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Long-term storage center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22253" y="2318165"/>
            <a:ext cx="2487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River Channel</a:t>
            </a:r>
          </a:p>
        </p:txBody>
      </p:sp>
      <p:sp>
        <p:nvSpPr>
          <p:cNvPr id="53" name="Oval 52"/>
          <p:cNvSpPr/>
          <p:nvPr/>
        </p:nvSpPr>
        <p:spPr>
          <a:xfrm>
            <a:off x="285750" y="3481458"/>
            <a:ext cx="266700" cy="2667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639171" y="3461633"/>
            <a:ext cx="266700" cy="2667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588144" y="1651985"/>
                <a:ext cx="532646" cy="553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44" y="1651985"/>
                <a:ext cx="532646" cy="553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2091976" y="1785165"/>
            <a:ext cx="364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characteristic transport </a:t>
            </a:r>
            <a:r>
              <a:rPr lang="en-US" dirty="0" err="1"/>
              <a:t>lengthscale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645678" y="1726675"/>
            <a:ext cx="329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characteristic storage timescale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078068" y="4557559"/>
                <a:ext cx="863066" cy="553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068" y="4557559"/>
                <a:ext cx="863066" cy="553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16056" y="6271565"/>
            <a:ext cx="717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Martin and Church, 2004; Lauer and </a:t>
            </a:r>
            <a:r>
              <a:rPr lang="en-US" dirty="0" err="1"/>
              <a:t>Willenbring</a:t>
            </a:r>
            <a:r>
              <a:rPr lang="en-US" dirty="0"/>
              <a:t>, 2010; Pizzuto et al., 2014</a:t>
            </a:r>
          </a:p>
        </p:txBody>
      </p:sp>
    </p:spTree>
    <p:extLst>
      <p:ext uri="{BB962C8B-B14F-4D97-AF65-F5344CB8AC3E}">
        <p14:creationId xmlns:p14="http://schemas.microsoft.com/office/powerpoint/2010/main" val="120744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00050" y="2927459"/>
            <a:ext cx="11458575" cy="12866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Sediment transport information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4900" y="4452232"/>
            <a:ext cx="2543175" cy="9429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48075" y="4452232"/>
            <a:ext cx="2543175" cy="9429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91250" y="4452232"/>
            <a:ext cx="2543175" cy="9429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34425" y="4452232"/>
            <a:ext cx="2543175" cy="9429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524125" y="3633083"/>
            <a:ext cx="0" cy="8191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24125" y="3614033"/>
            <a:ext cx="22574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0600" y="3633083"/>
            <a:ext cx="0" cy="819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057775" y="3633083"/>
            <a:ext cx="0" cy="8191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57775" y="3614033"/>
            <a:ext cx="22574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315200" y="3633083"/>
            <a:ext cx="0" cy="819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605712" y="3614033"/>
            <a:ext cx="0" cy="8191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05712" y="3594983"/>
            <a:ext cx="22574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863137" y="3614033"/>
            <a:ext cx="0" cy="819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7700" y="3614033"/>
            <a:ext cx="16383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86000" y="3614033"/>
            <a:ext cx="0" cy="819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148887" y="3623558"/>
            <a:ext cx="0" cy="8191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148887" y="3604508"/>
            <a:ext cx="14049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54467" y="4557560"/>
                <a:ext cx="863066" cy="553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467" y="4557560"/>
                <a:ext cx="863066" cy="553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99509" y="4557560"/>
                <a:ext cx="863066" cy="553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509" y="4557560"/>
                <a:ext cx="863066" cy="553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574479" y="4557560"/>
                <a:ext cx="863066" cy="553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479" y="4557560"/>
                <a:ext cx="863066" cy="553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81752" y="2927459"/>
                <a:ext cx="532646" cy="553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752" y="2927459"/>
                <a:ext cx="532646" cy="553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920164" y="2927459"/>
                <a:ext cx="532646" cy="553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164" y="2927459"/>
                <a:ext cx="532646" cy="553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468101" y="3021936"/>
                <a:ext cx="532646" cy="553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101" y="3021936"/>
                <a:ext cx="532646" cy="553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4063753" y="5633332"/>
            <a:ext cx="4404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Long-term storage center</a:t>
            </a:r>
          </a:p>
        </p:txBody>
      </p:sp>
      <p:sp>
        <p:nvSpPr>
          <p:cNvPr id="53" name="Oval 52"/>
          <p:cNvSpPr/>
          <p:nvPr/>
        </p:nvSpPr>
        <p:spPr>
          <a:xfrm>
            <a:off x="285750" y="3481458"/>
            <a:ext cx="266700" cy="2667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639171" y="3461633"/>
            <a:ext cx="266700" cy="2667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184294" y="1356668"/>
                <a:ext cx="1460207" cy="1144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ba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94" y="1356668"/>
                <a:ext cx="1460207" cy="1144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078068" y="4557559"/>
                <a:ext cx="863066" cy="553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068" y="4557559"/>
                <a:ext cx="863066" cy="553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16056" y="6271565"/>
            <a:ext cx="717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Martin and Church, 2004; Lauer and </a:t>
            </a:r>
            <a:r>
              <a:rPr lang="en-US" dirty="0" err="1"/>
              <a:t>Willenbring</a:t>
            </a:r>
            <a:r>
              <a:rPr lang="en-US" dirty="0"/>
              <a:t>, 2010; Pizzuto et al.,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0635" y="1682454"/>
            <a:ext cx="555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 ‘virtual velocity’ of sand grains</a:t>
            </a:r>
          </a:p>
        </p:txBody>
      </p:sp>
    </p:spTree>
    <p:extLst>
      <p:ext uri="{BB962C8B-B14F-4D97-AF65-F5344CB8AC3E}">
        <p14:creationId xmlns:p14="http://schemas.microsoft.com/office/powerpoint/2010/main" val="261123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Luminescence in 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Luminescence is a property of solids where light is produced from electrons “trapped” in crystal lattice defects.</a:t>
            </a:r>
          </a:p>
          <a:p>
            <a:endParaRPr lang="en-US" dirty="0"/>
          </a:p>
          <a:p>
            <a:r>
              <a:rPr lang="en-US" dirty="0"/>
              <a:t>These electrons become trapped with exposure to background radiation and escape these traps when given energy through sunlight.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95003" y="6176963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a typeface="Calibri" panose="020F0502020204030204" pitchFamily="34" charset="0"/>
              </a:rPr>
              <a:t>Rhodes, 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86" y="892210"/>
            <a:ext cx="4708395" cy="52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9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Luminescence in 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Luminescence is a property of solids where light is produced from electrons “trapped” in crystal lattice defects.</a:t>
            </a:r>
          </a:p>
          <a:p>
            <a:endParaRPr lang="en-US" dirty="0"/>
          </a:p>
          <a:p>
            <a:r>
              <a:rPr lang="en-US" dirty="0"/>
              <a:t>These electrons become trapped with exposure to background radiation and escape these traps when given energy through sunlight.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1187062"/>
            <a:ext cx="5372100" cy="55388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08686" y="6356611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a typeface="Calibri" panose="020F0502020204030204" pitchFamily="34" charset="0"/>
              </a:rPr>
              <a:t>Rhodes,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9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built from “conservation of luminescence”</a:t>
            </a:r>
          </a:p>
          <a:p>
            <a:endParaRPr lang="en-US" i="1" dirty="0"/>
          </a:p>
          <a:p>
            <a:r>
              <a:rPr lang="en-US" dirty="0"/>
              <a:t>Essentially a simultaneous conservation of mass and energy</a:t>
            </a:r>
          </a:p>
          <a:p>
            <a:endParaRPr lang="en-US" i="1" dirty="0"/>
          </a:p>
          <a:p>
            <a:r>
              <a:rPr lang="en-US" dirty="0"/>
              <a:t>Flux of luminescence-bearing material is delivered from upstream and from interactions with floodplain storage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54" y="1761336"/>
            <a:ext cx="5943600" cy="3483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91072" y="5341622"/>
            <a:ext cx="1801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(Gray et al.,2017)</a:t>
            </a:r>
          </a:p>
        </p:txBody>
      </p:sp>
    </p:spTree>
    <p:extLst>
      <p:ext uri="{BB962C8B-B14F-4D97-AF65-F5344CB8AC3E}">
        <p14:creationId xmlns:p14="http://schemas.microsoft.com/office/powerpoint/2010/main" val="1252299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229</TotalTime>
  <Words>1283</Words>
  <Application>Microsoft Office PowerPoint</Application>
  <PresentationFormat>Widescreen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MS Mincho</vt:lpstr>
      <vt:lpstr>Arial</vt:lpstr>
      <vt:lpstr>Calibri</vt:lpstr>
      <vt:lpstr>Calibri Light</vt:lpstr>
      <vt:lpstr>Cambria Math</vt:lpstr>
      <vt:lpstr>Garamond</vt:lpstr>
      <vt:lpstr>Linux Biolinum</vt:lpstr>
      <vt:lpstr>Times New Roman</vt:lpstr>
      <vt:lpstr>Office Theme</vt:lpstr>
      <vt:lpstr>Evaluating luminescence as a sediment transport metric</vt:lpstr>
      <vt:lpstr>PowerPoint Presentation</vt:lpstr>
      <vt:lpstr>Fine sediment transport in rivers</vt:lpstr>
      <vt:lpstr>PowerPoint Presentation</vt:lpstr>
      <vt:lpstr>Sediment transport information</vt:lpstr>
      <vt:lpstr>Sediment transport information</vt:lpstr>
      <vt:lpstr>Luminescence in solids</vt:lpstr>
      <vt:lpstr>Luminescence in solids</vt:lpstr>
      <vt:lpstr>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Luminescence as a sediment transport metric</dc:title>
  <dc:creator>Harrison</dc:creator>
  <cp:lastModifiedBy>Harrison</cp:lastModifiedBy>
  <cp:revision>23</cp:revision>
  <dcterms:created xsi:type="dcterms:W3CDTF">2017-05-24T22:47:01Z</dcterms:created>
  <dcterms:modified xsi:type="dcterms:W3CDTF">2017-05-25T13:00:57Z</dcterms:modified>
</cp:coreProperties>
</file>