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377" r:id="rId3"/>
    <p:sldId id="378" r:id="rId4"/>
    <p:sldId id="379" r:id="rId5"/>
    <p:sldId id="348" r:id="rId6"/>
    <p:sldId id="349" r:id="rId7"/>
    <p:sldId id="367" r:id="rId8"/>
    <p:sldId id="360" r:id="rId9"/>
    <p:sldId id="368" r:id="rId10"/>
    <p:sldId id="361" r:id="rId11"/>
    <p:sldId id="370" r:id="rId12"/>
    <p:sldId id="369" r:id="rId13"/>
    <p:sldId id="362" r:id="rId14"/>
    <p:sldId id="363" r:id="rId15"/>
    <p:sldId id="371" r:id="rId16"/>
    <p:sldId id="372" r:id="rId17"/>
    <p:sldId id="373" r:id="rId18"/>
    <p:sldId id="383" r:id="rId19"/>
    <p:sldId id="382" r:id="rId20"/>
    <p:sldId id="381" r:id="rId21"/>
    <p:sldId id="359" r:id="rId22"/>
    <p:sldId id="366" r:id="rId23"/>
    <p:sldId id="374" r:id="rId24"/>
    <p:sldId id="375" r:id="rId25"/>
    <p:sldId id="376" r:id="rId26"/>
    <p:sldId id="351" r:id="rId27"/>
    <p:sldId id="347" r:id="rId28"/>
  </p:sldIdLst>
  <p:sldSz cx="9144000" cy="6858000" type="screen4x3"/>
  <p:notesSz cx="6858000" cy="9144000"/>
  <p:defaultTextStyle>
    <a:defPPr>
      <a:defRPr lang="en-US"/>
    </a:defPPr>
    <a:lvl1pPr algn="l" defTabSz="457090" rtl="0" fontAlgn="base">
      <a:spcBef>
        <a:spcPct val="0"/>
      </a:spcBef>
      <a:spcAft>
        <a:spcPct val="0"/>
      </a:spcAft>
      <a:defRPr kern="1200">
        <a:solidFill>
          <a:schemeClr val="tx1"/>
        </a:solidFill>
        <a:latin typeface="Calibri" pitchFamily="34" charset="0"/>
        <a:ea typeface="MS PGothic" pitchFamily="34" charset="-128"/>
        <a:cs typeface="+mn-cs"/>
      </a:defRPr>
    </a:lvl1pPr>
    <a:lvl2pPr marL="457090" algn="l" defTabSz="457090" rtl="0" fontAlgn="base">
      <a:spcBef>
        <a:spcPct val="0"/>
      </a:spcBef>
      <a:spcAft>
        <a:spcPct val="0"/>
      </a:spcAft>
      <a:defRPr kern="1200">
        <a:solidFill>
          <a:schemeClr val="tx1"/>
        </a:solidFill>
        <a:latin typeface="Calibri" pitchFamily="34" charset="0"/>
        <a:ea typeface="MS PGothic" pitchFamily="34" charset="-128"/>
        <a:cs typeface="+mn-cs"/>
      </a:defRPr>
    </a:lvl2pPr>
    <a:lvl3pPr marL="914180" algn="l" defTabSz="45709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270" algn="l" defTabSz="45709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361" algn="l" defTabSz="457090" rtl="0" fontAlgn="base">
      <a:spcBef>
        <a:spcPct val="0"/>
      </a:spcBef>
      <a:spcAft>
        <a:spcPct val="0"/>
      </a:spcAft>
      <a:defRPr kern="1200">
        <a:solidFill>
          <a:schemeClr val="tx1"/>
        </a:solidFill>
        <a:latin typeface="Calibri" pitchFamily="34" charset="0"/>
        <a:ea typeface="MS PGothic" pitchFamily="34" charset="-128"/>
        <a:cs typeface="+mn-cs"/>
      </a:defRPr>
    </a:lvl5pPr>
    <a:lvl6pPr marL="2285451" algn="l" defTabSz="914180" rtl="0" eaLnBrk="1" latinLnBrk="0" hangingPunct="1">
      <a:defRPr kern="1200">
        <a:solidFill>
          <a:schemeClr val="tx1"/>
        </a:solidFill>
        <a:latin typeface="Calibri" pitchFamily="34" charset="0"/>
        <a:ea typeface="MS PGothic" pitchFamily="34" charset="-128"/>
        <a:cs typeface="+mn-cs"/>
      </a:defRPr>
    </a:lvl6pPr>
    <a:lvl7pPr marL="2742542" algn="l" defTabSz="914180" rtl="0" eaLnBrk="1" latinLnBrk="0" hangingPunct="1">
      <a:defRPr kern="1200">
        <a:solidFill>
          <a:schemeClr val="tx1"/>
        </a:solidFill>
        <a:latin typeface="Calibri" pitchFamily="34" charset="0"/>
        <a:ea typeface="MS PGothic" pitchFamily="34" charset="-128"/>
        <a:cs typeface="+mn-cs"/>
      </a:defRPr>
    </a:lvl7pPr>
    <a:lvl8pPr marL="3199632" algn="l" defTabSz="914180" rtl="0" eaLnBrk="1" latinLnBrk="0" hangingPunct="1">
      <a:defRPr kern="1200">
        <a:solidFill>
          <a:schemeClr val="tx1"/>
        </a:solidFill>
        <a:latin typeface="Calibri" pitchFamily="34" charset="0"/>
        <a:ea typeface="MS PGothic" pitchFamily="34" charset="-128"/>
        <a:cs typeface="+mn-cs"/>
      </a:defRPr>
    </a:lvl8pPr>
    <a:lvl9pPr marL="3656722" algn="l" defTabSz="91418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4" autoAdjust="0"/>
    <p:restoredTop sz="95677" autoAdjust="0"/>
  </p:normalViewPr>
  <p:slideViewPr>
    <p:cSldViewPr snapToGrid="0" snapToObjects="1">
      <p:cViewPr>
        <p:scale>
          <a:sx n="64" d="100"/>
          <a:sy n="64" d="100"/>
        </p:scale>
        <p:origin x="-1308" y="-3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peteralexander:Documents:ec-data:results:AgentAnalysis:OSR:os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2445610965296"/>
          <c:y val="2.8697571743929399E-2"/>
          <c:w val="0.64532644356955404"/>
          <c:h val="0.82968809557331302"/>
        </c:manualLayout>
      </c:layout>
      <c:scatterChart>
        <c:scatterStyle val="lineMarker"/>
        <c:varyColors val="0"/>
        <c:ser>
          <c:idx val="0"/>
          <c:order val="0"/>
          <c:tx>
            <c:v>Observed Oilseed Rape</c:v>
          </c:tx>
          <c:spPr>
            <a:ln w="28575">
              <a:solidFill>
                <a:srgbClr val="FF0000"/>
              </a:solidFill>
            </a:ln>
          </c:spPr>
          <c:marker>
            <c:symbol val="square"/>
            <c:size val="5"/>
            <c:spPr>
              <a:solidFill>
                <a:schemeClr val="accent1"/>
              </a:solidFill>
              <a:ln>
                <a:noFill/>
              </a:ln>
            </c:spPr>
          </c:marker>
          <c:xVal>
            <c:numRef>
              <c:f>osr.csv!$C$5:$C$23</c:f>
              <c:numCache>
                <c:formatCode>General</c:formatCode>
                <c:ptCount val="19"/>
                <c:pt idx="0">
                  <c:v>3</c:v>
                </c:pt>
                <c:pt idx="1">
                  <c:v>4</c:v>
                </c:pt>
                <c:pt idx="2">
                  <c:v>5</c:v>
                </c:pt>
                <c:pt idx="3">
                  <c:v>6</c:v>
                </c:pt>
                <c:pt idx="4">
                  <c:v>7</c:v>
                </c:pt>
                <c:pt idx="5">
                  <c:v>8</c:v>
                </c:pt>
                <c:pt idx="6">
                  <c:v>9</c:v>
                </c:pt>
                <c:pt idx="7">
                  <c:v>10</c:v>
                </c:pt>
                <c:pt idx="8">
                  <c:v>11</c:v>
                </c:pt>
                <c:pt idx="9">
                  <c:v>15</c:v>
                </c:pt>
                <c:pt idx="10">
                  <c:v>16</c:v>
                </c:pt>
                <c:pt idx="11">
                  <c:v>21</c:v>
                </c:pt>
                <c:pt idx="12">
                  <c:v>22</c:v>
                </c:pt>
                <c:pt idx="13">
                  <c:v>23</c:v>
                </c:pt>
                <c:pt idx="14">
                  <c:v>27</c:v>
                </c:pt>
                <c:pt idx="15">
                  <c:v>28</c:v>
                </c:pt>
                <c:pt idx="16">
                  <c:v>29</c:v>
                </c:pt>
                <c:pt idx="17">
                  <c:v>30</c:v>
                </c:pt>
                <c:pt idx="18">
                  <c:v>31</c:v>
                </c:pt>
              </c:numCache>
            </c:numRef>
          </c:xVal>
          <c:yVal>
            <c:numRef>
              <c:f>osr.csv!$B$5:$B$23</c:f>
              <c:numCache>
                <c:formatCode>General</c:formatCode>
                <c:ptCount val="19"/>
                <c:pt idx="0">
                  <c:v>5127</c:v>
                </c:pt>
                <c:pt idx="1">
                  <c:v>4004</c:v>
                </c:pt>
                <c:pt idx="2">
                  <c:v>5126</c:v>
                </c:pt>
                <c:pt idx="3">
                  <c:v>6946</c:v>
                </c:pt>
                <c:pt idx="4">
                  <c:v>13673</c:v>
                </c:pt>
                <c:pt idx="5">
                  <c:v>24538</c:v>
                </c:pt>
                <c:pt idx="6">
                  <c:v>38967</c:v>
                </c:pt>
                <c:pt idx="7">
                  <c:v>47808</c:v>
                </c:pt>
                <c:pt idx="8">
                  <c:v>55439</c:v>
                </c:pt>
                <c:pt idx="9">
                  <c:v>125508</c:v>
                </c:pt>
                <c:pt idx="10">
                  <c:v>172834</c:v>
                </c:pt>
                <c:pt idx="11">
                  <c:v>341342</c:v>
                </c:pt>
                <c:pt idx="12">
                  <c:v>305055</c:v>
                </c:pt>
                <c:pt idx="13">
                  <c:v>283283</c:v>
                </c:pt>
                <c:pt idx="14">
                  <c:v>316515</c:v>
                </c:pt>
                <c:pt idx="15">
                  <c:v>334910</c:v>
                </c:pt>
                <c:pt idx="16">
                  <c:v>253181</c:v>
                </c:pt>
                <c:pt idx="17">
                  <c:v>272820</c:v>
                </c:pt>
                <c:pt idx="18">
                  <c:v>343115</c:v>
                </c:pt>
              </c:numCache>
            </c:numRef>
          </c:yVal>
          <c:smooth val="0"/>
          <c:extLst xmlns:c16r2="http://schemas.microsoft.com/office/drawing/2015/06/chart">
            <c:ext xmlns:c16="http://schemas.microsoft.com/office/drawing/2014/chart" uri="{C3380CC4-5D6E-409C-BE32-E72D297353CC}">
              <c16:uniqueId val="{00000000-9E52-40C8-A4B7-DC6C21DE06AF}"/>
            </c:ext>
          </c:extLst>
        </c:ser>
        <c:dLbls>
          <c:showLegendKey val="0"/>
          <c:showVal val="0"/>
          <c:showCatName val="0"/>
          <c:showSerName val="0"/>
          <c:showPercent val="0"/>
          <c:showBubbleSize val="0"/>
        </c:dLbls>
        <c:axId val="80588160"/>
        <c:axId val="80595584"/>
      </c:scatterChart>
      <c:scatterChart>
        <c:scatterStyle val="lineMarker"/>
        <c:varyColors val="0"/>
        <c:ser>
          <c:idx val="1"/>
          <c:order val="1"/>
          <c:tx>
            <c:v>Modelled perennial energy crops</c:v>
          </c:tx>
          <c:spPr>
            <a:ln w="28575">
              <a:solidFill>
                <a:schemeClr val="tx1"/>
              </a:solidFill>
            </a:ln>
          </c:spPr>
          <c:marker>
            <c:symbol val="diamond"/>
            <c:size val="5"/>
            <c:spPr>
              <a:solidFill>
                <a:schemeClr val="accent2"/>
              </a:solidFill>
              <a:ln>
                <a:noFill/>
              </a:ln>
            </c:spPr>
          </c:marker>
          <c:xVal>
            <c:numRef>
              <c:f>osr.csv!$I$5:$I$45</c:f>
              <c:numCache>
                <c:formatCode>General</c:formatCode>
                <c:ptCount val="4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numCache>
            </c:numRef>
          </c:xVal>
          <c:yVal>
            <c:numRef>
              <c:f>osr.csv!$H$5:$H$45</c:f>
              <c:numCache>
                <c:formatCode>General</c:formatCode>
                <c:ptCount val="41"/>
                <c:pt idx="0">
                  <c:v>1604.916666666667</c:v>
                </c:pt>
                <c:pt idx="1">
                  <c:v>2072.1666666666611</c:v>
                </c:pt>
                <c:pt idx="2">
                  <c:v>1882.416666666667</c:v>
                </c:pt>
                <c:pt idx="3">
                  <c:v>2423.5</c:v>
                </c:pt>
                <c:pt idx="4">
                  <c:v>3366.25</c:v>
                </c:pt>
                <c:pt idx="5">
                  <c:v>5227.4166666666697</c:v>
                </c:pt>
                <c:pt idx="6">
                  <c:v>8085.4166666666697</c:v>
                </c:pt>
                <c:pt idx="7">
                  <c:v>12270.5</c:v>
                </c:pt>
                <c:pt idx="8">
                  <c:v>18267.666666666672</c:v>
                </c:pt>
                <c:pt idx="9">
                  <c:v>27235.916666666672</c:v>
                </c:pt>
                <c:pt idx="10">
                  <c:v>39429.166666666599</c:v>
                </c:pt>
                <c:pt idx="11">
                  <c:v>54632.666666666599</c:v>
                </c:pt>
                <c:pt idx="12">
                  <c:v>75458.833333333343</c:v>
                </c:pt>
                <c:pt idx="13">
                  <c:v>100129.3333333333</c:v>
                </c:pt>
                <c:pt idx="14">
                  <c:v>122994.4166666667</c:v>
                </c:pt>
                <c:pt idx="15">
                  <c:v>141524.91666666669</c:v>
                </c:pt>
                <c:pt idx="16">
                  <c:v>158936.91666666669</c:v>
                </c:pt>
                <c:pt idx="17">
                  <c:v>178444.25</c:v>
                </c:pt>
                <c:pt idx="18">
                  <c:v>194798.66666666669</c:v>
                </c:pt>
                <c:pt idx="19">
                  <c:v>215347.33333333331</c:v>
                </c:pt>
                <c:pt idx="20">
                  <c:v>236412.91666666669</c:v>
                </c:pt>
                <c:pt idx="21">
                  <c:v>257211.41666666669</c:v>
                </c:pt>
                <c:pt idx="22">
                  <c:v>268230.5</c:v>
                </c:pt>
                <c:pt idx="23">
                  <c:v>269834.33333333331</c:v>
                </c:pt>
                <c:pt idx="24">
                  <c:v>268532.66666666663</c:v>
                </c:pt>
                <c:pt idx="25">
                  <c:v>266759.66666666663</c:v>
                </c:pt>
                <c:pt idx="26">
                  <c:v>269527.41666666669</c:v>
                </c:pt>
                <c:pt idx="27">
                  <c:v>274650.91666666669</c:v>
                </c:pt>
                <c:pt idx="28">
                  <c:v>280900.83333333331</c:v>
                </c:pt>
                <c:pt idx="29">
                  <c:v>288009.33333333331</c:v>
                </c:pt>
                <c:pt idx="30">
                  <c:v>292972.5</c:v>
                </c:pt>
                <c:pt idx="31">
                  <c:v>296619</c:v>
                </c:pt>
                <c:pt idx="32">
                  <c:v>303398</c:v>
                </c:pt>
                <c:pt idx="33">
                  <c:v>301789.41666666669</c:v>
                </c:pt>
                <c:pt idx="34">
                  <c:v>297366.91666666669</c:v>
                </c:pt>
                <c:pt idx="35">
                  <c:v>287758.33333333331</c:v>
                </c:pt>
                <c:pt idx="36">
                  <c:v>273460.33333333331</c:v>
                </c:pt>
                <c:pt idx="37">
                  <c:v>261630.5</c:v>
                </c:pt>
                <c:pt idx="38">
                  <c:v>250858.83333333331</c:v>
                </c:pt>
                <c:pt idx="39">
                  <c:v>248381.75</c:v>
                </c:pt>
                <c:pt idx="40">
                  <c:v>244367.66666666669</c:v>
                </c:pt>
              </c:numCache>
            </c:numRef>
          </c:yVal>
          <c:smooth val="0"/>
          <c:extLst xmlns:c16r2="http://schemas.microsoft.com/office/drawing/2015/06/chart">
            <c:ext xmlns:c16="http://schemas.microsoft.com/office/drawing/2014/chart" uri="{C3380CC4-5D6E-409C-BE32-E72D297353CC}">
              <c16:uniqueId val="{00000001-9E52-40C8-A4B7-DC6C21DE06AF}"/>
            </c:ext>
          </c:extLst>
        </c:ser>
        <c:dLbls>
          <c:showLegendKey val="0"/>
          <c:showVal val="0"/>
          <c:showCatName val="0"/>
          <c:showSerName val="0"/>
          <c:showPercent val="0"/>
          <c:showBubbleSize val="0"/>
        </c:dLbls>
        <c:axId val="80600448"/>
        <c:axId val="80598144"/>
      </c:scatterChart>
      <c:valAx>
        <c:axId val="80588160"/>
        <c:scaling>
          <c:orientation val="minMax"/>
          <c:max val="40"/>
        </c:scaling>
        <c:delete val="0"/>
        <c:axPos val="b"/>
        <c:title>
          <c:tx>
            <c:rich>
              <a:bodyPr/>
              <a:lstStyle/>
              <a:p>
                <a:pPr>
                  <a:defRPr/>
                </a:pPr>
                <a:r>
                  <a:rPr lang="en-US"/>
                  <a:t>Years since baseline</a:t>
                </a:r>
              </a:p>
            </c:rich>
          </c:tx>
          <c:layout/>
          <c:overlay val="0"/>
        </c:title>
        <c:numFmt formatCode="General" sourceLinked="1"/>
        <c:majorTickMark val="out"/>
        <c:minorTickMark val="none"/>
        <c:tickLblPos val="nextTo"/>
        <c:crossAx val="80595584"/>
        <c:crosses val="autoZero"/>
        <c:crossBetween val="midCat"/>
      </c:valAx>
      <c:valAx>
        <c:axId val="80595584"/>
        <c:scaling>
          <c:orientation val="minMax"/>
          <c:max val="350000"/>
        </c:scaling>
        <c:delete val="0"/>
        <c:axPos val="l"/>
        <c:majorGridlines/>
        <c:title>
          <c:tx>
            <c:rich>
              <a:bodyPr rot="-5400000" vert="horz"/>
              <a:lstStyle/>
              <a:p>
                <a:pPr>
                  <a:defRPr/>
                </a:pPr>
                <a:r>
                  <a:rPr lang="en-US"/>
                  <a:t>Oilseed</a:t>
                </a:r>
                <a:r>
                  <a:rPr lang="en-US" baseline="0"/>
                  <a:t> rape a</a:t>
                </a:r>
                <a:r>
                  <a:rPr lang="en-US"/>
                  <a:t>rea in</a:t>
                </a:r>
                <a:r>
                  <a:rPr lang="en-US" baseline="0"/>
                  <a:t> England and Wales</a:t>
                </a:r>
                <a:r>
                  <a:rPr lang="en-US"/>
                  <a:t> (1000 ha)</a:t>
                </a:r>
              </a:p>
            </c:rich>
          </c:tx>
          <c:layout/>
          <c:overlay val="0"/>
        </c:title>
        <c:numFmt formatCode="General" sourceLinked="1"/>
        <c:majorTickMark val="out"/>
        <c:minorTickMark val="none"/>
        <c:tickLblPos val="nextTo"/>
        <c:crossAx val="80588160"/>
        <c:crosses val="autoZero"/>
        <c:crossBetween val="midCat"/>
        <c:dispUnits>
          <c:builtInUnit val="thousands"/>
        </c:dispUnits>
      </c:valAx>
      <c:valAx>
        <c:axId val="80598144"/>
        <c:scaling>
          <c:orientation val="minMax"/>
          <c:max val="320000"/>
          <c:min val="0"/>
        </c:scaling>
        <c:delete val="0"/>
        <c:axPos val="r"/>
        <c:title>
          <c:tx>
            <c:rich>
              <a:bodyPr rot="-5400000" vert="horz"/>
              <a:lstStyle/>
              <a:p>
                <a:pPr>
                  <a:defRPr/>
                </a:pPr>
                <a:r>
                  <a:rPr lang="en-US" baseline="0"/>
                  <a:t>Energy crop area in the UK (1000 ha)</a:t>
                </a:r>
                <a:endParaRPr lang="en-US"/>
              </a:p>
            </c:rich>
          </c:tx>
          <c:layout/>
          <c:overlay val="0"/>
        </c:title>
        <c:numFmt formatCode="General" sourceLinked="1"/>
        <c:majorTickMark val="out"/>
        <c:minorTickMark val="none"/>
        <c:tickLblPos val="nextTo"/>
        <c:crossAx val="80600448"/>
        <c:crosses val="max"/>
        <c:crossBetween val="midCat"/>
        <c:dispUnits>
          <c:builtInUnit val="thousands"/>
        </c:dispUnits>
      </c:valAx>
      <c:valAx>
        <c:axId val="80600448"/>
        <c:scaling>
          <c:orientation val="minMax"/>
        </c:scaling>
        <c:delete val="1"/>
        <c:axPos val="b"/>
        <c:numFmt formatCode="General" sourceLinked="1"/>
        <c:majorTickMark val="out"/>
        <c:minorTickMark val="none"/>
        <c:tickLblPos val="nextTo"/>
        <c:crossAx val="80598144"/>
        <c:crosses val="autoZero"/>
        <c:crossBetween val="midCat"/>
      </c:valAx>
    </c:plotArea>
    <c:legend>
      <c:legendPos val="r"/>
      <c:layout>
        <c:manualLayout>
          <c:xMode val="edge"/>
          <c:yMode val="edge"/>
          <c:x val="0.85314158646835803"/>
          <c:y val="2.6403839930967499E-2"/>
          <c:w val="0.146858413531642"/>
          <c:h val="0.86624557301516303"/>
        </c:manualLayout>
      </c:layout>
      <c:overlay val="0"/>
      <c:txPr>
        <a:bodyPr/>
        <a:lstStyle/>
        <a:p>
          <a:pPr>
            <a:defRPr sz="800"/>
          </a:pPr>
          <a:endParaRPr lang="en-US"/>
        </a:p>
      </c:txPr>
    </c:legend>
    <c:plotVisOnly val="1"/>
    <c:dispBlanksAs val="gap"/>
    <c:showDLblsOverMax val="0"/>
  </c:chart>
  <c:spPr>
    <a:ln>
      <a:noFill/>
    </a:ln>
  </c:spPr>
  <c:txPr>
    <a:bodyPr/>
    <a:lstStyle/>
    <a:p>
      <a:pPr>
        <a:defRPr sz="9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84F7B0-693A-4CDC-B4D2-60101C5A400B}" type="datetimeFigureOut">
              <a:rPr lang="en-GB" smtClean="0"/>
              <a:t>25/05/2016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9F0F5-E3F9-47F4-AC11-479E533C3291}" type="slidenum">
              <a:rPr lang="en-GB" smtClean="0"/>
              <a:t>‹#›</a:t>
            </a:fld>
            <a:endParaRPr lang="en-GB"/>
          </a:p>
        </p:txBody>
      </p:sp>
    </p:spTree>
    <p:extLst>
      <p:ext uri="{BB962C8B-B14F-4D97-AF65-F5344CB8AC3E}">
        <p14:creationId xmlns:p14="http://schemas.microsoft.com/office/powerpoint/2010/main" val="2316036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7CCAEF-9A35-4C6C-9052-784C67A88B2A}" type="slidenum">
              <a:rPr lang="en-US" smtClean="0"/>
              <a:pPr/>
              <a:t>9</a:t>
            </a:fld>
            <a:endParaRPr lang="en-US"/>
          </a:p>
        </p:txBody>
      </p:sp>
    </p:spTree>
    <p:extLst>
      <p:ext uri="{BB962C8B-B14F-4D97-AF65-F5344CB8AC3E}">
        <p14:creationId xmlns:p14="http://schemas.microsoft.com/office/powerpoint/2010/main" val="27333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7CCAEF-9A35-4C6C-9052-784C67A88B2A}"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149340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p:spPr>
        <p:txBody>
          <a:bodyPr/>
          <a:lstStyle/>
          <a:p>
            <a:endParaRPr lang="en-GB" altLang="en-US" smtClean="0"/>
          </a:p>
        </p:txBody>
      </p:sp>
      <p:sp>
        <p:nvSpPr>
          <p:cNvPr id="7172"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D07E6A4-E091-4CD7-9911-6CC0EBCF054A}" type="slidenum">
              <a:rPr lang="en-GB" altLang="en-US" smtClean="0"/>
              <a:pPr/>
              <a:t>20</a:t>
            </a:fld>
            <a:endParaRPr lang="en-GB" altLang="en-US" smtClean="0"/>
          </a:p>
        </p:txBody>
      </p:sp>
    </p:spTree>
    <p:extLst>
      <p:ext uri="{BB962C8B-B14F-4D97-AF65-F5344CB8AC3E}">
        <p14:creationId xmlns:p14="http://schemas.microsoft.com/office/powerpoint/2010/main" val="1213045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72185" y="2130427"/>
            <a:ext cx="7013448" cy="1470025"/>
          </a:xfrm>
        </p:spPr>
        <p:txBody>
          <a:bodyPr/>
          <a:lstStyle>
            <a:lvl1pPr algn="ctr">
              <a:defRPr sz="4400" b="1"/>
            </a:lvl1pPr>
          </a:lstStyle>
          <a:p>
            <a:r>
              <a:rPr lang="en-GB" smtClean="0"/>
              <a:t>Click to edit Master title style</a:t>
            </a:r>
            <a:endParaRPr lang="en-US"/>
          </a:p>
        </p:txBody>
      </p:sp>
      <p:sp>
        <p:nvSpPr>
          <p:cNvPr id="3" name="Subtitle 2"/>
          <p:cNvSpPr>
            <a:spLocks noGrp="1"/>
          </p:cNvSpPr>
          <p:nvPr>
            <p:ph type="subTitle" idx="1"/>
          </p:nvPr>
        </p:nvSpPr>
        <p:spPr>
          <a:xfrm>
            <a:off x="1778508" y="3886200"/>
            <a:ext cx="6400800" cy="1752600"/>
          </a:xfrm>
        </p:spPr>
        <p:txBody>
          <a:bodyPr/>
          <a:lstStyle>
            <a:lvl1pPr marL="0" indent="0" algn="ctr">
              <a:buNone/>
              <a:defRPr>
                <a:solidFill>
                  <a:schemeClr val="tx1">
                    <a:tint val="75000"/>
                  </a:schemeClr>
                </a:solidFill>
              </a:defRPr>
            </a:lvl1pPr>
            <a:lvl2pPr marL="457090" indent="0" algn="ctr">
              <a:buNone/>
              <a:defRPr>
                <a:solidFill>
                  <a:schemeClr val="tx1">
                    <a:tint val="75000"/>
                  </a:schemeClr>
                </a:solidFill>
              </a:defRPr>
            </a:lvl2pPr>
            <a:lvl3pPr marL="914180" indent="0" algn="ctr">
              <a:buNone/>
              <a:defRPr>
                <a:solidFill>
                  <a:schemeClr val="tx1">
                    <a:tint val="75000"/>
                  </a:schemeClr>
                </a:solidFill>
              </a:defRPr>
            </a:lvl3pPr>
            <a:lvl4pPr marL="1371270" indent="0" algn="ctr">
              <a:buNone/>
              <a:defRPr>
                <a:solidFill>
                  <a:schemeClr val="tx1">
                    <a:tint val="75000"/>
                  </a:schemeClr>
                </a:solidFill>
              </a:defRPr>
            </a:lvl4pPr>
            <a:lvl5pPr marL="1828361" indent="0" algn="ctr">
              <a:buNone/>
              <a:defRPr>
                <a:solidFill>
                  <a:schemeClr val="tx1">
                    <a:tint val="75000"/>
                  </a:schemeClr>
                </a:solidFill>
              </a:defRPr>
            </a:lvl5pPr>
            <a:lvl6pPr marL="2285451" indent="0" algn="ctr">
              <a:buNone/>
              <a:defRPr>
                <a:solidFill>
                  <a:schemeClr val="tx1">
                    <a:tint val="75000"/>
                  </a:schemeClr>
                </a:solidFill>
              </a:defRPr>
            </a:lvl6pPr>
            <a:lvl7pPr marL="2742542" indent="0" algn="ctr">
              <a:buNone/>
              <a:defRPr>
                <a:solidFill>
                  <a:schemeClr val="tx1">
                    <a:tint val="75000"/>
                  </a:schemeClr>
                </a:solidFill>
              </a:defRPr>
            </a:lvl7pPr>
            <a:lvl8pPr marL="3199632" indent="0" algn="ctr">
              <a:buNone/>
              <a:defRPr>
                <a:solidFill>
                  <a:schemeClr val="tx1">
                    <a:tint val="75000"/>
                  </a:schemeClr>
                </a:solidFill>
              </a:defRPr>
            </a:lvl8pPr>
            <a:lvl9pPr marL="3656722"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02E0D95-0E9E-4375-9E23-6DB687A8A0EA}" type="datetimeFigureOut">
              <a:rPr lang="en-US" altLang="en-US"/>
              <a:pPr>
                <a:defRPr/>
              </a:pPr>
              <a:t>5/25/2016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D51D10A-BCE4-4DBF-A302-5337A8C01C17}" type="slidenum">
              <a:rPr lang="en-US" altLang="en-US"/>
              <a:pPr>
                <a:defRPr/>
              </a:pPr>
              <a:t>‹#›</a:t>
            </a:fld>
            <a:endParaRPr lang="en-US" altLang="en-US"/>
          </a:p>
        </p:txBody>
      </p:sp>
    </p:spTree>
    <p:extLst>
      <p:ext uri="{BB962C8B-B14F-4D97-AF65-F5344CB8AC3E}">
        <p14:creationId xmlns:p14="http://schemas.microsoft.com/office/powerpoint/2010/main" val="20694917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84C44F-15BB-4A5E-869D-433DEB6DFE28}" type="datetimeFigureOut">
              <a:rPr lang="en-US" altLang="en-US"/>
              <a:pPr>
                <a:defRPr/>
              </a:pPr>
              <a:t>5/25/2016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A2D58B-78F1-4BEB-9E36-E06CE57B3483}" type="slidenum">
              <a:rPr lang="en-US" altLang="en-US"/>
              <a:pPr>
                <a:defRPr/>
              </a:pPr>
              <a:t>‹#›</a:t>
            </a:fld>
            <a:endParaRPr lang="en-US" altLang="en-US"/>
          </a:p>
        </p:txBody>
      </p:sp>
    </p:spTree>
    <p:extLst>
      <p:ext uri="{BB962C8B-B14F-4D97-AF65-F5344CB8AC3E}">
        <p14:creationId xmlns:p14="http://schemas.microsoft.com/office/powerpoint/2010/main" val="2639949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9850"/>
            <a:ext cx="2057400" cy="505631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1335024" y="1069850"/>
            <a:ext cx="5141976" cy="505631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9693E82-8E46-43C2-85BB-DA3B7D2CB306}" type="datetimeFigureOut">
              <a:rPr lang="en-US" altLang="en-US"/>
              <a:pPr>
                <a:defRPr/>
              </a:pPr>
              <a:t>5/25/2016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169A8B-2641-4535-91BF-FC8CC8366767}" type="slidenum">
              <a:rPr lang="en-US" altLang="en-US"/>
              <a:pPr>
                <a:defRPr/>
              </a:pPr>
              <a:t>‹#›</a:t>
            </a:fld>
            <a:endParaRPr lang="en-US" altLang="en-US"/>
          </a:p>
        </p:txBody>
      </p:sp>
    </p:spTree>
    <p:extLst>
      <p:ext uri="{BB962C8B-B14F-4D97-AF65-F5344CB8AC3E}">
        <p14:creationId xmlns:p14="http://schemas.microsoft.com/office/powerpoint/2010/main" val="1220872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Click to edit Master title style</a:t>
            </a:r>
            <a:endParaRPr lang="en-US" dirty="0"/>
          </a:p>
        </p:txBody>
      </p:sp>
      <p:sp>
        <p:nvSpPr>
          <p:cNvPr id="3" name="Content Placeholder 2"/>
          <p:cNvSpPr>
            <a:spLocks noGrp="1"/>
          </p:cNvSpPr>
          <p:nvPr>
            <p:ph idx="1"/>
          </p:nvPr>
        </p:nvSpPr>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1758850-C639-4892-A400-15E0E2194352}" type="datetimeFigureOut">
              <a:rPr lang="en-US" altLang="en-US"/>
              <a:pPr>
                <a:defRPr/>
              </a:pPr>
              <a:t>5/25/2016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3C8051-258B-4068-9901-65B926BD0F3D}" type="slidenum">
              <a:rPr lang="en-US" altLang="en-US"/>
              <a:pPr>
                <a:defRPr/>
              </a:pPr>
              <a:t>‹#›</a:t>
            </a:fld>
            <a:endParaRPr lang="en-US" altLang="en-US"/>
          </a:p>
        </p:txBody>
      </p:sp>
    </p:spTree>
    <p:extLst>
      <p:ext uri="{BB962C8B-B14F-4D97-AF65-F5344CB8AC3E}">
        <p14:creationId xmlns:p14="http://schemas.microsoft.com/office/powerpoint/2010/main" val="355709976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371599" y="4406902"/>
            <a:ext cx="7123114"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1371599" y="2906714"/>
            <a:ext cx="7123113" cy="1500187"/>
          </a:xfrm>
        </p:spPr>
        <p:txBody>
          <a:bodyPr anchor="b"/>
          <a:lstStyle>
            <a:lvl1pPr marL="0" indent="0">
              <a:buNone/>
              <a:defRPr sz="2000">
                <a:solidFill>
                  <a:schemeClr val="tx1">
                    <a:tint val="75000"/>
                  </a:schemeClr>
                </a:solidFill>
              </a:defRPr>
            </a:lvl1pPr>
            <a:lvl2pPr marL="457090" indent="0">
              <a:buNone/>
              <a:defRPr sz="1800">
                <a:solidFill>
                  <a:schemeClr val="tx1">
                    <a:tint val="75000"/>
                  </a:schemeClr>
                </a:solidFill>
              </a:defRPr>
            </a:lvl2pPr>
            <a:lvl3pPr marL="914180" indent="0">
              <a:buNone/>
              <a:defRPr sz="1600">
                <a:solidFill>
                  <a:schemeClr val="tx1">
                    <a:tint val="75000"/>
                  </a:schemeClr>
                </a:solidFill>
              </a:defRPr>
            </a:lvl3pPr>
            <a:lvl4pPr marL="1371270" indent="0">
              <a:buNone/>
              <a:defRPr sz="1400">
                <a:solidFill>
                  <a:schemeClr val="tx1">
                    <a:tint val="75000"/>
                  </a:schemeClr>
                </a:solidFill>
              </a:defRPr>
            </a:lvl4pPr>
            <a:lvl5pPr marL="1828361" indent="0">
              <a:buNone/>
              <a:defRPr sz="1400">
                <a:solidFill>
                  <a:schemeClr val="tx1">
                    <a:tint val="75000"/>
                  </a:schemeClr>
                </a:solidFill>
              </a:defRPr>
            </a:lvl5pPr>
            <a:lvl6pPr marL="2285451" indent="0">
              <a:buNone/>
              <a:defRPr sz="1400">
                <a:solidFill>
                  <a:schemeClr val="tx1">
                    <a:tint val="75000"/>
                  </a:schemeClr>
                </a:solidFill>
              </a:defRPr>
            </a:lvl6pPr>
            <a:lvl7pPr marL="2742542" indent="0">
              <a:buNone/>
              <a:defRPr sz="1400">
                <a:solidFill>
                  <a:schemeClr val="tx1">
                    <a:tint val="75000"/>
                  </a:schemeClr>
                </a:solidFill>
              </a:defRPr>
            </a:lvl7pPr>
            <a:lvl8pPr marL="3199632" indent="0">
              <a:buNone/>
              <a:defRPr sz="1400">
                <a:solidFill>
                  <a:schemeClr val="tx1">
                    <a:tint val="75000"/>
                  </a:schemeClr>
                </a:solidFill>
              </a:defRPr>
            </a:lvl8pPr>
            <a:lvl9pPr marL="3656722"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680450A-C3E1-4D74-8751-88F496F97D77}" type="datetimeFigureOut">
              <a:rPr lang="en-US" altLang="en-US"/>
              <a:pPr>
                <a:defRPr/>
              </a:pPr>
              <a:t>5/25/2016</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0AAED7C-DD83-49E9-9DCA-5134B9CF6E86}" type="slidenum">
              <a:rPr lang="en-US" altLang="en-US"/>
              <a:pPr>
                <a:defRPr/>
              </a:pPr>
              <a:t>‹#›</a:t>
            </a:fld>
            <a:endParaRPr lang="en-US" altLang="en-US"/>
          </a:p>
        </p:txBody>
      </p:sp>
    </p:spTree>
    <p:extLst>
      <p:ext uri="{BB962C8B-B14F-4D97-AF65-F5344CB8AC3E}">
        <p14:creationId xmlns:p14="http://schemas.microsoft.com/office/powerpoint/2010/main" val="571293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1417320" y="2221994"/>
            <a:ext cx="3528000" cy="39041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5166360" y="2221994"/>
            <a:ext cx="3528000" cy="39041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043F393-93FB-44FD-8BE6-8ECA4A761B8B}" type="datetimeFigureOut">
              <a:rPr lang="en-US" altLang="en-US"/>
              <a:pPr>
                <a:defRPr/>
              </a:pPr>
              <a:t>5/25/2016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17A43F5-FDCE-410E-99D7-8ADFB339145F}" type="slidenum">
              <a:rPr lang="en-US" altLang="en-US"/>
              <a:pPr>
                <a:defRPr/>
              </a:pPr>
              <a:t>‹#›</a:t>
            </a:fld>
            <a:endParaRPr lang="en-US" altLang="en-US"/>
          </a:p>
        </p:txBody>
      </p:sp>
    </p:spTree>
    <p:extLst>
      <p:ext uri="{BB962C8B-B14F-4D97-AF65-F5344CB8AC3E}">
        <p14:creationId xmlns:p14="http://schemas.microsoft.com/office/powerpoint/2010/main" val="2109709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1417320" y="2193481"/>
            <a:ext cx="352800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GB" dirty="0" smtClean="0"/>
              <a:t>Click to edit Master text styles</a:t>
            </a:r>
          </a:p>
        </p:txBody>
      </p:sp>
      <p:sp>
        <p:nvSpPr>
          <p:cNvPr id="4" name="Content Placeholder 3"/>
          <p:cNvSpPr>
            <a:spLocks noGrp="1"/>
          </p:cNvSpPr>
          <p:nvPr>
            <p:ph sz="half" idx="2"/>
          </p:nvPr>
        </p:nvSpPr>
        <p:spPr>
          <a:xfrm>
            <a:off x="1417320" y="2871216"/>
            <a:ext cx="3528000" cy="32400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Text Placeholder 4"/>
          <p:cNvSpPr>
            <a:spLocks noGrp="1"/>
          </p:cNvSpPr>
          <p:nvPr>
            <p:ph type="body" sz="quarter" idx="3"/>
          </p:nvPr>
        </p:nvSpPr>
        <p:spPr>
          <a:xfrm>
            <a:off x="5157089" y="2193798"/>
            <a:ext cx="3528000" cy="639762"/>
          </a:xfrm>
        </p:spPr>
        <p:txBody>
          <a:bodyPr anchor="b"/>
          <a:lstStyle>
            <a:lvl1pPr marL="0" indent="0">
              <a:buNone/>
              <a:defRPr sz="2400" b="1"/>
            </a:lvl1pPr>
            <a:lvl2pPr marL="457090" indent="0">
              <a:buNone/>
              <a:defRPr sz="2000" b="1"/>
            </a:lvl2pPr>
            <a:lvl3pPr marL="914180" indent="0">
              <a:buNone/>
              <a:defRPr sz="1800" b="1"/>
            </a:lvl3pPr>
            <a:lvl4pPr marL="1371270" indent="0">
              <a:buNone/>
              <a:defRPr sz="1600" b="1"/>
            </a:lvl4pPr>
            <a:lvl5pPr marL="1828361" indent="0">
              <a:buNone/>
              <a:defRPr sz="1600" b="1"/>
            </a:lvl5pPr>
            <a:lvl6pPr marL="2285451" indent="0">
              <a:buNone/>
              <a:defRPr sz="1600" b="1"/>
            </a:lvl6pPr>
            <a:lvl7pPr marL="2742542" indent="0">
              <a:buNone/>
              <a:defRPr sz="1600" b="1"/>
            </a:lvl7pPr>
            <a:lvl8pPr marL="3199632" indent="0">
              <a:buNone/>
              <a:defRPr sz="1600" b="1"/>
            </a:lvl8pPr>
            <a:lvl9pPr marL="3656722" indent="0">
              <a:buNone/>
              <a:defRPr sz="1600" b="1"/>
            </a:lvl9pPr>
          </a:lstStyle>
          <a:p>
            <a:pPr lvl="0"/>
            <a:r>
              <a:rPr lang="en-GB" dirty="0" smtClean="0"/>
              <a:t>Click to edit Master text styles</a:t>
            </a:r>
          </a:p>
        </p:txBody>
      </p:sp>
      <p:sp>
        <p:nvSpPr>
          <p:cNvPr id="6" name="Content Placeholder 5"/>
          <p:cNvSpPr>
            <a:spLocks noGrp="1"/>
          </p:cNvSpPr>
          <p:nvPr>
            <p:ph sz="quarter" idx="4"/>
          </p:nvPr>
        </p:nvSpPr>
        <p:spPr>
          <a:xfrm>
            <a:off x="5157089" y="2871215"/>
            <a:ext cx="3528000" cy="32400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7CD16C2B-E79A-4E5B-81FA-954C11668014}" type="datetimeFigureOut">
              <a:rPr lang="en-US" altLang="en-US"/>
              <a:pPr>
                <a:defRPr/>
              </a:pPr>
              <a:t>5/25/2016</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958F61E-F2C8-45A0-B205-889D90D388D7}" type="slidenum">
              <a:rPr lang="en-US" altLang="en-US"/>
              <a:pPr>
                <a:defRPr/>
              </a:pPr>
              <a:t>‹#›</a:t>
            </a:fld>
            <a:endParaRPr lang="en-US" altLang="en-US"/>
          </a:p>
        </p:txBody>
      </p:sp>
    </p:spTree>
    <p:extLst>
      <p:ext uri="{BB962C8B-B14F-4D97-AF65-F5344CB8AC3E}">
        <p14:creationId xmlns:p14="http://schemas.microsoft.com/office/powerpoint/2010/main" val="1604640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A51DCF2-9207-4868-A700-D9FCD3FF89A3}" type="datetimeFigureOut">
              <a:rPr lang="en-US" altLang="en-US"/>
              <a:pPr>
                <a:defRPr/>
              </a:pPr>
              <a:t>5/25/2016</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0328194-C83C-49FF-8A8C-56EBB1C2824D}" type="slidenum">
              <a:rPr lang="en-US" altLang="en-US"/>
              <a:pPr>
                <a:defRPr/>
              </a:pPr>
              <a:t>‹#›</a:t>
            </a:fld>
            <a:endParaRPr lang="en-US" altLang="en-US"/>
          </a:p>
        </p:txBody>
      </p:sp>
    </p:spTree>
    <p:extLst>
      <p:ext uri="{BB962C8B-B14F-4D97-AF65-F5344CB8AC3E}">
        <p14:creationId xmlns:p14="http://schemas.microsoft.com/office/powerpoint/2010/main" val="3412833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0471A0F-626E-41CD-897E-23D6EAD628E6}" type="datetimeFigureOut">
              <a:rPr lang="en-US" altLang="en-US"/>
              <a:pPr>
                <a:defRPr/>
              </a:pPr>
              <a:t>5/25/2016</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7933AF2-85D8-4824-A3D2-63FBC75FE20D}" type="slidenum">
              <a:rPr lang="en-US" altLang="en-US"/>
              <a:pPr>
                <a:defRPr/>
              </a:pPr>
              <a:t>‹#›</a:t>
            </a:fld>
            <a:endParaRPr lang="en-US" altLang="en-US"/>
          </a:p>
        </p:txBody>
      </p:sp>
    </p:spTree>
    <p:extLst>
      <p:ext uri="{BB962C8B-B14F-4D97-AF65-F5344CB8AC3E}">
        <p14:creationId xmlns:p14="http://schemas.microsoft.com/office/powerpoint/2010/main" val="26999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08761" y="1069848"/>
            <a:ext cx="3008313" cy="1105154"/>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4636008" y="1069850"/>
            <a:ext cx="4050792" cy="505631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Text Placeholder 3"/>
          <p:cNvSpPr>
            <a:spLocks noGrp="1"/>
          </p:cNvSpPr>
          <p:nvPr>
            <p:ph type="body" sz="half" idx="2"/>
          </p:nvPr>
        </p:nvSpPr>
        <p:spPr>
          <a:xfrm>
            <a:off x="1508761" y="2203706"/>
            <a:ext cx="3008313" cy="3922459"/>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GB"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D6CAA2-EC84-403A-B093-19D49C33E354}" type="datetimeFigureOut">
              <a:rPr lang="en-US" altLang="en-US"/>
              <a:pPr>
                <a:defRPr/>
              </a:pPr>
              <a:t>5/25/2016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751A919-1463-43AB-8A5C-122D940C1711}" type="slidenum">
              <a:rPr lang="en-US" altLang="en-US"/>
              <a:pPr>
                <a:defRPr/>
              </a:pPr>
              <a:t>‹#›</a:t>
            </a:fld>
            <a:endParaRPr lang="en-US" altLang="en-US"/>
          </a:p>
        </p:txBody>
      </p:sp>
    </p:spTree>
    <p:extLst>
      <p:ext uri="{BB962C8B-B14F-4D97-AF65-F5344CB8AC3E}">
        <p14:creationId xmlns:p14="http://schemas.microsoft.com/office/powerpoint/2010/main" val="3248155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68944"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2468944" y="1179577"/>
            <a:ext cx="5486400" cy="3547999"/>
          </a:xfrm>
        </p:spPr>
        <p:txBody>
          <a:bodyPr rtlCol="0">
            <a:normAutofit/>
          </a:bodyPr>
          <a:lstStyle>
            <a:lvl1pPr marL="0" indent="0">
              <a:buNone/>
              <a:defRPr sz="3200"/>
            </a:lvl1pPr>
            <a:lvl2pPr marL="457090" indent="0">
              <a:buNone/>
              <a:defRPr sz="2800"/>
            </a:lvl2pPr>
            <a:lvl3pPr marL="914180" indent="0">
              <a:buNone/>
              <a:defRPr sz="2400"/>
            </a:lvl3pPr>
            <a:lvl4pPr marL="1371270" indent="0">
              <a:buNone/>
              <a:defRPr sz="2000"/>
            </a:lvl4pPr>
            <a:lvl5pPr marL="1828361" indent="0">
              <a:buNone/>
              <a:defRPr sz="2000"/>
            </a:lvl5pPr>
            <a:lvl6pPr marL="2285451" indent="0">
              <a:buNone/>
              <a:defRPr sz="2000"/>
            </a:lvl6pPr>
            <a:lvl7pPr marL="2742542" indent="0">
              <a:buNone/>
              <a:defRPr sz="2000"/>
            </a:lvl7pPr>
            <a:lvl8pPr marL="3199632" indent="0">
              <a:buNone/>
              <a:defRPr sz="2000"/>
            </a:lvl8pPr>
            <a:lvl9pPr marL="3656722" indent="0">
              <a:buNone/>
              <a:defRPr sz="2000"/>
            </a:lvl9pPr>
          </a:lstStyle>
          <a:p>
            <a:pPr lvl="0"/>
            <a:r>
              <a:rPr lang="en-GB" noProof="0" smtClean="0"/>
              <a:t>Drag picture to placeholder or click icon to add</a:t>
            </a:r>
            <a:endParaRPr lang="en-US" noProof="0"/>
          </a:p>
        </p:txBody>
      </p:sp>
      <p:sp>
        <p:nvSpPr>
          <p:cNvPr id="4" name="Text Placeholder 3"/>
          <p:cNvSpPr>
            <a:spLocks noGrp="1"/>
          </p:cNvSpPr>
          <p:nvPr>
            <p:ph type="body" sz="half" idx="2"/>
          </p:nvPr>
        </p:nvSpPr>
        <p:spPr>
          <a:xfrm>
            <a:off x="2468944" y="5367338"/>
            <a:ext cx="5486400" cy="804862"/>
          </a:xfrm>
        </p:spPr>
        <p:txBody>
          <a:bodyPr/>
          <a:lstStyle>
            <a:lvl1pPr marL="0" indent="0">
              <a:buNone/>
              <a:defRPr sz="1400"/>
            </a:lvl1pPr>
            <a:lvl2pPr marL="457090" indent="0">
              <a:buNone/>
              <a:defRPr sz="1200"/>
            </a:lvl2pPr>
            <a:lvl3pPr marL="914180" indent="0">
              <a:buNone/>
              <a:defRPr sz="1000"/>
            </a:lvl3pPr>
            <a:lvl4pPr marL="1371270" indent="0">
              <a:buNone/>
              <a:defRPr sz="900"/>
            </a:lvl4pPr>
            <a:lvl5pPr marL="1828361" indent="0">
              <a:buNone/>
              <a:defRPr sz="900"/>
            </a:lvl5pPr>
            <a:lvl6pPr marL="2285451" indent="0">
              <a:buNone/>
              <a:defRPr sz="900"/>
            </a:lvl6pPr>
            <a:lvl7pPr marL="2742542" indent="0">
              <a:buNone/>
              <a:defRPr sz="900"/>
            </a:lvl7pPr>
            <a:lvl8pPr marL="3199632" indent="0">
              <a:buNone/>
              <a:defRPr sz="900"/>
            </a:lvl8pPr>
            <a:lvl9pPr marL="3656722"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508FD3C-4CE3-415A-BA75-C464B6D4D77C}" type="datetimeFigureOut">
              <a:rPr lang="en-US" altLang="en-US"/>
              <a:pPr>
                <a:defRPr/>
              </a:pPr>
              <a:t>5/25/2016</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E6097FF-EE45-40BD-8C78-34693E7AB977}" type="slidenum">
              <a:rPr lang="en-US" altLang="en-US"/>
              <a:pPr>
                <a:defRPr/>
              </a:pPr>
              <a:t>‹#›</a:t>
            </a:fld>
            <a:endParaRPr lang="en-US" altLang="en-US"/>
          </a:p>
        </p:txBody>
      </p:sp>
    </p:spTree>
    <p:extLst>
      <p:ext uri="{BB962C8B-B14F-4D97-AF65-F5344CB8AC3E}">
        <p14:creationId xmlns:p14="http://schemas.microsoft.com/office/powerpoint/2010/main" val="431067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417638" y="977900"/>
            <a:ext cx="72691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8" tIns="45710" rIns="91418" bIns="45710" numCol="1" anchor="ctr" anchorCtr="0" compatLnSpc="1">
            <a:prstTxWarp prst="textNoShape">
              <a:avLst/>
            </a:prstTxWarp>
          </a:bodyPr>
          <a:lstStyle/>
          <a:p>
            <a:pPr lvl="0"/>
            <a:r>
              <a:rPr lang="en-GB" altLang="en-US" dirty="0" smtClean="0"/>
              <a:t>Click to edit Master title style</a:t>
            </a:r>
            <a:endParaRPr lang="en-US" altLang="en-US" dirty="0" smtClean="0"/>
          </a:p>
        </p:txBody>
      </p:sp>
      <p:sp>
        <p:nvSpPr>
          <p:cNvPr id="1027" name="Text Placeholder 2"/>
          <p:cNvSpPr>
            <a:spLocks noGrp="1"/>
          </p:cNvSpPr>
          <p:nvPr>
            <p:ph type="body" idx="1"/>
          </p:nvPr>
        </p:nvSpPr>
        <p:spPr bwMode="auto">
          <a:xfrm>
            <a:off x="1417638" y="2166940"/>
            <a:ext cx="726916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8" tIns="45710" rIns="91418" bIns="45710" numCol="1" anchor="t" anchorCtr="0" compatLnSpc="1">
            <a:prstTxWarp prst="textNoShape">
              <a:avLst/>
            </a:prstTxWarp>
          </a:bodyPr>
          <a:lstStyle/>
          <a:p>
            <a:pPr lvl="0"/>
            <a:r>
              <a:rPr lang="en-GB" altLang="en-US" dirty="0" smtClean="0"/>
              <a:t>Click to edit Master text styles</a:t>
            </a:r>
          </a:p>
          <a:p>
            <a:pPr lvl="1"/>
            <a:r>
              <a:rPr lang="en-GB" altLang="en-US" dirty="0" smtClean="0"/>
              <a:t>Second level</a:t>
            </a:r>
          </a:p>
          <a:p>
            <a:pPr lvl="2"/>
            <a:r>
              <a:rPr lang="en-GB" altLang="en-US" dirty="0" smtClean="0"/>
              <a:t>Third level</a:t>
            </a:r>
          </a:p>
          <a:p>
            <a:pPr lvl="3"/>
            <a:r>
              <a:rPr lang="en-GB" altLang="en-US" dirty="0" smtClean="0"/>
              <a:t>Fourth level</a:t>
            </a:r>
          </a:p>
          <a:p>
            <a:pPr lvl="4"/>
            <a:r>
              <a:rPr lang="en-GB" altLang="en-US" dirty="0" smtClean="0"/>
              <a:t>Fifth level</a:t>
            </a:r>
            <a:endParaRPr lang="en-US" altLang="en-US" dirty="0" smtClean="0"/>
          </a:p>
        </p:txBody>
      </p:sp>
      <p:sp>
        <p:nvSpPr>
          <p:cNvPr id="4" name="Date Placeholder 3"/>
          <p:cNvSpPr>
            <a:spLocks noGrp="1"/>
          </p:cNvSpPr>
          <p:nvPr>
            <p:ph type="dt" sz="half" idx="2"/>
          </p:nvPr>
        </p:nvSpPr>
        <p:spPr>
          <a:xfrm>
            <a:off x="457200" y="6356352"/>
            <a:ext cx="2133600" cy="365125"/>
          </a:xfrm>
          <a:prstGeom prst="rect">
            <a:avLst/>
          </a:prstGeom>
        </p:spPr>
        <p:txBody>
          <a:bodyPr vert="horz" wrap="square" lIns="91418" tIns="45710" rIns="91418" bIns="45710" numCol="1" anchor="ctr" anchorCtr="0" compatLnSpc="1">
            <a:prstTxWarp prst="textNoShape">
              <a:avLst/>
            </a:prstTxWarp>
          </a:bodyPr>
          <a:lstStyle>
            <a:lvl1pPr>
              <a:defRPr sz="1200">
                <a:solidFill>
                  <a:srgbClr val="898989"/>
                </a:solidFill>
              </a:defRPr>
            </a:lvl1pPr>
          </a:lstStyle>
          <a:p>
            <a:pPr>
              <a:defRPr/>
            </a:pPr>
            <a:fld id="{175155DF-3416-49E8-A913-3F67F3B1E1AF}" type="datetimeFigureOut">
              <a:rPr lang="en-US" altLang="en-US"/>
              <a:pPr>
                <a:defRPr/>
              </a:pPr>
              <a:t>5/25/2016</a:t>
            </a:fld>
            <a:endParaRPr lang="en-US" alt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18" tIns="45710" rIns="91418" bIns="4571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18" tIns="45710" rIns="91418" bIns="45710" numCol="1" anchor="ctr" anchorCtr="0" compatLnSpc="1">
            <a:prstTxWarp prst="textNoShape">
              <a:avLst/>
            </a:prstTxWarp>
          </a:bodyPr>
          <a:lstStyle>
            <a:lvl1pPr algn="r">
              <a:defRPr sz="1200">
                <a:solidFill>
                  <a:srgbClr val="898989"/>
                </a:solidFill>
              </a:defRPr>
            </a:lvl1pPr>
          </a:lstStyle>
          <a:p>
            <a:pPr>
              <a:defRPr/>
            </a:pPr>
            <a:fld id="{EC317C73-C57C-4E73-8B53-B26652E8303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457090" rtl="0" eaLnBrk="0" fontAlgn="base" hangingPunct="0">
        <a:spcBef>
          <a:spcPct val="0"/>
        </a:spcBef>
        <a:spcAft>
          <a:spcPct val="0"/>
        </a:spcAft>
        <a:defRPr sz="2800" b="1" kern="1200">
          <a:solidFill>
            <a:schemeClr val="tx1"/>
          </a:solidFill>
          <a:latin typeface="+mj-lt"/>
          <a:ea typeface="MS PGothic" pitchFamily="34" charset="-128"/>
          <a:cs typeface="+mj-cs"/>
        </a:defRPr>
      </a:lvl1pPr>
      <a:lvl2pPr algn="l" defTabSz="457090" rtl="0" eaLnBrk="0" fontAlgn="base" hangingPunct="0">
        <a:spcBef>
          <a:spcPct val="0"/>
        </a:spcBef>
        <a:spcAft>
          <a:spcPct val="0"/>
        </a:spcAft>
        <a:defRPr sz="3600">
          <a:solidFill>
            <a:schemeClr val="tx1"/>
          </a:solidFill>
          <a:latin typeface="Calibri" pitchFamily="34" charset="0"/>
          <a:ea typeface="MS PGothic" pitchFamily="34" charset="-128"/>
        </a:defRPr>
      </a:lvl2pPr>
      <a:lvl3pPr algn="l" defTabSz="457090" rtl="0" eaLnBrk="0" fontAlgn="base" hangingPunct="0">
        <a:spcBef>
          <a:spcPct val="0"/>
        </a:spcBef>
        <a:spcAft>
          <a:spcPct val="0"/>
        </a:spcAft>
        <a:defRPr sz="3600">
          <a:solidFill>
            <a:schemeClr val="tx1"/>
          </a:solidFill>
          <a:latin typeface="Calibri" pitchFamily="34" charset="0"/>
          <a:ea typeface="MS PGothic" pitchFamily="34" charset="-128"/>
        </a:defRPr>
      </a:lvl3pPr>
      <a:lvl4pPr algn="l" defTabSz="457090" rtl="0" eaLnBrk="0" fontAlgn="base" hangingPunct="0">
        <a:spcBef>
          <a:spcPct val="0"/>
        </a:spcBef>
        <a:spcAft>
          <a:spcPct val="0"/>
        </a:spcAft>
        <a:defRPr sz="3600">
          <a:solidFill>
            <a:schemeClr val="tx1"/>
          </a:solidFill>
          <a:latin typeface="Calibri" pitchFamily="34" charset="0"/>
          <a:ea typeface="MS PGothic" pitchFamily="34" charset="-128"/>
        </a:defRPr>
      </a:lvl4pPr>
      <a:lvl5pPr algn="l" defTabSz="457090" rtl="0" eaLnBrk="0" fontAlgn="base" hangingPunct="0">
        <a:spcBef>
          <a:spcPct val="0"/>
        </a:spcBef>
        <a:spcAft>
          <a:spcPct val="0"/>
        </a:spcAft>
        <a:defRPr sz="3600">
          <a:solidFill>
            <a:schemeClr val="tx1"/>
          </a:solidFill>
          <a:latin typeface="Calibri" pitchFamily="34" charset="0"/>
          <a:ea typeface="MS PGothic" pitchFamily="34" charset="-128"/>
        </a:defRPr>
      </a:lvl5pPr>
      <a:lvl6pPr marL="457090" algn="ctr" defTabSz="457090" rtl="0" fontAlgn="base">
        <a:spcBef>
          <a:spcPct val="0"/>
        </a:spcBef>
        <a:spcAft>
          <a:spcPct val="0"/>
        </a:spcAft>
        <a:defRPr sz="4400">
          <a:solidFill>
            <a:schemeClr val="tx1"/>
          </a:solidFill>
          <a:latin typeface="Calibri" pitchFamily="34" charset="0"/>
          <a:ea typeface="MS PGothic" pitchFamily="34" charset="-128"/>
        </a:defRPr>
      </a:lvl6pPr>
      <a:lvl7pPr marL="914180" algn="ctr" defTabSz="457090" rtl="0" fontAlgn="base">
        <a:spcBef>
          <a:spcPct val="0"/>
        </a:spcBef>
        <a:spcAft>
          <a:spcPct val="0"/>
        </a:spcAft>
        <a:defRPr sz="4400">
          <a:solidFill>
            <a:schemeClr val="tx1"/>
          </a:solidFill>
          <a:latin typeface="Calibri" pitchFamily="34" charset="0"/>
          <a:ea typeface="MS PGothic" pitchFamily="34" charset="-128"/>
        </a:defRPr>
      </a:lvl7pPr>
      <a:lvl8pPr marL="1371270" algn="ctr" defTabSz="457090" rtl="0" fontAlgn="base">
        <a:spcBef>
          <a:spcPct val="0"/>
        </a:spcBef>
        <a:spcAft>
          <a:spcPct val="0"/>
        </a:spcAft>
        <a:defRPr sz="4400">
          <a:solidFill>
            <a:schemeClr val="tx1"/>
          </a:solidFill>
          <a:latin typeface="Calibri" pitchFamily="34" charset="0"/>
          <a:ea typeface="MS PGothic" pitchFamily="34" charset="-128"/>
        </a:defRPr>
      </a:lvl8pPr>
      <a:lvl9pPr marL="1828361" algn="ctr" defTabSz="45709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818" indent="-342818" algn="l" defTabSz="457090" rtl="0" eaLnBrk="0" fontAlgn="base" hangingPunct="0">
        <a:spcBef>
          <a:spcPct val="20000"/>
        </a:spcBef>
        <a:spcAft>
          <a:spcPct val="0"/>
        </a:spcAft>
        <a:buFont typeface="Arial" charset="0"/>
        <a:buChar char="•"/>
        <a:defRPr sz="2600" kern="1200">
          <a:solidFill>
            <a:schemeClr val="tx1"/>
          </a:solidFill>
          <a:latin typeface="+mn-lt"/>
          <a:ea typeface="MS PGothic" pitchFamily="34" charset="-128"/>
          <a:cs typeface="+mn-cs"/>
        </a:defRPr>
      </a:lvl1pPr>
      <a:lvl2pPr marL="742772" indent="-285681" algn="l" defTabSz="45709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n-cs"/>
        </a:defRPr>
      </a:lvl2pPr>
      <a:lvl3pPr marL="1142726" indent="-228545" algn="l" defTabSz="45709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3pPr>
      <a:lvl4pPr marL="1599816" indent="-228545" algn="l" defTabSz="45709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4pPr>
      <a:lvl5pPr marL="2056906" indent="-228545" algn="l" defTabSz="45709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n-cs"/>
        </a:defRPr>
      </a:lvl5pPr>
      <a:lvl6pPr marL="2513996" indent="-228545" algn="l" defTabSz="457090" rtl="0" eaLnBrk="1" latinLnBrk="0" hangingPunct="1">
        <a:spcBef>
          <a:spcPct val="20000"/>
        </a:spcBef>
        <a:buFont typeface="Arial"/>
        <a:buChar char="•"/>
        <a:defRPr sz="2000" kern="1200">
          <a:solidFill>
            <a:schemeClr val="tx1"/>
          </a:solidFill>
          <a:latin typeface="+mn-lt"/>
          <a:ea typeface="+mn-ea"/>
          <a:cs typeface="+mn-cs"/>
        </a:defRPr>
      </a:lvl6pPr>
      <a:lvl7pPr marL="2971086" indent="-228545" algn="l" defTabSz="457090" rtl="0" eaLnBrk="1" latinLnBrk="0" hangingPunct="1">
        <a:spcBef>
          <a:spcPct val="20000"/>
        </a:spcBef>
        <a:buFont typeface="Arial"/>
        <a:buChar char="•"/>
        <a:defRPr sz="2000" kern="1200">
          <a:solidFill>
            <a:schemeClr val="tx1"/>
          </a:solidFill>
          <a:latin typeface="+mn-lt"/>
          <a:ea typeface="+mn-ea"/>
          <a:cs typeface="+mn-cs"/>
        </a:defRPr>
      </a:lvl7pPr>
      <a:lvl8pPr marL="3428178" indent="-228545" algn="l" defTabSz="457090" rtl="0" eaLnBrk="1" latinLnBrk="0" hangingPunct="1">
        <a:spcBef>
          <a:spcPct val="20000"/>
        </a:spcBef>
        <a:buFont typeface="Arial"/>
        <a:buChar char="•"/>
        <a:defRPr sz="2000" kern="1200">
          <a:solidFill>
            <a:schemeClr val="tx1"/>
          </a:solidFill>
          <a:latin typeface="+mn-lt"/>
          <a:ea typeface="+mn-ea"/>
          <a:cs typeface="+mn-cs"/>
        </a:defRPr>
      </a:lvl8pPr>
      <a:lvl9pPr marL="3885268" indent="-228545" algn="l" defTabSz="45709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90" rtl="0" eaLnBrk="1" latinLnBrk="0" hangingPunct="1">
        <a:defRPr sz="1800" kern="1200">
          <a:solidFill>
            <a:schemeClr val="tx1"/>
          </a:solidFill>
          <a:latin typeface="+mn-lt"/>
          <a:ea typeface="+mn-ea"/>
          <a:cs typeface="+mn-cs"/>
        </a:defRPr>
      </a:lvl1pPr>
      <a:lvl2pPr marL="457090" algn="l" defTabSz="457090" rtl="0" eaLnBrk="1" latinLnBrk="0" hangingPunct="1">
        <a:defRPr sz="1800" kern="1200">
          <a:solidFill>
            <a:schemeClr val="tx1"/>
          </a:solidFill>
          <a:latin typeface="+mn-lt"/>
          <a:ea typeface="+mn-ea"/>
          <a:cs typeface="+mn-cs"/>
        </a:defRPr>
      </a:lvl2pPr>
      <a:lvl3pPr marL="914180" algn="l" defTabSz="457090" rtl="0" eaLnBrk="1" latinLnBrk="0" hangingPunct="1">
        <a:defRPr sz="1800" kern="1200">
          <a:solidFill>
            <a:schemeClr val="tx1"/>
          </a:solidFill>
          <a:latin typeface="+mn-lt"/>
          <a:ea typeface="+mn-ea"/>
          <a:cs typeface="+mn-cs"/>
        </a:defRPr>
      </a:lvl3pPr>
      <a:lvl4pPr marL="1371270" algn="l" defTabSz="457090" rtl="0" eaLnBrk="1" latinLnBrk="0" hangingPunct="1">
        <a:defRPr sz="1800" kern="1200">
          <a:solidFill>
            <a:schemeClr val="tx1"/>
          </a:solidFill>
          <a:latin typeface="+mn-lt"/>
          <a:ea typeface="+mn-ea"/>
          <a:cs typeface="+mn-cs"/>
        </a:defRPr>
      </a:lvl4pPr>
      <a:lvl5pPr marL="1828361" algn="l" defTabSz="457090" rtl="0" eaLnBrk="1" latinLnBrk="0" hangingPunct="1">
        <a:defRPr sz="1800" kern="1200">
          <a:solidFill>
            <a:schemeClr val="tx1"/>
          </a:solidFill>
          <a:latin typeface="+mn-lt"/>
          <a:ea typeface="+mn-ea"/>
          <a:cs typeface="+mn-cs"/>
        </a:defRPr>
      </a:lvl5pPr>
      <a:lvl6pPr marL="2285451" algn="l" defTabSz="457090" rtl="0" eaLnBrk="1" latinLnBrk="0" hangingPunct="1">
        <a:defRPr sz="1800" kern="1200">
          <a:solidFill>
            <a:schemeClr val="tx1"/>
          </a:solidFill>
          <a:latin typeface="+mn-lt"/>
          <a:ea typeface="+mn-ea"/>
          <a:cs typeface="+mn-cs"/>
        </a:defRPr>
      </a:lvl6pPr>
      <a:lvl7pPr marL="2742542" algn="l" defTabSz="457090" rtl="0" eaLnBrk="1" latinLnBrk="0" hangingPunct="1">
        <a:defRPr sz="1800" kern="1200">
          <a:solidFill>
            <a:schemeClr val="tx1"/>
          </a:solidFill>
          <a:latin typeface="+mn-lt"/>
          <a:ea typeface="+mn-ea"/>
          <a:cs typeface="+mn-cs"/>
        </a:defRPr>
      </a:lvl7pPr>
      <a:lvl8pPr marL="3199632" algn="l" defTabSz="457090" rtl="0" eaLnBrk="1" latinLnBrk="0" hangingPunct="1">
        <a:defRPr sz="1800" kern="1200">
          <a:solidFill>
            <a:schemeClr val="tx1"/>
          </a:solidFill>
          <a:latin typeface="+mn-lt"/>
          <a:ea typeface="+mn-ea"/>
          <a:cs typeface="+mn-cs"/>
        </a:defRPr>
      </a:lvl8pPr>
      <a:lvl9pPr marL="3656722" algn="l" defTabSz="4570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9.tiff"/><Relationship Id="rId5" Type="http://schemas.openxmlformats.org/officeDocument/2006/relationships/image" Target="../media/image10.jpeg"/><Relationship Id="rId10" Type="http://schemas.openxmlformats.org/officeDocument/2006/relationships/image" Target="../media/image18.tiff"/><Relationship Id="rId4" Type="http://schemas.openxmlformats.org/officeDocument/2006/relationships/image" Target="../media/image9.jpeg"/><Relationship Id="rId9" Type="http://schemas.openxmlformats.org/officeDocument/2006/relationships/image" Target="../media/image17.tiff"/></Relationships>
</file>

<file path=ppt/slides/_rels/slide11.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9.jpeg"/><Relationship Id="rId7" Type="http://schemas.openxmlformats.org/officeDocument/2006/relationships/image" Target="../media/image20.tif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10" Type="http://schemas.openxmlformats.org/officeDocument/2006/relationships/image" Target="../media/image23.tiff"/><Relationship Id="rId4" Type="http://schemas.openxmlformats.org/officeDocument/2006/relationships/image" Target="../media/image10.jpeg"/><Relationship Id="rId9" Type="http://schemas.openxmlformats.org/officeDocument/2006/relationships/image" Target="../media/image22.tiff"/></Relationships>
</file>

<file path=ppt/slides/_rels/slide12.xml.rels><?xml version="1.0" encoding="UTF-8" standalone="yes"?>
<Relationships xmlns="http://schemas.openxmlformats.org/package/2006/relationships"><Relationship Id="rId8" Type="http://schemas.openxmlformats.org/officeDocument/2006/relationships/image" Target="../media/image25.tiff"/><Relationship Id="rId3" Type="http://schemas.openxmlformats.org/officeDocument/2006/relationships/image" Target="../media/image9.jpeg"/><Relationship Id="rId7" Type="http://schemas.openxmlformats.org/officeDocument/2006/relationships/image" Target="../media/image24.tif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27.tiff"/><Relationship Id="rId13" Type="http://schemas.openxmlformats.org/officeDocument/2006/relationships/image" Target="../media/image23.tiff"/><Relationship Id="rId3" Type="http://schemas.openxmlformats.org/officeDocument/2006/relationships/image" Target="../media/image9.jpeg"/><Relationship Id="rId7" Type="http://schemas.openxmlformats.org/officeDocument/2006/relationships/image" Target="../media/image26.tiff"/><Relationship Id="rId12" Type="http://schemas.openxmlformats.org/officeDocument/2006/relationships/image" Target="../media/image31.tif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30.tiff"/><Relationship Id="rId5" Type="http://schemas.openxmlformats.org/officeDocument/2006/relationships/image" Target="../media/image11.jpeg"/><Relationship Id="rId10" Type="http://schemas.openxmlformats.org/officeDocument/2006/relationships/image" Target="../media/image29.tiff"/><Relationship Id="rId4" Type="http://schemas.openxmlformats.org/officeDocument/2006/relationships/image" Target="../media/image10.jpeg"/><Relationship Id="rId9" Type="http://schemas.openxmlformats.org/officeDocument/2006/relationships/image" Target="../media/image28.tiff"/></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32.ti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33.tif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34.gif"/><Relationship Id="rId7"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35.pn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tif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4.tif"/><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a:spLocks noGrp="1"/>
          </p:cNvSpPr>
          <p:nvPr>
            <p:ph type="ctrTitle"/>
          </p:nvPr>
        </p:nvSpPr>
        <p:spPr>
          <a:xfrm>
            <a:off x="2027583" y="1010251"/>
            <a:ext cx="5482598" cy="1327102"/>
          </a:xfrm>
        </p:spPr>
        <p:txBody>
          <a:bodyPr>
            <a:noAutofit/>
          </a:bodyPr>
          <a:lstStyle/>
          <a:p>
            <a:r>
              <a:rPr lang="en-GB" sz="2800" dirty="0"/>
              <a:t>Extending ABM approaches to national and continental scales</a:t>
            </a:r>
          </a:p>
        </p:txBody>
      </p:sp>
      <p:sp>
        <p:nvSpPr>
          <p:cNvPr id="29" name="TextBox 28"/>
          <p:cNvSpPr txBox="1"/>
          <p:nvPr/>
        </p:nvSpPr>
        <p:spPr>
          <a:xfrm>
            <a:off x="2209194" y="5248752"/>
            <a:ext cx="5373873" cy="1425691"/>
          </a:xfrm>
          <a:prstGeom prst="rect">
            <a:avLst/>
          </a:prstGeom>
          <a:noFill/>
        </p:spPr>
        <p:txBody>
          <a:bodyPr wrap="square" lIns="91418" tIns="45710" rIns="91418" bIns="45710" rtlCol="0">
            <a:spAutoFit/>
          </a:bodyPr>
          <a:lstStyle/>
          <a:p>
            <a:pPr>
              <a:lnSpc>
                <a:spcPct val="114000"/>
              </a:lnSpc>
            </a:pPr>
            <a:r>
              <a:rPr lang="en-GB" sz="2000" b="1" dirty="0" smtClean="0">
                <a:solidFill>
                  <a:schemeClr val="tx1">
                    <a:lumMod val="85000"/>
                    <a:lumOff val="15000"/>
                  </a:schemeClr>
                </a:solidFill>
                <a:cs typeface="Aharoni" pitchFamily="2" charset="-79"/>
              </a:rPr>
              <a:t>Mark </a:t>
            </a:r>
            <a:r>
              <a:rPr lang="en-GB" sz="2000" b="1" dirty="0" err="1" smtClean="0">
                <a:solidFill>
                  <a:schemeClr val="tx1">
                    <a:lumMod val="85000"/>
                    <a:lumOff val="15000"/>
                  </a:schemeClr>
                </a:solidFill>
                <a:cs typeface="Aharoni" pitchFamily="2" charset="-79"/>
              </a:rPr>
              <a:t>Rounsevell</a:t>
            </a:r>
            <a:endParaRPr lang="en-GB" sz="2000" b="1" dirty="0">
              <a:solidFill>
                <a:schemeClr val="tx1">
                  <a:lumMod val="85000"/>
                  <a:lumOff val="15000"/>
                </a:schemeClr>
              </a:solidFill>
              <a:cs typeface="Aharoni" pitchFamily="2" charset="-79"/>
            </a:endParaRPr>
          </a:p>
          <a:p>
            <a:pPr>
              <a:lnSpc>
                <a:spcPct val="114000"/>
              </a:lnSpc>
            </a:pPr>
            <a:endParaRPr lang="en-GB" sz="800" b="1" dirty="0">
              <a:solidFill>
                <a:schemeClr val="tx1">
                  <a:lumMod val="85000"/>
                  <a:lumOff val="15000"/>
                </a:schemeClr>
              </a:solidFill>
              <a:cs typeface="Aharoni" pitchFamily="2" charset="-79"/>
            </a:endParaRPr>
          </a:p>
          <a:p>
            <a:pPr>
              <a:lnSpc>
                <a:spcPct val="114000"/>
              </a:lnSpc>
            </a:pPr>
            <a:r>
              <a:rPr lang="en-GB" sz="1600" b="1" i="1" dirty="0" smtClean="0">
                <a:solidFill>
                  <a:schemeClr val="tx1">
                    <a:lumMod val="85000"/>
                    <a:lumOff val="15000"/>
                  </a:schemeClr>
                </a:solidFill>
                <a:cs typeface="Aharoni" pitchFamily="2" charset="-79"/>
              </a:rPr>
              <a:t>Institute </a:t>
            </a:r>
            <a:r>
              <a:rPr lang="en-GB" sz="1600" b="1" i="1" dirty="0">
                <a:solidFill>
                  <a:schemeClr val="tx1">
                    <a:lumMod val="85000"/>
                    <a:lumOff val="15000"/>
                  </a:schemeClr>
                </a:solidFill>
                <a:cs typeface="Aharoni" pitchFamily="2" charset="-79"/>
              </a:rPr>
              <a:t>of Geography </a:t>
            </a:r>
            <a:r>
              <a:rPr lang="en-GB" sz="1600" b="1" i="1" dirty="0" smtClean="0">
                <a:solidFill>
                  <a:schemeClr val="tx1">
                    <a:lumMod val="85000"/>
                    <a:lumOff val="15000"/>
                  </a:schemeClr>
                </a:solidFill>
                <a:cs typeface="Aharoni" pitchFamily="2" charset="-79"/>
              </a:rPr>
              <a:t>&amp; the </a:t>
            </a:r>
            <a:r>
              <a:rPr lang="en-GB" sz="1600" b="1" i="1" dirty="0">
                <a:solidFill>
                  <a:schemeClr val="tx1">
                    <a:lumMod val="85000"/>
                    <a:lumOff val="15000"/>
                  </a:schemeClr>
                </a:solidFill>
                <a:cs typeface="Aharoni" pitchFamily="2" charset="-79"/>
              </a:rPr>
              <a:t>Lived Environment</a:t>
            </a:r>
          </a:p>
          <a:p>
            <a:pPr>
              <a:lnSpc>
                <a:spcPct val="114000"/>
              </a:lnSpc>
            </a:pPr>
            <a:r>
              <a:rPr lang="en-GB" sz="1600" b="1" i="1" dirty="0">
                <a:solidFill>
                  <a:schemeClr val="tx1">
                    <a:lumMod val="85000"/>
                    <a:lumOff val="15000"/>
                  </a:schemeClr>
                </a:solidFill>
                <a:cs typeface="Aharoni" pitchFamily="2" charset="-79"/>
              </a:rPr>
              <a:t>School of Geosciences</a:t>
            </a:r>
          </a:p>
          <a:p>
            <a:pPr>
              <a:lnSpc>
                <a:spcPct val="114000"/>
              </a:lnSpc>
            </a:pPr>
            <a:r>
              <a:rPr lang="en-GB" sz="1600" b="1" i="1" dirty="0">
                <a:solidFill>
                  <a:schemeClr val="tx1">
                    <a:lumMod val="85000"/>
                    <a:lumOff val="15000"/>
                  </a:schemeClr>
                </a:solidFill>
                <a:cs typeface="Aharoni" pitchFamily="2" charset="-79"/>
              </a:rPr>
              <a:t>University of Edinburgh</a:t>
            </a:r>
          </a:p>
        </p:txBody>
      </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88179" y="5796933"/>
            <a:ext cx="936104" cy="690845"/>
          </a:xfrm>
          <a:prstGeom prst="rect">
            <a:avLst/>
          </a:prstGeom>
        </p:spPr>
      </p:pic>
      <p:pic>
        <p:nvPicPr>
          <p:cNvPr id="23" name="Picture 5" descr="87567140_Flavio Takemoto [800].jpg"/>
          <p:cNvPicPr>
            <a:picLocks noChangeAspect="1"/>
          </p:cNvPicPr>
          <p:nvPr/>
        </p:nvPicPr>
        <p:blipFill>
          <a:blip r:embed="rId3">
            <a:extLst>
              <a:ext uri="{28A0092B-C50C-407E-A947-70E740481C1C}">
                <a14:useLocalDpi xmlns:a14="http://schemas.microsoft.com/office/drawing/2010/main" val="0"/>
              </a:ext>
            </a:extLst>
          </a:blip>
          <a:srcRect b="18983"/>
          <a:stretch>
            <a:fillRect/>
          </a:stretch>
        </p:blipFill>
        <p:spPr bwMode="auto">
          <a:xfrm>
            <a:off x="2255578" y="2311440"/>
            <a:ext cx="5099378" cy="2752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21 Grupo"/>
          <p:cNvGrpSpPr/>
          <p:nvPr/>
        </p:nvGrpSpPr>
        <p:grpSpPr>
          <a:xfrm>
            <a:off x="-1" y="-1"/>
            <a:ext cx="9144001" cy="832513"/>
            <a:chOff x="-1" y="-1"/>
            <a:chExt cx="9144001" cy="832513"/>
          </a:xfrm>
        </p:grpSpPr>
        <p:pic>
          <p:nvPicPr>
            <p:cNvPr id="23" name="Picture 2" descr="https://upload.wikimedia.org/wikipedia/commons/6/63/Muir_Wood10.JPG"/>
            <p:cNvPicPr>
              <a:picLocks noChangeAspect="1" noChangeArrowheads="1"/>
            </p:cNvPicPr>
            <p:nvPr/>
          </p:nvPicPr>
          <p:blipFill>
            <a:blip r:embed="rId3" cstate="print"/>
            <a:srcRect t="21317" b="68112"/>
            <a:stretch>
              <a:fillRect/>
            </a:stretch>
          </p:blipFill>
          <p:spPr bwMode="auto">
            <a:xfrm flipH="1">
              <a:off x="0" y="0"/>
              <a:ext cx="9144000" cy="818866"/>
            </a:xfrm>
            <a:prstGeom prst="rect">
              <a:avLst/>
            </a:prstGeom>
            <a:noFill/>
          </p:spPr>
        </p:pic>
        <p:sp>
          <p:nvSpPr>
            <p:cNvPr id="24" name="23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69071" y="6182760"/>
            <a:ext cx="712185" cy="70833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3691" y="6254035"/>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74669" y="6258923"/>
            <a:ext cx="742818" cy="474989"/>
          </a:xfrm>
          <a:prstGeom prst="rect">
            <a:avLst/>
          </a:prstGeom>
        </p:spPr>
      </p:pic>
      <p:sp>
        <p:nvSpPr>
          <p:cNvPr id="19"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Title 1"/>
          <p:cNvSpPr txBox="1">
            <a:spLocks/>
          </p:cNvSpPr>
          <p:nvPr/>
        </p:nvSpPr>
        <p:spPr>
          <a:xfrm>
            <a:off x="286813" y="-167523"/>
            <a:ext cx="6646459"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solidFill>
                  <a:prstClr val="black"/>
                </a:solidFill>
              </a:rPr>
              <a:t>Mapping and modelling Land Owner Types</a:t>
            </a:r>
            <a:endParaRPr lang="en-GB" sz="2000" dirty="0">
              <a:solidFill>
                <a:prstClr val="black"/>
              </a:solidFill>
            </a:endParaRPr>
          </a:p>
        </p:txBody>
      </p:sp>
      <p:pic>
        <p:nvPicPr>
          <p:cNvPr id="13" name="Picture 12"/>
          <p:cNvPicPr>
            <a:picLocks noChangeAspect="1"/>
          </p:cNvPicPr>
          <p:nvPr/>
        </p:nvPicPr>
        <p:blipFill rotWithShape="1">
          <a:blip r:embed="rId8" cstate="print">
            <a:extLst>
              <a:ext uri="{28A0092B-C50C-407E-A947-70E740481C1C}">
                <a14:useLocalDpi xmlns:a14="http://schemas.microsoft.com/office/drawing/2010/main" val="0"/>
              </a:ext>
            </a:extLst>
          </a:blip>
          <a:srcRect l="6344" t="16927" r="86070" b="3725"/>
          <a:stretch/>
        </p:blipFill>
        <p:spPr>
          <a:xfrm>
            <a:off x="1183561" y="2069430"/>
            <a:ext cx="263611" cy="3896498"/>
          </a:xfrm>
          <a:prstGeom prst="rect">
            <a:avLst/>
          </a:prstGeom>
        </p:spPr>
      </p:pic>
      <p:pic>
        <p:nvPicPr>
          <p:cNvPr id="26" name="Picture 25"/>
          <p:cNvPicPr>
            <a:picLocks noChangeAspect="1"/>
          </p:cNvPicPr>
          <p:nvPr/>
        </p:nvPicPr>
        <p:blipFill rotWithShape="1">
          <a:blip r:embed="rId9" cstate="print">
            <a:extLst>
              <a:ext uri="{28A0092B-C50C-407E-A947-70E740481C1C}">
                <a14:useLocalDpi xmlns:a14="http://schemas.microsoft.com/office/drawing/2010/main" val="0"/>
              </a:ext>
            </a:extLst>
          </a:blip>
          <a:srcRect l="7909" t="3097" r="82568" b="2913"/>
          <a:stretch/>
        </p:blipFill>
        <p:spPr>
          <a:xfrm>
            <a:off x="3575979" y="1374200"/>
            <a:ext cx="330926" cy="4615543"/>
          </a:xfrm>
          <a:prstGeom prst="rect">
            <a:avLst/>
          </a:prstGeom>
        </p:spPr>
      </p:pic>
      <p:sp>
        <p:nvSpPr>
          <p:cNvPr id="27" name="TextBox 26"/>
          <p:cNvSpPr txBox="1"/>
          <p:nvPr/>
        </p:nvSpPr>
        <p:spPr>
          <a:xfrm>
            <a:off x="1442302" y="2042997"/>
            <a:ext cx="1071527" cy="230832"/>
          </a:xfrm>
          <a:prstGeom prst="rect">
            <a:avLst/>
          </a:prstGeom>
          <a:noFill/>
        </p:spPr>
        <p:txBody>
          <a:bodyPr wrap="square" rtlCol="0">
            <a:spAutoFit/>
          </a:bodyPr>
          <a:lstStyle/>
          <a:p>
            <a:r>
              <a:rPr lang="en-GB" sz="900" dirty="0" smtClean="0"/>
              <a:t>Pine</a:t>
            </a:r>
            <a:endParaRPr lang="en-GB" sz="900" dirty="0"/>
          </a:p>
        </p:txBody>
      </p:sp>
      <p:sp>
        <p:nvSpPr>
          <p:cNvPr id="28" name="TextBox 27"/>
          <p:cNvSpPr txBox="1"/>
          <p:nvPr/>
        </p:nvSpPr>
        <p:spPr>
          <a:xfrm>
            <a:off x="1442302" y="2219165"/>
            <a:ext cx="1071527" cy="230832"/>
          </a:xfrm>
          <a:prstGeom prst="rect">
            <a:avLst/>
          </a:prstGeom>
          <a:noFill/>
        </p:spPr>
        <p:txBody>
          <a:bodyPr wrap="square" rtlCol="0">
            <a:spAutoFit/>
          </a:bodyPr>
          <a:lstStyle/>
          <a:p>
            <a:r>
              <a:rPr lang="en-GB" sz="900" dirty="0" smtClean="0"/>
              <a:t>Spruce</a:t>
            </a:r>
            <a:endParaRPr lang="en-GB" sz="900" dirty="0"/>
          </a:p>
        </p:txBody>
      </p:sp>
      <p:sp>
        <p:nvSpPr>
          <p:cNvPr id="29" name="TextBox 28"/>
          <p:cNvSpPr txBox="1"/>
          <p:nvPr/>
        </p:nvSpPr>
        <p:spPr>
          <a:xfrm>
            <a:off x="1440569" y="2389971"/>
            <a:ext cx="1071527" cy="230832"/>
          </a:xfrm>
          <a:prstGeom prst="rect">
            <a:avLst/>
          </a:prstGeom>
          <a:noFill/>
        </p:spPr>
        <p:txBody>
          <a:bodyPr wrap="square" rtlCol="0">
            <a:spAutoFit/>
          </a:bodyPr>
          <a:lstStyle/>
          <a:p>
            <a:r>
              <a:rPr lang="en-GB" sz="900" dirty="0" smtClean="0"/>
              <a:t>Boreal Broadleaf</a:t>
            </a:r>
            <a:endParaRPr lang="en-GB" sz="900" dirty="0"/>
          </a:p>
        </p:txBody>
      </p:sp>
      <p:sp>
        <p:nvSpPr>
          <p:cNvPr id="30" name="TextBox 29"/>
          <p:cNvSpPr txBox="1"/>
          <p:nvPr/>
        </p:nvSpPr>
        <p:spPr>
          <a:xfrm>
            <a:off x="1441675" y="2571560"/>
            <a:ext cx="1071527" cy="230832"/>
          </a:xfrm>
          <a:prstGeom prst="rect">
            <a:avLst/>
          </a:prstGeom>
          <a:noFill/>
        </p:spPr>
        <p:txBody>
          <a:bodyPr wrap="square" rtlCol="0">
            <a:spAutoFit/>
          </a:bodyPr>
          <a:lstStyle/>
          <a:p>
            <a:r>
              <a:rPr lang="en-GB" sz="900" dirty="0" smtClean="0"/>
              <a:t>Nemoral Broadleaf</a:t>
            </a:r>
            <a:endParaRPr lang="en-GB" sz="900" dirty="0"/>
          </a:p>
        </p:txBody>
      </p:sp>
      <p:sp>
        <p:nvSpPr>
          <p:cNvPr id="31" name="TextBox 30"/>
          <p:cNvSpPr txBox="1"/>
          <p:nvPr/>
        </p:nvSpPr>
        <p:spPr>
          <a:xfrm>
            <a:off x="1440664" y="2737195"/>
            <a:ext cx="1071527" cy="230832"/>
          </a:xfrm>
          <a:prstGeom prst="rect">
            <a:avLst/>
          </a:prstGeom>
          <a:noFill/>
        </p:spPr>
        <p:txBody>
          <a:bodyPr wrap="square" rtlCol="0">
            <a:spAutoFit/>
          </a:bodyPr>
          <a:lstStyle/>
          <a:p>
            <a:r>
              <a:rPr lang="en-GB" sz="900" dirty="0" smtClean="0"/>
              <a:t>Pine </a:t>
            </a:r>
            <a:r>
              <a:rPr lang="en-GB" sz="900" dirty="0"/>
              <a:t>– </a:t>
            </a:r>
            <a:r>
              <a:rPr lang="en-GB" sz="900" dirty="0" smtClean="0"/>
              <a:t>Spruce</a:t>
            </a:r>
            <a:endParaRPr lang="en-GB" sz="900" dirty="0"/>
          </a:p>
        </p:txBody>
      </p:sp>
      <p:sp>
        <p:nvSpPr>
          <p:cNvPr id="41" name="TextBox 40"/>
          <p:cNvSpPr txBox="1"/>
          <p:nvPr/>
        </p:nvSpPr>
        <p:spPr>
          <a:xfrm>
            <a:off x="1447799" y="2922715"/>
            <a:ext cx="1785961" cy="230832"/>
          </a:xfrm>
          <a:prstGeom prst="rect">
            <a:avLst/>
          </a:prstGeom>
          <a:noFill/>
        </p:spPr>
        <p:txBody>
          <a:bodyPr wrap="square" rtlCol="0">
            <a:spAutoFit/>
          </a:bodyPr>
          <a:lstStyle/>
          <a:p>
            <a:r>
              <a:rPr lang="en-GB" sz="900" dirty="0" smtClean="0"/>
              <a:t>Pine – Boreal Broadleaf (≥30%)</a:t>
            </a:r>
            <a:endParaRPr lang="en-GB" sz="900" dirty="0"/>
          </a:p>
        </p:txBody>
      </p:sp>
      <p:sp>
        <p:nvSpPr>
          <p:cNvPr id="42" name="TextBox 41"/>
          <p:cNvSpPr txBox="1"/>
          <p:nvPr/>
        </p:nvSpPr>
        <p:spPr>
          <a:xfrm>
            <a:off x="1447799" y="3098883"/>
            <a:ext cx="1694773" cy="230832"/>
          </a:xfrm>
          <a:prstGeom prst="rect">
            <a:avLst/>
          </a:prstGeom>
          <a:noFill/>
        </p:spPr>
        <p:txBody>
          <a:bodyPr wrap="square" rtlCol="0">
            <a:spAutoFit/>
          </a:bodyPr>
          <a:lstStyle/>
          <a:p>
            <a:r>
              <a:rPr lang="en-GB" sz="900" dirty="0"/>
              <a:t>Pine – Boreal Broadleaf </a:t>
            </a:r>
            <a:r>
              <a:rPr lang="en-GB" sz="900" dirty="0" smtClean="0"/>
              <a:t>(&lt;30</a:t>
            </a:r>
            <a:r>
              <a:rPr lang="en-GB" sz="900" dirty="0"/>
              <a:t>%)</a:t>
            </a:r>
          </a:p>
        </p:txBody>
      </p:sp>
      <p:sp>
        <p:nvSpPr>
          <p:cNvPr id="43" name="TextBox 42"/>
          <p:cNvSpPr txBox="1"/>
          <p:nvPr/>
        </p:nvSpPr>
        <p:spPr>
          <a:xfrm>
            <a:off x="1446066" y="3269689"/>
            <a:ext cx="1787694" cy="230832"/>
          </a:xfrm>
          <a:prstGeom prst="rect">
            <a:avLst/>
          </a:prstGeom>
          <a:noFill/>
        </p:spPr>
        <p:txBody>
          <a:bodyPr wrap="square" rtlCol="0">
            <a:spAutoFit/>
          </a:bodyPr>
          <a:lstStyle/>
          <a:p>
            <a:r>
              <a:rPr lang="en-GB" sz="900" dirty="0" smtClean="0"/>
              <a:t>Spruce – </a:t>
            </a:r>
            <a:r>
              <a:rPr lang="en-GB" sz="900" dirty="0"/>
              <a:t>Boreal Broadleaf (≥30%)</a:t>
            </a:r>
          </a:p>
        </p:txBody>
      </p:sp>
      <p:sp>
        <p:nvSpPr>
          <p:cNvPr id="44" name="TextBox 43"/>
          <p:cNvSpPr txBox="1"/>
          <p:nvPr/>
        </p:nvSpPr>
        <p:spPr>
          <a:xfrm>
            <a:off x="1447172" y="3451278"/>
            <a:ext cx="1734669" cy="230832"/>
          </a:xfrm>
          <a:prstGeom prst="rect">
            <a:avLst/>
          </a:prstGeom>
          <a:noFill/>
        </p:spPr>
        <p:txBody>
          <a:bodyPr wrap="square" rtlCol="0">
            <a:spAutoFit/>
          </a:bodyPr>
          <a:lstStyle/>
          <a:p>
            <a:r>
              <a:rPr lang="en-GB" sz="900" dirty="0" smtClean="0"/>
              <a:t>Spruce – </a:t>
            </a:r>
            <a:r>
              <a:rPr lang="en-GB" sz="900" dirty="0"/>
              <a:t>Boreal Broadleaf (&lt;30%)</a:t>
            </a:r>
          </a:p>
        </p:txBody>
      </p:sp>
      <p:sp>
        <p:nvSpPr>
          <p:cNvPr id="45" name="TextBox 44"/>
          <p:cNvSpPr txBox="1"/>
          <p:nvPr/>
        </p:nvSpPr>
        <p:spPr>
          <a:xfrm>
            <a:off x="1448905" y="4486883"/>
            <a:ext cx="1071527" cy="230832"/>
          </a:xfrm>
          <a:prstGeom prst="rect">
            <a:avLst/>
          </a:prstGeom>
          <a:noFill/>
        </p:spPr>
        <p:txBody>
          <a:bodyPr wrap="square" rtlCol="0">
            <a:spAutoFit/>
          </a:bodyPr>
          <a:lstStyle/>
          <a:p>
            <a:r>
              <a:rPr lang="en-GB" sz="900" dirty="0" smtClean="0"/>
              <a:t>Artificial Surface</a:t>
            </a:r>
            <a:endParaRPr lang="en-GB" sz="900" dirty="0"/>
          </a:p>
        </p:txBody>
      </p:sp>
      <p:sp>
        <p:nvSpPr>
          <p:cNvPr id="46" name="TextBox 45"/>
          <p:cNvSpPr txBox="1"/>
          <p:nvPr/>
        </p:nvSpPr>
        <p:spPr>
          <a:xfrm>
            <a:off x="1448905" y="4648766"/>
            <a:ext cx="1071527" cy="230832"/>
          </a:xfrm>
          <a:prstGeom prst="rect">
            <a:avLst/>
          </a:prstGeom>
          <a:noFill/>
        </p:spPr>
        <p:txBody>
          <a:bodyPr wrap="square" rtlCol="0">
            <a:spAutoFit/>
          </a:bodyPr>
          <a:lstStyle/>
          <a:p>
            <a:r>
              <a:rPr lang="en-GB" sz="900" dirty="0" smtClean="0"/>
              <a:t>Agriculture</a:t>
            </a:r>
            <a:endParaRPr lang="en-GB" sz="900" dirty="0"/>
          </a:p>
        </p:txBody>
      </p:sp>
      <p:sp>
        <p:nvSpPr>
          <p:cNvPr id="47" name="TextBox 46"/>
          <p:cNvSpPr txBox="1"/>
          <p:nvPr/>
        </p:nvSpPr>
        <p:spPr>
          <a:xfrm>
            <a:off x="1447172" y="4815656"/>
            <a:ext cx="1071527" cy="230832"/>
          </a:xfrm>
          <a:prstGeom prst="rect">
            <a:avLst/>
          </a:prstGeom>
          <a:noFill/>
        </p:spPr>
        <p:txBody>
          <a:bodyPr wrap="square" rtlCol="0">
            <a:spAutoFit/>
          </a:bodyPr>
          <a:lstStyle/>
          <a:p>
            <a:r>
              <a:rPr lang="en-GB" sz="900" dirty="0" smtClean="0"/>
              <a:t>Protected Area</a:t>
            </a:r>
            <a:endParaRPr lang="en-GB" sz="900" dirty="0"/>
          </a:p>
        </p:txBody>
      </p:sp>
      <p:sp>
        <p:nvSpPr>
          <p:cNvPr id="48" name="TextBox 47"/>
          <p:cNvSpPr txBox="1"/>
          <p:nvPr/>
        </p:nvSpPr>
        <p:spPr>
          <a:xfrm>
            <a:off x="1448278" y="4973430"/>
            <a:ext cx="1364219" cy="230832"/>
          </a:xfrm>
          <a:prstGeom prst="rect">
            <a:avLst/>
          </a:prstGeom>
          <a:noFill/>
        </p:spPr>
        <p:txBody>
          <a:bodyPr wrap="square" rtlCol="0">
            <a:spAutoFit/>
          </a:bodyPr>
          <a:lstStyle/>
          <a:p>
            <a:r>
              <a:rPr lang="en-GB" sz="900" dirty="0" smtClean="0"/>
              <a:t>Non-productive Forest</a:t>
            </a:r>
            <a:endParaRPr lang="en-GB" sz="900" dirty="0"/>
          </a:p>
        </p:txBody>
      </p:sp>
      <p:sp>
        <p:nvSpPr>
          <p:cNvPr id="49" name="TextBox 48"/>
          <p:cNvSpPr txBox="1"/>
          <p:nvPr/>
        </p:nvSpPr>
        <p:spPr>
          <a:xfrm>
            <a:off x="1447267" y="5134306"/>
            <a:ext cx="1395192" cy="230832"/>
          </a:xfrm>
          <a:prstGeom prst="rect">
            <a:avLst/>
          </a:prstGeom>
          <a:noFill/>
        </p:spPr>
        <p:txBody>
          <a:bodyPr wrap="square" rtlCol="0">
            <a:spAutoFit/>
          </a:bodyPr>
          <a:lstStyle/>
          <a:p>
            <a:r>
              <a:rPr lang="en-GB" sz="900" dirty="0" smtClean="0"/>
              <a:t>Semi-natural Vegetation</a:t>
            </a:r>
            <a:endParaRPr lang="en-GB" sz="900" dirty="0"/>
          </a:p>
        </p:txBody>
      </p:sp>
      <p:sp>
        <p:nvSpPr>
          <p:cNvPr id="50" name="TextBox 49"/>
          <p:cNvSpPr txBox="1"/>
          <p:nvPr/>
        </p:nvSpPr>
        <p:spPr>
          <a:xfrm>
            <a:off x="1454402" y="5296010"/>
            <a:ext cx="1071527" cy="230832"/>
          </a:xfrm>
          <a:prstGeom prst="rect">
            <a:avLst/>
          </a:prstGeom>
          <a:noFill/>
        </p:spPr>
        <p:txBody>
          <a:bodyPr wrap="square" rtlCol="0">
            <a:spAutoFit/>
          </a:bodyPr>
          <a:lstStyle/>
          <a:p>
            <a:r>
              <a:rPr lang="en-GB" sz="900" dirty="0" smtClean="0"/>
              <a:t>Open Space</a:t>
            </a:r>
            <a:endParaRPr lang="en-GB" sz="900" dirty="0"/>
          </a:p>
        </p:txBody>
      </p:sp>
      <p:sp>
        <p:nvSpPr>
          <p:cNvPr id="51" name="TextBox 50"/>
          <p:cNvSpPr txBox="1"/>
          <p:nvPr/>
        </p:nvSpPr>
        <p:spPr>
          <a:xfrm>
            <a:off x="1454402" y="5453127"/>
            <a:ext cx="1071527" cy="230832"/>
          </a:xfrm>
          <a:prstGeom prst="rect">
            <a:avLst/>
          </a:prstGeom>
          <a:noFill/>
        </p:spPr>
        <p:txBody>
          <a:bodyPr wrap="square" rtlCol="0">
            <a:spAutoFit/>
          </a:bodyPr>
          <a:lstStyle/>
          <a:p>
            <a:r>
              <a:rPr lang="en-GB" sz="900" dirty="0" smtClean="0"/>
              <a:t>Wetland</a:t>
            </a:r>
            <a:endParaRPr lang="en-GB" sz="900" dirty="0"/>
          </a:p>
        </p:txBody>
      </p:sp>
      <p:sp>
        <p:nvSpPr>
          <p:cNvPr id="52" name="TextBox 51"/>
          <p:cNvSpPr txBox="1"/>
          <p:nvPr/>
        </p:nvSpPr>
        <p:spPr>
          <a:xfrm>
            <a:off x="1452669" y="5628696"/>
            <a:ext cx="1071527" cy="230832"/>
          </a:xfrm>
          <a:prstGeom prst="rect">
            <a:avLst/>
          </a:prstGeom>
          <a:noFill/>
        </p:spPr>
        <p:txBody>
          <a:bodyPr wrap="square" rtlCol="0">
            <a:spAutoFit/>
          </a:bodyPr>
          <a:lstStyle/>
          <a:p>
            <a:r>
              <a:rPr lang="en-GB" sz="900" dirty="0" smtClean="0"/>
              <a:t>Water Body</a:t>
            </a:r>
            <a:endParaRPr lang="en-GB" sz="900" dirty="0"/>
          </a:p>
        </p:txBody>
      </p:sp>
      <p:sp>
        <p:nvSpPr>
          <p:cNvPr id="53" name="TextBox 52"/>
          <p:cNvSpPr txBox="1"/>
          <p:nvPr/>
        </p:nvSpPr>
        <p:spPr>
          <a:xfrm>
            <a:off x="1453775" y="5791233"/>
            <a:ext cx="1071527" cy="230832"/>
          </a:xfrm>
          <a:prstGeom prst="rect">
            <a:avLst/>
          </a:prstGeom>
          <a:noFill/>
        </p:spPr>
        <p:txBody>
          <a:bodyPr wrap="square" rtlCol="0">
            <a:spAutoFit/>
          </a:bodyPr>
          <a:lstStyle/>
          <a:p>
            <a:r>
              <a:rPr lang="en-GB" sz="900" dirty="0" smtClean="0"/>
              <a:t>Unmanaged</a:t>
            </a:r>
            <a:endParaRPr lang="en-GB" sz="900" dirty="0"/>
          </a:p>
        </p:txBody>
      </p:sp>
      <p:sp>
        <p:nvSpPr>
          <p:cNvPr id="54" name="TextBox 53"/>
          <p:cNvSpPr txBox="1"/>
          <p:nvPr/>
        </p:nvSpPr>
        <p:spPr>
          <a:xfrm>
            <a:off x="3892509" y="4492493"/>
            <a:ext cx="1071527" cy="230832"/>
          </a:xfrm>
          <a:prstGeom prst="rect">
            <a:avLst/>
          </a:prstGeom>
          <a:noFill/>
        </p:spPr>
        <p:txBody>
          <a:bodyPr wrap="square" rtlCol="0">
            <a:spAutoFit/>
          </a:bodyPr>
          <a:lstStyle/>
          <a:p>
            <a:r>
              <a:rPr lang="en-GB" sz="900" dirty="0" smtClean="0"/>
              <a:t>Unavailable</a:t>
            </a:r>
            <a:endParaRPr lang="en-GB" sz="900" dirty="0"/>
          </a:p>
        </p:txBody>
      </p:sp>
      <p:sp>
        <p:nvSpPr>
          <p:cNvPr id="55" name="TextBox 54"/>
          <p:cNvSpPr txBox="1"/>
          <p:nvPr/>
        </p:nvSpPr>
        <p:spPr>
          <a:xfrm>
            <a:off x="3892509" y="4654376"/>
            <a:ext cx="2150772" cy="230832"/>
          </a:xfrm>
          <a:prstGeom prst="rect">
            <a:avLst/>
          </a:prstGeom>
          <a:noFill/>
        </p:spPr>
        <p:txBody>
          <a:bodyPr wrap="square" rtlCol="0">
            <a:spAutoFit/>
          </a:bodyPr>
          <a:lstStyle/>
          <a:p>
            <a:r>
              <a:rPr lang="en-GB" sz="900" dirty="0" smtClean="0"/>
              <a:t>Farmer  </a:t>
            </a:r>
            <a:r>
              <a:rPr lang="en-GB" sz="700" dirty="0" smtClean="0"/>
              <a:t>(</a:t>
            </a:r>
            <a:r>
              <a:rPr lang="en-GB" sz="700" dirty="0" err="1" smtClean="0"/>
              <a:t>Commer</a:t>
            </a:r>
            <a:r>
              <a:rPr lang="en-GB" sz="700" dirty="0" smtClean="0"/>
              <a:t>/Non-</a:t>
            </a:r>
            <a:r>
              <a:rPr lang="en-GB" sz="700" dirty="0" err="1" smtClean="0"/>
              <a:t>commer</a:t>
            </a:r>
            <a:r>
              <a:rPr lang="en-GB" sz="700" dirty="0" smtClean="0"/>
              <a:t> + Cereal/Meat)</a:t>
            </a:r>
            <a:endParaRPr lang="en-GB" sz="700" dirty="0"/>
          </a:p>
        </p:txBody>
      </p:sp>
      <p:sp>
        <p:nvSpPr>
          <p:cNvPr id="56" name="TextBox 55"/>
          <p:cNvSpPr txBox="1"/>
          <p:nvPr/>
        </p:nvSpPr>
        <p:spPr>
          <a:xfrm>
            <a:off x="3890776" y="4815656"/>
            <a:ext cx="1255593" cy="230832"/>
          </a:xfrm>
          <a:prstGeom prst="rect">
            <a:avLst/>
          </a:prstGeom>
          <a:noFill/>
        </p:spPr>
        <p:txBody>
          <a:bodyPr wrap="square" rtlCol="0">
            <a:spAutoFit/>
          </a:bodyPr>
          <a:lstStyle/>
          <a:p>
            <a:r>
              <a:rPr lang="en-GB" sz="900" dirty="0" smtClean="0"/>
              <a:t>Unavailable</a:t>
            </a:r>
            <a:endParaRPr lang="en-GB" sz="900" dirty="0"/>
          </a:p>
        </p:txBody>
      </p:sp>
      <p:sp>
        <p:nvSpPr>
          <p:cNvPr id="57" name="TextBox 56"/>
          <p:cNvSpPr txBox="1"/>
          <p:nvPr/>
        </p:nvSpPr>
        <p:spPr>
          <a:xfrm>
            <a:off x="3891882" y="4973430"/>
            <a:ext cx="1254487" cy="230832"/>
          </a:xfrm>
          <a:prstGeom prst="rect">
            <a:avLst/>
          </a:prstGeom>
          <a:noFill/>
        </p:spPr>
        <p:txBody>
          <a:bodyPr wrap="square" rtlCol="0">
            <a:spAutoFit/>
          </a:bodyPr>
          <a:lstStyle/>
          <a:p>
            <a:r>
              <a:rPr lang="en-GB" sz="900" dirty="0"/>
              <a:t>Unavailable</a:t>
            </a:r>
          </a:p>
        </p:txBody>
      </p:sp>
      <p:sp>
        <p:nvSpPr>
          <p:cNvPr id="58" name="TextBox 57"/>
          <p:cNvSpPr txBox="1"/>
          <p:nvPr/>
        </p:nvSpPr>
        <p:spPr>
          <a:xfrm>
            <a:off x="3890871" y="5134306"/>
            <a:ext cx="1333377" cy="230832"/>
          </a:xfrm>
          <a:prstGeom prst="rect">
            <a:avLst/>
          </a:prstGeom>
          <a:noFill/>
        </p:spPr>
        <p:txBody>
          <a:bodyPr wrap="square" rtlCol="0">
            <a:spAutoFit/>
          </a:bodyPr>
          <a:lstStyle/>
          <a:p>
            <a:r>
              <a:rPr lang="en-GB" sz="900" dirty="0" smtClean="0"/>
              <a:t>Unmanaged</a:t>
            </a:r>
            <a:endParaRPr lang="en-GB" sz="900" dirty="0"/>
          </a:p>
        </p:txBody>
      </p:sp>
      <p:sp>
        <p:nvSpPr>
          <p:cNvPr id="59" name="TextBox 58"/>
          <p:cNvSpPr txBox="1"/>
          <p:nvPr/>
        </p:nvSpPr>
        <p:spPr>
          <a:xfrm>
            <a:off x="3898006" y="5296010"/>
            <a:ext cx="1071527" cy="230832"/>
          </a:xfrm>
          <a:prstGeom prst="rect">
            <a:avLst/>
          </a:prstGeom>
          <a:noFill/>
        </p:spPr>
        <p:txBody>
          <a:bodyPr wrap="square" rtlCol="0">
            <a:spAutoFit/>
          </a:bodyPr>
          <a:lstStyle/>
          <a:p>
            <a:r>
              <a:rPr lang="en-GB" sz="900" dirty="0"/>
              <a:t>Unavailable</a:t>
            </a:r>
          </a:p>
        </p:txBody>
      </p:sp>
      <p:sp>
        <p:nvSpPr>
          <p:cNvPr id="60" name="TextBox 59"/>
          <p:cNvSpPr txBox="1"/>
          <p:nvPr/>
        </p:nvSpPr>
        <p:spPr>
          <a:xfrm>
            <a:off x="3898006" y="5453127"/>
            <a:ext cx="1071527" cy="230832"/>
          </a:xfrm>
          <a:prstGeom prst="rect">
            <a:avLst/>
          </a:prstGeom>
          <a:noFill/>
        </p:spPr>
        <p:txBody>
          <a:bodyPr wrap="square" rtlCol="0">
            <a:spAutoFit/>
          </a:bodyPr>
          <a:lstStyle/>
          <a:p>
            <a:r>
              <a:rPr lang="en-GB" sz="900" dirty="0" smtClean="0"/>
              <a:t>Unmanaged</a:t>
            </a:r>
            <a:endParaRPr lang="en-GB" sz="900" dirty="0"/>
          </a:p>
        </p:txBody>
      </p:sp>
      <p:sp>
        <p:nvSpPr>
          <p:cNvPr id="61" name="TextBox 60"/>
          <p:cNvSpPr txBox="1"/>
          <p:nvPr/>
        </p:nvSpPr>
        <p:spPr>
          <a:xfrm>
            <a:off x="3896273" y="5628696"/>
            <a:ext cx="1071527" cy="230832"/>
          </a:xfrm>
          <a:prstGeom prst="rect">
            <a:avLst/>
          </a:prstGeom>
          <a:noFill/>
        </p:spPr>
        <p:txBody>
          <a:bodyPr wrap="square" rtlCol="0">
            <a:spAutoFit/>
          </a:bodyPr>
          <a:lstStyle/>
          <a:p>
            <a:r>
              <a:rPr lang="en-GB" sz="900" dirty="0" smtClean="0"/>
              <a:t>Unavailable</a:t>
            </a:r>
            <a:endParaRPr lang="en-GB" sz="900" dirty="0"/>
          </a:p>
        </p:txBody>
      </p:sp>
      <p:sp>
        <p:nvSpPr>
          <p:cNvPr id="62" name="TextBox 61"/>
          <p:cNvSpPr txBox="1"/>
          <p:nvPr/>
        </p:nvSpPr>
        <p:spPr>
          <a:xfrm>
            <a:off x="3897379" y="5791233"/>
            <a:ext cx="1071527" cy="230832"/>
          </a:xfrm>
          <a:prstGeom prst="rect">
            <a:avLst/>
          </a:prstGeom>
          <a:noFill/>
        </p:spPr>
        <p:txBody>
          <a:bodyPr wrap="square" rtlCol="0">
            <a:spAutoFit/>
          </a:bodyPr>
          <a:lstStyle/>
          <a:p>
            <a:r>
              <a:rPr lang="en-GB" sz="900" dirty="0" smtClean="0"/>
              <a:t>Unmanaged</a:t>
            </a:r>
            <a:endParaRPr lang="en-GB" sz="900" dirty="0"/>
          </a:p>
        </p:txBody>
      </p:sp>
      <p:sp>
        <p:nvSpPr>
          <p:cNvPr id="63" name="TextBox 62"/>
          <p:cNvSpPr txBox="1"/>
          <p:nvPr/>
        </p:nvSpPr>
        <p:spPr>
          <a:xfrm>
            <a:off x="3908638" y="1334565"/>
            <a:ext cx="1071527" cy="230832"/>
          </a:xfrm>
          <a:prstGeom prst="rect">
            <a:avLst/>
          </a:prstGeom>
          <a:noFill/>
        </p:spPr>
        <p:txBody>
          <a:bodyPr wrap="square" rtlCol="0">
            <a:spAutoFit/>
          </a:bodyPr>
          <a:lstStyle/>
          <a:p>
            <a:r>
              <a:rPr lang="en-GB" sz="900" dirty="0" smtClean="0"/>
              <a:t>Productionist Pine</a:t>
            </a:r>
            <a:endParaRPr lang="en-GB" sz="900" dirty="0"/>
          </a:p>
        </p:txBody>
      </p:sp>
      <p:sp>
        <p:nvSpPr>
          <p:cNvPr id="64" name="TextBox 63"/>
          <p:cNvSpPr txBox="1"/>
          <p:nvPr/>
        </p:nvSpPr>
        <p:spPr>
          <a:xfrm>
            <a:off x="3908638" y="1510733"/>
            <a:ext cx="1175365" cy="230832"/>
          </a:xfrm>
          <a:prstGeom prst="rect">
            <a:avLst/>
          </a:prstGeom>
          <a:noFill/>
        </p:spPr>
        <p:txBody>
          <a:bodyPr wrap="square" rtlCol="0">
            <a:spAutoFit/>
          </a:bodyPr>
          <a:lstStyle/>
          <a:p>
            <a:r>
              <a:rPr lang="en-GB" sz="900" dirty="0" smtClean="0"/>
              <a:t>Productionist Spruce</a:t>
            </a:r>
            <a:endParaRPr lang="en-GB" sz="900" dirty="0"/>
          </a:p>
        </p:txBody>
      </p:sp>
      <p:sp>
        <p:nvSpPr>
          <p:cNvPr id="65" name="TextBox 64"/>
          <p:cNvSpPr txBox="1"/>
          <p:nvPr/>
        </p:nvSpPr>
        <p:spPr>
          <a:xfrm>
            <a:off x="3906905" y="1681539"/>
            <a:ext cx="1508077" cy="230832"/>
          </a:xfrm>
          <a:prstGeom prst="rect">
            <a:avLst/>
          </a:prstGeom>
          <a:noFill/>
        </p:spPr>
        <p:txBody>
          <a:bodyPr wrap="square" rtlCol="0">
            <a:spAutoFit/>
          </a:bodyPr>
          <a:lstStyle/>
          <a:p>
            <a:r>
              <a:rPr lang="en-GB" sz="900" dirty="0" smtClean="0"/>
              <a:t>Productionist Pine </a:t>
            </a:r>
            <a:r>
              <a:rPr lang="en-GB" sz="900" dirty="0"/>
              <a:t>–</a:t>
            </a:r>
            <a:r>
              <a:rPr lang="en-GB" sz="900" dirty="0" smtClean="0"/>
              <a:t> Spruce</a:t>
            </a:r>
            <a:endParaRPr lang="en-GB" sz="900" dirty="0"/>
          </a:p>
        </p:txBody>
      </p:sp>
      <p:sp>
        <p:nvSpPr>
          <p:cNvPr id="66" name="TextBox 65"/>
          <p:cNvSpPr txBox="1"/>
          <p:nvPr/>
        </p:nvSpPr>
        <p:spPr>
          <a:xfrm>
            <a:off x="3908011" y="1863128"/>
            <a:ext cx="1658964" cy="230832"/>
          </a:xfrm>
          <a:prstGeom prst="rect">
            <a:avLst/>
          </a:prstGeom>
          <a:noFill/>
        </p:spPr>
        <p:txBody>
          <a:bodyPr wrap="square" rtlCol="0">
            <a:spAutoFit/>
          </a:bodyPr>
          <a:lstStyle/>
          <a:p>
            <a:r>
              <a:rPr lang="en-GB" sz="900" dirty="0" smtClean="0"/>
              <a:t>Productionist Boreal Br.</a:t>
            </a:r>
            <a:endParaRPr lang="en-GB" sz="900" dirty="0"/>
          </a:p>
        </p:txBody>
      </p:sp>
      <p:sp>
        <p:nvSpPr>
          <p:cNvPr id="67" name="TextBox 66"/>
          <p:cNvSpPr txBox="1"/>
          <p:nvPr/>
        </p:nvSpPr>
        <p:spPr>
          <a:xfrm>
            <a:off x="3907000" y="2028763"/>
            <a:ext cx="1850181" cy="230832"/>
          </a:xfrm>
          <a:prstGeom prst="rect">
            <a:avLst/>
          </a:prstGeom>
          <a:noFill/>
        </p:spPr>
        <p:txBody>
          <a:bodyPr wrap="square" rtlCol="0">
            <a:spAutoFit/>
          </a:bodyPr>
          <a:lstStyle/>
          <a:p>
            <a:r>
              <a:rPr lang="en-GB" sz="900" dirty="0" smtClean="0"/>
              <a:t>Multi-objective </a:t>
            </a:r>
            <a:r>
              <a:rPr lang="en-GB" sz="900" dirty="0"/>
              <a:t>Pine –</a:t>
            </a:r>
            <a:r>
              <a:rPr lang="en-GB" sz="900" dirty="0" smtClean="0"/>
              <a:t> </a:t>
            </a:r>
            <a:r>
              <a:rPr lang="en-GB" sz="900" dirty="0"/>
              <a:t>Spruce</a:t>
            </a:r>
          </a:p>
        </p:txBody>
      </p:sp>
      <p:sp>
        <p:nvSpPr>
          <p:cNvPr id="68" name="TextBox 67"/>
          <p:cNvSpPr txBox="1"/>
          <p:nvPr/>
        </p:nvSpPr>
        <p:spPr>
          <a:xfrm>
            <a:off x="3914135" y="2214283"/>
            <a:ext cx="2129146" cy="230832"/>
          </a:xfrm>
          <a:prstGeom prst="rect">
            <a:avLst/>
          </a:prstGeom>
          <a:noFill/>
        </p:spPr>
        <p:txBody>
          <a:bodyPr wrap="square" rtlCol="0">
            <a:spAutoFit/>
          </a:bodyPr>
          <a:lstStyle/>
          <a:p>
            <a:r>
              <a:rPr lang="en-GB" sz="900" dirty="0"/>
              <a:t>Multi-objective Pine </a:t>
            </a:r>
            <a:r>
              <a:rPr lang="en-GB" sz="900" dirty="0" smtClean="0"/>
              <a:t>– Boreal Br.</a:t>
            </a:r>
            <a:endParaRPr lang="en-GB" sz="900" dirty="0"/>
          </a:p>
        </p:txBody>
      </p:sp>
      <p:sp>
        <p:nvSpPr>
          <p:cNvPr id="69" name="TextBox 68"/>
          <p:cNvSpPr txBox="1"/>
          <p:nvPr/>
        </p:nvSpPr>
        <p:spPr>
          <a:xfrm>
            <a:off x="3914135" y="2390451"/>
            <a:ext cx="2263782" cy="369332"/>
          </a:xfrm>
          <a:prstGeom prst="rect">
            <a:avLst/>
          </a:prstGeom>
          <a:noFill/>
        </p:spPr>
        <p:txBody>
          <a:bodyPr wrap="square" rtlCol="0">
            <a:spAutoFit/>
          </a:bodyPr>
          <a:lstStyle/>
          <a:p>
            <a:r>
              <a:rPr lang="en-GB" sz="900" dirty="0"/>
              <a:t>Multi-objective Spruce </a:t>
            </a:r>
            <a:r>
              <a:rPr lang="en-GB" sz="900" dirty="0" smtClean="0"/>
              <a:t>– </a:t>
            </a:r>
            <a:r>
              <a:rPr lang="en-GB" sz="900" dirty="0"/>
              <a:t>Boreal </a:t>
            </a:r>
            <a:r>
              <a:rPr lang="en-GB" sz="900" dirty="0" smtClean="0"/>
              <a:t>Br.</a:t>
            </a:r>
            <a:endParaRPr lang="en-GB" sz="900" dirty="0"/>
          </a:p>
          <a:p>
            <a:endParaRPr lang="en-GB" sz="900" dirty="0"/>
          </a:p>
        </p:txBody>
      </p:sp>
      <p:sp>
        <p:nvSpPr>
          <p:cNvPr id="70" name="TextBox 69"/>
          <p:cNvSpPr txBox="1"/>
          <p:nvPr/>
        </p:nvSpPr>
        <p:spPr>
          <a:xfrm>
            <a:off x="3912402" y="2561257"/>
            <a:ext cx="1844779" cy="369332"/>
          </a:xfrm>
          <a:prstGeom prst="rect">
            <a:avLst/>
          </a:prstGeom>
          <a:noFill/>
        </p:spPr>
        <p:txBody>
          <a:bodyPr wrap="square" rtlCol="0">
            <a:spAutoFit/>
          </a:bodyPr>
          <a:lstStyle/>
          <a:p>
            <a:r>
              <a:rPr lang="en-GB" sz="900" dirty="0"/>
              <a:t>Multi-objective Boreal </a:t>
            </a:r>
            <a:r>
              <a:rPr lang="en-GB" sz="900" dirty="0" smtClean="0"/>
              <a:t>Br.</a:t>
            </a:r>
            <a:endParaRPr lang="en-GB" sz="900" dirty="0"/>
          </a:p>
          <a:p>
            <a:endParaRPr lang="en-GB" sz="900" dirty="0"/>
          </a:p>
        </p:txBody>
      </p:sp>
      <p:sp>
        <p:nvSpPr>
          <p:cNvPr id="71" name="TextBox 70"/>
          <p:cNvSpPr txBox="1"/>
          <p:nvPr/>
        </p:nvSpPr>
        <p:spPr>
          <a:xfrm>
            <a:off x="3913508" y="2742846"/>
            <a:ext cx="1779985" cy="230832"/>
          </a:xfrm>
          <a:prstGeom prst="rect">
            <a:avLst/>
          </a:prstGeom>
          <a:noFill/>
        </p:spPr>
        <p:txBody>
          <a:bodyPr wrap="square" rtlCol="0">
            <a:spAutoFit/>
          </a:bodyPr>
          <a:lstStyle/>
          <a:p>
            <a:r>
              <a:rPr lang="en-GB" sz="900" dirty="0" smtClean="0"/>
              <a:t>Recreationalist </a:t>
            </a:r>
            <a:r>
              <a:rPr lang="en-GB" sz="900" dirty="0"/>
              <a:t>Pine – Spruce</a:t>
            </a:r>
          </a:p>
        </p:txBody>
      </p:sp>
      <p:sp>
        <p:nvSpPr>
          <p:cNvPr id="72" name="TextBox 71"/>
          <p:cNvSpPr txBox="1"/>
          <p:nvPr/>
        </p:nvSpPr>
        <p:spPr>
          <a:xfrm>
            <a:off x="3908638" y="2913444"/>
            <a:ext cx="1736346" cy="230832"/>
          </a:xfrm>
          <a:prstGeom prst="rect">
            <a:avLst/>
          </a:prstGeom>
          <a:noFill/>
        </p:spPr>
        <p:txBody>
          <a:bodyPr wrap="square" rtlCol="0">
            <a:spAutoFit/>
          </a:bodyPr>
          <a:lstStyle/>
          <a:p>
            <a:r>
              <a:rPr lang="en-GB" sz="900" dirty="0" smtClean="0"/>
              <a:t>Recreationalist Boreal Br.</a:t>
            </a:r>
            <a:endParaRPr lang="en-GB" sz="900" dirty="0"/>
          </a:p>
        </p:txBody>
      </p:sp>
      <p:sp>
        <p:nvSpPr>
          <p:cNvPr id="73" name="TextBox 72"/>
          <p:cNvSpPr txBox="1"/>
          <p:nvPr/>
        </p:nvSpPr>
        <p:spPr>
          <a:xfrm>
            <a:off x="3908638" y="3103901"/>
            <a:ext cx="1784855" cy="369332"/>
          </a:xfrm>
          <a:prstGeom prst="rect">
            <a:avLst/>
          </a:prstGeom>
          <a:noFill/>
        </p:spPr>
        <p:txBody>
          <a:bodyPr wrap="square" rtlCol="0">
            <a:spAutoFit/>
          </a:bodyPr>
          <a:lstStyle/>
          <a:p>
            <a:r>
              <a:rPr lang="en-GB" sz="900" dirty="0"/>
              <a:t>Recreationalist </a:t>
            </a:r>
            <a:r>
              <a:rPr lang="en-GB" sz="900" dirty="0" smtClean="0"/>
              <a:t>Nemoral Br.</a:t>
            </a:r>
            <a:endParaRPr lang="en-GB" sz="900" dirty="0"/>
          </a:p>
          <a:p>
            <a:endParaRPr lang="en-GB" sz="900" dirty="0"/>
          </a:p>
        </p:txBody>
      </p:sp>
      <p:sp>
        <p:nvSpPr>
          <p:cNvPr id="74" name="TextBox 73"/>
          <p:cNvSpPr txBox="1"/>
          <p:nvPr/>
        </p:nvSpPr>
        <p:spPr>
          <a:xfrm>
            <a:off x="3906905" y="3279470"/>
            <a:ext cx="1925870" cy="230832"/>
          </a:xfrm>
          <a:prstGeom prst="rect">
            <a:avLst/>
          </a:prstGeom>
          <a:noFill/>
        </p:spPr>
        <p:txBody>
          <a:bodyPr wrap="square" rtlCol="0">
            <a:spAutoFit/>
          </a:bodyPr>
          <a:lstStyle/>
          <a:p>
            <a:r>
              <a:rPr lang="en-GB" sz="900" dirty="0" smtClean="0"/>
              <a:t>Conservationist Boreal Br.</a:t>
            </a:r>
            <a:endParaRPr lang="en-GB" sz="900" dirty="0"/>
          </a:p>
        </p:txBody>
      </p:sp>
      <p:sp>
        <p:nvSpPr>
          <p:cNvPr id="75" name="TextBox 74"/>
          <p:cNvSpPr txBox="1"/>
          <p:nvPr/>
        </p:nvSpPr>
        <p:spPr>
          <a:xfrm>
            <a:off x="3908011" y="3456296"/>
            <a:ext cx="1849170" cy="230832"/>
          </a:xfrm>
          <a:prstGeom prst="rect">
            <a:avLst/>
          </a:prstGeom>
          <a:noFill/>
        </p:spPr>
        <p:txBody>
          <a:bodyPr wrap="square" rtlCol="0">
            <a:spAutoFit/>
          </a:bodyPr>
          <a:lstStyle/>
          <a:p>
            <a:r>
              <a:rPr lang="en-GB" sz="900" dirty="0"/>
              <a:t>Conservationist </a:t>
            </a:r>
            <a:r>
              <a:rPr lang="en-GB" sz="900" dirty="0" smtClean="0"/>
              <a:t>Nemoral Br.</a:t>
            </a:r>
            <a:endParaRPr lang="en-GB" sz="900" dirty="0"/>
          </a:p>
        </p:txBody>
      </p:sp>
      <p:sp>
        <p:nvSpPr>
          <p:cNvPr id="76" name="TextBox 75"/>
          <p:cNvSpPr txBox="1"/>
          <p:nvPr/>
        </p:nvSpPr>
        <p:spPr>
          <a:xfrm>
            <a:off x="3907000" y="3636220"/>
            <a:ext cx="1850181" cy="369332"/>
          </a:xfrm>
          <a:prstGeom prst="rect">
            <a:avLst/>
          </a:prstGeom>
          <a:noFill/>
        </p:spPr>
        <p:txBody>
          <a:bodyPr wrap="square" rtlCol="0">
            <a:spAutoFit/>
          </a:bodyPr>
          <a:lstStyle/>
          <a:p>
            <a:r>
              <a:rPr lang="en-GB" sz="900" dirty="0" smtClean="0"/>
              <a:t>Passive </a:t>
            </a:r>
            <a:r>
              <a:rPr lang="en-GB" sz="900" dirty="0"/>
              <a:t>Pine – Boreal </a:t>
            </a:r>
            <a:r>
              <a:rPr lang="en-GB" sz="900" dirty="0" smtClean="0"/>
              <a:t>Br.</a:t>
            </a:r>
            <a:endParaRPr lang="en-GB" sz="900" dirty="0"/>
          </a:p>
          <a:p>
            <a:endParaRPr lang="en-GB" sz="900" dirty="0"/>
          </a:p>
        </p:txBody>
      </p:sp>
      <p:sp>
        <p:nvSpPr>
          <p:cNvPr id="77" name="TextBox 76"/>
          <p:cNvSpPr txBox="1"/>
          <p:nvPr/>
        </p:nvSpPr>
        <p:spPr>
          <a:xfrm>
            <a:off x="3914135" y="3807451"/>
            <a:ext cx="1779358" cy="369332"/>
          </a:xfrm>
          <a:prstGeom prst="rect">
            <a:avLst/>
          </a:prstGeom>
          <a:noFill/>
        </p:spPr>
        <p:txBody>
          <a:bodyPr wrap="square" rtlCol="0">
            <a:spAutoFit/>
          </a:bodyPr>
          <a:lstStyle/>
          <a:p>
            <a:r>
              <a:rPr lang="en-GB" sz="900" dirty="0"/>
              <a:t>Passive </a:t>
            </a:r>
            <a:r>
              <a:rPr lang="en-GB" sz="900" dirty="0" smtClean="0"/>
              <a:t>Spruce – </a:t>
            </a:r>
            <a:r>
              <a:rPr lang="en-GB" sz="900" dirty="0"/>
              <a:t>Boreal </a:t>
            </a:r>
            <a:r>
              <a:rPr lang="en-GB" sz="900" dirty="0" smtClean="0"/>
              <a:t>Br.</a:t>
            </a:r>
            <a:endParaRPr lang="en-GB" sz="900" dirty="0"/>
          </a:p>
          <a:p>
            <a:endParaRPr lang="en-GB" sz="900" dirty="0"/>
          </a:p>
        </p:txBody>
      </p:sp>
      <p:sp>
        <p:nvSpPr>
          <p:cNvPr id="78" name="TextBox 77"/>
          <p:cNvSpPr txBox="1"/>
          <p:nvPr/>
        </p:nvSpPr>
        <p:spPr>
          <a:xfrm>
            <a:off x="3914135" y="3988382"/>
            <a:ext cx="1652840" cy="369332"/>
          </a:xfrm>
          <a:prstGeom prst="rect">
            <a:avLst/>
          </a:prstGeom>
          <a:noFill/>
        </p:spPr>
        <p:txBody>
          <a:bodyPr wrap="square" rtlCol="0">
            <a:spAutoFit/>
          </a:bodyPr>
          <a:lstStyle/>
          <a:p>
            <a:r>
              <a:rPr lang="en-GB" sz="900" dirty="0" smtClean="0"/>
              <a:t>Passive Boreal Br.</a:t>
            </a:r>
            <a:endParaRPr lang="en-GB" sz="900" dirty="0"/>
          </a:p>
          <a:p>
            <a:endParaRPr lang="en-GB" sz="900" dirty="0"/>
          </a:p>
        </p:txBody>
      </p:sp>
      <p:sp>
        <p:nvSpPr>
          <p:cNvPr id="79" name="TextBox 78"/>
          <p:cNvSpPr txBox="1"/>
          <p:nvPr/>
        </p:nvSpPr>
        <p:spPr>
          <a:xfrm>
            <a:off x="3912402" y="4159188"/>
            <a:ext cx="1586727" cy="369332"/>
          </a:xfrm>
          <a:prstGeom prst="rect">
            <a:avLst/>
          </a:prstGeom>
          <a:noFill/>
        </p:spPr>
        <p:txBody>
          <a:bodyPr wrap="square" rtlCol="0">
            <a:spAutoFit/>
          </a:bodyPr>
          <a:lstStyle/>
          <a:p>
            <a:r>
              <a:rPr lang="en-GB" sz="900" dirty="0"/>
              <a:t>Passive </a:t>
            </a:r>
            <a:r>
              <a:rPr lang="en-GB" sz="900" dirty="0" smtClean="0"/>
              <a:t>Nemoral Br.</a:t>
            </a:r>
            <a:endParaRPr lang="en-GB" sz="900" dirty="0"/>
          </a:p>
          <a:p>
            <a:endParaRPr lang="en-GB" sz="900" dirty="0"/>
          </a:p>
        </p:txBody>
      </p:sp>
      <p:cxnSp>
        <p:nvCxnSpPr>
          <p:cNvPr id="83" name="Straight Connector 82"/>
          <p:cNvCxnSpPr/>
          <p:nvPr/>
        </p:nvCxnSpPr>
        <p:spPr>
          <a:xfrm>
            <a:off x="2940178" y="3751985"/>
            <a:ext cx="539985" cy="550263"/>
          </a:xfrm>
          <a:prstGeom prst="line">
            <a:avLst/>
          </a:prstGeom>
          <a:ln>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2940178" y="1415997"/>
            <a:ext cx="539985" cy="550263"/>
          </a:xfrm>
          <a:prstGeom prst="line">
            <a:avLst/>
          </a:prstGeom>
          <a:ln>
            <a:solidFill>
              <a:schemeClr val="accent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1138000" y="1563240"/>
            <a:ext cx="1071527" cy="276999"/>
          </a:xfrm>
          <a:prstGeom prst="rect">
            <a:avLst/>
          </a:prstGeom>
          <a:noFill/>
        </p:spPr>
        <p:txBody>
          <a:bodyPr wrap="square" rtlCol="0">
            <a:spAutoFit/>
          </a:bodyPr>
          <a:lstStyle/>
          <a:p>
            <a:pPr algn="just"/>
            <a:r>
              <a:rPr lang="en-GB" sz="1200" b="1" dirty="0" smtClean="0"/>
              <a:t>Land Use</a:t>
            </a:r>
            <a:endParaRPr lang="en-GB" sz="1200" b="1" dirty="0"/>
          </a:p>
        </p:txBody>
      </p:sp>
      <p:sp>
        <p:nvSpPr>
          <p:cNvPr id="96" name="TextBox 95"/>
          <p:cNvSpPr txBox="1"/>
          <p:nvPr/>
        </p:nvSpPr>
        <p:spPr>
          <a:xfrm>
            <a:off x="3531944" y="983842"/>
            <a:ext cx="1552059" cy="276999"/>
          </a:xfrm>
          <a:prstGeom prst="rect">
            <a:avLst/>
          </a:prstGeom>
          <a:noFill/>
        </p:spPr>
        <p:txBody>
          <a:bodyPr wrap="square" rtlCol="0">
            <a:spAutoFit/>
          </a:bodyPr>
          <a:lstStyle/>
          <a:p>
            <a:pPr algn="just"/>
            <a:r>
              <a:rPr lang="en-GB" sz="1200" b="1" dirty="0" smtClean="0"/>
              <a:t>Land Owner Types</a:t>
            </a:r>
            <a:endParaRPr lang="en-GB" sz="1200" b="1" dirty="0"/>
          </a:p>
        </p:txBody>
      </p:sp>
      <p:pic>
        <p:nvPicPr>
          <p:cNvPr id="102" name="Picture 101"/>
          <p:cNvPicPr>
            <a:picLocks noChangeAspect="1"/>
          </p:cNvPicPr>
          <p:nvPr/>
        </p:nvPicPr>
        <p:blipFill rotWithShape="1">
          <a:blip r:embed="rId10" cstate="print">
            <a:extLst>
              <a:ext uri="{28A0092B-C50C-407E-A947-70E740481C1C}">
                <a14:useLocalDpi xmlns:a14="http://schemas.microsoft.com/office/drawing/2010/main" val="0"/>
              </a:ext>
            </a:extLst>
          </a:blip>
          <a:srcRect l="18163"/>
          <a:stretch/>
        </p:blipFill>
        <p:spPr>
          <a:xfrm>
            <a:off x="6189345" y="1034715"/>
            <a:ext cx="2839904" cy="490386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3" name="Picture 102"/>
          <p:cNvPicPr>
            <a:picLocks noChangeAspect="1"/>
          </p:cNvPicPr>
          <p:nvPr/>
        </p:nvPicPr>
        <p:blipFill rotWithShape="1">
          <a:blip r:embed="rId11" cstate="print">
            <a:extLst>
              <a:ext uri="{28A0092B-C50C-407E-A947-70E740481C1C}">
                <a14:useLocalDpi xmlns:a14="http://schemas.microsoft.com/office/drawing/2010/main" val="0"/>
              </a:ext>
            </a:extLst>
          </a:blip>
          <a:srcRect l="17989" r="-1"/>
          <a:stretch/>
        </p:blipFill>
        <p:spPr>
          <a:xfrm>
            <a:off x="6157301" y="1033957"/>
            <a:ext cx="2843839" cy="4900257"/>
          </a:xfrm>
          <a:prstGeom prst="round2DiagRect">
            <a:avLst>
              <a:gd name="adj1" fmla="val 16667"/>
              <a:gd name="adj2" fmla="val 0"/>
            </a:avLst>
          </a:prstGeom>
          <a:ln w="88900" cap="sq">
            <a:solidFill>
              <a:srgbClr val="FFFFFF"/>
            </a:solidFill>
            <a:miter lim="800000"/>
          </a:ln>
          <a:effectLst/>
        </p:spPr>
      </p:pic>
    </p:spTree>
    <p:extLst>
      <p:ext uri="{BB962C8B-B14F-4D97-AF65-F5344CB8AC3E}">
        <p14:creationId xmlns:p14="http://schemas.microsoft.com/office/powerpoint/2010/main" val="415932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500"/>
                                        <p:tgtEl>
                                          <p:spTgt spid="7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par>
                                <p:cTn id="80" presetID="10" presetClass="entr" presetSubtype="0" fill="hold"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childTnLst>
                                </p:cTn>
                              </p:par>
                              <p:par>
                                <p:cTn id="83" presetID="10" presetClass="entr" presetSubtype="0" fill="hold" nodeType="with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fade">
                                      <p:cBhvr>
                                        <p:cTn id="85" dur="500"/>
                                        <p:tgtEl>
                                          <p:spTgt spid="9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500"/>
                                        <p:tgtEl>
                                          <p:spTgt spid="6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96"/>
                                        </p:tgtEl>
                                        <p:attrNameLst>
                                          <p:attrName>style.visibility</p:attrName>
                                        </p:attrNameLst>
                                      </p:cBhvr>
                                      <p:to>
                                        <p:strVal val="visible"/>
                                      </p:to>
                                    </p:set>
                                    <p:animEffect transition="in" filter="fade">
                                      <p:cBhvr>
                                        <p:cTn id="94" dur="500"/>
                                        <p:tgtEl>
                                          <p:spTgt spid="96"/>
                                        </p:tgtEl>
                                      </p:cBhvr>
                                    </p:animEffect>
                                  </p:childTnLst>
                                </p:cTn>
                              </p:par>
                              <p:par>
                                <p:cTn id="95" presetID="10" presetClass="entr" presetSubtype="0" fill="hold" nodeType="withEffect">
                                  <p:stCondLst>
                                    <p:cond delay="0"/>
                                  </p:stCondLst>
                                  <p:childTnLst>
                                    <p:set>
                                      <p:cBhvr>
                                        <p:cTn id="96" dur="1" fill="hold">
                                          <p:stCondLst>
                                            <p:cond delay="0"/>
                                          </p:stCondLst>
                                        </p:cTn>
                                        <p:tgtEl>
                                          <p:spTgt spid="103"/>
                                        </p:tgtEl>
                                        <p:attrNameLst>
                                          <p:attrName>style.visibility</p:attrName>
                                        </p:attrNameLst>
                                      </p:cBhvr>
                                      <p:to>
                                        <p:strVal val="visible"/>
                                      </p:to>
                                    </p:set>
                                    <p:animEffect transition="in" filter="fade">
                                      <p:cBhvr>
                                        <p:cTn id="9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4 Grupo"/>
          <p:cNvGrpSpPr/>
          <p:nvPr/>
        </p:nvGrpSpPr>
        <p:grpSpPr>
          <a:xfrm>
            <a:off x="-1" y="-1"/>
            <a:ext cx="9144001" cy="832513"/>
            <a:chOff x="-1" y="-1"/>
            <a:chExt cx="9144001" cy="832513"/>
          </a:xfrm>
        </p:grpSpPr>
        <p:pic>
          <p:nvPicPr>
            <p:cNvPr id="16"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7" name="16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1399" y="6248483"/>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12"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Title 1"/>
          <p:cNvSpPr txBox="1">
            <a:spLocks/>
          </p:cNvSpPr>
          <p:nvPr/>
        </p:nvSpPr>
        <p:spPr>
          <a:xfrm>
            <a:off x="995822" y="-167523"/>
            <a:ext cx="7263023"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prstClr val="black"/>
                </a:solidFill>
              </a:rPr>
              <a:t>Competitiveness of Forest Owner </a:t>
            </a:r>
            <a:r>
              <a:rPr lang="en-GB" sz="2400" b="1" dirty="0" smtClean="0">
                <a:solidFill>
                  <a:prstClr val="black"/>
                </a:solidFill>
              </a:rPr>
              <a:t>Types</a:t>
            </a:r>
            <a:endParaRPr lang="en-GB" sz="2400" dirty="0">
              <a:solidFill>
                <a:prstClr val="black"/>
              </a:solidFill>
            </a:endParaRP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0015" y="2729953"/>
            <a:ext cx="2794639" cy="1571985"/>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21557" y="963879"/>
            <a:ext cx="2794639" cy="1571985"/>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30015" y="4453180"/>
            <a:ext cx="2794639" cy="1571985"/>
          </a:xfrm>
          <a:prstGeom prst="rect">
            <a:avLst/>
          </a:prstGeom>
        </p:spPr>
      </p:pic>
      <p:pic>
        <p:nvPicPr>
          <p:cNvPr id="32" name="Picture 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84312" y="3118690"/>
            <a:ext cx="2090788" cy="720412"/>
          </a:xfrm>
          <a:prstGeom prst="rect">
            <a:avLst/>
          </a:prstGeom>
        </p:spPr>
      </p:pic>
      <p:sp>
        <p:nvSpPr>
          <p:cNvPr id="45" name="TextBox 44"/>
          <p:cNvSpPr txBox="1"/>
          <p:nvPr/>
        </p:nvSpPr>
        <p:spPr>
          <a:xfrm rot="16200000">
            <a:off x="2427074" y="3141625"/>
            <a:ext cx="1320282" cy="230832"/>
          </a:xfrm>
          <a:prstGeom prst="rect">
            <a:avLst/>
          </a:prstGeom>
          <a:noFill/>
        </p:spPr>
        <p:txBody>
          <a:bodyPr wrap="square" rtlCol="0">
            <a:spAutoFit/>
          </a:bodyPr>
          <a:lstStyle/>
          <a:p>
            <a:r>
              <a:rPr lang="en-GB" sz="900" b="1" dirty="0" smtClean="0"/>
              <a:t>Number of Agents</a:t>
            </a:r>
            <a:endParaRPr lang="en-GB" sz="900" b="1" dirty="0"/>
          </a:p>
        </p:txBody>
      </p:sp>
      <p:sp>
        <p:nvSpPr>
          <p:cNvPr id="46" name="TextBox 45"/>
          <p:cNvSpPr txBox="1"/>
          <p:nvPr/>
        </p:nvSpPr>
        <p:spPr>
          <a:xfrm>
            <a:off x="6162369" y="5859357"/>
            <a:ext cx="449933" cy="230831"/>
          </a:xfrm>
          <a:prstGeom prst="rect">
            <a:avLst/>
          </a:prstGeom>
          <a:noFill/>
        </p:spPr>
        <p:txBody>
          <a:bodyPr wrap="square" rtlCol="0">
            <a:spAutoFit/>
          </a:bodyPr>
          <a:lstStyle/>
          <a:p>
            <a:r>
              <a:rPr lang="en-GB" sz="900" b="1" dirty="0" smtClean="0"/>
              <a:t>Year</a:t>
            </a:r>
            <a:endParaRPr lang="en-GB" sz="900" b="1" dirty="0"/>
          </a:p>
        </p:txBody>
      </p:sp>
    </p:spTree>
    <p:extLst>
      <p:ext uri="{BB962C8B-B14F-4D97-AF65-F5344CB8AC3E}">
        <p14:creationId xmlns:p14="http://schemas.microsoft.com/office/powerpoint/2010/main" val="40616676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4 Grupo"/>
          <p:cNvGrpSpPr/>
          <p:nvPr/>
        </p:nvGrpSpPr>
        <p:grpSpPr>
          <a:xfrm>
            <a:off x="-1" y="-1"/>
            <a:ext cx="9144001" cy="832513"/>
            <a:chOff x="-1" y="-1"/>
            <a:chExt cx="9144001" cy="832513"/>
          </a:xfrm>
        </p:grpSpPr>
        <p:pic>
          <p:nvPicPr>
            <p:cNvPr id="16"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7" name="16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0786" y="6236388"/>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12"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Title 1"/>
          <p:cNvSpPr txBox="1">
            <a:spLocks/>
          </p:cNvSpPr>
          <p:nvPr/>
        </p:nvSpPr>
        <p:spPr>
          <a:xfrm>
            <a:off x="1120786" y="-179296"/>
            <a:ext cx="6902424"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solidFill>
                  <a:prstClr val="black"/>
                </a:solidFill>
              </a:rPr>
              <a:t>Regional land-use changes </a:t>
            </a:r>
            <a:r>
              <a:rPr lang="en-GB" sz="2000" b="1" dirty="0" smtClean="0">
                <a:solidFill>
                  <a:prstClr val="black"/>
                </a:solidFill>
              </a:rPr>
              <a:t>(2010-2100) </a:t>
            </a:r>
            <a:endParaRPr lang="en-GB" sz="2400" dirty="0">
              <a:solidFill>
                <a:prstClr val="black"/>
              </a:solidFill>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49151" y="1023578"/>
            <a:ext cx="4045695" cy="4979316"/>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6664" y="2369258"/>
            <a:ext cx="853565" cy="1979061"/>
          </a:xfrm>
          <a:prstGeom prst="rect">
            <a:avLst/>
          </a:prstGeom>
          <a:noFill/>
        </p:spPr>
      </p:pic>
    </p:spTree>
    <p:extLst>
      <p:ext uri="{BB962C8B-B14F-4D97-AF65-F5344CB8AC3E}">
        <p14:creationId xmlns:p14="http://schemas.microsoft.com/office/powerpoint/2010/main" val="1826988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4 Grupo"/>
          <p:cNvGrpSpPr/>
          <p:nvPr/>
        </p:nvGrpSpPr>
        <p:grpSpPr>
          <a:xfrm>
            <a:off x="-1" y="-1"/>
            <a:ext cx="9144001" cy="832513"/>
            <a:chOff x="-1" y="-1"/>
            <a:chExt cx="9144001" cy="832513"/>
          </a:xfrm>
        </p:grpSpPr>
        <p:pic>
          <p:nvPicPr>
            <p:cNvPr id="16"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7" name="16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859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4651" y="6238795"/>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12"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Title 1"/>
          <p:cNvSpPr txBox="1">
            <a:spLocks/>
          </p:cNvSpPr>
          <p:nvPr/>
        </p:nvSpPr>
        <p:spPr>
          <a:xfrm>
            <a:off x="286813" y="-167523"/>
            <a:ext cx="5864808"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solidFill>
                  <a:prstClr val="black"/>
                </a:solidFill>
              </a:rPr>
              <a:t>Ecosystem Service Provision </a:t>
            </a:r>
            <a:r>
              <a:rPr lang="en-GB" sz="2000" b="1" dirty="0" smtClean="0">
                <a:solidFill>
                  <a:prstClr val="black"/>
                </a:solidFill>
              </a:rPr>
              <a:t>(2010-2100)</a:t>
            </a:r>
            <a:endParaRPr lang="en-GB" sz="2400" dirty="0">
              <a:solidFill>
                <a:prstClr val="black"/>
              </a:solidFill>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944" y="3110617"/>
            <a:ext cx="2903739" cy="1633354"/>
          </a:xfrm>
          <a:prstGeom prst="rect">
            <a:avLst/>
          </a:prstGeom>
        </p:spPr>
      </p:pic>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51621" y="1339259"/>
            <a:ext cx="2903739" cy="1633354"/>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51621" y="3110616"/>
            <a:ext cx="2903739" cy="1633354"/>
          </a:xfrm>
          <a:prstGeom prst="rect">
            <a:avLst/>
          </a:prstGeom>
        </p:spPr>
      </p:pic>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944" y="1280362"/>
            <a:ext cx="2903739" cy="1633354"/>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58309" y="3110617"/>
            <a:ext cx="2903739" cy="1633354"/>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58309" y="1339259"/>
            <a:ext cx="2903739" cy="1633354"/>
          </a:xfrm>
          <a:prstGeom prst="rect">
            <a:avLst/>
          </a:prstGeom>
        </p:spPr>
      </p:pic>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45622" y="4851062"/>
            <a:ext cx="2209338" cy="761260"/>
          </a:xfrm>
          <a:prstGeom prst="rect">
            <a:avLst/>
          </a:prstGeom>
        </p:spPr>
      </p:pic>
    </p:spTree>
    <p:extLst>
      <p:ext uri="{BB962C8B-B14F-4D97-AF65-F5344CB8AC3E}">
        <p14:creationId xmlns:p14="http://schemas.microsoft.com/office/powerpoint/2010/main" val="2099612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4 Grupo"/>
          <p:cNvGrpSpPr/>
          <p:nvPr/>
        </p:nvGrpSpPr>
        <p:grpSpPr>
          <a:xfrm>
            <a:off x="-1" y="-1"/>
            <a:ext cx="9144001" cy="832513"/>
            <a:chOff x="-1" y="-1"/>
            <a:chExt cx="9144001" cy="832513"/>
          </a:xfrm>
        </p:grpSpPr>
        <p:pic>
          <p:nvPicPr>
            <p:cNvPr id="16"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7" name="16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621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3211" y="6269275"/>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74163"/>
            <a:ext cx="742818" cy="474989"/>
          </a:xfrm>
          <a:prstGeom prst="rect">
            <a:avLst/>
          </a:prstGeom>
        </p:spPr>
      </p:pic>
      <p:sp>
        <p:nvSpPr>
          <p:cNvPr id="12"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Title 1"/>
          <p:cNvSpPr txBox="1">
            <a:spLocks/>
          </p:cNvSpPr>
          <p:nvPr/>
        </p:nvSpPr>
        <p:spPr>
          <a:xfrm>
            <a:off x="1154830" y="-272671"/>
            <a:ext cx="7485587"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prstClr val="black"/>
                </a:solidFill>
              </a:rPr>
              <a:t>Coping Ability of Forest Owner </a:t>
            </a:r>
            <a:r>
              <a:rPr lang="en-GB" sz="2400" b="1" dirty="0" smtClean="0">
                <a:solidFill>
                  <a:prstClr val="black"/>
                </a:solidFill>
              </a:rPr>
              <a:t>Types</a:t>
            </a:r>
            <a:endParaRPr lang="en-GB" sz="2400" dirty="0">
              <a:solidFill>
                <a:prstClr val="black"/>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1560" y="986121"/>
            <a:ext cx="5784524" cy="5061459"/>
          </a:xfrm>
          <a:prstGeom prst="rect">
            <a:avLst/>
          </a:prstGeom>
        </p:spPr>
      </p:pic>
      <p:sp>
        <p:nvSpPr>
          <p:cNvPr id="3" name="TextBox 2"/>
          <p:cNvSpPr txBox="1"/>
          <p:nvPr/>
        </p:nvSpPr>
        <p:spPr>
          <a:xfrm>
            <a:off x="6929091" y="1126836"/>
            <a:ext cx="2087569" cy="3170099"/>
          </a:xfrm>
          <a:prstGeom prst="rect">
            <a:avLst/>
          </a:prstGeom>
          <a:noFill/>
        </p:spPr>
        <p:txBody>
          <a:bodyPr wrap="square" rtlCol="0">
            <a:spAutoFit/>
          </a:bodyPr>
          <a:lstStyle/>
          <a:p>
            <a:pPr algn="just"/>
            <a:r>
              <a:rPr lang="en-GB" sz="1600" b="1" dirty="0" smtClean="0"/>
              <a:t>Coping Ability:</a:t>
            </a:r>
          </a:p>
          <a:p>
            <a:pPr algn="just"/>
            <a:endParaRPr lang="en-GB" sz="1600" dirty="0" smtClean="0"/>
          </a:p>
          <a:p>
            <a:pPr algn="just">
              <a:lnSpc>
                <a:spcPct val="150000"/>
              </a:lnSpc>
            </a:pPr>
            <a:r>
              <a:rPr lang="en-GB" sz="1600" dirty="0" smtClean="0"/>
              <a:t>degree </a:t>
            </a:r>
            <a:r>
              <a:rPr lang="en-GB" sz="1600" dirty="0"/>
              <a:t>to which an owner type can be at least </a:t>
            </a:r>
            <a:r>
              <a:rPr lang="en-GB" sz="1600" dirty="0" smtClean="0"/>
              <a:t>as </a:t>
            </a:r>
            <a:r>
              <a:rPr lang="en-GB" sz="1600" u="sng" dirty="0" smtClean="0"/>
              <a:t>competitive</a:t>
            </a:r>
            <a:r>
              <a:rPr lang="en-GB" sz="1600" dirty="0" smtClean="0"/>
              <a:t> </a:t>
            </a:r>
            <a:r>
              <a:rPr lang="en-GB" sz="1600" dirty="0"/>
              <a:t>under </a:t>
            </a:r>
            <a:r>
              <a:rPr lang="en-GB" sz="1600" dirty="0" smtClean="0"/>
              <a:t>a global change future </a:t>
            </a:r>
            <a:r>
              <a:rPr lang="en-GB" sz="1600" dirty="0"/>
              <a:t>(defined by the </a:t>
            </a:r>
            <a:r>
              <a:rPr lang="en-GB" sz="1600" dirty="0" smtClean="0"/>
              <a:t>scenarios) </a:t>
            </a:r>
            <a:r>
              <a:rPr lang="en-GB" sz="1600" dirty="0"/>
              <a:t>as </a:t>
            </a:r>
            <a:r>
              <a:rPr lang="en-GB" sz="1600" dirty="0" smtClean="0"/>
              <a:t>under </a:t>
            </a:r>
            <a:r>
              <a:rPr lang="en-GB" sz="1600" dirty="0"/>
              <a:t>present conditions</a:t>
            </a:r>
          </a:p>
        </p:txBody>
      </p:sp>
    </p:spTree>
    <p:extLst>
      <p:ext uri="{BB962C8B-B14F-4D97-AF65-F5344CB8AC3E}">
        <p14:creationId xmlns:p14="http://schemas.microsoft.com/office/powerpoint/2010/main" val="3389410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12 Grupo"/>
          <p:cNvGrpSpPr/>
          <p:nvPr/>
        </p:nvGrpSpPr>
        <p:grpSpPr>
          <a:xfrm>
            <a:off x="-1" y="-1"/>
            <a:ext cx="9144001" cy="832513"/>
            <a:chOff x="-1" y="-1"/>
            <a:chExt cx="9144001" cy="832513"/>
          </a:xfrm>
        </p:grpSpPr>
        <p:pic>
          <p:nvPicPr>
            <p:cNvPr id="14"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5" name="14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651" y="6284515"/>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10" name="Title 1"/>
          <p:cNvSpPr>
            <a:spLocks noGrp="1"/>
          </p:cNvSpPr>
          <p:nvPr>
            <p:ph type="title"/>
          </p:nvPr>
        </p:nvSpPr>
        <p:spPr>
          <a:xfrm>
            <a:off x="351489" y="-181171"/>
            <a:ext cx="4575359" cy="1191101"/>
          </a:xfrm>
        </p:spPr>
        <p:txBody>
          <a:bodyPr>
            <a:normAutofit/>
          </a:bodyPr>
          <a:lstStyle/>
          <a:p>
            <a:r>
              <a:rPr lang="en-GB" sz="2400" b="1" dirty="0" smtClean="0"/>
              <a:t>Swedish Forestry Institutions</a:t>
            </a:r>
            <a:endParaRPr lang="en-GB" sz="2400" dirty="0"/>
          </a:p>
        </p:txBody>
      </p:sp>
      <p:sp>
        <p:nvSpPr>
          <p:cNvPr id="16"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8073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15 Grupo"/>
          <p:cNvGrpSpPr/>
          <p:nvPr/>
        </p:nvGrpSpPr>
        <p:grpSpPr>
          <a:xfrm>
            <a:off x="-1" y="-1"/>
            <a:ext cx="9144001" cy="832513"/>
            <a:chOff x="-1" y="-1"/>
            <a:chExt cx="9144001" cy="832513"/>
          </a:xfrm>
        </p:grpSpPr>
        <p:pic>
          <p:nvPicPr>
            <p:cNvPr id="17"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18" name="17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14" name="Picture 13"/>
          <p:cNvPicPr>
            <a:picLocks noChangeAspect="1"/>
          </p:cNvPicPr>
          <p:nvPr/>
        </p:nvPicPr>
        <p:blipFill>
          <a:blip r:embed="rId3" cstate="print">
            <a:lum contrast="20000"/>
            <a:extLst>
              <a:ext uri="{28A0092B-C50C-407E-A947-70E740481C1C}">
                <a14:useLocalDpi xmlns:a14="http://schemas.microsoft.com/office/drawing/2010/main" val="0"/>
              </a:ext>
            </a:extLst>
          </a:blip>
          <a:stretch>
            <a:fillRect/>
          </a:stretch>
        </p:blipFill>
        <p:spPr>
          <a:xfrm>
            <a:off x="1251331" y="1295409"/>
            <a:ext cx="6689015" cy="5016761"/>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7008" y="6236388"/>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74669" y="6266543"/>
            <a:ext cx="742818" cy="474989"/>
          </a:xfrm>
          <a:prstGeom prst="rect">
            <a:avLst/>
          </a:prstGeom>
        </p:spPr>
      </p:pic>
      <p:sp>
        <p:nvSpPr>
          <p:cNvPr id="9"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TextBox 14"/>
          <p:cNvSpPr txBox="1"/>
          <p:nvPr/>
        </p:nvSpPr>
        <p:spPr>
          <a:xfrm>
            <a:off x="848415" y="977161"/>
            <a:ext cx="7494845" cy="338554"/>
          </a:xfrm>
          <a:prstGeom prst="rect">
            <a:avLst/>
          </a:prstGeom>
          <a:noFill/>
        </p:spPr>
        <p:txBody>
          <a:bodyPr wrap="square" rtlCol="0">
            <a:spAutoFit/>
          </a:bodyPr>
          <a:lstStyle/>
          <a:p>
            <a:pPr algn="ctr"/>
            <a:r>
              <a:rPr lang="en-GB" sz="1600" b="1" dirty="0">
                <a:solidFill>
                  <a:prstClr val="black"/>
                </a:solidFill>
              </a:rPr>
              <a:t>Conceptual model of generic institutions in the Swedish forestry sector</a:t>
            </a:r>
          </a:p>
        </p:txBody>
      </p:sp>
      <p:sp>
        <p:nvSpPr>
          <p:cNvPr id="12"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Title 1"/>
          <p:cNvSpPr txBox="1">
            <a:spLocks/>
          </p:cNvSpPr>
          <p:nvPr/>
        </p:nvSpPr>
        <p:spPr>
          <a:xfrm>
            <a:off x="286814" y="-167523"/>
            <a:ext cx="4174872"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solidFill>
                  <a:prstClr val="black"/>
                </a:solidFill>
              </a:rPr>
              <a:t>Institutional Types</a:t>
            </a:r>
            <a:endParaRPr lang="en-GB" sz="2400" dirty="0">
              <a:solidFill>
                <a:prstClr val="black"/>
              </a:solidFill>
            </a:endParaRPr>
          </a:p>
        </p:txBody>
      </p:sp>
    </p:spTree>
    <p:extLst>
      <p:ext uri="{BB962C8B-B14F-4D97-AF65-F5344CB8AC3E}">
        <p14:creationId xmlns:p14="http://schemas.microsoft.com/office/powerpoint/2010/main" val="15537476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31 Grupo"/>
          <p:cNvGrpSpPr/>
          <p:nvPr/>
        </p:nvGrpSpPr>
        <p:grpSpPr>
          <a:xfrm>
            <a:off x="-1" y="-1"/>
            <a:ext cx="9144001" cy="832513"/>
            <a:chOff x="-1" y="-1"/>
            <a:chExt cx="9144001" cy="832513"/>
          </a:xfrm>
        </p:grpSpPr>
        <p:pic>
          <p:nvPicPr>
            <p:cNvPr id="33"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34" name="33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1764" y="6236388"/>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69525"/>
            <a:ext cx="742818" cy="474989"/>
          </a:xfrm>
          <a:prstGeom prst="rect">
            <a:avLst/>
          </a:prstGeom>
        </p:spPr>
      </p:pic>
      <p:pic>
        <p:nvPicPr>
          <p:cNvPr id="22" name="Content Placeholder 7"/>
          <p:cNvPicPr>
            <a:picLocks noGrp="1" noChangeAspect="1"/>
          </p:cNvPicPr>
          <p:nvPr>
            <p:ph idx="1"/>
          </p:nvPr>
        </p:nvPicPr>
        <p:blipFill>
          <a:blip r:embed="rId7" cstate="print">
            <a:extLst>
              <a:ext uri="{28A0092B-C50C-407E-A947-70E740481C1C}">
                <a14:useLocalDpi xmlns:a14="http://schemas.microsoft.com/office/drawing/2010/main" val="0"/>
              </a:ext>
            </a:extLst>
          </a:blip>
          <a:stretch>
            <a:fillRect/>
          </a:stretch>
        </p:blipFill>
        <p:spPr>
          <a:xfrm>
            <a:off x="1172804" y="1607998"/>
            <a:ext cx="7777112" cy="3893082"/>
          </a:xfrm>
        </p:spPr>
      </p:pic>
      <p:sp>
        <p:nvSpPr>
          <p:cNvPr id="18"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Title 1"/>
          <p:cNvSpPr txBox="1">
            <a:spLocks/>
          </p:cNvSpPr>
          <p:nvPr/>
        </p:nvSpPr>
        <p:spPr>
          <a:xfrm>
            <a:off x="286813" y="-167523"/>
            <a:ext cx="4808925"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solidFill>
                  <a:prstClr val="black"/>
                </a:solidFill>
              </a:rPr>
              <a:t>Institutional Action Conceptual Model</a:t>
            </a:r>
            <a:endParaRPr lang="en-GB" sz="2400" dirty="0">
              <a:solidFill>
                <a:prstClr val="black"/>
              </a:solidFill>
            </a:endParaRPr>
          </a:p>
        </p:txBody>
      </p:sp>
    </p:spTree>
    <p:extLst>
      <p:ext uri="{BB962C8B-B14F-4D97-AF65-F5344CB8AC3E}">
        <p14:creationId xmlns:p14="http://schemas.microsoft.com/office/powerpoint/2010/main" val="123805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Land planner preference weights for scenarios </a:t>
            </a:r>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3646217470"/>
              </p:ext>
            </p:extLst>
          </p:nvPr>
        </p:nvGraphicFramePr>
        <p:xfrm>
          <a:off x="1643270" y="2060712"/>
          <a:ext cx="5943599" cy="4525619"/>
        </p:xfrm>
        <a:graphic>
          <a:graphicData uri="http://schemas.openxmlformats.org/drawingml/2006/table">
            <a:tbl>
              <a:tblPr firstRow="1" firstCol="1" bandRow="1">
                <a:tableStyleId>{5C22544A-7EE6-4342-B048-85BDC9FD1C3A}</a:tableStyleId>
              </a:tblPr>
              <a:tblGrid>
                <a:gridCol w="1072704">
                  <a:extLst>
                    <a:ext uri="{9D8B030D-6E8A-4147-A177-3AD203B41FA5}">
                      <a16:colId xmlns="" xmlns:a16="http://schemas.microsoft.com/office/drawing/2014/main" val="2626733835"/>
                    </a:ext>
                  </a:extLst>
                </a:gridCol>
                <a:gridCol w="2369850">
                  <a:extLst>
                    <a:ext uri="{9D8B030D-6E8A-4147-A177-3AD203B41FA5}">
                      <a16:colId xmlns="" xmlns:a16="http://schemas.microsoft.com/office/drawing/2014/main" val="3636091842"/>
                    </a:ext>
                  </a:extLst>
                </a:gridCol>
                <a:gridCol w="820605">
                  <a:extLst>
                    <a:ext uri="{9D8B030D-6E8A-4147-A177-3AD203B41FA5}">
                      <a16:colId xmlns="" xmlns:a16="http://schemas.microsoft.com/office/drawing/2014/main" val="3396945334"/>
                    </a:ext>
                  </a:extLst>
                </a:gridCol>
                <a:gridCol w="820605">
                  <a:extLst>
                    <a:ext uri="{9D8B030D-6E8A-4147-A177-3AD203B41FA5}">
                      <a16:colId xmlns="" xmlns:a16="http://schemas.microsoft.com/office/drawing/2014/main" val="1105609815"/>
                    </a:ext>
                  </a:extLst>
                </a:gridCol>
                <a:gridCol w="859835">
                  <a:extLst>
                    <a:ext uri="{9D8B030D-6E8A-4147-A177-3AD203B41FA5}">
                      <a16:colId xmlns="" xmlns:a16="http://schemas.microsoft.com/office/drawing/2014/main" val="1648250829"/>
                    </a:ext>
                  </a:extLst>
                </a:gridCol>
              </a:tblGrid>
              <a:tr h="181025">
                <a:tc>
                  <a:txBody>
                    <a:bodyPr/>
                    <a:lstStyle/>
                    <a:p>
                      <a:pPr algn="ctr">
                        <a:lnSpc>
                          <a:spcPct val="115000"/>
                        </a:lnSpc>
                        <a:spcAft>
                          <a:spcPts val="0"/>
                        </a:spcAft>
                      </a:pPr>
                      <a:r>
                        <a:rPr lang="en-GB" sz="900">
                          <a:effectLst/>
                        </a:rPr>
                        <a:t>Scenario</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Description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gridSpan="3">
                  <a:txBody>
                    <a:bodyPr/>
                    <a:lstStyle/>
                    <a:p>
                      <a:pPr algn="ctr">
                        <a:lnSpc>
                          <a:spcPct val="115000"/>
                        </a:lnSpc>
                        <a:spcAft>
                          <a:spcPts val="0"/>
                        </a:spcAft>
                      </a:pPr>
                      <a:r>
                        <a:rPr lang="en-GB" sz="900" dirty="0">
                          <a:effectLst/>
                        </a:rPr>
                        <a:t>Service </a:t>
                      </a:r>
                      <a:r>
                        <a:rPr lang="en-GB" sz="900" dirty="0" smtClean="0">
                          <a:effectLst/>
                        </a:rPr>
                        <a:t>Supply-Demand Differences</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hMerge="1">
                  <a:txBody>
                    <a:bodyPr/>
                    <a:lstStyle/>
                    <a:p>
                      <a:endParaRPr lang="en-GB"/>
                    </a:p>
                  </a:txBody>
                  <a:tcPr/>
                </a:tc>
                <a:tc hMerge="1">
                  <a:txBody>
                    <a:bodyPr/>
                    <a:lstStyle/>
                    <a:p>
                      <a:endParaRPr lang="en-GB"/>
                    </a:p>
                  </a:txBody>
                  <a:tcPr/>
                </a:tc>
                <a:extLst>
                  <a:ext uri="{0D108BD9-81ED-4DB2-BD59-A6C34878D82A}">
                    <a16:rowId xmlns="" xmlns:a16="http://schemas.microsoft.com/office/drawing/2014/main" val="2556650686"/>
                  </a:ext>
                </a:extLst>
              </a:tr>
              <a:tr h="181025">
                <a:tc>
                  <a:txBody>
                    <a:bodyPr/>
                    <a:lstStyle/>
                    <a:p>
                      <a:pPr algn="ctr">
                        <a:lnSpc>
                          <a:spcPct val="115000"/>
                        </a:lnSpc>
                        <a:spcAft>
                          <a:spcPts val="0"/>
                        </a:spcAft>
                      </a:pPr>
                      <a:r>
                        <a:rPr lang="en-GB" sz="900">
                          <a:effectLst/>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Timber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Biodiversity</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Recreation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extLst>
                  <a:ext uri="{0D108BD9-81ED-4DB2-BD59-A6C34878D82A}">
                    <a16:rowId xmlns="" xmlns:a16="http://schemas.microsoft.com/office/drawing/2014/main" val="2813409956"/>
                  </a:ext>
                </a:extLst>
              </a:tr>
              <a:tr h="1810247">
                <a:tc>
                  <a:txBody>
                    <a:bodyPr/>
                    <a:lstStyle/>
                    <a:p>
                      <a:pPr>
                        <a:lnSpc>
                          <a:spcPct val="115000"/>
                        </a:lnSpc>
                        <a:spcAft>
                          <a:spcPts val="0"/>
                        </a:spcAft>
                      </a:pPr>
                      <a:r>
                        <a:rPr lang="en-GB" sz="800">
                          <a:effectLst/>
                        </a:rPr>
                        <a:t>TIMBER PROFUSION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just">
                        <a:lnSpc>
                          <a:spcPct val="115000"/>
                        </a:lnSpc>
                        <a:spcAft>
                          <a:spcPts val="0"/>
                        </a:spcAft>
                      </a:pPr>
                      <a:r>
                        <a:rPr lang="en-GB" sz="900" dirty="0">
                          <a:effectLst/>
                        </a:rPr>
                        <a:t>Available forest land is managed primarily for timber production while other services are treated as secondary. Timber supply is very high to the point of substantially going beyond the demand. The supply of biodiversity associated with production-oriented forests is low. Under such circumstances some recreation is provided, but it does not meet demand.</a:t>
                      </a:r>
                      <a:endParaRPr lang="en-GB" sz="1000" dirty="0">
                        <a:effectLst/>
                      </a:endParaRPr>
                    </a:p>
                    <a:p>
                      <a:pPr algn="just">
                        <a:lnSpc>
                          <a:spcPct val="115000"/>
                        </a:lnSpc>
                        <a:spcAft>
                          <a:spcPts val="0"/>
                        </a:spcAft>
                      </a:pPr>
                      <a:r>
                        <a:rPr lang="en-GB" sz="900" dirty="0">
                          <a:effectLst/>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tc>
                <a:tc>
                  <a:txBody>
                    <a:bodyPr/>
                    <a:lstStyle/>
                    <a:p>
                      <a:pPr algn="ctr">
                        <a:lnSpc>
                          <a:spcPct val="115000"/>
                        </a:lnSpc>
                        <a:spcAft>
                          <a:spcPts val="0"/>
                        </a:spcAft>
                      </a:pPr>
                      <a:r>
                        <a:rPr lang="en-GB" sz="900">
                          <a:effectLst/>
                        </a:rPr>
                        <a:t>0.6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-0.5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-0.1</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extLst>
                  <a:ext uri="{0D108BD9-81ED-4DB2-BD59-A6C34878D82A}">
                    <a16:rowId xmlns="" xmlns:a16="http://schemas.microsoft.com/office/drawing/2014/main" val="2360305261"/>
                  </a:ext>
                </a:extLst>
              </a:tr>
              <a:tr h="1448198">
                <a:tc>
                  <a:txBody>
                    <a:bodyPr/>
                    <a:lstStyle/>
                    <a:p>
                      <a:pPr>
                        <a:lnSpc>
                          <a:spcPct val="115000"/>
                        </a:lnSpc>
                        <a:spcAft>
                          <a:spcPts val="0"/>
                        </a:spcAft>
                      </a:pPr>
                      <a:r>
                        <a:rPr lang="en-GB" sz="800">
                          <a:effectLst/>
                        </a:rPr>
                        <a:t>ENVIRONMENTAL EDEN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just">
                        <a:lnSpc>
                          <a:spcPct val="115000"/>
                        </a:lnSpc>
                        <a:spcAft>
                          <a:spcPts val="0"/>
                        </a:spcAft>
                      </a:pPr>
                      <a:r>
                        <a:rPr lang="en-GB" sz="900" dirty="0">
                          <a:effectLst/>
                        </a:rPr>
                        <a:t>A large proportion of the forest land is managed with nature conservation as a primary objective. Supply of timber does not meet demand, while biodiversity is oversupplied. Recreation, being partly associated with levels of biodiversity, is also supplied slightly beyond the demand.</a:t>
                      </a:r>
                      <a:endParaRPr lang="en-GB" sz="1000" dirty="0">
                        <a:effectLst/>
                      </a:endParaRPr>
                    </a:p>
                    <a:p>
                      <a:pPr algn="just">
                        <a:lnSpc>
                          <a:spcPct val="115000"/>
                        </a:lnSpc>
                        <a:spcAft>
                          <a:spcPts val="0"/>
                        </a:spcAft>
                      </a:pPr>
                      <a:r>
                        <a:rPr lang="en-GB" sz="900" dirty="0">
                          <a:effectLst/>
                        </a:rPr>
                        <a:t> </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tc>
                <a:tc>
                  <a:txBody>
                    <a:bodyPr/>
                    <a:lstStyle/>
                    <a:p>
                      <a:pPr algn="ctr">
                        <a:lnSpc>
                          <a:spcPct val="115000"/>
                        </a:lnSpc>
                        <a:spcAft>
                          <a:spcPts val="0"/>
                        </a:spcAft>
                      </a:pPr>
                      <a:r>
                        <a:rPr lang="en-GB" sz="900">
                          <a:effectLst/>
                        </a:rPr>
                        <a:t>-0.2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0.5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0.1</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extLst>
                  <a:ext uri="{0D108BD9-81ED-4DB2-BD59-A6C34878D82A}">
                    <a16:rowId xmlns="" xmlns:a16="http://schemas.microsoft.com/office/drawing/2014/main" val="1867994374"/>
                  </a:ext>
                </a:extLst>
              </a:tr>
              <a:tr h="905124">
                <a:tc>
                  <a:txBody>
                    <a:bodyPr/>
                    <a:lstStyle/>
                    <a:p>
                      <a:pPr>
                        <a:lnSpc>
                          <a:spcPct val="115000"/>
                        </a:lnSpc>
                        <a:spcAft>
                          <a:spcPts val="0"/>
                        </a:spcAft>
                      </a:pPr>
                      <a:r>
                        <a:rPr lang="en-GB" sz="800">
                          <a:effectLst/>
                        </a:rPr>
                        <a:t>PERFECT EQUILIBRIUM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just">
                        <a:lnSpc>
                          <a:spcPct val="115000"/>
                        </a:lnSpc>
                        <a:spcAft>
                          <a:spcPts val="0"/>
                        </a:spcAft>
                      </a:pPr>
                      <a:r>
                        <a:rPr lang="en-GB" sz="900">
                          <a:effectLst/>
                        </a:rPr>
                        <a:t>Forest land management seeks multi-functionality. Production levels of all three services are equal, but they do not meet the demand.</a:t>
                      </a:r>
                      <a:endParaRPr lang="en-GB" sz="1000">
                        <a:effectLst/>
                      </a:endParaRPr>
                    </a:p>
                    <a:p>
                      <a:pPr algn="just">
                        <a:lnSpc>
                          <a:spcPct val="115000"/>
                        </a:lnSpc>
                        <a:spcAft>
                          <a:spcPts val="0"/>
                        </a:spcAft>
                      </a:pPr>
                      <a:r>
                        <a:rPr lang="en-GB" sz="900">
                          <a:effectLst/>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tc>
                <a:tc>
                  <a:txBody>
                    <a:bodyPr/>
                    <a:lstStyle/>
                    <a:p>
                      <a:pPr algn="ctr">
                        <a:lnSpc>
                          <a:spcPct val="115000"/>
                        </a:lnSpc>
                        <a:spcAft>
                          <a:spcPts val="0"/>
                        </a:spcAft>
                      </a:pPr>
                      <a:r>
                        <a:rPr lang="en-GB" sz="900">
                          <a:effectLst/>
                        </a:rPr>
                        <a:t>-0.3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a:effectLst/>
                        </a:rPr>
                        <a:t>-0.3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tc>
                  <a:txBody>
                    <a:bodyPr/>
                    <a:lstStyle/>
                    <a:p>
                      <a:pPr algn="ctr">
                        <a:lnSpc>
                          <a:spcPct val="115000"/>
                        </a:lnSpc>
                        <a:spcAft>
                          <a:spcPts val="0"/>
                        </a:spcAft>
                      </a:pPr>
                      <a:r>
                        <a:rPr lang="en-GB" sz="900" dirty="0">
                          <a:effectLst/>
                        </a:rPr>
                        <a:t>-0.3</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970" marR="61970" marT="0" marB="0" anchor="ctr"/>
                </a:tc>
                <a:extLst>
                  <a:ext uri="{0D108BD9-81ED-4DB2-BD59-A6C34878D82A}">
                    <a16:rowId xmlns="" xmlns:a16="http://schemas.microsoft.com/office/drawing/2014/main" val="1222714043"/>
                  </a:ext>
                </a:extLst>
              </a:tr>
            </a:tbl>
          </a:graphicData>
        </a:graphic>
      </p:graphicFrame>
    </p:spTree>
    <p:extLst>
      <p:ext uri="{BB962C8B-B14F-4D97-AF65-F5344CB8AC3E}">
        <p14:creationId xmlns:p14="http://schemas.microsoft.com/office/powerpoint/2010/main" val="1076778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7638" y="858632"/>
            <a:ext cx="7269162" cy="1143000"/>
          </a:xfrm>
        </p:spPr>
        <p:txBody>
          <a:bodyPr/>
          <a:lstStyle/>
          <a:p>
            <a:r>
              <a:rPr lang="en-GB" dirty="0" smtClean="0"/>
              <a:t>Example: supply demand difference (SDD)</a:t>
            </a:r>
            <a:endParaRPr lang="en-GB" dirty="0"/>
          </a:p>
        </p:txBody>
      </p:sp>
      <p:pic>
        <p:nvPicPr>
          <p:cNvPr id="4" name="Picture 3"/>
          <p:cNvPicPr/>
          <p:nvPr/>
        </p:nvPicPr>
        <p:blipFill>
          <a:blip r:embed="rId2" cstate="print">
            <a:extLst>
              <a:ext uri="{28A0092B-C50C-407E-A947-70E740481C1C}">
                <a14:useLocalDpi xmlns:a14="http://schemas.microsoft.com/office/drawing/2010/main" val="0"/>
              </a:ext>
            </a:extLst>
          </a:blip>
          <a:stretch>
            <a:fillRect/>
          </a:stretch>
        </p:blipFill>
        <p:spPr>
          <a:xfrm>
            <a:off x="2885689" y="1906876"/>
            <a:ext cx="5731510" cy="4780280"/>
          </a:xfrm>
          <a:prstGeom prst="rect">
            <a:avLst/>
          </a:prstGeom>
        </p:spPr>
      </p:pic>
      <p:sp>
        <p:nvSpPr>
          <p:cNvPr id="5" name="TextBox 4"/>
          <p:cNvSpPr txBox="1"/>
          <p:nvPr/>
        </p:nvSpPr>
        <p:spPr>
          <a:xfrm>
            <a:off x="1229167" y="5095461"/>
            <a:ext cx="1656522" cy="923330"/>
          </a:xfrm>
          <a:prstGeom prst="rect">
            <a:avLst/>
          </a:prstGeom>
          <a:noFill/>
        </p:spPr>
        <p:txBody>
          <a:bodyPr wrap="square" rtlCol="0">
            <a:spAutoFit/>
          </a:bodyPr>
          <a:lstStyle/>
          <a:p>
            <a:r>
              <a:rPr lang="en-GB" dirty="0" smtClean="0">
                <a:solidFill>
                  <a:srgbClr val="FF0000"/>
                </a:solidFill>
              </a:rPr>
              <a:t>Institutions as emergent structures?</a:t>
            </a:r>
            <a:endParaRPr lang="en-GB" dirty="0">
              <a:solidFill>
                <a:srgbClr val="FF0000"/>
              </a:solidFill>
            </a:endParaRPr>
          </a:p>
        </p:txBody>
      </p:sp>
    </p:spTree>
    <p:extLst>
      <p:ext uri="{BB962C8B-B14F-4D97-AF65-F5344CB8AC3E}">
        <p14:creationId xmlns:p14="http://schemas.microsoft.com/office/powerpoint/2010/main" val="4197926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D2ED58DD-592A-476A-9610-CE211AFE349A}" type="slidenum">
              <a:rPr lang="en-US" smtClean="0"/>
              <a:pPr>
                <a:defRPr/>
              </a:pPr>
              <a:t>2</a:t>
            </a:fld>
            <a:endParaRPr lang="en-US">
              <a:solidFill>
                <a:schemeClr val="tx1"/>
              </a:solidFill>
              <a:latin typeface="Swis721 ThIt BT" charset="0"/>
            </a:endParaRPr>
          </a:p>
        </p:txBody>
      </p:sp>
      <p:pic>
        <p:nvPicPr>
          <p:cNvPr id="3" name="Sample energy crop selec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6656"/>
            <a:ext cx="9144000" cy="6858000"/>
          </a:xfrm>
          <a:prstGeom prst="rect">
            <a:avLst/>
          </a:prstGeom>
        </p:spPr>
      </p:pic>
      <p:sp>
        <p:nvSpPr>
          <p:cNvPr id="4" name="TextBox 3"/>
          <p:cNvSpPr txBox="1"/>
          <p:nvPr/>
        </p:nvSpPr>
        <p:spPr>
          <a:xfrm>
            <a:off x="6788716" y="2821472"/>
            <a:ext cx="2088232" cy="1631216"/>
          </a:xfrm>
          <a:prstGeom prst="rect">
            <a:avLst/>
          </a:prstGeom>
          <a:noFill/>
        </p:spPr>
        <p:txBody>
          <a:bodyPr wrap="square" rtlCol="0">
            <a:spAutoFit/>
          </a:bodyPr>
          <a:lstStyle/>
          <a:p>
            <a:r>
              <a:rPr lang="en-GB" sz="2000" dirty="0" smtClean="0">
                <a:solidFill>
                  <a:schemeClr val="bg1"/>
                </a:solidFill>
              </a:rPr>
              <a:t>The uptake of energy crops (</a:t>
            </a:r>
            <a:r>
              <a:rPr lang="en-GB" sz="2000" dirty="0" err="1" smtClean="0">
                <a:solidFill>
                  <a:schemeClr val="bg1"/>
                </a:solidFill>
              </a:rPr>
              <a:t>miscanthus</a:t>
            </a:r>
            <a:r>
              <a:rPr lang="en-GB" sz="2000" dirty="0" smtClean="0">
                <a:solidFill>
                  <a:schemeClr val="bg1"/>
                </a:solidFill>
              </a:rPr>
              <a:t> and Short Rotation Coppicing)</a:t>
            </a:r>
            <a:endParaRPr lang="en-GB" sz="2000" dirty="0">
              <a:solidFill>
                <a:schemeClr val="bg1"/>
              </a:solidFill>
            </a:endParaRPr>
          </a:p>
        </p:txBody>
      </p:sp>
      <p:sp>
        <p:nvSpPr>
          <p:cNvPr id="5" name="TextBox 4"/>
          <p:cNvSpPr txBox="1"/>
          <p:nvPr/>
        </p:nvSpPr>
        <p:spPr>
          <a:xfrm>
            <a:off x="6788577" y="384572"/>
            <a:ext cx="2088232" cy="1938992"/>
          </a:xfrm>
          <a:prstGeom prst="rect">
            <a:avLst/>
          </a:prstGeom>
          <a:noFill/>
        </p:spPr>
        <p:txBody>
          <a:bodyPr wrap="square" rtlCol="0">
            <a:spAutoFit/>
          </a:bodyPr>
          <a:lstStyle/>
          <a:p>
            <a:r>
              <a:rPr lang="en-GB" sz="2400" b="1" dirty="0" smtClean="0">
                <a:solidFill>
                  <a:schemeClr val="bg1"/>
                </a:solidFill>
              </a:rPr>
              <a:t>How quickly are climate mitigation policies adopted?</a:t>
            </a:r>
          </a:p>
        </p:txBody>
      </p:sp>
      <p:sp>
        <p:nvSpPr>
          <p:cNvPr id="6" name="TextBox 5"/>
          <p:cNvSpPr txBox="1"/>
          <p:nvPr/>
        </p:nvSpPr>
        <p:spPr>
          <a:xfrm>
            <a:off x="179804" y="5161816"/>
            <a:ext cx="2488939" cy="1384995"/>
          </a:xfrm>
          <a:prstGeom prst="rect">
            <a:avLst/>
          </a:prstGeom>
          <a:noFill/>
        </p:spPr>
        <p:txBody>
          <a:bodyPr wrap="square" rtlCol="0">
            <a:spAutoFit/>
          </a:bodyPr>
          <a:lstStyle/>
          <a:p>
            <a:pPr lvl="0"/>
            <a:r>
              <a:rPr lang="en-US" sz="1200" dirty="0">
                <a:solidFill>
                  <a:schemeClr val="bg1"/>
                </a:solidFill>
              </a:rPr>
              <a:t>Alexander, P., Moran, D., </a:t>
            </a:r>
            <a:r>
              <a:rPr lang="en-US" sz="1200" dirty="0" err="1">
                <a:solidFill>
                  <a:schemeClr val="bg1"/>
                </a:solidFill>
              </a:rPr>
              <a:t>Rounsevell</a:t>
            </a:r>
            <a:r>
              <a:rPr lang="en-US" sz="1200" dirty="0">
                <a:solidFill>
                  <a:schemeClr val="bg1"/>
                </a:solidFill>
              </a:rPr>
              <a:t>, M.D.A. &amp; Smith, P. (2013). </a:t>
            </a:r>
            <a:r>
              <a:rPr lang="en-GB" sz="1200" dirty="0">
                <a:solidFill>
                  <a:schemeClr val="bg1"/>
                </a:solidFill>
              </a:rPr>
              <a:t>Modelling the perennial energy crop market: the role of spatial diffusion. </a:t>
            </a:r>
            <a:r>
              <a:rPr lang="en-GB" sz="1200" i="1" dirty="0">
                <a:solidFill>
                  <a:schemeClr val="bg1"/>
                </a:solidFill>
              </a:rPr>
              <a:t>Journal of the Royal Society Interface</a:t>
            </a:r>
            <a:r>
              <a:rPr lang="en-GB" sz="1200" dirty="0">
                <a:solidFill>
                  <a:schemeClr val="bg1"/>
                </a:solidFill>
              </a:rPr>
              <a:t>, </a:t>
            </a:r>
            <a:r>
              <a:rPr lang="en-GB" sz="1200" b="1" dirty="0">
                <a:solidFill>
                  <a:schemeClr val="bg1"/>
                </a:solidFill>
              </a:rPr>
              <a:t>10</a:t>
            </a:r>
            <a:r>
              <a:rPr lang="en-GB" sz="1200" dirty="0">
                <a:solidFill>
                  <a:schemeClr val="bg1"/>
                </a:solidFill>
              </a:rPr>
              <a:t>, 20130656 </a:t>
            </a:r>
            <a:r>
              <a:rPr lang="en-GB" sz="1200" dirty="0" err="1">
                <a:solidFill>
                  <a:schemeClr val="bg1"/>
                </a:solidFill>
              </a:rPr>
              <a:t>doi</a:t>
            </a:r>
            <a:r>
              <a:rPr lang="en-GB" sz="1200" dirty="0">
                <a:solidFill>
                  <a:schemeClr val="bg1"/>
                </a:solidFill>
              </a:rPr>
              <a:t>: </a:t>
            </a:r>
            <a:r>
              <a:rPr lang="en-GB" sz="1200" dirty="0" smtClean="0">
                <a:solidFill>
                  <a:schemeClr val="bg1"/>
                </a:solidFill>
              </a:rPr>
              <a:t>10.1098/rsif.2013.0656</a:t>
            </a:r>
            <a:endParaRPr lang="en-GB" sz="1200" dirty="0">
              <a:solidFill>
                <a:schemeClr val="bg1"/>
              </a:solidFill>
            </a:endParaRPr>
          </a:p>
        </p:txBody>
      </p:sp>
      <p:sp>
        <p:nvSpPr>
          <p:cNvPr id="7" name="TextBox 6"/>
          <p:cNvSpPr txBox="1"/>
          <p:nvPr/>
        </p:nvSpPr>
        <p:spPr>
          <a:xfrm>
            <a:off x="312420" y="417832"/>
            <a:ext cx="2125980" cy="3539430"/>
          </a:xfrm>
          <a:prstGeom prst="rect">
            <a:avLst/>
          </a:prstGeom>
          <a:noFill/>
        </p:spPr>
        <p:txBody>
          <a:bodyPr wrap="square" rtlCol="0">
            <a:spAutoFit/>
          </a:bodyPr>
          <a:lstStyle/>
          <a:p>
            <a:r>
              <a:rPr lang="en-GB" sz="3200" b="1" dirty="0" smtClean="0">
                <a:solidFill>
                  <a:schemeClr val="bg1"/>
                </a:solidFill>
              </a:rPr>
              <a:t>National scale modelling: </a:t>
            </a:r>
            <a:r>
              <a:rPr lang="en-GB" sz="3200" dirty="0" smtClean="0">
                <a:solidFill>
                  <a:schemeClr val="bg1"/>
                </a:solidFill>
              </a:rPr>
              <a:t>Agent-Based Models (ABM)</a:t>
            </a:r>
            <a:endParaRPr lang="en-GB" sz="3200" dirty="0">
              <a:solidFill>
                <a:schemeClr val="bg1"/>
              </a:solidFill>
            </a:endParaRPr>
          </a:p>
        </p:txBody>
      </p:sp>
    </p:spTree>
    <p:extLst>
      <p:ext uri="{BB962C8B-B14F-4D97-AF65-F5344CB8AC3E}">
        <p14:creationId xmlns:p14="http://schemas.microsoft.com/office/powerpoint/2010/main" val="34976548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txBox="1">
            <a:spLocks noChangeArrowheads="1"/>
          </p:cNvSpPr>
          <p:nvPr/>
        </p:nvSpPr>
        <p:spPr bwMode="auto">
          <a:xfrm>
            <a:off x="1113184" y="919301"/>
            <a:ext cx="2402369" cy="281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rgbClr val="005000"/>
                </a:solidFill>
                <a:latin typeface="Corbel" panose="020B0503020204020204" pitchFamily="34" charset="0"/>
              </a:defRPr>
            </a:lvl1pPr>
            <a:lvl2pPr marL="742950" indent="-285750">
              <a:spcBef>
                <a:spcPct val="20000"/>
              </a:spcBef>
              <a:buChar char="–"/>
              <a:defRPr sz="2800">
                <a:solidFill>
                  <a:srgbClr val="005000"/>
                </a:solidFill>
                <a:latin typeface="Corbel" panose="020B0503020204020204" pitchFamily="34" charset="0"/>
              </a:defRPr>
            </a:lvl2pPr>
            <a:lvl3pPr marL="1143000" indent="-228600">
              <a:spcBef>
                <a:spcPct val="20000"/>
              </a:spcBef>
              <a:buChar char="•"/>
              <a:defRPr sz="2400">
                <a:solidFill>
                  <a:srgbClr val="005000"/>
                </a:solidFill>
                <a:latin typeface="Corbel" panose="020B0503020204020204" pitchFamily="34" charset="0"/>
              </a:defRPr>
            </a:lvl3pPr>
            <a:lvl4pPr marL="1600200" indent="-228600">
              <a:spcBef>
                <a:spcPct val="20000"/>
              </a:spcBef>
              <a:buChar char="–"/>
              <a:defRPr sz="2000">
                <a:solidFill>
                  <a:srgbClr val="005000"/>
                </a:solidFill>
                <a:latin typeface="Corbel" panose="020B0503020204020204" pitchFamily="34" charset="0"/>
              </a:defRPr>
            </a:lvl4pPr>
            <a:lvl5pPr marL="2057400" indent="-228600">
              <a:spcBef>
                <a:spcPct val="20000"/>
              </a:spcBef>
              <a:buChar char="»"/>
              <a:defRPr sz="2000">
                <a:solidFill>
                  <a:srgbClr val="005000"/>
                </a:solidFill>
                <a:latin typeface="Corbel" panose="020B0503020204020204" pitchFamily="34" charset="0"/>
              </a:defRPr>
            </a:lvl5pPr>
            <a:lvl6pPr marL="2514600" indent="-228600" eaLnBrk="0" fontAlgn="base" hangingPunct="0">
              <a:spcBef>
                <a:spcPct val="20000"/>
              </a:spcBef>
              <a:spcAft>
                <a:spcPct val="0"/>
              </a:spcAft>
              <a:buChar char="»"/>
              <a:defRPr sz="2000">
                <a:solidFill>
                  <a:srgbClr val="005000"/>
                </a:solidFill>
                <a:latin typeface="Corbel" panose="020B0503020204020204" pitchFamily="34" charset="0"/>
              </a:defRPr>
            </a:lvl6pPr>
            <a:lvl7pPr marL="2971800" indent="-228600" eaLnBrk="0" fontAlgn="base" hangingPunct="0">
              <a:spcBef>
                <a:spcPct val="20000"/>
              </a:spcBef>
              <a:spcAft>
                <a:spcPct val="0"/>
              </a:spcAft>
              <a:buChar char="»"/>
              <a:defRPr sz="2000">
                <a:solidFill>
                  <a:srgbClr val="005000"/>
                </a:solidFill>
                <a:latin typeface="Corbel" panose="020B0503020204020204" pitchFamily="34" charset="0"/>
              </a:defRPr>
            </a:lvl7pPr>
            <a:lvl8pPr marL="3429000" indent="-228600" eaLnBrk="0" fontAlgn="base" hangingPunct="0">
              <a:spcBef>
                <a:spcPct val="20000"/>
              </a:spcBef>
              <a:spcAft>
                <a:spcPct val="0"/>
              </a:spcAft>
              <a:buChar char="»"/>
              <a:defRPr sz="2000">
                <a:solidFill>
                  <a:srgbClr val="005000"/>
                </a:solidFill>
                <a:latin typeface="Corbel" panose="020B0503020204020204" pitchFamily="34" charset="0"/>
              </a:defRPr>
            </a:lvl8pPr>
            <a:lvl9pPr marL="3886200" indent="-228600" eaLnBrk="0" fontAlgn="base" hangingPunct="0">
              <a:spcBef>
                <a:spcPct val="20000"/>
              </a:spcBef>
              <a:spcAft>
                <a:spcPct val="0"/>
              </a:spcAft>
              <a:buChar char="»"/>
              <a:defRPr sz="2000">
                <a:solidFill>
                  <a:srgbClr val="005000"/>
                </a:solidFill>
                <a:latin typeface="Corbel" panose="020B0503020204020204" pitchFamily="34" charset="0"/>
              </a:defRPr>
            </a:lvl9pPr>
          </a:lstStyle>
          <a:p>
            <a:pPr eaLnBrk="1" hangingPunct="1">
              <a:spcBef>
                <a:spcPct val="0"/>
              </a:spcBef>
              <a:buFontTx/>
              <a:buNone/>
            </a:pPr>
            <a:r>
              <a:rPr lang="en-GB" altLang="en-US" dirty="0" smtClean="0">
                <a:solidFill>
                  <a:schemeClr val="tx1"/>
                </a:solidFill>
              </a:rPr>
              <a:t>The CRAFTY model: continental scale applications</a:t>
            </a:r>
            <a:endParaRPr lang="en-GB" altLang="en-US" sz="4400" dirty="0">
              <a:solidFill>
                <a:schemeClr val="tx1"/>
              </a:solidFill>
            </a:endParaRPr>
          </a:p>
        </p:txBody>
      </p:sp>
      <p:pic>
        <p:nvPicPr>
          <p:cNvPr id="6147" name="Picture 2"/>
          <p:cNvPicPr>
            <a:picLocks noChangeAspect="1"/>
          </p:cNvPicPr>
          <p:nvPr/>
        </p:nvPicPr>
        <p:blipFill>
          <a:blip r:embed="rId3">
            <a:extLst>
              <a:ext uri="{28A0092B-C50C-407E-A947-70E740481C1C}">
                <a14:useLocalDpi xmlns:a14="http://schemas.microsoft.com/office/drawing/2010/main" val="0"/>
              </a:ext>
            </a:extLst>
          </a:blip>
          <a:srcRect l="40039" t="18500" r="20668" b="7674"/>
          <a:stretch>
            <a:fillRect/>
          </a:stretch>
        </p:blipFill>
        <p:spPr bwMode="auto">
          <a:xfrm>
            <a:off x="3515553" y="979626"/>
            <a:ext cx="5472113" cy="578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itle 1"/>
          <p:cNvSpPr txBox="1">
            <a:spLocks/>
          </p:cNvSpPr>
          <p:nvPr/>
        </p:nvSpPr>
        <p:spPr bwMode="auto">
          <a:xfrm>
            <a:off x="6251609" y="3849100"/>
            <a:ext cx="1676477" cy="39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90000"/>
              </a:lnSpc>
            </a:pPr>
            <a:r>
              <a:rPr lang="en-GB" altLang="en-US" sz="2400" dirty="0">
                <a:latin typeface="Calibri" panose="020F0502020204030204" pitchFamily="34" charset="0"/>
              </a:rPr>
              <a:t>A1 scenario</a:t>
            </a:r>
          </a:p>
        </p:txBody>
      </p:sp>
      <p:pic>
        <p:nvPicPr>
          <p:cNvPr id="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8525" y="4045476"/>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6317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Ways forward?</a:t>
            </a:r>
            <a:endParaRPr lang="en-GB" dirty="0"/>
          </a:p>
        </p:txBody>
      </p:sp>
      <p:sp>
        <p:nvSpPr>
          <p:cNvPr id="3" name="Content Placeholder 2"/>
          <p:cNvSpPr>
            <a:spLocks noGrp="1"/>
          </p:cNvSpPr>
          <p:nvPr>
            <p:ph idx="1"/>
          </p:nvPr>
        </p:nvSpPr>
        <p:spPr>
          <a:xfrm>
            <a:off x="1417638" y="1988038"/>
            <a:ext cx="7269162" cy="3959225"/>
          </a:xfrm>
        </p:spPr>
        <p:txBody>
          <a:bodyPr/>
          <a:lstStyle/>
          <a:p>
            <a:r>
              <a:rPr lang="en-GB" dirty="0" smtClean="0"/>
              <a:t>Building the next generation of human dimensions models that are based on:</a:t>
            </a:r>
          </a:p>
          <a:p>
            <a:pPr lvl="1"/>
            <a:r>
              <a:rPr lang="en-GB" dirty="0" smtClean="0"/>
              <a:t>Better theory</a:t>
            </a:r>
          </a:p>
          <a:p>
            <a:pPr lvl="1"/>
            <a:r>
              <a:rPr lang="en-GB" dirty="0" smtClean="0"/>
              <a:t>More complete process representation, e.g. individual decision making, adaptive learning, agent evolution, institutional emergence, …</a:t>
            </a:r>
          </a:p>
          <a:p>
            <a:pPr lvl="1"/>
            <a:r>
              <a:rPr lang="en-GB" dirty="0" smtClean="0"/>
              <a:t>Multi-scalar dynamics</a:t>
            </a:r>
          </a:p>
          <a:p>
            <a:pPr lvl="1"/>
            <a:r>
              <a:rPr lang="en-GB" dirty="0" smtClean="0"/>
              <a:t>Building from the bottom-up, rather than the top down</a:t>
            </a:r>
          </a:p>
          <a:p>
            <a:r>
              <a:rPr lang="en-GB" dirty="0" smtClean="0">
                <a:solidFill>
                  <a:srgbClr val="FF0000"/>
                </a:solidFill>
              </a:rPr>
              <a:t>Do we need typologies, or models of 8 billion agents?</a:t>
            </a:r>
            <a:endParaRPr lang="en-GB" dirty="0">
              <a:solidFill>
                <a:srgbClr val="FF0000"/>
              </a:solidFill>
            </a:endParaRPr>
          </a:p>
        </p:txBody>
      </p:sp>
    </p:spTree>
    <p:extLst>
      <p:ext uri="{BB962C8B-B14F-4D97-AF65-F5344CB8AC3E}">
        <p14:creationId xmlns:p14="http://schemas.microsoft.com/office/powerpoint/2010/main" val="3817001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4668784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969" y="996950"/>
            <a:ext cx="7269162" cy="878262"/>
          </a:xfrm>
        </p:spPr>
        <p:txBody>
          <a:bodyPr/>
          <a:lstStyle/>
          <a:p>
            <a:r>
              <a:rPr lang="en-GB" sz="2400" dirty="0" smtClean="0"/>
              <a:t>Models in a land use change inter-comparison study</a:t>
            </a:r>
            <a:endParaRPr lang="en-GB" sz="2400" dirty="0"/>
          </a:p>
        </p:txBody>
      </p:sp>
      <p:pic>
        <p:nvPicPr>
          <p:cNvPr id="3" name="Picture 2"/>
          <p:cNvPicPr>
            <a:picLocks noChangeAspect="1"/>
          </p:cNvPicPr>
          <p:nvPr/>
        </p:nvPicPr>
        <p:blipFill rotWithShape="1">
          <a:blip r:embed="rId2"/>
          <a:srcRect l="6481" t="13723" r="4075" b="6296"/>
          <a:stretch/>
        </p:blipFill>
        <p:spPr>
          <a:xfrm>
            <a:off x="1028365" y="1805940"/>
            <a:ext cx="8176596" cy="4874260"/>
          </a:xfrm>
          <a:prstGeom prst="rect">
            <a:avLst/>
          </a:prstGeom>
        </p:spPr>
      </p:pic>
    </p:spTree>
    <p:extLst>
      <p:ext uri="{BB962C8B-B14F-4D97-AF65-F5344CB8AC3E}">
        <p14:creationId xmlns:p14="http://schemas.microsoft.com/office/powerpoint/2010/main" val="3478699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4580" y="878667"/>
            <a:ext cx="7269162" cy="1143000"/>
          </a:xfrm>
        </p:spPr>
        <p:txBody>
          <a:bodyPr/>
          <a:lstStyle/>
          <a:p>
            <a:r>
              <a:rPr lang="en-GB" sz="2400" dirty="0" smtClean="0">
                <a:latin typeface="Helvetica Neue Light"/>
              </a:rPr>
              <a:t>Uncertainties in global scale land use models</a:t>
            </a:r>
            <a:endParaRPr lang="en-GB" sz="2400" dirty="0">
              <a:latin typeface="Helvetica Neue Light"/>
            </a:endParaRPr>
          </a:p>
        </p:txBody>
      </p:sp>
      <p:pic>
        <p:nvPicPr>
          <p:cNvPr id="4" name="Picture 3"/>
          <p:cNvPicPr>
            <a:picLocks noChangeAspect="1"/>
          </p:cNvPicPr>
          <p:nvPr/>
        </p:nvPicPr>
        <p:blipFill rotWithShape="1">
          <a:blip r:embed="rId2"/>
          <a:srcRect l="20061" t="15926" r="15679" b="7037"/>
          <a:stretch/>
        </p:blipFill>
        <p:spPr>
          <a:xfrm>
            <a:off x="1955800" y="1785960"/>
            <a:ext cx="6091566" cy="4868572"/>
          </a:xfrm>
          <a:prstGeom prst="rect">
            <a:avLst/>
          </a:prstGeom>
        </p:spPr>
      </p:pic>
    </p:spTree>
    <p:extLst>
      <p:ext uri="{BB962C8B-B14F-4D97-AF65-F5344CB8AC3E}">
        <p14:creationId xmlns:p14="http://schemas.microsoft.com/office/powerpoint/2010/main" val="5527588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7638" y="928284"/>
            <a:ext cx="7269162" cy="1143000"/>
          </a:xfrm>
        </p:spPr>
        <p:txBody>
          <a:bodyPr>
            <a:noAutofit/>
          </a:bodyPr>
          <a:lstStyle/>
          <a:p>
            <a:r>
              <a:rPr lang="en-GB" sz="2400" dirty="0" smtClean="0">
                <a:latin typeface="Helvetica Neue Light"/>
              </a:rPr>
              <a:t>Global coefficient </a:t>
            </a:r>
            <a:r>
              <a:rPr lang="en-GB" sz="2400" dirty="0">
                <a:latin typeface="Helvetica Neue Light"/>
              </a:rPr>
              <a:t>of </a:t>
            </a:r>
            <a:r>
              <a:rPr lang="en-GB" sz="2400" dirty="0" smtClean="0">
                <a:latin typeface="Helvetica Neue Light"/>
              </a:rPr>
              <a:t>variation </a:t>
            </a:r>
            <a:r>
              <a:rPr lang="en-GB" sz="2400" dirty="0">
                <a:latin typeface="Helvetica Neue Light"/>
              </a:rPr>
              <a:t>and </a:t>
            </a:r>
            <a:r>
              <a:rPr lang="en-GB" sz="2400" dirty="0" smtClean="0">
                <a:latin typeface="Helvetica Neue Light"/>
              </a:rPr>
              <a:t>variance </a:t>
            </a:r>
            <a:r>
              <a:rPr lang="en-GB" sz="2400" dirty="0">
                <a:latin typeface="Helvetica Neue Light"/>
              </a:rPr>
              <a:t>components </a:t>
            </a:r>
            <a:r>
              <a:rPr lang="en-GB" sz="2400" dirty="0" smtClean="0">
                <a:latin typeface="Helvetica Neue Light"/>
              </a:rPr>
              <a:t> </a:t>
            </a:r>
            <a:endParaRPr lang="en-GB" sz="2400" dirty="0">
              <a:latin typeface="Helvetica Neue Light"/>
            </a:endParaRPr>
          </a:p>
        </p:txBody>
      </p:sp>
      <p:pic>
        <p:nvPicPr>
          <p:cNvPr id="5" name="Picture 4"/>
          <p:cNvPicPr>
            <a:picLocks noChangeAspect="1"/>
          </p:cNvPicPr>
          <p:nvPr/>
        </p:nvPicPr>
        <p:blipFill rotWithShape="1">
          <a:blip r:embed="rId2"/>
          <a:srcRect l="15371" t="13705" r="18273" b="28426"/>
          <a:stretch/>
        </p:blipFill>
        <p:spPr>
          <a:xfrm>
            <a:off x="1247458" y="2120900"/>
            <a:ext cx="7536180" cy="4381500"/>
          </a:xfrm>
          <a:prstGeom prst="rect">
            <a:avLst/>
          </a:prstGeom>
        </p:spPr>
      </p:pic>
    </p:spTree>
    <p:extLst>
      <p:ext uri="{BB962C8B-B14F-4D97-AF65-F5344CB8AC3E}">
        <p14:creationId xmlns:p14="http://schemas.microsoft.com/office/powerpoint/2010/main" val="636080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8488" y="1481568"/>
            <a:ext cx="5949337" cy="5084728"/>
          </a:xfrm>
          <a:prstGeom prst="rect">
            <a:avLst/>
          </a:prstGeom>
        </p:spPr>
      </p:pic>
      <p:sp>
        <p:nvSpPr>
          <p:cNvPr id="3" name="TextBox 2"/>
          <p:cNvSpPr txBox="1"/>
          <p:nvPr/>
        </p:nvSpPr>
        <p:spPr>
          <a:xfrm>
            <a:off x="1188512" y="1079416"/>
            <a:ext cx="7528768" cy="369332"/>
          </a:xfrm>
          <a:prstGeom prst="rect">
            <a:avLst/>
          </a:prstGeom>
          <a:noFill/>
        </p:spPr>
        <p:txBody>
          <a:bodyPr wrap="square" rtlCol="0">
            <a:spAutoFit/>
          </a:bodyPr>
          <a:lstStyle/>
          <a:p>
            <a:r>
              <a:rPr lang="en-GB" dirty="0" smtClean="0"/>
              <a:t>Land use change in a hypothetical region with global and regionalised demand</a:t>
            </a:r>
            <a:endParaRPr lang="en-GB" dirty="0"/>
          </a:p>
        </p:txBody>
      </p:sp>
      <p:sp>
        <p:nvSpPr>
          <p:cNvPr id="4" name="TextBox 3"/>
          <p:cNvSpPr txBox="1"/>
          <p:nvPr/>
        </p:nvSpPr>
        <p:spPr>
          <a:xfrm>
            <a:off x="1127524" y="6339138"/>
            <a:ext cx="7985996" cy="461665"/>
          </a:xfrm>
          <a:prstGeom prst="rect">
            <a:avLst/>
          </a:prstGeom>
          <a:noFill/>
        </p:spPr>
        <p:txBody>
          <a:bodyPr wrap="square" rtlCol="0">
            <a:spAutoFit/>
          </a:bodyPr>
          <a:lstStyle/>
          <a:p>
            <a:pPr lvl="0"/>
            <a:r>
              <a:rPr lang="en-GB" sz="1200" dirty="0"/>
              <a:t>Arneth, A., Rounsevell, M.D.A. &amp; Brown, C. (2014). Global models of human decision-making for land-based mitigation and adaptation assessment. </a:t>
            </a:r>
            <a:r>
              <a:rPr lang="en-GB" sz="1200" i="1" dirty="0"/>
              <a:t>Nature Climate Change</a:t>
            </a:r>
            <a:r>
              <a:rPr lang="en-GB" sz="1200" dirty="0"/>
              <a:t>, </a:t>
            </a:r>
            <a:r>
              <a:rPr lang="en-GB" sz="1200" b="1" dirty="0"/>
              <a:t>4</a:t>
            </a:r>
            <a:r>
              <a:rPr lang="en-GB" sz="1200" dirty="0"/>
              <a:t>, </a:t>
            </a:r>
            <a:r>
              <a:rPr lang="en-GB" sz="1200" dirty="0" smtClean="0"/>
              <a:t>550–557</a:t>
            </a:r>
            <a:endParaRPr lang="en-GB" sz="1200" dirty="0"/>
          </a:p>
        </p:txBody>
      </p:sp>
    </p:spTree>
    <p:extLst>
      <p:ext uri="{BB962C8B-B14F-4D97-AF65-F5344CB8AC3E}">
        <p14:creationId xmlns:p14="http://schemas.microsoft.com/office/powerpoint/2010/main" val="33988860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333" t="16852" r="28395" b="18240"/>
          <a:stretch/>
        </p:blipFill>
        <p:spPr>
          <a:xfrm>
            <a:off x="2532937" y="2039063"/>
            <a:ext cx="5008409" cy="4068754"/>
          </a:xfrm>
          <a:prstGeom prst="rect">
            <a:avLst/>
          </a:prstGeom>
        </p:spPr>
      </p:pic>
      <p:sp>
        <p:nvSpPr>
          <p:cNvPr id="3" name="Title 2"/>
          <p:cNvSpPr>
            <a:spLocks noGrp="1"/>
          </p:cNvSpPr>
          <p:nvPr>
            <p:ph type="title"/>
          </p:nvPr>
        </p:nvSpPr>
        <p:spPr/>
        <p:txBody>
          <a:bodyPr/>
          <a:lstStyle/>
          <a:p>
            <a:r>
              <a:rPr lang="en-GB" sz="2800" dirty="0" smtClean="0"/>
              <a:t>Economic model type (CGE vs PE) for cropland</a:t>
            </a:r>
            <a:endParaRPr lang="en-GB" sz="2800" dirty="0"/>
          </a:p>
        </p:txBody>
      </p:sp>
      <p:sp>
        <p:nvSpPr>
          <p:cNvPr id="4" name="TextBox 3"/>
          <p:cNvSpPr txBox="1"/>
          <p:nvPr/>
        </p:nvSpPr>
        <p:spPr>
          <a:xfrm>
            <a:off x="1840814" y="6381994"/>
            <a:ext cx="5700532" cy="307777"/>
          </a:xfrm>
          <a:prstGeom prst="rect">
            <a:avLst/>
          </a:prstGeom>
          <a:noFill/>
        </p:spPr>
        <p:txBody>
          <a:bodyPr wrap="square" rtlCol="0">
            <a:spAutoFit/>
          </a:bodyPr>
          <a:lstStyle/>
          <a:p>
            <a:r>
              <a:rPr lang="en-GB" sz="1400" dirty="0" smtClean="0"/>
              <a:t>Source: Peter Alexander, University of Edinburgh</a:t>
            </a:r>
            <a:endParaRPr lang="en-GB" sz="1400" dirty="0"/>
          </a:p>
        </p:txBody>
      </p:sp>
    </p:spTree>
    <p:extLst>
      <p:ext uri="{BB962C8B-B14F-4D97-AF65-F5344CB8AC3E}">
        <p14:creationId xmlns:p14="http://schemas.microsoft.com/office/powerpoint/2010/main" val="14025867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850" y="1984688"/>
            <a:ext cx="7576686" cy="473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sz="2400" dirty="0" smtClean="0"/>
              <a:t>Simulation of the uptake of the bioenergy crops </a:t>
            </a:r>
            <a:r>
              <a:rPr lang="en-GB" sz="2400" dirty="0" err="1" smtClean="0"/>
              <a:t>miscanthus</a:t>
            </a:r>
            <a:r>
              <a:rPr lang="en-GB" sz="2400" dirty="0" smtClean="0"/>
              <a:t> and short rotation coppicing</a:t>
            </a:r>
            <a:endParaRPr lang="en-GB" sz="2400" dirty="0"/>
          </a:p>
        </p:txBody>
      </p:sp>
      <p:sp>
        <p:nvSpPr>
          <p:cNvPr id="4" name="TextBox 3"/>
          <p:cNvSpPr txBox="1"/>
          <p:nvPr/>
        </p:nvSpPr>
        <p:spPr>
          <a:xfrm>
            <a:off x="6934199" y="6361453"/>
            <a:ext cx="2190751" cy="400110"/>
          </a:xfrm>
          <a:prstGeom prst="rect">
            <a:avLst/>
          </a:prstGeom>
          <a:noFill/>
        </p:spPr>
        <p:txBody>
          <a:bodyPr wrap="square" rtlCol="0">
            <a:spAutoFit/>
          </a:bodyPr>
          <a:lstStyle/>
          <a:p>
            <a:pPr lvl="0"/>
            <a:r>
              <a:rPr lang="en-US" sz="1000" dirty="0" smtClean="0"/>
              <a:t>Alexander et al. </a:t>
            </a:r>
            <a:r>
              <a:rPr lang="en-US" sz="1000" dirty="0"/>
              <a:t>(2013). </a:t>
            </a:r>
            <a:r>
              <a:rPr lang="en-GB" sz="1000" i="1" dirty="0" smtClean="0"/>
              <a:t>Journal </a:t>
            </a:r>
            <a:r>
              <a:rPr lang="en-GB" sz="1000" i="1" dirty="0"/>
              <a:t>of the Royal Society Interface</a:t>
            </a:r>
            <a:r>
              <a:rPr lang="en-GB" sz="1000" dirty="0"/>
              <a:t>, </a:t>
            </a:r>
            <a:r>
              <a:rPr lang="en-GB" sz="1000" b="1" dirty="0"/>
              <a:t>10</a:t>
            </a:r>
            <a:r>
              <a:rPr lang="en-GB" sz="1000" dirty="0" smtClean="0"/>
              <a:t>, </a:t>
            </a:r>
            <a:r>
              <a:rPr lang="en-GB" sz="1000" dirty="0"/>
              <a:t>20130656 </a:t>
            </a:r>
          </a:p>
        </p:txBody>
      </p:sp>
    </p:spTree>
    <p:extLst>
      <p:ext uri="{BB962C8B-B14F-4D97-AF65-F5344CB8AC3E}">
        <p14:creationId xmlns:p14="http://schemas.microsoft.com/office/powerpoint/2010/main" val="20129598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1F6333E-665A-4E74-AB33-6657134B7536}" type="slidenum">
              <a:rPr lang="en-US" smtClean="0"/>
              <a:pPr>
                <a:defRPr/>
              </a:pPr>
              <a:t>4</a:t>
            </a:fld>
            <a:endParaRPr lang="en-US" dirty="0">
              <a:solidFill>
                <a:schemeClr val="tx1"/>
              </a:solidFill>
              <a:latin typeface="Swis721 ThIt BT" charset="0"/>
            </a:endParaRPr>
          </a:p>
        </p:txBody>
      </p:sp>
      <p:grpSp>
        <p:nvGrpSpPr>
          <p:cNvPr id="7" name="Group 6"/>
          <p:cNvGrpSpPr/>
          <p:nvPr/>
        </p:nvGrpSpPr>
        <p:grpSpPr>
          <a:xfrm>
            <a:off x="1556371" y="1124503"/>
            <a:ext cx="6900672" cy="4901184"/>
            <a:chOff x="1670304" y="1645920"/>
            <a:chExt cx="5681472" cy="3474720"/>
          </a:xfrm>
        </p:grpSpPr>
        <p:sp>
          <p:nvSpPr>
            <p:cNvPr id="6" name="Rectangle 5"/>
            <p:cNvSpPr/>
            <p:nvPr/>
          </p:nvSpPr>
          <p:spPr>
            <a:xfrm>
              <a:off x="1670304" y="1645920"/>
              <a:ext cx="5681472" cy="3474720"/>
            </a:xfrm>
            <a:prstGeom prst="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aphicFrame>
          <p:nvGraphicFramePr>
            <p:cNvPr id="5" name="Chart 4"/>
            <p:cNvGraphicFramePr/>
            <p:nvPr>
              <p:extLst/>
            </p:nvPr>
          </p:nvGraphicFramePr>
          <p:xfrm>
            <a:off x="1828800" y="1972945"/>
            <a:ext cx="5486400" cy="2912110"/>
          </p:xfrm>
          <a:graphic>
            <a:graphicData uri="http://schemas.openxmlformats.org/drawingml/2006/chart">
              <c:chart xmlns:c="http://schemas.openxmlformats.org/drawingml/2006/chart" xmlns:r="http://schemas.openxmlformats.org/officeDocument/2006/relationships" r:id="rId2"/>
            </a:graphicData>
          </a:graphic>
        </p:graphicFrame>
      </p:grpSp>
      <p:sp>
        <p:nvSpPr>
          <p:cNvPr id="8" name="TextBox 7"/>
          <p:cNvSpPr txBox="1"/>
          <p:nvPr/>
        </p:nvSpPr>
        <p:spPr>
          <a:xfrm>
            <a:off x="1623060" y="5551981"/>
            <a:ext cx="6812418" cy="461665"/>
          </a:xfrm>
          <a:prstGeom prst="rect">
            <a:avLst/>
          </a:prstGeom>
          <a:noFill/>
        </p:spPr>
        <p:txBody>
          <a:bodyPr wrap="square" rtlCol="0">
            <a:spAutoFit/>
          </a:bodyPr>
          <a:lstStyle/>
          <a:p>
            <a:r>
              <a:rPr lang="en-GB" sz="1200" i="1" dirty="0" smtClean="0"/>
              <a:t>Time lags in adaptation - historic </a:t>
            </a:r>
            <a:r>
              <a:rPr lang="en-GB" sz="1200" i="1" dirty="0"/>
              <a:t>oilseed rape data for England and </a:t>
            </a:r>
            <a:r>
              <a:rPr lang="en-GB" sz="1200" i="1" dirty="0" smtClean="0"/>
              <a:t>Wales, </a:t>
            </a:r>
            <a:r>
              <a:rPr lang="en-GB" sz="1200" i="1" dirty="0"/>
              <a:t>against a baseline year of 1966, and mean modelled perennial energy crop areas, using a baseline year of </a:t>
            </a:r>
            <a:r>
              <a:rPr lang="en-GB" sz="1200" i="1" dirty="0" smtClean="0"/>
              <a:t>2010</a:t>
            </a:r>
          </a:p>
        </p:txBody>
      </p:sp>
      <p:sp>
        <p:nvSpPr>
          <p:cNvPr id="9" name="TextBox 8"/>
          <p:cNvSpPr txBox="1"/>
          <p:nvPr/>
        </p:nvSpPr>
        <p:spPr>
          <a:xfrm>
            <a:off x="1525345" y="6232239"/>
            <a:ext cx="6961568" cy="461665"/>
          </a:xfrm>
          <a:prstGeom prst="rect">
            <a:avLst/>
          </a:prstGeom>
          <a:noFill/>
        </p:spPr>
        <p:txBody>
          <a:bodyPr wrap="square" rtlCol="0">
            <a:spAutoFit/>
          </a:bodyPr>
          <a:lstStyle/>
          <a:p>
            <a:pPr lvl="0"/>
            <a:r>
              <a:rPr lang="en-US" sz="1200" dirty="0"/>
              <a:t>Alexander, P., Moran, D., </a:t>
            </a:r>
            <a:r>
              <a:rPr lang="en-US" sz="1200" dirty="0" err="1"/>
              <a:t>Rounsevell</a:t>
            </a:r>
            <a:r>
              <a:rPr lang="en-US" sz="1200" dirty="0"/>
              <a:t>, M.D.A. &amp; Smith, P. (2013). </a:t>
            </a:r>
            <a:r>
              <a:rPr lang="en-GB" sz="1200" dirty="0"/>
              <a:t>Modelling the perennial energy crop market: the role of spatial diffusion. </a:t>
            </a:r>
            <a:r>
              <a:rPr lang="en-GB" sz="1200" i="1" dirty="0"/>
              <a:t>Journal of the Royal Society Interface</a:t>
            </a:r>
            <a:r>
              <a:rPr lang="en-GB" sz="1200" dirty="0"/>
              <a:t>, </a:t>
            </a:r>
            <a:r>
              <a:rPr lang="en-GB" sz="1200" b="1" dirty="0"/>
              <a:t>10</a:t>
            </a:r>
            <a:r>
              <a:rPr lang="en-GB" sz="1200" dirty="0"/>
              <a:t>, 20130656 </a:t>
            </a:r>
            <a:r>
              <a:rPr lang="en-GB" sz="1200" dirty="0" err="1"/>
              <a:t>doi</a:t>
            </a:r>
            <a:r>
              <a:rPr lang="en-GB" sz="1200" dirty="0"/>
              <a:t>: </a:t>
            </a:r>
            <a:r>
              <a:rPr lang="en-GB" sz="1200" dirty="0" smtClean="0"/>
              <a:t>10.1098/rsif.2013.0656</a:t>
            </a:r>
            <a:endParaRPr lang="en-GB" sz="1200" dirty="0"/>
          </a:p>
        </p:txBody>
      </p:sp>
    </p:spTree>
    <p:extLst>
      <p:ext uri="{BB962C8B-B14F-4D97-AF65-F5344CB8AC3E}">
        <p14:creationId xmlns:p14="http://schemas.microsoft.com/office/powerpoint/2010/main" val="2279047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260" y="962184"/>
            <a:ext cx="7919417" cy="5514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127524" y="6283980"/>
            <a:ext cx="7985996" cy="461665"/>
          </a:xfrm>
          <a:prstGeom prst="rect">
            <a:avLst/>
          </a:prstGeom>
          <a:noFill/>
        </p:spPr>
        <p:txBody>
          <a:bodyPr wrap="square" rtlCol="0">
            <a:spAutoFit/>
          </a:bodyPr>
          <a:lstStyle/>
          <a:p>
            <a:pPr lvl="0"/>
            <a:r>
              <a:rPr lang="en-GB" sz="1200" dirty="0"/>
              <a:t>Arneth, A., Rounsevell, M.D.A. &amp; Brown, C. (2014). Global models of human decision-making for land-based mitigation and adaptation assessment. </a:t>
            </a:r>
            <a:r>
              <a:rPr lang="en-GB" sz="1200" i="1" dirty="0"/>
              <a:t>Nature Climate Change</a:t>
            </a:r>
            <a:r>
              <a:rPr lang="en-GB" sz="1200" dirty="0"/>
              <a:t>, </a:t>
            </a:r>
            <a:r>
              <a:rPr lang="en-GB" sz="1200" b="1" dirty="0"/>
              <a:t>4</a:t>
            </a:r>
            <a:r>
              <a:rPr lang="en-GB" sz="1200" dirty="0"/>
              <a:t>, </a:t>
            </a:r>
            <a:r>
              <a:rPr lang="en-GB" sz="1200" dirty="0" smtClean="0"/>
              <a:t>550–557</a:t>
            </a:r>
            <a:endParaRPr lang="en-GB" sz="1200" dirty="0"/>
          </a:p>
        </p:txBody>
      </p:sp>
    </p:spTree>
    <p:extLst>
      <p:ext uri="{BB962C8B-B14F-4D97-AF65-F5344CB8AC3E}">
        <p14:creationId xmlns:p14="http://schemas.microsoft.com/office/powerpoint/2010/main" val="5870530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9040" y="966028"/>
            <a:ext cx="7758007" cy="5326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127524" y="6273820"/>
            <a:ext cx="7985996" cy="461665"/>
          </a:xfrm>
          <a:prstGeom prst="rect">
            <a:avLst/>
          </a:prstGeom>
          <a:noFill/>
        </p:spPr>
        <p:txBody>
          <a:bodyPr wrap="square" rtlCol="0">
            <a:spAutoFit/>
          </a:bodyPr>
          <a:lstStyle/>
          <a:p>
            <a:pPr lvl="0"/>
            <a:r>
              <a:rPr lang="en-GB" sz="1200" dirty="0"/>
              <a:t>Arneth, A., Rounsevell, M.D.A. &amp; Brown, C. (2014). Global models of human decision-making for land-based mitigation and adaptation assessment. </a:t>
            </a:r>
            <a:r>
              <a:rPr lang="en-GB" sz="1200" i="1" dirty="0"/>
              <a:t>Nature Climate Change</a:t>
            </a:r>
            <a:r>
              <a:rPr lang="en-GB" sz="1200" dirty="0"/>
              <a:t>, </a:t>
            </a:r>
            <a:r>
              <a:rPr lang="en-GB" sz="1200" b="1" dirty="0"/>
              <a:t>4</a:t>
            </a:r>
            <a:r>
              <a:rPr lang="en-GB" sz="1200" dirty="0"/>
              <a:t>, </a:t>
            </a:r>
            <a:r>
              <a:rPr lang="en-GB" sz="1200" dirty="0" smtClean="0"/>
              <a:t>550–557</a:t>
            </a:r>
            <a:endParaRPr lang="en-GB" sz="1200" dirty="0"/>
          </a:p>
        </p:txBody>
      </p:sp>
    </p:spTree>
    <p:extLst>
      <p:ext uri="{BB962C8B-B14F-4D97-AF65-F5344CB8AC3E}">
        <p14:creationId xmlns:p14="http://schemas.microsoft.com/office/powerpoint/2010/main" val="4380634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39 Grupo"/>
          <p:cNvGrpSpPr/>
          <p:nvPr/>
        </p:nvGrpSpPr>
        <p:grpSpPr>
          <a:xfrm>
            <a:off x="-1" y="-1"/>
            <a:ext cx="9144001" cy="832513"/>
            <a:chOff x="-1" y="-1"/>
            <a:chExt cx="9144001" cy="832513"/>
          </a:xfrm>
        </p:grpSpPr>
        <p:pic>
          <p:nvPicPr>
            <p:cNvPr id="41"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42" name="41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7651" y="6182760"/>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651" y="6284515"/>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34" name="Title 1"/>
          <p:cNvSpPr>
            <a:spLocks noGrp="1"/>
          </p:cNvSpPr>
          <p:nvPr>
            <p:ph type="title"/>
          </p:nvPr>
        </p:nvSpPr>
        <p:spPr>
          <a:xfrm>
            <a:off x="286813" y="-167523"/>
            <a:ext cx="8636207" cy="1191101"/>
          </a:xfrm>
        </p:spPr>
        <p:txBody>
          <a:bodyPr>
            <a:normAutofit/>
          </a:bodyPr>
          <a:lstStyle/>
          <a:p>
            <a:r>
              <a:rPr lang="en-GB" sz="2200" b="1" dirty="0" smtClean="0"/>
              <a:t>Modelling Adaptation to Global Change in the Swedish forestry sector</a:t>
            </a:r>
            <a:endParaRPr lang="en-GB" sz="2200" dirty="0"/>
          </a:p>
        </p:txBody>
      </p:sp>
      <p:sp>
        <p:nvSpPr>
          <p:cNvPr id="35"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11446" y="1239676"/>
            <a:ext cx="6321105" cy="4144300"/>
          </a:xfrm>
          <a:prstGeom prst="rect">
            <a:avLst/>
          </a:prstGeom>
        </p:spPr>
      </p:pic>
      <p:sp>
        <p:nvSpPr>
          <p:cNvPr id="44" name="TextBox 43"/>
          <p:cNvSpPr txBox="1"/>
          <p:nvPr/>
        </p:nvSpPr>
        <p:spPr>
          <a:xfrm>
            <a:off x="5807676" y="5553540"/>
            <a:ext cx="1725134" cy="261590"/>
          </a:xfrm>
          <a:prstGeom prst="rect">
            <a:avLst/>
          </a:prstGeom>
          <a:noFill/>
        </p:spPr>
        <p:txBody>
          <a:bodyPr wrap="square" lIns="91418" tIns="45710" rIns="91418" bIns="45710" rtlCol="0">
            <a:spAutoFit/>
          </a:bodyPr>
          <a:lstStyle/>
          <a:p>
            <a:pPr algn="r"/>
            <a:r>
              <a:rPr lang="en-GB" sz="1100" i="1" dirty="0" smtClean="0"/>
              <a:t>CRAFTY-Sweden</a:t>
            </a:r>
            <a:r>
              <a:rPr lang="en-GB" sz="1100" dirty="0" smtClean="0"/>
              <a:t> </a:t>
            </a:r>
            <a:r>
              <a:rPr lang="en-GB" sz="1100" i="1" dirty="0" smtClean="0"/>
              <a:t>Model</a:t>
            </a:r>
            <a:endParaRPr lang="en-GB" sz="800" i="1" dirty="0"/>
          </a:p>
        </p:txBody>
      </p:sp>
      <p:sp>
        <p:nvSpPr>
          <p:cNvPr id="45" name="TextBox 44"/>
          <p:cNvSpPr txBox="1"/>
          <p:nvPr/>
        </p:nvSpPr>
        <p:spPr>
          <a:xfrm>
            <a:off x="6841826" y="3513034"/>
            <a:ext cx="883111" cy="253895"/>
          </a:xfrm>
          <a:prstGeom prst="rect">
            <a:avLst/>
          </a:prstGeom>
          <a:noFill/>
        </p:spPr>
        <p:txBody>
          <a:bodyPr wrap="square" lIns="91418" tIns="45710" rIns="91418" bIns="45710" rtlCol="0">
            <a:spAutoFit/>
          </a:bodyPr>
          <a:lstStyle/>
          <a:p>
            <a:pPr algn="ctr"/>
            <a:r>
              <a:rPr lang="en-GB" sz="1000" dirty="0" smtClean="0">
                <a:latin typeface="Arial" panose="020B0604020202020204" pitchFamily="34" charset="0"/>
                <a:cs typeface="Arial" panose="020B0604020202020204" pitchFamily="34" charset="0"/>
              </a:rPr>
              <a:t>Society</a:t>
            </a:r>
          </a:p>
        </p:txBody>
      </p:sp>
    </p:spTree>
    <p:extLst>
      <p:ext uri="{BB962C8B-B14F-4D97-AF65-F5344CB8AC3E}">
        <p14:creationId xmlns:p14="http://schemas.microsoft.com/office/powerpoint/2010/main" val="16474702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39 Grupo"/>
          <p:cNvGrpSpPr/>
          <p:nvPr/>
        </p:nvGrpSpPr>
        <p:grpSpPr>
          <a:xfrm>
            <a:off x="-1" y="-1"/>
            <a:ext cx="9144001" cy="832513"/>
            <a:chOff x="-1" y="-1"/>
            <a:chExt cx="9144001" cy="832513"/>
          </a:xfrm>
        </p:grpSpPr>
        <p:pic>
          <p:nvPicPr>
            <p:cNvPr id="41" name="Picture 2" descr="https://upload.wikimedia.org/wikipedia/commons/6/63/Muir_Wood10.JPG"/>
            <p:cNvPicPr>
              <a:picLocks noChangeAspect="1" noChangeArrowheads="1"/>
            </p:cNvPicPr>
            <p:nvPr/>
          </p:nvPicPr>
          <p:blipFill>
            <a:blip r:embed="rId2" cstate="print"/>
            <a:srcRect t="21317" b="68112"/>
            <a:stretch>
              <a:fillRect/>
            </a:stretch>
          </p:blipFill>
          <p:spPr bwMode="auto">
            <a:xfrm flipH="1">
              <a:off x="0" y="0"/>
              <a:ext cx="9144000" cy="818866"/>
            </a:xfrm>
            <a:prstGeom prst="rect">
              <a:avLst/>
            </a:prstGeom>
            <a:noFill/>
          </p:spPr>
        </p:pic>
        <p:sp>
          <p:nvSpPr>
            <p:cNvPr id="42" name="41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8142" y="6163311"/>
            <a:ext cx="712185" cy="708335"/>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8451" y="6236388"/>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4669" y="6289403"/>
            <a:ext cx="742818" cy="474989"/>
          </a:xfrm>
          <a:prstGeom prst="rect">
            <a:avLst/>
          </a:prstGeom>
        </p:spPr>
      </p:pic>
      <p:sp>
        <p:nvSpPr>
          <p:cNvPr id="34" name="Title 1"/>
          <p:cNvSpPr>
            <a:spLocks noGrp="1"/>
          </p:cNvSpPr>
          <p:nvPr>
            <p:ph type="title"/>
          </p:nvPr>
        </p:nvSpPr>
        <p:spPr>
          <a:xfrm>
            <a:off x="286813" y="-167523"/>
            <a:ext cx="8530674" cy="1191101"/>
          </a:xfrm>
        </p:spPr>
        <p:txBody>
          <a:bodyPr>
            <a:normAutofit/>
          </a:bodyPr>
          <a:lstStyle/>
          <a:p>
            <a:r>
              <a:rPr lang="en-GB" sz="2200" b="1" dirty="0" smtClean="0"/>
              <a:t>Modelling Adaptation to Global Change in the Swedish forestry sector</a:t>
            </a:r>
            <a:endParaRPr lang="en-GB" sz="2200" dirty="0"/>
          </a:p>
        </p:txBody>
      </p:sp>
      <p:sp>
        <p:nvSpPr>
          <p:cNvPr id="35"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8"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58868" y="1336689"/>
            <a:ext cx="6290834" cy="4128035"/>
          </a:xfrm>
          <a:prstGeom prst="rect">
            <a:avLst/>
          </a:prstGeom>
        </p:spPr>
      </p:pic>
      <p:sp>
        <p:nvSpPr>
          <p:cNvPr id="14" name="TextBox 13"/>
          <p:cNvSpPr txBox="1"/>
          <p:nvPr/>
        </p:nvSpPr>
        <p:spPr>
          <a:xfrm>
            <a:off x="6166903" y="5691679"/>
            <a:ext cx="1782799" cy="261590"/>
          </a:xfrm>
          <a:prstGeom prst="rect">
            <a:avLst/>
          </a:prstGeom>
          <a:noFill/>
        </p:spPr>
        <p:txBody>
          <a:bodyPr wrap="square" lIns="91418" tIns="45710" rIns="91418" bIns="45710" rtlCol="0">
            <a:spAutoFit/>
          </a:bodyPr>
          <a:lstStyle/>
          <a:p>
            <a:pPr algn="r"/>
            <a:r>
              <a:rPr lang="en-GB" sz="1100" i="1" dirty="0" smtClean="0"/>
              <a:t>CRAFTY-Sweden</a:t>
            </a:r>
            <a:r>
              <a:rPr lang="en-GB" sz="1100" dirty="0" smtClean="0"/>
              <a:t> </a:t>
            </a:r>
            <a:r>
              <a:rPr lang="en-GB" sz="1100" i="1" dirty="0" smtClean="0"/>
              <a:t>Model</a:t>
            </a:r>
            <a:endParaRPr lang="en-GB" sz="800" i="1" dirty="0"/>
          </a:p>
        </p:txBody>
      </p:sp>
      <p:sp>
        <p:nvSpPr>
          <p:cNvPr id="15" name="TextBox 14"/>
          <p:cNvSpPr txBox="1"/>
          <p:nvPr/>
        </p:nvSpPr>
        <p:spPr>
          <a:xfrm>
            <a:off x="4527258" y="5674593"/>
            <a:ext cx="1474037" cy="253916"/>
          </a:xfrm>
          <a:prstGeom prst="rect">
            <a:avLst/>
          </a:prstGeom>
          <a:noFill/>
        </p:spPr>
        <p:txBody>
          <a:bodyPr wrap="square" rtlCol="0">
            <a:spAutoFit/>
          </a:bodyPr>
          <a:lstStyle/>
          <a:p>
            <a:r>
              <a:rPr lang="en-GB" sz="1000" b="1" dirty="0" smtClean="0">
                <a:solidFill>
                  <a:schemeClr val="tx1">
                    <a:lumMod val="50000"/>
                    <a:lumOff val="50000"/>
                  </a:schemeClr>
                </a:solidFill>
              </a:rPr>
              <a:t>1 km</a:t>
            </a:r>
            <a:r>
              <a:rPr lang="en-GB" sz="1000" b="1" baseline="30000" dirty="0" smtClean="0">
                <a:solidFill>
                  <a:schemeClr val="tx1">
                    <a:lumMod val="50000"/>
                    <a:lumOff val="50000"/>
                  </a:schemeClr>
                </a:solidFill>
              </a:rPr>
              <a:t>2</a:t>
            </a:r>
            <a:r>
              <a:rPr lang="en-GB" sz="1000" b="1" dirty="0" smtClean="0">
                <a:solidFill>
                  <a:schemeClr val="tx1">
                    <a:lumMod val="50000"/>
                    <a:lumOff val="50000"/>
                  </a:schemeClr>
                </a:solidFill>
              </a:rPr>
              <a:t> </a:t>
            </a:r>
            <a:r>
              <a:rPr lang="en-GB" sz="1000" dirty="0">
                <a:solidFill>
                  <a:schemeClr val="tx1">
                    <a:lumMod val="50000"/>
                    <a:lumOff val="50000"/>
                  </a:schemeClr>
                </a:solidFill>
              </a:rPr>
              <a:t>r</a:t>
            </a:r>
            <a:r>
              <a:rPr lang="en-GB" sz="1000" dirty="0" smtClean="0">
                <a:solidFill>
                  <a:schemeClr val="tx1">
                    <a:lumMod val="50000"/>
                    <a:lumOff val="50000"/>
                  </a:schemeClr>
                </a:solidFill>
              </a:rPr>
              <a:t>esolution</a:t>
            </a:r>
            <a:endParaRPr lang="en-GB" sz="1000" baseline="30000" dirty="0">
              <a:solidFill>
                <a:schemeClr val="tx1">
                  <a:lumMod val="50000"/>
                  <a:lumOff val="50000"/>
                </a:schemeClr>
              </a:solidFill>
            </a:endParaRPr>
          </a:p>
        </p:txBody>
      </p:sp>
    </p:spTree>
    <p:extLst>
      <p:ext uri="{BB962C8B-B14F-4D97-AF65-F5344CB8AC3E}">
        <p14:creationId xmlns:p14="http://schemas.microsoft.com/office/powerpoint/2010/main" val="22596739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21 Grupo"/>
          <p:cNvGrpSpPr/>
          <p:nvPr/>
        </p:nvGrpSpPr>
        <p:grpSpPr>
          <a:xfrm>
            <a:off x="-1" y="-1"/>
            <a:ext cx="9144001" cy="832513"/>
            <a:chOff x="-1" y="-1"/>
            <a:chExt cx="9144001" cy="832513"/>
          </a:xfrm>
        </p:grpSpPr>
        <p:pic>
          <p:nvPicPr>
            <p:cNvPr id="23" name="Picture 2" descr="https://upload.wikimedia.org/wikipedia/commons/6/63/Muir_Wood10.JPG"/>
            <p:cNvPicPr>
              <a:picLocks noChangeAspect="1" noChangeArrowheads="1"/>
            </p:cNvPicPr>
            <p:nvPr/>
          </p:nvPicPr>
          <p:blipFill>
            <a:blip r:embed="rId3" cstate="print"/>
            <a:srcRect t="21317" b="68112"/>
            <a:stretch>
              <a:fillRect/>
            </a:stretch>
          </p:blipFill>
          <p:spPr bwMode="auto">
            <a:xfrm flipH="1">
              <a:off x="0" y="0"/>
              <a:ext cx="9144000" cy="818866"/>
            </a:xfrm>
            <a:prstGeom prst="rect">
              <a:avLst/>
            </a:prstGeom>
            <a:noFill/>
          </p:spPr>
        </p:pic>
        <p:sp>
          <p:nvSpPr>
            <p:cNvPr id="24" name="23 Rectángulo"/>
            <p:cNvSpPr/>
            <p:nvPr/>
          </p:nvSpPr>
          <p:spPr>
            <a:xfrm>
              <a:off x="-1" y="-1"/>
              <a:ext cx="9144001" cy="832513"/>
            </a:xfrm>
            <a:prstGeom prst="rect">
              <a:avLst/>
            </a:prstGeom>
            <a:gradFill flip="none" rotWithShape="1">
              <a:gsLst>
                <a:gs pos="12000">
                  <a:schemeClr val="bg1"/>
                </a:gs>
                <a:gs pos="50000">
                  <a:schemeClr val="bg1"/>
                </a:gs>
                <a:gs pos="100000">
                  <a:srgbClr val="E1ECFB">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47151" y="6182760"/>
            <a:ext cx="712185" cy="70833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4408" y="6280674"/>
            <a:ext cx="2895316" cy="465928"/>
          </a:xfrm>
          <a:prstGeom prst="rect">
            <a:avLst/>
          </a:prstGeom>
        </p:spPr>
      </p:pic>
      <p:cxnSp>
        <p:nvCxnSpPr>
          <p:cNvPr id="6" name="Straight Connector 5"/>
          <p:cNvCxnSpPr/>
          <p:nvPr/>
        </p:nvCxnSpPr>
        <p:spPr>
          <a:xfrm>
            <a:off x="413941" y="6172380"/>
            <a:ext cx="8363796" cy="0"/>
          </a:xfrm>
          <a:prstGeom prst="line">
            <a:avLst/>
          </a:prstGeom>
          <a:noFill/>
          <a:ln w="9525" cap="flat" cmpd="sng" algn="ctr">
            <a:solidFill>
              <a:srgbClr val="002654"/>
            </a:solidFill>
            <a:prstDash val="solid"/>
            <a:miter lim="800000"/>
          </a:ln>
          <a:effectLst/>
        </p:spPr>
      </p:cxnSp>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r="50609"/>
          <a:stretch/>
        </p:blipFill>
        <p:spPr>
          <a:xfrm>
            <a:off x="7557298" y="6422551"/>
            <a:ext cx="468641" cy="169146"/>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74669" y="6252297"/>
            <a:ext cx="742818" cy="474989"/>
          </a:xfrm>
          <a:prstGeom prst="rect">
            <a:avLst/>
          </a:prstGeom>
        </p:spPr>
      </p:pic>
      <p:sp>
        <p:nvSpPr>
          <p:cNvPr id="19" name="Rectangle 8"/>
          <p:cNvSpPr/>
          <p:nvPr/>
        </p:nvSpPr>
        <p:spPr>
          <a:xfrm>
            <a:off x="1" y="786731"/>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8"/>
          <p:cNvSpPr/>
          <p:nvPr/>
        </p:nvSpPr>
        <p:spPr>
          <a:xfrm>
            <a:off x="0" y="6125280"/>
            <a:ext cx="9144000" cy="64008"/>
          </a:xfrm>
          <a:prstGeom prst="rect">
            <a:avLst/>
          </a:prstGeom>
          <a:solidFill>
            <a:srgbClr val="002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8" name="Picture 17"/>
          <p:cNvPicPr/>
          <p:nvPr/>
        </p:nvPicPr>
        <p:blipFill rotWithShape="1">
          <a:blip r:embed="rId8">
            <a:extLst>
              <a:ext uri="{28A0092B-C50C-407E-A947-70E740481C1C}">
                <a14:useLocalDpi xmlns:a14="http://schemas.microsoft.com/office/drawing/2010/main" val="0"/>
              </a:ext>
            </a:extLst>
          </a:blip>
          <a:srcRect b="39594"/>
          <a:stretch/>
        </p:blipFill>
        <p:spPr>
          <a:xfrm>
            <a:off x="1" y="2339340"/>
            <a:ext cx="9090659" cy="2528072"/>
          </a:xfrm>
          <a:prstGeom prst="rect">
            <a:avLst/>
          </a:prstGeom>
        </p:spPr>
      </p:pic>
      <p:sp>
        <p:nvSpPr>
          <p:cNvPr id="21" name="Title 1"/>
          <p:cNvSpPr txBox="1">
            <a:spLocks/>
          </p:cNvSpPr>
          <p:nvPr/>
        </p:nvSpPr>
        <p:spPr>
          <a:xfrm>
            <a:off x="286813" y="-167523"/>
            <a:ext cx="6646459" cy="11911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smtClean="0"/>
              <a:t>Forest Owner Functional Types</a:t>
            </a:r>
            <a:endParaRPr lang="en-GB" sz="2400" dirty="0"/>
          </a:p>
        </p:txBody>
      </p:sp>
      <p:sp>
        <p:nvSpPr>
          <p:cNvPr id="25" name="TextBox 24"/>
          <p:cNvSpPr txBox="1"/>
          <p:nvPr/>
        </p:nvSpPr>
        <p:spPr>
          <a:xfrm>
            <a:off x="7651102" y="5569219"/>
            <a:ext cx="1281256" cy="276979"/>
          </a:xfrm>
          <a:prstGeom prst="rect">
            <a:avLst/>
          </a:prstGeom>
          <a:noFill/>
        </p:spPr>
        <p:txBody>
          <a:bodyPr wrap="square" lIns="91418" tIns="45710" rIns="91418" bIns="45710" rtlCol="0">
            <a:spAutoFit/>
          </a:bodyPr>
          <a:lstStyle/>
          <a:p>
            <a:pPr algn="r"/>
            <a:r>
              <a:rPr lang="en-GB" sz="1200" i="1" dirty="0">
                <a:solidFill>
                  <a:prstClr val="black"/>
                </a:solidFill>
              </a:rPr>
              <a:t> </a:t>
            </a:r>
            <a:r>
              <a:rPr lang="en-GB" sz="1050" i="1" dirty="0" smtClean="0">
                <a:solidFill>
                  <a:prstClr val="black"/>
                </a:solidFill>
              </a:rPr>
              <a:t>(Blanco et al. 2015)</a:t>
            </a:r>
            <a:endParaRPr lang="en-GB" sz="700" i="1" dirty="0">
              <a:solidFill>
                <a:prstClr val="black"/>
              </a:solidFill>
            </a:endParaRPr>
          </a:p>
        </p:txBody>
      </p:sp>
    </p:spTree>
    <p:extLst>
      <p:ext uri="{BB962C8B-B14F-4D97-AF65-F5344CB8AC3E}">
        <p14:creationId xmlns:p14="http://schemas.microsoft.com/office/powerpoint/2010/main" val="159743837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s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3997</TotalTime>
  <Words>911</Words>
  <Application>Microsoft Office PowerPoint</Application>
  <PresentationFormat>On-screen Show (4:3)</PresentationFormat>
  <Paragraphs>137</Paragraphs>
  <Slides>27</Slides>
  <Notes>3</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pres6</vt:lpstr>
      <vt:lpstr>Extending ABM approaches to national and continental scales</vt:lpstr>
      <vt:lpstr>PowerPoint Presentation</vt:lpstr>
      <vt:lpstr>Simulation of the uptake of the bioenergy crops miscanthus and short rotation coppicing</vt:lpstr>
      <vt:lpstr>PowerPoint Presentation</vt:lpstr>
      <vt:lpstr>PowerPoint Presentation</vt:lpstr>
      <vt:lpstr>PowerPoint Presentation</vt:lpstr>
      <vt:lpstr>Modelling Adaptation to Global Change in the Swedish forestry sector</vt:lpstr>
      <vt:lpstr>Modelling Adaptation to Global Change in the Swedish forestry sector</vt:lpstr>
      <vt:lpstr>PowerPoint Presentation</vt:lpstr>
      <vt:lpstr>PowerPoint Presentation</vt:lpstr>
      <vt:lpstr>PowerPoint Presentation</vt:lpstr>
      <vt:lpstr>PowerPoint Presentation</vt:lpstr>
      <vt:lpstr>PowerPoint Presentation</vt:lpstr>
      <vt:lpstr>PowerPoint Presentation</vt:lpstr>
      <vt:lpstr>Swedish Forestry Institutions</vt:lpstr>
      <vt:lpstr>PowerPoint Presentation</vt:lpstr>
      <vt:lpstr>PowerPoint Presentation</vt:lpstr>
      <vt:lpstr>Land planner preference weights for scenarios </vt:lpstr>
      <vt:lpstr>Example: supply demand difference (SDD)</vt:lpstr>
      <vt:lpstr>PowerPoint Presentation</vt:lpstr>
      <vt:lpstr>Ways forward?</vt:lpstr>
      <vt:lpstr>PowerPoint Presentation</vt:lpstr>
      <vt:lpstr>Models in a land use change inter-comparison study</vt:lpstr>
      <vt:lpstr>Uncertainties in global scale land use models</vt:lpstr>
      <vt:lpstr>Global coefficient of variation and variance components  </vt:lpstr>
      <vt:lpstr>PowerPoint Presentation</vt:lpstr>
      <vt:lpstr>Economic model type (CGE vs PE) for cropland</vt:lpstr>
    </vt:vector>
  </TitlesOfParts>
  <Company>The University of Edinburgh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should go here</dc:title>
  <dc:creator>Aileen Robertson</dc:creator>
  <cp:lastModifiedBy>Kathy Galvin</cp:lastModifiedBy>
  <cp:revision>339</cp:revision>
  <dcterms:created xsi:type="dcterms:W3CDTF">2012-04-25T15:10:26Z</dcterms:created>
  <dcterms:modified xsi:type="dcterms:W3CDTF">2016-05-25T15:02:21Z</dcterms:modified>
</cp:coreProperties>
</file>