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bin" ContentType="application/vnd.openxmlformats-officedocument.presentationml.printerSettings"/>
  <Override PartName="/ppt/slides/slide14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302" r:id="rId3"/>
    <p:sldId id="365" r:id="rId4"/>
    <p:sldId id="366" r:id="rId5"/>
    <p:sldId id="367" r:id="rId6"/>
    <p:sldId id="368" r:id="rId7"/>
    <p:sldId id="369" r:id="rId8"/>
    <p:sldId id="303" r:id="rId9"/>
    <p:sldId id="370" r:id="rId10"/>
    <p:sldId id="371" r:id="rId11"/>
    <p:sldId id="372" r:id="rId12"/>
    <p:sldId id="373" r:id="rId13"/>
    <p:sldId id="374" r:id="rId14"/>
    <p:sldId id="328" r:id="rId15"/>
    <p:sldId id="375" r:id="rId16"/>
    <p:sldId id="305" r:id="rId17"/>
    <p:sldId id="377" r:id="rId18"/>
    <p:sldId id="378" r:id="rId19"/>
    <p:sldId id="259" r:id="rId20"/>
    <p:sldId id="326" r:id="rId21"/>
    <p:sldId id="380" r:id="rId22"/>
    <p:sldId id="379" r:id="rId23"/>
    <p:sldId id="317" r:id="rId24"/>
    <p:sldId id="323" r:id="rId25"/>
    <p:sldId id="324" r:id="rId26"/>
    <p:sldId id="331" r:id="rId27"/>
    <p:sldId id="332" r:id="rId28"/>
    <p:sldId id="333" r:id="rId29"/>
    <p:sldId id="335" r:id="rId30"/>
    <p:sldId id="336" r:id="rId31"/>
    <p:sldId id="327" r:id="rId32"/>
    <p:sldId id="338" r:id="rId33"/>
    <p:sldId id="376" r:id="rId34"/>
    <p:sldId id="381" r:id="rId35"/>
    <p:sldId id="382" r:id="rId36"/>
    <p:sldId id="383" r:id="rId37"/>
    <p:sldId id="384" r:id="rId38"/>
    <p:sldId id="385" r:id="rId39"/>
    <p:sldId id="330" r:id="rId40"/>
    <p:sldId id="329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BE7C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89646" autoAdjust="0"/>
  </p:normalViewPr>
  <p:slideViewPr>
    <p:cSldViewPr snapToGrid="0" snapToObjects="1">
      <p:cViewPr>
        <p:scale>
          <a:sx n="150" d="100"/>
          <a:sy n="150" d="100"/>
        </p:scale>
        <p:origin x="-1256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B713F-65C2-9C4D-830A-42090B79665B}" type="datetimeFigureOut">
              <a:rPr lang="en-US"/>
              <a:pPr/>
              <a:t>3/25/13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959E8-0840-8342-AD27-A19665AB9F49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FE6CCD-8396-2540-9AA3-6BBDDCBD3CC9}" type="slidenum">
              <a:rPr lang="en-US"/>
              <a:pPr/>
              <a:t>2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AC75C-6734-754D-97BC-2CD9D3B98F7D}" type="slidenum">
              <a:rPr lang="en-US"/>
              <a:pPr/>
              <a:t>11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 There is tight coupling within WRF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AC75C-6734-754D-97BC-2CD9D3B98F7D}" type="slidenum">
              <a:rPr lang="en-US"/>
              <a:pPr/>
              <a:t>12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 There is tight coupling within WRF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AC75C-6734-754D-97BC-2CD9D3B98F7D}" type="slidenum">
              <a:rPr lang="en-US"/>
              <a:pPr/>
              <a:t>13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 There is tight coupling within WRF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baseline="0"/>
              <a:t> like Control Volume methods (if you’re familiar with them)</a:t>
            </a:r>
          </a:p>
          <a:p>
            <a:pPr>
              <a:buFontTx/>
              <a:buChar char="•"/>
            </a:pPr>
            <a:r>
              <a:rPr lang="en-US" baseline="0"/>
              <a:t>* velocities &amp; fluxes are calculated on the grid cell boundaries</a:t>
            </a:r>
          </a:p>
          <a:p>
            <a:pPr>
              <a:buFontTx/>
              <a:buChar char="•"/>
            </a:pPr>
            <a:r>
              <a:rPr lang="en-US" baseline="0"/>
              <a:t>* conserves scalars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959E8-0840-8342-AD27-A19665AB9F49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8E8452-8070-D24B-8457-3873A1AC1395}" type="slidenum">
              <a:rPr lang="en-US"/>
              <a:pPr/>
              <a:t>15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513653-DF5E-344F-8860-A4E26784753C}" type="slidenum">
              <a:rPr lang="en-US"/>
              <a:pPr/>
              <a:t>16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lnSpc>
                <a:spcPct val="130000"/>
              </a:lnSpc>
              <a:spcBef>
                <a:spcPct val="0"/>
              </a:spcBef>
              <a:buSzPct val="120000"/>
              <a:buFontTx/>
              <a:buChar char="•"/>
            </a:pPr>
            <a:r>
              <a:rPr lang="en-US" sz="1600" baseline="0">
                <a:latin typeface="Arial" charset="0"/>
              </a:rPr>
              <a:t> There’s two ways to run WRF (assuming you’re not using a global version)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513653-DF5E-344F-8860-A4E26784753C}" type="slidenum">
              <a:rPr lang="en-US"/>
              <a:pPr/>
              <a:t>17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lnSpc>
                <a:spcPct val="130000"/>
              </a:lnSpc>
              <a:spcBef>
                <a:spcPct val="0"/>
              </a:spcBef>
              <a:buSzPct val="120000"/>
              <a:buFontTx/>
              <a:buChar char="•"/>
            </a:pPr>
            <a:endParaRPr lang="en-US" sz="16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513653-DF5E-344F-8860-A4E26784753C}" type="slidenum">
              <a:rPr lang="en-US"/>
              <a:pPr/>
              <a:t>18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lnSpc>
                <a:spcPct val="130000"/>
              </a:lnSpc>
              <a:spcBef>
                <a:spcPct val="0"/>
              </a:spcBef>
              <a:buSzPct val="120000"/>
              <a:buFontTx/>
              <a:buChar char="•"/>
            </a:pPr>
            <a:endParaRPr lang="en-US" sz="16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* so I’m going to walk you through</a:t>
            </a:r>
            <a:r>
              <a:rPr lang="en-US" baseline="0"/>
              <a:t> an example.</a:t>
            </a:r>
          </a:p>
          <a:p>
            <a:r>
              <a:rPr lang="en-US" baseline="0"/>
              <a:t>* suppose you’re interested in the wetlands found in the RRL NWR.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959E8-0840-8342-AD27-A19665AB9F49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6188D5-C260-0246-9172-A45CE0E3AE99}" type="slidenum">
              <a:rPr lang="en-US"/>
              <a:pPr/>
              <a:t>20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/>
              <a:t> Point out where our</a:t>
            </a:r>
            <a:r>
              <a:rPr lang="en-US" baseline="0"/>
              <a:t> area of interest is (RRL NWR)</a:t>
            </a:r>
          </a:p>
          <a:p>
            <a:pPr eaLnBrk="1" hangingPunct="1">
              <a:buFontTx/>
              <a:buChar char="•"/>
            </a:pPr>
            <a:r>
              <a:rPr lang="en-US"/>
              <a:t> Explain 2-way interation.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FE6CCD-8396-2540-9AA3-6BBDDCBD3CC9}" type="slidenum">
              <a:rPr lang="en-US"/>
              <a:pPr/>
              <a:t>3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6188D5-C260-0246-9172-A45CE0E3AE99}" type="slidenum">
              <a:rPr lang="en-US"/>
              <a:pPr/>
              <a:t>21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/>
              <a:t> Point out where our</a:t>
            </a:r>
            <a:r>
              <a:rPr lang="en-US" baseline="0"/>
              <a:t> area of interest is (RRL NWR)</a:t>
            </a:r>
          </a:p>
          <a:p>
            <a:pPr eaLnBrk="1" hangingPunct="1">
              <a:buFontTx/>
              <a:buChar char="•"/>
            </a:pPr>
            <a:r>
              <a:rPr lang="en-US"/>
              <a:t> Explain 2-way interation.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6188D5-C260-0246-9172-A45CE0E3AE99}" type="slidenum">
              <a:rPr lang="en-US"/>
              <a:pPr/>
              <a:t>22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/>
              <a:t> Point out where our</a:t>
            </a:r>
            <a:r>
              <a:rPr lang="en-US" baseline="0"/>
              <a:t> area of interest is (RRL NWR)</a:t>
            </a:r>
          </a:p>
          <a:p>
            <a:pPr eaLnBrk="1" hangingPunct="1">
              <a:buFontTx/>
              <a:buChar char="•"/>
            </a:pPr>
            <a:r>
              <a:rPr lang="en-US"/>
              <a:t> Explain 2-way interation.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6188D5-C260-0246-9172-A45CE0E3AE99}" type="slidenum">
              <a:rPr lang="en-US"/>
              <a:pPr/>
              <a:t>23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/>
              <a:t> or looking</a:t>
            </a:r>
            <a:r>
              <a:rPr lang="en-US" baseline="0"/>
              <a:t> at it another way …</a:t>
            </a:r>
          </a:p>
          <a:p>
            <a:pPr eaLnBrk="1" hangingPunct="1">
              <a:buFontTx/>
              <a:buChar char="•"/>
            </a:pPr>
            <a:r>
              <a:rPr lang="en-US" baseline="0"/>
              <a:t> For numerical stability, everything in this domain needs to calculated every 150 s.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6188D5-C260-0246-9172-A45CE0E3AE99}" type="slidenum">
              <a:rPr lang="en-US"/>
              <a:pPr/>
              <a:t>24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and then a 3-km resolution</a:t>
            </a:r>
            <a:r>
              <a:rPr lang="en-US" baseline="0"/>
              <a:t> nest …</a:t>
            </a: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6188D5-C260-0246-9172-A45CE0E3AE99}" type="slidenum">
              <a:rPr lang="en-US"/>
              <a:pPr/>
              <a:t>25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this</a:t>
            </a:r>
            <a:r>
              <a:rPr lang="en-US" baseline="0"/>
              <a:t> still isn’t fine enough to see the RRL NWR, so we declare a 1-km resolution nest</a:t>
            </a: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6188D5-C260-0246-9172-A45CE0E3AE99}" type="slidenum">
              <a:rPr lang="en-US"/>
              <a:pPr/>
              <a:t>26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And for regional climate simulations,</a:t>
            </a:r>
            <a:r>
              <a:rPr lang="en-US" baseline="0"/>
              <a:t> we want to run simulations for years and at higher resolutions.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959E8-0840-8342-AD27-A19665AB9F49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So to be useful, WRF has</a:t>
            </a:r>
            <a:r>
              <a:rPr lang="en-US" baseline="0"/>
              <a:t> to run in parallel.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959E8-0840-8342-AD27-A19665AB9F49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WRF is written so it can take advantage of both Shared Memory and Distributed Memory</a:t>
            </a:r>
            <a:r>
              <a:rPr lang="en-US" baseline="0"/>
              <a:t> parallelism.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959E8-0840-8342-AD27-A19665AB9F49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2E6F82-2ED4-004F-8213-395836F26AF6}" type="slidenum">
              <a:rPr lang="en-US"/>
              <a:pPr/>
              <a:t>31</a:t>
            </a:fld>
            <a:endParaRPr lang="en-US"/>
          </a:p>
        </p:txBody>
      </p:sp>
      <p:sp>
        <p:nvSpPr>
          <p:cNvPr id="1236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3638" y="681038"/>
            <a:ext cx="4532312" cy="33988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69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308111"/>
            <a:ext cx="5048250" cy="415508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32 processors sufficient for 48 hour fcst in 1 hour; 1024 processors gives fcst in under 4 mins</a:t>
            </a:r>
          </a:p>
          <a:p>
            <a:r>
              <a:rPr lang="en-US"/>
              <a:t>Scaling on 1024 processors is only about 34%, drops below 50% on about 500.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FE6CCD-8396-2540-9AA3-6BBDDCBD3CC9}" type="slidenum">
              <a:rPr lang="en-US"/>
              <a:pPr/>
              <a:t>4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2E6F82-2ED4-004F-8213-395836F26AF6}" type="slidenum">
              <a:rPr lang="en-US"/>
              <a:pPr/>
              <a:t>32</a:t>
            </a:fld>
            <a:endParaRPr lang="en-US"/>
          </a:p>
        </p:txBody>
      </p:sp>
      <p:sp>
        <p:nvSpPr>
          <p:cNvPr id="1236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3638" y="681038"/>
            <a:ext cx="4532312" cy="33988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69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308111"/>
            <a:ext cx="5048250" cy="415508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8E8452-8070-D24B-8457-3873A1AC1395}" type="slidenum">
              <a:rPr lang="en-US"/>
              <a:pPr/>
              <a:t>33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FE6CCD-8396-2540-9AA3-6BBDDCBD3CC9}" type="slidenum">
              <a:rPr lang="en-US"/>
              <a:pPr/>
              <a:t>34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FE6CCD-8396-2540-9AA3-6BBDDCBD3CC9}" type="slidenum">
              <a:rPr lang="en-US"/>
              <a:pPr/>
              <a:t>35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FE6CCD-8396-2540-9AA3-6BBDDCBD3CC9}" type="slidenum">
              <a:rPr lang="en-US"/>
              <a:pPr/>
              <a:t>36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FE6CCD-8396-2540-9AA3-6BBDDCBD3CC9}" type="slidenum">
              <a:rPr lang="en-US"/>
              <a:pPr/>
              <a:t>37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FE6CCD-8396-2540-9AA3-6BBDDCBD3CC9}" type="slidenum">
              <a:rPr lang="en-US"/>
              <a:pPr/>
              <a:t>38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I’ve brought a few examples to illustrate the use of WRF.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959E8-0840-8342-AD27-A19665AB9F49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FE6CCD-8396-2540-9AA3-6BBDDCBD3CC9}" type="slidenum">
              <a:rPr lang="en-US"/>
              <a:pPr/>
              <a:t>5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FE6CCD-8396-2540-9AA3-6BBDDCBD3CC9}" type="slidenum">
              <a:rPr lang="en-US"/>
              <a:pPr/>
              <a:t>6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FE6CCD-8396-2540-9AA3-6BBDDCBD3CC9}" type="slidenum">
              <a:rPr lang="en-US"/>
              <a:pPr/>
              <a:t>7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AC75C-6734-754D-97BC-2CD9D3B98F7D}" type="slidenum">
              <a:rPr lang="en-US"/>
              <a:pPr/>
              <a:t>8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 There is tight coupling within WRF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AC75C-6734-754D-97BC-2CD9D3B98F7D}" type="slidenum">
              <a:rPr lang="en-US"/>
              <a:pPr/>
              <a:t>9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 There is tight coupling within WRF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AC75C-6734-754D-97BC-2CD9D3B98F7D}" type="slidenum">
              <a:rPr lang="en-US"/>
              <a:pPr/>
              <a:t>10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 There is tight coupling within WRF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2843-5DC7-8544-83A3-DB239EF9ACA5}" type="datetimeFigureOut">
              <a:rPr lang="en-US"/>
              <a:pPr/>
              <a:t>3/25/13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CB29-2D3D-E24B-A2A3-1A6754F4ED1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2843-5DC7-8544-83A3-DB239EF9ACA5}" type="datetimeFigureOut">
              <a:rPr lang="en-US"/>
              <a:pPr/>
              <a:t>3/25/13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CB29-2D3D-E24B-A2A3-1A6754F4ED1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2843-5DC7-8544-83A3-DB239EF9ACA5}" type="datetimeFigureOut">
              <a:rPr lang="en-US"/>
              <a:pPr/>
              <a:t>3/25/13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CB29-2D3D-E24B-A2A3-1A6754F4ED1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2843-5DC7-8544-83A3-DB239EF9ACA5}" type="datetimeFigureOut">
              <a:rPr lang="en-US"/>
              <a:pPr/>
              <a:t>3/25/13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CB29-2D3D-E24B-A2A3-1A6754F4ED1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2843-5DC7-8544-83A3-DB239EF9ACA5}" type="datetimeFigureOut">
              <a:rPr lang="en-US"/>
              <a:pPr/>
              <a:t>3/25/13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CB29-2D3D-E24B-A2A3-1A6754F4ED1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2843-5DC7-8544-83A3-DB239EF9ACA5}" type="datetimeFigureOut">
              <a:rPr lang="en-US"/>
              <a:pPr/>
              <a:t>3/25/13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CB29-2D3D-E24B-A2A3-1A6754F4ED1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2843-5DC7-8544-83A3-DB239EF9ACA5}" type="datetimeFigureOut">
              <a:rPr lang="en-US"/>
              <a:pPr/>
              <a:t>3/25/13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CB29-2D3D-E24B-A2A3-1A6754F4ED1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2843-5DC7-8544-83A3-DB239EF9ACA5}" type="datetimeFigureOut">
              <a:rPr lang="en-US"/>
              <a:pPr/>
              <a:t>3/25/13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CB29-2D3D-E24B-A2A3-1A6754F4ED1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2843-5DC7-8544-83A3-DB239EF9ACA5}" type="datetimeFigureOut">
              <a:rPr lang="en-US"/>
              <a:pPr/>
              <a:t>3/25/13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CB29-2D3D-E24B-A2A3-1A6754F4ED1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2843-5DC7-8544-83A3-DB239EF9ACA5}" type="datetimeFigureOut">
              <a:rPr lang="en-US"/>
              <a:pPr/>
              <a:t>3/25/13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CB29-2D3D-E24B-A2A3-1A6754F4ED1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2843-5DC7-8544-83A3-DB239EF9ACA5}" type="datetimeFigureOut">
              <a:rPr lang="en-US"/>
              <a:pPr/>
              <a:t>3/25/13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CB29-2D3D-E24B-A2A3-1A6754F4ED1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52843-5DC7-8544-83A3-DB239EF9ACA5}" type="datetimeFigureOut">
              <a:rPr lang="en-US"/>
              <a:pPr/>
              <a:t>3/25/13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FCB29-2D3D-E24B-A2A3-1A6754F4ED15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df"/><Relationship Id="rId4" Type="http://schemas.openxmlformats.org/officeDocument/2006/relationships/image" Target="../media/image16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df"/><Relationship Id="rId4" Type="http://schemas.openxmlformats.org/officeDocument/2006/relationships/image" Target="../media/image18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4" Type="http://schemas.openxmlformats.org/officeDocument/2006/relationships/image" Target="../media/image20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df"/><Relationship Id="rId4" Type="http://schemas.openxmlformats.org/officeDocument/2006/relationships/image" Target="../media/image2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5.tiff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5.pdf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47.jpeg"/><Relationship Id="rId5" Type="http://schemas.openxmlformats.org/officeDocument/2006/relationships/image" Target="../media/image48.tiff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.gi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_rain_b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800" y="0"/>
            <a:ext cx="10972800" cy="8229600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10372" y="544309"/>
            <a:ext cx="811046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63500" dir="2700000" algn="tl" rotWithShape="0">
              <a:schemeClr val="tx1">
                <a:alpha val="65000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514350" indent="-514350" algn="ctr">
              <a:spcAft>
                <a:spcPts val="1200"/>
              </a:spcAft>
              <a:defRPr/>
            </a:pPr>
            <a:r>
              <a:rPr lang="en-US" sz="2800" b="1" i="1">
                <a:solidFill>
                  <a:srgbClr val="FFFF00"/>
                </a:solidFill>
                <a:cs typeface="Geneva"/>
              </a:rPr>
              <a:t>Introduction to the </a:t>
            </a:r>
          </a:p>
          <a:p>
            <a:pPr marL="514350" indent="-514350" algn="ctr">
              <a:spcAft>
                <a:spcPts val="1200"/>
              </a:spcAft>
              <a:defRPr/>
            </a:pPr>
            <a:r>
              <a:rPr lang="en-US" sz="2800" b="1" i="1">
                <a:solidFill>
                  <a:srgbClr val="FFFF00"/>
                </a:solidFill>
                <a:cs typeface="Geneva"/>
              </a:rPr>
              <a:t>Weather Research &amp; Forecast (WRF) System, </a:t>
            </a:r>
          </a:p>
          <a:p>
            <a:pPr marL="514350" indent="-514350" algn="ctr">
              <a:spcAft>
                <a:spcPts val="1200"/>
              </a:spcAft>
              <a:defRPr/>
            </a:pPr>
            <a:r>
              <a:rPr lang="en-US" sz="2800" b="1" i="1">
                <a:solidFill>
                  <a:srgbClr val="FFFF00"/>
                </a:solidFill>
                <a:cs typeface="Geneva"/>
              </a:rPr>
              <a:t>a High-Resolution Atmospheric Model</a:t>
            </a:r>
          </a:p>
        </p:txBody>
      </p:sp>
      <p:pic>
        <p:nvPicPr>
          <p:cNvPr id="8" name="Picture 7" descr="CSDMS_high_res_web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41548"/>
            <a:ext cx="2057400" cy="548640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326553" y="2641596"/>
            <a:ext cx="14730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i="1">
                <a:solidFill>
                  <a:schemeClr val="bg1"/>
                </a:solidFill>
              </a:rPr>
              <a:t>Gary Clow</a:t>
            </a:r>
          </a:p>
          <a:p>
            <a:r>
              <a:rPr lang="en-US" sz="1200" b="0" i="1">
                <a:solidFill>
                  <a:schemeClr val="bg1"/>
                </a:solidFill>
              </a:rPr>
              <a:t>USGS / INSTAAR</a:t>
            </a:r>
          </a:p>
          <a:p>
            <a:r>
              <a:rPr lang="en-US" sz="1200" i="1">
                <a:solidFill>
                  <a:schemeClr val="bg1"/>
                </a:solidFill>
              </a:rPr>
              <a:t>clow@usgs.gov</a:t>
            </a:r>
            <a:endParaRPr lang="en-US" sz="1200" b="0" i="1">
              <a:solidFill>
                <a:schemeClr val="bg1"/>
              </a:solidFill>
            </a:endParaRPr>
          </a:p>
          <a:p>
            <a:endParaRPr lang="en-US" sz="1200" b="0" i="1"/>
          </a:p>
        </p:txBody>
      </p:sp>
      <p:pic>
        <p:nvPicPr>
          <p:cNvPr id="10" name="Picture 9" descr="wrf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9601" y="0"/>
            <a:ext cx="9143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228600" y="378056"/>
            <a:ext cx="519475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WRF Physics Modules &amp; Coupling</a:t>
            </a:r>
          </a:p>
        </p:txBody>
      </p:sp>
      <p:sp>
        <p:nvSpPr>
          <p:cNvPr id="152581" name="Line 5"/>
          <p:cNvSpPr>
            <a:spLocks noChangeShapeType="1"/>
          </p:cNvSpPr>
          <p:nvPr/>
        </p:nvSpPr>
        <p:spPr bwMode="auto">
          <a:xfrm>
            <a:off x="347472" y="932688"/>
            <a:ext cx="491032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6" name="Text Box 20"/>
          <p:cNvSpPr txBox="1">
            <a:spLocks noChangeArrowheads="1"/>
          </p:cNvSpPr>
          <p:nvPr/>
        </p:nvSpPr>
        <p:spPr bwMode="auto">
          <a:xfrm>
            <a:off x="8099425" y="2197100"/>
            <a:ext cx="8969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i="1">
                <a:solidFill>
                  <a:schemeClr val="bg1"/>
                </a:solidFill>
              </a:rPr>
              <a:t>D. Lawrence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5053" y="1188720"/>
            <a:ext cx="5108916" cy="400110"/>
          </a:xfrm>
          <a:prstGeom prst="rect">
            <a:avLst/>
          </a:prstGeom>
          <a:noFill/>
          <a:effectLst>
            <a:outerShdw blurRad="47625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i="1">
                <a:solidFill>
                  <a:srgbClr val="000090"/>
                </a:solidFill>
                <a:latin typeface="Geneva"/>
                <a:cs typeface="Geneva"/>
              </a:rPr>
              <a:t>Cloud Microphysics - parameterizations</a:t>
            </a:r>
          </a:p>
        </p:txBody>
      </p:sp>
      <p:pic>
        <p:nvPicPr>
          <p:cNvPr id="38" name="Picture 37" descr="dudhia_physics 8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21503" b="2957"/>
              <a:stretch>
                <a:fillRect/>
              </a:stretch>
            </p:blipFill>
          </mc:Choice>
          <mc:Fallback>
            <p:blipFill>
              <a:blip r:embed="rId4"/>
              <a:srcRect t="21503" b="2957"/>
              <a:stretch>
                <a:fillRect/>
              </a:stretch>
            </p:blipFill>
          </mc:Fallback>
        </mc:AlternateContent>
        <p:spPr>
          <a:xfrm>
            <a:off x="1021977" y="1993892"/>
            <a:ext cx="7100047" cy="414443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994388" y="6138325"/>
            <a:ext cx="2922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FF0000"/>
                </a:solidFill>
              </a:rPr>
              <a:t>from Dudhia, Overview of WRF Physics</a:t>
            </a:r>
          </a:p>
        </p:txBody>
      </p:sp>
      <p:pic>
        <p:nvPicPr>
          <p:cNvPr id="40" name="Picture 9" descr="wrf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228600" y="378056"/>
            <a:ext cx="519475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WRF Physics Modules &amp; Coupling</a:t>
            </a:r>
          </a:p>
        </p:txBody>
      </p:sp>
      <p:sp>
        <p:nvSpPr>
          <p:cNvPr id="152581" name="Line 5"/>
          <p:cNvSpPr>
            <a:spLocks noChangeShapeType="1"/>
          </p:cNvSpPr>
          <p:nvPr/>
        </p:nvSpPr>
        <p:spPr bwMode="auto">
          <a:xfrm>
            <a:off x="347472" y="932688"/>
            <a:ext cx="491032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6" name="Text Box 20"/>
          <p:cNvSpPr txBox="1">
            <a:spLocks noChangeArrowheads="1"/>
          </p:cNvSpPr>
          <p:nvPr/>
        </p:nvSpPr>
        <p:spPr bwMode="auto">
          <a:xfrm>
            <a:off x="8099425" y="2197100"/>
            <a:ext cx="8969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i="1">
                <a:solidFill>
                  <a:schemeClr val="bg1"/>
                </a:solidFill>
              </a:rPr>
              <a:t>D. Lawrence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5053" y="1188720"/>
            <a:ext cx="5014113" cy="400110"/>
          </a:xfrm>
          <a:prstGeom prst="rect">
            <a:avLst/>
          </a:prstGeom>
          <a:noFill/>
          <a:effectLst>
            <a:outerShdw blurRad="47625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i="1">
                <a:solidFill>
                  <a:srgbClr val="000090"/>
                </a:solidFill>
                <a:latin typeface="Geneva"/>
                <a:cs typeface="Geneva"/>
              </a:rPr>
              <a:t>Cloud Microphysics – schemes in v3.4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94388" y="6138325"/>
            <a:ext cx="2922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FF0000"/>
                </a:solidFill>
              </a:rPr>
              <a:t>from Dudhia, Overview of WRF Physics</a:t>
            </a:r>
          </a:p>
        </p:txBody>
      </p:sp>
      <p:pic>
        <p:nvPicPr>
          <p:cNvPr id="8" name="Picture 7" descr="dudhia_physics 9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14722"/>
              <a:stretch>
                <a:fillRect/>
              </a:stretch>
            </p:blipFill>
          </mc:Choice>
          <mc:Fallback>
            <p:blipFill>
              <a:blip r:embed="rId4"/>
              <a:srcRect t="14722"/>
              <a:stretch>
                <a:fillRect/>
              </a:stretch>
            </p:blipFill>
          </mc:Fallback>
        </mc:AlternateContent>
        <p:spPr>
          <a:xfrm>
            <a:off x="1021977" y="1786462"/>
            <a:ext cx="7100047" cy="4678682"/>
          </a:xfrm>
          <a:prstGeom prst="rect">
            <a:avLst/>
          </a:prstGeom>
        </p:spPr>
      </p:pic>
      <p:pic>
        <p:nvPicPr>
          <p:cNvPr id="9" name="Picture 9" descr="wrf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228600" y="378056"/>
            <a:ext cx="519475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WRF Physics Modules &amp; Coupling</a:t>
            </a:r>
          </a:p>
        </p:txBody>
      </p:sp>
      <p:sp>
        <p:nvSpPr>
          <p:cNvPr id="152581" name="Line 5"/>
          <p:cNvSpPr>
            <a:spLocks noChangeShapeType="1"/>
          </p:cNvSpPr>
          <p:nvPr/>
        </p:nvSpPr>
        <p:spPr bwMode="auto">
          <a:xfrm>
            <a:off x="347472" y="932688"/>
            <a:ext cx="491032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55053" y="1188720"/>
            <a:ext cx="7337215" cy="784830"/>
          </a:xfrm>
          <a:prstGeom prst="rect">
            <a:avLst/>
          </a:prstGeom>
          <a:noFill/>
          <a:effectLst>
            <a:outerShdw blurRad="47625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i="1">
                <a:solidFill>
                  <a:srgbClr val="000090"/>
                </a:solidFill>
                <a:latin typeface="Geneva"/>
                <a:cs typeface="Geneva"/>
              </a:rPr>
              <a:t>Cloud Microphysics</a:t>
            </a:r>
          </a:p>
          <a:p>
            <a:pPr>
              <a:spcAft>
                <a:spcPts val="600"/>
              </a:spcAft>
            </a:pPr>
            <a:r>
              <a:rPr lang="en-US" sz="2000" b="1" i="1">
                <a:solidFill>
                  <a:srgbClr val="000090"/>
                </a:solidFill>
                <a:latin typeface="Geneva"/>
                <a:cs typeface="Geneva"/>
              </a:rPr>
              <a:t>              – interaction with Longwave Radiation schemes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94388" y="6138325"/>
            <a:ext cx="2922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FF0000"/>
                </a:solidFill>
              </a:rPr>
              <a:t>from Dudhia, Overview of WRF Physics</a:t>
            </a:r>
          </a:p>
        </p:txBody>
      </p:sp>
      <p:pic>
        <p:nvPicPr>
          <p:cNvPr id="9" name="Picture 8" descr="dudhia_physics 1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15046" b="28087"/>
              <a:stretch>
                <a:fillRect/>
              </a:stretch>
            </p:blipFill>
          </mc:Choice>
          <mc:Fallback>
            <p:blipFill>
              <a:blip r:embed="rId4"/>
              <a:srcRect t="15046" b="28087"/>
              <a:stretch>
                <a:fillRect/>
              </a:stretch>
            </p:blipFill>
          </mc:Fallback>
        </mc:AlternateContent>
        <p:spPr>
          <a:xfrm>
            <a:off x="1021976" y="2197100"/>
            <a:ext cx="7100047" cy="3119967"/>
          </a:xfrm>
          <a:prstGeom prst="rect">
            <a:avLst/>
          </a:prstGeom>
        </p:spPr>
      </p:pic>
      <p:pic>
        <p:nvPicPr>
          <p:cNvPr id="10" name="Picture 9" descr="wrf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228600" y="378056"/>
            <a:ext cx="519475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WRF Physics Modules &amp; Coupling</a:t>
            </a:r>
          </a:p>
        </p:txBody>
      </p:sp>
      <p:sp>
        <p:nvSpPr>
          <p:cNvPr id="152581" name="Line 5"/>
          <p:cNvSpPr>
            <a:spLocks noChangeShapeType="1"/>
          </p:cNvSpPr>
          <p:nvPr/>
        </p:nvSpPr>
        <p:spPr bwMode="auto">
          <a:xfrm>
            <a:off x="347472" y="932688"/>
            <a:ext cx="491032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994388" y="6138325"/>
            <a:ext cx="2922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FF0000"/>
                </a:solidFill>
              </a:rPr>
              <a:t>from Dudhia, Overview of WRF Physics</a:t>
            </a:r>
          </a:p>
        </p:txBody>
      </p:sp>
      <p:pic>
        <p:nvPicPr>
          <p:cNvPr id="7" name="Picture 6" descr="dudhia_physics 1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15608" b="25926"/>
              <a:stretch>
                <a:fillRect/>
              </a:stretch>
            </p:blipFill>
          </mc:Choice>
          <mc:Fallback>
            <p:blipFill>
              <a:blip r:embed="rId4"/>
              <a:srcRect t="15608" b="25926"/>
              <a:stretch>
                <a:fillRect/>
              </a:stretch>
            </p:blipFill>
          </mc:Fallback>
        </mc:AlternateContent>
        <p:spPr>
          <a:xfrm>
            <a:off x="1021976" y="2304133"/>
            <a:ext cx="7100047" cy="3207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053" y="1188720"/>
            <a:ext cx="7399331" cy="784830"/>
          </a:xfrm>
          <a:prstGeom prst="rect">
            <a:avLst/>
          </a:prstGeom>
          <a:noFill/>
          <a:effectLst>
            <a:outerShdw blurRad="47625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i="1">
                <a:solidFill>
                  <a:srgbClr val="000090"/>
                </a:solidFill>
                <a:latin typeface="Geneva"/>
                <a:cs typeface="Geneva"/>
              </a:rPr>
              <a:t>Cloud Microphysics</a:t>
            </a:r>
          </a:p>
          <a:p>
            <a:pPr>
              <a:spcAft>
                <a:spcPts val="600"/>
              </a:spcAft>
            </a:pPr>
            <a:r>
              <a:rPr lang="en-US" sz="2000" b="1" i="1">
                <a:solidFill>
                  <a:srgbClr val="000090"/>
                </a:solidFill>
                <a:latin typeface="Geneva"/>
                <a:cs typeface="Geneva"/>
              </a:rPr>
              <a:t>              – interaction with Shortwave Radiation schemes</a:t>
            </a:r>
          </a:p>
        </p:txBody>
      </p:sp>
      <p:pic>
        <p:nvPicPr>
          <p:cNvPr id="10" name="Picture 9" descr="wrf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akawaCgrid.png"/>
          <p:cNvPicPr>
            <a:picLocks noChangeAspect="1"/>
          </p:cNvPicPr>
          <p:nvPr/>
        </p:nvPicPr>
        <p:blipFill>
          <a:blip r:embed="rId3"/>
          <a:srcRect t="13435"/>
          <a:stretch>
            <a:fillRect/>
          </a:stretch>
        </p:blipFill>
        <p:spPr>
          <a:xfrm>
            <a:off x="1435247" y="1955251"/>
            <a:ext cx="6758095" cy="3607694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" y="378056"/>
            <a:ext cx="32974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Spatial Discretization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47472" y="932688"/>
            <a:ext cx="301752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85597" y="5863614"/>
            <a:ext cx="4918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WRF uses the flux-form of the Euler equations</a:t>
            </a:r>
          </a:p>
          <a:p>
            <a:r>
              <a:rPr lang="en-US" i="1">
                <a:solidFill>
                  <a:srgbClr val="0000FF"/>
                </a:solidFill>
              </a:rPr>
              <a:t>    (conserves mass, enthalpy, …)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89797" y="1311766"/>
            <a:ext cx="2518512" cy="461665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i="1"/>
              <a:t>Arakawa C-grid</a:t>
            </a:r>
          </a:p>
        </p:txBody>
      </p:sp>
      <p:pic>
        <p:nvPicPr>
          <p:cNvPr id="8" name="Picture 9" descr="wrf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27013" y="411163"/>
            <a:ext cx="4920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WRF Output &amp; Diagnostic Fields</a:t>
            </a: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342900" y="935038"/>
            <a:ext cx="466344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625116" y="1374125"/>
            <a:ext cx="3211135" cy="520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/>
              <a:t> surface skin temperature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/>
              <a:t> soil temperature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/>
              <a:t> snow depth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/>
              <a:t> snow water equivalent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/>
              <a:t> soil moisture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/>
              <a:t> soil liquid water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/>
              <a:t> downward shortwave flux @ sfc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/>
              <a:t> downward longwave flux @ sfc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/>
              <a:t> upward sensible heat flux @ sfc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/>
              <a:t> upward moisture flux @ sfc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/>
              <a:t> upward latent heat flux @ sfc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/>
              <a:t> ground heat flux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/>
              <a:t> wind shear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/>
              <a:t> surface friction velocity u*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/>
              <a:t> surface runoff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/>
              <a:t> underground runoff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88944" y="1374125"/>
            <a:ext cx="2364750" cy="232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>
                <a:solidFill>
                  <a:srgbClr val="0000FF"/>
                </a:solidFill>
              </a:rPr>
              <a:t> air temperature</a:t>
            </a:r>
          </a:p>
          <a:p>
            <a:pPr>
              <a:lnSpc>
                <a:spcPct val="130000"/>
              </a:lnSpc>
              <a:buFont typeface="Times" charset="0"/>
              <a:buChar char="•"/>
            </a:pPr>
            <a:r>
              <a:rPr lang="en-US" sz="1600">
                <a:solidFill>
                  <a:srgbClr val="0000FF"/>
                </a:solidFill>
              </a:rPr>
              <a:t> pressure</a:t>
            </a:r>
          </a:p>
          <a:p>
            <a:pPr>
              <a:lnSpc>
                <a:spcPct val="130000"/>
              </a:lnSpc>
              <a:buFont typeface="Times" charset="0"/>
              <a:buChar char="•"/>
            </a:pPr>
            <a:r>
              <a:rPr lang="en-US" sz="1600">
                <a:solidFill>
                  <a:srgbClr val="0000FF"/>
                </a:solidFill>
              </a:rPr>
              <a:t> density</a:t>
            </a:r>
          </a:p>
          <a:p>
            <a:pPr>
              <a:lnSpc>
                <a:spcPct val="130000"/>
              </a:lnSpc>
              <a:buFont typeface="Times" charset="0"/>
              <a:buChar char="•"/>
            </a:pPr>
            <a:r>
              <a:rPr lang="en-US" sz="1600">
                <a:solidFill>
                  <a:srgbClr val="0000FF"/>
                </a:solidFill>
              </a:rPr>
              <a:t> water vapor density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>
                <a:solidFill>
                  <a:srgbClr val="0000FF"/>
                </a:solidFill>
              </a:rPr>
              <a:t> wind speed &amp; direction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>
                <a:solidFill>
                  <a:srgbClr val="0000FF"/>
                </a:solidFill>
              </a:rPr>
              <a:t> vorticity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>
                <a:solidFill>
                  <a:srgbClr val="0000FF"/>
                </a:solidFill>
              </a:rPr>
              <a:t> convective instability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488944" y="3615266"/>
            <a:ext cx="4830233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>
                <a:solidFill>
                  <a:srgbClr val="FF0000"/>
                </a:solidFill>
              </a:rPr>
              <a:t> precipitation (rain, sleet, graupel, hail, snow)</a:t>
            </a:r>
          </a:p>
          <a:p>
            <a:pPr>
              <a:lnSpc>
                <a:spcPct val="130000"/>
              </a:lnSpc>
              <a:buFont typeface="Times" charset="0"/>
              <a:buChar char="•"/>
            </a:pPr>
            <a:r>
              <a:rPr lang="en-US" sz="1600">
                <a:solidFill>
                  <a:srgbClr val="FF0000"/>
                </a:solidFill>
              </a:rPr>
              <a:t> convective vs. non-convective precip.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>
                <a:solidFill>
                  <a:srgbClr val="FF0000"/>
                </a:solidFill>
              </a:rPr>
              <a:t> column-integrated precipitable water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>
                <a:solidFill>
                  <a:srgbClr val="FF0000"/>
                </a:solidFill>
              </a:rPr>
              <a:t> cloud cover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>
                <a:solidFill>
                  <a:srgbClr val="FF0000"/>
                </a:solidFill>
              </a:rPr>
              <a:t> cloud ceiling</a:t>
            </a:r>
          </a:p>
          <a:p>
            <a:pPr>
              <a:lnSpc>
                <a:spcPct val="130000"/>
              </a:lnSpc>
              <a:buSzPct val="120000"/>
              <a:buFontTx/>
              <a:buChar char="•"/>
            </a:pPr>
            <a:r>
              <a:rPr lang="en-US" sz="1600">
                <a:solidFill>
                  <a:srgbClr val="FF0000"/>
                </a:solidFill>
              </a:rPr>
              <a:t> cloud-top temperature</a:t>
            </a:r>
          </a:p>
        </p:txBody>
      </p:sp>
      <p:pic>
        <p:nvPicPr>
          <p:cNvPr id="9" name="Picture 8" descr="rip_d04_tsf.cgm150 copy.gif"/>
          <p:cNvPicPr>
            <a:picLocks noChangeAspect="1"/>
          </p:cNvPicPr>
          <p:nvPr/>
        </p:nvPicPr>
        <p:blipFill>
          <a:blip r:embed="rId3"/>
          <a:srcRect l="5142" t="12727" b="6549"/>
          <a:stretch>
            <a:fillRect/>
          </a:stretch>
        </p:blipFill>
        <p:spPr>
          <a:xfrm>
            <a:off x="3022631" y="4834484"/>
            <a:ext cx="2363911" cy="2011680"/>
          </a:xfrm>
          <a:prstGeom prst="rect">
            <a:avLst/>
          </a:prstGeom>
        </p:spPr>
      </p:pic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988204" y="6519417"/>
            <a:ext cx="23905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i="1"/>
              <a:t>Surface Air Temperature (RRL NWR)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8855" y="1035445"/>
            <a:ext cx="1544639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Near Surface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323" y="1035445"/>
            <a:ext cx="284056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Atmosphere, Precipitation</a:t>
            </a:r>
          </a:p>
        </p:txBody>
      </p:sp>
      <p:pic>
        <p:nvPicPr>
          <p:cNvPr id="12" name="Picture 9" descr="wrf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 descr="gfs"/>
          <p:cNvPicPr>
            <a:picLocks noChangeAspect="1" noChangeArrowheads="1"/>
          </p:cNvPicPr>
          <p:nvPr/>
        </p:nvPicPr>
        <p:blipFill>
          <a:blip r:embed="rId3"/>
          <a:srcRect l="1556" t="11870" r="10313" b="7103"/>
          <a:stretch>
            <a:fillRect/>
          </a:stretch>
        </p:blipFill>
        <p:spPr bwMode="auto">
          <a:xfrm>
            <a:off x="533400" y="2094208"/>
            <a:ext cx="347345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0" name="Picture 6" descr="ccsm3_slp_polar"/>
          <p:cNvPicPr>
            <a:picLocks noChangeAspect="1" noChangeArrowheads="1"/>
          </p:cNvPicPr>
          <p:nvPr/>
        </p:nvPicPr>
        <p:blipFill>
          <a:blip r:embed="rId4"/>
          <a:srcRect t="12167" r="50023" b="52689"/>
          <a:stretch>
            <a:fillRect/>
          </a:stretch>
        </p:blipFill>
        <p:spPr bwMode="auto">
          <a:xfrm rot="-5400000">
            <a:off x="5176838" y="1970906"/>
            <a:ext cx="2979738" cy="3078163"/>
          </a:xfrm>
          <a:prstGeom prst="rect">
            <a:avLst/>
          </a:prstGeom>
          <a:noFill/>
        </p:spPr>
      </p:pic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4575773" y="1231666"/>
            <a:ext cx="38614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Arial"/>
                <a:cs typeface="Arial"/>
              </a:rPr>
              <a:t>2)</a:t>
            </a:r>
            <a:r>
              <a:rPr lang="en-US" sz="2000" b="1">
                <a:solidFill>
                  <a:srgbClr val="0000FF"/>
                </a:solidFill>
                <a:latin typeface="Arial"/>
                <a:cs typeface="Arial"/>
              </a:rPr>
              <a:t> Future (or Past) Projections</a:t>
            </a:r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581025" y="1231666"/>
            <a:ext cx="3346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Arial"/>
                <a:cs typeface="Arial"/>
              </a:rPr>
              <a:t>1)</a:t>
            </a:r>
            <a:r>
              <a:rPr lang="en-US" sz="2000" b="1">
                <a:solidFill>
                  <a:srgbClr val="0000FF"/>
                </a:solidFill>
                <a:latin typeface="Arial"/>
                <a:cs typeface="Arial"/>
              </a:rPr>
              <a:t> Retrospective Analyses</a:t>
            </a:r>
          </a:p>
        </p:txBody>
      </p:sp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681038" y="5570833"/>
            <a:ext cx="29170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/>
                <a:cs typeface="Arial"/>
              </a:rPr>
              <a:t>Nest WRF within observed</a:t>
            </a:r>
          </a:p>
          <a:p>
            <a:r>
              <a:rPr lang="en-US" sz="1800">
                <a:latin typeface="Arial"/>
                <a:cs typeface="Arial"/>
              </a:rPr>
              <a:t>large-scale circulation.</a:t>
            </a:r>
          </a:p>
        </p:txBody>
      </p:sp>
      <p:sp>
        <p:nvSpPr>
          <p:cNvPr id="149514" name="Text Box 10"/>
          <p:cNvSpPr txBox="1">
            <a:spLocks noChangeArrowheads="1"/>
          </p:cNvSpPr>
          <p:nvPr/>
        </p:nvSpPr>
        <p:spPr bwMode="auto">
          <a:xfrm>
            <a:off x="4754563" y="5426894"/>
            <a:ext cx="4199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/>
                <a:cs typeface="Arial"/>
              </a:rPr>
              <a:t>Nest WRF within large-scale circulation</a:t>
            </a:r>
          </a:p>
          <a:p>
            <a:r>
              <a:rPr lang="en-US" sz="1800">
                <a:latin typeface="Arial"/>
                <a:cs typeface="Arial"/>
              </a:rPr>
              <a:t>projected by a global model.</a:t>
            </a:r>
          </a:p>
        </p:txBody>
      </p:sp>
      <p:sp>
        <p:nvSpPr>
          <p:cNvPr id="149516" name="Text Box 12"/>
          <p:cNvSpPr txBox="1">
            <a:spLocks noChangeArrowheads="1"/>
          </p:cNvSpPr>
          <p:nvPr/>
        </p:nvSpPr>
        <p:spPr bwMode="auto">
          <a:xfrm>
            <a:off x="7239000" y="1905819"/>
            <a:ext cx="14519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Arial"/>
                <a:cs typeface="Arial"/>
              </a:rPr>
              <a:t>e.g. an AOGCM</a:t>
            </a:r>
          </a:p>
        </p:txBody>
      </p:sp>
      <p:sp>
        <p:nvSpPr>
          <p:cNvPr id="149517" name="Rectangle 13"/>
          <p:cNvSpPr>
            <a:spLocks noChangeArrowheads="1"/>
          </p:cNvSpPr>
          <p:nvPr/>
        </p:nvSpPr>
        <p:spPr bwMode="auto">
          <a:xfrm rot="3063719">
            <a:off x="5380038" y="3521894"/>
            <a:ext cx="993775" cy="879475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518" name="Rectangle 14"/>
          <p:cNvSpPr>
            <a:spLocks noChangeArrowheads="1"/>
          </p:cNvSpPr>
          <p:nvPr/>
        </p:nvSpPr>
        <p:spPr bwMode="auto">
          <a:xfrm>
            <a:off x="1676400" y="3688058"/>
            <a:ext cx="990600" cy="990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519" name="Line 15"/>
          <p:cNvSpPr>
            <a:spLocks noChangeShapeType="1"/>
          </p:cNvSpPr>
          <p:nvPr/>
        </p:nvSpPr>
        <p:spPr bwMode="auto">
          <a:xfrm>
            <a:off x="4495800" y="1105719"/>
            <a:ext cx="0" cy="518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521" name="Text Box 17"/>
          <p:cNvSpPr txBox="1">
            <a:spLocks noChangeArrowheads="1"/>
          </p:cNvSpPr>
          <p:nvPr/>
        </p:nvSpPr>
        <p:spPr bwMode="auto">
          <a:xfrm>
            <a:off x="7543800" y="2143944"/>
            <a:ext cx="12985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(180-250 km)</a:t>
            </a:r>
          </a:p>
        </p:txBody>
      </p:sp>
      <p:sp>
        <p:nvSpPr>
          <p:cNvPr id="149522" name="Line 18"/>
          <p:cNvSpPr>
            <a:spLocks noChangeShapeType="1"/>
          </p:cNvSpPr>
          <p:nvPr/>
        </p:nvSpPr>
        <p:spPr bwMode="auto">
          <a:xfrm flipV="1">
            <a:off x="5619750" y="4763319"/>
            <a:ext cx="9525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523" name="Line 19"/>
          <p:cNvSpPr>
            <a:spLocks noChangeShapeType="1"/>
          </p:cNvSpPr>
          <p:nvPr/>
        </p:nvSpPr>
        <p:spPr bwMode="auto">
          <a:xfrm flipV="1">
            <a:off x="1676400" y="4754858"/>
            <a:ext cx="2286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124899" y="1878308"/>
            <a:ext cx="129857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(110-250 km)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811945" y="1879586"/>
            <a:ext cx="230692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Arial"/>
                <a:cs typeface="Arial"/>
              </a:rPr>
              <a:t>e.g. NCEP Global Analysis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28600" y="378056"/>
            <a:ext cx="45105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Boundary &amp; Initial Conditions</a:t>
            </a: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330762" y="932688"/>
            <a:ext cx="429768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9" descr="wrf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levation.tiff"/>
          <p:cNvPicPr>
            <a:picLocks noChangeAspect="1"/>
          </p:cNvPicPr>
          <p:nvPr/>
        </p:nvPicPr>
        <p:blipFill>
          <a:blip r:embed="rId3"/>
          <a:srcRect t="18804"/>
          <a:stretch>
            <a:fillRect/>
          </a:stretch>
        </p:blipFill>
        <p:spPr>
          <a:xfrm>
            <a:off x="4741340" y="4903595"/>
            <a:ext cx="3978205" cy="1962872"/>
          </a:xfrm>
          <a:prstGeom prst="rect">
            <a:avLst/>
          </a:prstGeom>
        </p:spPr>
      </p:pic>
      <p:pic>
        <p:nvPicPr>
          <p:cNvPr id="30" name="Picture 29" descr="landuse_categories.tiff"/>
          <p:cNvPicPr>
            <a:picLocks noChangeAspect="1"/>
          </p:cNvPicPr>
          <p:nvPr/>
        </p:nvPicPr>
        <p:blipFill>
          <a:blip r:embed="rId4"/>
          <a:srcRect t="19833"/>
          <a:stretch>
            <a:fillRect/>
          </a:stretch>
        </p:blipFill>
        <p:spPr>
          <a:xfrm>
            <a:off x="5191797" y="3304555"/>
            <a:ext cx="3977640" cy="193772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627138" y="1156551"/>
            <a:ext cx="3035195" cy="194225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38100" dist="254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00507" y="1156551"/>
            <a:ext cx="4059826" cy="448225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38100" dist="254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28600" y="378056"/>
            <a:ext cx="268084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Initial Conditions</a:t>
            </a: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330762" y="932688"/>
            <a:ext cx="246888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9" descr="wrf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478314" y="1207353"/>
            <a:ext cx="22108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/>
              <a:t> Lower Boundary</a:t>
            </a:r>
            <a:endParaRPr lang="en-US" sz="1600" i="1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1910" y="1649358"/>
            <a:ext cx="3538423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elevation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vegetation categories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soil categories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water categories (ocean, lake)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albedo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surface roughness</a:t>
            </a:r>
            <a:endParaRPr lang="en-US" sz="1600" i="1"/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FF0000"/>
                </a:solidFill>
              </a:rPr>
              <a:t>surface pressure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FF0000"/>
                </a:solidFill>
              </a:rPr>
              <a:t>surface temperature (land &amp; ocean)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FF0000"/>
                </a:solidFill>
              </a:rPr>
              <a:t>soil temperature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FF0000"/>
                </a:solidFill>
              </a:rPr>
              <a:t>soil moisture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FF0000"/>
                </a:solidFill>
              </a:rPr>
              <a:t>snow cover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FF0000"/>
                </a:solidFill>
              </a:rPr>
              <a:t>sea-ice coverage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4796478" y="1207353"/>
            <a:ext cx="14157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/>
              <a:t> 3D Fields</a:t>
            </a:r>
            <a:endParaRPr lang="en-US" sz="1600" i="1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8541" y="1649358"/>
            <a:ext cx="3538423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air temperature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winds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relative humidity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geopotential height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58431" y="3310469"/>
            <a:ext cx="894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vegetation</a:t>
            </a:r>
          </a:p>
          <a:p>
            <a:r>
              <a:rPr lang="en-US" sz="1200">
                <a:solidFill>
                  <a:schemeClr val="bg1"/>
                </a:solidFill>
              </a:rPr>
              <a:t>categories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00927" y="5250742"/>
            <a:ext cx="80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elevation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300507" y="3916689"/>
            <a:ext cx="3035195" cy="146811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38100" dist="254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00506" y="1266623"/>
            <a:ext cx="4271493" cy="228091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38100" dist="254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28600" y="378056"/>
            <a:ext cx="331352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Boundary Conditions</a:t>
            </a: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330762" y="932688"/>
            <a:ext cx="301752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9" descr="wrf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478314" y="1317424"/>
            <a:ext cx="4275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/>
              <a:t> Lateral boundaries  </a:t>
            </a:r>
            <a:r>
              <a:rPr lang="en-US" i="1"/>
              <a:t>(every 6 hours)</a:t>
            </a:r>
            <a:endParaRPr lang="en-US" i="1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1910" y="1759429"/>
            <a:ext cx="35384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air temperature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winds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relative humidity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geopotential height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surface pressure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469847" y="3967490"/>
            <a:ext cx="22749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/>
              <a:t> Lower boundary*</a:t>
            </a:r>
            <a:endParaRPr lang="en-US" sz="1600" i="1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1910" y="4409495"/>
            <a:ext cx="198885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SSTs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sea-ice coverage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9400" y="5393260"/>
            <a:ext cx="2492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* for runs longer than 1 week</a:t>
            </a:r>
          </a:p>
        </p:txBody>
      </p:sp>
      <p:pic>
        <p:nvPicPr>
          <p:cNvPr id="13" name="Picture 12" descr="seaice_0601.tiff"/>
          <p:cNvPicPr>
            <a:picLocks noChangeAspect="1"/>
          </p:cNvPicPr>
          <p:nvPr/>
        </p:nvPicPr>
        <p:blipFill>
          <a:blip r:embed="rId4"/>
          <a:srcRect t="5437"/>
          <a:stretch>
            <a:fillRect/>
          </a:stretch>
        </p:blipFill>
        <p:spPr>
          <a:xfrm>
            <a:off x="5165795" y="1507082"/>
            <a:ext cx="3978205" cy="2286000"/>
          </a:xfrm>
          <a:prstGeom prst="rect">
            <a:avLst/>
          </a:prstGeom>
        </p:spPr>
      </p:pic>
      <p:pic>
        <p:nvPicPr>
          <p:cNvPr id="14" name="Picture 13" descr="seaice2011-06-14.tiff"/>
          <p:cNvPicPr>
            <a:picLocks noChangeAspect="1"/>
          </p:cNvPicPr>
          <p:nvPr/>
        </p:nvPicPr>
        <p:blipFill>
          <a:blip r:embed="rId5"/>
          <a:srcRect t="5437"/>
          <a:stretch>
            <a:fillRect/>
          </a:stretch>
        </p:blipFill>
        <p:spPr>
          <a:xfrm>
            <a:off x="4802721" y="3032560"/>
            <a:ext cx="3978205" cy="2286000"/>
          </a:xfrm>
          <a:prstGeom prst="rect">
            <a:avLst/>
          </a:prstGeom>
        </p:spPr>
      </p:pic>
      <p:pic>
        <p:nvPicPr>
          <p:cNvPr id="15" name="Picture 14" descr="seaice2011-07-01.tiff"/>
          <p:cNvPicPr>
            <a:picLocks noChangeAspect="1"/>
          </p:cNvPicPr>
          <p:nvPr/>
        </p:nvPicPr>
        <p:blipFill>
          <a:blip r:embed="rId6"/>
          <a:srcRect t="5437"/>
          <a:stretch>
            <a:fillRect/>
          </a:stretch>
        </p:blipFill>
        <p:spPr>
          <a:xfrm>
            <a:off x="4439647" y="4558037"/>
            <a:ext cx="3978205" cy="22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83581" y="1529100"/>
            <a:ext cx="960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2011-06-01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20507" y="3032560"/>
            <a:ext cx="960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2011-06-14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57433" y="4558037"/>
            <a:ext cx="960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2011-07-01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65795" y="2030813"/>
            <a:ext cx="1095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Chukchi Sea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44316" y="1656105"/>
            <a:ext cx="1121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Beaufort Sea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85340" y="1266622"/>
            <a:ext cx="1647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sea-ice concentration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0451" y="5875767"/>
            <a:ext cx="5857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Example 2-way:  Red Rock Lakes NWR, Montana</a:t>
            </a:r>
          </a:p>
        </p:txBody>
      </p:sp>
      <p:pic>
        <p:nvPicPr>
          <p:cNvPr id="6" name="Picture 4" descr="RRL"/>
          <p:cNvPicPr>
            <a:picLocks noChangeAspect="1" noChangeArrowheads="1"/>
          </p:cNvPicPr>
          <p:nvPr/>
        </p:nvPicPr>
        <p:blipFill>
          <a:blip r:embed="rId3">
            <a:lum contrast="25000"/>
            <a:alphaModFix/>
          </a:blip>
          <a:srcRect b="16691"/>
          <a:stretch>
            <a:fillRect/>
          </a:stretch>
        </p:blipFill>
        <p:spPr bwMode="auto">
          <a:xfrm>
            <a:off x="2611462" y="2025939"/>
            <a:ext cx="5854527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378056"/>
            <a:ext cx="365997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WRF Nesting Capability</a:t>
            </a: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347472" y="932688"/>
            <a:ext cx="338328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05137" y="1631269"/>
            <a:ext cx="204414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  <a:buFont typeface="Arial"/>
              <a:buChar char="•"/>
            </a:pPr>
            <a:r>
              <a:rPr lang="en-US">
                <a:solidFill>
                  <a:srgbClr val="0000FF"/>
                </a:solidFill>
                <a:latin typeface="Arial"/>
                <a:cs typeface="Arial"/>
              </a:rPr>
              <a:t> 1-way</a:t>
            </a:r>
          </a:p>
          <a:p>
            <a:pPr>
              <a:spcAft>
                <a:spcPts val="600"/>
              </a:spcAft>
              <a:buClr>
                <a:schemeClr val="tx1"/>
              </a:buClr>
              <a:buFont typeface="Arial"/>
              <a:buChar char="•"/>
            </a:pPr>
            <a:r>
              <a:rPr lang="en-US">
                <a:solidFill>
                  <a:srgbClr val="0000FF"/>
                </a:solidFill>
                <a:latin typeface="Arial"/>
                <a:cs typeface="Arial"/>
              </a:rPr>
              <a:t> 2-way interactive</a:t>
            </a:r>
          </a:p>
          <a:p>
            <a:pPr>
              <a:spcAft>
                <a:spcPts val="600"/>
              </a:spcAft>
              <a:buClr>
                <a:schemeClr val="tx1"/>
              </a:buClr>
              <a:buFont typeface="Arial"/>
              <a:buChar char="•"/>
            </a:pPr>
            <a:r>
              <a:rPr lang="en-US">
                <a:solidFill>
                  <a:srgbClr val="0000FF"/>
                </a:solidFill>
                <a:latin typeface="Arial"/>
                <a:cs typeface="Arial"/>
              </a:rPr>
              <a:t> moving nest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7401" y="1063414"/>
            <a:ext cx="4619793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Provides higher resolution in nested areas.</a:t>
            </a:r>
          </a:p>
        </p:txBody>
      </p:sp>
      <p:pic>
        <p:nvPicPr>
          <p:cNvPr id="14" name="Picture 9" descr="wrf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390525" y="1048185"/>
            <a:ext cx="274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579598" y="1285205"/>
            <a:ext cx="35649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/>
              <a:t>1.  </a:t>
            </a:r>
            <a:r>
              <a:rPr lang="en-US" sz="2000" i="1">
                <a:solidFill>
                  <a:srgbClr val="0000FF"/>
                </a:solidFill>
              </a:rPr>
              <a:t>Introduction and Welcome</a:t>
            </a:r>
            <a:endParaRPr lang="en-US" sz="1600" i="1">
              <a:solidFill>
                <a:srgbClr val="0000FF"/>
              </a:solidFill>
            </a:endParaRP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579598" y="2565955"/>
            <a:ext cx="1815970" cy="42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>
                <a:solidFill>
                  <a:srgbClr val="000000"/>
                </a:solidFill>
              </a:rPr>
              <a:t>3.  </a:t>
            </a:r>
            <a:r>
              <a:rPr lang="en-US" sz="2000" i="1">
                <a:solidFill>
                  <a:srgbClr val="0000FF"/>
                </a:solidFill>
              </a:rPr>
              <a:t>Resources</a:t>
            </a: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579598" y="3872353"/>
            <a:ext cx="1716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5.  </a:t>
            </a:r>
            <a:r>
              <a:rPr lang="en-US" sz="2000" i="1">
                <a:solidFill>
                  <a:srgbClr val="0000FF"/>
                </a:solidFill>
              </a:rPr>
              <a:t>Examples</a:t>
            </a:r>
            <a:endParaRPr lang="en-US" sz="1800" i="1">
              <a:solidFill>
                <a:srgbClr val="0000FF"/>
              </a:solidFill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579598" y="3231978"/>
            <a:ext cx="32983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4.  </a:t>
            </a:r>
            <a:r>
              <a:rPr lang="en-US" sz="2000" i="1">
                <a:solidFill>
                  <a:srgbClr val="0000FF"/>
                </a:solidFill>
              </a:rPr>
              <a:t>Steps for Running WRF</a:t>
            </a:r>
            <a:endParaRPr lang="en-US" sz="1600" i="1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0265" y="517574"/>
            <a:ext cx="2954505" cy="461665"/>
          </a:xfrm>
          <a:prstGeom prst="rect">
            <a:avLst/>
          </a:prstGeom>
          <a:noFill/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WRF Clinic Outline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79598" y="1925580"/>
            <a:ext cx="46377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2.  </a:t>
            </a:r>
            <a:r>
              <a:rPr lang="en-US" sz="2000" i="1">
                <a:solidFill>
                  <a:srgbClr val="0000FF"/>
                </a:solidFill>
              </a:rPr>
              <a:t>Overview of WRF Modeling System</a:t>
            </a:r>
            <a:endParaRPr lang="en-US" sz="1600" i="1">
              <a:solidFill>
                <a:srgbClr val="0000FF"/>
              </a:solidFill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79598" y="4512729"/>
            <a:ext cx="1264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6.  </a:t>
            </a:r>
            <a:r>
              <a:rPr lang="en-US" sz="2000" i="1">
                <a:solidFill>
                  <a:srgbClr val="0000FF"/>
                </a:solidFill>
              </a:rPr>
              <a:t>Q &amp; A</a:t>
            </a:r>
            <a:endParaRPr lang="en-US" sz="1800" i="1">
              <a:solidFill>
                <a:srgbClr val="0000FF"/>
              </a:solidFill>
            </a:endParaRPr>
          </a:p>
        </p:txBody>
      </p:sp>
      <p:pic>
        <p:nvPicPr>
          <p:cNvPr id="34" name="Picture 9" descr="wrf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ref_1.33_829_00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529" y="3312639"/>
            <a:ext cx="3249728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00451" y="5503333"/>
            <a:ext cx="468920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Note: </a:t>
            </a:r>
            <a:r>
              <a:rPr lang="en-US" sz="1600">
                <a:solidFill>
                  <a:srgbClr val="FF0000"/>
                </a:solidFill>
              </a:rPr>
              <a:t>A Basic Model Interface (BMI) is currently</a:t>
            </a:r>
          </a:p>
          <a:p>
            <a:r>
              <a:rPr lang="en-US" sz="1600">
                <a:solidFill>
                  <a:srgbClr val="FF0000"/>
                </a:solidFill>
              </a:rPr>
              <a:t>being developed for WRF so it can be readily</a:t>
            </a:r>
          </a:p>
          <a:p>
            <a:r>
              <a:rPr lang="en-US" sz="1600">
                <a:solidFill>
                  <a:srgbClr val="FF0000"/>
                </a:solidFill>
              </a:rPr>
              <a:t>coupled with other models in the CSDMS system.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01_30km_RRL_c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537" y="413150"/>
            <a:ext cx="7112000" cy="6400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2468" name="Text Box 14"/>
          <p:cNvSpPr txBox="1">
            <a:spLocks noChangeArrowheads="1"/>
          </p:cNvSpPr>
          <p:nvPr/>
        </p:nvSpPr>
        <p:spPr bwMode="auto">
          <a:xfrm>
            <a:off x="5456818" y="63759"/>
            <a:ext cx="3215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Parent Domain: 30-km resolution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38188" y="1840354"/>
            <a:ext cx="4207564" cy="37879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08892" y="1521680"/>
            <a:ext cx="21459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D2: 10-km resolution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200" y="105539"/>
            <a:ext cx="439465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/>
              <a:t>Sample 2-way WRF Nests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92981" y="4512162"/>
            <a:ext cx="822960" cy="1588"/>
          </a:xfrm>
          <a:prstGeom prst="straightConnector1">
            <a:avLst/>
          </a:prstGeom>
          <a:ln w="762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217218" y="4888127"/>
            <a:ext cx="457200" cy="158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5875" y="3635748"/>
            <a:ext cx="131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large-scale</a:t>
            </a:r>
          </a:p>
          <a:p>
            <a:r>
              <a:rPr lang="en-US"/>
              <a:t>circulation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87494" y="1752537"/>
            <a:ext cx="461665" cy="240065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WRF outer boundary</a:t>
            </a:r>
          </a:p>
        </p:txBody>
      </p:sp>
      <p:cxnSp>
        <p:nvCxnSpPr>
          <p:cNvPr id="29" name="Curved Connector 28"/>
          <p:cNvCxnSpPr/>
          <p:nvPr/>
        </p:nvCxnSpPr>
        <p:spPr>
          <a:xfrm rot="10800000" flipV="1">
            <a:off x="8504205" y="4178106"/>
            <a:ext cx="218891" cy="187483"/>
          </a:xfrm>
          <a:prstGeom prst="curvedConnector3">
            <a:avLst>
              <a:gd name="adj1" fmla="val 19463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75494" y="6451596"/>
            <a:ext cx="640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DEM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01_30km_RRL_c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537" y="413150"/>
            <a:ext cx="7112000" cy="6400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2468" name="Text Box 14"/>
          <p:cNvSpPr txBox="1">
            <a:spLocks noChangeArrowheads="1"/>
          </p:cNvSpPr>
          <p:nvPr/>
        </p:nvSpPr>
        <p:spPr bwMode="auto">
          <a:xfrm>
            <a:off x="5456818" y="63759"/>
            <a:ext cx="3215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Parent Domain: 30-km resolution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38188" y="1840354"/>
            <a:ext cx="4207564" cy="37879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58724" y="3220788"/>
            <a:ext cx="1424609" cy="14184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08892" y="1521680"/>
            <a:ext cx="21459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D2: 10-km resolution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98631" y="2275464"/>
            <a:ext cx="1274676" cy="14184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683739" y="2446018"/>
            <a:ext cx="17731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3.3 km domains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3973307" y="2637538"/>
            <a:ext cx="710432" cy="14703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4599291" y="2869021"/>
            <a:ext cx="436215" cy="26731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41200" y="105539"/>
            <a:ext cx="439465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/>
              <a:t>Sample 2-way WRF Nests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92981" y="4512162"/>
            <a:ext cx="822960" cy="1588"/>
          </a:xfrm>
          <a:prstGeom prst="straightConnector1">
            <a:avLst/>
          </a:prstGeom>
          <a:ln w="762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328878" y="4362131"/>
            <a:ext cx="457200" cy="158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217218" y="4888127"/>
            <a:ext cx="457200" cy="158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5875" y="3635748"/>
            <a:ext cx="131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large-scale</a:t>
            </a:r>
          </a:p>
          <a:p>
            <a:r>
              <a:rPr lang="en-US"/>
              <a:t>circulation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87494" y="1752537"/>
            <a:ext cx="461665" cy="240065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WRF outer boundary</a:t>
            </a:r>
          </a:p>
        </p:txBody>
      </p:sp>
      <p:cxnSp>
        <p:nvCxnSpPr>
          <p:cNvPr id="29" name="Curved Connector 28"/>
          <p:cNvCxnSpPr/>
          <p:nvPr/>
        </p:nvCxnSpPr>
        <p:spPr>
          <a:xfrm rot="10800000" flipV="1">
            <a:off x="8504205" y="4178106"/>
            <a:ext cx="218891" cy="187483"/>
          </a:xfrm>
          <a:prstGeom prst="curvedConnector3">
            <a:avLst>
              <a:gd name="adj1" fmla="val 19463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739991" y="3271617"/>
            <a:ext cx="457200" cy="158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75494" y="6451596"/>
            <a:ext cx="640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DEM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01_30km_RRL_c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537" y="413150"/>
            <a:ext cx="7112000" cy="6400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2468" name="Text Box 14"/>
          <p:cNvSpPr txBox="1">
            <a:spLocks noChangeArrowheads="1"/>
          </p:cNvSpPr>
          <p:nvPr/>
        </p:nvSpPr>
        <p:spPr bwMode="auto">
          <a:xfrm>
            <a:off x="5456818" y="63759"/>
            <a:ext cx="3215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Parent Domain: 30-km resolution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38188" y="1840354"/>
            <a:ext cx="4207564" cy="37879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58724" y="3220788"/>
            <a:ext cx="1424609" cy="14184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81833" y="3616868"/>
            <a:ext cx="548882" cy="5488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08892" y="1521680"/>
            <a:ext cx="21459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D2: 10-km resolution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98631" y="2275464"/>
            <a:ext cx="1274676" cy="14184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683739" y="2446018"/>
            <a:ext cx="17731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3.3 km domains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3973307" y="2637538"/>
            <a:ext cx="710432" cy="14703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4599291" y="2869021"/>
            <a:ext cx="436215" cy="26731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6548182" y="3016623"/>
            <a:ext cx="16870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1.1 km domain</a:t>
            </a:r>
          </a:p>
        </p:txBody>
      </p:sp>
      <p:cxnSp>
        <p:nvCxnSpPr>
          <p:cNvPr id="36" name="Straight Arrow Connector 35"/>
          <p:cNvCxnSpPr>
            <a:stCxn id="26" idx="1"/>
          </p:cNvCxnSpPr>
          <p:nvPr/>
        </p:nvCxnSpPr>
        <p:spPr>
          <a:xfrm rot="10800000" flipV="1">
            <a:off x="5652246" y="3185900"/>
            <a:ext cx="895937" cy="39597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853233" y="3967407"/>
            <a:ext cx="457200" cy="158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41200" y="105539"/>
            <a:ext cx="439465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/>
              <a:t>Sample 2-way WRF Nests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92981" y="4512162"/>
            <a:ext cx="822960" cy="1588"/>
          </a:xfrm>
          <a:prstGeom prst="straightConnector1">
            <a:avLst/>
          </a:prstGeom>
          <a:ln w="762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328878" y="4362131"/>
            <a:ext cx="457200" cy="158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217218" y="4888127"/>
            <a:ext cx="457200" cy="158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5875" y="3635748"/>
            <a:ext cx="131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large-scale</a:t>
            </a:r>
          </a:p>
          <a:p>
            <a:r>
              <a:rPr lang="en-US"/>
              <a:t>circulation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87494" y="1752537"/>
            <a:ext cx="461665" cy="240065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WRF outer boundary</a:t>
            </a:r>
          </a:p>
        </p:txBody>
      </p:sp>
      <p:cxnSp>
        <p:nvCxnSpPr>
          <p:cNvPr id="29" name="Curved Connector 28"/>
          <p:cNvCxnSpPr/>
          <p:nvPr/>
        </p:nvCxnSpPr>
        <p:spPr>
          <a:xfrm rot="10800000" flipV="1">
            <a:off x="8504205" y="4178106"/>
            <a:ext cx="218891" cy="187483"/>
          </a:xfrm>
          <a:prstGeom prst="curvedConnector3">
            <a:avLst>
              <a:gd name="adj1" fmla="val 19463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739991" y="3271617"/>
            <a:ext cx="457200" cy="158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5310433" y="3806767"/>
            <a:ext cx="133687" cy="13716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375494" y="6451596"/>
            <a:ext cx="640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DEM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13"/>
          <p:cNvSpPr txBox="1">
            <a:spLocks noChangeArrowheads="1"/>
          </p:cNvSpPr>
          <p:nvPr/>
        </p:nvSpPr>
        <p:spPr bwMode="auto">
          <a:xfrm>
            <a:off x="6102350" y="2819400"/>
            <a:ext cx="766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200 km</a:t>
            </a:r>
          </a:p>
        </p:txBody>
      </p:sp>
      <p:sp>
        <p:nvSpPr>
          <p:cNvPr id="62468" name="Text Box 14"/>
          <p:cNvSpPr txBox="1">
            <a:spLocks noChangeArrowheads="1"/>
          </p:cNvSpPr>
          <p:nvPr/>
        </p:nvSpPr>
        <p:spPr bwMode="auto">
          <a:xfrm>
            <a:off x="136525" y="288925"/>
            <a:ext cx="2225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Parent Domain:</a:t>
            </a:r>
          </a:p>
        </p:txBody>
      </p:sp>
      <p:pic>
        <p:nvPicPr>
          <p:cNvPr id="9" name="Picture 8" descr="d01_30km_RRL_c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" y="595226"/>
            <a:ext cx="40640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283302" y="8356"/>
            <a:ext cx="28013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>
                <a:solidFill>
                  <a:srgbClr val="0000FF"/>
                </a:solidFill>
              </a:rPr>
              <a:t>Red Rock Lakes NWR</a:t>
            </a:r>
          </a:p>
        </p:txBody>
      </p:sp>
      <p:pic>
        <p:nvPicPr>
          <p:cNvPr id="14" name="Picture 13" descr="RR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877" y="456737"/>
            <a:ext cx="1828800" cy="119295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427005" y="39414"/>
            <a:ext cx="74341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/>
              <a:t>30 km</a:t>
            </a:r>
          </a:p>
          <a:p>
            <a:pPr algn="r"/>
            <a:r>
              <a:rPr lang="en-US" sz="1600">
                <a:solidFill>
                  <a:srgbClr val="FF0000"/>
                </a:solidFill>
              </a:rPr>
              <a:t>150 s</a:t>
            </a:r>
          </a:p>
        </p:txBody>
      </p:sp>
      <p:sp>
        <p:nvSpPr>
          <p:cNvPr id="10" name="Oval 9"/>
          <p:cNvSpPr/>
          <p:nvPr/>
        </p:nvSpPr>
        <p:spPr>
          <a:xfrm>
            <a:off x="2191375" y="2520155"/>
            <a:ext cx="133687" cy="137160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30" y="3975827"/>
            <a:ext cx="52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FF00"/>
                </a:solidFill>
              </a:rPr>
              <a:t>DEM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13"/>
          <p:cNvSpPr txBox="1">
            <a:spLocks noChangeArrowheads="1"/>
          </p:cNvSpPr>
          <p:nvPr/>
        </p:nvSpPr>
        <p:spPr bwMode="auto">
          <a:xfrm>
            <a:off x="6102350" y="2819400"/>
            <a:ext cx="766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200 km</a:t>
            </a:r>
          </a:p>
        </p:txBody>
      </p:sp>
      <p:pic>
        <p:nvPicPr>
          <p:cNvPr id="9" name="Picture 8" descr="d01_30km_RRL_c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" y="595226"/>
            <a:ext cx="40640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d02_10km_RRL_cr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448" y="1527048"/>
            <a:ext cx="3688882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283302" y="8356"/>
            <a:ext cx="28013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>
                <a:solidFill>
                  <a:srgbClr val="0000FF"/>
                </a:solidFill>
              </a:rPr>
              <a:t>Red Rock Lakes NWR</a:t>
            </a:r>
          </a:p>
        </p:txBody>
      </p:sp>
      <p:pic>
        <p:nvPicPr>
          <p:cNvPr id="15" name="Picture 14" descr="RR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877" y="456737"/>
            <a:ext cx="1828800" cy="1192959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339710" y="960566"/>
            <a:ext cx="74341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/>
              <a:t>10 km</a:t>
            </a:r>
          </a:p>
          <a:p>
            <a:pPr algn="r"/>
            <a:r>
              <a:rPr lang="en-US" sz="1600">
                <a:solidFill>
                  <a:srgbClr val="FF0000"/>
                </a:solidFill>
              </a:rPr>
              <a:t>50 s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427005" y="39414"/>
            <a:ext cx="74341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/>
              <a:t>30 km</a:t>
            </a:r>
          </a:p>
          <a:p>
            <a:pPr algn="r"/>
            <a:r>
              <a:rPr lang="en-US" sz="1600">
                <a:solidFill>
                  <a:srgbClr val="FF0000"/>
                </a:solidFill>
              </a:rPr>
              <a:t>150 s</a:t>
            </a:r>
          </a:p>
        </p:txBody>
      </p:sp>
      <p:sp>
        <p:nvSpPr>
          <p:cNvPr id="10" name="Oval 9"/>
          <p:cNvSpPr/>
          <p:nvPr/>
        </p:nvSpPr>
        <p:spPr>
          <a:xfrm>
            <a:off x="3895795" y="3389179"/>
            <a:ext cx="133687" cy="137160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730" y="3975827"/>
            <a:ext cx="52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FF00"/>
                </a:solidFill>
              </a:rPr>
              <a:t>DEM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13"/>
          <p:cNvSpPr txBox="1">
            <a:spLocks noChangeArrowheads="1"/>
          </p:cNvSpPr>
          <p:nvPr/>
        </p:nvSpPr>
        <p:spPr bwMode="auto">
          <a:xfrm>
            <a:off x="6102350" y="2819400"/>
            <a:ext cx="766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200 km</a:t>
            </a:r>
          </a:p>
        </p:txBody>
      </p:sp>
      <p:pic>
        <p:nvPicPr>
          <p:cNvPr id="9" name="Picture 8" descr="d01_30km_RRL_c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" y="595226"/>
            <a:ext cx="40640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d02_10km_RRL_cr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448" y="1527048"/>
            <a:ext cx="3688882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d03_3km_RRL_cr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525" y="2587752"/>
            <a:ext cx="368943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283302" y="8356"/>
            <a:ext cx="28013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>
                <a:solidFill>
                  <a:srgbClr val="0000FF"/>
                </a:solidFill>
              </a:rPr>
              <a:t>Red Rock Lakes NWR</a:t>
            </a:r>
          </a:p>
        </p:txBody>
      </p:sp>
      <p:pic>
        <p:nvPicPr>
          <p:cNvPr id="17" name="Picture 16" descr="RR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877" y="456737"/>
            <a:ext cx="1828800" cy="1192959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971380" y="2027051"/>
            <a:ext cx="80041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/>
              <a:t>3.3 km</a:t>
            </a:r>
          </a:p>
          <a:p>
            <a:pPr algn="r"/>
            <a:r>
              <a:rPr lang="en-US" sz="1600">
                <a:solidFill>
                  <a:srgbClr val="FF0000"/>
                </a:solidFill>
              </a:rPr>
              <a:t>17 s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339710" y="960566"/>
            <a:ext cx="74341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/>
              <a:t>10 km</a:t>
            </a:r>
          </a:p>
          <a:p>
            <a:pPr algn="r"/>
            <a:r>
              <a:rPr lang="en-US" sz="1600">
                <a:solidFill>
                  <a:srgbClr val="FF0000"/>
                </a:solidFill>
              </a:rPr>
              <a:t>50 s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427005" y="39414"/>
            <a:ext cx="74341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/>
              <a:t>30 km</a:t>
            </a:r>
          </a:p>
          <a:p>
            <a:pPr algn="r"/>
            <a:r>
              <a:rPr lang="en-US" sz="1600">
                <a:solidFill>
                  <a:srgbClr val="FF0000"/>
                </a:solidFill>
              </a:rPr>
              <a:t>150 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0" y="3975827"/>
            <a:ext cx="52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FF00"/>
                </a:solidFill>
              </a:rPr>
              <a:t>DEM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6283302" y="8356"/>
            <a:ext cx="28013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>
                <a:solidFill>
                  <a:srgbClr val="0000FF"/>
                </a:solidFill>
              </a:rPr>
              <a:t>Red Rock Lakes NWR</a:t>
            </a:r>
          </a:p>
        </p:txBody>
      </p:sp>
      <p:sp>
        <p:nvSpPr>
          <p:cNvPr id="62467" name="Text Box 13"/>
          <p:cNvSpPr txBox="1">
            <a:spLocks noChangeArrowheads="1"/>
          </p:cNvSpPr>
          <p:nvPr/>
        </p:nvSpPr>
        <p:spPr bwMode="auto">
          <a:xfrm>
            <a:off x="6102350" y="2819400"/>
            <a:ext cx="766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200 km</a:t>
            </a:r>
          </a:p>
        </p:txBody>
      </p:sp>
      <p:sp>
        <p:nvSpPr>
          <p:cNvPr id="62470" name="Text Box 4"/>
          <p:cNvSpPr txBox="1">
            <a:spLocks noChangeArrowheads="1"/>
          </p:cNvSpPr>
          <p:nvPr/>
        </p:nvSpPr>
        <p:spPr bwMode="auto">
          <a:xfrm>
            <a:off x="3427005" y="39414"/>
            <a:ext cx="74341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/>
              <a:t>30 km</a:t>
            </a:r>
          </a:p>
          <a:p>
            <a:pPr algn="r"/>
            <a:r>
              <a:rPr lang="en-US" sz="1600">
                <a:solidFill>
                  <a:srgbClr val="FF0000"/>
                </a:solidFill>
              </a:rPr>
              <a:t>150 s</a:t>
            </a:r>
          </a:p>
        </p:txBody>
      </p:sp>
      <p:pic>
        <p:nvPicPr>
          <p:cNvPr id="9" name="Picture 8" descr="d01_30km_RRL_c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" y="595226"/>
            <a:ext cx="40640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d02_10km_RRL_cr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448" y="1527048"/>
            <a:ext cx="3688882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339710" y="960566"/>
            <a:ext cx="74341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/>
              <a:t>10 km</a:t>
            </a:r>
          </a:p>
          <a:p>
            <a:pPr algn="r"/>
            <a:r>
              <a:rPr lang="en-US" sz="1600">
                <a:solidFill>
                  <a:srgbClr val="FF0000"/>
                </a:solidFill>
              </a:rPr>
              <a:t>50 s</a:t>
            </a:r>
          </a:p>
        </p:txBody>
      </p:sp>
      <p:pic>
        <p:nvPicPr>
          <p:cNvPr id="11" name="Picture 10" descr="d03_3km_RRL_cr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525" y="2587752"/>
            <a:ext cx="368943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971380" y="2027051"/>
            <a:ext cx="80041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/>
              <a:t>3.3 km</a:t>
            </a:r>
          </a:p>
          <a:p>
            <a:pPr algn="r"/>
            <a:r>
              <a:rPr lang="en-US" sz="1600">
                <a:solidFill>
                  <a:srgbClr val="FF0000"/>
                </a:solidFill>
              </a:rPr>
              <a:t>17 s</a:t>
            </a:r>
          </a:p>
        </p:txBody>
      </p:sp>
      <p:pic>
        <p:nvPicPr>
          <p:cNvPr id="13" name="Picture 12" descr="d04_1km_RRL_cr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0973" y="3369731"/>
            <a:ext cx="3752225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343900" y="2825904"/>
            <a:ext cx="80041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/>
              <a:t>1.1 km</a:t>
            </a:r>
            <a:endParaRPr lang="en-US" sz="1600">
              <a:solidFill>
                <a:srgbClr val="FF0000"/>
              </a:solidFill>
            </a:endParaRPr>
          </a:p>
          <a:p>
            <a:pPr algn="r"/>
            <a:r>
              <a:rPr lang="en-US" sz="1600">
                <a:solidFill>
                  <a:srgbClr val="FF0000"/>
                </a:solidFill>
              </a:rPr>
              <a:t>6 s</a:t>
            </a:r>
          </a:p>
        </p:txBody>
      </p:sp>
      <p:pic>
        <p:nvPicPr>
          <p:cNvPr id="16" name="Picture 15" descr="RR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4877" y="456737"/>
            <a:ext cx="1828800" cy="11929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30" y="3975827"/>
            <a:ext cx="52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FF00"/>
                </a:solidFill>
              </a:rPr>
              <a:t>DEM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28600" y="378056"/>
            <a:ext cx="324635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The Need for Parallel</a:t>
            </a: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347472" y="932688"/>
            <a:ext cx="301752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tarn.hr4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359" y="745159"/>
            <a:ext cx="4297680" cy="4297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59048" y="1378702"/>
            <a:ext cx="4653964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/>
              <a:t>A </a:t>
            </a:r>
            <a:r>
              <a:rPr lang="en-US" sz="2000" b="1"/>
              <a:t>48-hr WRF forecast </a:t>
            </a:r>
            <a:r>
              <a:rPr lang="en-US" sz="2000"/>
              <a:t>for the continental U.S. would take </a:t>
            </a:r>
            <a:r>
              <a:rPr lang="en-US" sz="2000" b="1"/>
              <a:t>52 hours </a:t>
            </a:r>
            <a:r>
              <a:rPr lang="en-US" sz="2000"/>
              <a:t>to calculate at 12-km resolution on a: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207" y="2740691"/>
            <a:ext cx="3498874" cy="132343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00FF"/>
                </a:solidFill>
              </a:rPr>
              <a:t>Dual core, 4.7 GHz chip</a:t>
            </a:r>
          </a:p>
          <a:p>
            <a:r>
              <a:rPr lang="en-US" sz="2000">
                <a:solidFill>
                  <a:srgbClr val="0000FF"/>
                </a:solidFill>
              </a:rPr>
              <a:t>64-bit floating point precision</a:t>
            </a:r>
          </a:p>
          <a:p>
            <a:r>
              <a:rPr lang="en-US" sz="2000">
                <a:solidFill>
                  <a:srgbClr val="0000FF"/>
                </a:solidFill>
              </a:rPr>
              <a:t>16 GB per processor</a:t>
            </a:r>
          </a:p>
          <a:p>
            <a:r>
              <a:rPr lang="en-US" sz="2000">
                <a:solidFill>
                  <a:srgbClr val="FF0000"/>
                </a:solidFill>
              </a:rPr>
              <a:t> ~ 6 Gflop/s  (circa 2008)</a:t>
            </a:r>
          </a:p>
        </p:txBody>
      </p:sp>
      <p:pic>
        <p:nvPicPr>
          <p:cNvPr id="7" name="Picture 6" descr="p6 chip die.jpg"/>
          <p:cNvPicPr>
            <a:picLocks noChangeAspect="1"/>
          </p:cNvPicPr>
          <p:nvPr/>
        </p:nvPicPr>
        <p:blipFill>
          <a:blip r:embed="rId4">
            <a:lum contrast="41000"/>
          </a:blip>
          <a:stretch>
            <a:fillRect/>
          </a:stretch>
        </p:blipFill>
        <p:spPr>
          <a:xfrm rot="16200000">
            <a:off x="2055161" y="4058129"/>
            <a:ext cx="2101977" cy="27432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28600" y="269428"/>
            <a:ext cx="42727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2 Levels of WRF Parallelism</a:t>
            </a: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347472" y="824060"/>
            <a:ext cx="402336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d01_30km_sa_c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535" y="1194875"/>
            <a:ext cx="5037653" cy="5029200"/>
          </a:xfrm>
          <a:prstGeom prst="rect">
            <a:avLst/>
          </a:prstGeom>
          <a:ln w="508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72017" y="1387059"/>
            <a:ext cx="3237673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090"/>
                </a:solidFill>
              </a:rPr>
              <a:t>Distributed Memory Parallel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017" y="2204663"/>
            <a:ext cx="3403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/>
              <a:t> </a:t>
            </a:r>
            <a:r>
              <a:rPr lang="en-US">
                <a:solidFill>
                  <a:srgbClr val="0000FF"/>
                </a:solidFill>
              </a:rPr>
              <a:t>Model domain </a:t>
            </a:r>
            <a:r>
              <a:rPr lang="en-US"/>
              <a:t>is decomposed</a:t>
            </a:r>
          </a:p>
          <a:p>
            <a:r>
              <a:rPr lang="en-US"/>
              <a:t>  into </a:t>
            </a:r>
            <a:r>
              <a:rPr lang="en-US">
                <a:solidFill>
                  <a:srgbClr val="0000FF"/>
                </a:solidFill>
              </a:rPr>
              <a:t>Patches</a:t>
            </a:r>
            <a:r>
              <a:rPr lang="en-US"/>
              <a:t>, one for each</a:t>
            </a:r>
          </a:p>
          <a:p>
            <a:r>
              <a:rPr lang="en-US"/>
              <a:t>  distributed memory </a:t>
            </a:r>
            <a:r>
              <a:rPr lang="en-US">
                <a:solidFill>
                  <a:srgbClr val="0000FF"/>
                </a:solidFill>
              </a:rPr>
              <a:t>Node</a:t>
            </a:r>
            <a:r>
              <a:rPr lang="en-US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017" y="3576266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/>
              <a:t> Communication:  </a:t>
            </a:r>
            <a:r>
              <a:rPr lang="en-US">
                <a:solidFill>
                  <a:srgbClr val="0000FF"/>
                </a:solidFill>
              </a:rPr>
              <a:t>MPI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2958225" y="3709476"/>
            <a:ext cx="50292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4679460" y="3709475"/>
            <a:ext cx="50292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77535" y="2832610"/>
            <a:ext cx="5037653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77535" y="4537184"/>
            <a:ext cx="5037653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35815" y="802148"/>
            <a:ext cx="167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Model Domain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4732" y="4496457"/>
            <a:ext cx="3071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Example: 9 available nodes,</a:t>
            </a:r>
          </a:p>
          <a:p>
            <a:r>
              <a:rPr lang="en-US">
                <a:solidFill>
                  <a:srgbClr val="FF0000"/>
                </a:solidFill>
              </a:rPr>
              <a:t>	9 patches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957085" y="3600540"/>
            <a:ext cx="457200" cy="158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244224" y="3600540"/>
            <a:ext cx="457200" cy="158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>
            <a:off x="6124514" y="4521692"/>
            <a:ext cx="457200" cy="158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>
            <a:off x="6124514" y="2835772"/>
            <a:ext cx="457200" cy="158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760008" y="1175012"/>
            <a:ext cx="773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patch 1</a:t>
            </a:r>
          </a:p>
          <a:p>
            <a:r>
              <a:rPr lang="en-US" sz="1400"/>
              <a:t>node 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89536" y="1191724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10771" y="1211588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94245" y="4572196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97891" y="4563840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10771" y="4555484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69940" y="3401584"/>
            <a:ext cx="556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mpi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01_30km_sa_cr.tiff"/>
          <p:cNvPicPr>
            <a:picLocks noChangeAspect="1"/>
          </p:cNvPicPr>
          <p:nvPr/>
        </p:nvPicPr>
        <p:blipFill>
          <a:blip r:embed="rId2">
            <a:lum/>
            <a:alphaModFix amt="35000"/>
          </a:blip>
          <a:stretch>
            <a:fillRect/>
          </a:stretch>
        </p:blipFill>
        <p:spPr>
          <a:xfrm>
            <a:off x="3777535" y="1194875"/>
            <a:ext cx="5037653" cy="5029200"/>
          </a:xfrm>
          <a:prstGeom prst="rect">
            <a:avLst/>
          </a:prstGeom>
          <a:ln w="508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" name="Picture 52" descr="d01_30km_sa_cr.tiff"/>
          <p:cNvPicPr>
            <a:picLocks noChangeAspect="1"/>
          </p:cNvPicPr>
          <p:nvPr/>
        </p:nvPicPr>
        <p:blipFill>
          <a:blip r:embed="rId2">
            <a:lum/>
          </a:blip>
          <a:srcRect l="33823" t="32505" r="32175" b="33601"/>
          <a:stretch>
            <a:fillRect/>
          </a:stretch>
        </p:blipFill>
        <p:spPr>
          <a:xfrm>
            <a:off x="5480385" y="2832610"/>
            <a:ext cx="1712880" cy="1704574"/>
          </a:xfrm>
          <a:prstGeom prst="rect">
            <a:avLst/>
          </a:prstGeom>
          <a:ln w="50800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28600" y="269428"/>
            <a:ext cx="42727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2 Levels of WRF Parallelism</a:t>
            </a: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347472" y="824060"/>
            <a:ext cx="402336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2017" y="1387059"/>
            <a:ext cx="2801931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090"/>
                </a:solidFill>
              </a:rPr>
              <a:t>Shared Memory Parallel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017" y="2204663"/>
            <a:ext cx="3095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/>
              <a:t> Each </a:t>
            </a:r>
            <a:r>
              <a:rPr lang="en-US">
                <a:solidFill>
                  <a:srgbClr val="0000FF"/>
                </a:solidFill>
              </a:rPr>
              <a:t>patch</a:t>
            </a:r>
            <a:r>
              <a:rPr lang="en-US"/>
              <a:t> is decomposed</a:t>
            </a:r>
          </a:p>
          <a:p>
            <a:r>
              <a:rPr lang="en-US"/>
              <a:t>  into </a:t>
            </a:r>
            <a:r>
              <a:rPr lang="en-US">
                <a:solidFill>
                  <a:srgbClr val="0000FF"/>
                </a:solidFill>
              </a:rPr>
              <a:t>Tiles</a:t>
            </a:r>
            <a:r>
              <a:rPr lang="en-US"/>
              <a:t>, one for each</a:t>
            </a:r>
          </a:p>
          <a:p>
            <a:r>
              <a:rPr lang="en-US"/>
              <a:t>  shared memory </a:t>
            </a:r>
            <a:r>
              <a:rPr lang="en-US">
                <a:solidFill>
                  <a:srgbClr val="0000FF"/>
                </a:solidFill>
              </a:rPr>
              <a:t>processor</a:t>
            </a:r>
            <a:r>
              <a:rPr lang="en-US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017" y="3576266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/>
              <a:t> Communication:  </a:t>
            </a:r>
            <a:r>
              <a:rPr lang="en-US">
                <a:solidFill>
                  <a:srgbClr val="0000FF"/>
                </a:solidFill>
              </a:rPr>
              <a:t>OpenMP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2958225" y="3709476"/>
            <a:ext cx="5029200" cy="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4679460" y="3709475"/>
            <a:ext cx="5029200" cy="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77535" y="2832610"/>
            <a:ext cx="5037653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77535" y="4537184"/>
            <a:ext cx="5037653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35815" y="802148"/>
            <a:ext cx="167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Model Domain</a:t>
            </a: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4620537" y="3684897"/>
            <a:ext cx="170457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5051044" y="3684103"/>
            <a:ext cx="170457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5481551" y="3684103"/>
            <a:ext cx="170457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5912058" y="3685691"/>
            <a:ext cx="170457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42566" y="3684103"/>
            <a:ext cx="170457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72824" y="2832610"/>
            <a:ext cx="172123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472030" y="3685691"/>
            <a:ext cx="172123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472030" y="4538772"/>
            <a:ext cx="172123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177005" y="2884453"/>
            <a:ext cx="1122673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r"/>
            <a:r>
              <a:rPr lang="en-US" sz="1400"/>
              <a:t>tile 1</a:t>
            </a:r>
          </a:p>
          <a:p>
            <a:pPr algn="r"/>
            <a:r>
              <a:rPr lang="en-US" sz="1400"/>
              <a:t>processor 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769065" y="3822317"/>
            <a:ext cx="394183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1400"/>
              <a:t>t8</a:t>
            </a:r>
          </a:p>
          <a:p>
            <a:r>
              <a:rPr lang="en-US" sz="1400"/>
              <a:t>p8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498803" y="2292978"/>
            <a:ext cx="773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patch 5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5861790" y="2575354"/>
            <a:ext cx="276542" cy="2318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5249548" y="3127993"/>
            <a:ext cx="499004" cy="13911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4732" y="4496457"/>
            <a:ext cx="357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Example: 8 processors per node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390525" y="848130"/>
            <a:ext cx="603504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5" name="Picture 9" descr="wrf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90265" y="317519"/>
            <a:ext cx="6307135" cy="461665"/>
          </a:xfrm>
          <a:prstGeom prst="rect">
            <a:avLst/>
          </a:prstGeom>
          <a:noFill/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2.  Overview of the WRF Modeling System</a:t>
            </a:r>
            <a:endParaRPr lang="en-US" sz="2400"/>
          </a:p>
        </p:txBody>
      </p:sp>
      <p:sp>
        <p:nvSpPr>
          <p:cNvPr id="38" name="TextBox 37"/>
          <p:cNvSpPr txBox="1"/>
          <p:nvPr/>
        </p:nvSpPr>
        <p:spPr>
          <a:xfrm>
            <a:off x="255053" y="1105749"/>
            <a:ext cx="1967155" cy="400110"/>
          </a:xfrm>
          <a:prstGeom prst="rect">
            <a:avLst/>
          </a:prstGeom>
          <a:noFill/>
          <a:effectLst>
            <a:outerShdw blurRad="47625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i="1">
                <a:solidFill>
                  <a:srgbClr val="000090"/>
                </a:solidFill>
                <a:latin typeface="Geneva"/>
                <a:cs typeface="Geneva"/>
              </a:rPr>
              <a:t>What is WRF?</a:t>
            </a:r>
          </a:p>
        </p:txBody>
      </p:sp>
      <p:pic>
        <p:nvPicPr>
          <p:cNvPr id="39" name="Picture 38" descr="Wor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919" y="915866"/>
            <a:ext cx="674557" cy="822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28600" y="269428"/>
            <a:ext cx="42727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2 Levels of WRF Parallelism</a:t>
            </a: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347472" y="824060"/>
            <a:ext cx="402336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d01_30km_sa_c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535" y="1194875"/>
            <a:ext cx="5037653" cy="5029200"/>
          </a:xfrm>
          <a:prstGeom prst="rect">
            <a:avLst/>
          </a:prstGeom>
          <a:ln w="508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72017" y="1387059"/>
            <a:ext cx="3429144" cy="646331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090"/>
                </a:solidFill>
              </a:rPr>
              <a:t>Shared + Distributed Memory </a:t>
            </a:r>
          </a:p>
          <a:p>
            <a:r>
              <a:rPr lang="en-US" b="1">
                <a:solidFill>
                  <a:srgbClr val="000090"/>
                </a:solidFill>
              </a:rPr>
              <a:t>Parallel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017" y="2246443"/>
            <a:ext cx="3405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/>
              <a:t> </a:t>
            </a:r>
            <a:r>
              <a:rPr lang="en-US">
                <a:solidFill>
                  <a:srgbClr val="0000FF"/>
                </a:solidFill>
              </a:rPr>
              <a:t>Model domain </a:t>
            </a:r>
            <a:r>
              <a:rPr lang="en-US"/>
              <a:t>is decomposed</a:t>
            </a:r>
          </a:p>
          <a:p>
            <a:r>
              <a:rPr lang="en-US"/>
              <a:t>  into </a:t>
            </a:r>
            <a:r>
              <a:rPr lang="en-US">
                <a:solidFill>
                  <a:srgbClr val="0000FF"/>
                </a:solidFill>
              </a:rPr>
              <a:t>Patches &amp; Tiles.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2017" y="3250382"/>
            <a:ext cx="3169032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en-US"/>
              <a:t> Communication:  </a:t>
            </a:r>
          </a:p>
          <a:p>
            <a:pPr lvl="1">
              <a:spcAft>
                <a:spcPts val="600"/>
              </a:spcAft>
            </a:pPr>
            <a:r>
              <a:rPr lang="en-US"/>
              <a:t>		</a:t>
            </a:r>
            <a:r>
              <a:rPr lang="en-US">
                <a:solidFill>
                  <a:srgbClr val="0000FF"/>
                </a:solidFill>
              </a:rPr>
              <a:t>OpenMP &amp; MPI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5815" y="802148"/>
            <a:ext cx="167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Model Domain</a:t>
            </a: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5051044" y="3684103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5481551" y="3684103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5912058" y="3685691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472030" y="3685691"/>
            <a:ext cx="1721235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6740764" y="3677739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7171271" y="3677739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7601778" y="3679327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128330" y="3679327"/>
            <a:ext cx="1721235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3331924" y="3686095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3762431" y="3686095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4192938" y="3687683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752910" y="3687683"/>
            <a:ext cx="1721235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5053054" y="2014895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5483561" y="2014895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5914068" y="2016483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474040" y="2016483"/>
            <a:ext cx="1721235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6742774" y="2008531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7173281" y="2008531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7603788" y="2010119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130340" y="2010119"/>
            <a:ext cx="1721235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3333934" y="2016887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3764441" y="2016887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4194948" y="2018475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754920" y="2018475"/>
            <a:ext cx="1721235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5053054" y="5390719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5483561" y="5390719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5914068" y="5392307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474040" y="5392307"/>
            <a:ext cx="1721235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742774" y="5384355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7173281" y="5384355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7603788" y="5385943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7130340" y="5385943"/>
            <a:ext cx="1721235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3333934" y="5392711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3764441" y="5392711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4194948" y="5394299"/>
            <a:ext cx="1704574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754920" y="5394299"/>
            <a:ext cx="1721235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2958225" y="3709476"/>
            <a:ext cx="50292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4679460" y="3709475"/>
            <a:ext cx="50292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77535" y="2832610"/>
            <a:ext cx="5037653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77535" y="4537184"/>
            <a:ext cx="5037653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94732" y="4496457"/>
            <a:ext cx="3071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Example: 9 available nodes,</a:t>
            </a:r>
          </a:p>
          <a:p>
            <a:r>
              <a:rPr lang="en-US">
                <a:solidFill>
                  <a:srgbClr val="FF0000"/>
                </a:solidFill>
              </a:rPr>
              <a:t>	72 processors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970" name="Picture 2"/>
          <p:cNvPicPr>
            <a:picLocks noChangeAspect="1" noChangeArrowheads="1"/>
          </p:cNvPicPr>
          <p:nvPr/>
        </p:nvPicPr>
        <p:blipFill>
          <a:blip r:embed="rId3"/>
          <a:srcRect r="15448"/>
          <a:stretch>
            <a:fillRect/>
          </a:stretch>
        </p:blipFill>
        <p:spPr bwMode="auto">
          <a:xfrm>
            <a:off x="693738" y="600075"/>
            <a:ext cx="7958137" cy="624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5975" name="Text Box 7"/>
          <p:cNvSpPr txBox="1">
            <a:spLocks noChangeArrowheads="1"/>
          </p:cNvSpPr>
          <p:nvPr/>
        </p:nvSpPr>
        <p:spPr bwMode="auto">
          <a:xfrm>
            <a:off x="4254500" y="4873625"/>
            <a:ext cx="3743325" cy="1187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>
                <a:latin typeface="Arial" charset="0"/>
              </a:rPr>
              <a:t>12km CONUS Benchmark</a:t>
            </a:r>
          </a:p>
          <a:p>
            <a:r>
              <a:rPr lang="en-US" b="0">
                <a:latin typeface="Arial" charset="0"/>
              </a:rPr>
              <a:t>4.6 million grid cells</a:t>
            </a:r>
          </a:p>
          <a:p>
            <a:r>
              <a:rPr lang="en-US" b="0">
                <a:latin typeface="Arial" charset="0"/>
              </a:rPr>
              <a:t>~7400 ops/cell-step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7013" y="160483"/>
            <a:ext cx="51442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WRF Multiprocessor Performance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1849" y="6510860"/>
            <a:ext cx="3357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(adapted from John Michalakes, NCAR)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970" name="Picture 2"/>
          <p:cNvPicPr>
            <a:picLocks noChangeAspect="1" noChangeArrowheads="1"/>
          </p:cNvPicPr>
          <p:nvPr/>
        </p:nvPicPr>
        <p:blipFill>
          <a:blip r:embed="rId3"/>
          <a:srcRect r="15448"/>
          <a:stretch>
            <a:fillRect/>
          </a:stretch>
        </p:blipFill>
        <p:spPr bwMode="auto">
          <a:xfrm>
            <a:off x="693738" y="600075"/>
            <a:ext cx="7958137" cy="624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5975" name="Text Box 7"/>
          <p:cNvSpPr txBox="1">
            <a:spLocks noChangeArrowheads="1"/>
          </p:cNvSpPr>
          <p:nvPr/>
        </p:nvSpPr>
        <p:spPr bwMode="auto">
          <a:xfrm>
            <a:off x="4254500" y="4873625"/>
            <a:ext cx="3743325" cy="1187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>
                <a:latin typeface="Arial" charset="0"/>
              </a:rPr>
              <a:t>12km CONUS Benchmark</a:t>
            </a:r>
          </a:p>
          <a:p>
            <a:r>
              <a:rPr lang="en-US" b="0">
                <a:latin typeface="Arial" charset="0"/>
              </a:rPr>
              <a:t>4.6 million grid cells</a:t>
            </a:r>
          </a:p>
          <a:p>
            <a:r>
              <a:rPr lang="en-US" b="0">
                <a:latin typeface="Arial" charset="0"/>
              </a:rPr>
              <a:t>~7400 ops/cell-step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7013" y="160483"/>
            <a:ext cx="51442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WRF Multiprocessor Performance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1016000" y="2548467"/>
            <a:ext cx="3894667" cy="35052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70400" y="2074328"/>
            <a:ext cx="56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ideal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1849" y="6510860"/>
            <a:ext cx="3357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(adapted from John Michalakes, NCAR)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27013" y="411163"/>
            <a:ext cx="5281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Software / Hardware Requirements</a:t>
            </a: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342900" y="935038"/>
            <a:ext cx="502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817052" y="1630170"/>
            <a:ext cx="3359513" cy="360098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SzPct val="120000"/>
            </a:pPr>
            <a:r>
              <a:rPr lang="en-US" sz="1600" u="sng"/>
              <a:t>Vendor	Hardware		  OS   </a:t>
            </a:r>
          </a:p>
          <a:p>
            <a:pPr>
              <a:lnSpc>
                <a:spcPct val="130000"/>
              </a:lnSpc>
              <a:buSzPct val="120000"/>
            </a:pPr>
            <a:r>
              <a:rPr lang="en-US" sz="1600"/>
              <a:t> Cray	X1			  UniCOS</a:t>
            </a:r>
          </a:p>
          <a:p>
            <a:pPr>
              <a:lnSpc>
                <a:spcPct val="130000"/>
              </a:lnSpc>
              <a:buSzPct val="120000"/>
            </a:pPr>
            <a:r>
              <a:rPr lang="en-US" sz="1600"/>
              <a:t> Cray	AMD			  Linux</a:t>
            </a:r>
          </a:p>
          <a:p>
            <a:pPr>
              <a:lnSpc>
                <a:spcPct val="130000"/>
              </a:lnSpc>
              <a:buSzPct val="120000"/>
            </a:pPr>
            <a:r>
              <a:rPr lang="en-US" sz="1600"/>
              <a:t> IBM		Power Series	  AIX</a:t>
            </a:r>
          </a:p>
          <a:p>
            <a:pPr>
              <a:lnSpc>
                <a:spcPct val="130000"/>
              </a:lnSpc>
              <a:buSzPct val="120000"/>
            </a:pPr>
            <a:r>
              <a:rPr lang="en-US" sz="1600"/>
              <a:t> IBM		Power Series	  Linux</a:t>
            </a:r>
          </a:p>
          <a:p>
            <a:pPr>
              <a:lnSpc>
                <a:spcPct val="130000"/>
              </a:lnSpc>
              <a:buSzPct val="120000"/>
            </a:pPr>
            <a:r>
              <a:rPr lang="en-US" sz="1600"/>
              <a:t> SGI		IA64/Opteron	  Linux</a:t>
            </a:r>
          </a:p>
          <a:p>
            <a:pPr>
              <a:lnSpc>
                <a:spcPct val="130000"/>
              </a:lnSpc>
              <a:buSzPct val="120000"/>
            </a:pPr>
            <a:r>
              <a:rPr lang="en-US" sz="1600"/>
              <a:t> COTS*	IA32			  Linux</a:t>
            </a:r>
          </a:p>
          <a:p>
            <a:pPr>
              <a:lnSpc>
                <a:spcPct val="130000"/>
              </a:lnSpc>
              <a:buSzPct val="120000"/>
            </a:pPr>
            <a:r>
              <a:rPr lang="en-US" sz="1600"/>
              <a:t> COTS*	IA64/Opteron	  Linux</a:t>
            </a:r>
          </a:p>
          <a:p>
            <a:pPr>
              <a:lnSpc>
                <a:spcPct val="130000"/>
              </a:lnSpc>
              <a:buSzPct val="120000"/>
            </a:pPr>
            <a:r>
              <a:rPr lang="en-US" sz="1600"/>
              <a:t> Mac		Power Series	  Darwin</a:t>
            </a:r>
          </a:p>
          <a:p>
            <a:pPr>
              <a:lnSpc>
                <a:spcPct val="130000"/>
              </a:lnSpc>
              <a:buSzPct val="120000"/>
            </a:pPr>
            <a:r>
              <a:rPr lang="en-US" sz="1600"/>
              <a:t> Mac		Intel			  Darwin</a:t>
            </a:r>
          </a:p>
          <a:p>
            <a:pPr>
              <a:lnSpc>
                <a:spcPct val="130000"/>
              </a:lnSpc>
              <a:buSzPct val="120000"/>
            </a:pPr>
            <a:r>
              <a:rPr lang="en-US" sz="1600"/>
              <a:t> NEC	NEC			  Linux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23624" y="1630170"/>
            <a:ext cx="3031599" cy="200054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SzPct val="120000"/>
            </a:pPr>
            <a:r>
              <a:rPr lang="en-US" sz="1600">
                <a:solidFill>
                  <a:srgbClr val="0000FF"/>
                </a:solidFill>
              </a:rPr>
              <a:t> Fortran 90/95 compiler</a:t>
            </a:r>
          </a:p>
          <a:p>
            <a:pPr>
              <a:lnSpc>
                <a:spcPct val="130000"/>
              </a:lnSpc>
            </a:pPr>
            <a:r>
              <a:rPr lang="en-US" sz="1600">
                <a:solidFill>
                  <a:srgbClr val="0000FF"/>
                </a:solidFill>
              </a:rPr>
              <a:t> C compiler</a:t>
            </a:r>
          </a:p>
          <a:p>
            <a:pPr>
              <a:lnSpc>
                <a:spcPct val="130000"/>
              </a:lnSpc>
            </a:pPr>
            <a:r>
              <a:rPr lang="en-US" sz="1600">
                <a:solidFill>
                  <a:srgbClr val="0000FF"/>
                </a:solidFill>
              </a:rPr>
              <a:t> Perl</a:t>
            </a:r>
          </a:p>
          <a:p>
            <a:pPr>
              <a:lnSpc>
                <a:spcPct val="130000"/>
              </a:lnSpc>
            </a:pPr>
            <a:r>
              <a:rPr lang="en-US" sz="1600">
                <a:solidFill>
                  <a:srgbClr val="0000FF"/>
                </a:solidFill>
              </a:rPr>
              <a:t> netcdf library</a:t>
            </a:r>
          </a:p>
          <a:p>
            <a:pPr>
              <a:lnSpc>
                <a:spcPct val="130000"/>
              </a:lnSpc>
              <a:buSzPct val="120000"/>
            </a:pPr>
            <a:r>
              <a:rPr lang="en-US" sz="1600">
                <a:solidFill>
                  <a:srgbClr val="0000FF"/>
                </a:solidFill>
              </a:rPr>
              <a:t> Public domain mpich for MPI</a:t>
            </a:r>
          </a:p>
          <a:p>
            <a:pPr>
              <a:lnSpc>
                <a:spcPct val="130000"/>
              </a:lnSpc>
              <a:buSzPct val="120000"/>
            </a:pPr>
            <a:r>
              <a:rPr lang="en-US" sz="1600">
                <a:solidFill>
                  <a:srgbClr val="0000FF"/>
                </a:solidFill>
              </a:rPr>
              <a:t> NCAR Graphics is also handy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5692" y="1260838"/>
            <a:ext cx="115950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Platforms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1625" y="1260838"/>
            <a:ext cx="1095597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Software</a:t>
            </a:r>
          </a:p>
        </p:txBody>
      </p:sp>
      <p:pic>
        <p:nvPicPr>
          <p:cNvPr id="12" name="Picture 9" descr="wrf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007532" y="5266254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 commercial off the shelf</a:t>
            </a:r>
          </a:p>
        </p:txBody>
      </p:sp>
      <p:pic>
        <p:nvPicPr>
          <p:cNvPr id="14" name="Picture 13" descr="HPC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338786"/>
            <a:ext cx="1828800" cy="23682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44711" y="5210942"/>
            <a:ext cx="16130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</a:rPr>
              <a:t>CSDMS HPCC</a:t>
            </a:r>
          </a:p>
          <a:p>
            <a:pPr algn="ctr"/>
            <a:r>
              <a:rPr lang="en-US" sz="1600" i="1">
                <a:solidFill>
                  <a:srgbClr val="FF0000"/>
                </a:solidFill>
              </a:rPr>
              <a:t>(beach)</a:t>
            </a:r>
          </a:p>
        </p:txBody>
      </p:sp>
      <p:pic>
        <p:nvPicPr>
          <p:cNvPr id="16" name="Picture 15" descr="wrf-insid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551" y="4087936"/>
            <a:ext cx="609600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390525" y="848130"/>
            <a:ext cx="192024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5" name="Picture 9" descr="wrf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304334" y="1097282"/>
            <a:ext cx="6673622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Times" charset="0"/>
              <a:buChar char="•"/>
            </a:pPr>
            <a:r>
              <a:rPr lang="en-US" sz="2000" i="1">
                <a:solidFill>
                  <a:srgbClr val="000090"/>
                </a:solidFill>
              </a:rPr>
              <a:t> WRF model description and documentation</a:t>
            </a:r>
          </a:p>
          <a:p>
            <a:pPr>
              <a:spcAft>
                <a:spcPts val="1200"/>
              </a:spcAft>
              <a:buFont typeface="Times" charset="0"/>
              <a:buChar char="•"/>
            </a:pPr>
            <a:r>
              <a:rPr lang="en-US" sz="2000" i="1">
                <a:solidFill>
                  <a:srgbClr val="000090"/>
                </a:solidFill>
              </a:rPr>
              <a:t> WRF tutorials</a:t>
            </a:r>
          </a:p>
          <a:p>
            <a:pPr>
              <a:spcAft>
                <a:spcPts val="1200"/>
              </a:spcAft>
              <a:buFont typeface="Times" charset="0"/>
              <a:buChar char="•"/>
            </a:pPr>
            <a:r>
              <a:rPr lang="en-US" sz="2000" i="1">
                <a:solidFill>
                  <a:srgbClr val="000090"/>
                </a:solidFill>
              </a:rPr>
              <a:t> Links to model download site</a:t>
            </a:r>
          </a:p>
          <a:p>
            <a:pPr>
              <a:spcAft>
                <a:spcPts val="1200"/>
              </a:spcAft>
              <a:buFont typeface="Times" charset="0"/>
              <a:buChar char="•"/>
            </a:pPr>
            <a:r>
              <a:rPr lang="en-US" sz="2000" i="1">
                <a:solidFill>
                  <a:srgbClr val="000090"/>
                </a:solidFill>
              </a:rPr>
              <a:t> Links to site for downloading data needed to drive WRF</a:t>
            </a:r>
          </a:p>
          <a:p>
            <a:pPr>
              <a:spcAft>
                <a:spcPts val="1200"/>
              </a:spcAft>
              <a:buFont typeface="Times" charset="0"/>
              <a:buChar char="•"/>
            </a:pPr>
            <a:r>
              <a:rPr lang="en-US" sz="2000" i="1">
                <a:solidFill>
                  <a:srgbClr val="000090"/>
                </a:solidFill>
              </a:rPr>
              <a:t> Links to specialized WRF versions</a:t>
            </a:r>
          </a:p>
          <a:p>
            <a:pPr>
              <a:spcAft>
                <a:spcPts val="1200"/>
              </a:spcAft>
              <a:buFont typeface="Times" charset="0"/>
              <a:buChar char="•"/>
            </a:pPr>
            <a:r>
              <a:rPr lang="en-US" sz="2000" i="1">
                <a:solidFill>
                  <a:srgbClr val="000090"/>
                </a:solidFill>
              </a:rPr>
              <a:t> Real-time WRF forecasts</a:t>
            </a:r>
            <a:endParaRPr lang="en-US" sz="1600" i="1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0265" y="317519"/>
            <a:ext cx="2186266" cy="461665"/>
          </a:xfrm>
          <a:prstGeom prst="rect">
            <a:avLst/>
          </a:prstGeom>
          <a:noFill/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3.  Resources</a:t>
            </a:r>
            <a:endParaRPr lang="en-US" sz="2400"/>
          </a:p>
        </p:txBody>
      </p:sp>
      <p:pic>
        <p:nvPicPr>
          <p:cNvPr id="19" name="Picture 18" descr="wrf_tutorial_webp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195" y="2887133"/>
            <a:ext cx="5272358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390525" y="848130"/>
            <a:ext cx="192024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5" name="Picture 9" descr="wrf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304334" y="1054947"/>
            <a:ext cx="6400984" cy="594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Times" charset="0"/>
              <a:buChar char="•"/>
            </a:pPr>
            <a:r>
              <a:rPr lang="en-US" sz="1600" i="1">
                <a:solidFill>
                  <a:srgbClr val="000090"/>
                </a:solidFill>
              </a:rPr>
              <a:t> </a:t>
            </a:r>
            <a:r>
              <a:rPr lang="en-US" sz="1600"/>
              <a:t>WRF home page</a:t>
            </a:r>
          </a:p>
          <a:p>
            <a:pPr lvl="1">
              <a:spcAft>
                <a:spcPts val="1200"/>
              </a:spcAft>
            </a:pPr>
            <a:r>
              <a:rPr lang="en-US" sz="1600" i="1">
                <a:solidFill>
                  <a:srgbClr val="0000FF"/>
                </a:solidFill>
              </a:rPr>
              <a:t>http://www.wrf-model.org/index.php</a:t>
            </a:r>
          </a:p>
          <a:p>
            <a:pPr>
              <a:spcAft>
                <a:spcPts val="1200"/>
              </a:spcAft>
              <a:buFont typeface="Times" charset="0"/>
              <a:buChar char="•"/>
            </a:pPr>
            <a:r>
              <a:rPr lang="en-US" sz="1600" i="1">
                <a:solidFill>
                  <a:srgbClr val="00009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</a:rPr>
              <a:t>WRF-ARW user's page</a:t>
            </a:r>
          </a:p>
          <a:p>
            <a:pPr lvl="1">
              <a:spcAft>
                <a:spcPts val="1200"/>
              </a:spcAft>
            </a:pPr>
            <a:r>
              <a:rPr lang="en-US" sz="1600" i="1">
                <a:solidFill>
                  <a:srgbClr val="0000FF"/>
                </a:solidFill>
              </a:rPr>
              <a:t>http://www.mmm.ucar.edu/wrf/users/</a:t>
            </a:r>
          </a:p>
          <a:p>
            <a:pPr>
              <a:spcAft>
                <a:spcPts val="1200"/>
              </a:spcAft>
              <a:buFont typeface="Times" charset="0"/>
              <a:buChar char="•"/>
            </a:pPr>
            <a:r>
              <a:rPr lang="en-US" sz="1600" i="1">
                <a:solidFill>
                  <a:srgbClr val="000090"/>
                </a:solidFill>
              </a:rPr>
              <a:t> </a:t>
            </a:r>
            <a:r>
              <a:rPr lang="en-US" sz="1600"/>
              <a:t>WRF-NMM user's page</a:t>
            </a:r>
          </a:p>
          <a:p>
            <a:pPr lvl="1">
              <a:spcAft>
                <a:spcPts val="1200"/>
              </a:spcAft>
            </a:pPr>
            <a:r>
              <a:rPr lang="en-US" sz="1600" i="1">
                <a:solidFill>
                  <a:srgbClr val="0000FF"/>
                </a:solidFill>
              </a:rPr>
              <a:t>http://www.dtcenter.org/wrf-nmm/users/</a:t>
            </a:r>
          </a:p>
          <a:p>
            <a:pPr>
              <a:spcAft>
                <a:spcPts val="1200"/>
              </a:spcAft>
              <a:buFont typeface="Times" charset="0"/>
              <a:buChar char="•"/>
            </a:pPr>
            <a:r>
              <a:rPr lang="en-US" sz="1600" i="1">
                <a:solidFill>
                  <a:srgbClr val="000090"/>
                </a:solidFill>
              </a:rPr>
              <a:t> </a:t>
            </a:r>
            <a:r>
              <a:rPr lang="en-US" sz="1600"/>
              <a:t>WRF tutorials</a:t>
            </a:r>
          </a:p>
          <a:p>
            <a:pPr lvl="1">
              <a:spcAft>
                <a:spcPts val="1200"/>
              </a:spcAft>
            </a:pPr>
            <a:r>
              <a:rPr lang="en-US" sz="1600" i="1">
                <a:solidFill>
                  <a:srgbClr val="0000FF"/>
                </a:solidFill>
              </a:rPr>
              <a:t>http://www.mmm.ucar.edu/wrf/users/supports/tutorial.html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600" i="1">
                <a:solidFill>
                  <a:srgbClr val="000090"/>
                </a:solidFill>
              </a:rPr>
              <a:t> </a:t>
            </a:r>
            <a:r>
              <a:rPr lang="en-US" sz="1600"/>
              <a:t>WRF source code</a:t>
            </a:r>
          </a:p>
          <a:p>
            <a:pPr>
              <a:spcAft>
                <a:spcPts val="1200"/>
              </a:spcAft>
            </a:pPr>
            <a:r>
              <a:rPr lang="en-US" sz="1600" i="1">
                <a:solidFill>
                  <a:srgbClr val="000090"/>
                </a:solidFill>
              </a:rPr>
              <a:t>	</a:t>
            </a:r>
            <a:r>
              <a:rPr lang="en-US" sz="1600" i="1">
                <a:solidFill>
                  <a:srgbClr val="0000FF"/>
                </a:solidFill>
              </a:rPr>
              <a:t>http://www.mmm.ucar.edu/wrf/users/download/get_source.html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600" i="1">
                <a:solidFill>
                  <a:srgbClr val="000090"/>
                </a:solidFill>
              </a:rPr>
              <a:t> </a:t>
            </a:r>
            <a:r>
              <a:rPr lang="en-US" sz="1600"/>
              <a:t>Datasets for WRF</a:t>
            </a:r>
          </a:p>
          <a:p>
            <a:pPr>
              <a:spcAft>
                <a:spcPts val="1200"/>
              </a:spcAft>
            </a:pPr>
            <a:r>
              <a:rPr lang="en-US" sz="1600" i="1">
                <a:solidFill>
                  <a:srgbClr val="000090"/>
                </a:solidFill>
              </a:rPr>
              <a:t>	</a:t>
            </a:r>
            <a:r>
              <a:rPr lang="en-US" sz="1600" i="1">
                <a:solidFill>
                  <a:srgbClr val="0000FF"/>
                </a:solidFill>
              </a:rPr>
              <a:t>http://rda.ucar.edu/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600" i="1">
                <a:solidFill>
                  <a:srgbClr val="000090"/>
                </a:solidFill>
              </a:rPr>
              <a:t> </a:t>
            </a:r>
            <a:r>
              <a:rPr lang="en-US" sz="1600"/>
              <a:t>Real-time WRF forecasts</a:t>
            </a:r>
          </a:p>
          <a:p>
            <a:pPr lvl="1">
              <a:spcAft>
                <a:spcPts val="1200"/>
              </a:spcAft>
            </a:pPr>
            <a:r>
              <a:rPr lang="en-US" sz="1600" i="1">
                <a:solidFill>
                  <a:srgbClr val="0000FF"/>
                </a:solidFill>
              </a:rPr>
              <a:t>http://wrf-model.org/plots/realtime_main.php</a:t>
            </a:r>
          </a:p>
          <a:p>
            <a:pPr>
              <a:spcAft>
                <a:spcPts val="1200"/>
              </a:spcAft>
            </a:pPr>
            <a:endParaRPr lang="en-US" sz="1600" i="1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0265" y="317519"/>
            <a:ext cx="2186266" cy="461665"/>
          </a:xfrm>
          <a:prstGeom prst="rect">
            <a:avLst/>
          </a:prstGeom>
          <a:noFill/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3.  Resources</a:t>
            </a:r>
            <a:endParaRPr lang="en-US" sz="2400"/>
          </a:p>
        </p:txBody>
      </p:sp>
      <p:pic>
        <p:nvPicPr>
          <p:cNvPr id="7" name="Picture 6" descr="ARWTechNoteV3 3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307369" y="960959"/>
            <a:ext cx="2826328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109104" y="1693325"/>
            <a:ext cx="1658567" cy="43264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767671" y="1693331"/>
            <a:ext cx="2760133" cy="43264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390525" y="848130"/>
            <a:ext cx="384048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5" name="Picture 9" descr="wrf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90265" y="317519"/>
            <a:ext cx="4065837" cy="461665"/>
          </a:xfrm>
          <a:prstGeom prst="rect">
            <a:avLst/>
          </a:prstGeom>
          <a:noFill/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4.  Steps for Running WRF</a:t>
            </a:r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237401" y="1063414"/>
            <a:ext cx="4619793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Simplified WRF Flow Chart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506165" y="4055553"/>
            <a:ext cx="702733" cy="516466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98435" y="4129120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WPS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11681" y="4055553"/>
            <a:ext cx="702733" cy="516466"/>
          </a:xfrm>
          <a:prstGeom prst="round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80154" y="4129120"/>
            <a:ext cx="569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real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031269" y="3682996"/>
            <a:ext cx="1343675" cy="516466"/>
          </a:xfrm>
          <a:prstGeom prst="round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40104" y="3753927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WRF-ARW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31269" y="4453487"/>
            <a:ext cx="1343675" cy="516466"/>
          </a:xfrm>
          <a:prstGeom prst="round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33918" y="4524418"/>
            <a:ext cx="133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WRF-NMM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50279" y="3313650"/>
            <a:ext cx="1150850" cy="83099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5820" y="3313649"/>
            <a:ext cx="1039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WRF</a:t>
            </a:r>
          </a:p>
          <a:p>
            <a:pPr algn="ctr"/>
            <a:r>
              <a:rPr lang="en-US" sz="1600"/>
              <a:t>terrestrial</a:t>
            </a:r>
          </a:p>
          <a:p>
            <a:pPr algn="ctr"/>
            <a:r>
              <a:rPr lang="en-US" sz="1600"/>
              <a:t>data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0279" y="4507491"/>
            <a:ext cx="1150850" cy="58477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90493" y="4507490"/>
            <a:ext cx="10704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gridded</a:t>
            </a:r>
          </a:p>
          <a:p>
            <a:pPr algn="ctr"/>
            <a:r>
              <a:rPr lang="en-US" sz="1600"/>
              <a:t>MET data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212109" y="3465673"/>
            <a:ext cx="702733" cy="5164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278405" y="3570292"/>
            <a:ext cx="587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NCL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154530" y="2692354"/>
            <a:ext cx="817890" cy="5164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205701" y="2782855"/>
            <a:ext cx="716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Vapor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212109" y="4238992"/>
            <a:ext cx="702733" cy="5164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248423" y="4332322"/>
            <a:ext cx="64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RIP4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212109" y="5012312"/>
            <a:ext cx="702733" cy="5164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261354" y="5111280"/>
            <a:ext cx="614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MET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18490" y="1744133"/>
            <a:ext cx="1590773" cy="830997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i="1"/>
              <a:t>WRF</a:t>
            </a:r>
          </a:p>
          <a:p>
            <a:pPr algn="ctr"/>
            <a:r>
              <a:rPr lang="en-US" sz="1600" i="1"/>
              <a:t>pre-processing</a:t>
            </a:r>
          </a:p>
          <a:p>
            <a:pPr algn="ctr"/>
            <a:r>
              <a:rPr lang="en-US" sz="1600" i="1"/>
              <a:t>system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7230" y="1744133"/>
            <a:ext cx="986340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i="1"/>
              <a:t>External</a:t>
            </a:r>
          </a:p>
          <a:p>
            <a:pPr algn="ctr"/>
            <a:r>
              <a:rPr lang="en-US" sz="1600" i="1"/>
              <a:t>data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13859" y="1744133"/>
            <a:ext cx="1312952" cy="338554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i="1"/>
              <a:t>WRF Model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09693" y="1744133"/>
            <a:ext cx="1704786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i="1"/>
              <a:t>Post-processing</a:t>
            </a:r>
          </a:p>
          <a:p>
            <a:pPr algn="ctr"/>
            <a:r>
              <a:rPr lang="en-US" sz="1600" i="1"/>
              <a:t>&amp; visualization</a:t>
            </a:r>
          </a:p>
        </p:txBody>
      </p:sp>
      <p:cxnSp>
        <p:nvCxnSpPr>
          <p:cNvPr id="39" name="Straight Arrow Connector 38"/>
          <p:cNvCxnSpPr>
            <a:stCxn id="18" idx="3"/>
          </p:cNvCxnSpPr>
          <p:nvPr/>
        </p:nvCxnSpPr>
        <p:spPr>
          <a:xfrm>
            <a:off x="1701129" y="3729148"/>
            <a:ext cx="797306" cy="4703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0" idx="3"/>
          </p:cNvCxnSpPr>
          <p:nvPr/>
        </p:nvCxnSpPr>
        <p:spPr>
          <a:xfrm flipV="1">
            <a:off x="1701129" y="4450667"/>
            <a:ext cx="797306" cy="349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208898" y="4326473"/>
            <a:ext cx="70278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9" idx="3"/>
          </p:cNvCxnSpPr>
          <p:nvPr/>
        </p:nvCxnSpPr>
        <p:spPr>
          <a:xfrm flipV="1">
            <a:off x="4614414" y="4144646"/>
            <a:ext cx="416855" cy="1691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9" idx="3"/>
          </p:cNvCxnSpPr>
          <p:nvPr/>
        </p:nvCxnSpPr>
        <p:spPr>
          <a:xfrm>
            <a:off x="4614414" y="4313786"/>
            <a:ext cx="416855" cy="210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2" idx="3"/>
          </p:cNvCxnSpPr>
          <p:nvPr/>
        </p:nvCxnSpPr>
        <p:spPr>
          <a:xfrm flipV="1">
            <a:off x="6374944" y="3928539"/>
            <a:ext cx="48306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6374938" y="4724431"/>
            <a:ext cx="48306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459135" y="5613381"/>
            <a:ext cx="234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.</a:t>
            </a:r>
          </a:p>
          <a:p>
            <a:r>
              <a:rPr lang="en-US" sz="1400" b="1"/>
              <a:t>.</a:t>
            </a:r>
          </a:p>
          <a:p>
            <a:r>
              <a:rPr lang="en-US" sz="1400" b="1"/>
              <a:t>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7401" y="5122033"/>
            <a:ext cx="1775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(large-scale circulation)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/>
          <p:cNvSpPr/>
          <p:nvPr/>
        </p:nvSpPr>
        <p:spPr>
          <a:xfrm>
            <a:off x="7933249" y="3790422"/>
            <a:ext cx="838218" cy="51646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11297" y="2082800"/>
            <a:ext cx="6703642" cy="30392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390525" y="848130"/>
            <a:ext cx="384048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5" name="Picture 9" descr="wrf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90265" y="317519"/>
            <a:ext cx="4065837" cy="461665"/>
          </a:xfrm>
          <a:prstGeom prst="rect">
            <a:avLst/>
          </a:prstGeom>
          <a:noFill/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4.  Steps for Running WRF</a:t>
            </a:r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237401" y="1063414"/>
            <a:ext cx="4619793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WRF Pre-processing System (WPS)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20775" y="3778766"/>
            <a:ext cx="946640" cy="516466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16910" y="3852333"/>
            <a:ext cx="95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metgrid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90279" y="3778766"/>
            <a:ext cx="945513" cy="516466"/>
          </a:xfrm>
          <a:prstGeom prst="round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85681" y="3852333"/>
            <a:ext cx="95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geogrid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475442" y="2683933"/>
            <a:ext cx="817890" cy="5164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506870" y="2774434"/>
            <a:ext cx="755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ungrib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11297" y="2082800"/>
            <a:ext cx="701006" cy="338554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i="1"/>
              <a:t>WPS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140389" y="4047067"/>
            <a:ext cx="227652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163930" y="4385731"/>
            <a:ext cx="2845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choose model domain(s)</a:t>
            </a:r>
          </a:p>
          <a:p>
            <a:r>
              <a:rPr lang="en-US" sz="1200">
                <a:solidFill>
                  <a:srgbClr val="0000FF"/>
                </a:solidFill>
              </a:rPr>
              <a:t>horizontally interpolate terrestrial data</a:t>
            </a:r>
          </a:p>
          <a:p>
            <a:r>
              <a:rPr lang="en-US" sz="1200">
                <a:solidFill>
                  <a:srgbClr val="0000FF"/>
                </a:solidFill>
              </a:rPr>
              <a:t>     onto model grid for each domain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52601" y="2726268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decode met data </a:t>
            </a:r>
          </a:p>
          <a:p>
            <a:r>
              <a:rPr lang="en-US" sz="1200">
                <a:solidFill>
                  <a:srgbClr val="0000FF"/>
                </a:solidFill>
              </a:rPr>
              <a:t>from original sources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467712" y="4385731"/>
            <a:ext cx="2785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horizontally interpolate met data onto </a:t>
            </a:r>
          </a:p>
          <a:p>
            <a:r>
              <a:rPr lang="en-US" sz="1200">
                <a:solidFill>
                  <a:srgbClr val="0000FF"/>
                </a:solidFill>
              </a:rPr>
              <a:t>model grid for each domain</a:t>
            </a:r>
          </a:p>
        </p:txBody>
      </p:sp>
      <p:cxnSp>
        <p:nvCxnSpPr>
          <p:cNvPr id="55" name="Straight Arrow Connector 54"/>
          <p:cNvCxnSpPr>
            <a:stCxn id="26" idx="2"/>
          </p:cNvCxnSpPr>
          <p:nvPr/>
        </p:nvCxnSpPr>
        <p:spPr>
          <a:xfrm rot="16200000" flipH="1">
            <a:off x="4595204" y="3489582"/>
            <a:ext cx="5783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5371280" y="4047067"/>
            <a:ext cx="2561969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072157" y="3860800"/>
            <a:ext cx="569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853783" y="2087150"/>
            <a:ext cx="5487749" cy="30392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390525" y="848130"/>
            <a:ext cx="384048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5" name="Picture 9" descr="wrf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90265" y="317519"/>
            <a:ext cx="4065837" cy="461665"/>
          </a:xfrm>
          <a:prstGeom prst="rect">
            <a:avLst/>
          </a:prstGeom>
          <a:noFill/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4.  Steps for Running WRF</a:t>
            </a:r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643801" y="1429940"/>
            <a:ext cx="4619793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WRF Model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3180" y="2889730"/>
            <a:ext cx="1322139" cy="886399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69316" y="2980232"/>
            <a:ext cx="1338377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WRF-ARW</a:t>
            </a:r>
          </a:p>
          <a:p>
            <a:pPr>
              <a:spcAft>
                <a:spcPts val="600"/>
              </a:spcAft>
            </a:pPr>
            <a:r>
              <a:rPr lang="en-US"/>
              <a:t>WRF-NMM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342686" y="3067538"/>
            <a:ext cx="598844" cy="516466"/>
          </a:xfrm>
          <a:prstGeom prst="round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1955" y="3141105"/>
            <a:ext cx="569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real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954115" y="3335839"/>
            <a:ext cx="260673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926854" y="3623701"/>
            <a:ext cx="3172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choose vertical model levels</a:t>
            </a:r>
          </a:p>
          <a:p>
            <a:r>
              <a:rPr lang="en-US" sz="1200">
                <a:solidFill>
                  <a:srgbClr val="0000FF"/>
                </a:solidFill>
              </a:rPr>
              <a:t>vertically interpolate data onto model levels</a:t>
            </a:r>
          </a:p>
          <a:p>
            <a:r>
              <a:rPr lang="en-US" sz="1200">
                <a:solidFill>
                  <a:srgbClr val="0000FF"/>
                </a:solidFill>
              </a:rPr>
              <a:t>create boundary condition file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670985" y="3798291"/>
            <a:ext cx="1262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run WRF model</a:t>
            </a:r>
          </a:p>
        </p:txBody>
      </p:sp>
      <p:cxnSp>
        <p:nvCxnSpPr>
          <p:cNvPr id="23" name="Straight Arrow Connector 22"/>
          <p:cNvCxnSpPr>
            <a:stCxn id="7" idx="3"/>
          </p:cNvCxnSpPr>
          <p:nvPr/>
        </p:nvCxnSpPr>
        <p:spPr>
          <a:xfrm>
            <a:off x="5895319" y="3332930"/>
            <a:ext cx="8187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30553" y="3016736"/>
            <a:ext cx="189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Post-processing</a:t>
            </a:r>
          </a:p>
          <a:p>
            <a:r>
              <a:rPr lang="en-US" i="1"/>
              <a:t>&amp; visualization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90525" y="3332930"/>
            <a:ext cx="95216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RRL"/>
          <p:cNvPicPr>
            <a:picLocks noChangeAspect="1" noChangeArrowheads="1"/>
          </p:cNvPicPr>
          <p:nvPr/>
        </p:nvPicPr>
        <p:blipFill>
          <a:blip r:embed="rId3">
            <a:lum contrast="25000"/>
          </a:blip>
          <a:srcRect b="16691"/>
          <a:stretch>
            <a:fillRect/>
          </a:stretch>
        </p:blipFill>
        <p:spPr bwMode="auto">
          <a:xfrm>
            <a:off x="332259" y="3847724"/>
            <a:ext cx="4390895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Phoenix dust storm, MJ cop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58" y="946248"/>
            <a:ext cx="4331367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5146" y="3813849"/>
            <a:ext cx="215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Rocky Mountains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2958" y="946785"/>
            <a:ext cx="1838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Mojave Desert</a:t>
            </a:r>
          </a:p>
        </p:txBody>
      </p:sp>
      <p:pic>
        <p:nvPicPr>
          <p:cNvPr id="11" name="Picture 10" descr="yardang copy.tiff"/>
          <p:cNvPicPr>
            <a:picLocks noChangeAspect="1"/>
          </p:cNvPicPr>
          <p:nvPr/>
        </p:nvPicPr>
        <p:blipFill>
          <a:blip r:embed="rId5">
            <a:lum contrast="10000"/>
            <a:alphaModFix/>
          </a:blip>
          <a:srcRect t="1096" r="1498" b="1832"/>
          <a:stretch>
            <a:fillRect/>
          </a:stretch>
        </p:blipFill>
        <p:spPr>
          <a:xfrm>
            <a:off x="5057285" y="546675"/>
            <a:ext cx="3840480" cy="30343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057285" y="546138"/>
            <a:ext cx="1552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Afghanistan</a:t>
            </a:r>
          </a:p>
        </p:txBody>
      </p:sp>
      <p:pic>
        <p:nvPicPr>
          <p:cNvPr id="12" name="Picture 13" descr="DRP_coast1_sm cop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3990" y="3737176"/>
            <a:ext cx="3840480" cy="28808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083990" y="3686374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Arctic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3370" y="977563"/>
            <a:ext cx="2189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0000FF"/>
                </a:solidFill>
              </a:rPr>
              <a:t>(dust storms, </a:t>
            </a:r>
          </a:p>
          <a:p>
            <a:r>
              <a:rPr lang="en-US" i="1">
                <a:solidFill>
                  <a:srgbClr val="0000FF"/>
                </a:solidFill>
              </a:rPr>
              <a:t>         wind erosion)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09438" y="576916"/>
            <a:ext cx="207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000090"/>
                </a:solidFill>
              </a:rPr>
              <a:t>(climate change?)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6997" y="3844627"/>
            <a:ext cx="222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0000FF"/>
                </a:solidFill>
              </a:rPr>
              <a:t>(wetlands, glaciers)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66771" y="3666350"/>
            <a:ext cx="1945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0000FF"/>
                </a:solidFill>
              </a:rPr>
              <a:t>(coastal erosion)</a:t>
            </a: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390525" y="848130"/>
            <a:ext cx="384048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0265" y="317519"/>
            <a:ext cx="2049509" cy="461665"/>
          </a:xfrm>
          <a:prstGeom prst="rect">
            <a:avLst/>
          </a:prstGeom>
          <a:noFill/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5.  Examples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390525" y="848130"/>
            <a:ext cx="603504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5" name="Picture 9" descr="wrf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300507" y="1757196"/>
            <a:ext cx="68403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/>
              <a:t> State-of-the-art mesoscale atmospheric modeling system</a:t>
            </a:r>
            <a:endParaRPr lang="en-US" sz="1600" i="1">
              <a:solidFill>
                <a:srgbClr val="0000FF"/>
              </a:solidFill>
            </a:endParaRP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300507" y="2791724"/>
            <a:ext cx="6891630" cy="42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000"/>
              <a:t> Solves fully compressible non-hydrostatic Euler equations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334" y="5290873"/>
            <a:ext cx="491550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  NCAR, NOAA-ESRL, NOAA-NCEP</a:t>
            </a:r>
            <a:r>
              <a:rPr lang="en-US" sz="1600" i="1">
                <a:solidFill>
                  <a:srgbClr val="FF000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+ universities &amp; govt agencies in U.S. and oversees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0265" y="317519"/>
            <a:ext cx="6307135" cy="461665"/>
          </a:xfrm>
          <a:prstGeom prst="rect">
            <a:avLst/>
          </a:prstGeom>
          <a:noFill/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2.  Overview of the WRF Modeling System</a:t>
            </a:r>
            <a:endParaRPr lang="en-US" sz="2400"/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02517" y="3933657"/>
            <a:ext cx="23903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/>
              <a:t> Community model</a:t>
            </a:r>
            <a:endParaRPr lang="en-US" sz="1600" i="1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49" y="3215248"/>
            <a:ext cx="816121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  								</a:t>
            </a:r>
            <a:r>
              <a:rPr lang="en-US" sz="1600" i="1">
                <a:solidFill>
                  <a:srgbClr val="FF0000"/>
                </a:solidFill>
              </a:rPr>
              <a:t>(conservation of mass, momentum, energy)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  designed for use at scales ranging from meters to 1000s of kilometers</a:t>
            </a:r>
            <a:r>
              <a:rPr lang="en-US" sz="1600" i="1"/>
              <a:t> </a:t>
            </a:r>
          </a:p>
          <a:p>
            <a:pPr>
              <a:spcAft>
                <a:spcPts val="600"/>
              </a:spcAft>
            </a:pPr>
            <a:endParaRPr lang="en-US" sz="1600" i="1"/>
          </a:p>
        </p:txBody>
      </p:sp>
      <p:sp>
        <p:nvSpPr>
          <p:cNvPr id="31" name="TextBox 30"/>
          <p:cNvSpPr txBox="1"/>
          <p:nvPr/>
        </p:nvSpPr>
        <p:spPr>
          <a:xfrm>
            <a:off x="813443" y="4307484"/>
            <a:ext cx="75265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i="1">
                <a:solidFill>
                  <a:srgbClr val="0000FF"/>
                </a:solidFill>
              </a:rPr>
              <a:t>  distributed development, centralized support</a:t>
            </a:r>
            <a:r>
              <a:rPr lang="en-US" sz="1600" i="1"/>
              <a:t> </a:t>
            </a:r>
          </a:p>
          <a:p>
            <a:endParaRPr lang="en-US" sz="1600" i="1"/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302511" y="4856554"/>
            <a:ext cx="25442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/>
              <a:t> Primary developers</a:t>
            </a:r>
            <a:endParaRPr lang="en-US" sz="1600" i="1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1910" y="2148399"/>
            <a:ext cx="6370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i="1">
                <a:solidFill>
                  <a:srgbClr val="0000FF"/>
                </a:solidFill>
              </a:rPr>
              <a:t>  designed to serve both atmospheric research &amp; NWP communities</a:t>
            </a:r>
          </a:p>
          <a:p>
            <a:pPr marL="0" lvl="1"/>
            <a:r>
              <a:rPr lang="en-US" sz="1600" i="1">
                <a:solidFill>
                  <a:srgbClr val="0000FF"/>
                </a:solidFill>
              </a:rPr>
              <a:t>								</a:t>
            </a:r>
            <a:r>
              <a:rPr lang="en-US" sz="1600" i="1">
                <a:solidFill>
                  <a:srgbClr val="FF0000"/>
                </a:solidFill>
              </a:rPr>
              <a:t>(flexible, modular, ...)</a:t>
            </a:r>
            <a:r>
              <a:rPr lang="en-US" sz="1600" i="1">
                <a:solidFill>
                  <a:srgbClr val="FF0000"/>
                </a:solidFill>
              </a:rPr>
              <a:t> </a:t>
            </a:r>
          </a:p>
          <a:p>
            <a:endParaRPr lang="en-US" sz="1600" i="1"/>
          </a:p>
        </p:txBody>
      </p:sp>
      <p:sp>
        <p:nvSpPr>
          <p:cNvPr id="38" name="TextBox 37"/>
          <p:cNvSpPr txBox="1"/>
          <p:nvPr/>
        </p:nvSpPr>
        <p:spPr>
          <a:xfrm>
            <a:off x="255053" y="1105749"/>
            <a:ext cx="1967155" cy="400110"/>
          </a:xfrm>
          <a:prstGeom prst="rect">
            <a:avLst/>
          </a:prstGeom>
          <a:noFill/>
          <a:effectLst>
            <a:outerShdw blurRad="47625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i="1">
                <a:solidFill>
                  <a:srgbClr val="000090"/>
                </a:solidFill>
                <a:latin typeface="Geneva"/>
                <a:cs typeface="Geneva"/>
              </a:rPr>
              <a:t>What is WRF?</a:t>
            </a:r>
          </a:p>
        </p:txBody>
      </p:sp>
      <p:pic>
        <p:nvPicPr>
          <p:cNvPr id="17" name="Picture 16" descr="wrf_supercell.jpg"/>
          <p:cNvPicPr preferRelativeResize="0">
            <a:picLocks/>
          </p:cNvPicPr>
          <p:nvPr/>
        </p:nvPicPr>
        <p:blipFill>
          <a:blip r:embed="rId4"/>
          <a:srcRect t="30987"/>
          <a:stretch>
            <a:fillRect/>
          </a:stretch>
        </p:blipFill>
        <p:spPr>
          <a:xfrm>
            <a:off x="5755433" y="4394073"/>
            <a:ext cx="3474720" cy="21945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10519" y="4402096"/>
            <a:ext cx="1182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3D supercell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6200000" flipV="1">
            <a:off x="5665983" y="3165934"/>
            <a:ext cx="186257" cy="1366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Tstorm1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</p:spPr>
      </p:pic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8214545" y="6532387"/>
            <a:ext cx="8969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i="1">
                <a:solidFill>
                  <a:schemeClr val="bg1"/>
                </a:solidFill>
              </a:rPr>
              <a:t>D. Lawrence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1193" y="1193800"/>
            <a:ext cx="5281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Thanks for coming to the WRF Clinic!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390525" y="848130"/>
            <a:ext cx="603504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5" name="Picture 9" descr="wrf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300507" y="1689460"/>
            <a:ext cx="56220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/>
              <a:t> Real-time numerical weather prediction (NWP)</a:t>
            </a:r>
            <a:endParaRPr lang="en-US" sz="1600" i="1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0265" y="317519"/>
            <a:ext cx="6307135" cy="461665"/>
          </a:xfrm>
          <a:prstGeom prst="rect">
            <a:avLst/>
          </a:prstGeom>
          <a:noFill/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2.  Overview of the WRF Modeling System</a:t>
            </a:r>
            <a:endParaRPr lang="en-US" sz="2400"/>
          </a:p>
        </p:txBody>
      </p:sp>
      <p:sp>
        <p:nvSpPr>
          <p:cNvPr id="33" name="TextBox 32"/>
          <p:cNvSpPr txBox="1"/>
          <p:nvPr/>
        </p:nvSpPr>
        <p:spPr>
          <a:xfrm>
            <a:off x="821910" y="2131465"/>
            <a:ext cx="61715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Daily weather and severe storm forecasts by NOAA, AFWA, ...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Air-quality forecasts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Forest fires</a:t>
            </a:r>
            <a:endParaRPr lang="en-US" sz="1600" i="1">
              <a:solidFill>
                <a:srgbClr val="0000FF"/>
              </a:solidFill>
            </a:endParaRP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Wind &amp; solar forecasts for power utilities</a:t>
            </a:r>
            <a:r>
              <a:rPr lang="en-US" sz="1600" i="1"/>
              <a:t> </a:t>
            </a:r>
          </a:p>
          <a:p>
            <a:pPr>
              <a:spcAft>
                <a:spcPts val="600"/>
              </a:spcAft>
            </a:pPr>
            <a:endParaRPr lang="en-US" sz="1600" i="1"/>
          </a:p>
        </p:txBody>
      </p:sp>
      <p:sp>
        <p:nvSpPr>
          <p:cNvPr id="38" name="TextBox 37"/>
          <p:cNvSpPr txBox="1"/>
          <p:nvPr/>
        </p:nvSpPr>
        <p:spPr>
          <a:xfrm>
            <a:off x="255053" y="1105749"/>
            <a:ext cx="2404099" cy="400110"/>
          </a:xfrm>
          <a:prstGeom prst="rect">
            <a:avLst/>
          </a:prstGeom>
          <a:noFill/>
          <a:effectLst>
            <a:outerShdw blurRad="47625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i="1">
                <a:solidFill>
                  <a:srgbClr val="000090"/>
                </a:solidFill>
                <a:latin typeface="Geneva"/>
                <a:cs typeface="Geneva"/>
              </a:rPr>
              <a:t>WRF Applications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00501" y="3552194"/>
            <a:ext cx="29033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/>
              <a:t> Atmospheric Research</a:t>
            </a:r>
            <a:endParaRPr lang="en-US" sz="1600" i="1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3437" y="3994199"/>
            <a:ext cx="756009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Atmospheric physics / parameterization research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Real-time NWP and forecasting research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Regional climate and seasonal time-scale research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Landsurface interactions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Coupled-chemistry research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Idealized simulations at many scales 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        (e.g. mountain waves, convection, LES, ...)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Planetary research (Mars, Titan, ...)</a:t>
            </a:r>
          </a:p>
          <a:p>
            <a:pPr>
              <a:spcAft>
                <a:spcPts val="600"/>
              </a:spcAft>
            </a:pPr>
            <a:endParaRPr lang="en-US" sz="1600" i="1"/>
          </a:p>
        </p:txBody>
      </p:sp>
      <p:pic>
        <p:nvPicPr>
          <p:cNvPr id="10" name="Picture 9" descr="10km_preci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400" y="1530392"/>
            <a:ext cx="228600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LES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059" y="4360406"/>
            <a:ext cx="2926080" cy="1999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390525" y="848130"/>
            <a:ext cx="603504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5" name="Picture 9" descr="wrf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300507" y="1757196"/>
            <a:ext cx="4455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/>
              <a:t> 2  Dynamical Cores  </a:t>
            </a:r>
            <a:r>
              <a:rPr lang="en-US" i="1"/>
              <a:t>(standard model)</a:t>
            </a:r>
            <a:endParaRPr lang="en-US" i="1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0265" y="317519"/>
            <a:ext cx="6307135" cy="461665"/>
          </a:xfrm>
          <a:prstGeom prst="rect">
            <a:avLst/>
          </a:prstGeom>
          <a:noFill/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2.  Overview of the WRF Modeling System</a:t>
            </a:r>
            <a:endParaRPr lang="en-US" sz="2400"/>
          </a:p>
        </p:txBody>
      </p:sp>
      <p:sp>
        <p:nvSpPr>
          <p:cNvPr id="33" name="TextBox 32"/>
          <p:cNvSpPr txBox="1"/>
          <p:nvPr/>
        </p:nvSpPr>
        <p:spPr>
          <a:xfrm>
            <a:off x="728773" y="2199201"/>
            <a:ext cx="755162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ARW:  Advanced Research WRF core	  </a:t>
            </a:r>
            <a:r>
              <a:rPr lang="en-US" sz="1600" i="1">
                <a:solidFill>
                  <a:srgbClr val="FF0000"/>
                </a:solidFill>
              </a:rPr>
              <a:t>       supported by NCAR</a:t>
            </a:r>
          </a:p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NMM:  Nonhydrostatic Mesoscale Model core    </a:t>
            </a:r>
            <a:r>
              <a:rPr lang="en-US" sz="1600" i="1">
                <a:solidFill>
                  <a:srgbClr val="FF0000"/>
                </a:solidFill>
              </a:rPr>
              <a:t>         supported by NOAA/NCEP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5053" y="1105749"/>
            <a:ext cx="4635529" cy="400110"/>
          </a:xfrm>
          <a:prstGeom prst="rect">
            <a:avLst/>
          </a:prstGeom>
          <a:noFill/>
          <a:effectLst>
            <a:outerShdw blurRad="47625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i="1">
                <a:solidFill>
                  <a:srgbClr val="000090"/>
                </a:solidFill>
                <a:latin typeface="Geneva"/>
                <a:cs typeface="Geneva"/>
              </a:rPr>
              <a:t>WRF now comes in multiple flavors!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00501" y="3094976"/>
            <a:ext cx="36343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/>
              <a:t> Specialized Versions of WRF</a:t>
            </a:r>
            <a:endParaRPr lang="en-US" sz="1600" i="1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0300" y="3536981"/>
            <a:ext cx="8212030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>
                <a:solidFill>
                  <a:srgbClr val="0000FF"/>
                </a:solidFill>
              </a:rPr>
              <a:t>HWRF</a:t>
            </a:r>
            <a:r>
              <a:rPr lang="en-US" sz="1600" i="1">
                <a:solidFill>
                  <a:srgbClr val="0000FF"/>
                </a:solidFill>
              </a:rPr>
              <a:t>			</a:t>
            </a:r>
            <a:r>
              <a:rPr lang="en-US" sz="1600" i="1">
                <a:solidFill>
                  <a:srgbClr val="FF0000"/>
                </a:solidFill>
              </a:rPr>
              <a:t>forecasts the track and intensity of tropical cyclones  (NOAA)</a:t>
            </a:r>
          </a:p>
          <a:p>
            <a:pPr marL="0" lvl="1">
              <a:spcAft>
                <a:spcPts val="600"/>
              </a:spcAft>
            </a:pPr>
            <a:r>
              <a:rPr lang="en-US" sz="1600">
                <a:solidFill>
                  <a:srgbClr val="0000FF"/>
                </a:solidFill>
              </a:rPr>
              <a:t>WRF-AHW</a:t>
            </a:r>
            <a:r>
              <a:rPr lang="en-US" sz="1600" i="1">
                <a:solidFill>
                  <a:srgbClr val="0000FF"/>
                </a:solidFill>
              </a:rPr>
              <a:t>		</a:t>
            </a:r>
            <a:r>
              <a:rPr lang="en-US" sz="1600" i="1">
                <a:solidFill>
                  <a:srgbClr val="FF0000"/>
                </a:solidFill>
              </a:rPr>
              <a:t>WRF-ARW for hurricane research  (NCAR)</a:t>
            </a:r>
          </a:p>
          <a:p>
            <a:pPr marL="0" lvl="1">
              <a:spcAft>
                <a:spcPts val="600"/>
              </a:spcAft>
            </a:pPr>
            <a:r>
              <a:rPr lang="en-US" sz="1600">
                <a:solidFill>
                  <a:srgbClr val="0000FF"/>
                </a:solidFill>
              </a:rPr>
              <a:t>WRF-Fire</a:t>
            </a:r>
            <a:r>
              <a:rPr lang="en-US" sz="1600" i="1">
                <a:solidFill>
                  <a:srgbClr val="0000FF"/>
                </a:solidFill>
              </a:rPr>
              <a:t>			</a:t>
            </a:r>
            <a:r>
              <a:rPr lang="en-US" sz="1600" i="1">
                <a:solidFill>
                  <a:srgbClr val="FF0000"/>
                </a:solidFill>
              </a:rPr>
              <a:t>2-way coupling of forest fire behavior with atmospheric dynamics</a:t>
            </a:r>
          </a:p>
          <a:p>
            <a:pPr marL="0" lvl="1">
              <a:spcAft>
                <a:spcPts val="600"/>
              </a:spcAft>
            </a:pPr>
            <a:r>
              <a:rPr lang="en-US" sz="1600">
                <a:solidFill>
                  <a:srgbClr val="0000FF"/>
                </a:solidFill>
              </a:rPr>
              <a:t>WRF-Chem</a:t>
            </a:r>
            <a:r>
              <a:rPr lang="en-US" sz="1600" i="1">
                <a:solidFill>
                  <a:srgbClr val="0000FF"/>
                </a:solidFill>
              </a:rPr>
              <a:t>		</a:t>
            </a:r>
            <a:r>
              <a:rPr lang="en-US" sz="1600" i="1">
                <a:solidFill>
                  <a:srgbClr val="FF0000"/>
                </a:solidFill>
              </a:rPr>
              <a:t>couples chemistry with WRF-ARW</a:t>
            </a:r>
          </a:p>
          <a:p>
            <a:pPr marL="0" lvl="1">
              <a:spcAft>
                <a:spcPts val="600"/>
              </a:spcAft>
            </a:pPr>
            <a:r>
              <a:rPr lang="en-US" sz="1600">
                <a:solidFill>
                  <a:srgbClr val="0000FF"/>
                </a:solidFill>
              </a:rPr>
              <a:t>Polar WRF</a:t>
            </a:r>
            <a:r>
              <a:rPr lang="en-US" sz="1600" i="1">
                <a:solidFill>
                  <a:srgbClr val="FF0000"/>
                </a:solidFill>
              </a:rPr>
              <a:t>		WRF-ARW modified for polar regions </a:t>
            </a:r>
          </a:p>
          <a:p>
            <a:pPr marL="0" lvl="1">
              <a:spcAft>
                <a:spcPts val="600"/>
              </a:spcAft>
            </a:pPr>
            <a:r>
              <a:rPr lang="en-US" sz="1600">
                <a:solidFill>
                  <a:srgbClr val="0000FF"/>
                </a:solidFill>
              </a:rPr>
              <a:t>CWRF</a:t>
            </a:r>
            <a:r>
              <a:rPr lang="en-US" sz="1600" i="1">
                <a:solidFill>
                  <a:srgbClr val="FF0000"/>
                </a:solidFill>
              </a:rPr>
              <a:t>			WRF-ARW modified for Regional Climate Modeling </a:t>
            </a:r>
          </a:p>
          <a:p>
            <a:pPr marL="0" lvl="1">
              <a:spcAft>
                <a:spcPts val="600"/>
              </a:spcAft>
            </a:pPr>
            <a:r>
              <a:rPr lang="en-US" sz="1600">
                <a:solidFill>
                  <a:srgbClr val="0000FF"/>
                </a:solidFill>
              </a:rPr>
              <a:t>CLWRF</a:t>
            </a:r>
            <a:r>
              <a:rPr lang="en-US" sz="1600" i="1">
                <a:solidFill>
                  <a:srgbClr val="FF0000"/>
                </a:solidFill>
              </a:rPr>
              <a:t>			WRF-ARW modified for Regional Climate Modeling</a:t>
            </a:r>
          </a:p>
          <a:p>
            <a:pPr marL="0" lvl="1">
              <a:spcAft>
                <a:spcPts val="600"/>
              </a:spcAft>
            </a:pPr>
            <a:r>
              <a:rPr lang="en-US" sz="1600">
                <a:solidFill>
                  <a:srgbClr val="0000FF"/>
                </a:solidFill>
              </a:rPr>
              <a:t>planetWRF</a:t>
            </a:r>
            <a:r>
              <a:rPr lang="en-US" sz="1600" i="1">
                <a:solidFill>
                  <a:srgbClr val="FF0000"/>
                </a:solidFill>
              </a:rPr>
              <a:t>		WRF-ARW modified for planetary research</a:t>
            </a:r>
            <a:endParaRPr lang="en-US" sz="1400" i="1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597401" y="2396067"/>
            <a:ext cx="364067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40887" y="2700873"/>
            <a:ext cx="364067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pyrocumulu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890" y="4488408"/>
            <a:ext cx="1706880" cy="1280160"/>
          </a:xfrm>
          <a:prstGeom prst="rect">
            <a:avLst/>
          </a:prstGeom>
        </p:spPr>
      </p:pic>
      <p:pic>
        <p:nvPicPr>
          <p:cNvPr id="16" name="Picture 15" descr="fumulu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873" y="5679444"/>
            <a:ext cx="1714501" cy="1463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390525" y="848130"/>
            <a:ext cx="603504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5" name="Picture 9" descr="wrf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5223" y="1"/>
            <a:ext cx="1097280" cy="1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300507" y="1757196"/>
            <a:ext cx="35573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/>
              <a:t> Operational forecast centers</a:t>
            </a:r>
            <a:endParaRPr lang="en-US" sz="1600" i="1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0265" y="317519"/>
            <a:ext cx="6307135" cy="461665"/>
          </a:xfrm>
          <a:prstGeom prst="rect">
            <a:avLst/>
          </a:prstGeom>
          <a:noFill/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2.  Overview of the WRF Modeling System</a:t>
            </a:r>
            <a:endParaRPr lang="en-US" sz="2400"/>
          </a:p>
        </p:txBody>
      </p:sp>
      <p:sp>
        <p:nvSpPr>
          <p:cNvPr id="33" name="TextBox 32"/>
          <p:cNvSpPr txBox="1"/>
          <p:nvPr/>
        </p:nvSpPr>
        <p:spPr>
          <a:xfrm>
            <a:off x="821910" y="2199201"/>
            <a:ext cx="303598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In the U.S. and other countries</a:t>
            </a:r>
            <a:endParaRPr lang="en-US" sz="1600" i="1"/>
          </a:p>
          <a:p>
            <a:pPr>
              <a:spcAft>
                <a:spcPts val="600"/>
              </a:spcAft>
            </a:pPr>
            <a:endParaRPr lang="en-US" sz="1600" i="1"/>
          </a:p>
        </p:txBody>
      </p:sp>
      <p:sp>
        <p:nvSpPr>
          <p:cNvPr id="38" name="TextBox 37"/>
          <p:cNvSpPr txBox="1"/>
          <p:nvPr/>
        </p:nvSpPr>
        <p:spPr>
          <a:xfrm>
            <a:off x="255053" y="1105749"/>
            <a:ext cx="2234656" cy="400110"/>
          </a:xfrm>
          <a:prstGeom prst="rect">
            <a:avLst/>
          </a:prstGeom>
          <a:noFill/>
          <a:effectLst>
            <a:outerShdw blurRad="47625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i="1">
                <a:solidFill>
                  <a:srgbClr val="000090"/>
                </a:solidFill>
                <a:latin typeface="Geneva"/>
                <a:cs typeface="Geneva"/>
              </a:rPr>
              <a:t>Who uses WRF?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00501" y="2654692"/>
            <a:ext cx="36343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/>
              <a:t> Academic research scientists</a:t>
            </a:r>
            <a:endParaRPr lang="en-US" sz="1600" i="1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3437" y="3088230"/>
            <a:ext cx="4935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Atmospheric dynamics, physics, weather, climate ...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00495" y="3552188"/>
            <a:ext cx="28264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/>
              <a:t> Applications scientists</a:t>
            </a:r>
            <a:endParaRPr lang="en-US" sz="1600" i="1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31" y="3994193"/>
            <a:ext cx="4935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i="1">
                <a:solidFill>
                  <a:srgbClr val="0000FF"/>
                </a:solidFill>
              </a:rPr>
              <a:t>Air quality, hydrology, utilities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469" y="4783662"/>
            <a:ext cx="4475704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There are currently over 20,000 users </a:t>
            </a:r>
          </a:p>
          <a:p>
            <a:r>
              <a:rPr lang="en-US" sz="2000">
                <a:solidFill>
                  <a:srgbClr val="FF0000"/>
                </a:solidFill>
              </a:rPr>
              <a:t>of WRF from 130 countries.</a:t>
            </a:r>
          </a:p>
        </p:txBody>
      </p:sp>
      <p:pic>
        <p:nvPicPr>
          <p:cNvPr id="18" name="Picture 17" descr="pm10_sfc_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625" y="4026811"/>
            <a:ext cx="2900674" cy="2743200"/>
          </a:xfrm>
          <a:prstGeom prst="rect">
            <a:avLst/>
          </a:prstGeom>
        </p:spPr>
      </p:pic>
      <p:pic>
        <p:nvPicPr>
          <p:cNvPr id="19" name="Picture 18" descr="ozone_sfc_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67" y="1156551"/>
            <a:ext cx="2897348" cy="2743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67187" y="3232043"/>
            <a:ext cx="2661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Ozone forecast @ 8 m (NOAA)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85432" y="6101489"/>
            <a:ext cx="2581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pm10 forecast @ 8 m (NOAA)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228600" y="378056"/>
            <a:ext cx="519475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WRF Physics Modules &amp; Coupling</a:t>
            </a:r>
          </a:p>
        </p:txBody>
      </p:sp>
      <p:sp>
        <p:nvSpPr>
          <p:cNvPr id="152581" name="Line 5"/>
          <p:cNvSpPr>
            <a:spLocks noChangeShapeType="1"/>
          </p:cNvSpPr>
          <p:nvPr/>
        </p:nvSpPr>
        <p:spPr bwMode="auto">
          <a:xfrm>
            <a:off x="347472" y="932688"/>
            <a:ext cx="491032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3" name="Text Box 7"/>
          <p:cNvSpPr txBox="1">
            <a:spLocks noChangeArrowheads="1"/>
          </p:cNvSpPr>
          <p:nvPr/>
        </p:nvSpPr>
        <p:spPr bwMode="auto">
          <a:xfrm>
            <a:off x="870109" y="2547461"/>
            <a:ext cx="2255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Longwave Radiation</a:t>
            </a:r>
          </a:p>
        </p:txBody>
      </p:sp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870109" y="1868596"/>
            <a:ext cx="2293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Shortwave Radiation</a:t>
            </a:r>
          </a:p>
        </p:txBody>
      </p:sp>
      <p:sp>
        <p:nvSpPr>
          <p:cNvPr id="152587" name="Text Box 11"/>
          <p:cNvSpPr txBox="1">
            <a:spLocks noChangeArrowheads="1"/>
          </p:cNvSpPr>
          <p:nvPr/>
        </p:nvSpPr>
        <p:spPr bwMode="auto">
          <a:xfrm>
            <a:off x="870109" y="4150732"/>
            <a:ext cx="49892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Cumulus Cloud Parameterization  </a:t>
            </a:r>
            <a:r>
              <a:rPr lang="en-US" sz="1800" i="1">
                <a:solidFill>
                  <a:srgbClr val="FF0000"/>
                </a:solidFill>
              </a:rPr>
              <a:t>(dx &gt; 10 km)</a:t>
            </a:r>
          </a:p>
        </p:txBody>
      </p:sp>
      <p:sp>
        <p:nvSpPr>
          <p:cNvPr id="152589" name="Text Box 13"/>
          <p:cNvSpPr txBox="1">
            <a:spLocks noChangeArrowheads="1"/>
          </p:cNvSpPr>
          <p:nvPr/>
        </p:nvSpPr>
        <p:spPr bwMode="auto">
          <a:xfrm>
            <a:off x="870109" y="3260193"/>
            <a:ext cx="216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Cloud Microphysics</a:t>
            </a:r>
          </a:p>
        </p:txBody>
      </p:sp>
      <p:sp>
        <p:nvSpPr>
          <p:cNvPr id="152591" name="Text Box 15"/>
          <p:cNvSpPr txBox="1">
            <a:spLocks noChangeArrowheads="1"/>
          </p:cNvSpPr>
          <p:nvPr/>
        </p:nvSpPr>
        <p:spPr bwMode="auto">
          <a:xfrm>
            <a:off x="870109" y="5066673"/>
            <a:ext cx="43276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Planetary Boundary Layer  </a:t>
            </a:r>
            <a:r>
              <a:rPr lang="en-US" sz="1800" i="1">
                <a:solidFill>
                  <a:srgbClr val="FF0000"/>
                </a:solidFill>
              </a:rPr>
              <a:t>(dz &gt; 100 m)</a:t>
            </a:r>
          </a:p>
        </p:txBody>
      </p:sp>
      <p:sp>
        <p:nvSpPr>
          <p:cNvPr id="152593" name="Text Box 17"/>
          <p:cNvSpPr txBox="1">
            <a:spLocks noChangeArrowheads="1"/>
          </p:cNvSpPr>
          <p:nvPr/>
        </p:nvSpPr>
        <p:spPr bwMode="auto">
          <a:xfrm>
            <a:off x="870109" y="5889033"/>
            <a:ext cx="2230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Land Surface Model</a:t>
            </a:r>
          </a:p>
        </p:txBody>
      </p:sp>
      <p:sp>
        <p:nvSpPr>
          <p:cNvPr id="152596" name="Text Box 20"/>
          <p:cNvSpPr txBox="1">
            <a:spLocks noChangeArrowheads="1"/>
          </p:cNvSpPr>
          <p:nvPr/>
        </p:nvSpPr>
        <p:spPr bwMode="auto">
          <a:xfrm>
            <a:off x="8099425" y="2197100"/>
            <a:ext cx="8969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i="1">
                <a:solidFill>
                  <a:schemeClr val="bg1"/>
                </a:solidFill>
              </a:rPr>
              <a:t>D. Lawrence</a:t>
            </a:r>
          </a:p>
        </p:txBody>
      </p:sp>
      <p:pic>
        <p:nvPicPr>
          <p:cNvPr id="18" name="Picture 11" descr="xrh"/>
          <p:cNvPicPr>
            <a:picLocks noChangeAspect="1" noChangeArrowheads="1"/>
          </p:cNvPicPr>
          <p:nvPr/>
        </p:nvPicPr>
        <p:blipFill>
          <a:blip r:embed="rId3"/>
          <a:srcRect t="11861" b="4764"/>
          <a:stretch>
            <a:fillRect/>
          </a:stretch>
        </p:blipFill>
        <p:spPr bwMode="auto">
          <a:xfrm>
            <a:off x="6137336" y="210824"/>
            <a:ext cx="3198813" cy="2667000"/>
          </a:xfrm>
          <a:prstGeom prst="rect">
            <a:avLst/>
          </a:prstGeom>
          <a:noFill/>
        </p:spPr>
      </p:pic>
      <p:pic>
        <p:nvPicPr>
          <p:cNvPr id="20" name="Picture 19" descr="rip_d03_tsf.cgm077_c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469" y="4403840"/>
            <a:ext cx="2558053" cy="2286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44540" y="6340590"/>
            <a:ext cx="11400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cloud shadowing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45044" y="1119103"/>
            <a:ext cx="5162529" cy="646331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660066"/>
                </a:solidFill>
              </a:rPr>
              <a:t>Dynamics Solver </a:t>
            </a:r>
            <a:r>
              <a:rPr lang="en-US" sz="1800"/>
              <a:t>– </a:t>
            </a:r>
            <a:r>
              <a:rPr lang="en-US" sz="1800" i="1">
                <a:solidFill>
                  <a:srgbClr val="000090"/>
                </a:solidFill>
              </a:rPr>
              <a:t>integrates the compressible</a:t>
            </a:r>
          </a:p>
          <a:p>
            <a:r>
              <a:rPr lang="en-US" i="1">
                <a:solidFill>
                  <a:srgbClr val="000090"/>
                </a:solidFill>
              </a:rPr>
              <a:t>	non-hydrostatic Euler equations  </a:t>
            </a:r>
            <a:r>
              <a:rPr lang="en-US" sz="1400" i="1">
                <a:solidFill>
                  <a:srgbClr val="0000FF"/>
                </a:solidFill>
              </a:rPr>
              <a:t>(ARW, NMM)</a:t>
            </a: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-2042279" y="3709963"/>
            <a:ext cx="4779502" cy="1588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3258" y="1321006"/>
            <a:ext cx="523431" cy="1588"/>
          </a:xfrm>
          <a:prstGeom prst="line">
            <a:avLst/>
          </a:prstGeom>
          <a:ln w="50800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40333" y="2041059"/>
            <a:ext cx="523431" cy="1588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42343" y="2729744"/>
            <a:ext cx="523431" cy="1588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44353" y="3452297"/>
            <a:ext cx="523431" cy="1588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46363" y="4352657"/>
            <a:ext cx="523431" cy="1588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8373" y="5278418"/>
            <a:ext cx="523431" cy="1588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40018" y="6085530"/>
            <a:ext cx="523431" cy="1588"/>
          </a:xfrm>
          <a:prstGeom prst="line">
            <a:avLst/>
          </a:prstGeom>
          <a:ln w="50800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60643" y="5834806"/>
            <a:ext cx="3317115" cy="1588"/>
          </a:xfrm>
          <a:prstGeom prst="line">
            <a:avLst/>
          </a:prstGeom>
          <a:ln w="22225"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162805" y="2015438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Colorado </a:t>
            </a:r>
          </a:p>
          <a:p>
            <a:r>
              <a:rPr lang="en-US" sz="1200">
                <a:solidFill>
                  <a:srgbClr val="FF0000"/>
                </a:solidFill>
              </a:rPr>
              <a:t>Front Range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16139" y="2531403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west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543174" y="2531403"/>
            <a:ext cx="428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east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228600" y="378056"/>
            <a:ext cx="519475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WRF Physics Modules &amp; Coupling</a:t>
            </a:r>
          </a:p>
        </p:txBody>
      </p:sp>
      <p:sp>
        <p:nvSpPr>
          <p:cNvPr id="152581" name="Line 5"/>
          <p:cNvSpPr>
            <a:spLocks noChangeShapeType="1"/>
          </p:cNvSpPr>
          <p:nvPr/>
        </p:nvSpPr>
        <p:spPr bwMode="auto">
          <a:xfrm>
            <a:off x="347472" y="932688"/>
            <a:ext cx="491032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3" name="Text Box 7"/>
          <p:cNvSpPr txBox="1">
            <a:spLocks noChangeArrowheads="1"/>
          </p:cNvSpPr>
          <p:nvPr/>
        </p:nvSpPr>
        <p:spPr bwMode="auto">
          <a:xfrm>
            <a:off x="870109" y="2547461"/>
            <a:ext cx="2255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Longwave Radiation</a:t>
            </a:r>
          </a:p>
        </p:txBody>
      </p:sp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1156354" y="2896388"/>
            <a:ext cx="4993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400" i="1">
                <a:solidFill>
                  <a:srgbClr val="0000FF"/>
                </a:solidFill>
              </a:rPr>
              <a:t> RRTM, </a:t>
            </a:r>
            <a:r>
              <a:rPr lang="en-US" sz="1400" i="1">
                <a:solidFill>
                  <a:srgbClr val="FF0000"/>
                </a:solidFill>
              </a:rPr>
              <a:t>CAM</a:t>
            </a:r>
            <a:r>
              <a:rPr lang="en-US" sz="1400" i="1">
                <a:solidFill>
                  <a:srgbClr val="0000FF"/>
                </a:solidFill>
              </a:rPr>
              <a:t>, RRTMG, Goddard, FLG, Held-Suarez, GFDL </a:t>
            </a:r>
          </a:p>
        </p:txBody>
      </p:sp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870109" y="1868596"/>
            <a:ext cx="2293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Shortwave Radiation</a:t>
            </a:r>
          </a:p>
        </p:txBody>
      </p:sp>
      <p:sp>
        <p:nvSpPr>
          <p:cNvPr id="152586" name="Text Box 10"/>
          <p:cNvSpPr txBox="1">
            <a:spLocks noChangeArrowheads="1"/>
          </p:cNvSpPr>
          <p:nvPr/>
        </p:nvSpPr>
        <p:spPr bwMode="auto">
          <a:xfrm>
            <a:off x="1156354" y="2211092"/>
            <a:ext cx="39421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400" i="1">
                <a:solidFill>
                  <a:srgbClr val="0000FF"/>
                </a:solidFill>
              </a:rPr>
              <a:t> Dudhia, Goddard, </a:t>
            </a:r>
            <a:r>
              <a:rPr lang="en-US" sz="1400" i="1">
                <a:solidFill>
                  <a:srgbClr val="FF0000"/>
                </a:solidFill>
              </a:rPr>
              <a:t>CAM</a:t>
            </a:r>
            <a:r>
              <a:rPr lang="en-US" sz="1400" i="1">
                <a:solidFill>
                  <a:srgbClr val="0000FF"/>
                </a:solidFill>
              </a:rPr>
              <a:t>, RRTMG, FLG, GFDL </a:t>
            </a:r>
          </a:p>
        </p:txBody>
      </p:sp>
      <p:sp>
        <p:nvSpPr>
          <p:cNvPr id="152587" name="Text Box 11"/>
          <p:cNvSpPr txBox="1">
            <a:spLocks noChangeArrowheads="1"/>
          </p:cNvSpPr>
          <p:nvPr/>
        </p:nvSpPr>
        <p:spPr bwMode="auto">
          <a:xfrm>
            <a:off x="870109" y="4150732"/>
            <a:ext cx="35717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Cumulus Cloud Parameterization</a:t>
            </a:r>
          </a:p>
        </p:txBody>
      </p:sp>
      <p:sp>
        <p:nvSpPr>
          <p:cNvPr id="152588" name="Text Box 12"/>
          <p:cNvSpPr txBox="1">
            <a:spLocks noChangeArrowheads="1"/>
          </p:cNvSpPr>
          <p:nvPr/>
        </p:nvSpPr>
        <p:spPr bwMode="auto">
          <a:xfrm>
            <a:off x="1156354" y="4504056"/>
            <a:ext cx="55559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400" i="1">
                <a:solidFill>
                  <a:srgbClr val="0000FF"/>
                </a:solidFill>
              </a:rPr>
              <a:t> Kain-Fritsch, Betts-Miller-Janjic, Grell-Devenvi, Arakawa-Schubert,</a:t>
            </a:r>
          </a:p>
          <a:p>
            <a:r>
              <a:rPr lang="en-US" sz="1400" i="1">
                <a:solidFill>
                  <a:srgbClr val="0000FF"/>
                </a:solidFill>
              </a:rPr>
              <a:t>      Grell-3, Tiedtke, Zhang-McFarlane, new SAS </a:t>
            </a:r>
          </a:p>
        </p:txBody>
      </p:sp>
      <p:sp>
        <p:nvSpPr>
          <p:cNvPr id="152589" name="Text Box 13"/>
          <p:cNvSpPr txBox="1">
            <a:spLocks noChangeArrowheads="1"/>
          </p:cNvSpPr>
          <p:nvPr/>
        </p:nvSpPr>
        <p:spPr bwMode="auto">
          <a:xfrm>
            <a:off x="870109" y="3260193"/>
            <a:ext cx="216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Cloud Microphysics</a:t>
            </a:r>
          </a:p>
        </p:txBody>
      </p:sp>
      <p:sp>
        <p:nvSpPr>
          <p:cNvPr id="152590" name="Text Box 14"/>
          <p:cNvSpPr txBox="1">
            <a:spLocks noChangeArrowheads="1"/>
          </p:cNvSpPr>
          <p:nvPr/>
        </p:nvSpPr>
        <p:spPr bwMode="auto">
          <a:xfrm>
            <a:off x="1156354" y="3624019"/>
            <a:ext cx="62842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400" i="1">
                <a:solidFill>
                  <a:srgbClr val="0000FF"/>
                </a:solidFill>
              </a:rPr>
              <a:t> Kessler; Lin; NCEP; WSM 3,5,6 class; Eta; Goddard; Thompson; Milbrandt; </a:t>
            </a:r>
          </a:p>
          <a:p>
            <a:r>
              <a:rPr lang="en-US" sz="1400" i="1">
                <a:solidFill>
                  <a:srgbClr val="0000FF"/>
                </a:solidFill>
              </a:rPr>
              <a:t>      Morrison; SBU-Ylin; WDM 5,6 class, NSSL 2-moment </a:t>
            </a:r>
          </a:p>
        </p:txBody>
      </p:sp>
      <p:sp>
        <p:nvSpPr>
          <p:cNvPr id="152591" name="Text Box 15"/>
          <p:cNvSpPr txBox="1">
            <a:spLocks noChangeArrowheads="1"/>
          </p:cNvSpPr>
          <p:nvPr/>
        </p:nvSpPr>
        <p:spPr bwMode="auto">
          <a:xfrm>
            <a:off x="870109" y="5066673"/>
            <a:ext cx="2827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Planetary Boundary Layer</a:t>
            </a:r>
          </a:p>
        </p:txBody>
      </p:sp>
      <p:sp>
        <p:nvSpPr>
          <p:cNvPr id="152592" name="Text Box 16"/>
          <p:cNvSpPr txBox="1">
            <a:spLocks noChangeArrowheads="1"/>
          </p:cNvSpPr>
          <p:nvPr/>
        </p:nvSpPr>
        <p:spPr bwMode="auto">
          <a:xfrm>
            <a:off x="1156354" y="5434895"/>
            <a:ext cx="57759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400" i="1">
                <a:solidFill>
                  <a:srgbClr val="0000FF"/>
                </a:solidFill>
              </a:rPr>
              <a:t> YSU, MYJ, GFS, QNSE, MYNNx, ACM2, BouLac, UW, TEMF, MRF </a:t>
            </a:r>
          </a:p>
        </p:txBody>
      </p:sp>
      <p:sp>
        <p:nvSpPr>
          <p:cNvPr id="152593" name="Text Box 17"/>
          <p:cNvSpPr txBox="1">
            <a:spLocks noChangeArrowheads="1"/>
          </p:cNvSpPr>
          <p:nvPr/>
        </p:nvSpPr>
        <p:spPr bwMode="auto">
          <a:xfrm>
            <a:off x="870109" y="5889033"/>
            <a:ext cx="2230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Land Surface Model</a:t>
            </a:r>
          </a:p>
        </p:txBody>
      </p:sp>
      <p:sp>
        <p:nvSpPr>
          <p:cNvPr id="152594" name="Text Box 18"/>
          <p:cNvSpPr txBox="1">
            <a:spLocks noChangeArrowheads="1"/>
          </p:cNvSpPr>
          <p:nvPr/>
        </p:nvSpPr>
        <p:spPr bwMode="auto">
          <a:xfrm>
            <a:off x="1156354" y="6230260"/>
            <a:ext cx="51988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400" i="1">
                <a:solidFill>
                  <a:srgbClr val="0000FF"/>
                </a:solidFill>
              </a:rPr>
              <a:t> Noah LSM, RUC LSM, Pleim-Xiu LSM, NoahMP, SSiB, </a:t>
            </a:r>
            <a:r>
              <a:rPr lang="en-US" sz="1400" i="1">
                <a:solidFill>
                  <a:srgbClr val="FF0000"/>
                </a:solidFill>
              </a:rPr>
              <a:t>(CLM)</a:t>
            </a:r>
            <a:r>
              <a:rPr lang="en-US" sz="1400" i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52596" name="Text Box 20"/>
          <p:cNvSpPr txBox="1">
            <a:spLocks noChangeArrowheads="1"/>
          </p:cNvSpPr>
          <p:nvPr/>
        </p:nvSpPr>
        <p:spPr bwMode="auto">
          <a:xfrm>
            <a:off x="8099425" y="2197100"/>
            <a:ext cx="8969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i="1">
                <a:solidFill>
                  <a:schemeClr val="bg1"/>
                </a:solidFill>
              </a:rPr>
              <a:t>D. Lawrence</a:t>
            </a:r>
          </a:p>
        </p:txBody>
      </p:sp>
      <p:pic>
        <p:nvPicPr>
          <p:cNvPr id="18" name="Picture 11" descr="xrh"/>
          <p:cNvPicPr>
            <a:picLocks noChangeAspect="1" noChangeArrowheads="1"/>
          </p:cNvPicPr>
          <p:nvPr/>
        </p:nvPicPr>
        <p:blipFill>
          <a:blip r:embed="rId3"/>
          <a:srcRect t="11861" b="4764"/>
          <a:stretch>
            <a:fillRect/>
          </a:stretch>
        </p:blipFill>
        <p:spPr bwMode="auto">
          <a:xfrm>
            <a:off x="6137336" y="210824"/>
            <a:ext cx="3198813" cy="2667000"/>
          </a:xfrm>
          <a:prstGeom prst="rect">
            <a:avLst/>
          </a:prstGeom>
          <a:noFill/>
        </p:spPr>
      </p:pic>
      <p:pic>
        <p:nvPicPr>
          <p:cNvPr id="20" name="Picture 19" descr="rip_d03_tsf.cgm077_c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469" y="4403840"/>
            <a:ext cx="2558053" cy="2286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44540" y="6340590"/>
            <a:ext cx="11400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cloud shadowing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45044" y="1119103"/>
            <a:ext cx="5162529" cy="646331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660066"/>
                </a:solidFill>
              </a:rPr>
              <a:t>Dynamics Solver </a:t>
            </a:r>
            <a:r>
              <a:rPr lang="en-US" sz="1800"/>
              <a:t>– </a:t>
            </a:r>
            <a:r>
              <a:rPr lang="en-US" sz="1800" i="1">
                <a:solidFill>
                  <a:srgbClr val="000090"/>
                </a:solidFill>
              </a:rPr>
              <a:t>integrates the compressible</a:t>
            </a:r>
          </a:p>
          <a:p>
            <a:r>
              <a:rPr lang="en-US" i="1">
                <a:solidFill>
                  <a:srgbClr val="000090"/>
                </a:solidFill>
              </a:rPr>
              <a:t>	non-hydrostatic Euler equations  </a:t>
            </a:r>
            <a:r>
              <a:rPr lang="en-US" sz="1400" i="1">
                <a:solidFill>
                  <a:srgbClr val="0000FF"/>
                </a:solidFill>
              </a:rPr>
              <a:t>(ARW, NMM)</a:t>
            </a: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-2042279" y="3709963"/>
            <a:ext cx="4779502" cy="1588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3258" y="1321006"/>
            <a:ext cx="523431" cy="1588"/>
          </a:xfrm>
          <a:prstGeom prst="line">
            <a:avLst/>
          </a:prstGeom>
          <a:ln w="50800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40333" y="2041059"/>
            <a:ext cx="523431" cy="1588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42343" y="2729744"/>
            <a:ext cx="523431" cy="1588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44353" y="3452297"/>
            <a:ext cx="523431" cy="1588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46363" y="4352657"/>
            <a:ext cx="523431" cy="1588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8373" y="5278418"/>
            <a:ext cx="523431" cy="1588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40018" y="6085530"/>
            <a:ext cx="523431" cy="1588"/>
          </a:xfrm>
          <a:prstGeom prst="line">
            <a:avLst/>
          </a:prstGeom>
          <a:ln w="50800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60643" y="5834806"/>
            <a:ext cx="3317115" cy="1588"/>
          </a:xfrm>
          <a:prstGeom prst="line">
            <a:avLst/>
          </a:prstGeom>
          <a:ln w="22225"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162805" y="2015438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Colorado </a:t>
            </a:r>
          </a:p>
          <a:p>
            <a:r>
              <a:rPr lang="en-US" sz="1200">
                <a:solidFill>
                  <a:srgbClr val="FF0000"/>
                </a:solidFill>
              </a:rPr>
              <a:t>Front Range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16139" y="2531403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west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543174" y="2531403"/>
            <a:ext cx="428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east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6586</TotalTime>
  <Words>2489</Words>
  <Application>Microsoft Macintosh PowerPoint</Application>
  <PresentationFormat>On-screen Show (4:3)</PresentationFormat>
  <Paragraphs>509</Paragraphs>
  <Slides>40</Slides>
  <Notes>37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>U.S. Geological Survey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Gary Clow</dc:creator>
  <cp:lastModifiedBy>Gary Clow</cp:lastModifiedBy>
  <cp:revision>927</cp:revision>
  <dcterms:created xsi:type="dcterms:W3CDTF">2013-03-25T14:37:20Z</dcterms:created>
  <dcterms:modified xsi:type="dcterms:W3CDTF">2013-03-25T17:52:10Z</dcterms:modified>
</cp:coreProperties>
</file>