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2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1pPr>
    <a:lvl2pPr marL="0" marR="0" indent="228600" algn="l" defTabSz="457200" rtl="0" fontAlgn="auto" latinLnBrk="0" hangingPunct="0">
      <a:lnSpc>
        <a:spcPct val="2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2pPr>
    <a:lvl3pPr marL="0" marR="0" indent="457200" algn="l" defTabSz="457200" rtl="0" fontAlgn="auto" latinLnBrk="0" hangingPunct="0">
      <a:lnSpc>
        <a:spcPct val="2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3pPr>
    <a:lvl4pPr marL="0" marR="0" indent="685800" algn="l" defTabSz="457200" rtl="0" fontAlgn="auto" latinLnBrk="0" hangingPunct="0">
      <a:lnSpc>
        <a:spcPct val="2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4pPr>
    <a:lvl5pPr marL="0" marR="0" indent="914400" algn="l" defTabSz="457200" rtl="0" fontAlgn="auto" latinLnBrk="0" hangingPunct="0">
      <a:lnSpc>
        <a:spcPct val="2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5pPr>
    <a:lvl6pPr marL="0" marR="0" indent="1143000" algn="l" defTabSz="457200" rtl="0" fontAlgn="auto" latinLnBrk="0" hangingPunct="0">
      <a:lnSpc>
        <a:spcPct val="2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6pPr>
    <a:lvl7pPr marL="0" marR="0" indent="1371600" algn="l" defTabSz="457200" rtl="0" fontAlgn="auto" latinLnBrk="0" hangingPunct="0">
      <a:lnSpc>
        <a:spcPct val="2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7pPr>
    <a:lvl8pPr marL="0" marR="0" indent="1600200" algn="l" defTabSz="457200" rtl="0" fontAlgn="auto" latinLnBrk="0" hangingPunct="0">
      <a:lnSpc>
        <a:spcPct val="2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8pPr>
    <a:lvl9pPr marL="0" marR="0" indent="1828800" algn="l" defTabSz="457200" rtl="0" fontAlgn="auto" latinLnBrk="0" hangingPunct="0">
      <a:lnSpc>
        <a:spcPct val="2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def" i="def">
        <a:fontRef idx="maj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2F2F2"/>
          </a:solidFill>
        </a:fill>
      </a:tcStyle>
    </a:band2H>
    <a:firstCol>
      <a:tcTxStyle b="def" i="def">
        <a:fontRef idx="major">
          <a:srgbClr val="444444"/>
        </a:fontRef>
        <a:srgbClr val="444444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C4C6C6"/>
              </a:solidFill>
              <a:prstDash val="solid"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9E8"/>
          </a:solidFill>
        </a:fill>
      </a:tcStyle>
    </a:firstCol>
    <a:lastRow>
      <a:tcTxStyle b="def" i="def">
        <a:fontRef idx="maj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def" i="de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satOff val="12166"/>
              <a:lumOff val="-13042"/>
            </a:schemeClr>
          </a:solidFill>
        </a:fill>
      </a:tcStyle>
    </a:firstRow>
  </a:tblStyle>
  <a:tblStyle styleId="{C7B018BB-80A7-4F77-B60F-C8B233D01FF8}" styleName="">
    <a:tblBg/>
    <a:wholeTbl>
      <a:tcTxStyle b="def" i="def">
        <a:fontRef idx="maj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FF8FA"/>
          </a:solidFill>
        </a:fill>
      </a:tcStyle>
    </a:band2H>
    <a:firstCol>
      <a:tcTxStyle b="def" i="def">
        <a:fontRef idx="maj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728F"/>
              </a:solidFill>
              <a:prstDash val="solid"/>
              <a:miter lim="400000"/>
            </a:ln>
          </a:top>
          <a:bottom>
            <a:ln w="12700" cap="flat">
              <a:solidFill>
                <a:srgbClr val="4F728F"/>
              </a:solidFill>
              <a:prstDash val="solid"/>
              <a:miter lim="400000"/>
            </a:ln>
          </a:bottom>
          <a:insideH>
            <a:ln w="12700" cap="flat">
              <a:solidFill>
                <a:srgbClr val="4F728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4DADF"/>
          </a:solidFill>
        </a:fill>
      </a:tcStyle>
    </a:firstCol>
    <a:lastRow>
      <a:tcTxStyle b="def" i="de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38EB0"/>
          </a:solidFill>
        </a:fill>
      </a:tcStyle>
    </a:lastRow>
    <a:firstRow>
      <a:tcTxStyle b="def" i="de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73D59"/>
          </a:solidFill>
        </a:fill>
      </a:tcStyle>
    </a:firstRow>
  </a:tblStyle>
  <a:tblStyle styleId="{EEE7283C-3CF3-47DC-8721-378D4A62B228}" styleName="">
    <a:tblBg/>
    <a:wholeTbl>
      <a:tcTxStyle b="def" i="def">
        <a:fontRef idx="major">
          <a:srgbClr val="444444"/>
        </a:fontRef>
        <a:srgbClr val="444444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2F2F2"/>
          </a:solidFill>
        </a:fill>
      </a:tcStyle>
    </a:band2H>
    <a:firstCol>
      <a:tcTxStyle b="def" i="def">
        <a:fontRef idx="major">
          <a:srgbClr val="444444"/>
        </a:fontRef>
        <a:srgbClr val="444444"/>
      </a:tcTxStyle>
      <a:tcStyle>
        <a:tcBdr>
          <a:left>
            <a:ln w="12700" cap="flat">
              <a:solidFill>
                <a:srgbClr val="3C3C1D"/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insideV>
        </a:tcBdr>
        <a:fill>
          <a:solidFill>
            <a:srgbClr val="CFCDBB"/>
          </a:solidFill>
        </a:fill>
      </a:tcStyle>
    </a:firstCol>
    <a:lastRow>
      <a:tcTxStyle b="def" i="def">
        <a:fontRef idx="major">
          <a:srgbClr val="444444"/>
        </a:fontRef>
        <a:srgbClr val="444444"/>
      </a:tcTxStyle>
      <a:tcStyle>
        <a:tcBdr>
          <a:left>
            <a:ln w="12700" cap="flat">
              <a:solidFill>
                <a:srgbClr val="C6C6C6"/>
              </a:solidFill>
              <a:prstDash val="solid"/>
              <a:miter lim="400000"/>
            </a:ln>
          </a:left>
          <a:right>
            <a:ln w="12700" cap="flat">
              <a:solidFill>
                <a:srgbClr val="C6C6C6"/>
              </a:solidFill>
              <a:prstDash val="solid"/>
              <a:miter lim="400000"/>
            </a:ln>
          </a:right>
          <a:top>
            <a:ln w="12700" cap="flat">
              <a:solidFill>
                <a:srgbClr val="656839"/>
              </a:solidFill>
              <a:prstDash val="solid"/>
              <a:miter lim="400000"/>
            </a:ln>
          </a:top>
          <a:bottom>
            <a:ln w="12700" cap="flat">
              <a:solidFill>
                <a:srgbClr val="3C3C1D"/>
              </a:solidFill>
              <a:prstDash val="solid"/>
              <a:miter lim="400000"/>
            </a:ln>
          </a:bottom>
          <a:insideH>
            <a:ln w="12700" cap="flat">
              <a:solidFill>
                <a:srgbClr val="C6C6C6"/>
              </a:solidFill>
              <a:prstDash val="solid"/>
              <a:miter lim="400000"/>
            </a:ln>
          </a:insideH>
          <a:insideV>
            <a:ln w="12700" cap="flat">
              <a:solidFill>
                <a:srgbClr val="C6C6C6"/>
              </a:solidFill>
              <a:prstDash val="solid"/>
              <a:miter lim="400000"/>
            </a:ln>
          </a:insideV>
        </a:tcBdr>
        <a:fill>
          <a:solidFill>
            <a:srgbClr val="E8E9E8"/>
          </a:solidFill>
        </a:fill>
      </a:tcStyle>
    </a:lastRow>
    <a:firstRow>
      <a:tcTxStyle b="def" i="de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rgbClr val="3C3C1D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AAA485"/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insideV>
        </a:tcBdr>
        <a:fill>
          <a:solidFill>
            <a:srgbClr val="656839"/>
          </a:solidFill>
        </a:fill>
      </a:tcStyle>
    </a:firstRow>
  </a:tblStyle>
  <a:tblStyle styleId="{CF821DB8-F4EB-4A41-A1BA-3FCAFE7338EE}" styleName="">
    <a:tblBg/>
    <a:wholeTbl>
      <a:tcTxStyle b="def" i="def">
        <a:fontRef idx="maj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1F1F1"/>
          </a:solidFill>
        </a:fill>
      </a:tcStyle>
    </a:wholeTbl>
    <a:band2H>
      <a:tcTxStyle b="def" i="def"/>
      <a:tcStyle>
        <a:tcBdr/>
        <a:fill>
          <a:solidFill>
            <a:srgbClr val="E4E4E0"/>
          </a:solidFill>
        </a:fill>
      </a:tcStyle>
    </a:band2H>
    <a:firstCol>
      <a:tcTxStyle b="def" i="de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515151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D7766"/>
              </a:solidFill>
              <a:prstDash val="solid"/>
              <a:miter lim="400000"/>
            </a:ln>
          </a:top>
          <a:bottom>
            <a:ln w="12700" cap="flat">
              <a:solidFill>
                <a:srgbClr val="7D7766"/>
              </a:solidFill>
              <a:prstDash val="solid"/>
              <a:miter lim="400000"/>
            </a:ln>
          </a:bottom>
          <a:insideH>
            <a:ln w="12700" cap="flat">
              <a:solidFill>
                <a:srgbClr val="7D776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F8B7E"/>
          </a:solidFill>
        </a:fill>
      </a:tcStyle>
    </a:firstCol>
    <a:lastRow>
      <a:tcTxStyle b="def" i="def">
        <a:fontRef idx="maj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515151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1F1F1"/>
          </a:solidFill>
        </a:fill>
      </a:tcStyle>
    </a:lastRow>
    <a:firstRow>
      <a:tcTxStyle b="def" i="de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15151"/>
              </a:solidFill>
              <a:prstDash val="solid"/>
              <a:miter lim="400000"/>
            </a:ln>
          </a:top>
          <a:bottom>
            <a:ln w="254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E5A4C"/>
          </a:solidFill>
        </a:fill>
      </a:tcStyle>
    </a:firstRow>
  </a:tblStyle>
  <a:tblStyle styleId="{33BA23B1-9221-436E-865A-0063620EA4FD}" styleName="">
    <a:tblBg/>
    <a:wholeTbl>
      <a:tcTxStyle b="def" i="def">
        <a:fontRef idx="major">
          <a:srgbClr val="444444"/>
        </a:fontRef>
        <a:srgbClr val="444444"/>
      </a:tcTxStyle>
      <a:tcStyle>
        <a:tcBdr>
          <a:left>
            <a:ln w="12700" cap="flat">
              <a:solidFill>
                <a:srgbClr val="747474"/>
              </a:solidFill>
              <a:prstDash val="solid"/>
              <a:miter lim="400000"/>
            </a:ln>
          </a:left>
          <a:right>
            <a:ln w="12700" cap="flat">
              <a:solidFill>
                <a:srgbClr val="747474"/>
              </a:solidFill>
              <a:prstDash val="solid"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solidFill>
                <a:srgbClr val="747474"/>
              </a:solidFill>
              <a:prstDash val="solid"/>
              <a:miter lim="400000"/>
            </a:ln>
          </a:insideH>
          <a:insideV>
            <a:ln w="12700" cap="flat">
              <a:solidFill>
                <a:srgbClr val="74747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2F2F2"/>
          </a:solidFill>
        </a:fill>
      </a:tcStyle>
    </a:band2H>
    <a:firstCol>
      <a:tcTxStyle b="def" i="def">
        <a:fontRef idx="major">
          <a:srgbClr val="444444"/>
        </a:fontRef>
        <a:srgbClr val="444444"/>
      </a:tcTxStyle>
      <a:tcStyle>
        <a:tcBdr>
          <a:left>
            <a:ln w="12700" cap="flat">
              <a:solidFill>
                <a:srgbClr val="747474"/>
              </a:solidFill>
              <a:prstDash val="solid"/>
              <a:miter lim="400000"/>
            </a:ln>
          </a:left>
          <a:right>
            <a:ln w="12700" cap="flat">
              <a:solidFill>
                <a:srgbClr val="747474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firstCol>
    <a:lastRow>
      <a:tcTxStyle b="def" i="def">
        <a:fontRef idx="maj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/>
          </a:solidFill>
        </a:fill>
      </a:tcStyle>
    </a:lastRow>
    <a:firstRow>
      <a:tcTxStyle b="def" i="def">
        <a:fontRef idx="maj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/>
          </a:solidFill>
        </a:fill>
      </a:tcStyle>
    </a:firstRow>
  </a:tblStyle>
  <a:tblStyle styleId="{2708684C-4D16-4618-839F-0558EEFCDFE6}" styleName="">
    <a:tblBg/>
    <a:wholeTbl>
      <a:tcTxStyle b="def" i="def">
        <a:fontRef idx="major">
          <a:srgbClr val="777777"/>
        </a:fontRef>
        <a:srgbClr val="777777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2D2D2">
              <a:alpha val="30000"/>
            </a:srgbClr>
          </a:solidFill>
        </a:fill>
      </a:tcStyle>
    </a:band2H>
    <a:firstCol>
      <a:tcTxStyle b="def" i="de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C9C9C9"/>
              </a:solidFill>
              <a:prstDash val="solid"/>
              <a:miter lim="400000"/>
            </a:ln>
          </a:top>
          <a:bottom>
            <a:ln w="12700" cap="flat">
              <a:solidFill>
                <a:srgbClr val="C9C9C9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def" i="de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def" i="de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2D2D2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CBCBCB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CBCBCB"/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CBCBCB"/>
          </a:solidFill>
        </a:fill>
      </a:tcStyle>
    </a:firstRow>
  </a:tblStyle>
  <a:tblStyle styleId="{D51ADE6A-740E-44AE-83CC-AE7238B6C88D}" styleName="">
    <a:tblBg/>
    <a:wholeTb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C8D8F">
              <a:alpha val="30000"/>
            </a:srgbClr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2" name="Shape 2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/>
        </p:nvSpPr>
        <p:spPr>
          <a:xfrm>
            <a:off x="647700" y="4749800"/>
            <a:ext cx="11709421" cy="127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</a:pPr>
          </a:p>
        </p:txBody>
      </p:sp>
      <p:sp>
        <p:nvSpPr>
          <p:cNvPr id="13" name="Shape 13"/>
          <p:cNvSpPr/>
          <p:nvPr>
            <p:ph type="title"/>
          </p:nvPr>
        </p:nvSpPr>
        <p:spPr>
          <a:xfrm>
            <a:off x="571500" y="1320800"/>
            <a:ext cx="11861800" cy="3175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4" name="Shape 14"/>
          <p:cNvSpPr/>
          <p:nvPr>
            <p:ph type="body" sz="half" idx="1"/>
          </p:nvPr>
        </p:nvSpPr>
        <p:spPr>
          <a:xfrm>
            <a:off x="571500" y="5016500"/>
            <a:ext cx="11861800" cy="3175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</a:lvl1pPr>
            <a:lvl2pPr marL="0" indent="0">
              <a:spcBef>
                <a:spcPts val="0"/>
              </a:spcBef>
              <a:buSzTx/>
              <a:buNone/>
            </a:lvl2pPr>
            <a:lvl3pPr marL="0" indent="0">
              <a:spcBef>
                <a:spcPts val="0"/>
              </a:spcBef>
              <a:buSzTx/>
              <a:buNone/>
            </a:lvl3pPr>
            <a:lvl4pPr marL="0" indent="0">
              <a:spcBef>
                <a:spcPts val="0"/>
              </a:spcBef>
              <a:buSzTx/>
              <a:buNone/>
            </a:lvl4pPr>
            <a:lvl5pPr marL="0" indent="0">
              <a:spcBef>
                <a:spcPts val="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hape 15"/>
          <p:cNvSpPr/>
          <p:nvPr>
            <p:ph type="sldNum" sz="quarter" idx="2"/>
          </p:nvPr>
        </p:nvSpPr>
        <p:spPr>
          <a:xfrm>
            <a:off x="12268200" y="9194800"/>
            <a:ext cx="312014" cy="299822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/>
        </p:nvSpPr>
        <p:spPr>
          <a:xfrm flipV="1">
            <a:off x="647698" y="1961931"/>
            <a:ext cx="7242068" cy="3285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</a:pPr>
          </a:p>
        </p:txBody>
      </p:sp>
      <p:sp>
        <p:nvSpPr>
          <p:cNvPr id="94" name="Shape 94"/>
          <p:cNvSpPr/>
          <p:nvPr>
            <p:ph type="pic" idx="13"/>
          </p:nvPr>
        </p:nvSpPr>
        <p:spPr>
          <a:xfrm>
            <a:off x="6502400" y="0"/>
            <a:ext cx="6502400" cy="9842500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95" name="Shape 95"/>
          <p:cNvSpPr/>
          <p:nvPr>
            <p:ph type="title"/>
          </p:nvPr>
        </p:nvSpPr>
        <p:spPr>
          <a:xfrm>
            <a:off x="571500" y="330200"/>
            <a:ext cx="5080000" cy="1397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6" name="Shape 96"/>
          <p:cNvSpPr/>
          <p:nvPr>
            <p:ph type="body" sz="half" idx="1"/>
          </p:nvPr>
        </p:nvSpPr>
        <p:spPr>
          <a:xfrm>
            <a:off x="571500" y="2324100"/>
            <a:ext cx="5080000" cy="65659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7" name="Shape 97"/>
          <p:cNvSpPr/>
          <p:nvPr>
            <p:ph type="sldNum" sz="quarter" idx="2"/>
          </p:nvPr>
        </p:nvSpPr>
        <p:spPr>
          <a:xfrm>
            <a:off x="510743" y="9194800"/>
            <a:ext cx="312014" cy="299822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2 Up Landscap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/>
        </p:nvSpPr>
        <p:spPr>
          <a:xfrm flipH="1">
            <a:off x="6502399" y="1803400"/>
            <a:ext cx="1" cy="4318000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</a:pPr>
          </a:p>
        </p:txBody>
      </p:sp>
      <p:sp>
        <p:nvSpPr>
          <p:cNvPr id="105" name="Shape 105"/>
          <p:cNvSpPr/>
          <p:nvPr>
            <p:ph type="pic" sz="quarter" idx="13"/>
          </p:nvPr>
        </p:nvSpPr>
        <p:spPr>
          <a:xfrm>
            <a:off x="6667500" y="1803400"/>
            <a:ext cx="5816600" cy="4318000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106" name="Shape 106"/>
          <p:cNvSpPr/>
          <p:nvPr>
            <p:ph type="pic" sz="quarter" idx="14"/>
          </p:nvPr>
        </p:nvSpPr>
        <p:spPr>
          <a:xfrm>
            <a:off x="520700" y="1803400"/>
            <a:ext cx="5803900" cy="4318000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107" name="Shape 107"/>
          <p:cNvSpPr/>
          <p:nvPr>
            <p:ph type="body" sz="quarter" idx="1"/>
          </p:nvPr>
        </p:nvSpPr>
        <p:spPr>
          <a:xfrm>
            <a:off x="431800" y="8813800"/>
            <a:ext cx="8255000" cy="812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3pPr>
            <a:lvl4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4pPr>
            <a:lvl5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8" name="Shape 10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2 Up Portrait &amp; Landscap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/>
        </p:nvSpPr>
        <p:spPr>
          <a:xfrm flipH="1">
            <a:off x="4432299" y="1778000"/>
            <a:ext cx="1" cy="5054600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</a:pPr>
          </a:p>
        </p:txBody>
      </p:sp>
      <p:sp>
        <p:nvSpPr>
          <p:cNvPr id="116" name="Shape 116"/>
          <p:cNvSpPr/>
          <p:nvPr>
            <p:ph type="pic" sz="quarter" idx="13"/>
          </p:nvPr>
        </p:nvSpPr>
        <p:spPr>
          <a:xfrm>
            <a:off x="520700" y="1778000"/>
            <a:ext cx="3759200" cy="5054600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117" name="Shape 117"/>
          <p:cNvSpPr/>
          <p:nvPr>
            <p:ph type="pic" sz="half" idx="14"/>
          </p:nvPr>
        </p:nvSpPr>
        <p:spPr>
          <a:xfrm>
            <a:off x="4622800" y="1778000"/>
            <a:ext cx="7886700" cy="5054600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118" name="Shape 118"/>
          <p:cNvSpPr/>
          <p:nvPr>
            <p:ph type="body" sz="quarter" idx="1"/>
          </p:nvPr>
        </p:nvSpPr>
        <p:spPr>
          <a:xfrm>
            <a:off x="431800" y="8813800"/>
            <a:ext cx="8255000" cy="812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3pPr>
            <a:lvl4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4pPr>
            <a:lvl5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hape 11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2 Up Portrai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/>
        </p:nvSpPr>
        <p:spPr>
          <a:xfrm flipH="1">
            <a:off x="6489699" y="508000"/>
            <a:ext cx="1" cy="8013731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</a:pPr>
          </a:p>
        </p:txBody>
      </p:sp>
      <p:sp>
        <p:nvSpPr>
          <p:cNvPr id="127" name="Shape 127"/>
          <p:cNvSpPr/>
          <p:nvPr>
            <p:ph type="pic" sz="half" idx="13"/>
          </p:nvPr>
        </p:nvSpPr>
        <p:spPr>
          <a:xfrm>
            <a:off x="469900" y="457200"/>
            <a:ext cx="5842000" cy="8064500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128" name="Shape 128"/>
          <p:cNvSpPr/>
          <p:nvPr>
            <p:ph type="pic" sz="half" idx="14"/>
          </p:nvPr>
        </p:nvSpPr>
        <p:spPr>
          <a:xfrm>
            <a:off x="6654800" y="508000"/>
            <a:ext cx="5829300" cy="8013700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129" name="Shape 129"/>
          <p:cNvSpPr/>
          <p:nvPr>
            <p:ph type="body" sz="quarter" idx="1"/>
          </p:nvPr>
        </p:nvSpPr>
        <p:spPr>
          <a:xfrm>
            <a:off x="431800" y="8813800"/>
            <a:ext cx="8255000" cy="812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3pPr>
            <a:lvl4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4pPr>
            <a:lvl5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0" name="Shape 13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3 Up Portrai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/>
        </p:nvSpPr>
        <p:spPr>
          <a:xfrm flipH="1">
            <a:off x="4444998" y="1777968"/>
            <a:ext cx="1" cy="5067381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</a:pPr>
          </a:p>
        </p:txBody>
      </p:sp>
      <p:sp>
        <p:nvSpPr>
          <p:cNvPr id="138" name="Shape 138"/>
          <p:cNvSpPr/>
          <p:nvPr/>
        </p:nvSpPr>
        <p:spPr>
          <a:xfrm flipH="1">
            <a:off x="8547098" y="1777968"/>
            <a:ext cx="1" cy="5067381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</a:pPr>
          </a:p>
        </p:txBody>
      </p:sp>
      <p:sp>
        <p:nvSpPr>
          <p:cNvPr id="139" name="Shape 139"/>
          <p:cNvSpPr/>
          <p:nvPr>
            <p:ph type="pic" sz="quarter" idx="13"/>
          </p:nvPr>
        </p:nvSpPr>
        <p:spPr>
          <a:xfrm>
            <a:off x="508000" y="1778000"/>
            <a:ext cx="3784600" cy="5067300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140" name="Shape 140"/>
          <p:cNvSpPr/>
          <p:nvPr>
            <p:ph type="pic" sz="quarter" idx="14"/>
          </p:nvPr>
        </p:nvSpPr>
        <p:spPr>
          <a:xfrm>
            <a:off x="8724900" y="1778000"/>
            <a:ext cx="3759200" cy="5067300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141" name="Shape 141"/>
          <p:cNvSpPr/>
          <p:nvPr>
            <p:ph type="pic" sz="quarter" idx="15"/>
          </p:nvPr>
        </p:nvSpPr>
        <p:spPr>
          <a:xfrm>
            <a:off x="4622800" y="1778000"/>
            <a:ext cx="3784600" cy="5067300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142" name="Shape 142"/>
          <p:cNvSpPr/>
          <p:nvPr>
            <p:ph type="body" sz="quarter" idx="1"/>
          </p:nvPr>
        </p:nvSpPr>
        <p:spPr>
          <a:xfrm>
            <a:off x="431800" y="8813800"/>
            <a:ext cx="8255000" cy="812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3pPr>
            <a:lvl4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4pPr>
            <a:lvl5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3" name="Shape 14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Big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type="pic" idx="13"/>
          </p:nvPr>
        </p:nvSpPr>
        <p:spPr>
          <a:xfrm>
            <a:off x="533400" y="508000"/>
            <a:ext cx="11938000" cy="7962900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151" name="Shape 151"/>
          <p:cNvSpPr/>
          <p:nvPr>
            <p:ph type="body" sz="quarter" idx="1"/>
          </p:nvPr>
        </p:nvSpPr>
        <p:spPr>
          <a:xfrm>
            <a:off x="431800" y="8813800"/>
            <a:ext cx="8255000" cy="812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3pPr>
            <a:lvl4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4pPr>
            <a:lvl5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2" name="Shape 15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3 Up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/>
        </p:nvSpPr>
        <p:spPr>
          <a:xfrm flipH="1">
            <a:off x="6489698" y="520668"/>
            <a:ext cx="1" cy="7962963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</a:pPr>
          </a:p>
        </p:txBody>
      </p:sp>
      <p:sp>
        <p:nvSpPr>
          <p:cNvPr id="160" name="Shape 160"/>
          <p:cNvSpPr/>
          <p:nvPr/>
        </p:nvSpPr>
        <p:spPr>
          <a:xfrm>
            <a:off x="6489696" y="4476750"/>
            <a:ext cx="5994408" cy="127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</a:pPr>
          </a:p>
        </p:txBody>
      </p:sp>
      <p:sp>
        <p:nvSpPr>
          <p:cNvPr id="161" name="Shape 161"/>
          <p:cNvSpPr/>
          <p:nvPr>
            <p:ph type="pic" sz="half" idx="13"/>
          </p:nvPr>
        </p:nvSpPr>
        <p:spPr>
          <a:xfrm>
            <a:off x="508000" y="520700"/>
            <a:ext cx="5816600" cy="7962900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162" name="Shape 162"/>
          <p:cNvSpPr/>
          <p:nvPr>
            <p:ph type="pic" sz="quarter" idx="14"/>
          </p:nvPr>
        </p:nvSpPr>
        <p:spPr>
          <a:xfrm>
            <a:off x="6667500" y="520700"/>
            <a:ext cx="5816600" cy="3810000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163" name="Shape 163"/>
          <p:cNvSpPr/>
          <p:nvPr>
            <p:ph type="pic" sz="quarter" idx="15"/>
          </p:nvPr>
        </p:nvSpPr>
        <p:spPr>
          <a:xfrm>
            <a:off x="6667500" y="4660900"/>
            <a:ext cx="5816600" cy="3822700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164" name="Shape 164"/>
          <p:cNvSpPr/>
          <p:nvPr>
            <p:ph type="body" sz="quarter" idx="1"/>
          </p:nvPr>
        </p:nvSpPr>
        <p:spPr>
          <a:xfrm>
            <a:off x="431800" y="8813800"/>
            <a:ext cx="8255000" cy="812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3pPr>
            <a:lvl4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4pPr>
            <a:lvl5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5" name="Shape 16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4 Up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/>
        </p:nvSpPr>
        <p:spPr>
          <a:xfrm flipH="1">
            <a:off x="9067798" y="520668"/>
            <a:ext cx="1" cy="7962963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</a:pPr>
          </a:p>
        </p:txBody>
      </p:sp>
      <p:sp>
        <p:nvSpPr>
          <p:cNvPr id="173" name="Shape 173"/>
          <p:cNvSpPr/>
          <p:nvPr/>
        </p:nvSpPr>
        <p:spPr>
          <a:xfrm>
            <a:off x="9067796" y="3092450"/>
            <a:ext cx="3429023" cy="127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</a:pPr>
          </a:p>
        </p:txBody>
      </p:sp>
      <p:sp>
        <p:nvSpPr>
          <p:cNvPr id="174" name="Shape 174"/>
          <p:cNvSpPr/>
          <p:nvPr/>
        </p:nvSpPr>
        <p:spPr>
          <a:xfrm>
            <a:off x="9067796" y="5873750"/>
            <a:ext cx="3429023" cy="127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</a:pPr>
          </a:p>
        </p:txBody>
      </p:sp>
      <p:sp>
        <p:nvSpPr>
          <p:cNvPr id="175" name="Shape 175"/>
          <p:cNvSpPr/>
          <p:nvPr>
            <p:ph type="pic" idx="13"/>
          </p:nvPr>
        </p:nvSpPr>
        <p:spPr>
          <a:xfrm>
            <a:off x="520700" y="508000"/>
            <a:ext cx="8369300" cy="7975600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176" name="Shape 176"/>
          <p:cNvSpPr/>
          <p:nvPr>
            <p:ph type="pic" sz="quarter" idx="14"/>
          </p:nvPr>
        </p:nvSpPr>
        <p:spPr>
          <a:xfrm>
            <a:off x="9220200" y="3289300"/>
            <a:ext cx="3276600" cy="2438400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177" name="Shape 177"/>
          <p:cNvSpPr/>
          <p:nvPr>
            <p:ph type="pic" sz="quarter" idx="15"/>
          </p:nvPr>
        </p:nvSpPr>
        <p:spPr>
          <a:xfrm>
            <a:off x="9220200" y="6019800"/>
            <a:ext cx="3276600" cy="2463800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178" name="Shape 178"/>
          <p:cNvSpPr/>
          <p:nvPr>
            <p:ph type="pic" sz="quarter" idx="16"/>
          </p:nvPr>
        </p:nvSpPr>
        <p:spPr>
          <a:xfrm>
            <a:off x="9220200" y="508000"/>
            <a:ext cx="3276600" cy="2463800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179" name="Shape 179"/>
          <p:cNvSpPr/>
          <p:nvPr>
            <p:ph type="body" sz="quarter" idx="1"/>
          </p:nvPr>
        </p:nvSpPr>
        <p:spPr>
          <a:xfrm>
            <a:off x="431800" y="8813800"/>
            <a:ext cx="8255000" cy="812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3pPr>
            <a:lvl4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4pPr>
            <a:lvl5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0" name="Shape 18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88" name="Shape 188"/>
          <p:cNvSpPr/>
          <p:nvPr>
            <p:ph type="body" sz="half" idx="1"/>
          </p:nvPr>
        </p:nvSpPr>
        <p:spPr>
          <a:xfrm>
            <a:off x="571500" y="2324100"/>
            <a:ext cx="5080000" cy="65659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9" name="Shape 18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97" name="Shape 197"/>
          <p:cNvSpPr/>
          <p:nvPr>
            <p:ph type="body" sz="half" idx="1"/>
          </p:nvPr>
        </p:nvSpPr>
        <p:spPr>
          <a:xfrm>
            <a:off x="8369300" y="2324100"/>
            <a:ext cx="4064000" cy="65659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8" name="Shape 19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3" name="Shape 2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hape 2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/>
          <a:lstStyle>
            <a:lvl1pPr algn="ctr">
              <a:defRPr sz="8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06" name="Shape 206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sz="3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indent="0" algn="ctr">
              <a:spcBef>
                <a:spcPts val="0"/>
              </a:spcBef>
              <a:buSzTx/>
              <a:buNone/>
              <a:defRPr sz="3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indent="0" algn="ctr">
              <a:spcBef>
                <a:spcPts val="0"/>
              </a:spcBef>
              <a:buSzTx/>
              <a:buNone/>
              <a:defRPr sz="3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indent="0" algn="ctr">
              <a:spcBef>
                <a:spcPts val="0"/>
              </a:spcBef>
              <a:buSzTx/>
              <a:buNone/>
              <a:defRPr sz="3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indent="0" algn="ctr">
              <a:spcBef>
                <a:spcPts val="0"/>
              </a:spcBef>
              <a:buSzTx/>
              <a:buNone/>
              <a:defRPr sz="3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7" name="Shape 207"/>
          <p:cNvSpPr/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 algn="ctr">
              <a:defRPr sz="18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/>
          <p:nvPr>
            <p:ph type="title"/>
          </p:nvPr>
        </p:nvSpPr>
        <p:spPr>
          <a:xfrm>
            <a:off x="1270000" y="2971800"/>
            <a:ext cx="10464800" cy="3810000"/>
          </a:xfrm>
          <a:prstGeom prst="rect">
            <a:avLst/>
          </a:prstGeom>
        </p:spPr>
        <p:txBody>
          <a:bodyPr anchor="ctr"/>
          <a:lstStyle>
            <a:lvl1pPr algn="ctr">
              <a:defRPr sz="8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15" name="Shape 215"/>
          <p:cNvSpPr/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 algn="ctr">
              <a:defRPr sz="18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- 2 Column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3" name="Shape 22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numCol="2" spcCol="593090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4" name="Shape 22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32" name="Shape 23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3" name="Shape 23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cop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41" name="Shape 24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2" name="Shape 24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cop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50" name="Shape 25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1" name="Shape 25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 copy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59" name="Shape 25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copy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67" name="Shape 26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47474"/>
                </a:solidFill>
              </a:defRPr>
            </a:lvl1pPr>
            <a:lvl2pPr>
              <a:defRPr>
                <a:solidFill>
                  <a:srgbClr val="747474"/>
                </a:solidFill>
              </a:defRPr>
            </a:lvl2pPr>
            <a:lvl3pPr>
              <a:defRPr>
                <a:solidFill>
                  <a:srgbClr val="747474"/>
                </a:solidFill>
              </a:defRPr>
            </a:lvl3pPr>
            <a:lvl4pPr>
              <a:defRPr>
                <a:solidFill>
                  <a:srgbClr val="747474"/>
                </a:solidFill>
              </a:defRPr>
            </a:lvl4pPr>
            <a:lvl5pPr>
              <a:defRPr>
                <a:solidFill>
                  <a:srgbClr val="747474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8" name="Shape 2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copy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76" name="Shape 27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47474"/>
                </a:solidFill>
              </a:defRPr>
            </a:lvl1pPr>
            <a:lvl2pPr>
              <a:defRPr>
                <a:solidFill>
                  <a:srgbClr val="747474"/>
                </a:solidFill>
              </a:defRPr>
            </a:lvl2pPr>
            <a:lvl3pPr>
              <a:defRPr>
                <a:solidFill>
                  <a:srgbClr val="747474"/>
                </a:solidFill>
              </a:defRPr>
            </a:lvl3pPr>
            <a:lvl4pPr>
              <a:defRPr>
                <a:solidFill>
                  <a:srgbClr val="747474"/>
                </a:solidFill>
              </a:defRPr>
            </a:lvl4pPr>
            <a:lvl5pPr>
              <a:defRPr>
                <a:solidFill>
                  <a:srgbClr val="747474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7" name="Shape 27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 copy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85" name="Shape 28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2" name="Shape 3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numCol="2" spcCol="593090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hape 3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type="body" idx="1"/>
          </p:nvPr>
        </p:nvSpPr>
        <p:spPr>
          <a:xfrm>
            <a:off x="571500" y="863600"/>
            <a:ext cx="11861800" cy="8026400"/>
          </a:xfrm>
          <a:prstGeom prst="rect">
            <a:avLst/>
          </a:prstGeom>
        </p:spPr>
        <p:txBody>
          <a:bodyPr/>
          <a:lstStyle>
            <a:lvl1pPr>
              <a:spcBef>
                <a:spcPts val="7200"/>
              </a:spcBef>
            </a:lvl1pPr>
            <a:lvl2pPr>
              <a:spcBef>
                <a:spcPts val="7200"/>
              </a:spcBef>
            </a:lvl2pPr>
            <a:lvl3pPr>
              <a:spcBef>
                <a:spcPts val="7200"/>
              </a:spcBef>
            </a:lvl3pPr>
            <a:lvl4pPr>
              <a:spcBef>
                <a:spcPts val="7200"/>
              </a:spcBef>
            </a:lvl4pPr>
            <a:lvl5pPr>
              <a:spcBef>
                <a:spcPts val="7200"/>
              </a:spcBef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6" name="Shape 5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type="title"/>
          </p:nvPr>
        </p:nvSpPr>
        <p:spPr>
          <a:xfrm>
            <a:off x="571500" y="3708400"/>
            <a:ext cx="11861800" cy="2336800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64" name="Shape 64"/>
          <p:cNvSpPr/>
          <p:nvPr>
            <p:ph type="sldNum" sz="quarter" idx="2"/>
          </p:nvPr>
        </p:nvSpPr>
        <p:spPr>
          <a:xfrm>
            <a:off x="12268200" y="9194800"/>
            <a:ext cx="312014" cy="299822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Horizontal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/>
        </p:nvSpPr>
        <p:spPr>
          <a:xfrm>
            <a:off x="7543800" y="7975599"/>
            <a:ext cx="1" cy="1422529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</a:pPr>
          </a:p>
        </p:txBody>
      </p:sp>
      <p:sp>
        <p:nvSpPr>
          <p:cNvPr id="72" name="Shape 72"/>
          <p:cNvSpPr/>
          <p:nvPr>
            <p:ph type="pic" idx="13"/>
          </p:nvPr>
        </p:nvSpPr>
        <p:spPr>
          <a:xfrm>
            <a:off x="0" y="0"/>
            <a:ext cx="13004800" cy="7581900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73" name="Shape 73"/>
          <p:cNvSpPr/>
          <p:nvPr>
            <p:ph type="title"/>
          </p:nvPr>
        </p:nvSpPr>
        <p:spPr>
          <a:xfrm>
            <a:off x="1409700" y="7785100"/>
            <a:ext cx="5791200" cy="1701800"/>
          </a:xfrm>
          <a:prstGeom prst="rect">
            <a:avLst/>
          </a:prstGeom>
        </p:spPr>
        <p:txBody>
          <a:bodyPr anchor="ctr"/>
          <a:lstStyle>
            <a:lvl1pPr algn="r"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74" name="Shape 74"/>
          <p:cNvSpPr/>
          <p:nvPr>
            <p:ph type="body" sz="quarter" idx="1"/>
          </p:nvPr>
        </p:nvSpPr>
        <p:spPr>
          <a:xfrm>
            <a:off x="7848600" y="8470900"/>
            <a:ext cx="4953000" cy="508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>
                <a:solidFill>
                  <a:srgbClr val="A9A9A9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>
                <a:solidFill>
                  <a:srgbClr val="A9A9A9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>
                <a:solidFill>
                  <a:srgbClr val="A9A9A9"/>
                </a:solidFill>
              </a:defRPr>
            </a:lvl3pPr>
            <a:lvl4pPr marL="0" indent="0">
              <a:spcBef>
                <a:spcPts val="0"/>
              </a:spcBef>
              <a:buSzTx/>
              <a:buNone/>
              <a:defRPr>
                <a:solidFill>
                  <a:srgbClr val="A9A9A9"/>
                </a:solidFill>
              </a:defRPr>
            </a:lvl4pPr>
            <a:lvl5pPr marL="0" indent="0">
              <a:spcBef>
                <a:spcPts val="0"/>
              </a:spcBef>
              <a:buSzTx/>
              <a:buNone/>
              <a:defRPr>
                <a:solidFill>
                  <a:srgbClr val="A9A9A9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" name="Shape 7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Vertical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/>
        </p:nvSpPr>
        <p:spPr>
          <a:xfrm>
            <a:off x="647700" y="4749800"/>
            <a:ext cx="4882122" cy="127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</a:pPr>
          </a:p>
        </p:txBody>
      </p:sp>
      <p:sp>
        <p:nvSpPr>
          <p:cNvPr id="83" name="Shape 83"/>
          <p:cNvSpPr/>
          <p:nvPr>
            <p:ph type="pic" idx="13"/>
          </p:nvPr>
        </p:nvSpPr>
        <p:spPr>
          <a:xfrm>
            <a:off x="6502400" y="0"/>
            <a:ext cx="6502400" cy="9842500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84" name="Shape 84"/>
          <p:cNvSpPr/>
          <p:nvPr>
            <p:ph type="title"/>
          </p:nvPr>
        </p:nvSpPr>
        <p:spPr>
          <a:xfrm>
            <a:off x="571500" y="1320800"/>
            <a:ext cx="5080000" cy="3175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85" name="Shape 85"/>
          <p:cNvSpPr/>
          <p:nvPr>
            <p:ph type="body" sz="quarter" idx="1"/>
          </p:nvPr>
        </p:nvSpPr>
        <p:spPr>
          <a:xfrm>
            <a:off x="571500" y="5016500"/>
            <a:ext cx="5080000" cy="3175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>
                <a:solidFill>
                  <a:srgbClr val="747474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>
                <a:solidFill>
                  <a:srgbClr val="747474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>
                <a:solidFill>
                  <a:srgbClr val="747474"/>
                </a:solidFill>
              </a:defRPr>
            </a:lvl3pPr>
            <a:lvl4pPr marL="0" indent="0">
              <a:spcBef>
                <a:spcPts val="0"/>
              </a:spcBef>
              <a:buSzTx/>
              <a:buNone/>
              <a:defRPr>
                <a:solidFill>
                  <a:srgbClr val="747474"/>
                </a:solidFill>
              </a:defRPr>
            </a:lvl4pPr>
            <a:lvl5pPr marL="0" indent="0">
              <a:spcBef>
                <a:spcPts val="0"/>
              </a:spcBef>
              <a:buSzTx/>
              <a:buNone/>
              <a:defRPr>
                <a:solidFill>
                  <a:srgbClr val="747474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xfrm>
            <a:off x="508000" y="9194800"/>
            <a:ext cx="312014" cy="299822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25.xml"/><Relationship Id="rId27" Type="http://schemas.openxmlformats.org/officeDocument/2006/relationships/slideLayout" Target="../slideLayouts/slideLayout26.xml"/><Relationship Id="rId28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8.xml"/><Relationship Id="rId30" Type="http://schemas.openxmlformats.org/officeDocument/2006/relationships/slideLayout" Target="../slideLayouts/slideLayout2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647700" y="1968500"/>
            <a:ext cx="11709400" cy="127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</a:pPr>
          </a:p>
        </p:txBody>
      </p:sp>
      <p:sp>
        <p:nvSpPr>
          <p:cNvPr id="3" name="Shape 3"/>
          <p:cNvSpPr/>
          <p:nvPr>
            <p:ph type="title"/>
          </p:nvPr>
        </p:nvSpPr>
        <p:spPr>
          <a:xfrm>
            <a:off x="571500" y="330200"/>
            <a:ext cx="11861800" cy="139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/>
          <a:lstStyle/>
          <a:p>
            <a:pPr/>
            <a:r>
              <a:t>Title Text</a:t>
            </a:r>
          </a:p>
        </p:txBody>
      </p:sp>
      <p:sp>
        <p:nvSpPr>
          <p:cNvPr id="4" name="Shape 4"/>
          <p:cNvSpPr/>
          <p:nvPr>
            <p:ph type="body" idx="1"/>
          </p:nvPr>
        </p:nvSpPr>
        <p:spPr>
          <a:xfrm>
            <a:off x="571500" y="2324100"/>
            <a:ext cx="11861800" cy="6565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hape 5"/>
          <p:cNvSpPr/>
          <p:nvPr>
            <p:ph type="sldNum" sz="quarter" idx="2"/>
          </p:nvPr>
        </p:nvSpPr>
        <p:spPr>
          <a:xfrm>
            <a:off x="12268199" y="9194800"/>
            <a:ext cx="312015" cy="29982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 defTabSz="584200">
              <a:lnSpc>
                <a:spcPct val="100000"/>
              </a:lnSpc>
              <a:defRPr sz="1400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</p:sldLayoutIdLst>
  <p:transition xmlns:p14="http://schemas.microsoft.com/office/powerpoint/2010/main" spd="med" advClick="1"/>
  <p:txStyles>
    <p:title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FFFB00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FFFB00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FFFB00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FFFB00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FFFB00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FFFB00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FFFB00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FFFB00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FFFB00"/>
          </a:solidFill>
          <a:uFillTx/>
          <a:latin typeface="+mn-lt"/>
          <a:ea typeface="+mn-ea"/>
          <a:cs typeface="+mn-cs"/>
          <a:sym typeface="Helvetica Neue Light"/>
        </a:defRPr>
      </a:lvl9pPr>
    </p:titleStyle>
    <p:bodyStyle>
      <a:lvl1pPr marL="266700" marR="0" indent="-266700" algn="l" defTabSz="584200" latinLnBrk="0">
        <a:lnSpc>
          <a:spcPct val="100000"/>
        </a:lnSpc>
        <a:spcBef>
          <a:spcPts val="4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600" u="none">
          <a:ln>
            <a:noFill/>
          </a:ln>
          <a:solidFill>
            <a:srgbClr val="FFFB00"/>
          </a:solidFill>
          <a:uFillTx/>
          <a:latin typeface="+mj-lt"/>
          <a:ea typeface="+mj-ea"/>
          <a:cs typeface="+mj-cs"/>
          <a:sym typeface="Helvetica Neue"/>
        </a:defRPr>
      </a:lvl1pPr>
      <a:lvl2pPr marL="711200" marR="0" indent="-266700" algn="l" defTabSz="584200" latinLnBrk="0">
        <a:lnSpc>
          <a:spcPct val="100000"/>
        </a:lnSpc>
        <a:spcBef>
          <a:spcPts val="4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600" u="none">
          <a:ln>
            <a:noFill/>
          </a:ln>
          <a:solidFill>
            <a:srgbClr val="FFFB00"/>
          </a:solidFill>
          <a:uFillTx/>
          <a:latin typeface="+mj-lt"/>
          <a:ea typeface="+mj-ea"/>
          <a:cs typeface="+mj-cs"/>
          <a:sym typeface="Helvetica Neue"/>
        </a:defRPr>
      </a:lvl2pPr>
      <a:lvl3pPr marL="1155700" marR="0" indent="-266700" algn="l" defTabSz="584200" latinLnBrk="0">
        <a:lnSpc>
          <a:spcPct val="100000"/>
        </a:lnSpc>
        <a:spcBef>
          <a:spcPts val="4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600" u="none">
          <a:ln>
            <a:noFill/>
          </a:ln>
          <a:solidFill>
            <a:srgbClr val="FFFB00"/>
          </a:solidFill>
          <a:uFillTx/>
          <a:latin typeface="+mj-lt"/>
          <a:ea typeface="+mj-ea"/>
          <a:cs typeface="+mj-cs"/>
          <a:sym typeface="Helvetica Neue"/>
        </a:defRPr>
      </a:lvl3pPr>
      <a:lvl4pPr marL="1600200" marR="0" indent="-266700" algn="l" defTabSz="584200" latinLnBrk="0">
        <a:lnSpc>
          <a:spcPct val="100000"/>
        </a:lnSpc>
        <a:spcBef>
          <a:spcPts val="4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600" u="none">
          <a:ln>
            <a:noFill/>
          </a:ln>
          <a:solidFill>
            <a:srgbClr val="FFFB00"/>
          </a:solidFill>
          <a:uFillTx/>
          <a:latin typeface="+mj-lt"/>
          <a:ea typeface="+mj-ea"/>
          <a:cs typeface="+mj-cs"/>
          <a:sym typeface="Helvetica Neue"/>
        </a:defRPr>
      </a:lvl4pPr>
      <a:lvl5pPr marL="2044700" marR="0" indent="-266700" algn="l" defTabSz="584200" latinLnBrk="0">
        <a:lnSpc>
          <a:spcPct val="100000"/>
        </a:lnSpc>
        <a:spcBef>
          <a:spcPts val="4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600" u="none">
          <a:ln>
            <a:noFill/>
          </a:ln>
          <a:solidFill>
            <a:srgbClr val="FFFB00"/>
          </a:solidFill>
          <a:uFillTx/>
          <a:latin typeface="+mj-lt"/>
          <a:ea typeface="+mj-ea"/>
          <a:cs typeface="+mj-cs"/>
          <a:sym typeface="Helvetica Neue"/>
        </a:defRPr>
      </a:lvl5pPr>
      <a:lvl6pPr marL="2489200" marR="0" indent="-266700" algn="l" defTabSz="584200" latinLnBrk="0">
        <a:lnSpc>
          <a:spcPct val="100000"/>
        </a:lnSpc>
        <a:spcBef>
          <a:spcPts val="4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600" u="none">
          <a:ln>
            <a:noFill/>
          </a:ln>
          <a:solidFill>
            <a:srgbClr val="FFFB00"/>
          </a:solidFill>
          <a:uFillTx/>
          <a:latin typeface="+mj-lt"/>
          <a:ea typeface="+mj-ea"/>
          <a:cs typeface="+mj-cs"/>
          <a:sym typeface="Helvetica Neue"/>
        </a:defRPr>
      </a:lvl6pPr>
      <a:lvl7pPr marL="2933700" marR="0" indent="-266700" algn="l" defTabSz="584200" latinLnBrk="0">
        <a:lnSpc>
          <a:spcPct val="100000"/>
        </a:lnSpc>
        <a:spcBef>
          <a:spcPts val="4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600" u="none">
          <a:ln>
            <a:noFill/>
          </a:ln>
          <a:solidFill>
            <a:srgbClr val="FFFB00"/>
          </a:solidFill>
          <a:uFillTx/>
          <a:latin typeface="+mj-lt"/>
          <a:ea typeface="+mj-ea"/>
          <a:cs typeface="+mj-cs"/>
          <a:sym typeface="Helvetica Neue"/>
        </a:defRPr>
      </a:lvl7pPr>
      <a:lvl8pPr marL="3378200" marR="0" indent="-266700" algn="l" defTabSz="584200" latinLnBrk="0">
        <a:lnSpc>
          <a:spcPct val="100000"/>
        </a:lnSpc>
        <a:spcBef>
          <a:spcPts val="4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600" u="none">
          <a:ln>
            <a:noFill/>
          </a:ln>
          <a:solidFill>
            <a:srgbClr val="FFFB00"/>
          </a:solidFill>
          <a:uFillTx/>
          <a:latin typeface="+mj-lt"/>
          <a:ea typeface="+mj-ea"/>
          <a:cs typeface="+mj-cs"/>
          <a:sym typeface="Helvetica Neue"/>
        </a:defRPr>
      </a:lvl8pPr>
      <a:lvl9pPr marL="3822700" marR="0" indent="-266700" algn="l" defTabSz="584200" latinLnBrk="0">
        <a:lnSpc>
          <a:spcPct val="100000"/>
        </a:lnSpc>
        <a:spcBef>
          <a:spcPts val="4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600" u="none">
          <a:ln>
            <a:noFill/>
          </a:ln>
          <a:solidFill>
            <a:srgbClr val="FFFB00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1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Relationship Id="rId3" Type="http://schemas.openxmlformats.org/officeDocument/2006/relationships/image" Target="../media/image2.tif"/><Relationship Id="rId4" Type="http://schemas.openxmlformats.org/officeDocument/2006/relationships/image" Target="../media/image16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image" Target="../media/image25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6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3" Type="http://schemas.openxmlformats.org/officeDocument/2006/relationships/image" Target="../media/image1.tif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/>
          <p:nvPr>
            <p:ph type="body" idx="1"/>
          </p:nvPr>
        </p:nvSpPr>
        <p:spPr>
          <a:xfrm>
            <a:off x="1270000" y="2802466"/>
            <a:ext cx="10464800" cy="5942610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FB00"/>
                </a:solidFill>
              </a:defRPr>
            </a:pPr>
            <a:r>
              <a:t>Enrique Curchitser</a:t>
            </a:r>
          </a:p>
          <a:p>
            <a:pPr>
              <a:defRPr i="1" sz="2400">
                <a:solidFill>
                  <a:srgbClr val="FFFB00"/>
                </a:solidFill>
              </a:defRPr>
            </a:pPr>
            <a:r>
              <a:t>Department of Environmental Sciences</a:t>
            </a:r>
          </a:p>
          <a:p>
            <a:pPr>
              <a:defRPr i="1" sz="2400">
                <a:solidFill>
                  <a:srgbClr val="FFFB00"/>
                </a:solidFill>
              </a:defRPr>
            </a:pPr>
            <a:r>
              <a:t> Rutgers University</a:t>
            </a:r>
          </a:p>
          <a:p>
            <a:pPr>
              <a:defRPr i="1" sz="2400">
                <a:solidFill>
                  <a:srgbClr val="FFFB00"/>
                </a:solidFill>
              </a:defRPr>
            </a:pPr>
          </a:p>
          <a:p>
            <a:pPr>
              <a:defRPr>
                <a:solidFill>
                  <a:srgbClr val="FFFB00"/>
                </a:solidFill>
              </a:defRPr>
            </a:pPr>
            <a:r>
              <a:t>Justin Small, Brian Kaufman, Bill Large</a:t>
            </a:r>
          </a:p>
          <a:p>
            <a:pPr>
              <a:defRPr i="1" sz="2400">
                <a:solidFill>
                  <a:srgbClr val="FFFB00"/>
                </a:solidFill>
              </a:defRPr>
            </a:pPr>
            <a:r>
              <a:t>NCAR</a:t>
            </a:r>
          </a:p>
          <a:p>
            <a:pPr>
              <a:defRPr sz="2400">
                <a:solidFill>
                  <a:srgbClr val="FFFB00"/>
                </a:solidFill>
              </a:defRPr>
            </a:pPr>
          </a:p>
          <a:p>
            <a:pPr>
              <a:defRPr>
                <a:solidFill>
                  <a:srgbClr val="FFFB00"/>
                </a:solidFill>
              </a:defRPr>
            </a:pPr>
            <a:r>
              <a:t>Kate Hedstrom</a:t>
            </a:r>
          </a:p>
          <a:p>
            <a:pPr>
              <a:defRPr i="1" sz="2400">
                <a:solidFill>
                  <a:srgbClr val="FFFB00"/>
                </a:solidFill>
              </a:defRPr>
            </a:pPr>
            <a:r>
              <a:t>U.  Alaska Fairbanks</a:t>
            </a:r>
          </a:p>
          <a:p>
            <a:pPr>
              <a:defRPr sz="2400">
                <a:solidFill>
                  <a:srgbClr val="FFFB00"/>
                </a:solidFill>
              </a:defRPr>
            </a:pPr>
          </a:p>
          <a:p>
            <a:pPr>
              <a:defRPr>
                <a:solidFill>
                  <a:srgbClr val="FFFB00"/>
                </a:solidFill>
              </a:defRPr>
            </a:pPr>
            <a:r>
              <a:t>Michael Alexander</a:t>
            </a:r>
          </a:p>
          <a:p>
            <a:pPr>
              <a:defRPr i="1" sz="2400">
                <a:solidFill>
                  <a:srgbClr val="FFFB00"/>
                </a:solidFill>
              </a:defRPr>
            </a:pPr>
            <a:r>
              <a:t>NOAA-ESRL</a:t>
            </a:r>
          </a:p>
        </p:txBody>
      </p:sp>
      <p:sp>
        <p:nvSpPr>
          <p:cNvPr id="295" name="Shape 295"/>
          <p:cNvSpPr/>
          <p:nvPr>
            <p:ph type="title"/>
          </p:nvPr>
        </p:nvSpPr>
        <p:spPr>
          <a:xfrm>
            <a:off x="82550" y="1117600"/>
            <a:ext cx="12839700" cy="1241293"/>
          </a:xfrm>
          <a:prstGeom prst="rect">
            <a:avLst/>
          </a:prstGeom>
        </p:spPr>
        <p:txBody>
          <a:bodyPr/>
          <a:lstStyle>
            <a:lvl1pPr marR="457200" defTabSz="457200">
              <a:defRPr sz="3600">
                <a:solidFill>
                  <a:srgbClr val="FFFB00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/>
            <a:r>
              <a:t>Regional and Global Ramifications of Boundary Current Upwelling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Methods:  Embedding a high-resolution ocean (ROMS) within NCAR-CESM</a:t>
            </a:r>
          </a:p>
        </p:txBody>
      </p:sp>
      <p:sp>
        <p:nvSpPr>
          <p:cNvPr id="372" name="Shape 372"/>
          <p:cNvSpPr/>
          <p:nvPr/>
        </p:nvSpPr>
        <p:spPr>
          <a:xfrm>
            <a:off x="5575300" y="4667249"/>
            <a:ext cx="127000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342900" indent="-342900">
              <a:lnSpc>
                <a:spcPct val="100000"/>
              </a:lnSpc>
              <a:defRPr sz="2200"/>
            </a:pPr>
          </a:p>
        </p:txBody>
      </p:sp>
      <p:pic>
        <p:nvPicPr>
          <p:cNvPr id="373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11262" y="3105150"/>
            <a:ext cx="9582276" cy="5997956"/>
          </a:xfrm>
          <a:prstGeom prst="rect">
            <a:avLst/>
          </a:prstGeom>
          <a:ln w="12700">
            <a:miter lim="400000"/>
          </a:ln>
        </p:spPr>
      </p:pic>
      <p:sp>
        <p:nvSpPr>
          <p:cNvPr id="374" name="Shape 374"/>
          <p:cNvSpPr/>
          <p:nvPr/>
        </p:nvSpPr>
        <p:spPr>
          <a:xfrm flipH="1" flipV="1">
            <a:off x="4488507" y="4006161"/>
            <a:ext cx="917725" cy="2100160"/>
          </a:xfrm>
          <a:prstGeom prst="line">
            <a:avLst/>
          </a:prstGeom>
          <a:ln w="76200">
            <a:solidFill>
              <a:srgbClr val="FF2600"/>
            </a:solidFill>
            <a:miter lim="400000"/>
            <a:headEnd type="stealth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defRPr sz="3600">
                <a:latin typeface="+mn-lt"/>
                <a:ea typeface="+mn-ea"/>
                <a:cs typeface="+mn-cs"/>
                <a:sym typeface="Helvetica Neue Light"/>
              </a:defRPr>
            </a:pPr>
          </a:p>
        </p:txBody>
      </p:sp>
      <p:sp>
        <p:nvSpPr>
          <p:cNvPr id="375" name="Shape 375"/>
          <p:cNvSpPr/>
          <p:nvPr/>
        </p:nvSpPr>
        <p:spPr>
          <a:xfrm flipH="1">
            <a:off x="7510710" y="4035244"/>
            <a:ext cx="816819" cy="2040661"/>
          </a:xfrm>
          <a:prstGeom prst="line">
            <a:avLst/>
          </a:prstGeom>
          <a:ln w="76200">
            <a:solidFill>
              <a:srgbClr val="FF2600"/>
            </a:solidFill>
            <a:miter lim="400000"/>
            <a:tailEnd type="stealth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defRPr sz="3600">
                <a:latin typeface="+mn-lt"/>
                <a:ea typeface="+mn-ea"/>
                <a:cs typeface="+mn-cs"/>
                <a:sym typeface="Helvetica Neue Light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Numerical experiments (typical)</a:t>
            </a:r>
          </a:p>
        </p:txBody>
      </p:sp>
      <p:sp>
        <p:nvSpPr>
          <p:cNvPr id="378" name="Shape 37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25669" indent="-225669" defTabSz="457200">
              <a:spcBef>
                <a:spcPts val="0"/>
              </a:spcBef>
              <a:defRPr sz="2400"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solidFill>
                  <a:srgbClr val="00F900"/>
                </a:solidFill>
              </a:rPr>
              <a:t>Baseline:</a:t>
            </a:r>
            <a:r>
              <a:t> 150 year run of CESM1, branched from 1870 control run.</a:t>
            </a:r>
          </a:p>
          <a:p>
            <a:pPr marL="225669" indent="-225669" defTabSz="457200">
              <a:spcBef>
                <a:spcPts val="0"/>
              </a:spcBef>
              <a:defRPr sz="2400"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L="225669" indent="-225669" defTabSz="457200">
              <a:spcBef>
                <a:spcPts val="0"/>
              </a:spcBef>
              <a:defRPr sz="2400"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solidFill>
                  <a:srgbClr val="00F900"/>
                </a:solidFill>
              </a:rPr>
              <a:t>Composite: </a:t>
            </a:r>
            <a:r>
              <a:t>150 year run of CESM1-ROMS, same initial conditions.</a:t>
            </a:r>
          </a:p>
          <a:p>
            <a:pPr marL="225669" indent="-225669" defTabSz="457200">
              <a:spcBef>
                <a:spcPts val="0"/>
              </a:spcBef>
              <a:defRPr sz="2400"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L="225669" indent="-225669" defTabSz="457200">
              <a:spcBef>
                <a:spcPts val="0"/>
              </a:spcBef>
              <a:defRPr sz="2400">
                <a:solidFill>
                  <a:srgbClr val="0433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Ocean:</a:t>
            </a:r>
          </a:p>
          <a:p>
            <a:pPr marL="580292" indent="-123092" defTabSz="457200">
              <a:spcBef>
                <a:spcPts val="0"/>
              </a:spcBef>
              <a:defRPr sz="1800">
                <a:latin typeface="Helvetica"/>
                <a:ea typeface="Helvetica"/>
                <a:cs typeface="Helvetica"/>
                <a:sym typeface="Helvetica"/>
              </a:defRPr>
            </a:pPr>
            <a:r>
              <a:t>POP ~1-degree, 40 Z-levels</a:t>
            </a:r>
          </a:p>
          <a:p>
            <a:pPr marL="580292" indent="-123092" defTabSz="457200">
              <a:spcBef>
                <a:spcPts val="0"/>
              </a:spcBef>
              <a:defRPr sz="1800">
                <a:latin typeface="Helvetica"/>
                <a:ea typeface="Helvetica"/>
                <a:cs typeface="Helvetica"/>
                <a:sym typeface="Helvetica"/>
              </a:defRPr>
            </a:pPr>
            <a:r>
              <a:t>ROMS 7 km, 50 stretched sigma levels</a:t>
            </a:r>
          </a:p>
          <a:p>
            <a:pPr marL="225669" indent="-225669" defTabSz="457200">
              <a:spcBef>
                <a:spcPts val="0"/>
              </a:spcBef>
              <a:defRPr sz="2400"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solidFill>
                  <a:srgbClr val="FF2600"/>
                </a:solidFill>
              </a:rPr>
              <a:t>Atmosphere:</a:t>
            </a:r>
            <a:r>
              <a:t> CAM-5 1</a:t>
            </a:r>
            <a:r>
              <a:rPr baseline="31999"/>
              <a:t>o</a:t>
            </a:r>
            <a:r>
              <a:t>, 0.5</a:t>
            </a:r>
            <a:r>
              <a:rPr baseline="31999"/>
              <a:t>o</a:t>
            </a:r>
          </a:p>
          <a:p>
            <a:pPr marL="225669" indent="-225669" defTabSz="457200">
              <a:spcBef>
                <a:spcPts val="0"/>
              </a:spcBef>
              <a:defRPr sz="2400"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L="225669" indent="-225669" defTabSz="457200">
              <a:spcBef>
                <a:spcPts val="0"/>
              </a:spcBef>
              <a:defRPr sz="2400"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solidFill>
                  <a:srgbClr val="FF2600"/>
                </a:solidFill>
              </a:rPr>
              <a:t>Land: </a:t>
            </a:r>
            <a:r>
              <a:t> CLM 3</a:t>
            </a:r>
          </a:p>
          <a:p>
            <a:pPr marL="225669" indent="-225669" defTabSz="457200">
              <a:spcBef>
                <a:spcPts val="0"/>
              </a:spcBef>
              <a:defRPr sz="2400"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L="225669" indent="-225669" defTabSz="457200">
              <a:spcBef>
                <a:spcPts val="0"/>
              </a:spcBef>
              <a:defRPr sz="2400"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solidFill>
                  <a:srgbClr val="FF2600"/>
                </a:solidFill>
              </a:rPr>
              <a:t>Sea ice: </a:t>
            </a:r>
            <a:r>
              <a:t> CICE</a:t>
            </a:r>
          </a:p>
          <a:p>
            <a:pPr marL="225669" indent="-225669" defTabSz="457200">
              <a:spcBef>
                <a:spcPts val="0"/>
              </a:spcBef>
              <a:defRPr sz="2400"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L="225669" indent="-225669" defTabSz="457200">
              <a:spcBef>
                <a:spcPts val="0"/>
              </a:spcBef>
              <a:defRPr sz="2400"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solidFill>
                  <a:srgbClr val="942192"/>
                </a:solidFill>
              </a:rPr>
              <a:t>Analysis:</a:t>
            </a:r>
            <a:r>
              <a:t>  140 years of monthly means.</a:t>
            </a:r>
          </a:p>
          <a:p>
            <a:pPr marL="225669" indent="-225669" defTabSz="457200">
              <a:spcBef>
                <a:spcPts val="0"/>
              </a:spcBef>
              <a:defRPr sz="2400"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L="225669" indent="-225669" defTabSz="457200">
              <a:spcBef>
                <a:spcPts val="0"/>
              </a:spcBef>
              <a:defRPr sz="2400"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solidFill>
                  <a:srgbClr val="942192"/>
                </a:solidFill>
              </a:rPr>
              <a:t>Statistics:</a:t>
            </a:r>
            <a:r>
              <a:t>  T-test for means, F-test for variability</a:t>
            </a:r>
          </a:p>
        </p:txBody>
      </p:sp>
      <p:sp>
        <p:nvSpPr>
          <p:cNvPr id="379" name="Shape 379"/>
          <p:cNvSpPr/>
          <p:nvPr/>
        </p:nvSpPr>
        <p:spPr>
          <a:xfrm>
            <a:off x="6305500" y="4737100"/>
            <a:ext cx="393800" cy="2794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California Current:  Local SST response</a:t>
            </a:r>
          </a:p>
        </p:txBody>
      </p:sp>
      <p:pic>
        <p:nvPicPr>
          <p:cNvPr id="382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35668" y="2762250"/>
            <a:ext cx="10145132" cy="5880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California Current:  Surface fluxes</a:t>
            </a:r>
          </a:p>
        </p:txBody>
      </p:sp>
      <p:pic>
        <p:nvPicPr>
          <p:cNvPr id="385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3351" y="2463800"/>
            <a:ext cx="11019506" cy="6591422"/>
          </a:xfrm>
          <a:prstGeom prst="rect">
            <a:avLst/>
          </a:prstGeom>
          <a:ln w="12700">
            <a:miter lim="400000"/>
          </a:ln>
        </p:spPr>
      </p:pic>
      <p:sp>
        <p:nvSpPr>
          <p:cNvPr id="386" name="Shape 386"/>
          <p:cNvSpPr/>
          <p:nvPr/>
        </p:nvSpPr>
        <p:spPr>
          <a:xfrm>
            <a:off x="850391" y="2711584"/>
            <a:ext cx="2917222" cy="2326006"/>
          </a:xfrm>
          <a:prstGeom prst="ellipse">
            <a:avLst/>
          </a:prstGeom>
          <a:ln w="101600">
            <a:solidFill>
              <a:srgbClr val="FF2600"/>
            </a:solidFill>
            <a:miter lim="400000"/>
          </a:ln>
        </p:spPr>
        <p:txBody>
          <a:bodyPr lIns="38100" tIns="38100" rIns="38100" bIns="38100" anchor="ctr"/>
          <a:lstStyle/>
          <a:p>
            <a:pPr defTabSz="647700">
              <a:lnSpc>
                <a:spcPts val="7000"/>
              </a:lnSpc>
              <a:defRPr baseline="4761" cap="all" spc="84" sz="4200">
                <a:solidFill>
                  <a:srgbClr val="70BCE1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pPr>
          </a:p>
        </p:txBody>
      </p:sp>
      <p:sp>
        <p:nvSpPr>
          <p:cNvPr id="387" name="Shape 387"/>
          <p:cNvSpPr/>
          <p:nvPr/>
        </p:nvSpPr>
        <p:spPr>
          <a:xfrm>
            <a:off x="8151746" y="5811993"/>
            <a:ext cx="4159482" cy="2793106"/>
          </a:xfrm>
          <a:prstGeom prst="ellipse">
            <a:avLst/>
          </a:prstGeom>
          <a:ln w="101600">
            <a:solidFill>
              <a:srgbClr val="FF2600"/>
            </a:solidFill>
            <a:miter lim="400000"/>
          </a:ln>
        </p:spPr>
        <p:txBody>
          <a:bodyPr lIns="38100" tIns="38100" rIns="38100" bIns="38100" anchor="ctr"/>
          <a:lstStyle/>
          <a:p>
            <a:pPr defTabSz="647700">
              <a:lnSpc>
                <a:spcPts val="7000"/>
              </a:lnSpc>
              <a:defRPr baseline="4761" cap="all" spc="84" sz="4200">
                <a:solidFill>
                  <a:srgbClr val="70BCE1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86" grpId="1"/>
      <p:bldP build="whole" bldLvl="1" animBg="1" rev="0" advAuto="0" spid="387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Global response:  Surface air temperature</a:t>
            </a:r>
          </a:p>
        </p:txBody>
      </p:sp>
      <p:pic>
        <p:nvPicPr>
          <p:cNvPr id="390" name="pasted-image.pdf"/>
          <p:cNvPicPr>
            <a:picLocks noChangeAspect="1"/>
          </p:cNvPicPr>
          <p:nvPr/>
        </p:nvPicPr>
        <p:blipFill>
          <a:blip r:embed="rId2">
            <a:extLst/>
          </a:blip>
          <a:srcRect l="0" t="0" r="13740" b="0"/>
          <a:stretch>
            <a:fillRect/>
          </a:stretch>
        </p:blipFill>
        <p:spPr>
          <a:xfrm>
            <a:off x="1432902" y="2381529"/>
            <a:ext cx="9757383" cy="64638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Benguela Current System</a:t>
            </a:r>
          </a:p>
        </p:txBody>
      </p:sp>
      <p:pic>
        <p:nvPicPr>
          <p:cNvPr id="393" name="Untitled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6600" y="2540951"/>
            <a:ext cx="4463416" cy="1718798"/>
          </a:xfrm>
          <a:prstGeom prst="rect">
            <a:avLst/>
          </a:prstGeom>
          <a:ln w="12700">
            <a:miter lim="400000"/>
          </a:ln>
        </p:spPr>
      </p:pic>
      <p:pic>
        <p:nvPicPr>
          <p:cNvPr id="394" name="pasted-image.pdf"/>
          <p:cNvPicPr>
            <a:picLocks noChangeAspect="0"/>
          </p:cNvPicPr>
          <p:nvPr/>
        </p:nvPicPr>
        <p:blipFill>
          <a:blip r:embed="rId4">
            <a:extLst/>
          </a:blip>
          <a:srcRect l="21333" t="20732" r="24230" b="5047"/>
          <a:stretch>
            <a:fillRect/>
          </a:stretch>
        </p:blipFill>
        <p:spPr>
          <a:xfrm>
            <a:off x="433749" y="4825723"/>
            <a:ext cx="5425052" cy="45477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Benguela Current System</a:t>
            </a:r>
          </a:p>
        </p:txBody>
      </p:sp>
      <p:pic>
        <p:nvPicPr>
          <p:cNvPr id="397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48367" y="2804200"/>
            <a:ext cx="9508066" cy="63960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/>
          <p:nvPr/>
        </p:nvSpPr>
        <p:spPr>
          <a:xfrm>
            <a:off x="2439363" y="2399592"/>
            <a:ext cx="9353489" cy="689672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defRPr sz="3600">
                <a:latin typeface="+mn-lt"/>
                <a:ea typeface="+mn-ea"/>
                <a:cs typeface="+mn-cs"/>
                <a:sym typeface="Helvetica Neue Light"/>
              </a:defRPr>
            </a:pPr>
          </a:p>
        </p:txBody>
      </p:sp>
      <p:sp>
        <p:nvSpPr>
          <p:cNvPr id="400" name="Shape 40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Benguela Current System</a:t>
            </a:r>
          </a:p>
        </p:txBody>
      </p:sp>
      <p:pic>
        <p:nvPicPr>
          <p:cNvPr id="401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45174" y="2474725"/>
            <a:ext cx="8941867" cy="67464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Benguela Current System: </a:t>
            </a:r>
          </a:p>
          <a:p>
            <a:pPr/>
            <a:r>
              <a:t>  Shifted winds experiment</a:t>
            </a:r>
          </a:p>
        </p:txBody>
      </p:sp>
      <p:pic>
        <p:nvPicPr>
          <p:cNvPr id="404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6874" y="2902244"/>
            <a:ext cx="12651052" cy="5888361"/>
          </a:xfrm>
          <a:prstGeom prst="rect">
            <a:avLst/>
          </a:prstGeom>
          <a:ln w="12700">
            <a:miter lim="400000"/>
          </a:ln>
        </p:spPr>
      </p:pic>
      <p:sp>
        <p:nvSpPr>
          <p:cNvPr id="405" name="Shape 405"/>
          <p:cNvSpPr/>
          <p:nvPr/>
        </p:nvSpPr>
        <p:spPr>
          <a:xfrm>
            <a:off x="1313515" y="2389927"/>
            <a:ext cx="1642848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400">
                <a:solidFill>
                  <a:srgbClr val="FFFB00"/>
                </a:solidFill>
              </a:defRPr>
            </a:pPr>
            <a:r>
              <a:t>NRCM-1</a:t>
            </a:r>
            <a:r>
              <a:rPr baseline="31999"/>
              <a:t>o</a:t>
            </a:r>
          </a:p>
        </p:txBody>
      </p:sp>
      <p:sp>
        <p:nvSpPr>
          <p:cNvPr id="406" name="Shape 406"/>
          <p:cNvSpPr/>
          <p:nvPr/>
        </p:nvSpPr>
        <p:spPr>
          <a:xfrm>
            <a:off x="8782652" y="2389927"/>
            <a:ext cx="2979302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400">
                <a:solidFill>
                  <a:srgbClr val="FFFB00"/>
                </a:solidFill>
              </a:defRPr>
            </a:lvl1pPr>
          </a:lstStyle>
          <a:p>
            <a:pPr/>
            <a:r>
              <a:t>NRCM-Shifted winds</a:t>
            </a:r>
          </a:p>
        </p:txBody>
      </p:sp>
      <p:sp>
        <p:nvSpPr>
          <p:cNvPr id="407" name="Shape 407"/>
          <p:cNvSpPr/>
          <p:nvPr/>
        </p:nvSpPr>
        <p:spPr>
          <a:xfrm>
            <a:off x="5171039" y="2389927"/>
            <a:ext cx="1803337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400">
                <a:solidFill>
                  <a:srgbClr val="FFFB00"/>
                </a:solidFill>
              </a:defRPr>
            </a:pPr>
            <a:r>
              <a:t>NRCM-0.5</a:t>
            </a:r>
            <a:r>
              <a:rPr baseline="31999"/>
              <a:t>o</a:t>
            </a:r>
          </a:p>
        </p:txBody>
      </p:sp>
      <p:sp>
        <p:nvSpPr>
          <p:cNvPr id="408" name="Shape 408"/>
          <p:cNvSpPr/>
          <p:nvPr/>
        </p:nvSpPr>
        <p:spPr>
          <a:xfrm>
            <a:off x="8170333" y="2209926"/>
            <a:ext cx="4353521" cy="667663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defRPr sz="3600">
                <a:latin typeface="+mn-lt"/>
                <a:ea typeface="+mn-ea"/>
                <a:cs typeface="+mn-cs"/>
                <a:sym typeface="Helvetica Neue Light"/>
              </a:defRPr>
            </a:pPr>
          </a:p>
        </p:txBody>
      </p:sp>
      <p:sp>
        <p:nvSpPr>
          <p:cNvPr id="409" name="Shape 409"/>
          <p:cNvSpPr/>
          <p:nvPr/>
        </p:nvSpPr>
        <p:spPr>
          <a:xfrm>
            <a:off x="3895947" y="2209926"/>
            <a:ext cx="4353521" cy="667663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defRPr sz="3600">
                <a:latin typeface="+mn-lt"/>
                <a:ea typeface="+mn-ea"/>
                <a:cs typeface="+mn-cs"/>
                <a:sym typeface="Helvetica Neue Light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09" grpId="1"/>
      <p:bldP build="whole" bldLvl="1" animBg="1" rev="0" advAuto="0" spid="408" grpId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Temperature cross sections</a:t>
            </a:r>
          </a:p>
        </p:txBody>
      </p:sp>
      <p:sp>
        <p:nvSpPr>
          <p:cNvPr id="412" name="Shape 412"/>
          <p:cNvSpPr/>
          <p:nvPr/>
        </p:nvSpPr>
        <p:spPr>
          <a:xfrm>
            <a:off x="3042681" y="2994446"/>
            <a:ext cx="137934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/>
            <a:r>
              <a:t>SST Bias</a:t>
            </a:r>
          </a:p>
        </p:txBody>
      </p:sp>
      <p:sp>
        <p:nvSpPr>
          <p:cNvPr id="413" name="Shape 413"/>
          <p:cNvSpPr/>
          <p:nvPr/>
        </p:nvSpPr>
        <p:spPr>
          <a:xfrm>
            <a:off x="1801368" y="2049169"/>
            <a:ext cx="8848490" cy="712846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defRPr sz="3600">
                <a:latin typeface="+mn-lt"/>
                <a:ea typeface="+mn-ea"/>
                <a:cs typeface="+mn-cs"/>
                <a:sym typeface="Helvetica Neue Light"/>
              </a:defRPr>
            </a:pPr>
          </a:p>
        </p:txBody>
      </p:sp>
      <p:pic>
        <p:nvPicPr>
          <p:cNvPr id="414" name="Fig-14-revised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66782" y="1866412"/>
            <a:ext cx="12017985" cy="90134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Outline</a:t>
            </a:r>
          </a:p>
        </p:txBody>
      </p:sp>
      <p:sp>
        <p:nvSpPr>
          <p:cNvPr id="298" name="Shape 298"/>
          <p:cNvSpPr/>
          <p:nvPr>
            <p:ph type="body" idx="1"/>
          </p:nvPr>
        </p:nvSpPr>
        <p:spPr>
          <a:xfrm>
            <a:off x="571500" y="2146300"/>
            <a:ext cx="11861800" cy="7366000"/>
          </a:xfrm>
          <a:prstGeom prst="rect">
            <a:avLst/>
          </a:prstGeom>
        </p:spPr>
        <p:txBody>
          <a:bodyPr/>
          <a:lstStyle/>
          <a:p>
            <a:pPr marL="369276" indent="-369276">
              <a:spcBef>
                <a:spcPts val="2400"/>
              </a:spcBef>
              <a:defRPr sz="3600"/>
            </a:pPr>
            <a:r>
              <a:t>Background and motivation</a:t>
            </a:r>
          </a:p>
          <a:p>
            <a:pPr marL="369276" indent="-369276">
              <a:spcBef>
                <a:spcPts val="2400"/>
              </a:spcBef>
              <a:defRPr sz="3600"/>
            </a:pPr>
            <a:r>
              <a:t>Methods:  A global climate model with a multi-scale ocean</a:t>
            </a:r>
          </a:p>
          <a:p>
            <a:pPr marL="369276" indent="-369276">
              <a:spcBef>
                <a:spcPts val="2400"/>
              </a:spcBef>
              <a:defRPr sz="3600"/>
            </a:pPr>
            <a:r>
              <a:t>Implementations:</a:t>
            </a:r>
          </a:p>
          <a:p>
            <a:pPr lvl="1" marL="813776" indent="-369276">
              <a:spcBef>
                <a:spcPts val="2400"/>
              </a:spcBef>
              <a:defRPr sz="3600"/>
            </a:pPr>
            <a:r>
              <a:t>The California Current System</a:t>
            </a:r>
          </a:p>
          <a:p>
            <a:pPr lvl="1" marL="813776" indent="-369276">
              <a:spcBef>
                <a:spcPts val="2400"/>
              </a:spcBef>
              <a:defRPr sz="3600"/>
            </a:pPr>
            <a:r>
              <a:t>The Benguela Current</a:t>
            </a:r>
          </a:p>
          <a:p>
            <a:pPr marL="369276" indent="-369276">
              <a:spcBef>
                <a:spcPts val="2400"/>
              </a:spcBef>
              <a:defRPr sz="3600"/>
            </a:pPr>
            <a:r>
              <a:t>Summary remarks</a:t>
            </a:r>
          </a:p>
        </p:txBody>
      </p:sp>
      <p:pic>
        <p:nvPicPr>
          <p:cNvPr id="299" name="fig_msm_domain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05498" y="6087533"/>
            <a:ext cx="4853241" cy="32810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Benguela:  Comparing to observations</a:t>
            </a:r>
          </a:p>
        </p:txBody>
      </p:sp>
      <p:sp>
        <p:nvSpPr>
          <p:cNvPr id="417" name="Shape 417"/>
          <p:cNvSpPr/>
          <p:nvPr/>
        </p:nvSpPr>
        <p:spPr>
          <a:xfrm>
            <a:off x="3042681" y="2994446"/>
            <a:ext cx="137934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/>
            <a:r>
              <a:t>SST Bias</a:t>
            </a:r>
          </a:p>
        </p:txBody>
      </p:sp>
      <p:sp>
        <p:nvSpPr>
          <p:cNvPr id="418" name="Shape 418"/>
          <p:cNvSpPr/>
          <p:nvPr/>
        </p:nvSpPr>
        <p:spPr>
          <a:xfrm>
            <a:off x="1163477" y="2460819"/>
            <a:ext cx="10677845" cy="666492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Light"/>
              </a:defRPr>
            </a:pPr>
          </a:p>
        </p:txBody>
      </p:sp>
      <p:pic>
        <p:nvPicPr>
          <p:cNvPr id="419" name="Fig-15-revised-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00055" y="2417698"/>
            <a:ext cx="10004690" cy="75035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hape 4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Benguela Current System:  Remote effects— Restoring Experiments</a:t>
            </a:r>
          </a:p>
        </p:txBody>
      </p:sp>
      <p:grpSp>
        <p:nvGrpSpPr>
          <p:cNvPr id="424" name="Group 424"/>
          <p:cNvGrpSpPr/>
          <p:nvPr/>
        </p:nvGrpSpPr>
        <p:grpSpPr>
          <a:xfrm>
            <a:off x="2240227" y="2209926"/>
            <a:ext cx="8960446" cy="7322946"/>
            <a:chOff x="0" y="0"/>
            <a:chExt cx="8960445" cy="7322944"/>
          </a:xfrm>
        </p:grpSpPr>
        <p:sp>
          <p:nvSpPr>
            <p:cNvPr id="422" name="Shape 422"/>
            <p:cNvSpPr/>
            <p:nvPr/>
          </p:nvSpPr>
          <p:spPr>
            <a:xfrm>
              <a:off x="0" y="81813"/>
              <a:ext cx="8960446" cy="724113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84200">
                <a:lnSpc>
                  <a:spcPct val="100000"/>
                </a:lnSpc>
                <a:defRPr sz="3600">
                  <a:latin typeface="+mn-lt"/>
                  <a:ea typeface="+mn-ea"/>
                  <a:cs typeface="+mn-cs"/>
                  <a:sym typeface="Helvetica Neue Light"/>
                </a:defRPr>
              </a:pPr>
            </a:p>
          </p:txBody>
        </p:sp>
        <p:pic>
          <p:nvPicPr>
            <p:cNvPr id="423" name="pasted-image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79234" y="0"/>
              <a:ext cx="8413506" cy="724113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 p14:dur="1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Back to the California Current:</a:t>
            </a:r>
          </a:p>
          <a:p>
            <a:pPr/>
            <a:r>
              <a:t>Biogeochemical considerations</a:t>
            </a:r>
          </a:p>
        </p:txBody>
      </p:sp>
      <p:pic>
        <p:nvPicPr>
          <p:cNvPr id="427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0294" y="1464860"/>
            <a:ext cx="12581278" cy="3914580"/>
          </a:xfrm>
          <a:prstGeom prst="rect">
            <a:avLst/>
          </a:prstGeom>
          <a:ln w="12700">
            <a:miter lim="400000"/>
          </a:ln>
        </p:spPr>
      </p:pic>
      <p:sp>
        <p:nvSpPr>
          <p:cNvPr id="428" name="Shape 428"/>
          <p:cNvSpPr/>
          <p:nvPr/>
        </p:nvSpPr>
        <p:spPr>
          <a:xfrm flipH="1" flipV="1">
            <a:off x="2624666" y="4862634"/>
            <a:ext cx="1186591" cy="629783"/>
          </a:xfrm>
          <a:prstGeom prst="line">
            <a:avLst/>
          </a:prstGeom>
          <a:ln w="88900">
            <a:solidFill>
              <a:srgbClr val="FF93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defRPr sz="3600">
                <a:latin typeface="+mn-lt"/>
                <a:ea typeface="+mn-ea"/>
                <a:cs typeface="+mn-cs"/>
                <a:sym typeface="Helvetica Neue Light"/>
              </a:defRPr>
            </a:pPr>
          </a:p>
        </p:txBody>
      </p:sp>
      <p:sp>
        <p:nvSpPr>
          <p:cNvPr id="429" name="Shape 429"/>
          <p:cNvSpPr/>
          <p:nvPr/>
        </p:nvSpPr>
        <p:spPr>
          <a:xfrm flipV="1">
            <a:off x="1363133" y="3582260"/>
            <a:ext cx="1" cy="2089877"/>
          </a:xfrm>
          <a:prstGeom prst="line">
            <a:avLst/>
          </a:prstGeom>
          <a:ln w="88900">
            <a:solidFill>
              <a:srgbClr val="FF93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defRPr sz="3600">
                <a:latin typeface="+mn-lt"/>
                <a:ea typeface="+mn-ea"/>
                <a:cs typeface="+mn-cs"/>
                <a:sym typeface="Helvetica Neue Light"/>
              </a:defRPr>
            </a:pPr>
          </a:p>
        </p:txBody>
      </p:sp>
      <p:sp>
        <p:nvSpPr>
          <p:cNvPr id="430" name="Shape 430"/>
          <p:cNvSpPr/>
          <p:nvPr/>
        </p:nvSpPr>
        <p:spPr>
          <a:xfrm>
            <a:off x="3874198" y="5235633"/>
            <a:ext cx="2898131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400">
                <a:solidFill>
                  <a:srgbClr val="FFFB00"/>
                </a:solidFill>
              </a:defRPr>
            </a:pPr>
            <a:r>
              <a:t>CO</a:t>
            </a:r>
            <a:r>
              <a:rPr baseline="-5999"/>
              <a:t>2  </a:t>
            </a:r>
            <a:r>
              <a:t>outgassing limit</a:t>
            </a:r>
          </a:p>
        </p:txBody>
      </p:sp>
      <p:sp>
        <p:nvSpPr>
          <p:cNvPr id="431" name="Shape 431"/>
          <p:cNvSpPr/>
          <p:nvPr/>
        </p:nvSpPr>
        <p:spPr>
          <a:xfrm>
            <a:off x="447422" y="5616633"/>
            <a:ext cx="2897684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400">
                <a:solidFill>
                  <a:srgbClr val="FFFB00"/>
                </a:solidFill>
              </a:defRPr>
            </a:pPr>
            <a:r>
              <a:t>CO</a:t>
            </a:r>
            <a:r>
              <a:rPr baseline="-5999"/>
              <a:t>2  </a:t>
            </a:r>
            <a:r>
              <a:t>equilibrium limit</a:t>
            </a:r>
          </a:p>
        </p:txBody>
      </p:sp>
      <p:pic>
        <p:nvPicPr>
          <p:cNvPr id="432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40944" y="287944"/>
            <a:ext cx="4870723" cy="1481512"/>
          </a:xfrm>
          <a:prstGeom prst="rect">
            <a:avLst/>
          </a:prstGeom>
          <a:ln w="12700">
            <a:miter lim="400000"/>
          </a:ln>
        </p:spPr>
      </p:pic>
      <p:pic>
        <p:nvPicPr>
          <p:cNvPr id="433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999573" y="6594660"/>
            <a:ext cx="9804902" cy="3004978"/>
          </a:xfrm>
          <a:prstGeom prst="rect">
            <a:avLst/>
          </a:prstGeom>
          <a:ln w="12700">
            <a:miter lim="400000"/>
          </a:ln>
        </p:spPr>
      </p:pic>
      <p:sp>
        <p:nvSpPr>
          <p:cNvPr id="434" name="Shape 434"/>
          <p:cNvSpPr/>
          <p:nvPr/>
        </p:nvSpPr>
        <p:spPr>
          <a:xfrm>
            <a:off x="10485637" y="2237570"/>
            <a:ext cx="996422" cy="671176"/>
          </a:xfrm>
          <a:prstGeom prst="ellipse">
            <a:avLst/>
          </a:prstGeom>
          <a:ln w="508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defRPr sz="3600">
                <a:latin typeface="+mn-lt"/>
                <a:ea typeface="+mn-ea"/>
                <a:cs typeface="+mn-cs"/>
                <a:sym typeface="Helvetica Neue Light"/>
              </a:defRPr>
            </a:pPr>
          </a:p>
        </p:txBody>
      </p:sp>
      <p:sp>
        <p:nvSpPr>
          <p:cNvPr id="435" name="Shape 435"/>
          <p:cNvSpPr/>
          <p:nvPr/>
        </p:nvSpPr>
        <p:spPr>
          <a:xfrm>
            <a:off x="6607903" y="2193071"/>
            <a:ext cx="996422" cy="671176"/>
          </a:xfrm>
          <a:prstGeom prst="ellipse">
            <a:avLst/>
          </a:prstGeom>
          <a:ln w="508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defRPr sz="3600">
                <a:latin typeface="+mn-lt"/>
                <a:ea typeface="+mn-ea"/>
                <a:cs typeface="+mn-cs"/>
                <a:sym typeface="Helvetica Neue Light"/>
              </a:defRPr>
            </a:pPr>
          </a:p>
        </p:txBody>
      </p:sp>
      <p:sp>
        <p:nvSpPr>
          <p:cNvPr id="436" name="Shape 436"/>
          <p:cNvSpPr/>
          <p:nvPr/>
        </p:nvSpPr>
        <p:spPr>
          <a:xfrm>
            <a:off x="2730170" y="2237570"/>
            <a:ext cx="996422" cy="671176"/>
          </a:xfrm>
          <a:prstGeom prst="ellipse">
            <a:avLst/>
          </a:prstGeom>
          <a:ln w="508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defRPr sz="3600">
                <a:latin typeface="+mn-lt"/>
                <a:ea typeface="+mn-ea"/>
                <a:cs typeface="+mn-cs"/>
                <a:sym typeface="Helvetica Neue Light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34" grpId="2"/>
      <p:bldP build="whole" bldLvl="1" animBg="1" rev="0" advAuto="0" spid="431" grpId="7"/>
      <p:bldP build="whole" bldLvl="1" animBg="1" rev="0" advAuto="0" spid="429" grpId="6"/>
      <p:bldP build="whole" bldLvl="1" animBg="1" rev="0" advAuto="0" spid="430" grpId="5"/>
      <p:bldP build="whole" bldLvl="1" animBg="1" rev="0" advAuto="0" spid="436" grpId="3"/>
      <p:bldP build="whole" bldLvl="1" animBg="1" rev="0" advAuto="0" spid="428" grpId="4"/>
      <p:bldP build="whole" bldLvl="1" animBg="1" rev="0" advAuto="0" spid="435" grpId="1"/>
      <p:bldP build="whole" bldLvl="1" animBg="1" rev="0" advAuto="0" spid="433" grpId="8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 Final remarks</a:t>
            </a:r>
          </a:p>
        </p:txBody>
      </p:sp>
      <p:sp>
        <p:nvSpPr>
          <p:cNvPr id="439" name="Shape 439"/>
          <p:cNvSpPr/>
          <p:nvPr>
            <p:ph type="body" idx="1"/>
          </p:nvPr>
        </p:nvSpPr>
        <p:spPr>
          <a:xfrm>
            <a:off x="571500" y="2447407"/>
            <a:ext cx="11861800" cy="6832667"/>
          </a:xfrm>
          <a:prstGeom prst="rect">
            <a:avLst/>
          </a:prstGeom>
        </p:spPr>
        <p:txBody>
          <a:bodyPr/>
          <a:lstStyle/>
          <a:p>
            <a:pPr marL="225669" indent="-225669" defTabSz="457200">
              <a:lnSpc>
                <a:spcPct val="209999"/>
              </a:lnSpc>
              <a:spcBef>
                <a:spcPts val="0"/>
              </a:spcBef>
              <a:defRPr sz="2200">
                <a:latin typeface="Helvetica"/>
                <a:ea typeface="Helvetica"/>
                <a:cs typeface="Helvetica"/>
                <a:sym typeface="Helvetica"/>
              </a:defRPr>
            </a:pPr>
            <a:r>
              <a:t>Upwelling is a coupled phenomena with multiple scales interacting</a:t>
            </a:r>
          </a:p>
          <a:p>
            <a:pPr lvl="1" marL="670169" indent="-225669" defTabSz="457200">
              <a:lnSpc>
                <a:spcPct val="209999"/>
              </a:lnSpc>
              <a:spcBef>
                <a:spcPts val="0"/>
              </a:spcBef>
              <a:defRPr sz="2200">
                <a:latin typeface="Helvetica"/>
                <a:ea typeface="Helvetica"/>
                <a:cs typeface="Helvetica"/>
                <a:sym typeface="Helvetica"/>
              </a:defRPr>
            </a:pPr>
            <a:r>
              <a:t>Air-sea feedbacks modulate the response</a:t>
            </a:r>
          </a:p>
          <a:p>
            <a:pPr lvl="1" marL="670169" indent="-225669" defTabSz="457200">
              <a:lnSpc>
                <a:spcPct val="209999"/>
              </a:lnSpc>
              <a:spcBef>
                <a:spcPts val="0"/>
              </a:spcBef>
              <a:defRPr sz="2200">
                <a:latin typeface="Helvetica"/>
                <a:ea typeface="Helvetica"/>
                <a:cs typeface="Helvetica"/>
                <a:sym typeface="Helvetica"/>
              </a:defRPr>
            </a:pPr>
            <a:r>
              <a:t>Clouds and coastal atmospheric conditions are important</a:t>
            </a:r>
          </a:p>
          <a:p>
            <a:pPr lvl="1" marL="670169" indent="-225669" defTabSz="457200">
              <a:lnSpc>
                <a:spcPct val="209999"/>
              </a:lnSpc>
              <a:spcBef>
                <a:spcPts val="0"/>
              </a:spcBef>
              <a:defRPr sz="2200">
                <a:latin typeface="Helvetica"/>
                <a:ea typeface="Helvetica"/>
                <a:cs typeface="Helvetica"/>
                <a:sym typeface="Helvetica"/>
              </a:defRPr>
            </a:pPr>
            <a:r>
              <a:t>Feedbacks can extend well beyond upwelling region</a:t>
            </a:r>
          </a:p>
          <a:p>
            <a:pPr marL="225669" indent="-225669" defTabSz="457200">
              <a:lnSpc>
                <a:spcPct val="209999"/>
              </a:lnSpc>
              <a:spcBef>
                <a:spcPts val="0"/>
              </a:spcBef>
              <a:defRPr sz="2200">
                <a:latin typeface="Helvetica"/>
                <a:ea typeface="Helvetica"/>
                <a:cs typeface="Helvetica"/>
                <a:sym typeface="Helvetica"/>
              </a:defRPr>
            </a:pPr>
            <a:r>
              <a:t>Dynamics of upwelling are different in the various regions (</a:t>
            </a:r>
            <a:r>
              <a:rPr i="1"/>
              <a:t>and</a:t>
            </a:r>
            <a:r>
              <a:t> within a region)</a:t>
            </a:r>
          </a:p>
          <a:p>
            <a:pPr marL="225669" indent="-225669" defTabSz="457200">
              <a:lnSpc>
                <a:spcPct val="209999"/>
              </a:lnSpc>
              <a:spcBef>
                <a:spcPts val="0"/>
              </a:spcBef>
              <a:defRPr sz="2200">
                <a:latin typeface="Helvetica"/>
                <a:ea typeface="Helvetica"/>
                <a:cs typeface="Helvetica"/>
                <a:sym typeface="Helvetica"/>
              </a:defRPr>
            </a:pPr>
            <a:r>
              <a:t>Ocean dynamics are important and resolution is not the only “fix”</a:t>
            </a:r>
          </a:p>
          <a:p>
            <a:pPr marL="225669" indent="-225669" defTabSz="457200">
              <a:lnSpc>
                <a:spcPct val="209999"/>
              </a:lnSpc>
              <a:spcBef>
                <a:spcPts val="0"/>
              </a:spcBef>
              <a:defRPr sz="2200">
                <a:latin typeface="Helvetica"/>
                <a:ea typeface="Helvetica"/>
                <a:cs typeface="Helvetica"/>
                <a:sym typeface="Helvetica"/>
              </a:defRPr>
            </a:pPr>
            <a:r>
              <a:t>Nesting permits isolating impacts of a given region</a:t>
            </a:r>
          </a:p>
          <a:p>
            <a:pPr marL="225669" indent="-225669" defTabSz="457200">
              <a:lnSpc>
                <a:spcPct val="209999"/>
              </a:lnSpc>
              <a:spcBef>
                <a:spcPts val="0"/>
              </a:spcBef>
              <a:defRPr sz="2200">
                <a:latin typeface="Helvetica"/>
                <a:ea typeface="Helvetica"/>
                <a:cs typeface="Helvetica"/>
                <a:sym typeface="Helvetica"/>
              </a:defRPr>
            </a:pPr>
            <a:r>
              <a:t>Ongoing work:  Western boundary currents, ensemble projections</a:t>
            </a:r>
          </a:p>
          <a:p>
            <a:pPr marL="225669" indent="-225669" defTabSz="457200">
              <a:lnSpc>
                <a:spcPct val="209999"/>
              </a:lnSpc>
              <a:spcBef>
                <a:spcPts val="0"/>
              </a:spcBef>
              <a:defRPr sz="2200">
                <a:latin typeface="Helvetica"/>
                <a:ea typeface="Helvetica"/>
                <a:cs typeface="Helvetica"/>
                <a:sym typeface="Helvetica"/>
              </a:defRPr>
            </a:pPr>
            <a:r>
              <a:t>Don’t wait for global high-resolution!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/>
          <p:nvPr>
            <p:ph type="title"/>
          </p:nvPr>
        </p:nvSpPr>
        <p:spPr>
          <a:xfrm>
            <a:off x="571500" y="330200"/>
            <a:ext cx="5892800" cy="1625600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rgbClr val="FFFC41"/>
                </a:solidFill>
              </a:defRPr>
            </a:lvl1pPr>
          </a:lstStyle>
          <a:p>
            <a:pPr/>
            <a:r>
              <a:t>Why do we want to “downscale”?</a:t>
            </a:r>
          </a:p>
        </p:txBody>
      </p:sp>
      <p:sp>
        <p:nvSpPr>
          <p:cNvPr id="302" name="Shape 302"/>
          <p:cNvSpPr/>
          <p:nvPr>
            <p:ph type="body" idx="1"/>
          </p:nvPr>
        </p:nvSpPr>
        <p:spPr>
          <a:xfrm>
            <a:off x="571500" y="2247900"/>
            <a:ext cx="10464800" cy="7200900"/>
          </a:xfrm>
          <a:prstGeom prst="rect">
            <a:avLst/>
          </a:prstGeom>
        </p:spPr>
        <p:txBody>
          <a:bodyPr/>
          <a:lstStyle/>
          <a:p>
            <a:pPr marL="369276" indent="-369276">
              <a:spcBef>
                <a:spcPts val="2400"/>
              </a:spcBef>
              <a:defRPr sz="3600">
                <a:solidFill>
                  <a:srgbClr val="FFFC41"/>
                </a:solidFill>
                <a:latin typeface="+mn-lt"/>
                <a:ea typeface="+mn-ea"/>
                <a:cs typeface="+mn-cs"/>
                <a:sym typeface="Helvetica Neue Light"/>
              </a:defRPr>
            </a:pPr>
            <a:r>
              <a:t>Regional impacts: </a:t>
            </a:r>
          </a:p>
          <a:p>
            <a:pPr lvl="1" marL="813776" indent="-369276">
              <a:spcBef>
                <a:spcPts val="2400"/>
              </a:spcBef>
              <a:defRPr sz="2400">
                <a:solidFill>
                  <a:srgbClr val="FF9300"/>
                </a:solidFill>
                <a:latin typeface="+mn-lt"/>
                <a:ea typeface="+mn-ea"/>
                <a:cs typeface="+mn-cs"/>
                <a:sym typeface="Helvetica Neue Light"/>
              </a:defRPr>
            </a:pPr>
            <a:r>
              <a:rPr>
                <a:latin typeface="Tahoma"/>
                <a:ea typeface="Tahoma"/>
                <a:cs typeface="Tahoma"/>
                <a:sym typeface="Tahoma"/>
              </a:rPr>
              <a:t>Improved predictions of changes in statistics of                                                                       regional climate, especially extreme events,                                                                            are required to assess impacts and adaptation</a:t>
            </a:r>
            <a:endParaRPr>
              <a:latin typeface="Tahoma"/>
              <a:ea typeface="Tahoma"/>
              <a:cs typeface="Tahoma"/>
              <a:sym typeface="Tahoma"/>
            </a:endParaRPr>
          </a:p>
          <a:p>
            <a:pPr lvl="1" marL="813776" indent="-369276">
              <a:spcBef>
                <a:spcPts val="2400"/>
              </a:spcBef>
              <a:defRPr sz="2400">
                <a:solidFill>
                  <a:srgbClr val="FF9300"/>
                </a:solidFill>
                <a:latin typeface="+mn-lt"/>
                <a:ea typeface="+mn-ea"/>
                <a:cs typeface="+mn-cs"/>
                <a:sym typeface="Helvetica Neue Light"/>
              </a:defRPr>
            </a:pPr>
            <a:r>
              <a:rPr>
                <a:latin typeface="Tahoma"/>
                <a:ea typeface="Tahoma"/>
                <a:cs typeface="Tahoma"/>
                <a:sym typeface="Tahoma"/>
              </a:rPr>
              <a:t>Need to improve representation of weather and climate link</a:t>
            </a:r>
          </a:p>
          <a:p>
            <a:pPr marL="369276" indent="-369276">
              <a:spcBef>
                <a:spcPts val="2400"/>
              </a:spcBef>
              <a:defRPr sz="3600">
                <a:solidFill>
                  <a:srgbClr val="FFFC41"/>
                </a:solidFill>
                <a:latin typeface="+mn-lt"/>
                <a:ea typeface="+mn-ea"/>
                <a:cs typeface="+mn-cs"/>
                <a:sym typeface="Helvetica Neue Light"/>
              </a:defRPr>
            </a:pPr>
            <a:r>
              <a:t>Climate model biases:</a:t>
            </a:r>
          </a:p>
          <a:p>
            <a:pPr lvl="1" marL="813776" indent="-369276">
              <a:spcBef>
                <a:spcPts val="2400"/>
              </a:spcBef>
              <a:defRPr sz="2400">
                <a:solidFill>
                  <a:srgbClr val="FF9300"/>
                </a:solidFill>
                <a:latin typeface="+mn-lt"/>
                <a:ea typeface="+mn-ea"/>
                <a:cs typeface="+mn-cs"/>
                <a:sym typeface="Helvetica Neue Light"/>
              </a:defRPr>
            </a:pPr>
            <a:r>
              <a:rPr>
                <a:latin typeface="Tahoma"/>
                <a:ea typeface="Tahoma"/>
                <a:cs typeface="Tahoma"/>
                <a:sym typeface="Tahoma"/>
              </a:rPr>
              <a:t>Working hypothesis is that the internal dynamics of the system are more accurately represented at higher resolution</a:t>
            </a:r>
          </a:p>
          <a:p>
            <a:pPr marL="369276" indent="-369276">
              <a:spcBef>
                <a:spcPts val="2400"/>
              </a:spcBef>
              <a:defRPr sz="3600">
                <a:solidFill>
                  <a:srgbClr val="FFFC41"/>
                </a:solidFill>
                <a:latin typeface="+mn-lt"/>
                <a:ea typeface="+mn-ea"/>
                <a:cs typeface="+mn-cs"/>
                <a:sym typeface="Helvetica Neue Light"/>
              </a:defRPr>
            </a:pPr>
            <a:r>
              <a:t>Ecosystems:</a:t>
            </a:r>
            <a:r>
              <a:rPr sz="2400">
                <a:solidFill>
                  <a:srgbClr val="FFFB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sz="2400">
              <a:solidFill>
                <a:srgbClr val="FFFB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1" marL="813776" indent="-369276">
              <a:spcBef>
                <a:spcPts val="2400"/>
              </a:spcBef>
              <a:defRPr sz="2400">
                <a:solidFill>
                  <a:srgbClr val="FF9300"/>
                </a:solidFill>
                <a:latin typeface="+mn-lt"/>
                <a:ea typeface="+mn-ea"/>
                <a:cs typeface="+mn-cs"/>
                <a:sym typeface="Helvetica Neue Light"/>
              </a:defRPr>
            </a:pPr>
            <a:r>
              <a:rPr>
                <a:latin typeface="Tahoma"/>
                <a:ea typeface="Tahoma"/>
                <a:cs typeface="Tahoma"/>
                <a:sym typeface="Tahoma"/>
              </a:rPr>
              <a:t>What resolution is needed beyond physics-only considerations?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30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Why do we need regional models?</a:t>
            </a:r>
          </a:p>
          <a:p>
            <a:pPr/>
            <a:r>
              <a:t>Temporal and spatial scales of ocean phenomena</a:t>
            </a:r>
          </a:p>
        </p:txBody>
      </p:sp>
      <p:pic>
        <p:nvPicPr>
          <p:cNvPr id="305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14500" y="2275866"/>
            <a:ext cx="9575800" cy="7130917"/>
          </a:xfrm>
          <a:prstGeom prst="rect">
            <a:avLst/>
          </a:prstGeom>
          <a:ln w="12700">
            <a:miter lim="400000"/>
          </a:ln>
        </p:spPr>
      </p:pic>
      <p:sp>
        <p:nvSpPr>
          <p:cNvPr id="306" name="Shape 306"/>
          <p:cNvSpPr/>
          <p:nvPr/>
        </p:nvSpPr>
        <p:spPr>
          <a:xfrm>
            <a:off x="8337461" y="7959041"/>
            <a:ext cx="2656028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defRPr sz="2400">
                <a:latin typeface="+mn-lt"/>
                <a:ea typeface="+mn-ea"/>
                <a:cs typeface="+mn-cs"/>
                <a:sym typeface="Helvetica Neue Light"/>
              </a:defRPr>
            </a:lvl1pPr>
          </a:lstStyle>
          <a:p>
            <a:pPr/>
            <a:r>
              <a:t>Dickey, 1991, 2003</a:t>
            </a:r>
          </a:p>
        </p:txBody>
      </p:sp>
      <p:grpSp>
        <p:nvGrpSpPr>
          <p:cNvPr id="309" name="Group 309"/>
          <p:cNvGrpSpPr/>
          <p:nvPr/>
        </p:nvGrpSpPr>
        <p:grpSpPr>
          <a:xfrm>
            <a:off x="6547316" y="4639955"/>
            <a:ext cx="3994512" cy="2940344"/>
            <a:chOff x="0" y="0"/>
            <a:chExt cx="3994510" cy="2940343"/>
          </a:xfrm>
        </p:grpSpPr>
        <p:sp>
          <p:nvSpPr>
            <p:cNvPr id="307" name="Shape 307"/>
            <p:cNvSpPr/>
            <p:nvPr/>
          </p:nvSpPr>
          <p:spPr>
            <a:xfrm rot="19742175">
              <a:off x="-34745" y="974871"/>
              <a:ext cx="4064001" cy="990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672" y="13762"/>
                  </a:moveTo>
                  <a:lnTo>
                    <a:pt x="3672" y="21600"/>
                  </a:lnTo>
                  <a:lnTo>
                    <a:pt x="0" y="10800"/>
                  </a:lnTo>
                  <a:lnTo>
                    <a:pt x="3672" y="0"/>
                  </a:lnTo>
                  <a:lnTo>
                    <a:pt x="3672" y="7838"/>
                  </a:lnTo>
                  <a:lnTo>
                    <a:pt x="21600" y="7838"/>
                  </a:lnTo>
                  <a:lnTo>
                    <a:pt x="21600" y="13762"/>
                  </a:lnTo>
                  <a:close/>
                </a:path>
              </a:pathLst>
            </a:custGeom>
            <a:solidFill>
              <a:srgbClr val="00FD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84200">
                <a:lnSpc>
                  <a:spcPct val="100000"/>
                </a:lnSpc>
                <a:defRPr sz="3600">
                  <a:latin typeface="+mn-lt"/>
                  <a:ea typeface="+mn-ea"/>
                  <a:cs typeface="+mn-cs"/>
                  <a:sym typeface="Helvetica Neue Light"/>
                </a:defRPr>
              </a:pPr>
            </a:p>
          </p:txBody>
        </p:sp>
        <p:sp>
          <p:nvSpPr>
            <p:cNvPr id="308" name="Shape 308"/>
            <p:cNvSpPr/>
            <p:nvPr/>
          </p:nvSpPr>
          <p:spPr>
            <a:xfrm rot="19740000">
              <a:off x="989439" y="1151245"/>
              <a:ext cx="2273301" cy="4610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b">
              <a:spAutoFit/>
            </a:bodyPr>
            <a:lstStyle>
              <a:lvl1pPr algn="ctr" defTabSz="584200">
                <a:lnSpc>
                  <a:spcPct val="100000"/>
                </a:lnSpc>
                <a:defRPr b="1" sz="2400">
                  <a:latin typeface="+mj-lt"/>
                  <a:ea typeface="+mj-ea"/>
                  <a:cs typeface="+mj-cs"/>
                  <a:sym typeface="Helvetica Neue"/>
                </a:defRPr>
              </a:lvl1pPr>
            </a:lstStyle>
            <a:p>
              <a:pPr/>
              <a:r>
                <a:t>Downscaling</a:t>
              </a:r>
            </a:p>
          </p:txBody>
        </p:sp>
      </p:grpSp>
      <p:grpSp>
        <p:nvGrpSpPr>
          <p:cNvPr id="312" name="Group 312"/>
          <p:cNvGrpSpPr/>
          <p:nvPr/>
        </p:nvGrpSpPr>
        <p:grpSpPr>
          <a:xfrm>
            <a:off x="4541113" y="2378416"/>
            <a:ext cx="3993725" cy="2942225"/>
            <a:chOff x="0" y="0"/>
            <a:chExt cx="3993724" cy="2942224"/>
          </a:xfrm>
        </p:grpSpPr>
        <p:sp>
          <p:nvSpPr>
            <p:cNvPr id="310" name="Shape 310"/>
            <p:cNvSpPr/>
            <p:nvPr/>
          </p:nvSpPr>
          <p:spPr>
            <a:xfrm rot="8940000">
              <a:off x="-35138" y="975812"/>
              <a:ext cx="4064001" cy="990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672" y="13762"/>
                  </a:moveTo>
                  <a:lnTo>
                    <a:pt x="3672" y="21600"/>
                  </a:lnTo>
                  <a:lnTo>
                    <a:pt x="0" y="10800"/>
                  </a:lnTo>
                  <a:lnTo>
                    <a:pt x="3672" y="0"/>
                  </a:lnTo>
                  <a:lnTo>
                    <a:pt x="3672" y="7838"/>
                  </a:lnTo>
                  <a:lnTo>
                    <a:pt x="21600" y="7838"/>
                  </a:lnTo>
                  <a:lnTo>
                    <a:pt x="21600" y="13762"/>
                  </a:lnTo>
                  <a:close/>
                </a:path>
              </a:pathLst>
            </a:custGeom>
            <a:solidFill>
              <a:srgbClr val="00FD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84200">
                <a:lnSpc>
                  <a:spcPct val="100000"/>
                </a:lnSpc>
                <a:defRPr sz="3600">
                  <a:latin typeface="+mn-lt"/>
                  <a:ea typeface="+mn-ea"/>
                  <a:cs typeface="+mn-cs"/>
                  <a:sym typeface="Helvetica Neue Light"/>
                </a:defRPr>
              </a:pPr>
            </a:p>
          </p:txBody>
        </p:sp>
        <p:sp>
          <p:nvSpPr>
            <p:cNvPr id="311" name="Shape 311"/>
            <p:cNvSpPr/>
            <p:nvPr/>
          </p:nvSpPr>
          <p:spPr>
            <a:xfrm rot="19740000">
              <a:off x="928261" y="1245883"/>
              <a:ext cx="2057401" cy="4610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b">
              <a:spAutoFit/>
            </a:bodyPr>
            <a:lstStyle>
              <a:lvl1pPr algn="ctr" defTabSz="584200">
                <a:lnSpc>
                  <a:spcPct val="100000"/>
                </a:lnSpc>
                <a:defRPr b="1" sz="2400">
                  <a:latin typeface="+mj-lt"/>
                  <a:ea typeface="+mj-ea"/>
                  <a:cs typeface="+mj-cs"/>
                  <a:sym typeface="Helvetica Neue"/>
                </a:defRPr>
              </a:lvl1pPr>
            </a:lstStyle>
            <a:p>
              <a:pPr/>
              <a:r>
                <a:t>Upscaling</a:t>
              </a:r>
            </a:p>
          </p:txBody>
        </p:sp>
      </p:grpSp>
      <p:sp>
        <p:nvSpPr>
          <p:cNvPr id="313" name="Shape 313"/>
          <p:cNvSpPr/>
          <p:nvPr/>
        </p:nvSpPr>
        <p:spPr>
          <a:xfrm>
            <a:off x="2794000" y="3771900"/>
            <a:ext cx="6870700" cy="5194300"/>
          </a:xfrm>
          <a:prstGeom prst="rect">
            <a:avLst/>
          </a:prstGeom>
          <a:solidFill>
            <a:srgbClr val="942192">
              <a:alpha val="30000"/>
            </a:srgbClr>
          </a:solidFill>
          <a:ln w="25400">
            <a:solidFill>
              <a:srgbClr val="000000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defRPr sz="3600">
                <a:latin typeface="+mn-lt"/>
                <a:ea typeface="+mn-ea"/>
                <a:cs typeface="+mn-cs"/>
                <a:sym typeface="Helvetica Neue Light"/>
              </a:defRPr>
            </a:pPr>
          </a:p>
        </p:txBody>
      </p:sp>
      <p:sp>
        <p:nvSpPr>
          <p:cNvPr id="314" name="Shape 314"/>
          <p:cNvSpPr/>
          <p:nvPr/>
        </p:nvSpPr>
        <p:spPr>
          <a:xfrm>
            <a:off x="8128000" y="2286000"/>
            <a:ext cx="3136900" cy="2730500"/>
          </a:xfrm>
          <a:prstGeom prst="rect">
            <a:avLst/>
          </a:prstGeom>
          <a:solidFill>
            <a:srgbClr val="FF2600">
              <a:alpha val="21000"/>
            </a:srgbClr>
          </a:solidFill>
          <a:ln w="25400">
            <a:solidFill>
              <a:srgbClr val="000000">
                <a:alpha val="21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defRPr sz="3600">
                <a:latin typeface="+mn-lt"/>
                <a:ea typeface="+mn-ea"/>
                <a:cs typeface="+mn-cs"/>
                <a:sym typeface="Helvetica Neue Light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2" presetID="7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09" grpId="3"/>
      <p:bldP build="whole" bldLvl="1" animBg="1" rev="0" advAuto="0" spid="314" grpId="1"/>
      <p:bldP build="whole" bldLvl="1" animBg="1" rev="0" advAuto="0" spid="313" grpId="2"/>
      <p:bldP build="whole" bldLvl="1" animBg="1" rev="0" advAuto="0" spid="312" grpId="4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/>
          <p:nvPr>
            <p:ph type="title"/>
          </p:nvPr>
        </p:nvSpPr>
        <p:spPr>
          <a:xfrm>
            <a:off x="571500" y="330200"/>
            <a:ext cx="11861800" cy="1498600"/>
          </a:xfrm>
          <a:prstGeom prst="rect">
            <a:avLst/>
          </a:prstGeom>
        </p:spPr>
        <p:txBody>
          <a:bodyPr/>
          <a:lstStyle/>
          <a:p>
            <a:pPr>
              <a:defRPr sz="4800"/>
            </a:pPr>
            <a:r>
              <a:t>Climate model biases</a:t>
            </a:r>
          </a:p>
          <a:p>
            <a:pPr>
              <a:defRPr sz="4800"/>
            </a:pPr>
            <a:r>
              <a:rPr sz="3600"/>
              <a:t>(Model minus Observations of mean SST)</a:t>
            </a:r>
          </a:p>
        </p:txBody>
      </p:sp>
      <p:pic>
        <p:nvPicPr>
          <p:cNvPr id="317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49700" y="6556375"/>
            <a:ext cx="6394269" cy="838200"/>
          </a:xfrm>
          <a:prstGeom prst="rect">
            <a:avLst/>
          </a:prstGeom>
          <a:ln w="12700">
            <a:miter lim="400000"/>
          </a:ln>
        </p:spPr>
      </p:pic>
      <p:sp>
        <p:nvSpPr>
          <p:cNvPr id="318" name="Shape 318"/>
          <p:cNvSpPr/>
          <p:nvPr/>
        </p:nvSpPr>
        <p:spPr>
          <a:xfrm>
            <a:off x="1162774" y="3260041"/>
            <a:ext cx="2078737" cy="1197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b">
            <a:spAutoFit/>
          </a:bodyPr>
          <a:lstStyle/>
          <a:p>
            <a:pPr defTabSz="584200">
              <a:lnSpc>
                <a:spcPct val="100000"/>
              </a:lnSpc>
              <a:defRPr b="1" sz="2400">
                <a:latin typeface="+mj-lt"/>
                <a:ea typeface="+mj-ea"/>
                <a:cs typeface="+mj-cs"/>
                <a:sym typeface="Helvetica Neue"/>
              </a:defRPr>
            </a:pPr>
            <a:r>
              <a:t>Model-</a:t>
            </a:r>
          </a:p>
          <a:p>
            <a:pPr defTabSz="584200">
              <a:lnSpc>
                <a:spcPct val="100000"/>
              </a:lnSpc>
              <a:defRPr b="1" sz="2400">
                <a:latin typeface="+mj-lt"/>
                <a:ea typeface="+mj-ea"/>
                <a:cs typeface="+mj-cs"/>
                <a:sym typeface="Helvetica Neue"/>
              </a:defRPr>
            </a:pPr>
            <a:r>
              <a:t>observations</a:t>
            </a:r>
          </a:p>
          <a:p>
            <a:pPr defTabSz="584200">
              <a:lnSpc>
                <a:spcPct val="100000"/>
              </a:lnSpc>
              <a:defRPr b="1" sz="2400">
                <a:latin typeface="+mj-lt"/>
                <a:ea typeface="+mj-ea"/>
                <a:cs typeface="+mj-cs"/>
                <a:sym typeface="Helvetica Neue"/>
              </a:defRPr>
            </a:pPr>
            <a:r>
              <a:t>(mean SST)</a:t>
            </a:r>
          </a:p>
        </p:txBody>
      </p:sp>
      <p:sp>
        <p:nvSpPr>
          <p:cNvPr id="319" name="Shape 319"/>
          <p:cNvSpPr/>
          <p:nvPr/>
        </p:nvSpPr>
        <p:spPr>
          <a:xfrm>
            <a:off x="4102100" y="7607300"/>
            <a:ext cx="8419356" cy="1943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b">
            <a:spAutoFit/>
          </a:bodyPr>
          <a:lstStyle/>
          <a:p>
            <a:pPr>
              <a:lnSpc>
                <a:spcPct val="100000"/>
              </a:lnSpc>
              <a:defRPr>
                <a:solidFill>
                  <a:srgbClr val="FFFB00"/>
                </a:solidFill>
              </a:defRPr>
            </a:pPr>
            <a:r>
              <a:rPr b="1" sz="2400">
                <a:latin typeface="Tahoma"/>
                <a:ea typeface="Tahoma"/>
                <a:cs typeface="Tahoma"/>
                <a:sym typeface="Tahoma"/>
              </a:rPr>
              <a:t>“Models still show significant errors ... The ultimate </a:t>
            </a:r>
            <a:endParaRPr b="1" sz="2400">
              <a:latin typeface="Tahoma"/>
              <a:ea typeface="Tahoma"/>
              <a:cs typeface="Tahoma"/>
              <a:sym typeface="Tahoma"/>
            </a:endParaRPr>
          </a:p>
          <a:p>
            <a:pPr>
              <a:lnSpc>
                <a:spcPct val="100000"/>
              </a:lnSpc>
              <a:defRPr>
                <a:solidFill>
                  <a:srgbClr val="FFFB00"/>
                </a:solidFill>
              </a:defRPr>
            </a:pPr>
            <a:r>
              <a:rPr b="1" sz="2400">
                <a:latin typeface="Tahoma"/>
                <a:ea typeface="Tahoma"/>
                <a:cs typeface="Tahoma"/>
                <a:sym typeface="Tahoma"/>
              </a:rPr>
              <a:t>source of most is that many important  small-scale </a:t>
            </a:r>
            <a:endParaRPr b="1" sz="2400">
              <a:latin typeface="Tahoma"/>
              <a:ea typeface="Tahoma"/>
              <a:cs typeface="Tahoma"/>
              <a:sym typeface="Tahoma"/>
            </a:endParaRPr>
          </a:p>
          <a:p>
            <a:pPr>
              <a:lnSpc>
                <a:spcPct val="100000"/>
              </a:lnSpc>
              <a:defRPr>
                <a:solidFill>
                  <a:srgbClr val="FFFB00"/>
                </a:solidFill>
              </a:defRPr>
            </a:pPr>
            <a:r>
              <a:rPr b="1" sz="2400">
                <a:latin typeface="Tahoma"/>
                <a:ea typeface="Tahoma"/>
                <a:cs typeface="Tahoma"/>
                <a:sym typeface="Tahoma"/>
              </a:rPr>
              <a:t>processes are not represented explicitly in models …”</a:t>
            </a:r>
            <a:endParaRPr b="1" sz="2400">
              <a:latin typeface="Tahoma"/>
              <a:ea typeface="Tahoma"/>
              <a:cs typeface="Tahoma"/>
              <a:sym typeface="Tahoma"/>
            </a:endParaRPr>
          </a:p>
          <a:p>
            <a:pPr>
              <a:lnSpc>
                <a:spcPct val="100000"/>
              </a:lnSpc>
              <a:defRPr>
                <a:solidFill>
                  <a:srgbClr val="FFFB00"/>
                </a:solidFill>
              </a:defRPr>
            </a:pPr>
            <a:endParaRPr b="1" sz="2400">
              <a:latin typeface="Tahoma"/>
              <a:ea typeface="Tahoma"/>
              <a:cs typeface="Tahoma"/>
              <a:sym typeface="Tahoma"/>
            </a:endParaRPr>
          </a:p>
          <a:p>
            <a:pPr algn="r">
              <a:lnSpc>
                <a:spcPct val="100000"/>
              </a:lnSpc>
              <a:defRPr>
                <a:solidFill>
                  <a:srgbClr val="FFFB00"/>
                </a:solidFill>
              </a:defRPr>
            </a:pPr>
            <a:r>
              <a:rPr b="1" sz="2400">
                <a:latin typeface="Tahoma"/>
                <a:ea typeface="Tahoma"/>
                <a:cs typeface="Tahoma"/>
                <a:sym typeface="Tahoma"/>
              </a:rPr>
              <a:t>Randal et al., 2007.</a:t>
            </a:r>
          </a:p>
        </p:txBody>
      </p:sp>
      <p:pic>
        <p:nvPicPr>
          <p:cNvPr id="320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46200" y="2514600"/>
            <a:ext cx="7781205" cy="4559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21" name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32100" y="7073900"/>
            <a:ext cx="4813300" cy="457200"/>
          </a:xfrm>
          <a:prstGeom prst="rect">
            <a:avLst/>
          </a:prstGeom>
          <a:ln w="12700">
            <a:miter lim="400000"/>
          </a:ln>
        </p:spPr>
      </p:pic>
      <p:sp>
        <p:nvSpPr>
          <p:cNvPr id="322" name="Shape 322"/>
          <p:cNvSpPr/>
          <p:nvPr/>
        </p:nvSpPr>
        <p:spPr>
          <a:xfrm>
            <a:off x="3723409" y="2040841"/>
            <a:ext cx="3044936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defRPr sz="2400">
                <a:solidFill>
                  <a:srgbClr val="FFFC41"/>
                </a:solidFill>
                <a:latin typeface="+mn-lt"/>
                <a:ea typeface="+mn-ea"/>
                <a:cs typeface="+mn-cs"/>
                <a:sym typeface="Helvetica Neue Light"/>
              </a:defRPr>
            </a:lvl1pPr>
          </a:lstStyle>
          <a:p>
            <a:pPr/>
            <a:r>
              <a:t>(CCSM 3.5  - WOA98)</a:t>
            </a:r>
          </a:p>
        </p:txBody>
      </p:sp>
      <p:grpSp>
        <p:nvGrpSpPr>
          <p:cNvPr id="327" name="Group 327"/>
          <p:cNvGrpSpPr/>
          <p:nvPr/>
        </p:nvGrpSpPr>
        <p:grpSpPr>
          <a:xfrm>
            <a:off x="3215639" y="4346778"/>
            <a:ext cx="9060988" cy="1368222"/>
            <a:chOff x="0" y="2867964"/>
            <a:chExt cx="9060986" cy="1368220"/>
          </a:xfrm>
        </p:grpSpPr>
        <p:sp>
          <p:nvSpPr>
            <p:cNvPr id="323" name="Shape 323"/>
            <p:cNvSpPr/>
            <p:nvPr/>
          </p:nvSpPr>
          <p:spPr>
            <a:xfrm>
              <a:off x="2490343" y="3863405"/>
              <a:ext cx="4236480" cy="20108"/>
            </a:xfrm>
            <a:prstGeom prst="line">
              <a:avLst/>
            </a:prstGeom>
            <a:noFill/>
            <a:ln w="50800" cap="flat">
              <a:solidFill>
                <a:srgbClr val="FF2600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lnSpc>
                  <a:spcPct val="100000"/>
                </a:lnSpc>
              </a:pPr>
            </a:p>
          </p:txBody>
        </p:sp>
        <p:sp>
          <p:nvSpPr>
            <p:cNvPr id="324" name="Shape 324"/>
            <p:cNvSpPr/>
            <p:nvPr/>
          </p:nvSpPr>
          <p:spPr>
            <a:xfrm>
              <a:off x="-1" y="2867964"/>
              <a:ext cx="6694132" cy="967527"/>
            </a:xfrm>
            <a:prstGeom prst="line">
              <a:avLst/>
            </a:prstGeom>
            <a:noFill/>
            <a:ln w="50800" cap="flat">
              <a:solidFill>
                <a:srgbClr val="FF2600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lnSpc>
                  <a:spcPct val="100000"/>
                </a:lnSpc>
              </a:pPr>
            </a:p>
          </p:txBody>
        </p:sp>
        <p:sp>
          <p:nvSpPr>
            <p:cNvPr id="325" name="Shape 325"/>
            <p:cNvSpPr/>
            <p:nvPr/>
          </p:nvSpPr>
          <p:spPr>
            <a:xfrm flipV="1">
              <a:off x="708659" y="3896262"/>
              <a:ext cx="5972226" cy="171187"/>
            </a:xfrm>
            <a:prstGeom prst="line">
              <a:avLst/>
            </a:prstGeom>
            <a:noFill/>
            <a:ln w="50800" cap="flat">
              <a:solidFill>
                <a:srgbClr val="FF2600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lnSpc>
                  <a:spcPct val="100000"/>
                </a:lnSpc>
              </a:pPr>
            </a:p>
          </p:txBody>
        </p:sp>
        <p:sp>
          <p:nvSpPr>
            <p:cNvPr id="326" name="Shape 326"/>
            <p:cNvSpPr/>
            <p:nvPr/>
          </p:nvSpPr>
          <p:spPr>
            <a:xfrm>
              <a:off x="6683469" y="3502357"/>
              <a:ext cx="2377518" cy="7338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b">
              <a:spAutoFit/>
            </a:bodyPr>
            <a:lstStyle>
              <a:lvl1pPr algn="ctr" defTabSz="584200">
                <a:lnSpc>
                  <a:spcPct val="100000"/>
                </a:lnSpc>
                <a:defRPr sz="4200">
                  <a:solidFill>
                    <a:srgbClr val="FFFB00"/>
                  </a:solidFill>
                  <a:latin typeface="+mn-lt"/>
                  <a:ea typeface="+mn-ea"/>
                  <a:cs typeface="+mn-cs"/>
                  <a:sym typeface="Helvetica Neue Light"/>
                </a:defRPr>
              </a:lvl1pPr>
            </a:lstStyle>
            <a:p>
              <a:pPr/>
              <a:r>
                <a:t>Too warm</a:t>
              </a:r>
            </a:p>
          </p:txBody>
        </p:sp>
      </p:grpSp>
      <p:grpSp>
        <p:nvGrpSpPr>
          <p:cNvPr id="330" name="Group 330"/>
          <p:cNvGrpSpPr/>
          <p:nvPr/>
        </p:nvGrpSpPr>
        <p:grpSpPr>
          <a:xfrm>
            <a:off x="4699000" y="3495272"/>
            <a:ext cx="7304424" cy="733829"/>
            <a:chOff x="0" y="2121415"/>
            <a:chExt cx="7304422" cy="733827"/>
          </a:xfrm>
        </p:grpSpPr>
        <p:sp>
          <p:nvSpPr>
            <p:cNvPr id="328" name="Shape 328"/>
            <p:cNvSpPr/>
            <p:nvPr/>
          </p:nvSpPr>
          <p:spPr>
            <a:xfrm flipV="1">
              <a:off x="-1" y="2534320"/>
              <a:ext cx="5108576" cy="39288"/>
            </a:xfrm>
            <a:prstGeom prst="line">
              <a:avLst/>
            </a:prstGeom>
            <a:noFill/>
            <a:ln w="50800" cap="flat">
              <a:solidFill>
                <a:srgbClr val="0433FF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lnSpc>
                  <a:spcPct val="100000"/>
                </a:lnSpc>
              </a:pPr>
            </a:p>
          </p:txBody>
        </p:sp>
        <p:sp>
          <p:nvSpPr>
            <p:cNvPr id="329" name="Shape 329"/>
            <p:cNvSpPr/>
            <p:nvPr/>
          </p:nvSpPr>
          <p:spPr>
            <a:xfrm>
              <a:off x="5233078" y="2121415"/>
              <a:ext cx="2071345" cy="7338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b">
              <a:spAutoFit/>
            </a:bodyPr>
            <a:lstStyle>
              <a:lvl1pPr algn="ctr" defTabSz="584200">
                <a:lnSpc>
                  <a:spcPct val="100000"/>
                </a:lnSpc>
                <a:defRPr sz="4200">
                  <a:solidFill>
                    <a:srgbClr val="FFFB00"/>
                  </a:solidFill>
                  <a:latin typeface="+mn-lt"/>
                  <a:ea typeface="+mn-ea"/>
                  <a:cs typeface="+mn-cs"/>
                  <a:sym typeface="Helvetica Neue Light"/>
                </a:defRPr>
              </a:lvl1pPr>
            </a:lstStyle>
            <a:p>
              <a:pPr/>
              <a:r>
                <a:t>Too cold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1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19" grpId="3"/>
      <p:bldP build="whole" bldLvl="1" animBg="1" rev="0" advAuto="0" spid="327" grpId="1"/>
      <p:bldP build="whole" bldLvl="1" animBg="1" rev="0" advAuto="0" spid="330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r"/>
            <a:r>
              <a:t>       Ecosystems:  Sardine and Anchovy</a:t>
            </a:r>
          </a:p>
          <a:p>
            <a:pPr algn="r"/>
            <a:r>
              <a:t>                      Temporal and Spatial Variability</a:t>
            </a:r>
          </a:p>
        </p:txBody>
      </p:sp>
      <p:pic>
        <p:nvPicPr>
          <p:cNvPr id="333" name="sanch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8500" y="2032000"/>
            <a:ext cx="4775200" cy="6071778"/>
          </a:xfrm>
          <a:prstGeom prst="rect">
            <a:avLst/>
          </a:prstGeom>
          <a:ln w="12700">
            <a:miter lim="400000"/>
          </a:ln>
        </p:spPr>
      </p:pic>
      <p:sp>
        <p:nvSpPr>
          <p:cNvPr id="334" name="Shape 334"/>
          <p:cNvSpPr/>
          <p:nvPr/>
        </p:nvSpPr>
        <p:spPr>
          <a:xfrm>
            <a:off x="571500" y="8280400"/>
            <a:ext cx="4864100" cy="101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spAutoFit/>
          </a:bodyPr>
          <a:lstStyle/>
          <a:p>
            <a:pPr>
              <a:lnSpc>
                <a:spcPct val="10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solidFill>
                  <a:srgbClr val="FFFB00"/>
                </a:solidFill>
              </a:defRPr>
            </a:pPr>
            <a:r>
              <a:rPr>
                <a:latin typeface="Palatino"/>
                <a:ea typeface="Palatino"/>
                <a:cs typeface="Palatino"/>
                <a:sym typeface="Palatino"/>
              </a:rPr>
              <a:t>Time series of sardine (red) and anchovy (blue) landings since the 1920’s.  Data from </a:t>
            </a:r>
          </a:p>
          <a:p>
            <a:pPr>
              <a:lnSpc>
                <a:spcPct val="10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solidFill>
                  <a:srgbClr val="FFFB00"/>
                </a:solidFill>
              </a:defRPr>
            </a:pPr>
            <a:r>
              <a:rPr>
                <a:latin typeface="Palatino"/>
                <a:ea typeface="Palatino"/>
                <a:cs typeface="Palatino"/>
                <a:sym typeface="Palatino"/>
              </a:rPr>
              <a:t>Schwartzlose et al. (1999).</a:t>
            </a:r>
            <a:r>
              <a:t> </a:t>
            </a:r>
          </a:p>
        </p:txBody>
      </p:sp>
      <p:pic>
        <p:nvPicPr>
          <p:cNvPr id="335" name="fig_msm_domains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6383" y="165100"/>
            <a:ext cx="2540001" cy="1717184"/>
          </a:xfrm>
          <a:prstGeom prst="rect">
            <a:avLst/>
          </a:prstGeom>
          <a:ln w="12700">
            <a:miter lim="400000"/>
          </a:ln>
        </p:spPr>
      </p:pic>
      <p:sp>
        <p:nvSpPr>
          <p:cNvPr id="336" name="Shape 336"/>
          <p:cNvSpPr/>
          <p:nvPr/>
        </p:nvSpPr>
        <p:spPr>
          <a:xfrm>
            <a:off x="5575300" y="3644900"/>
            <a:ext cx="673100" cy="444500"/>
          </a:xfrm>
          <a:prstGeom prst="rect">
            <a:avLst/>
          </a:prstGeom>
          <a:solidFill>
            <a:srgbClr val="000000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defRPr sz="3600">
                <a:latin typeface="+mn-lt"/>
                <a:ea typeface="+mn-ea"/>
                <a:cs typeface="+mn-cs"/>
                <a:sym typeface="Helvetica Neue Light"/>
              </a:defRPr>
            </a:pPr>
          </a:p>
        </p:txBody>
      </p:sp>
      <p:sp>
        <p:nvSpPr>
          <p:cNvPr id="337" name="Shape 337"/>
          <p:cNvSpPr/>
          <p:nvPr/>
        </p:nvSpPr>
        <p:spPr>
          <a:xfrm>
            <a:off x="5486400" y="6350000"/>
            <a:ext cx="762000" cy="444500"/>
          </a:xfrm>
          <a:prstGeom prst="rect">
            <a:avLst/>
          </a:prstGeom>
          <a:solidFill>
            <a:srgbClr val="000000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defRPr sz="3600">
                <a:latin typeface="+mn-lt"/>
                <a:ea typeface="+mn-ea"/>
                <a:cs typeface="+mn-cs"/>
                <a:sym typeface="Helvetica Neue Light"/>
              </a:defRPr>
            </a:pPr>
          </a:p>
        </p:txBody>
      </p:sp>
      <p:pic>
        <p:nvPicPr>
          <p:cNvPr id="338" name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569711" y="2032000"/>
            <a:ext cx="6860541" cy="4635500"/>
          </a:xfrm>
          <a:prstGeom prst="rect">
            <a:avLst/>
          </a:prstGeom>
          <a:ln w="12700">
            <a:miter lim="400000"/>
          </a:ln>
        </p:spPr>
      </p:pic>
      <p:sp>
        <p:nvSpPr>
          <p:cNvPr id="339" name="Shape 339"/>
          <p:cNvSpPr/>
          <p:nvPr/>
        </p:nvSpPr>
        <p:spPr>
          <a:xfrm>
            <a:off x="8075438" y="6803341"/>
            <a:ext cx="1859274" cy="461060"/>
          </a:xfrm>
          <a:prstGeom prst="rect">
            <a:avLst/>
          </a:prstGeom>
          <a:solidFill>
            <a:srgbClr val="AAAAA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defRPr sz="2400">
                <a:solidFill>
                  <a:srgbClr val="E32400"/>
                </a:solidFill>
                <a:latin typeface="+mn-lt"/>
                <a:ea typeface="+mn-ea"/>
                <a:cs typeface="+mn-cs"/>
                <a:sym typeface="Helvetica Neue Light"/>
              </a:defRPr>
            </a:lvl1pPr>
          </a:lstStyle>
          <a:p>
            <a:pPr/>
            <a:r>
              <a:t>McCall, 1990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Our approach:  Tightly coupled climate-to-fishers model</a:t>
            </a:r>
          </a:p>
        </p:txBody>
      </p:sp>
      <p:grpSp>
        <p:nvGrpSpPr>
          <p:cNvPr id="346" name="Group 346"/>
          <p:cNvGrpSpPr/>
          <p:nvPr/>
        </p:nvGrpSpPr>
        <p:grpSpPr>
          <a:xfrm>
            <a:off x="1587500" y="2163618"/>
            <a:ext cx="9829805" cy="7595760"/>
            <a:chOff x="0" y="0"/>
            <a:chExt cx="9829804" cy="7595759"/>
          </a:xfrm>
        </p:grpSpPr>
        <p:pic>
          <p:nvPicPr>
            <p:cNvPr id="342" name="NEMUROMS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9829805" cy="75957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43" name="Shape 343"/>
            <p:cNvSpPr/>
            <p:nvPr/>
          </p:nvSpPr>
          <p:spPr>
            <a:xfrm>
              <a:off x="7782978" y="4828755"/>
              <a:ext cx="1844668" cy="1655147"/>
            </a:xfrm>
            <a:prstGeom prst="roundRect">
              <a:avLst>
                <a:gd name="adj" fmla="val 11510"/>
              </a:avLst>
            </a:prstGeom>
            <a:solidFill>
              <a:srgbClr val="CBCBC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84200">
                <a:lnSpc>
                  <a:spcPct val="100000"/>
                </a:lnSpc>
                <a:defRPr sz="3600">
                  <a:latin typeface="+mn-lt"/>
                  <a:ea typeface="+mn-ea"/>
                  <a:cs typeface="+mn-cs"/>
                  <a:sym typeface="Helvetica Neue Light"/>
                </a:defRPr>
              </a:pPr>
            </a:p>
          </p:txBody>
        </p:sp>
        <p:sp>
          <p:nvSpPr>
            <p:cNvPr id="344" name="Shape 344"/>
            <p:cNvSpPr/>
            <p:nvPr/>
          </p:nvSpPr>
          <p:spPr>
            <a:xfrm>
              <a:off x="7403937" y="5435221"/>
              <a:ext cx="353772" cy="315869"/>
            </a:xfrm>
            <a:prstGeom prst="rightArrow">
              <a:avLst>
                <a:gd name="adj1" fmla="val 21453"/>
                <a:gd name="adj2" fmla="val 38231"/>
              </a:avLst>
            </a:prstGeom>
            <a:solidFill>
              <a:srgbClr val="CBCBC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84200">
                <a:lnSpc>
                  <a:spcPct val="100000"/>
                </a:lnSpc>
                <a:defRPr sz="3600">
                  <a:latin typeface="+mn-lt"/>
                  <a:ea typeface="+mn-ea"/>
                  <a:cs typeface="+mn-cs"/>
                  <a:sym typeface="Helvetica Neue Light"/>
                </a:defRPr>
              </a:pPr>
            </a:p>
          </p:txBody>
        </p:sp>
        <p:sp>
          <p:nvSpPr>
            <p:cNvPr id="345" name="Shape 345"/>
            <p:cNvSpPr/>
            <p:nvPr/>
          </p:nvSpPr>
          <p:spPr>
            <a:xfrm>
              <a:off x="7767288" y="4879293"/>
              <a:ext cx="1877594" cy="15540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b">
              <a:noAutofit/>
            </a:bodyPr>
            <a:lstStyle/>
            <a:p>
              <a:pPr algn="ctr" defTabSz="584200">
                <a:lnSpc>
                  <a:spcPct val="100000"/>
                </a:lnSpc>
                <a:defRPr sz="2400">
                  <a:solidFill>
                    <a:srgbClr val="FF2600"/>
                  </a:solidFill>
                  <a:latin typeface="+mn-lt"/>
                  <a:ea typeface="+mn-ea"/>
                  <a:cs typeface="+mn-cs"/>
                  <a:sym typeface="Helvetica Neue Light"/>
                </a:defRPr>
              </a:pPr>
              <a:r>
                <a:t>Growth</a:t>
              </a:r>
            </a:p>
            <a:p>
              <a:pPr algn="ctr" defTabSz="584200">
                <a:lnSpc>
                  <a:spcPct val="100000"/>
                </a:lnSpc>
                <a:defRPr sz="2400">
                  <a:solidFill>
                    <a:srgbClr val="FF2600"/>
                  </a:solidFill>
                  <a:latin typeface="+mn-lt"/>
                  <a:ea typeface="+mn-ea"/>
                  <a:cs typeface="+mn-cs"/>
                  <a:sym typeface="Helvetica Neue Light"/>
                </a:defRPr>
              </a:pPr>
              <a:r>
                <a:t>Reproduction</a:t>
              </a:r>
            </a:p>
            <a:p>
              <a:pPr algn="ctr" defTabSz="584200">
                <a:lnSpc>
                  <a:spcPct val="100000"/>
                </a:lnSpc>
                <a:defRPr sz="2400">
                  <a:solidFill>
                    <a:srgbClr val="FF2600"/>
                  </a:solidFill>
                  <a:latin typeface="+mn-lt"/>
                  <a:ea typeface="+mn-ea"/>
                  <a:cs typeface="+mn-cs"/>
                  <a:sym typeface="Helvetica Neue Light"/>
                </a:defRPr>
              </a:pPr>
              <a:r>
                <a:t>Mortality</a:t>
              </a:r>
            </a:p>
            <a:p>
              <a:pPr algn="ctr" defTabSz="584200">
                <a:lnSpc>
                  <a:spcPct val="100000"/>
                </a:lnSpc>
                <a:defRPr sz="2400">
                  <a:solidFill>
                    <a:srgbClr val="FF2600"/>
                  </a:solidFill>
                  <a:latin typeface="+mn-lt"/>
                  <a:ea typeface="+mn-ea"/>
                  <a:cs typeface="+mn-cs"/>
                  <a:sym typeface="Helvetica Neue Light"/>
                </a:defRPr>
              </a:pPr>
              <a:r>
                <a:t>Movement</a:t>
              </a:r>
            </a:p>
          </p:txBody>
        </p:sp>
      </p:grpSp>
      <p:grpSp>
        <p:nvGrpSpPr>
          <p:cNvPr id="349" name="Group 349"/>
          <p:cNvGrpSpPr/>
          <p:nvPr/>
        </p:nvGrpSpPr>
        <p:grpSpPr>
          <a:xfrm>
            <a:off x="9436100" y="9118600"/>
            <a:ext cx="1930400" cy="558800"/>
            <a:chOff x="0" y="0"/>
            <a:chExt cx="1930400" cy="558800"/>
          </a:xfrm>
        </p:grpSpPr>
        <p:sp>
          <p:nvSpPr>
            <p:cNvPr id="347" name="Shape 347"/>
            <p:cNvSpPr/>
            <p:nvPr/>
          </p:nvSpPr>
          <p:spPr>
            <a:xfrm>
              <a:off x="0" y="0"/>
              <a:ext cx="1930400" cy="558800"/>
            </a:xfrm>
            <a:prstGeom prst="roundRect">
              <a:avLst>
                <a:gd name="adj" fmla="val 34091"/>
              </a:avLst>
            </a:prstGeom>
            <a:solidFill>
              <a:srgbClr val="CBCBC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84200">
                <a:lnSpc>
                  <a:spcPct val="100000"/>
                </a:lnSpc>
                <a:defRPr sz="3600">
                  <a:latin typeface="+mn-lt"/>
                  <a:ea typeface="+mn-ea"/>
                  <a:cs typeface="+mn-cs"/>
                  <a:sym typeface="Helvetica Neue Light"/>
                </a:defRPr>
              </a:pPr>
            </a:p>
          </p:txBody>
        </p:sp>
        <p:sp>
          <p:nvSpPr>
            <p:cNvPr id="348" name="Shape 348"/>
            <p:cNvSpPr/>
            <p:nvPr/>
          </p:nvSpPr>
          <p:spPr>
            <a:xfrm>
              <a:off x="115836" y="46941"/>
              <a:ext cx="1689101" cy="4610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b">
              <a:spAutoFit/>
            </a:bodyPr>
            <a:lstStyle>
              <a:lvl1pPr algn="ctr" defTabSz="584200">
                <a:lnSpc>
                  <a:spcPct val="100000"/>
                </a:lnSpc>
                <a:defRPr sz="2400">
                  <a:solidFill>
                    <a:srgbClr val="FF4013"/>
                  </a:solidFill>
                  <a:latin typeface="+mn-lt"/>
                  <a:ea typeface="+mn-ea"/>
                  <a:cs typeface="+mn-cs"/>
                  <a:sym typeface="Helvetica Neue Light"/>
                </a:defRPr>
              </a:lvl1pPr>
            </a:lstStyle>
            <a:p>
              <a:pPr/>
              <a:r>
                <a:t>Fishing fleet</a:t>
              </a:r>
            </a:p>
          </p:txBody>
        </p:sp>
      </p:grpSp>
      <p:sp>
        <p:nvSpPr>
          <p:cNvPr id="350" name="Shape 350"/>
          <p:cNvSpPr/>
          <p:nvPr/>
        </p:nvSpPr>
        <p:spPr>
          <a:xfrm rot="16200000">
            <a:off x="10179050" y="8680450"/>
            <a:ext cx="444500" cy="317500"/>
          </a:xfrm>
          <a:prstGeom prst="rightArrow">
            <a:avLst>
              <a:gd name="adj1" fmla="val 30889"/>
              <a:gd name="adj2" fmla="val 70783"/>
            </a:avLst>
          </a:prstGeom>
          <a:solidFill>
            <a:srgbClr val="CBCBCB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defRPr sz="3600">
                <a:latin typeface="+mn-lt"/>
                <a:ea typeface="+mn-ea"/>
                <a:cs typeface="+mn-cs"/>
                <a:sym typeface="Helvetica Neue Light"/>
              </a:defRPr>
            </a:pPr>
          </a:p>
        </p:txBody>
      </p:sp>
      <p:pic>
        <p:nvPicPr>
          <p:cNvPr id="351" name="dropped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67136" y="3683000"/>
            <a:ext cx="3185865" cy="2387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Aside:  Approaches to address the bias problem</a:t>
            </a:r>
          </a:p>
        </p:txBody>
      </p:sp>
      <p:pic>
        <p:nvPicPr>
          <p:cNvPr id="354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54800" y="2197100"/>
            <a:ext cx="5778500" cy="7316932"/>
          </a:xfrm>
          <a:prstGeom prst="rect">
            <a:avLst/>
          </a:prstGeom>
          <a:ln w="12700">
            <a:miter lim="400000"/>
          </a:ln>
        </p:spPr>
      </p:pic>
      <p:sp>
        <p:nvSpPr>
          <p:cNvPr id="355" name="Shape 355"/>
          <p:cNvSpPr/>
          <p:nvPr>
            <p:ph type="body" sz="half" idx="1"/>
          </p:nvPr>
        </p:nvSpPr>
        <p:spPr>
          <a:xfrm>
            <a:off x="428505" y="2692400"/>
            <a:ext cx="5092701" cy="6172200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FC41"/>
                </a:solidFill>
              </a:defRPr>
            </a:pPr>
            <a:r>
              <a:t>Higher resolution in the atmosphere--better upwelling favorable winds (Gent et al., 2010)</a:t>
            </a:r>
          </a:p>
          <a:p>
            <a:pPr>
              <a:defRPr>
                <a:solidFill>
                  <a:srgbClr val="FFFC41"/>
                </a:solidFill>
              </a:defRPr>
            </a:pPr>
            <a:r>
              <a:t>Improvements to boundary layer physics (Park and Bretherton, 2009)</a:t>
            </a:r>
          </a:p>
          <a:p>
            <a:pPr>
              <a:defRPr>
                <a:solidFill>
                  <a:srgbClr val="E32400"/>
                </a:solidFill>
              </a:defRPr>
            </a:pPr>
            <a:r>
              <a:t>Improved resolution and physics in ocean--better upwelling (Curchitser et al. 2011; Curchitser et al. In prep., Small et al., 2015)</a:t>
            </a:r>
          </a:p>
        </p:txBody>
      </p:sp>
      <p:pic>
        <p:nvPicPr>
          <p:cNvPr id="356" name="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69099" y="5460999"/>
            <a:ext cx="723902" cy="635002"/>
          </a:xfrm>
          <a:prstGeom prst="rect">
            <a:avLst/>
          </a:prstGeom>
        </p:spPr>
      </p:pic>
      <p:sp>
        <p:nvSpPr>
          <p:cNvPr id="358" name="Shape 358"/>
          <p:cNvSpPr/>
          <p:nvPr/>
        </p:nvSpPr>
        <p:spPr>
          <a:xfrm flipH="1" flipV="1">
            <a:off x="4724449" y="4179754"/>
            <a:ext cx="3581401" cy="3225800"/>
          </a:xfrm>
          <a:prstGeom prst="line">
            <a:avLst/>
          </a:prstGeom>
          <a:ln w="76200">
            <a:solidFill>
              <a:srgbClr val="0096FF"/>
            </a:solidFill>
            <a:miter lim="400000"/>
            <a:headEnd type="stealth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</a:pPr>
          </a:p>
        </p:txBody>
      </p:sp>
      <p:pic>
        <p:nvPicPr>
          <p:cNvPr id="359" name="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69099" y="5460999"/>
            <a:ext cx="723902" cy="635002"/>
          </a:xfrm>
          <a:prstGeom prst="rect">
            <a:avLst/>
          </a:prstGeom>
        </p:spPr>
      </p:pic>
      <p:pic>
        <p:nvPicPr>
          <p:cNvPr id="361" name="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69099" y="2197099"/>
            <a:ext cx="723902" cy="63500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55" grpId="1"/>
      <p:bldP build="whole" bldLvl="1" animBg="1" rev="0" advAuto="0" spid="358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Methods:  NCAR-CESM</a:t>
            </a:r>
          </a:p>
        </p:txBody>
      </p:sp>
      <p:pic>
        <p:nvPicPr>
          <p:cNvPr id="365" name="CCSM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56000" y="2032000"/>
            <a:ext cx="5892800" cy="7625977"/>
          </a:xfrm>
          <a:prstGeom prst="rect">
            <a:avLst/>
          </a:prstGeom>
          <a:ln w="12700">
            <a:miter lim="400000"/>
          </a:ln>
        </p:spPr>
      </p:pic>
      <p:sp>
        <p:nvSpPr>
          <p:cNvPr id="366" name="Shape 366"/>
          <p:cNvSpPr/>
          <p:nvPr/>
        </p:nvSpPr>
        <p:spPr>
          <a:xfrm>
            <a:off x="4483100" y="5626100"/>
            <a:ext cx="4203700" cy="2286000"/>
          </a:xfrm>
          <a:prstGeom prst="roundRect">
            <a:avLst>
              <a:gd name="adj" fmla="val 8333"/>
            </a:avLst>
          </a:prstGeom>
          <a:solidFill>
            <a:srgbClr val="FFFFFF"/>
          </a:solidFill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100000"/>
              </a:lnSpc>
              <a:defRPr sz="4200">
                <a:solidFill>
                  <a:srgbClr val="FFFFFF"/>
                </a:solidFill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  <a:latin typeface="Chalkboard"/>
                <a:ea typeface="Chalkboard"/>
                <a:cs typeface="Chalkboard"/>
                <a:sym typeface="Chalkboard"/>
              </a:defRPr>
            </a:pPr>
          </a:p>
        </p:txBody>
      </p:sp>
      <p:grpSp>
        <p:nvGrpSpPr>
          <p:cNvPr id="369" name="Group 369"/>
          <p:cNvGrpSpPr/>
          <p:nvPr/>
        </p:nvGrpSpPr>
        <p:grpSpPr>
          <a:xfrm>
            <a:off x="6166359" y="5626099"/>
            <a:ext cx="1181635" cy="1270001"/>
            <a:chOff x="44959" y="0"/>
            <a:chExt cx="1181633" cy="1270000"/>
          </a:xfrm>
        </p:grpSpPr>
        <p:sp>
          <p:nvSpPr>
            <p:cNvPr id="367" name="Shape 367"/>
            <p:cNvSpPr/>
            <p:nvPr/>
          </p:nvSpPr>
          <p:spPr>
            <a:xfrm>
              <a:off x="85073" y="0"/>
              <a:ext cx="1099854" cy="1270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5400"/>
                  </a:lnTo>
                  <a:lnTo>
                    <a:pt x="21600" y="16200"/>
                  </a:lnTo>
                  <a:lnTo>
                    <a:pt x="10800" y="21600"/>
                  </a:lnTo>
                  <a:lnTo>
                    <a:pt x="0" y="162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0433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01600" tIns="101600" rIns="101600" bIns="101600" numCol="1" anchor="t">
              <a:noAutofit/>
            </a:bodyPr>
            <a:lstStyle/>
            <a:p>
              <a:pPr>
                <a:lnSpc>
                  <a:spcPct val="100000"/>
                </a:lnSpc>
              </a:pPr>
            </a:p>
          </p:txBody>
        </p:sp>
        <p:sp>
          <p:nvSpPr>
            <p:cNvPr id="368" name="Shape 368"/>
            <p:cNvSpPr/>
            <p:nvPr/>
          </p:nvSpPr>
          <p:spPr>
            <a:xfrm>
              <a:off x="44959" y="218672"/>
              <a:ext cx="1181635" cy="7338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b">
              <a:spAutoFit/>
            </a:bodyPr>
            <a:lstStyle>
              <a:lvl1pPr algn="ctr" defTabSz="584200">
                <a:lnSpc>
                  <a:spcPct val="100000"/>
                </a:lnSpc>
                <a:defRPr sz="4200">
                  <a:latin typeface="+mn-lt"/>
                  <a:ea typeface="+mn-ea"/>
                  <a:cs typeface="+mn-cs"/>
                  <a:sym typeface="Helvetica Neue Light"/>
                </a:defRPr>
              </a:lvl1pPr>
            </a:lstStyle>
            <a:p>
              <a:pPr/>
              <a:r>
                <a:t>POP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wipe(left)" transition="out">
                                      <p:cBhvr>
                                        <p:cTn id="6" dur="500" fill="hold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xit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wipe(left)" transition="out">
                                      <p:cBhvr>
                                        <p:cTn id="11" dur="1000" fill="hold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66" grpId="2"/>
      <p:bldP build="whole" bldLvl="1" animBg="1" rev="0" advAuto="0" spid="369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ModernPortfolio">
  <a:themeElements>
    <a:clrScheme name="ModernPortfolio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Helvetica Neue"/>
        <a:ea typeface="Helvetica Neue"/>
        <a:cs typeface="Helvetica Neue"/>
      </a:majorFont>
      <a:minorFont>
        <a:latin typeface="Helvetica Neue Light"/>
        <a:ea typeface="Helvetica Neue Light"/>
        <a:cs typeface="Helvetica Neue Light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satOff val="12166"/>
            <a:lumOff val="-13042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ABABAB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2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ModernPortfolio">
  <a:themeElements>
    <a:clrScheme name="ModernPortfolio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Helvetica Neue"/>
        <a:ea typeface="Helvetica Neue"/>
        <a:cs typeface="Helvetica Neue"/>
      </a:majorFont>
      <a:minorFont>
        <a:latin typeface="Helvetica Neue Light"/>
        <a:ea typeface="Helvetica Neue Light"/>
        <a:cs typeface="Helvetica Neue Light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satOff val="12166"/>
            <a:lumOff val="-13042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ABABAB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2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